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59" r:id="rId4"/>
    <p:sldId id="260" r:id="rId5"/>
    <p:sldId id="261" r:id="rId6"/>
    <p:sldId id="262" r:id="rId7"/>
    <p:sldId id="307" r:id="rId8"/>
    <p:sldId id="306" r:id="rId9"/>
    <p:sldId id="308" r:id="rId10"/>
    <p:sldId id="311" r:id="rId11"/>
    <p:sldId id="309" r:id="rId12"/>
    <p:sldId id="310" r:id="rId13"/>
    <p:sldId id="313" r:id="rId14"/>
    <p:sldId id="314" r:id="rId15"/>
    <p:sldId id="315" r:id="rId16"/>
    <p:sldId id="316" r:id="rId17"/>
    <p:sldId id="263" r:id="rId18"/>
    <p:sldId id="317" r:id="rId19"/>
    <p:sldId id="318" r:id="rId20"/>
    <p:sldId id="264" r:id="rId21"/>
    <p:sldId id="265" r:id="rId22"/>
    <p:sldId id="312" r:id="rId23"/>
    <p:sldId id="266" r:id="rId24"/>
    <p:sldId id="267" r:id="rId25"/>
    <p:sldId id="268" r:id="rId26"/>
    <p:sldId id="269" r:id="rId27"/>
    <p:sldId id="270" r:id="rId28"/>
    <p:sldId id="271" r:id="rId29"/>
    <p:sldId id="272" r:id="rId30"/>
    <p:sldId id="277" r:id="rId31"/>
    <p:sldId id="319" r:id="rId32"/>
    <p:sldId id="273" r:id="rId33"/>
    <p:sldId id="274" r:id="rId34"/>
    <p:sldId id="275" r:id="rId35"/>
    <p:sldId id="279" r:id="rId36"/>
    <p:sldId id="326" r:id="rId37"/>
    <p:sldId id="328" r:id="rId38"/>
    <p:sldId id="281" r:id="rId39"/>
    <p:sldId id="283" r:id="rId40"/>
    <p:sldId id="285" r:id="rId41"/>
    <p:sldId id="286" r:id="rId42"/>
    <p:sldId id="290" r:id="rId43"/>
    <p:sldId id="287" r:id="rId44"/>
    <p:sldId id="288" r:id="rId45"/>
    <p:sldId id="289" r:id="rId46"/>
    <p:sldId id="291" r:id="rId47"/>
    <p:sldId id="293" r:id="rId48"/>
    <p:sldId id="294" r:id="rId49"/>
    <p:sldId id="330" r:id="rId50"/>
    <p:sldId id="321" r:id="rId51"/>
    <p:sldId id="323" r:id="rId52"/>
    <p:sldId id="298" r:id="rId53"/>
    <p:sldId id="341" r:id="rId54"/>
    <p:sldId id="296" r:id="rId55"/>
    <p:sldId id="297" r:id="rId56"/>
    <p:sldId id="302" r:id="rId57"/>
    <p:sldId id="299" r:id="rId58"/>
    <p:sldId id="300" r:id="rId59"/>
    <p:sldId id="301" r:id="rId60"/>
    <p:sldId id="303" r:id="rId61"/>
    <p:sldId id="304" r:id="rId62"/>
    <p:sldId id="305" r:id="rId63"/>
    <p:sldId id="332" r:id="rId64"/>
    <p:sldId id="333" r:id="rId65"/>
    <p:sldId id="334" r:id="rId66"/>
    <p:sldId id="335" r:id="rId67"/>
    <p:sldId id="337" r:id="rId68"/>
    <p:sldId id="338" r:id="rId69"/>
    <p:sldId id="339" r:id="rId70"/>
    <p:sldId id="340"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05" autoAdjust="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5142E-5E50-499A-A0B4-7915757336AE}" type="datetimeFigureOut">
              <a:rPr lang="en-US" smtClean="0"/>
              <a:t>9/19/2022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49E40-4A9F-4A08-9BA1-1B9FD5E3121D}" type="slidenum">
              <a:rPr lang="en-US" smtClean="0"/>
              <a:t>‹#›</a:t>
            </a:fld>
            <a:endParaRPr lang="en-US"/>
          </a:p>
        </p:txBody>
      </p:sp>
    </p:spTree>
    <p:extLst>
      <p:ext uri="{BB962C8B-B14F-4D97-AF65-F5344CB8AC3E}">
        <p14:creationId xmlns:p14="http://schemas.microsoft.com/office/powerpoint/2010/main" val="333384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FA1FD7-CB93-4C3E-BDE0-7C98E34F5BEB}" type="slidenum">
              <a:rPr lang="en-US" smtClean="0">
                <a:latin typeface="Arial Narrow" pitchFamily="34" charset="0"/>
              </a:rPr>
              <a:pPr eaLnBrk="1" hangingPunct="1"/>
              <a:t>39</a:t>
            </a:fld>
            <a:endParaRPr lang="en-US" smtClean="0">
              <a:latin typeface="Arial Narrow"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6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6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SPICE modeling</a:t>
            </a:r>
            <a:endParaRPr lang="en-US" dirty="0"/>
          </a:p>
        </p:txBody>
      </p:sp>
      <p:sp>
        <p:nvSpPr>
          <p:cNvPr id="3" name="Subtitle 2"/>
          <p:cNvSpPr>
            <a:spLocks noGrp="1"/>
          </p:cNvSpPr>
          <p:nvPr>
            <p:ph type="subTitle" idx="1"/>
          </p:nvPr>
        </p:nvSpPr>
        <p:spPr/>
        <p:txBody>
          <a:bodyPr/>
          <a:lstStyle/>
          <a:p>
            <a:r>
              <a:rPr lang="en-US" dirty="0" err="1" smtClean="0"/>
              <a:t>Sayan</a:t>
            </a:r>
            <a:r>
              <a:rPr lang="en-US" dirty="0" smtClean="0"/>
              <a:t> </a:t>
            </a:r>
            <a:r>
              <a:rPr lang="en-US" dirty="0" err="1" smtClean="0"/>
              <a:t>Chatterjee</a:t>
            </a:r>
            <a:endParaRPr lang="en-US" dirty="0"/>
          </a:p>
        </p:txBody>
      </p:sp>
    </p:spTree>
    <p:extLst>
      <p:ext uri="{BB962C8B-B14F-4D97-AF65-F5344CB8AC3E}">
        <p14:creationId xmlns:p14="http://schemas.microsoft.com/office/powerpoint/2010/main" val="77852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echweb.rohm.com/upload/2019/01/6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44" y="304800"/>
            <a:ext cx="8115297"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8258" y="4191000"/>
            <a:ext cx="8607142" cy="1200329"/>
          </a:xfrm>
          <a:prstGeom prst="rect">
            <a:avLst/>
          </a:prstGeom>
        </p:spPr>
        <p:txBody>
          <a:bodyPr wrap="square">
            <a:spAutoFit/>
          </a:bodyPr>
          <a:lstStyle/>
          <a:p>
            <a:pPr algn="just"/>
            <a:r>
              <a:rPr lang="en-US" b="1" dirty="0"/>
              <a:t>Device models essentially are models of elements such as diodes and MOSFETs. </a:t>
            </a:r>
            <a:r>
              <a:rPr lang="en-US" b="1" dirty="0" err="1"/>
              <a:t>Subcircuit</a:t>
            </a:r>
            <a:r>
              <a:rPr lang="en-US" b="1" dirty="0"/>
              <a:t> models are in essence combinations of device models, and can be thought of simply as circuit state models. In addition, there are also special models used to perform thermal calculations for circuits.</a:t>
            </a:r>
          </a:p>
        </p:txBody>
      </p:sp>
    </p:spTree>
    <p:extLst>
      <p:ext uri="{BB962C8B-B14F-4D97-AF65-F5344CB8AC3E}">
        <p14:creationId xmlns:p14="http://schemas.microsoft.com/office/powerpoint/2010/main" val="2167827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
            <a:ext cx="483283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7" y="1524000"/>
            <a:ext cx="88487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016" y="2419350"/>
            <a:ext cx="6686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352800"/>
            <a:ext cx="73152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58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1121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 y="3641148"/>
            <a:ext cx="8639811" cy="46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1" y="4419600"/>
            <a:ext cx="650938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89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11" y="1676400"/>
            <a:ext cx="76771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42269" y="457200"/>
            <a:ext cx="5184433" cy="707886"/>
          </a:xfrm>
          <a:prstGeom prst="rect">
            <a:avLst/>
          </a:prstGeom>
          <a:noFill/>
        </p:spPr>
        <p:txBody>
          <a:bodyPr wrap="none" rtlCol="0">
            <a:spAutoFit/>
          </a:bodyPr>
          <a:lstStyle/>
          <a:p>
            <a:r>
              <a:rPr lang="en-US" sz="4000" dirty="0" smtClean="0"/>
              <a:t>MOS Small signal model</a:t>
            </a:r>
            <a:endParaRPr lang="en-US" sz="4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85" y="4343400"/>
            <a:ext cx="4038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40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848" y="257175"/>
            <a:ext cx="51530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52" y="3581400"/>
            <a:ext cx="5638800" cy="258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3200400" y="2371725"/>
            <a:ext cx="849923" cy="904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005" y="1379602"/>
            <a:ext cx="3295650" cy="265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8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17" y="0"/>
            <a:ext cx="824531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61" y="3886200"/>
            <a:ext cx="759142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8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54930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1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13509"/>
            <a:ext cx="742533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922" y="1847850"/>
            <a:ext cx="701992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57800" y="6172200"/>
            <a:ext cx="2432845" cy="369332"/>
          </a:xfrm>
          <a:prstGeom prst="rect">
            <a:avLst/>
          </a:prstGeom>
          <a:noFill/>
        </p:spPr>
        <p:txBody>
          <a:bodyPr wrap="none" rtlCol="0">
            <a:spAutoFit/>
          </a:bodyPr>
          <a:lstStyle/>
          <a:p>
            <a:r>
              <a:rPr lang="en-US" dirty="0" smtClean="0">
                <a:solidFill>
                  <a:srgbClr val="FF0000"/>
                </a:solidFill>
              </a:rPr>
              <a:t>Why two different looks</a:t>
            </a:r>
            <a:endParaRPr lang="en-US" dirty="0">
              <a:solidFill>
                <a:srgbClr val="FF0000"/>
              </a:solidFill>
            </a:endParaRPr>
          </a:p>
        </p:txBody>
      </p:sp>
    </p:spTree>
    <p:extLst>
      <p:ext uri="{BB962C8B-B14F-4D97-AF65-F5344CB8AC3E}">
        <p14:creationId xmlns:p14="http://schemas.microsoft.com/office/powerpoint/2010/main" val="1743120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8298"/>
            <a:ext cx="5562600" cy="274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38400"/>
            <a:ext cx="39338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124200"/>
            <a:ext cx="567211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867400"/>
            <a:ext cx="3409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35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626677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33400"/>
            <a:ext cx="38766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953000"/>
            <a:ext cx="418147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01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Introduction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7924800" cy="159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09405"/>
            <a:ext cx="6248400" cy="411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213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929"/>
            <a:ext cx="6477000" cy="687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213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814" y="937932"/>
            <a:ext cx="519112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5104"/>
            <a:ext cx="62865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581400"/>
            <a:ext cx="748109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24" y="4343400"/>
            <a:ext cx="300037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066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39468839"/>
              </p:ext>
            </p:extLst>
          </p:nvPr>
        </p:nvGraphicFramePr>
        <p:xfrm>
          <a:off x="1238250" y="5029200"/>
          <a:ext cx="6667500" cy="365760"/>
        </p:xfrm>
        <a:graphic>
          <a:graphicData uri="http://schemas.openxmlformats.org/drawingml/2006/table">
            <a:tbl>
              <a:tblPr/>
              <a:tblGrid>
                <a:gridCol w="6667500"/>
              </a:tblGrid>
              <a:tr h="0">
                <a:tc>
                  <a:txBody>
                    <a:bodyPr/>
                    <a:lstStyle/>
                    <a:p>
                      <a:pPr algn="ctr"/>
                      <a:endParaRPr lang="en-US" b="0" u="none" strike="noStrike" dirty="0">
                        <a:solidFill>
                          <a:srgbClr val="000000"/>
                        </a:solidFill>
                        <a:effectLst/>
                        <a:latin typeface="Arial"/>
                      </a:endParaRPr>
                    </a:p>
                  </a:txBody>
                  <a:tcPr>
                    <a:lnL>
                      <a:noFill/>
                    </a:lnL>
                    <a:lnR>
                      <a:noFill/>
                    </a:lnR>
                    <a:lnT>
                      <a:noFill/>
                    </a:lnT>
                    <a:lnB>
                      <a:noFill/>
                    </a:lnB>
                    <a:solidFill>
                      <a:srgbClr val="FFFFFF"/>
                    </a:solidFill>
                  </a:tcPr>
                </a:tc>
              </a:tr>
            </a:tbl>
          </a:graphicData>
        </a:graphic>
      </p:graphicFrame>
      <p:pic>
        <p:nvPicPr>
          <p:cNvPr id="1025" name="Picture 1" descr="https://ecee.colorado.edu/~bart/book/book/graphics/nob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3679825"/>
            <a:ext cx="1905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cee.colorado.edu/~bart/book/book/graphics/nob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3679825"/>
            <a:ext cx="1905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2" y="304800"/>
            <a:ext cx="74580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2" y="2590800"/>
            <a:ext cx="75152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03021" y="6202066"/>
            <a:ext cx="7255166" cy="369332"/>
          </a:xfrm>
          <a:prstGeom prst="rect">
            <a:avLst/>
          </a:prstGeom>
          <a:noFill/>
        </p:spPr>
        <p:txBody>
          <a:bodyPr wrap="square" rtlCol="0">
            <a:spAutoFit/>
          </a:bodyPr>
          <a:lstStyle/>
          <a:p>
            <a:r>
              <a:rPr lang="en-US" dirty="0" smtClean="0">
                <a:solidFill>
                  <a:srgbClr val="FF0000"/>
                </a:solidFill>
              </a:rPr>
              <a:t>For Detail calc. </a:t>
            </a:r>
            <a:r>
              <a:rPr lang="en-US" dirty="0" err="1" smtClean="0">
                <a:solidFill>
                  <a:srgbClr val="FF0000"/>
                </a:solidFill>
              </a:rPr>
              <a:t>Pg</a:t>
            </a:r>
            <a:r>
              <a:rPr lang="en-US" dirty="0" smtClean="0">
                <a:solidFill>
                  <a:srgbClr val="FF0000"/>
                </a:solidFill>
              </a:rPr>
              <a:t> 59 in book CMOS digital integrated circuit by Kang   </a:t>
            </a:r>
            <a:endParaRPr lang="en-US" dirty="0">
              <a:solidFill>
                <a:srgbClr val="FF0000"/>
              </a:solidFill>
            </a:endParaRPr>
          </a:p>
        </p:txBody>
      </p:sp>
    </p:spTree>
    <p:extLst>
      <p:ext uri="{BB962C8B-B14F-4D97-AF65-F5344CB8AC3E}">
        <p14:creationId xmlns:p14="http://schemas.microsoft.com/office/powerpoint/2010/main" val="252590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68695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400"/>
            <a:ext cx="762055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638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7" y="304800"/>
            <a:ext cx="801607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16" y="3505200"/>
            <a:ext cx="766428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92932" y="1034534"/>
            <a:ext cx="574068" cy="369332"/>
          </a:xfrm>
          <a:prstGeom prst="rect">
            <a:avLst/>
          </a:prstGeom>
          <a:noFill/>
        </p:spPr>
        <p:txBody>
          <a:bodyPr wrap="none" rtlCol="0">
            <a:spAutoFit/>
          </a:bodyPr>
          <a:lstStyle/>
          <a:p>
            <a:r>
              <a:rPr lang="en-US" dirty="0" smtClean="0"/>
              <a:t>VTO</a:t>
            </a:r>
            <a:endParaRPr lang="en-US" dirty="0"/>
          </a:p>
        </p:txBody>
      </p:sp>
      <p:sp>
        <p:nvSpPr>
          <p:cNvPr id="3" name="TextBox 2"/>
          <p:cNvSpPr txBox="1"/>
          <p:nvPr/>
        </p:nvSpPr>
        <p:spPr>
          <a:xfrm>
            <a:off x="5943600" y="867797"/>
            <a:ext cx="423129" cy="369332"/>
          </a:xfrm>
          <a:prstGeom prst="rect">
            <a:avLst/>
          </a:prstGeom>
          <a:noFill/>
        </p:spPr>
        <p:txBody>
          <a:bodyPr wrap="none" rtlCol="0">
            <a:spAutoFit/>
          </a:bodyPr>
          <a:lstStyle/>
          <a:p>
            <a:r>
              <a:rPr lang="en-US" dirty="0" err="1"/>
              <a:t>K</a:t>
            </a:r>
            <a:r>
              <a:rPr lang="en-US" dirty="0" err="1" smtClean="0"/>
              <a:t>p</a:t>
            </a:r>
            <a:endParaRPr lang="en-US" dirty="0"/>
          </a:p>
        </p:txBody>
      </p:sp>
      <p:sp>
        <p:nvSpPr>
          <p:cNvPr id="4" name="TextBox 3"/>
          <p:cNvSpPr txBox="1"/>
          <p:nvPr/>
        </p:nvSpPr>
        <p:spPr>
          <a:xfrm>
            <a:off x="3657600" y="3733800"/>
            <a:ext cx="555601" cy="369332"/>
          </a:xfrm>
          <a:prstGeom prst="rect">
            <a:avLst/>
          </a:prstGeom>
          <a:noFill/>
        </p:spPr>
        <p:txBody>
          <a:bodyPr wrap="none" rtlCol="0">
            <a:spAutoFit/>
          </a:bodyPr>
          <a:lstStyle/>
          <a:p>
            <a:r>
              <a:rPr lang="en-US" dirty="0" smtClean="0"/>
              <a:t>TOX</a:t>
            </a:r>
            <a:endParaRPr lang="en-US" dirty="0"/>
          </a:p>
        </p:txBody>
      </p:sp>
      <p:sp>
        <p:nvSpPr>
          <p:cNvPr id="5" name="TextBox 4"/>
          <p:cNvSpPr txBox="1"/>
          <p:nvPr/>
        </p:nvSpPr>
        <p:spPr>
          <a:xfrm>
            <a:off x="7315200" y="3505200"/>
            <a:ext cx="764953" cy="369332"/>
          </a:xfrm>
          <a:prstGeom prst="rect">
            <a:avLst/>
          </a:prstGeom>
          <a:noFill/>
        </p:spPr>
        <p:txBody>
          <a:bodyPr wrap="none" rtlCol="0">
            <a:spAutoFit/>
          </a:bodyPr>
          <a:lstStyle/>
          <a:p>
            <a:r>
              <a:rPr lang="en-US" dirty="0" err="1" smtClean="0"/>
              <a:t>lamda</a:t>
            </a:r>
            <a:endParaRPr lang="en-US"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151" y="6172200"/>
            <a:ext cx="61055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82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047750"/>
            <a:ext cx="86487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120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424738" cy="278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3048000"/>
            <a:ext cx="873442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118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574"/>
            <a:ext cx="7624346" cy="356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10" y="3733800"/>
            <a:ext cx="601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801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54318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8" y="3733800"/>
            <a:ext cx="441649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429000"/>
            <a:ext cx="35623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176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2166"/>
            <a:ext cx="8011005" cy="648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46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5" y="1381406"/>
            <a:ext cx="88868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15206"/>
            <a:ext cx="4876800" cy="154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153" y="118977"/>
            <a:ext cx="58864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573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802781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912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4191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
            <a:ext cx="3962400" cy="654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222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28600"/>
            <a:ext cx="87249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5400" y="3581400"/>
            <a:ext cx="7010400" cy="2031325"/>
          </a:xfrm>
          <a:prstGeom prst="rect">
            <a:avLst/>
          </a:prstGeom>
        </p:spPr>
        <p:txBody>
          <a:bodyPr wrap="square">
            <a:spAutoFit/>
          </a:bodyPr>
          <a:lstStyle/>
          <a:p>
            <a:r>
              <a:rPr lang="en-US" b="1" dirty="0"/>
              <a:t>BSIM-CMG (Common Multi-Gate</a:t>
            </a:r>
            <a:r>
              <a:rPr lang="en-US" b="1" dirty="0" smtClean="0"/>
              <a:t>)</a:t>
            </a:r>
            <a:endParaRPr lang="en-US" b="1" dirty="0"/>
          </a:p>
          <a:p>
            <a:r>
              <a:rPr lang="en-US" b="1" dirty="0"/>
              <a:t>BSIM-IMG (Independent </a:t>
            </a:r>
            <a:r>
              <a:rPr lang="en-US" b="1" dirty="0" smtClean="0"/>
              <a:t>Multi-Gate) the </a:t>
            </a:r>
            <a:r>
              <a:rPr lang="en-US" b="1" dirty="0"/>
              <a:t>only model published without source-code (whose publication is foreseen for July 13, 2021)</a:t>
            </a:r>
          </a:p>
          <a:p>
            <a:r>
              <a:rPr lang="en-US" b="1" dirty="0"/>
              <a:t>BSIM-SOI (Silicon-on-Insulator</a:t>
            </a:r>
            <a:r>
              <a:rPr lang="en-US" b="1" dirty="0" smtClean="0"/>
              <a:t>)</a:t>
            </a:r>
            <a:endParaRPr lang="en-US" b="1" dirty="0"/>
          </a:p>
          <a:p>
            <a:r>
              <a:rPr lang="en-US" b="1" dirty="0"/>
              <a:t>BSIM-BULK</a:t>
            </a:r>
            <a:r>
              <a:rPr lang="en-US" b="1" dirty="0" smtClean="0"/>
              <a:t>, </a:t>
            </a:r>
            <a:r>
              <a:rPr lang="en-US" b="1" dirty="0"/>
              <a:t>formerly BSIM6,</a:t>
            </a:r>
          </a:p>
          <a:p>
            <a:r>
              <a:rPr lang="en-US" b="1" dirty="0" smtClean="0"/>
              <a:t>BSIM4,used </a:t>
            </a:r>
            <a:r>
              <a:rPr lang="en-US" b="1" dirty="0"/>
              <a:t>for 0.13 </a:t>
            </a:r>
            <a:r>
              <a:rPr lang="el-GR" b="1" dirty="0"/>
              <a:t>μ</a:t>
            </a:r>
            <a:r>
              <a:rPr lang="en-US" b="1" dirty="0"/>
              <a:t>m to 20 nm nodes,</a:t>
            </a:r>
          </a:p>
          <a:p>
            <a:r>
              <a:rPr lang="en-US" b="1" dirty="0"/>
              <a:t>BSIM3</a:t>
            </a:r>
            <a:r>
              <a:rPr lang="en-US" b="1" dirty="0" smtClean="0"/>
              <a:t>, </a:t>
            </a:r>
            <a:r>
              <a:rPr lang="en-US" b="1" dirty="0"/>
              <a:t>a predecessor of BSIM4.</a:t>
            </a:r>
          </a:p>
        </p:txBody>
      </p:sp>
    </p:spTree>
    <p:extLst>
      <p:ext uri="{BB962C8B-B14F-4D97-AF65-F5344CB8AC3E}">
        <p14:creationId xmlns:p14="http://schemas.microsoft.com/office/powerpoint/2010/main" val="3249106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630382"/>
            <a:ext cx="8848113" cy="386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408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284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429000"/>
            <a:ext cx="688657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271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Modeling</a:t>
            </a:r>
            <a:endParaRPr lang="en-US" dirty="0"/>
          </a:p>
        </p:txBody>
      </p:sp>
    </p:spTree>
    <p:extLst>
      <p:ext uri="{BB962C8B-B14F-4D97-AF65-F5344CB8AC3E}">
        <p14:creationId xmlns:p14="http://schemas.microsoft.com/office/powerpoint/2010/main" val="1537941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952500"/>
            <a:ext cx="84391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265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Top-down view of the mixed-signal IC design process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14825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735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77813"/>
            <a:ext cx="8610600" cy="560387"/>
          </a:xfrm>
        </p:spPr>
        <p:txBody>
          <a:bodyPr>
            <a:normAutofit fontScale="90000"/>
          </a:bodyPr>
          <a:lstStyle/>
          <a:p>
            <a:pPr eaLnBrk="1" hangingPunct="1"/>
            <a:r>
              <a:rPr lang="en-US" sz="3400" b="1" dirty="0" smtClean="0">
                <a:solidFill>
                  <a:srgbClr val="FF0000"/>
                </a:solidFill>
              </a:rPr>
              <a:t>Models for circuit design</a:t>
            </a:r>
          </a:p>
        </p:txBody>
      </p:sp>
      <p:sp>
        <p:nvSpPr>
          <p:cNvPr id="14339" name="Rectangle 3"/>
          <p:cNvSpPr>
            <a:spLocks noGrp="1" noChangeArrowheads="1"/>
          </p:cNvSpPr>
          <p:nvPr>
            <p:ph type="body" idx="1"/>
          </p:nvPr>
        </p:nvSpPr>
        <p:spPr>
          <a:xfrm>
            <a:off x="152400" y="914400"/>
            <a:ext cx="8839200" cy="5216525"/>
          </a:xfrm>
        </p:spPr>
        <p:txBody>
          <a:bodyPr/>
          <a:lstStyle/>
          <a:p>
            <a:pPr algn="just" eaLnBrk="1" hangingPunct="1">
              <a:lnSpc>
                <a:spcPct val="80000"/>
              </a:lnSpc>
            </a:pPr>
            <a:r>
              <a:rPr lang="en-US" sz="2000" dirty="0" smtClean="0"/>
              <a:t>Transistor models are used for almost all modern electronic design work. </a:t>
            </a:r>
          </a:p>
          <a:p>
            <a:pPr algn="just" eaLnBrk="1" hangingPunct="1">
              <a:lnSpc>
                <a:spcPct val="80000"/>
              </a:lnSpc>
            </a:pPr>
            <a:r>
              <a:rPr lang="en-US" sz="2000" dirty="0" smtClean="0"/>
              <a:t>Analog circuit simulators such as SPICE use models to predict the behavior of a design. </a:t>
            </a:r>
          </a:p>
          <a:p>
            <a:pPr algn="just" eaLnBrk="1" hangingPunct="1">
              <a:lnSpc>
                <a:spcPct val="80000"/>
              </a:lnSpc>
            </a:pPr>
            <a:r>
              <a:rPr lang="en-US" sz="2000" dirty="0" smtClean="0">
                <a:solidFill>
                  <a:srgbClr val="0000FF"/>
                </a:solidFill>
              </a:rPr>
              <a:t>LT SPICE </a:t>
            </a:r>
            <a:r>
              <a:rPr lang="en-US" sz="2000" dirty="0" smtClean="0"/>
              <a:t>is getting popularity too. </a:t>
            </a:r>
          </a:p>
          <a:p>
            <a:pPr algn="just" eaLnBrk="1" hangingPunct="1">
              <a:lnSpc>
                <a:spcPct val="80000"/>
              </a:lnSpc>
            </a:pPr>
            <a:r>
              <a:rPr lang="en-US" sz="2000" dirty="0" smtClean="0"/>
              <a:t>Most design work is related to IC designs which have a very large tool cost, primarily for the </a:t>
            </a:r>
            <a:r>
              <a:rPr lang="en-US" sz="2000" dirty="0" smtClean="0">
                <a:solidFill>
                  <a:srgbClr val="0000FF"/>
                </a:solidFill>
              </a:rPr>
              <a:t>photo masks </a:t>
            </a:r>
            <a:r>
              <a:rPr lang="en-US" sz="2000" dirty="0" smtClean="0"/>
              <a:t>used to create the devices, and there is a large economic incentive to get the design working without any iterations. </a:t>
            </a:r>
          </a:p>
          <a:p>
            <a:pPr algn="just" eaLnBrk="1" hangingPunct="1">
              <a:lnSpc>
                <a:spcPct val="80000"/>
              </a:lnSpc>
            </a:pPr>
            <a:r>
              <a:rPr lang="en-US" sz="2000" dirty="0" smtClean="0"/>
              <a:t>Device models must include effect of various parameters on design like:  </a:t>
            </a:r>
          </a:p>
          <a:p>
            <a:pPr lvl="1" algn="just" eaLnBrk="1" hangingPunct="1">
              <a:lnSpc>
                <a:spcPct val="80000"/>
              </a:lnSpc>
            </a:pPr>
            <a:r>
              <a:rPr lang="en-US" sz="2000" dirty="0" smtClean="0"/>
              <a:t>Width &amp; length </a:t>
            </a:r>
          </a:p>
          <a:p>
            <a:pPr lvl="1" algn="just" eaLnBrk="1" hangingPunct="1">
              <a:lnSpc>
                <a:spcPct val="80000"/>
              </a:lnSpc>
            </a:pPr>
            <a:r>
              <a:rPr lang="en-US" sz="2000" dirty="0" smtClean="0"/>
              <a:t>Inter-digitation </a:t>
            </a:r>
          </a:p>
          <a:p>
            <a:pPr lvl="1" algn="just" eaLnBrk="1" hangingPunct="1">
              <a:lnSpc>
                <a:spcPct val="80000"/>
              </a:lnSpc>
            </a:pPr>
            <a:r>
              <a:rPr lang="en-US" sz="2000" dirty="0" smtClean="0"/>
              <a:t>Proximity to other devices </a:t>
            </a:r>
          </a:p>
          <a:p>
            <a:pPr lvl="1" algn="just" eaLnBrk="1" hangingPunct="1">
              <a:lnSpc>
                <a:spcPct val="80000"/>
              </a:lnSpc>
            </a:pPr>
            <a:r>
              <a:rPr lang="en-US" sz="2000" dirty="0" smtClean="0"/>
              <a:t>Transient and DC current-voltage characteristics </a:t>
            </a:r>
          </a:p>
          <a:p>
            <a:pPr lvl="1" algn="just" eaLnBrk="1" hangingPunct="1">
              <a:lnSpc>
                <a:spcPct val="80000"/>
              </a:lnSpc>
            </a:pPr>
            <a:r>
              <a:rPr lang="en-US" sz="2000" dirty="0" smtClean="0"/>
              <a:t>Parasitic device capacitance </a:t>
            </a:r>
          </a:p>
          <a:p>
            <a:pPr lvl="1" algn="just" eaLnBrk="1" hangingPunct="1">
              <a:lnSpc>
                <a:spcPct val="80000"/>
              </a:lnSpc>
            </a:pPr>
            <a:r>
              <a:rPr lang="en-US" sz="2000" dirty="0" smtClean="0"/>
              <a:t>Resistance and inductance </a:t>
            </a:r>
          </a:p>
          <a:p>
            <a:pPr lvl="1" algn="just" eaLnBrk="1" hangingPunct="1">
              <a:lnSpc>
                <a:spcPct val="80000"/>
              </a:lnSpc>
            </a:pPr>
            <a:r>
              <a:rPr lang="en-US" sz="2000" dirty="0" smtClean="0"/>
              <a:t>Time delays </a:t>
            </a:r>
          </a:p>
          <a:p>
            <a:pPr lvl="1" algn="just" eaLnBrk="1" hangingPunct="1">
              <a:lnSpc>
                <a:spcPct val="80000"/>
              </a:lnSpc>
            </a:pPr>
            <a:r>
              <a:rPr lang="en-US" sz="2000" dirty="0" smtClean="0"/>
              <a:t>Temperature effects  </a:t>
            </a:r>
          </a:p>
        </p:txBody>
      </p:sp>
    </p:spTree>
    <p:extLst>
      <p:ext uri="{BB962C8B-B14F-4D97-AF65-F5344CB8AC3E}">
        <p14:creationId xmlns:p14="http://schemas.microsoft.com/office/powerpoint/2010/main" val="2083062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533400"/>
          </a:xfrm>
        </p:spPr>
        <p:txBody>
          <a:bodyPr>
            <a:normAutofit fontScale="90000"/>
          </a:bodyPr>
          <a:lstStyle/>
          <a:p>
            <a:pPr eaLnBrk="1" hangingPunct="1"/>
            <a:r>
              <a:rPr lang="en-US" sz="4000" b="1" smtClean="0"/>
              <a:t>Device Modeling</a:t>
            </a:r>
          </a:p>
        </p:txBody>
      </p:sp>
      <p:sp>
        <p:nvSpPr>
          <p:cNvPr id="4099" name="Rectangle 3"/>
          <p:cNvSpPr>
            <a:spLocks noGrp="1" noChangeArrowheads="1"/>
          </p:cNvSpPr>
          <p:nvPr>
            <p:ph type="body" idx="1"/>
          </p:nvPr>
        </p:nvSpPr>
        <p:spPr>
          <a:xfrm>
            <a:off x="152400" y="1066800"/>
            <a:ext cx="8839200" cy="5257800"/>
          </a:xfrm>
        </p:spPr>
        <p:txBody>
          <a:bodyPr>
            <a:normAutofit/>
          </a:bodyPr>
          <a:lstStyle/>
          <a:p>
            <a:pPr algn="just" eaLnBrk="1" hangingPunct="1">
              <a:lnSpc>
                <a:spcPct val="80000"/>
              </a:lnSpc>
            </a:pPr>
            <a:r>
              <a:rPr lang="en-US" sz="2600" dirty="0" smtClean="0"/>
              <a:t>It is extremely important to have a valid device modeling &amp; simulation design prior to the device fabrication technology &amp; design iteration are expensive and post fabrication tuning is not a fun. </a:t>
            </a:r>
          </a:p>
          <a:p>
            <a:pPr algn="just" eaLnBrk="1" hangingPunct="1">
              <a:lnSpc>
                <a:spcPct val="80000"/>
              </a:lnSpc>
            </a:pPr>
            <a:endParaRPr lang="en-US" sz="2600" dirty="0" smtClean="0"/>
          </a:p>
          <a:p>
            <a:pPr algn="just" eaLnBrk="1" hangingPunct="1">
              <a:lnSpc>
                <a:spcPct val="80000"/>
              </a:lnSpc>
            </a:pPr>
            <a:r>
              <a:rPr lang="en-US" sz="2600" dirty="0" smtClean="0"/>
              <a:t>Modern device designing is very complex, so it is difficult to predict performance characteristics of device without accurate computer models.</a:t>
            </a:r>
          </a:p>
          <a:p>
            <a:pPr algn="just" eaLnBrk="1" hangingPunct="1">
              <a:lnSpc>
                <a:spcPct val="80000"/>
              </a:lnSpc>
            </a:pPr>
            <a:endParaRPr lang="en-US" sz="2600" dirty="0" smtClean="0"/>
          </a:p>
          <a:p>
            <a:pPr algn="just" eaLnBrk="1" hangingPunct="1">
              <a:lnSpc>
                <a:spcPct val="80000"/>
              </a:lnSpc>
            </a:pPr>
            <a:r>
              <a:rPr lang="en-US" sz="2600" dirty="0" smtClean="0"/>
              <a:t>Device modeling actually describes the </a:t>
            </a:r>
            <a:r>
              <a:rPr lang="en-US" sz="2600" dirty="0" smtClean="0">
                <a:solidFill>
                  <a:srgbClr val="0000FF"/>
                </a:solidFill>
              </a:rPr>
              <a:t>principal methods of representing and analyzing devices. </a:t>
            </a:r>
          </a:p>
          <a:p>
            <a:pPr algn="just" eaLnBrk="1" hangingPunct="1">
              <a:lnSpc>
                <a:spcPct val="80000"/>
              </a:lnSpc>
            </a:pPr>
            <a:endParaRPr lang="en-US" sz="2600" dirty="0" smtClean="0">
              <a:solidFill>
                <a:srgbClr val="0000FF"/>
              </a:solidFill>
            </a:endParaRPr>
          </a:p>
          <a:p>
            <a:pPr algn="just" eaLnBrk="1" hangingPunct="1">
              <a:lnSpc>
                <a:spcPct val="80000"/>
              </a:lnSpc>
            </a:pPr>
            <a:r>
              <a:rPr lang="en-US" sz="2600" dirty="0" smtClean="0"/>
              <a:t>Device modeling is useful in device design, production control and performance analysis.</a:t>
            </a:r>
          </a:p>
        </p:txBody>
      </p:sp>
    </p:spTree>
    <p:extLst>
      <p:ext uri="{BB962C8B-B14F-4D97-AF65-F5344CB8AC3E}">
        <p14:creationId xmlns:p14="http://schemas.microsoft.com/office/powerpoint/2010/main" val="608706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71" y="1190625"/>
            <a:ext cx="8746929"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3927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77813"/>
            <a:ext cx="8534400" cy="636587"/>
          </a:xfrm>
        </p:spPr>
        <p:txBody>
          <a:bodyPr>
            <a:normAutofit fontScale="90000"/>
          </a:bodyPr>
          <a:lstStyle/>
          <a:p>
            <a:pPr eaLnBrk="1" hangingPunct="1"/>
            <a:r>
              <a:rPr lang="en-US" sz="3600" b="1" smtClean="0">
                <a:solidFill>
                  <a:schemeClr val="accent2"/>
                </a:solidFill>
              </a:rPr>
              <a:t>Transistor – Large signal nonlinear models</a:t>
            </a:r>
          </a:p>
        </p:txBody>
      </p:sp>
      <p:sp>
        <p:nvSpPr>
          <p:cNvPr id="15363" name="Rectangle 3"/>
          <p:cNvSpPr>
            <a:spLocks noGrp="1" noChangeArrowheads="1"/>
          </p:cNvSpPr>
          <p:nvPr>
            <p:ph type="body" idx="1"/>
          </p:nvPr>
        </p:nvSpPr>
        <p:spPr>
          <a:xfrm>
            <a:off x="228600" y="1066800"/>
            <a:ext cx="8763000" cy="5064125"/>
          </a:xfrm>
        </p:spPr>
        <p:txBody>
          <a:bodyPr/>
          <a:lstStyle/>
          <a:p>
            <a:pPr algn="just" eaLnBrk="1" hangingPunct="1"/>
            <a:r>
              <a:rPr lang="en-US" sz="2400" smtClean="0"/>
              <a:t>Large signal transistor models (non-linear models) fall into three main types.</a:t>
            </a:r>
          </a:p>
          <a:p>
            <a:pPr lvl="1" algn="just" eaLnBrk="1" hangingPunct="1"/>
            <a:r>
              <a:rPr lang="en-US" sz="2400" smtClean="0"/>
              <a:t>Physical models</a:t>
            </a:r>
          </a:p>
          <a:p>
            <a:pPr lvl="1" algn="just" eaLnBrk="1" hangingPunct="1"/>
            <a:r>
              <a:rPr lang="en-US" sz="2400" smtClean="0"/>
              <a:t>Empirical models</a:t>
            </a:r>
          </a:p>
          <a:p>
            <a:pPr lvl="1" algn="just" eaLnBrk="1" hangingPunct="1"/>
            <a:r>
              <a:rPr lang="en-US" sz="2400" smtClean="0"/>
              <a:t>Tabular models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00400"/>
            <a:ext cx="6553200" cy="356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325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229600" cy="636587"/>
          </a:xfrm>
        </p:spPr>
        <p:txBody>
          <a:bodyPr>
            <a:normAutofit fontScale="90000"/>
          </a:bodyPr>
          <a:lstStyle/>
          <a:p>
            <a:pPr eaLnBrk="1" hangingPunct="1"/>
            <a:r>
              <a:rPr lang="en-US" sz="3600" b="1" smtClean="0">
                <a:solidFill>
                  <a:srgbClr val="FF0000"/>
                </a:solidFill>
              </a:rPr>
              <a:t>Physical models</a:t>
            </a:r>
          </a:p>
        </p:txBody>
      </p:sp>
      <p:sp>
        <p:nvSpPr>
          <p:cNvPr id="16387" name="Rectangle 3"/>
          <p:cNvSpPr>
            <a:spLocks noGrp="1" noChangeArrowheads="1"/>
          </p:cNvSpPr>
          <p:nvPr>
            <p:ph type="body" idx="1"/>
          </p:nvPr>
        </p:nvSpPr>
        <p:spPr>
          <a:xfrm>
            <a:off x="152400" y="914400"/>
            <a:ext cx="8839200" cy="2057400"/>
          </a:xfrm>
        </p:spPr>
        <p:txBody>
          <a:bodyPr/>
          <a:lstStyle/>
          <a:p>
            <a:pPr algn="just" eaLnBrk="1" hangingPunct="1">
              <a:lnSpc>
                <a:spcPct val="90000"/>
              </a:lnSpc>
            </a:pPr>
            <a:r>
              <a:rPr lang="en-US" sz="2200" smtClean="0"/>
              <a:t>These are </a:t>
            </a:r>
            <a:r>
              <a:rPr lang="en-US" sz="2200" smtClean="0">
                <a:solidFill>
                  <a:srgbClr val="0000FF"/>
                </a:solidFill>
              </a:rPr>
              <a:t>models based upon device physics, </a:t>
            </a:r>
            <a:r>
              <a:rPr lang="en-US" sz="2200" smtClean="0"/>
              <a:t>which relies on the  approximate modeling of physical phenomena within a transistor. </a:t>
            </a:r>
          </a:p>
          <a:p>
            <a:pPr algn="just" eaLnBrk="1" hangingPunct="1">
              <a:lnSpc>
                <a:spcPct val="90000"/>
              </a:lnSpc>
            </a:pPr>
            <a:r>
              <a:rPr lang="en-US" sz="2200" smtClean="0"/>
              <a:t>Parameters within these models are based upon physical properties such as </a:t>
            </a:r>
          </a:p>
          <a:p>
            <a:pPr lvl="1" algn="just" eaLnBrk="1" hangingPunct="1">
              <a:lnSpc>
                <a:spcPct val="90000"/>
              </a:lnSpc>
            </a:pPr>
            <a:r>
              <a:rPr lang="en-US" sz="2200" smtClean="0"/>
              <a:t>Oxide thicknesses, Substrate doping concentrations, Carrier mobility, etc. </a:t>
            </a:r>
          </a:p>
          <a:p>
            <a:pPr algn="just" eaLnBrk="1" hangingPunct="1">
              <a:lnSpc>
                <a:spcPct val="90000"/>
              </a:lnSpc>
            </a:pPr>
            <a:endParaRPr lang="en-US" sz="2800" smtClean="0"/>
          </a:p>
          <a:p>
            <a:pPr algn="just" eaLnBrk="1" hangingPunct="1">
              <a:lnSpc>
                <a:spcPct val="90000"/>
              </a:lnSpc>
            </a:pPr>
            <a:endParaRPr lang="en-US" sz="3600" smtClean="0"/>
          </a:p>
        </p:txBody>
      </p:sp>
      <p:pic>
        <p:nvPicPr>
          <p:cNvPr id="16388" name="Picture 5" descr="http://www.amcad-engineering.fr/IMG/Image/Model%20Topology.png"/>
          <p:cNvPicPr>
            <a:picLocks noChangeAspect="1" noChangeArrowheads="1"/>
          </p:cNvPicPr>
          <p:nvPr/>
        </p:nvPicPr>
        <p:blipFill>
          <a:blip r:embed="rId2">
            <a:extLst>
              <a:ext uri="{28A0092B-C50C-407E-A947-70E740481C1C}">
                <a14:useLocalDpi xmlns:a14="http://schemas.microsoft.com/office/drawing/2010/main" val="0"/>
              </a:ext>
            </a:extLst>
          </a:blip>
          <a:srcRect l="1935" t="3999" r="3441" b="2000"/>
          <a:stretch>
            <a:fillRect/>
          </a:stretch>
        </p:blipFill>
        <p:spPr bwMode="auto">
          <a:xfrm>
            <a:off x="381000" y="3124200"/>
            <a:ext cx="571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406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lnSpc>
                <a:spcPct val="80000"/>
              </a:lnSpc>
            </a:pPr>
            <a:r>
              <a:rPr lang="en-US" sz="2300" dirty="0"/>
              <a:t>Physical device models are solved using either </a:t>
            </a:r>
            <a:r>
              <a:rPr lang="en-US" sz="2300" dirty="0">
                <a:solidFill>
                  <a:schemeClr val="accent2"/>
                </a:solidFill>
              </a:rPr>
              <a:t>bulk carrier transport equations</a:t>
            </a:r>
            <a:r>
              <a:rPr lang="en-US" sz="2300" dirty="0"/>
              <a:t> </a:t>
            </a:r>
            <a:r>
              <a:rPr lang="en-US" sz="2300" dirty="0">
                <a:solidFill>
                  <a:schemeClr val="hlink"/>
                </a:solidFill>
              </a:rPr>
              <a:t>(the semiconductor equations),</a:t>
            </a:r>
            <a:r>
              <a:rPr lang="en-US" sz="2300" dirty="0"/>
              <a:t> solutions to the </a:t>
            </a:r>
            <a:r>
              <a:rPr lang="en-US" sz="2300" dirty="0">
                <a:solidFill>
                  <a:schemeClr val="hlink"/>
                </a:solidFill>
              </a:rPr>
              <a:t>Boltzmann transport equation</a:t>
            </a:r>
            <a:r>
              <a:rPr lang="en-US" sz="2300" dirty="0"/>
              <a:t> or </a:t>
            </a:r>
            <a:r>
              <a:rPr lang="en-US" sz="2300" dirty="0">
                <a:solidFill>
                  <a:schemeClr val="hlink"/>
                </a:solidFill>
              </a:rPr>
              <a:t>quantum transport concepts</a:t>
            </a:r>
            <a:r>
              <a:rPr lang="en-US" sz="2300" dirty="0"/>
              <a:t>. </a:t>
            </a:r>
          </a:p>
          <a:p>
            <a:pPr lvl="1" algn="just">
              <a:lnSpc>
                <a:spcPct val="80000"/>
              </a:lnSpc>
            </a:pPr>
            <a:r>
              <a:rPr lang="en-US" sz="2300" dirty="0"/>
              <a:t>Bulk transport solutions have satisfied most device models</a:t>
            </a:r>
          </a:p>
          <a:p>
            <a:pPr lvl="1" algn="just">
              <a:lnSpc>
                <a:spcPct val="80000"/>
              </a:lnSpc>
            </a:pPr>
            <a:r>
              <a:rPr lang="en-US" sz="2300" dirty="0"/>
              <a:t>Boltzmann and quantum transport solutions have provided a strong insight into the detailed device physics.</a:t>
            </a:r>
          </a:p>
          <a:p>
            <a:pPr algn="just">
              <a:lnSpc>
                <a:spcPct val="80000"/>
              </a:lnSpc>
            </a:pPr>
            <a:r>
              <a:rPr lang="en-US" sz="2300" dirty="0"/>
              <a:t>The understanding of </a:t>
            </a:r>
            <a:r>
              <a:rPr lang="en-US" sz="2300" dirty="0">
                <a:solidFill>
                  <a:schemeClr val="accent2"/>
                </a:solidFill>
              </a:rPr>
              <a:t>material properties, physical boundary conditions (such as surface physics, contact properties and device geometry) and device-circuit interaction</a:t>
            </a:r>
            <a:r>
              <a:rPr lang="en-US" sz="2300" dirty="0"/>
              <a:t> are steadily improving, allowing more intricate models to be developed.</a:t>
            </a:r>
          </a:p>
          <a:p>
            <a:endParaRPr lang="en-US" dirty="0"/>
          </a:p>
        </p:txBody>
      </p:sp>
    </p:spTree>
    <p:extLst>
      <p:ext uri="{BB962C8B-B14F-4D97-AF65-F5344CB8AC3E}">
        <p14:creationId xmlns:p14="http://schemas.microsoft.com/office/powerpoint/2010/main" val="880841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77813"/>
            <a:ext cx="8305800" cy="560387"/>
          </a:xfrm>
        </p:spPr>
        <p:txBody>
          <a:bodyPr>
            <a:normAutofit fontScale="90000"/>
          </a:bodyPr>
          <a:lstStyle/>
          <a:p>
            <a:pPr eaLnBrk="1" hangingPunct="1"/>
            <a:r>
              <a:rPr lang="en-US" sz="3600" b="1" smtClean="0">
                <a:solidFill>
                  <a:srgbClr val="FF0000"/>
                </a:solidFill>
              </a:rPr>
              <a:t>Empirical models</a:t>
            </a:r>
          </a:p>
        </p:txBody>
      </p:sp>
      <p:sp>
        <p:nvSpPr>
          <p:cNvPr id="17411" name="Rectangle 3"/>
          <p:cNvSpPr>
            <a:spLocks noGrp="1" noChangeArrowheads="1"/>
          </p:cNvSpPr>
          <p:nvPr>
            <p:ph type="body" idx="1"/>
          </p:nvPr>
        </p:nvSpPr>
        <p:spPr>
          <a:xfrm>
            <a:off x="152400" y="914400"/>
            <a:ext cx="8839200" cy="2286000"/>
          </a:xfrm>
        </p:spPr>
        <p:txBody>
          <a:bodyPr/>
          <a:lstStyle/>
          <a:p>
            <a:pPr algn="just" eaLnBrk="1" hangingPunct="1">
              <a:lnSpc>
                <a:spcPct val="80000"/>
              </a:lnSpc>
            </a:pPr>
            <a:r>
              <a:rPr lang="en-US" sz="2000" smtClean="0"/>
              <a:t>Empirical models are based upon </a:t>
            </a:r>
            <a:r>
              <a:rPr lang="en-US" sz="2000" smtClean="0">
                <a:solidFill>
                  <a:srgbClr val="0000FF"/>
                </a:solidFill>
              </a:rPr>
              <a:t>curve fitting</a:t>
            </a:r>
            <a:r>
              <a:rPr lang="en-US" sz="2000" smtClean="0"/>
              <a:t>, subjected to the parameter and values which can fit describe the operation of the device (transistor).</a:t>
            </a:r>
          </a:p>
          <a:p>
            <a:pPr algn="just" eaLnBrk="1" hangingPunct="1">
              <a:lnSpc>
                <a:spcPct val="80000"/>
              </a:lnSpc>
            </a:pPr>
            <a:r>
              <a:rPr lang="en-US" sz="2000" smtClean="0"/>
              <a:t>Unlike a physical model, empirical model parameters are not based fundamentals, they mostly depends on the </a:t>
            </a:r>
            <a:r>
              <a:rPr lang="en-US" sz="2000" smtClean="0">
                <a:solidFill>
                  <a:srgbClr val="0000FF"/>
                </a:solidFill>
              </a:rPr>
              <a:t>fitting procedure </a:t>
            </a:r>
            <a:r>
              <a:rPr lang="en-US" sz="2000" smtClean="0"/>
              <a:t>used to find them. </a:t>
            </a:r>
          </a:p>
          <a:p>
            <a:pPr algn="just" eaLnBrk="1" hangingPunct="1">
              <a:lnSpc>
                <a:spcPct val="80000"/>
              </a:lnSpc>
            </a:pPr>
            <a:r>
              <a:rPr lang="en-US" sz="2000" smtClean="0"/>
              <a:t>Fitting procedure is key to success of these models if they are to be used to </a:t>
            </a:r>
            <a:r>
              <a:rPr lang="en-US" sz="2000" smtClean="0">
                <a:solidFill>
                  <a:srgbClr val="0000FF"/>
                </a:solidFill>
              </a:rPr>
              <a:t>extrapolate </a:t>
            </a:r>
            <a:r>
              <a:rPr lang="en-US" sz="2000" smtClean="0"/>
              <a:t>to designs lying outside the range of data to which the models were originally fitted. </a:t>
            </a:r>
          </a:p>
        </p:txBody>
      </p:sp>
      <p:pic>
        <p:nvPicPr>
          <p:cNvPr id="17412" name="Picture 4" descr="http://ej.iop.org/images/0268-1242/18/2/317/Full/sst136843fi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0"/>
            <a:ext cx="441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7"/>
          <p:cNvSpPr>
            <a:spLocks noChangeArrowheads="1"/>
          </p:cNvSpPr>
          <p:nvPr/>
        </p:nvSpPr>
        <p:spPr bwMode="auto">
          <a:xfrm>
            <a:off x="4876800" y="4419600"/>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Empirical model of carrier scattering on ionized impurity </a:t>
            </a:r>
          </a:p>
        </p:txBody>
      </p:sp>
    </p:spTree>
    <p:extLst>
      <p:ext uri="{BB962C8B-B14F-4D97-AF65-F5344CB8AC3E}">
        <p14:creationId xmlns:p14="http://schemas.microsoft.com/office/powerpoint/2010/main" val="2009404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229600" cy="636587"/>
          </a:xfrm>
        </p:spPr>
        <p:txBody>
          <a:bodyPr>
            <a:normAutofit fontScale="90000"/>
          </a:bodyPr>
          <a:lstStyle/>
          <a:p>
            <a:pPr eaLnBrk="1" hangingPunct="1"/>
            <a:r>
              <a:rPr lang="en-US" sz="3600" b="1" smtClean="0">
                <a:solidFill>
                  <a:srgbClr val="FF0000"/>
                </a:solidFill>
              </a:rPr>
              <a:t>Tabular models</a:t>
            </a:r>
          </a:p>
        </p:txBody>
      </p:sp>
      <p:sp>
        <p:nvSpPr>
          <p:cNvPr id="18435" name="Rectangle 3"/>
          <p:cNvSpPr>
            <a:spLocks noGrp="1" noChangeArrowheads="1"/>
          </p:cNvSpPr>
          <p:nvPr>
            <p:ph type="body" idx="1"/>
          </p:nvPr>
        </p:nvSpPr>
        <p:spPr>
          <a:xfrm>
            <a:off x="152400" y="914400"/>
            <a:ext cx="5181600" cy="5216525"/>
          </a:xfrm>
        </p:spPr>
        <p:txBody>
          <a:bodyPr/>
          <a:lstStyle/>
          <a:p>
            <a:pPr algn="just" eaLnBrk="1" hangingPunct="1">
              <a:lnSpc>
                <a:spcPct val="80000"/>
              </a:lnSpc>
            </a:pPr>
            <a:r>
              <a:rPr lang="en-US" sz="2300" smtClean="0"/>
              <a:t>Tabular models are based on look-up table (LUT) form, by considering effect of one parameter to the other. </a:t>
            </a:r>
          </a:p>
          <a:p>
            <a:pPr lvl="1" algn="just" eaLnBrk="1" hangingPunct="1">
              <a:lnSpc>
                <a:spcPct val="80000"/>
              </a:lnSpc>
            </a:pPr>
            <a:r>
              <a:rPr lang="en-US" sz="2300" smtClean="0"/>
              <a:t>Effect of parasitic components on drain current </a:t>
            </a:r>
          </a:p>
          <a:p>
            <a:pPr algn="just" eaLnBrk="1" hangingPunct="1">
              <a:lnSpc>
                <a:spcPct val="80000"/>
              </a:lnSpc>
            </a:pPr>
            <a:r>
              <a:rPr lang="en-US" sz="2300" smtClean="0"/>
              <a:t>These values are indexed in reference to their corresponding bias voltage combinations. </a:t>
            </a:r>
          </a:p>
          <a:p>
            <a:pPr algn="just" eaLnBrk="1" hangingPunct="1">
              <a:lnSpc>
                <a:spcPct val="80000"/>
              </a:lnSpc>
            </a:pPr>
            <a:r>
              <a:rPr lang="en-US" sz="2300" smtClean="0"/>
              <a:t>Thus, </a:t>
            </a:r>
            <a:r>
              <a:rPr lang="en-US" sz="2300" smtClean="0">
                <a:solidFill>
                  <a:srgbClr val="0000FF"/>
                </a:solidFill>
              </a:rPr>
              <a:t>model accuracy is increased by inclusion of additional data points within the table. </a:t>
            </a:r>
          </a:p>
          <a:p>
            <a:pPr algn="just" eaLnBrk="1" hangingPunct="1">
              <a:lnSpc>
                <a:spcPct val="80000"/>
              </a:lnSpc>
            </a:pPr>
            <a:r>
              <a:rPr lang="en-US" sz="2300" smtClean="0"/>
              <a:t>Limitation of these models is that they work best for designs that use devices within the table </a:t>
            </a:r>
            <a:r>
              <a:rPr lang="en-US" sz="2300" smtClean="0">
                <a:solidFill>
                  <a:srgbClr val="0000FF"/>
                </a:solidFill>
              </a:rPr>
              <a:t>(interpolation) </a:t>
            </a:r>
            <a:r>
              <a:rPr lang="en-US" sz="2300" smtClean="0"/>
              <a:t>and are unreliable for devices outside the table </a:t>
            </a:r>
            <a:r>
              <a:rPr lang="en-US" sz="2300" smtClean="0">
                <a:solidFill>
                  <a:srgbClr val="0000FF"/>
                </a:solidFill>
              </a:rPr>
              <a:t>(extrapolation).</a:t>
            </a:r>
          </a:p>
          <a:p>
            <a:pPr eaLnBrk="1" hangingPunct="1">
              <a:lnSpc>
                <a:spcPct val="80000"/>
              </a:lnSpc>
            </a:pPr>
            <a:endParaRPr lang="en-US" sz="2200" smtClean="0"/>
          </a:p>
          <a:p>
            <a:pPr eaLnBrk="1" hangingPunct="1">
              <a:lnSpc>
                <a:spcPct val="80000"/>
              </a:lnSpc>
            </a:pPr>
            <a:endParaRPr lang="en-US" sz="2200" smtClean="0"/>
          </a:p>
        </p:txBody>
      </p:sp>
      <p:pic>
        <p:nvPicPr>
          <p:cNvPr id="18436" name="Picture 4" descr="http://jenny.tfrec.wsu.edu/opm/images/table3.jpg"/>
          <p:cNvPicPr>
            <a:picLocks noChangeAspect="1" noChangeArrowheads="1"/>
          </p:cNvPicPr>
          <p:nvPr/>
        </p:nvPicPr>
        <p:blipFill>
          <a:blip r:embed="rId2">
            <a:extLst>
              <a:ext uri="{28A0092B-C50C-407E-A947-70E740481C1C}">
                <a14:useLocalDpi xmlns:a14="http://schemas.microsoft.com/office/drawing/2010/main" val="0"/>
              </a:ext>
            </a:extLst>
          </a:blip>
          <a:srcRect l="6444" t="11874" r="7637" b="10947"/>
          <a:stretch>
            <a:fillRect/>
          </a:stretch>
        </p:blipFill>
        <p:spPr bwMode="auto">
          <a:xfrm>
            <a:off x="5410200" y="914400"/>
            <a:ext cx="3581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964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8153400" cy="609600"/>
          </a:xfrm>
        </p:spPr>
        <p:txBody>
          <a:bodyPr>
            <a:normAutofit fontScale="90000"/>
          </a:bodyPr>
          <a:lstStyle/>
          <a:p>
            <a:pPr eaLnBrk="1" hangingPunct="1"/>
            <a:r>
              <a:rPr lang="en-US" sz="4000" b="1" smtClean="0">
                <a:solidFill>
                  <a:srgbClr val="FF0000"/>
                </a:solidFill>
              </a:rPr>
              <a:t>Small-signal parameters</a:t>
            </a:r>
          </a:p>
        </p:txBody>
      </p:sp>
      <p:sp>
        <p:nvSpPr>
          <p:cNvPr id="20483" name="Rectangle 3"/>
          <p:cNvSpPr>
            <a:spLocks noGrp="1" noChangeArrowheads="1"/>
          </p:cNvSpPr>
          <p:nvPr>
            <p:ph type="body" idx="1"/>
          </p:nvPr>
        </p:nvSpPr>
        <p:spPr>
          <a:xfrm>
            <a:off x="152400" y="990600"/>
            <a:ext cx="8839200" cy="5140325"/>
          </a:xfrm>
        </p:spPr>
        <p:txBody>
          <a:bodyPr/>
          <a:lstStyle/>
          <a:p>
            <a:pPr algn="just" eaLnBrk="1" hangingPunct="1">
              <a:lnSpc>
                <a:spcPct val="80000"/>
              </a:lnSpc>
            </a:pPr>
            <a:r>
              <a:rPr lang="en-US" sz="2100" smtClean="0"/>
              <a:t>A transistor’s parameters represent its electrical properties.</a:t>
            </a:r>
          </a:p>
          <a:p>
            <a:pPr algn="just" eaLnBrk="1" hangingPunct="1">
              <a:lnSpc>
                <a:spcPct val="80000"/>
              </a:lnSpc>
            </a:pPr>
            <a:r>
              <a:rPr lang="en-US" sz="2100" smtClean="0">
                <a:solidFill>
                  <a:schemeClr val="accent2"/>
                </a:solidFill>
              </a:rPr>
              <a:t>Engineers employ transistor parameters in production-line testing and in circuit design.</a:t>
            </a:r>
          </a:p>
          <a:p>
            <a:pPr algn="just" eaLnBrk="1" hangingPunct="1">
              <a:lnSpc>
                <a:spcPct val="80000"/>
              </a:lnSpc>
            </a:pPr>
            <a:r>
              <a:rPr lang="en-US" sz="2100" smtClean="0"/>
              <a:t>A group of a transistor’s parameters sufficient to predict circuit gain, input impedance, and output impedance are components in its small-signal model.</a:t>
            </a:r>
          </a:p>
          <a:p>
            <a:pPr algn="just" eaLnBrk="1" hangingPunct="1">
              <a:lnSpc>
                <a:spcPct val="80000"/>
              </a:lnSpc>
            </a:pPr>
            <a:r>
              <a:rPr lang="en-US" sz="2100" smtClean="0"/>
              <a:t>Parameters used in small-signal circuits (two ports) adopt names related to the names of these circuits such as</a:t>
            </a:r>
          </a:p>
          <a:p>
            <a:pPr lvl="1" algn="just" eaLnBrk="1" hangingPunct="1">
              <a:lnSpc>
                <a:spcPct val="80000"/>
              </a:lnSpc>
            </a:pPr>
            <a:r>
              <a:rPr lang="en-US" sz="2100" smtClean="0"/>
              <a:t>Transmission parameters (T-parameters), </a:t>
            </a:r>
          </a:p>
          <a:p>
            <a:pPr lvl="1" algn="just" eaLnBrk="1" hangingPunct="1">
              <a:lnSpc>
                <a:spcPct val="80000"/>
              </a:lnSpc>
            </a:pPr>
            <a:r>
              <a:rPr lang="en-US" sz="2100" smtClean="0"/>
              <a:t>Hybrid-parameters (h-parameters), </a:t>
            </a:r>
          </a:p>
          <a:p>
            <a:pPr lvl="1" algn="just" eaLnBrk="1" hangingPunct="1">
              <a:lnSpc>
                <a:spcPct val="80000"/>
              </a:lnSpc>
            </a:pPr>
            <a:r>
              <a:rPr lang="en-US" sz="2100" smtClean="0"/>
              <a:t>Impedance parameters (z-parameters), </a:t>
            </a:r>
          </a:p>
          <a:p>
            <a:pPr lvl="1" algn="just" eaLnBrk="1" hangingPunct="1">
              <a:lnSpc>
                <a:spcPct val="80000"/>
              </a:lnSpc>
            </a:pPr>
            <a:r>
              <a:rPr lang="en-US" sz="2100" smtClean="0"/>
              <a:t>Admittance parameters (y-parameters), and </a:t>
            </a:r>
          </a:p>
          <a:p>
            <a:pPr lvl="1" algn="just" eaLnBrk="1" hangingPunct="1">
              <a:lnSpc>
                <a:spcPct val="80000"/>
              </a:lnSpc>
            </a:pPr>
            <a:r>
              <a:rPr lang="en-US" sz="2100" smtClean="0"/>
              <a:t>Scattering parameters (S-parameters). </a:t>
            </a:r>
          </a:p>
          <a:p>
            <a:pPr algn="just" eaLnBrk="1" hangingPunct="1">
              <a:lnSpc>
                <a:spcPct val="80000"/>
              </a:lnSpc>
            </a:pPr>
            <a:r>
              <a:rPr lang="en-US" sz="2100" smtClean="0"/>
              <a:t>These parameters all can be evaluated using measured scattering parameter data. </a:t>
            </a:r>
          </a:p>
          <a:p>
            <a:pPr algn="just" eaLnBrk="1" hangingPunct="1">
              <a:lnSpc>
                <a:spcPct val="80000"/>
              </a:lnSpc>
            </a:pPr>
            <a:r>
              <a:rPr lang="en-US" sz="2100" smtClean="0"/>
              <a:t>Scattering parameters (S parameters) can be measured for a transistor at a given bias point with a vector network analyzer.</a:t>
            </a:r>
          </a:p>
        </p:txBody>
      </p:sp>
    </p:spTree>
    <p:extLst>
      <p:ext uri="{BB962C8B-B14F-4D97-AF65-F5344CB8AC3E}">
        <p14:creationId xmlns:p14="http://schemas.microsoft.com/office/powerpoint/2010/main" val="27195815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Based</a:t>
            </a:r>
            <a:endParaRPr lang="en-US" dirty="0"/>
          </a:p>
        </p:txBody>
      </p:sp>
      <p:sp>
        <p:nvSpPr>
          <p:cNvPr id="3" name="Content Placeholder 2"/>
          <p:cNvSpPr>
            <a:spLocks noGrp="1"/>
          </p:cNvSpPr>
          <p:nvPr>
            <p:ph idx="1"/>
          </p:nvPr>
        </p:nvSpPr>
        <p:spPr/>
        <p:txBody>
          <a:bodyPr/>
          <a:lstStyle/>
          <a:p>
            <a:pPr algn="just"/>
            <a:r>
              <a:rPr lang="en-US" dirty="0"/>
              <a:t>Equivalent circuit models</a:t>
            </a:r>
            <a:r>
              <a:rPr lang="en-US" dirty="0">
                <a:solidFill>
                  <a:srgbClr val="FF0000"/>
                </a:solidFill>
              </a:rPr>
              <a:t>  </a:t>
            </a:r>
            <a:r>
              <a:rPr lang="en-US" dirty="0"/>
              <a:t>approach is generally limited in its applicability because of the </a:t>
            </a:r>
            <a:r>
              <a:rPr lang="en-US" dirty="0">
                <a:solidFill>
                  <a:schemeClr val="hlink"/>
                </a:solidFill>
              </a:rPr>
              <a:t>DC bias</a:t>
            </a:r>
            <a:r>
              <a:rPr lang="en-US" dirty="0"/>
              <a:t>, </a:t>
            </a:r>
            <a:r>
              <a:rPr lang="en-US" dirty="0">
                <a:solidFill>
                  <a:schemeClr val="hlink"/>
                </a:solidFill>
              </a:rPr>
              <a:t>frequency dependence</a:t>
            </a:r>
            <a:r>
              <a:rPr lang="en-US" dirty="0"/>
              <a:t> and the </a:t>
            </a:r>
            <a:r>
              <a:rPr lang="en-US" dirty="0">
                <a:solidFill>
                  <a:schemeClr val="hlink"/>
                </a:solidFill>
              </a:rPr>
              <a:t>non-linear behavior</a:t>
            </a:r>
            <a:r>
              <a:rPr lang="en-US" dirty="0"/>
              <a:t> of most devices with respect to signal level. </a:t>
            </a:r>
          </a:p>
          <a:p>
            <a:pPr algn="just"/>
            <a:r>
              <a:rPr lang="en-US" dirty="0"/>
              <a:t>The principal advantage of this technique is that it is easy to implement and analyze.</a:t>
            </a:r>
          </a:p>
          <a:p>
            <a:endParaRPr lang="en-US" dirty="0"/>
          </a:p>
        </p:txBody>
      </p:sp>
    </p:spTree>
    <p:extLst>
      <p:ext uri="{BB962C8B-B14F-4D97-AF65-F5344CB8AC3E}">
        <p14:creationId xmlns:p14="http://schemas.microsoft.com/office/powerpoint/2010/main" val="3943718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0328"/>
            <a:ext cx="8149010"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948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391400" cy="485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71" y="4591050"/>
            <a:ext cx="30480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591050"/>
            <a:ext cx="300037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434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915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19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757" y="685800"/>
            <a:ext cx="55054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4473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799"/>
            <a:ext cx="6934200" cy="628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659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457200"/>
            <a:ext cx="8154469"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688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Scaling of MOS</a:t>
            </a:r>
            <a:endParaRPr lang="en-US" dirty="0"/>
          </a:p>
        </p:txBody>
      </p:sp>
    </p:spTree>
    <p:extLst>
      <p:ext uri="{BB962C8B-B14F-4D97-AF65-F5344CB8AC3E}">
        <p14:creationId xmlns:p14="http://schemas.microsoft.com/office/powerpoint/2010/main" val="1347668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0426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319338"/>
            <a:ext cx="8763001"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397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1"/>
            <a:ext cx="8565614" cy="449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441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688482"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557400"/>
            <a:ext cx="5562600" cy="129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212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36"/>
            <a:ext cx="7543800" cy="42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95713"/>
            <a:ext cx="2990850" cy="108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74888"/>
            <a:ext cx="5915025" cy="1552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964" y="5867400"/>
            <a:ext cx="69342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9532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72" y="304800"/>
            <a:ext cx="837276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104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46" y="304800"/>
            <a:ext cx="8811581"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6241473"/>
            <a:ext cx="52768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121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46331"/>
          </a:xfrm>
          <a:prstGeom prst="rect">
            <a:avLst/>
          </a:prstGeom>
        </p:spPr>
        <p:txBody>
          <a:bodyPr wrap="square">
            <a:spAutoFit/>
          </a:bodyPr>
          <a:lstStyle/>
          <a:p>
            <a:r>
              <a:rPr lang="en-US" b="1" dirty="0">
                <a:latin typeface="Times New Roman" pitchFamily="18" charset="0"/>
                <a:cs typeface="Times New Roman" pitchFamily="18" charset="0"/>
              </a:rPr>
              <a:t>Note that with the device area reduction by S</a:t>
            </a:r>
            <a:r>
              <a:rPr lang="en-US" b="1" baseline="30000" dirty="0">
                <a:latin typeface="Times New Roman" pitchFamily="18" charset="0"/>
                <a:cs typeface="Times New Roman" pitchFamily="18" charset="0"/>
              </a:rPr>
              <a:t>2</a:t>
            </a:r>
            <a:r>
              <a:rPr lang="en-US" b="1" dirty="0">
                <a:latin typeface="Times New Roman" pitchFamily="18" charset="0"/>
                <a:cs typeface="Times New Roman" pitchFamily="18" charset="0"/>
              </a:rPr>
              <a:t> discussed earlier, we find</a:t>
            </a:r>
          </a:p>
          <a:p>
            <a:r>
              <a:rPr lang="en-US" b="1" dirty="0">
                <a:latin typeface="Times New Roman" pitchFamily="18" charset="0"/>
                <a:cs typeface="Times New Roman" pitchFamily="18" charset="0"/>
              </a:rPr>
              <a:t>the </a:t>
            </a:r>
            <a:r>
              <a:rPr lang="en-US" b="1" i="1" dirty="0">
                <a:latin typeface="Times New Roman" pitchFamily="18" charset="0"/>
                <a:cs typeface="Times New Roman" pitchFamily="18" charset="0"/>
              </a:rPr>
              <a:t>power density </a:t>
            </a:r>
            <a:r>
              <a:rPr lang="en-US" b="1" dirty="0">
                <a:latin typeface="Times New Roman" pitchFamily="18" charset="0"/>
                <a:cs typeface="Times New Roman" pitchFamily="18" charset="0"/>
              </a:rPr>
              <a:t>per unit area remaining virtually unchanged for the scaled device.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648200" cy="223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25" y="5305278"/>
            <a:ext cx="779399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146471"/>
            <a:ext cx="5533143" cy="215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39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10" y="381000"/>
            <a:ext cx="87820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9" y="2500313"/>
            <a:ext cx="87439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43" y="3200400"/>
            <a:ext cx="84677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4966164"/>
            <a:ext cx="8677835" cy="67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398781"/>
            <a:ext cx="7000875" cy="145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42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 y="228600"/>
            <a:ext cx="79152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54" y="1334794"/>
            <a:ext cx="8409438" cy="201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0354" y="3429000"/>
            <a:ext cx="8409438" cy="2308324"/>
          </a:xfrm>
          <a:prstGeom prst="rect">
            <a:avLst/>
          </a:prstGeom>
        </p:spPr>
        <p:txBody>
          <a:bodyPr wrap="square">
            <a:spAutoFit/>
          </a:bodyPr>
          <a:lstStyle/>
          <a:p>
            <a:pPr marL="285750" indent="-285750">
              <a:buFont typeface="Arial" pitchFamily="34" charset="0"/>
              <a:buChar char="•"/>
            </a:pPr>
            <a:r>
              <a:rPr lang="en-US" sz="2400" dirty="0"/>
              <a:t>In constant-voltage scaling, all dimensions of the MOSFET are reduced by a </a:t>
            </a:r>
            <a:r>
              <a:rPr lang="en-US" sz="2400" dirty="0" smtClean="0"/>
              <a:t>factor of </a:t>
            </a:r>
            <a:r>
              <a:rPr lang="en-US" sz="2400" i="1" dirty="0"/>
              <a:t>S, </a:t>
            </a:r>
            <a:r>
              <a:rPr lang="en-US" sz="2400" dirty="0"/>
              <a:t>as in full scaling. The power supply voltage and the terminal voltages, on the </a:t>
            </a:r>
            <a:r>
              <a:rPr lang="en-US" sz="2400" dirty="0" smtClean="0"/>
              <a:t>other hand</a:t>
            </a:r>
            <a:r>
              <a:rPr lang="en-US" sz="2400" dirty="0"/>
              <a:t>, remain unchanged</a:t>
            </a:r>
            <a:r>
              <a:rPr lang="en-US" sz="2400" dirty="0" smtClean="0"/>
              <a:t>.</a:t>
            </a:r>
          </a:p>
          <a:p>
            <a:pPr marL="285750" indent="-285750">
              <a:buFont typeface="Arial" pitchFamily="34" charset="0"/>
              <a:buChar char="•"/>
            </a:pPr>
            <a:r>
              <a:rPr lang="en-US" sz="2400" dirty="0"/>
              <a:t>The doping densities must be increased by a factor of </a:t>
            </a:r>
            <a:r>
              <a:rPr lang="en-US" sz="2400" i="1" dirty="0"/>
              <a:t>s</a:t>
            </a:r>
            <a:r>
              <a:rPr lang="en-US" sz="2400" i="1" baseline="30000" dirty="0"/>
              <a:t>2</a:t>
            </a:r>
            <a:r>
              <a:rPr lang="en-US" sz="2400" i="1" dirty="0"/>
              <a:t> </a:t>
            </a:r>
            <a:r>
              <a:rPr lang="en-US" sz="2400" dirty="0"/>
              <a:t>in </a:t>
            </a:r>
            <a:r>
              <a:rPr lang="en-US" sz="2400" dirty="0" smtClean="0"/>
              <a:t>order to </a:t>
            </a:r>
            <a:r>
              <a:rPr lang="en-US" sz="2400" dirty="0"/>
              <a:t>preserve the charge-field relations.</a:t>
            </a:r>
          </a:p>
        </p:txBody>
      </p:sp>
    </p:spTree>
    <p:extLst>
      <p:ext uri="{BB962C8B-B14F-4D97-AF65-F5344CB8AC3E}">
        <p14:creationId xmlns:p14="http://schemas.microsoft.com/office/powerpoint/2010/main" val="620387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62385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62200"/>
            <a:ext cx="744129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146" y="3771900"/>
            <a:ext cx="4191000" cy="80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318" y="4619459"/>
            <a:ext cx="631507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134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305800" cy="5262979"/>
          </a:xfrm>
          <a:prstGeom prst="rect">
            <a:avLst/>
          </a:prstGeom>
        </p:spPr>
        <p:txBody>
          <a:bodyPr wrap="square">
            <a:spAutoFit/>
          </a:bodyPr>
          <a:lstStyle/>
          <a:p>
            <a:pPr marL="285750" indent="-285750" algn="just">
              <a:buFont typeface="Arial" pitchFamily="34" charset="0"/>
              <a:buChar char="•"/>
            </a:pPr>
            <a:r>
              <a:rPr lang="en-US" sz="2800" dirty="0"/>
              <a:t>To summarize, constant-voltage scaling may be preferred over full (constant-field</a:t>
            </a:r>
            <a:r>
              <a:rPr lang="en-US" sz="2800" dirty="0" smtClean="0"/>
              <a:t>) scaling </a:t>
            </a:r>
            <a:r>
              <a:rPr lang="en-US" sz="2800" dirty="0"/>
              <a:t>in many practical cases because of the external voltage-level constraints</a:t>
            </a:r>
            <a:r>
              <a:rPr lang="en-US" sz="2800" dirty="0" smtClean="0"/>
              <a:t>.</a:t>
            </a:r>
          </a:p>
          <a:p>
            <a:pPr marL="285750" indent="-285750" algn="just">
              <a:buFont typeface="Arial" pitchFamily="34" charset="0"/>
              <a:buChar char="•"/>
            </a:pPr>
            <a:r>
              <a:rPr lang="en-US" sz="2800" dirty="0" smtClean="0"/>
              <a:t>However</a:t>
            </a:r>
            <a:r>
              <a:rPr lang="en-US" sz="2800" dirty="0"/>
              <a:t>, that constant-voltage scaling increases the drain current </a:t>
            </a:r>
            <a:r>
              <a:rPr lang="en-US" sz="2800" dirty="0" smtClean="0"/>
              <a:t>density and </a:t>
            </a:r>
            <a:r>
              <a:rPr lang="en-US" sz="2800" dirty="0"/>
              <a:t>the power density by a factor of </a:t>
            </a:r>
            <a:r>
              <a:rPr lang="en-US" sz="2800" i="1" dirty="0"/>
              <a:t>S</a:t>
            </a:r>
            <a:r>
              <a:rPr lang="en-US" sz="2800" i="1" baseline="30000" dirty="0"/>
              <a:t>3</a:t>
            </a:r>
            <a:r>
              <a:rPr lang="en-US" sz="2800" i="1" dirty="0"/>
              <a:t>. </a:t>
            </a:r>
            <a:endParaRPr lang="en-US" sz="2800" i="1" dirty="0" smtClean="0"/>
          </a:p>
          <a:p>
            <a:pPr marL="285750" indent="-285750" algn="just">
              <a:buFont typeface="Arial" pitchFamily="34" charset="0"/>
              <a:buChar char="•"/>
            </a:pPr>
            <a:r>
              <a:rPr lang="en-US" sz="2800" dirty="0" smtClean="0"/>
              <a:t>This </a:t>
            </a:r>
            <a:r>
              <a:rPr lang="en-US" sz="2800" dirty="0"/>
              <a:t>large increase in current and power </a:t>
            </a:r>
            <a:r>
              <a:rPr lang="en-US" sz="2800" dirty="0" smtClean="0"/>
              <a:t>densities may </a:t>
            </a:r>
            <a:r>
              <a:rPr lang="en-US" sz="2800" dirty="0"/>
              <a:t>eventually cause serious reliability problems for the scaled transistor, such </a:t>
            </a:r>
            <a:r>
              <a:rPr lang="en-US" sz="2800" dirty="0" smtClean="0"/>
              <a:t>as </a:t>
            </a:r>
            <a:r>
              <a:rPr lang="en-US" sz="2800" dirty="0" err="1" smtClean="0"/>
              <a:t>electromigration</a:t>
            </a:r>
            <a:r>
              <a:rPr lang="en-US" sz="2800" dirty="0"/>
              <a:t>, hot-carrier degradation, oxide breakdown, and electrical over-stress.</a:t>
            </a:r>
          </a:p>
        </p:txBody>
      </p:sp>
    </p:spTree>
    <p:extLst>
      <p:ext uri="{BB962C8B-B14F-4D97-AF65-F5344CB8AC3E}">
        <p14:creationId xmlns:p14="http://schemas.microsoft.com/office/powerpoint/2010/main" val="18283769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92" y="1219200"/>
            <a:ext cx="79343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02582" y="228600"/>
            <a:ext cx="4401526" cy="769441"/>
          </a:xfrm>
          <a:prstGeom prst="rect">
            <a:avLst/>
          </a:prstGeom>
          <a:noFill/>
        </p:spPr>
        <p:txBody>
          <a:bodyPr wrap="none" rtlCol="0">
            <a:spAutoFit/>
          </a:bodyPr>
          <a:lstStyle/>
          <a:p>
            <a:r>
              <a:rPr lang="en-US" sz="4400" b="1" dirty="0" smtClean="0"/>
              <a:t>Power Dissipation</a:t>
            </a:r>
            <a:endParaRPr lang="en-US" sz="4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366" y="2543175"/>
            <a:ext cx="223837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50" y="3581400"/>
            <a:ext cx="81438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295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6082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35" y="2438400"/>
            <a:ext cx="851347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60" y="4191000"/>
            <a:ext cx="80962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57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352425"/>
            <a:ext cx="733425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973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4114800" cy="62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8839200" cy="202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673" y="2895600"/>
            <a:ext cx="7505848" cy="365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77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97563"/>
          </a:xfrm>
        </p:spPr>
        <p:txBody>
          <a:bodyPr>
            <a:normAutofit fontScale="92500" lnSpcReduction="20000"/>
          </a:bodyPr>
          <a:lstStyle/>
          <a:p>
            <a:pPr algn="just"/>
            <a:r>
              <a:rPr lang="en-US" dirty="0"/>
              <a:t>Interconnects can either be global or local. In general, local interconnects are </a:t>
            </a:r>
            <a:r>
              <a:rPr lang="en-US" dirty="0" smtClean="0"/>
              <a:t>the </a:t>
            </a:r>
            <a:r>
              <a:rPr lang="en-US" dirty="0" smtClean="0">
                <a:solidFill>
                  <a:srgbClr val="FF0000"/>
                </a:solidFill>
              </a:rPr>
              <a:t>first</a:t>
            </a:r>
            <a:r>
              <a:rPr lang="en-US" dirty="0">
                <a:solidFill>
                  <a:srgbClr val="FF0000"/>
                </a:solidFill>
              </a:rPr>
              <a:t>, or lowest, level of interconnects</a:t>
            </a:r>
            <a:r>
              <a:rPr lang="en-US" dirty="0"/>
              <a:t>. They usually connect gates, sources and </a:t>
            </a:r>
            <a:r>
              <a:rPr lang="en-US" dirty="0" smtClean="0"/>
              <a:t>drains in </a:t>
            </a:r>
            <a:r>
              <a:rPr lang="en-US" dirty="0"/>
              <a:t>MOS technology, and emitters, bases, and collectors in bipolar technology</a:t>
            </a:r>
            <a:r>
              <a:rPr lang="en-US" dirty="0" smtClean="0"/>
              <a:t>.</a:t>
            </a:r>
          </a:p>
          <a:p>
            <a:pPr algn="just"/>
            <a:r>
              <a:rPr lang="en-US" dirty="0"/>
              <a:t>In </a:t>
            </a:r>
            <a:r>
              <a:rPr lang="en-US" dirty="0" smtClean="0"/>
              <a:t>MOS technology </a:t>
            </a:r>
            <a:r>
              <a:rPr lang="en-US" dirty="0"/>
              <a:t>a </a:t>
            </a:r>
            <a:r>
              <a:rPr lang="en-US" dirty="0">
                <a:solidFill>
                  <a:srgbClr val="FF0000"/>
                </a:solidFill>
              </a:rPr>
              <a:t>local interconnect, polycrystalline silicon, also serves as the gate </a:t>
            </a:r>
            <a:r>
              <a:rPr lang="en-US" dirty="0" smtClean="0">
                <a:solidFill>
                  <a:srgbClr val="FF0000"/>
                </a:solidFill>
              </a:rPr>
              <a:t>electrode material.</a:t>
            </a:r>
          </a:p>
          <a:p>
            <a:pPr algn="just"/>
            <a:r>
              <a:rPr lang="en-US" dirty="0"/>
              <a:t>Global interconnects, </a:t>
            </a:r>
            <a:r>
              <a:rPr lang="en-US" dirty="0">
                <a:solidFill>
                  <a:srgbClr val="FF0000"/>
                </a:solidFill>
              </a:rPr>
              <a:t>mostly made of Al</a:t>
            </a:r>
            <a:r>
              <a:rPr lang="en-US" dirty="0"/>
              <a:t>, are generally all of the interconnect </a:t>
            </a:r>
            <a:r>
              <a:rPr lang="en-US" dirty="0" smtClean="0"/>
              <a:t>levels above </a:t>
            </a:r>
            <a:r>
              <a:rPr lang="en-US" dirty="0"/>
              <a:t>the local interconnect level. They often </a:t>
            </a:r>
            <a:r>
              <a:rPr lang="en-US" dirty="0">
                <a:solidFill>
                  <a:srgbClr val="FF0000"/>
                </a:solidFill>
              </a:rPr>
              <a:t>travel over large distances, </a:t>
            </a:r>
            <a:r>
              <a:rPr lang="en-US" dirty="0" smtClean="0">
                <a:solidFill>
                  <a:srgbClr val="FF0000"/>
                </a:solidFill>
              </a:rPr>
              <a:t>between different </a:t>
            </a:r>
            <a:r>
              <a:rPr lang="en-US" dirty="0">
                <a:solidFill>
                  <a:srgbClr val="FF0000"/>
                </a:solidFill>
              </a:rPr>
              <a:t>devices and different parts of the circuit</a:t>
            </a:r>
            <a:r>
              <a:rPr lang="en-US" dirty="0"/>
              <a:t>, and therefore are always low </a:t>
            </a:r>
            <a:r>
              <a:rPr lang="en-US" dirty="0" smtClean="0"/>
              <a:t>resistant metals</a:t>
            </a:r>
            <a:r>
              <a:rPr lang="en-US" dirty="0"/>
              <a:t>.</a:t>
            </a:r>
          </a:p>
        </p:txBody>
      </p:sp>
    </p:spTree>
    <p:extLst>
      <p:ext uri="{BB962C8B-B14F-4D97-AF65-F5344CB8AC3E}">
        <p14:creationId xmlns:p14="http://schemas.microsoft.com/office/powerpoint/2010/main" val="15236808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28" y="304800"/>
            <a:ext cx="8839200" cy="246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455" y="2514600"/>
            <a:ext cx="62960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6156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31432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38095"/>
            <a:ext cx="8716328" cy="70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724400"/>
            <a:ext cx="8696326" cy="7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9846" y="5867400"/>
            <a:ext cx="8026236" cy="400110"/>
          </a:xfrm>
          <a:prstGeom prst="rect">
            <a:avLst/>
          </a:prstGeom>
          <a:noFill/>
        </p:spPr>
        <p:txBody>
          <a:bodyPr wrap="none" rtlCol="0">
            <a:spAutoFit/>
          </a:bodyPr>
          <a:lstStyle/>
          <a:p>
            <a:r>
              <a:rPr lang="en-US" sz="2000" b="1" dirty="0" smtClean="0">
                <a:solidFill>
                  <a:srgbClr val="FF0000"/>
                </a:solidFill>
              </a:rPr>
              <a:t>So think about reduction of parameters for local and global interconnects </a:t>
            </a:r>
            <a:endParaRPr lang="en-US" sz="2000" b="1" dirty="0">
              <a:solidFill>
                <a:srgbClr val="FF0000"/>
              </a:solidFill>
            </a:endParaRPr>
          </a:p>
        </p:txBody>
      </p:sp>
    </p:spTree>
    <p:extLst>
      <p:ext uri="{BB962C8B-B14F-4D97-AF65-F5344CB8AC3E}">
        <p14:creationId xmlns:p14="http://schemas.microsoft.com/office/powerpoint/2010/main" val="132081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2547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8099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109663"/>
            <a:ext cx="820102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63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8" y="1828800"/>
            <a:ext cx="8950917"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64698" y="678873"/>
            <a:ext cx="6014595" cy="584775"/>
          </a:xfrm>
          <a:prstGeom prst="rect">
            <a:avLst/>
          </a:prstGeom>
          <a:noFill/>
        </p:spPr>
        <p:txBody>
          <a:bodyPr wrap="none" rtlCol="0">
            <a:spAutoFit/>
          </a:bodyPr>
          <a:lstStyle/>
          <a:p>
            <a:r>
              <a:rPr lang="en-US" sz="3200" dirty="0" smtClean="0">
                <a:latin typeface="+mj-lt"/>
              </a:rPr>
              <a:t>.MODEL for active device modeling</a:t>
            </a:r>
            <a:endParaRPr lang="en-US" sz="3200" dirty="0">
              <a:latin typeface="+mj-lt"/>
            </a:endParaRPr>
          </a:p>
        </p:txBody>
      </p:sp>
    </p:spTree>
    <p:extLst>
      <p:ext uri="{BB962C8B-B14F-4D97-AF65-F5344CB8AC3E}">
        <p14:creationId xmlns:p14="http://schemas.microsoft.com/office/powerpoint/2010/main" val="3370386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2721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82" y="4724400"/>
            <a:ext cx="280012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799" y="5305425"/>
            <a:ext cx="493248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223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1164</Words>
  <Application>Microsoft Office PowerPoint</Application>
  <PresentationFormat>On-screen Show (4:3)</PresentationFormat>
  <Paragraphs>96</Paragraphs>
  <Slides>70</Slides>
  <Notes>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SPICE modeling</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Modeling</vt:lpstr>
      <vt:lpstr>PowerPoint Presentation</vt:lpstr>
      <vt:lpstr>Top-down view of the mixed-signal IC design process</vt:lpstr>
      <vt:lpstr>Models for circuit design</vt:lpstr>
      <vt:lpstr>Device Modeling</vt:lpstr>
      <vt:lpstr>Transistor – Large signal nonlinear models</vt:lpstr>
      <vt:lpstr>Physical models</vt:lpstr>
      <vt:lpstr>Cont..</vt:lpstr>
      <vt:lpstr>Empirical models</vt:lpstr>
      <vt:lpstr>Tabular models</vt:lpstr>
      <vt:lpstr>Small-signal parameters</vt:lpstr>
      <vt:lpstr>Numerical Based</vt:lpstr>
      <vt:lpstr>PowerPoint Presentation</vt:lpstr>
      <vt:lpstr>PowerPoint Presentation</vt:lpstr>
      <vt:lpstr>PowerPoint Presentation</vt:lpstr>
      <vt:lpstr>PowerPoint Presentation</vt:lpstr>
      <vt:lpstr>PowerPoint Presentation</vt:lpstr>
      <vt:lpstr>Scaling of MOS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SPICE modeling</dc:title>
  <dc:creator>HU</dc:creator>
  <cp:lastModifiedBy>HU</cp:lastModifiedBy>
  <cp:revision>43</cp:revision>
  <dcterms:created xsi:type="dcterms:W3CDTF">2006-08-16T00:00:00Z</dcterms:created>
  <dcterms:modified xsi:type="dcterms:W3CDTF">2022-09-19T14:44:12Z</dcterms:modified>
</cp:coreProperties>
</file>