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260" r:id="rId3"/>
    <p:sldId id="261" r:id="rId4"/>
    <p:sldId id="262" r:id="rId5"/>
    <p:sldId id="263" r:id="rId6"/>
    <p:sldId id="264" r:id="rId7"/>
    <p:sldId id="265" r:id="rId8"/>
    <p:sldId id="266" r:id="rId9"/>
    <p:sldId id="267" r:id="rId10"/>
    <p:sldId id="308" r:id="rId11"/>
    <p:sldId id="309" r:id="rId12"/>
    <p:sldId id="310" r:id="rId13"/>
    <p:sldId id="311" r:id="rId14"/>
    <p:sldId id="312" r:id="rId15"/>
    <p:sldId id="355"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58" r:id="rId34"/>
    <p:sldId id="285" r:id="rId35"/>
    <p:sldId id="286" r:id="rId36"/>
    <p:sldId id="259"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14" r:id="rId53"/>
    <p:sldId id="315" r:id="rId54"/>
    <p:sldId id="317" r:id="rId55"/>
    <p:sldId id="316" r:id="rId56"/>
    <p:sldId id="318" r:id="rId57"/>
    <p:sldId id="319" r:id="rId58"/>
    <p:sldId id="320" r:id="rId59"/>
    <p:sldId id="347" r:id="rId60"/>
    <p:sldId id="334" r:id="rId61"/>
    <p:sldId id="321" r:id="rId62"/>
    <p:sldId id="336" r:id="rId63"/>
    <p:sldId id="338" r:id="rId64"/>
    <p:sldId id="322" r:id="rId65"/>
    <p:sldId id="323" r:id="rId66"/>
    <p:sldId id="324" r:id="rId67"/>
    <p:sldId id="325" r:id="rId68"/>
    <p:sldId id="340" r:id="rId69"/>
    <p:sldId id="341" r:id="rId70"/>
    <p:sldId id="326" r:id="rId71"/>
    <p:sldId id="327" r:id="rId72"/>
    <p:sldId id="330" r:id="rId73"/>
    <p:sldId id="331" r:id="rId74"/>
    <p:sldId id="332" r:id="rId75"/>
    <p:sldId id="328" r:id="rId76"/>
    <p:sldId id="329" r:id="rId77"/>
    <p:sldId id="343" r:id="rId78"/>
    <p:sldId id="344" r:id="rId79"/>
    <p:sldId id="349" r:id="rId80"/>
    <p:sldId id="350" r:id="rId81"/>
    <p:sldId id="351" r:id="rId82"/>
    <p:sldId id="352" r:id="rId83"/>
    <p:sldId id="353" r:id="rId84"/>
    <p:sldId id="354"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20DB29-5F9E-4C3E-B3D2-D657FF3B0B61}" type="datetimeFigureOut">
              <a:rPr lang="en-US" smtClean="0"/>
              <a:pPr/>
              <a:t>8/15/2022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7F4BA6-ACB8-43A9-AA9D-A49903E1F712}" type="slidenum">
              <a:rPr lang="en-US" smtClean="0"/>
              <a:pPr/>
              <a:t>‹#›</a:t>
            </a:fld>
            <a:endParaRPr lang="en-US"/>
          </a:p>
        </p:txBody>
      </p:sp>
    </p:spTree>
    <p:extLst>
      <p:ext uri="{BB962C8B-B14F-4D97-AF65-F5344CB8AC3E}">
        <p14:creationId xmlns:p14="http://schemas.microsoft.com/office/powerpoint/2010/main" val="361431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A75FBB-9A6D-4A39-8F24-0596EDE7AB12}" type="datetimeFigureOut">
              <a:rPr lang="en-US" smtClean="0"/>
              <a:pPr/>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5D71C-E75D-4551-8C60-140F16A632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75FBB-9A6D-4A39-8F24-0596EDE7AB12}" type="datetimeFigureOut">
              <a:rPr lang="en-US" smtClean="0"/>
              <a:pPr/>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5D71C-E75D-4551-8C60-140F16A632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75FBB-9A6D-4A39-8F24-0596EDE7AB12}" type="datetimeFigureOut">
              <a:rPr lang="en-US" smtClean="0"/>
              <a:pPr/>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5D71C-E75D-4551-8C60-140F16A632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75FBB-9A6D-4A39-8F24-0596EDE7AB12}" type="datetimeFigureOut">
              <a:rPr lang="en-US" smtClean="0"/>
              <a:pPr/>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5D71C-E75D-4551-8C60-140F16A632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A75FBB-9A6D-4A39-8F24-0596EDE7AB12}" type="datetimeFigureOut">
              <a:rPr lang="en-US" smtClean="0"/>
              <a:pPr/>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5D71C-E75D-4551-8C60-140F16A632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A75FBB-9A6D-4A39-8F24-0596EDE7AB12}" type="datetimeFigureOut">
              <a:rPr lang="en-US" smtClean="0"/>
              <a:pPr/>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5D71C-E75D-4551-8C60-140F16A632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A75FBB-9A6D-4A39-8F24-0596EDE7AB12}" type="datetimeFigureOut">
              <a:rPr lang="en-US" smtClean="0"/>
              <a:pPr/>
              <a:t>8/15/2022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5D71C-E75D-4551-8C60-140F16A632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A75FBB-9A6D-4A39-8F24-0596EDE7AB12}" type="datetimeFigureOut">
              <a:rPr lang="en-US" smtClean="0"/>
              <a:pPr/>
              <a:t>8/15/2022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5D71C-E75D-4551-8C60-140F16A632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75FBB-9A6D-4A39-8F24-0596EDE7AB12}" type="datetimeFigureOut">
              <a:rPr lang="en-US" smtClean="0"/>
              <a:pPr/>
              <a:t>8/15/2022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5D71C-E75D-4551-8C60-140F16A632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A75FBB-9A6D-4A39-8F24-0596EDE7AB12}" type="datetimeFigureOut">
              <a:rPr lang="en-US" smtClean="0"/>
              <a:pPr/>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5D71C-E75D-4551-8C60-140F16A632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A75FBB-9A6D-4A39-8F24-0596EDE7AB12}" type="datetimeFigureOut">
              <a:rPr lang="en-US" smtClean="0"/>
              <a:pPr/>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5D71C-E75D-4551-8C60-140F16A632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75FBB-9A6D-4A39-8F24-0596EDE7AB12}" type="datetimeFigureOut">
              <a:rPr lang="en-US" smtClean="0"/>
              <a:pPr/>
              <a:t>8/15/2022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5D71C-E75D-4551-8C60-140F16A632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6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8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8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914400"/>
          </a:xfrm>
        </p:spPr>
        <p:txBody>
          <a:bodyPr/>
          <a:lstStyle/>
          <a:p>
            <a:r>
              <a:rPr lang="en-US" dirty="0" smtClean="0"/>
              <a:t>VLSI Design Cycle</a:t>
            </a:r>
            <a:endParaRPr lang="en-US" dirty="0"/>
          </a:p>
        </p:txBody>
      </p:sp>
      <p:sp>
        <p:nvSpPr>
          <p:cNvPr id="3" name="Subtitle 2"/>
          <p:cNvSpPr>
            <a:spLocks noGrp="1"/>
          </p:cNvSpPr>
          <p:nvPr>
            <p:ph type="subTitle" idx="1"/>
          </p:nvPr>
        </p:nvSpPr>
        <p:spPr>
          <a:xfrm>
            <a:off x="1371600" y="1676400"/>
            <a:ext cx="6400800" cy="1752600"/>
          </a:xfrm>
        </p:spPr>
        <p:txBody>
          <a:bodyPr/>
          <a:lstStyle/>
          <a:p>
            <a:r>
              <a:rPr lang="en-US" dirty="0" smtClean="0">
                <a:solidFill>
                  <a:schemeClr val="accent5">
                    <a:lumMod val="75000"/>
                  </a:schemeClr>
                </a:solidFill>
              </a:rPr>
              <a:t>Concept of EDA</a:t>
            </a:r>
          </a:p>
          <a:p>
            <a:r>
              <a:rPr lang="en-US" dirty="0" smtClean="0">
                <a:solidFill>
                  <a:schemeClr val="accent5">
                    <a:lumMod val="75000"/>
                  </a:schemeClr>
                </a:solidFill>
              </a:rPr>
              <a:t>Where simulation stands</a:t>
            </a:r>
          </a:p>
          <a:p>
            <a:r>
              <a:rPr lang="en-US" dirty="0" smtClean="0">
                <a:solidFill>
                  <a:schemeClr val="accent5">
                    <a:lumMod val="75000"/>
                  </a:schemeClr>
                </a:solidFill>
              </a:rPr>
              <a:t>Design cycle</a:t>
            </a:r>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600" y="914400"/>
            <a:ext cx="8534400" cy="5514535"/>
          </a:xfrm>
          <a:prstGeom prst="rect">
            <a:avLst/>
          </a:prstGeom>
          <a:noFill/>
          <a:ln w="9525">
            <a:noFill/>
            <a:miter lim="800000"/>
            <a:headEnd/>
            <a:tailEnd/>
          </a:ln>
          <a:effectLst/>
        </p:spPr>
      </p:pic>
      <p:sp>
        <p:nvSpPr>
          <p:cNvPr id="3" name="TextBox 2"/>
          <p:cNvSpPr txBox="1"/>
          <p:nvPr/>
        </p:nvSpPr>
        <p:spPr>
          <a:xfrm>
            <a:off x="3886200" y="152400"/>
            <a:ext cx="1217000" cy="646331"/>
          </a:xfrm>
          <a:prstGeom prst="rect">
            <a:avLst/>
          </a:prstGeom>
          <a:noFill/>
        </p:spPr>
        <p:txBody>
          <a:bodyPr wrap="none" rtlCol="0">
            <a:spAutoFit/>
          </a:bodyPr>
          <a:lstStyle/>
          <a:p>
            <a:r>
              <a:rPr lang="en-US" sz="3600" b="1" dirty="0" smtClean="0"/>
              <a:t>FPGA</a:t>
            </a:r>
            <a:endParaRPr lang="en-US" sz="3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28588" y="338138"/>
            <a:ext cx="8886825" cy="6181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700351" y="180975"/>
            <a:ext cx="7543274" cy="180022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219200" y="3048000"/>
            <a:ext cx="6777446" cy="3352800"/>
          </a:xfrm>
          <a:prstGeom prst="rect">
            <a:avLst/>
          </a:prstGeom>
          <a:noFill/>
          <a:ln w="9525">
            <a:noFill/>
            <a:miter lim="800000"/>
            <a:headEnd/>
            <a:tailEnd/>
          </a:ln>
          <a:effectLst/>
        </p:spPr>
      </p:pic>
      <p:sp>
        <p:nvSpPr>
          <p:cNvPr id="4" name="TextBox 3"/>
          <p:cNvSpPr txBox="1"/>
          <p:nvPr/>
        </p:nvSpPr>
        <p:spPr>
          <a:xfrm>
            <a:off x="4038600" y="2590800"/>
            <a:ext cx="1301959" cy="369332"/>
          </a:xfrm>
          <a:prstGeom prst="rect">
            <a:avLst/>
          </a:prstGeom>
          <a:noFill/>
        </p:spPr>
        <p:txBody>
          <a:bodyPr wrap="none" rtlCol="0">
            <a:spAutoFit/>
          </a:bodyPr>
          <a:lstStyle/>
          <a:p>
            <a:r>
              <a:rPr lang="en-US" b="1" dirty="0" smtClean="0">
                <a:solidFill>
                  <a:srgbClr val="FF0000"/>
                </a:solidFill>
              </a:rPr>
              <a:t>Full Custom</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762000" y="1524000"/>
            <a:ext cx="7448550" cy="5232264"/>
          </a:xfrm>
          <a:prstGeom prst="rect">
            <a:avLst/>
          </a:prstGeom>
          <a:noFill/>
          <a:ln w="9525">
            <a:noFill/>
            <a:miter lim="800000"/>
            <a:headEnd/>
            <a:tailEnd/>
          </a:ln>
          <a:effectLst/>
        </p:spPr>
      </p:pic>
      <p:sp>
        <p:nvSpPr>
          <p:cNvPr id="3" name="TextBox 2"/>
          <p:cNvSpPr txBox="1"/>
          <p:nvPr/>
        </p:nvSpPr>
        <p:spPr>
          <a:xfrm>
            <a:off x="4114800" y="914400"/>
            <a:ext cx="545342" cy="369332"/>
          </a:xfrm>
          <a:prstGeom prst="rect">
            <a:avLst/>
          </a:prstGeom>
          <a:noFill/>
        </p:spPr>
        <p:txBody>
          <a:bodyPr wrap="none" rtlCol="0">
            <a:spAutoFit/>
          </a:bodyPr>
          <a:lstStyle/>
          <a:p>
            <a:r>
              <a:rPr lang="en-US" b="1" dirty="0" smtClean="0">
                <a:solidFill>
                  <a:srgbClr val="FF0000"/>
                </a:solidFill>
              </a:rPr>
              <a:t>PLA</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143000" y="609600"/>
            <a:ext cx="6493574" cy="5105400"/>
          </a:xfrm>
          <a:prstGeom prst="rect">
            <a:avLst/>
          </a:prstGeom>
          <a:noFill/>
          <a:ln w="9525">
            <a:noFill/>
            <a:miter lim="800000"/>
            <a:headEnd/>
            <a:tailEnd/>
          </a:ln>
          <a:effectLst/>
        </p:spPr>
      </p:pic>
      <p:sp>
        <p:nvSpPr>
          <p:cNvPr id="4" name="TextBox 3"/>
          <p:cNvSpPr txBox="1"/>
          <p:nvPr/>
        </p:nvSpPr>
        <p:spPr>
          <a:xfrm>
            <a:off x="4114800" y="381000"/>
            <a:ext cx="1206036" cy="369332"/>
          </a:xfrm>
          <a:prstGeom prst="rect">
            <a:avLst/>
          </a:prstGeom>
          <a:noFill/>
        </p:spPr>
        <p:txBody>
          <a:bodyPr wrap="none" rtlCol="0">
            <a:spAutoFit/>
          </a:bodyPr>
          <a:lstStyle/>
          <a:p>
            <a:r>
              <a:rPr lang="en-US" b="1" dirty="0" smtClean="0">
                <a:solidFill>
                  <a:srgbClr val="FF0000"/>
                </a:solidFill>
              </a:rPr>
              <a:t>Gate Array</a:t>
            </a:r>
            <a:endParaRPr lang="en-US" b="1" dirty="0">
              <a:solidFill>
                <a:srgbClr val="FF0000"/>
              </a:solidFill>
            </a:endParaRPr>
          </a:p>
        </p:txBody>
      </p:sp>
      <p:sp>
        <p:nvSpPr>
          <p:cNvPr id="5" name="Rectangle 4"/>
          <p:cNvSpPr/>
          <p:nvPr/>
        </p:nvSpPr>
        <p:spPr>
          <a:xfrm>
            <a:off x="228600" y="5943600"/>
            <a:ext cx="8763000" cy="646331"/>
          </a:xfrm>
          <a:prstGeom prst="rect">
            <a:avLst/>
          </a:prstGeom>
        </p:spPr>
        <p:txBody>
          <a:bodyPr wrap="square">
            <a:spAutoFit/>
          </a:bodyPr>
          <a:lstStyle/>
          <a:p>
            <a:pPr algn="ctr"/>
            <a:r>
              <a:rPr lang="en-US" dirty="0" smtClean="0"/>
              <a:t>In a gate array (sometimes abbreviated GA) or gate-array</a:t>
            </a:r>
          </a:p>
          <a:p>
            <a:pPr algn="ctr"/>
            <a:r>
              <a:rPr lang="en-US" dirty="0" smtClean="0"/>
              <a:t>based ASIC the transistors are predefined on the silicon wafer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Can the design process depends on frequency of operation?</a:t>
            </a:r>
            <a:endParaRPr lang="en-US" dirty="0"/>
          </a:p>
        </p:txBody>
      </p:sp>
    </p:spTree>
    <p:extLst>
      <p:ext uri="{BB962C8B-B14F-4D97-AF65-F5344CB8AC3E}">
        <p14:creationId xmlns:p14="http://schemas.microsoft.com/office/powerpoint/2010/main" val="107789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52400" y="533400"/>
            <a:ext cx="8686800" cy="3236259"/>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191000" y="152400"/>
            <a:ext cx="847725" cy="400050"/>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srcRect/>
          <a:stretch>
            <a:fillRect/>
          </a:stretch>
        </p:blipFill>
        <p:spPr bwMode="auto">
          <a:xfrm>
            <a:off x="1828800" y="3790950"/>
            <a:ext cx="5362575" cy="2838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304800" y="228600"/>
            <a:ext cx="5419725" cy="32766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3886200" y="3505200"/>
            <a:ext cx="4781550" cy="3162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304800" y="1143000"/>
            <a:ext cx="8305800" cy="4733500"/>
          </a:xfrm>
          <a:prstGeom prst="rect">
            <a:avLst/>
          </a:prstGeom>
          <a:noFill/>
          <a:ln w="9525">
            <a:noFill/>
            <a:miter lim="800000"/>
            <a:headEnd/>
            <a:tailEnd/>
          </a:ln>
          <a:effectLst/>
        </p:spPr>
      </p:pic>
      <p:sp>
        <p:nvSpPr>
          <p:cNvPr id="3" name="TextBox 2"/>
          <p:cNvSpPr txBox="1"/>
          <p:nvPr/>
        </p:nvSpPr>
        <p:spPr>
          <a:xfrm>
            <a:off x="2819400" y="381000"/>
            <a:ext cx="3439531" cy="369332"/>
          </a:xfrm>
          <a:prstGeom prst="rect">
            <a:avLst/>
          </a:prstGeom>
          <a:noFill/>
        </p:spPr>
        <p:txBody>
          <a:bodyPr wrap="none" rtlCol="0">
            <a:spAutoFit/>
          </a:bodyPr>
          <a:lstStyle/>
          <a:p>
            <a:r>
              <a:rPr lang="en-US" dirty="0" smtClean="0"/>
              <a:t>Complex CMOS transceiver design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219200" y="152400"/>
            <a:ext cx="6657975" cy="44767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838200" y="838200"/>
            <a:ext cx="7381875" cy="5753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1477328"/>
          </a:xfrm>
          <a:prstGeom prst="rect">
            <a:avLst/>
          </a:prstGeom>
        </p:spPr>
        <p:txBody>
          <a:bodyPr wrap="square">
            <a:spAutoFit/>
          </a:bodyPr>
          <a:lstStyle/>
          <a:p>
            <a:pPr algn="just"/>
            <a:r>
              <a:rPr lang="en-US" b="1" dirty="0" smtClean="0">
                <a:latin typeface="Times New Roman" pitchFamily="18" charset="0"/>
                <a:cs typeface="Times New Roman" pitchFamily="18" charset="0"/>
              </a:rPr>
              <a:t>EDA :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current Wikipedia definition of EDA is “the category of tools for designing and </a:t>
            </a:r>
            <a:r>
              <a:rPr lang="en-US" dirty="0" smtClean="0">
                <a:latin typeface="Times New Roman" pitchFamily="18" charset="0"/>
                <a:cs typeface="Times New Roman" pitchFamily="18" charset="0"/>
              </a:rPr>
              <a:t>producing electronic </a:t>
            </a:r>
            <a:r>
              <a:rPr lang="en-US" dirty="0">
                <a:latin typeface="Times New Roman" pitchFamily="18" charset="0"/>
                <a:cs typeface="Times New Roman" pitchFamily="18" charset="0"/>
              </a:rPr>
              <a:t>systems ranging from printed circuit boards (PCBs) to integrated circuits. This </a:t>
            </a:r>
            <a:r>
              <a:rPr lang="en-US" dirty="0" smtClean="0">
                <a:latin typeface="Times New Roman" pitchFamily="18" charset="0"/>
                <a:cs typeface="Times New Roman" pitchFamily="18" charset="0"/>
              </a:rPr>
              <a:t>is sometimes </a:t>
            </a:r>
            <a:r>
              <a:rPr lang="en-US" dirty="0">
                <a:latin typeface="Times New Roman" pitchFamily="18" charset="0"/>
                <a:cs typeface="Times New Roman" pitchFamily="18" charset="0"/>
              </a:rPr>
              <a:t>referred to as ECAD (electronic computer-aided design) or just CAD.” The </a:t>
            </a:r>
            <a:r>
              <a:rPr lang="en-US" dirty="0" smtClean="0">
                <a:latin typeface="Times New Roman" pitchFamily="18" charset="0"/>
                <a:cs typeface="Times New Roman" pitchFamily="18" charset="0"/>
              </a:rPr>
              <a:t>workshop attendees </a:t>
            </a:r>
            <a:r>
              <a:rPr lang="en-US" dirty="0">
                <a:latin typeface="Times New Roman" pitchFamily="18" charset="0"/>
                <a:cs typeface="Times New Roman" pitchFamily="18" charset="0"/>
              </a:rPr>
              <a:t>felt that this definition was somewhat narrow, as it focuses mainly on the use of </a:t>
            </a:r>
            <a:r>
              <a:rPr lang="en-US" dirty="0" smtClean="0">
                <a:latin typeface="Times New Roman" pitchFamily="18" charset="0"/>
                <a:cs typeface="Times New Roman" pitchFamily="18" charset="0"/>
              </a:rPr>
              <a:t>EDA technologies</a:t>
            </a:r>
            <a:r>
              <a:rPr lang="en-US" dirty="0">
                <a:latin typeface="Times New Roman" pitchFamily="18" charset="0"/>
                <a:cs typeface="Times New Roman" pitchFamily="18" charset="0"/>
              </a:rPr>
              <a:t>.</a:t>
            </a:r>
          </a:p>
        </p:txBody>
      </p:sp>
      <p:sp>
        <p:nvSpPr>
          <p:cNvPr id="3" name="Rectangle 2"/>
          <p:cNvSpPr/>
          <p:nvPr/>
        </p:nvSpPr>
        <p:spPr>
          <a:xfrm>
            <a:off x="304800" y="2057400"/>
            <a:ext cx="8534400" cy="2031325"/>
          </a:xfrm>
          <a:prstGeom prst="rect">
            <a:avLst/>
          </a:prstGeom>
        </p:spPr>
        <p:txBody>
          <a:bodyPr wrap="square">
            <a:spAutoFit/>
          </a:bodyPr>
          <a:lstStyle/>
          <a:p>
            <a:pPr algn="just"/>
            <a:r>
              <a:rPr lang="en-US" dirty="0">
                <a:solidFill>
                  <a:srgbClr val="FF0000"/>
                </a:solidFill>
                <a:latin typeface="Times New Roman" pitchFamily="18" charset="0"/>
                <a:cs typeface="Times New Roman" pitchFamily="18" charset="0"/>
              </a:rPr>
              <a:t>1. EDA consists of a collection of methodologies, algorithms and tools, which assist </a:t>
            </a:r>
            <a:r>
              <a:rPr lang="en-US" dirty="0" smtClean="0">
                <a:solidFill>
                  <a:srgbClr val="FF0000"/>
                </a:solidFill>
                <a:latin typeface="Times New Roman" pitchFamily="18" charset="0"/>
                <a:cs typeface="Times New Roman" pitchFamily="18" charset="0"/>
              </a:rPr>
              <a:t>and automate </a:t>
            </a:r>
            <a:r>
              <a:rPr lang="en-US" dirty="0">
                <a:solidFill>
                  <a:srgbClr val="FF0000"/>
                </a:solidFill>
                <a:latin typeface="Times New Roman" pitchFamily="18" charset="0"/>
                <a:cs typeface="Times New Roman" pitchFamily="18" charset="0"/>
              </a:rPr>
              <a:t>the design, verification, and testing of electronic systems.</a:t>
            </a:r>
          </a:p>
          <a:p>
            <a:pPr algn="just"/>
            <a:r>
              <a:rPr lang="en-US" dirty="0">
                <a:latin typeface="Times New Roman" pitchFamily="18" charset="0"/>
                <a:cs typeface="Times New Roman" pitchFamily="18" charset="0"/>
              </a:rPr>
              <a:t>2. It embodies a general methodology that seeks to successively refine a </a:t>
            </a:r>
            <a:r>
              <a:rPr lang="en-US" dirty="0" smtClean="0">
                <a:latin typeface="Times New Roman" pitchFamily="18" charset="0"/>
                <a:cs typeface="Times New Roman" pitchFamily="18" charset="0"/>
              </a:rPr>
              <a:t>high-level description </a:t>
            </a:r>
            <a:r>
              <a:rPr lang="en-US" dirty="0">
                <a:latin typeface="Times New Roman" pitchFamily="18" charset="0"/>
                <a:cs typeface="Times New Roman" pitchFamily="18" charset="0"/>
              </a:rPr>
              <a:t>to low-level detailed physical implementation for designs ranging </a:t>
            </a:r>
            <a:r>
              <a:rPr lang="en-US" dirty="0" smtClean="0">
                <a:latin typeface="Times New Roman" pitchFamily="18" charset="0"/>
                <a:cs typeface="Times New Roman" pitchFamily="18" charset="0"/>
              </a:rPr>
              <a:t>from integrated </a:t>
            </a:r>
            <a:r>
              <a:rPr lang="en-US" dirty="0">
                <a:latin typeface="Times New Roman" pitchFamily="18" charset="0"/>
                <a:cs typeface="Times New Roman" pitchFamily="18" charset="0"/>
              </a:rPr>
              <a:t>circuits (including system-on-chips), to printed circuit boards (PCBs) </a:t>
            </a:r>
            <a:r>
              <a:rPr lang="en-US" dirty="0" smtClean="0">
                <a:latin typeface="Times New Roman" pitchFamily="18" charset="0"/>
                <a:cs typeface="Times New Roman" pitchFamily="18" charset="0"/>
              </a:rPr>
              <a:t>and  electronic systems.</a:t>
            </a:r>
          </a:p>
          <a:p>
            <a:pPr algn="just"/>
            <a:r>
              <a:rPr lang="en-US" dirty="0" smtClean="0">
                <a:solidFill>
                  <a:srgbClr val="FF0000"/>
                </a:solidFill>
                <a:latin typeface="Times New Roman" pitchFamily="18" charset="0"/>
                <a:cs typeface="Times New Roman" pitchFamily="18" charset="0"/>
              </a:rPr>
              <a:t>3</a:t>
            </a:r>
            <a:r>
              <a:rPr lang="en-US" dirty="0">
                <a:solidFill>
                  <a:srgbClr val="FF0000"/>
                </a:solidFill>
                <a:latin typeface="Times New Roman" pitchFamily="18" charset="0"/>
                <a:cs typeface="Times New Roman" pitchFamily="18" charset="0"/>
              </a:rPr>
              <a:t>. It involves modeling, synthesis, and verification at every level of abstraction.</a:t>
            </a:r>
          </a:p>
        </p:txBody>
      </p:sp>
      <p:sp>
        <p:nvSpPr>
          <p:cNvPr id="4" name="Rectangle 3"/>
          <p:cNvSpPr/>
          <p:nvPr/>
        </p:nvSpPr>
        <p:spPr>
          <a:xfrm>
            <a:off x="304800" y="4343400"/>
            <a:ext cx="8534400" cy="1477328"/>
          </a:xfrm>
          <a:prstGeom prst="rect">
            <a:avLst/>
          </a:prstGeom>
        </p:spPr>
        <p:txBody>
          <a:bodyPr wrap="square">
            <a:spAutoFit/>
          </a:bodyPr>
          <a:lstStyle/>
          <a:p>
            <a:r>
              <a:rPr lang="en-US" dirty="0"/>
              <a:t>EDA: Software engineers use to design integrated circuits</a:t>
            </a:r>
          </a:p>
          <a:p>
            <a:r>
              <a:rPr lang="en-US" dirty="0"/>
              <a:t>Most tools focus on large digital ICs:</a:t>
            </a:r>
          </a:p>
          <a:p>
            <a:pPr lvl="2">
              <a:buFont typeface="Arial" pitchFamily="34" charset="0"/>
              <a:buChar char="•"/>
            </a:pPr>
            <a:r>
              <a:rPr lang="en-US" dirty="0"/>
              <a:t> Microprocessors (Intel, Sun, Motorola)</a:t>
            </a:r>
          </a:p>
          <a:p>
            <a:pPr lvl="2">
              <a:buFont typeface="Arial" pitchFamily="34" charset="0"/>
              <a:buChar char="•"/>
            </a:pPr>
            <a:r>
              <a:rPr lang="en-US" dirty="0"/>
              <a:t> Graphics chips (</a:t>
            </a:r>
            <a:r>
              <a:rPr lang="en-US" dirty="0" err="1"/>
              <a:t>nVidia</a:t>
            </a:r>
            <a:r>
              <a:rPr lang="en-US" dirty="0"/>
              <a:t>, S3)</a:t>
            </a:r>
          </a:p>
          <a:p>
            <a:pPr lvl="2">
              <a:buFont typeface="Arial" pitchFamily="34" charset="0"/>
              <a:buChar char="•"/>
            </a:pPr>
            <a:r>
              <a:rPr lang="en-US" dirty="0"/>
              <a:t> Digital signal processors (TI, Motorola)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304800" y="381000"/>
            <a:ext cx="5320819" cy="5343525"/>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5791200" y="228600"/>
            <a:ext cx="3267075" cy="6105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457200" y="990600"/>
            <a:ext cx="8382000" cy="4578403"/>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457200" y="228600"/>
            <a:ext cx="8362950"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2895600" y="304800"/>
            <a:ext cx="3714750" cy="504825"/>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609600" y="914400"/>
            <a:ext cx="8077200" cy="3772402"/>
          </a:xfrm>
          <a:prstGeom prst="rect">
            <a:avLst/>
          </a:prstGeom>
          <a:noFill/>
          <a:ln w="9525">
            <a:noFill/>
            <a:miter lim="800000"/>
            <a:headEnd/>
            <a:tailEnd/>
          </a:ln>
          <a:effectLst/>
        </p:spPr>
      </p:pic>
      <p:pic>
        <p:nvPicPr>
          <p:cNvPr id="14340" name="Picture 4"/>
          <p:cNvPicPr>
            <a:picLocks noChangeAspect="1" noChangeArrowheads="1"/>
          </p:cNvPicPr>
          <p:nvPr/>
        </p:nvPicPr>
        <p:blipFill>
          <a:blip r:embed="rId4"/>
          <a:srcRect/>
          <a:stretch>
            <a:fillRect/>
          </a:stretch>
        </p:blipFill>
        <p:spPr bwMode="auto">
          <a:xfrm>
            <a:off x="2514600" y="4572000"/>
            <a:ext cx="4076700" cy="18626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228600" y="304800"/>
            <a:ext cx="4586287" cy="1593492"/>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4876800" y="0"/>
            <a:ext cx="3219450" cy="2257425"/>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a:srcRect/>
          <a:stretch>
            <a:fillRect/>
          </a:stretch>
        </p:blipFill>
        <p:spPr bwMode="auto">
          <a:xfrm>
            <a:off x="6858000" y="1219200"/>
            <a:ext cx="2286000" cy="220436"/>
          </a:xfrm>
          <a:prstGeom prst="rect">
            <a:avLst/>
          </a:prstGeom>
          <a:noFill/>
          <a:ln w="9525">
            <a:noFill/>
            <a:miter lim="800000"/>
            <a:headEnd/>
            <a:tailEnd/>
          </a:ln>
          <a:effectLst/>
        </p:spPr>
      </p:pic>
      <p:pic>
        <p:nvPicPr>
          <p:cNvPr id="15365" name="Picture 5"/>
          <p:cNvPicPr>
            <a:picLocks noChangeAspect="1" noChangeArrowheads="1"/>
          </p:cNvPicPr>
          <p:nvPr/>
        </p:nvPicPr>
        <p:blipFill>
          <a:blip r:embed="rId5"/>
          <a:srcRect/>
          <a:stretch>
            <a:fillRect/>
          </a:stretch>
        </p:blipFill>
        <p:spPr bwMode="auto">
          <a:xfrm>
            <a:off x="838200" y="2590800"/>
            <a:ext cx="4572000" cy="1960685"/>
          </a:xfrm>
          <a:prstGeom prst="rect">
            <a:avLst/>
          </a:prstGeom>
          <a:noFill/>
          <a:ln w="9525">
            <a:noFill/>
            <a:miter lim="800000"/>
            <a:headEnd/>
            <a:tailEnd/>
          </a:ln>
          <a:effectLst/>
        </p:spPr>
      </p:pic>
      <p:pic>
        <p:nvPicPr>
          <p:cNvPr id="15366" name="Picture 6"/>
          <p:cNvPicPr>
            <a:picLocks noChangeAspect="1" noChangeArrowheads="1"/>
          </p:cNvPicPr>
          <p:nvPr/>
        </p:nvPicPr>
        <p:blipFill>
          <a:blip r:embed="rId6"/>
          <a:srcRect/>
          <a:stretch>
            <a:fillRect/>
          </a:stretch>
        </p:blipFill>
        <p:spPr bwMode="auto">
          <a:xfrm>
            <a:off x="5486400" y="2209800"/>
            <a:ext cx="2357437" cy="2645959"/>
          </a:xfrm>
          <a:prstGeom prst="rect">
            <a:avLst/>
          </a:prstGeom>
          <a:noFill/>
          <a:ln w="9525">
            <a:noFill/>
            <a:miter lim="800000"/>
            <a:headEnd/>
            <a:tailEnd/>
          </a:ln>
          <a:effectLst/>
        </p:spPr>
      </p:pic>
      <p:pic>
        <p:nvPicPr>
          <p:cNvPr id="15367" name="Picture 7"/>
          <p:cNvPicPr>
            <a:picLocks noChangeAspect="1" noChangeArrowheads="1"/>
          </p:cNvPicPr>
          <p:nvPr/>
        </p:nvPicPr>
        <p:blipFill>
          <a:blip r:embed="rId7"/>
          <a:srcRect/>
          <a:stretch>
            <a:fillRect/>
          </a:stretch>
        </p:blipFill>
        <p:spPr bwMode="auto">
          <a:xfrm>
            <a:off x="685800" y="4953000"/>
            <a:ext cx="4648200" cy="16031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905000" y="152400"/>
            <a:ext cx="5429250" cy="533400"/>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2514600" y="838201"/>
            <a:ext cx="3886200" cy="2103026"/>
          </a:xfrm>
          <a:prstGeom prst="rect">
            <a:avLst/>
          </a:prstGeom>
          <a:noFill/>
          <a:ln w="9525">
            <a:noFill/>
            <a:miter lim="800000"/>
            <a:headEnd/>
            <a:tailEnd/>
          </a:ln>
          <a:effectLst/>
        </p:spPr>
      </p:pic>
      <p:pic>
        <p:nvPicPr>
          <p:cNvPr id="16388" name="Picture 4"/>
          <p:cNvPicPr>
            <a:picLocks noChangeAspect="1" noChangeArrowheads="1"/>
          </p:cNvPicPr>
          <p:nvPr/>
        </p:nvPicPr>
        <p:blipFill>
          <a:blip r:embed="rId4"/>
          <a:srcRect/>
          <a:stretch>
            <a:fillRect/>
          </a:stretch>
        </p:blipFill>
        <p:spPr bwMode="auto">
          <a:xfrm>
            <a:off x="1447800" y="3087013"/>
            <a:ext cx="6477000" cy="36947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398497" y="1143000"/>
            <a:ext cx="8745503"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304800" y="228600"/>
            <a:ext cx="4221242" cy="4648200"/>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4572000" y="3276600"/>
            <a:ext cx="4313084" cy="3200400"/>
          </a:xfrm>
          <a:prstGeom prst="rect">
            <a:avLst/>
          </a:prstGeom>
          <a:noFill/>
          <a:ln w="9525">
            <a:noFill/>
            <a:miter lim="800000"/>
            <a:headEnd/>
            <a:tailEnd/>
          </a:ln>
          <a:effectLst/>
        </p:spPr>
      </p:pic>
      <p:grpSp>
        <p:nvGrpSpPr>
          <p:cNvPr id="15" name="Group 14"/>
          <p:cNvGrpSpPr/>
          <p:nvPr/>
        </p:nvGrpSpPr>
        <p:grpSpPr>
          <a:xfrm>
            <a:off x="1600200" y="2895600"/>
            <a:ext cx="3734594" cy="2058988"/>
            <a:chOff x="1600200" y="2895600"/>
            <a:chExt cx="3734594" cy="2058988"/>
          </a:xfrm>
        </p:grpSpPr>
        <p:cxnSp>
          <p:nvCxnSpPr>
            <p:cNvPr id="5" name="Straight Connector 4"/>
            <p:cNvCxnSpPr/>
            <p:nvPr/>
          </p:nvCxnSpPr>
          <p:spPr>
            <a:xfrm>
              <a:off x="1600200" y="4953000"/>
              <a:ext cx="3048000" cy="1588"/>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8435" idx="1"/>
            </p:cNvCxnSpPr>
            <p:nvPr/>
          </p:nvCxnSpPr>
          <p:spPr>
            <a:xfrm rot="10800000">
              <a:off x="4572000" y="2895600"/>
              <a:ext cx="1588" cy="1981200"/>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72000" y="2895600"/>
              <a:ext cx="762000" cy="1588"/>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5143500" y="3086100"/>
              <a:ext cx="381000" cy="1588"/>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185738" y="757238"/>
            <a:ext cx="8772525" cy="5343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304800" y="609600"/>
            <a:ext cx="8677275" cy="5067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176213" y="757238"/>
            <a:ext cx="8791575" cy="5343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43000" y="304800"/>
            <a:ext cx="6905626" cy="3009302"/>
          </a:xfrm>
          <a:prstGeom prst="rect">
            <a:avLst/>
          </a:prstGeom>
          <a:noFill/>
          <a:ln w="9525">
            <a:noFill/>
            <a:miter lim="800000"/>
            <a:headEnd/>
            <a:tailEnd/>
          </a:ln>
          <a:effectLst/>
        </p:spPr>
      </p:pic>
      <p:sp>
        <p:nvSpPr>
          <p:cNvPr id="4" name="TextBox 3"/>
          <p:cNvSpPr txBox="1"/>
          <p:nvPr/>
        </p:nvSpPr>
        <p:spPr>
          <a:xfrm>
            <a:off x="423948" y="3276600"/>
            <a:ext cx="8415252" cy="369332"/>
          </a:xfrm>
          <a:prstGeom prst="rect">
            <a:avLst/>
          </a:prstGeom>
          <a:noFill/>
        </p:spPr>
        <p:txBody>
          <a:bodyPr wrap="none" rtlCol="0">
            <a:spAutoFit/>
          </a:bodyPr>
          <a:lstStyle/>
          <a:p>
            <a:r>
              <a:rPr lang="en-US" dirty="0" smtClean="0"/>
              <a:t>If a city is as crowded as a chip and if you have to find out new routes with narrow lanes</a:t>
            </a:r>
            <a:endParaRPr lang="en-US" dirty="0"/>
          </a:p>
        </p:txBody>
      </p:sp>
      <p:pic>
        <p:nvPicPr>
          <p:cNvPr id="1027" name="Picture 3"/>
          <p:cNvPicPr>
            <a:picLocks noChangeAspect="1" noChangeArrowheads="1"/>
          </p:cNvPicPr>
          <p:nvPr/>
        </p:nvPicPr>
        <p:blipFill>
          <a:blip r:embed="rId3"/>
          <a:srcRect/>
          <a:stretch>
            <a:fillRect/>
          </a:stretch>
        </p:blipFill>
        <p:spPr bwMode="auto">
          <a:xfrm>
            <a:off x="304800" y="3918977"/>
            <a:ext cx="3200400" cy="2253223"/>
          </a:xfrm>
          <a:prstGeom prst="rect">
            <a:avLst/>
          </a:prstGeom>
          <a:noFill/>
          <a:ln w="9525">
            <a:noFill/>
            <a:miter lim="800000"/>
            <a:headEnd/>
            <a:tailEnd/>
          </a:ln>
          <a:effectLst/>
        </p:spPr>
      </p:pic>
      <p:pic>
        <p:nvPicPr>
          <p:cNvPr id="6" name="Picture 3" descr="C:\kchatha\teaching\CSE494_S04\netlist_1.jpg"/>
          <p:cNvPicPr>
            <a:picLocks noChangeAspect="1" noChangeArrowheads="1"/>
          </p:cNvPicPr>
          <p:nvPr/>
        </p:nvPicPr>
        <p:blipFill>
          <a:blip r:embed="rId4"/>
          <a:srcRect/>
          <a:stretch>
            <a:fillRect/>
          </a:stretch>
        </p:blipFill>
        <p:spPr bwMode="auto">
          <a:xfrm>
            <a:off x="3276600" y="4191000"/>
            <a:ext cx="2703513" cy="1604963"/>
          </a:xfrm>
          <a:prstGeom prst="rect">
            <a:avLst/>
          </a:prstGeom>
          <a:noFill/>
        </p:spPr>
      </p:pic>
      <p:pic>
        <p:nvPicPr>
          <p:cNvPr id="7" name="Picture 3" descr="C:\kchatha\teaching\CSE494_S04\ringos08_fullchip.gif"/>
          <p:cNvPicPr>
            <a:picLocks noChangeAspect="1" noChangeArrowheads="1"/>
          </p:cNvPicPr>
          <p:nvPr/>
        </p:nvPicPr>
        <p:blipFill>
          <a:blip r:embed="rId5"/>
          <a:srcRect/>
          <a:stretch>
            <a:fillRect/>
          </a:stretch>
        </p:blipFill>
        <p:spPr bwMode="auto">
          <a:xfrm>
            <a:off x="6096000" y="3733800"/>
            <a:ext cx="2876550" cy="288504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829733" y="228600"/>
            <a:ext cx="7484534"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4" descr="VLSI Design Flow The Y-chart consists of three major domains: - ppt video  online downlo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VLSI+Design+Flow+The+Y-chart+consists+of+three+major+domains_.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923330"/>
          </a:xfrm>
          <a:prstGeom prst="rect">
            <a:avLst/>
          </a:prstGeom>
        </p:spPr>
        <p:txBody>
          <a:bodyPr wrap="square">
            <a:spAutoFit/>
          </a:bodyPr>
          <a:lstStyle/>
          <a:p>
            <a:pPr algn="just"/>
            <a:r>
              <a:rPr lang="en-US" dirty="0" smtClean="0"/>
              <a:t>The </a:t>
            </a:r>
            <a:r>
              <a:rPr lang="en-US" dirty="0"/>
              <a:t>same design we can specify with respect to its behavior, with respect to its structure where </a:t>
            </a:r>
            <a:r>
              <a:rPr lang="en-US" dirty="0" smtClean="0"/>
              <a:t>at </a:t>
            </a:r>
            <a:r>
              <a:rPr lang="en-US" dirty="0"/>
              <a:t>this level design would consist of a block diagram some cells and their </a:t>
            </a:r>
            <a:r>
              <a:rPr lang="en-US" dirty="0" smtClean="0"/>
              <a:t>interconnections </a:t>
            </a:r>
            <a:r>
              <a:rPr lang="en-US" dirty="0"/>
              <a:t>and finally the implementation level or the physical level. </a:t>
            </a:r>
          </a:p>
        </p:txBody>
      </p:sp>
      <p:sp>
        <p:nvSpPr>
          <p:cNvPr id="3" name="Rectangle 2"/>
          <p:cNvSpPr/>
          <p:nvPr/>
        </p:nvSpPr>
        <p:spPr>
          <a:xfrm>
            <a:off x="381000" y="1447800"/>
            <a:ext cx="8382000" cy="1477328"/>
          </a:xfrm>
          <a:prstGeom prst="rect">
            <a:avLst/>
          </a:prstGeom>
        </p:spPr>
        <p:txBody>
          <a:bodyPr wrap="square">
            <a:spAutoFit/>
          </a:bodyPr>
          <a:lstStyle/>
          <a:p>
            <a:pPr algn="just"/>
            <a:r>
              <a:rPr lang="en-US" dirty="0" smtClean="0"/>
              <a:t>In </a:t>
            </a:r>
            <a:r>
              <a:rPr lang="en-US" dirty="0"/>
              <a:t>terms of the y diagram you can assume that there are several concentric circles as we have shown out here and as we move away from the centre of this y towards outside the design becomes more and more abstract. So when you are at the outer layer of the circles we are at a very abstract level may be behavior structure or physical. But as we go towards the inner side of this y the design becomes more and more </a:t>
            </a:r>
            <a:r>
              <a:rPr lang="en-US" dirty="0" smtClean="0"/>
              <a:t>detailed. </a:t>
            </a:r>
            <a:endParaRPr lang="en-US" dirty="0"/>
          </a:p>
        </p:txBody>
      </p:sp>
      <p:cxnSp>
        <p:nvCxnSpPr>
          <p:cNvPr id="5" name="Straight Connector 4"/>
          <p:cNvCxnSpPr/>
          <p:nvPr/>
        </p:nvCxnSpPr>
        <p:spPr>
          <a:xfrm>
            <a:off x="1981200" y="3276600"/>
            <a:ext cx="228600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267200" y="3124200"/>
            <a:ext cx="19812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238500" y="5600700"/>
            <a:ext cx="2057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33800" y="3429000"/>
            <a:ext cx="1040798" cy="369332"/>
          </a:xfrm>
          <a:prstGeom prst="rect">
            <a:avLst/>
          </a:prstGeom>
          <a:noFill/>
        </p:spPr>
        <p:txBody>
          <a:bodyPr wrap="none" rtlCol="0">
            <a:spAutoFit/>
          </a:bodyPr>
          <a:lstStyle/>
          <a:p>
            <a:r>
              <a:rPr lang="en-US" dirty="0" smtClean="0"/>
              <a:t>synthesis</a:t>
            </a:r>
            <a:endParaRPr lang="en-US" dirty="0"/>
          </a:p>
        </p:txBody>
      </p:sp>
      <p:sp>
        <p:nvSpPr>
          <p:cNvPr id="11" name="TextBox 10"/>
          <p:cNvSpPr txBox="1"/>
          <p:nvPr/>
        </p:nvSpPr>
        <p:spPr>
          <a:xfrm rot="2564791">
            <a:off x="2276552" y="4604873"/>
            <a:ext cx="1588576" cy="369332"/>
          </a:xfrm>
          <a:prstGeom prst="rect">
            <a:avLst/>
          </a:prstGeom>
          <a:noFill/>
        </p:spPr>
        <p:txBody>
          <a:bodyPr wrap="none" rtlCol="0">
            <a:spAutoFit/>
          </a:bodyPr>
          <a:lstStyle/>
          <a:p>
            <a:r>
              <a:rPr lang="en-US" dirty="0" smtClean="0"/>
              <a:t>Physical design</a:t>
            </a:r>
            <a:endParaRPr lang="en-US" dirty="0"/>
          </a:p>
        </p:txBody>
      </p:sp>
      <p:cxnSp>
        <p:nvCxnSpPr>
          <p:cNvPr id="13" name="Straight Arrow Connector 12"/>
          <p:cNvCxnSpPr>
            <a:stCxn id="11" idx="3"/>
          </p:cNvCxnSpPr>
          <p:nvPr/>
        </p:nvCxnSpPr>
        <p:spPr>
          <a:xfrm>
            <a:off x="3654136" y="5328667"/>
            <a:ext cx="384464" cy="386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3505200" y="3429000"/>
            <a:ext cx="1447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629400" y="2971800"/>
            <a:ext cx="1600200" cy="1569660"/>
          </a:xfrm>
          <a:prstGeom prst="rect">
            <a:avLst/>
          </a:prstGeom>
        </p:spPr>
        <p:txBody>
          <a:bodyPr wrap="square">
            <a:spAutoFit/>
          </a:bodyPr>
          <a:lstStyle/>
          <a:p>
            <a:pPr algn="just"/>
            <a:r>
              <a:rPr lang="en-US" sz="1200" b="1" dirty="0" smtClean="0"/>
              <a:t>Behavioral </a:t>
            </a:r>
            <a:r>
              <a:rPr lang="en-US" sz="1200" b="1" dirty="0"/>
              <a:t>level if you recall this specifies the behavior of the circuit or the system without explaining how this behavior has to be implemented or </a:t>
            </a:r>
            <a:r>
              <a:rPr lang="en-US" sz="1200" b="1" dirty="0" smtClean="0"/>
              <a:t>realized</a:t>
            </a:r>
            <a:r>
              <a:rPr lang="en-US" sz="1200" b="1" dirty="0"/>
              <a:t>. </a:t>
            </a:r>
          </a:p>
        </p:txBody>
      </p:sp>
      <p:sp>
        <p:nvSpPr>
          <p:cNvPr id="17" name="TextBox 16"/>
          <p:cNvSpPr txBox="1"/>
          <p:nvPr/>
        </p:nvSpPr>
        <p:spPr>
          <a:xfrm>
            <a:off x="3886200" y="3048000"/>
            <a:ext cx="789896" cy="276999"/>
          </a:xfrm>
          <a:prstGeom prst="rect">
            <a:avLst/>
          </a:prstGeom>
          <a:noFill/>
        </p:spPr>
        <p:txBody>
          <a:bodyPr wrap="none" rtlCol="0">
            <a:spAutoFit/>
          </a:bodyPr>
          <a:lstStyle/>
          <a:p>
            <a:r>
              <a:rPr lang="en-US" sz="1200" b="1" i="1" dirty="0" smtClean="0"/>
              <a:t>Front end</a:t>
            </a:r>
            <a:endParaRPr lang="en-US" sz="1200" b="1" i="1" dirty="0"/>
          </a:p>
        </p:txBody>
      </p:sp>
      <p:sp>
        <p:nvSpPr>
          <p:cNvPr id="18" name="TextBox 17"/>
          <p:cNvSpPr txBox="1"/>
          <p:nvPr/>
        </p:nvSpPr>
        <p:spPr>
          <a:xfrm rot="2421918">
            <a:off x="2284645" y="4939141"/>
            <a:ext cx="764953" cy="276999"/>
          </a:xfrm>
          <a:prstGeom prst="rect">
            <a:avLst/>
          </a:prstGeom>
          <a:noFill/>
        </p:spPr>
        <p:txBody>
          <a:bodyPr wrap="none" rtlCol="0">
            <a:spAutoFit/>
          </a:bodyPr>
          <a:lstStyle/>
          <a:p>
            <a:r>
              <a:rPr lang="en-US" sz="1200" b="1" i="1" dirty="0" smtClean="0"/>
              <a:t>Back end</a:t>
            </a:r>
            <a:endParaRPr lang="en-US" sz="1200" b="1" i="1" dirty="0"/>
          </a:p>
        </p:txBody>
      </p:sp>
      <p:sp>
        <p:nvSpPr>
          <p:cNvPr id="19" name="Rectangle 18"/>
          <p:cNvSpPr/>
          <p:nvPr/>
        </p:nvSpPr>
        <p:spPr>
          <a:xfrm>
            <a:off x="152400" y="3048000"/>
            <a:ext cx="1905000" cy="1015663"/>
          </a:xfrm>
          <a:prstGeom prst="rect">
            <a:avLst/>
          </a:prstGeom>
        </p:spPr>
        <p:txBody>
          <a:bodyPr wrap="square">
            <a:spAutoFit/>
          </a:bodyPr>
          <a:lstStyle/>
          <a:p>
            <a:r>
              <a:rPr lang="en-US" sz="1200" b="1" dirty="0" smtClean="0"/>
              <a:t>Structural </a:t>
            </a:r>
            <a:r>
              <a:rPr lang="en-US" sz="1200" b="1" dirty="0"/>
              <a:t>description all basic building blocks will be some components and the components may be cells from the libraries.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52401"/>
            <a:ext cx="5867400" cy="400110"/>
          </a:xfrm>
          <a:prstGeom prst="rect">
            <a:avLst/>
          </a:prstGeom>
        </p:spPr>
        <p:txBody>
          <a:bodyPr wrap="square">
            <a:spAutoFit/>
          </a:bodyPr>
          <a:lstStyle/>
          <a:p>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Synthesis is essentially a detailing out of the design </a:t>
            </a:r>
          </a:p>
        </p:txBody>
      </p:sp>
      <p:sp>
        <p:nvSpPr>
          <p:cNvPr id="3" name="Rectangle 2"/>
          <p:cNvSpPr/>
          <p:nvPr/>
        </p:nvSpPr>
        <p:spPr>
          <a:xfrm>
            <a:off x="304800" y="685800"/>
            <a:ext cx="8458200"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dirty="0" smtClean="0"/>
              <a:t>Suppose </a:t>
            </a:r>
            <a:r>
              <a:rPr lang="en-US" dirty="0"/>
              <a:t>we have given behavioral description out here, now when we carry out synthesis we translate this behavioral description into the </a:t>
            </a:r>
            <a:r>
              <a:rPr lang="en-US" dirty="0" smtClean="0"/>
              <a:t>corresponding  </a:t>
            </a:r>
            <a:r>
              <a:rPr lang="en-US" dirty="0"/>
              <a:t>structural description this is the process of synthesis. </a:t>
            </a:r>
          </a:p>
        </p:txBody>
      </p:sp>
      <p:sp>
        <p:nvSpPr>
          <p:cNvPr id="5" name="Rectangle 4"/>
          <p:cNvSpPr/>
          <p:nvPr/>
        </p:nvSpPr>
        <p:spPr>
          <a:xfrm>
            <a:off x="228600" y="1828800"/>
            <a:ext cx="8610600"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dirty="0" smtClean="0"/>
              <a:t>Translation </a:t>
            </a:r>
            <a:r>
              <a:rPr lang="en-US" dirty="0"/>
              <a:t>from behavior to structure is also sometimes called front end design. So when we talk about front end design or front end CAD tools we are essentially talking about the translation from behavior to structure. </a:t>
            </a:r>
          </a:p>
        </p:txBody>
      </p:sp>
      <p:sp>
        <p:nvSpPr>
          <p:cNvPr id="6" name="Rectangle 5"/>
          <p:cNvSpPr/>
          <p:nvPr/>
        </p:nvSpPr>
        <p:spPr>
          <a:xfrm>
            <a:off x="304800" y="2971800"/>
            <a:ext cx="86106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dirty="0" smtClean="0"/>
              <a:t>In implementation level the primary requirement is the interconnections of blocks. So the process </a:t>
            </a:r>
            <a:r>
              <a:rPr lang="en-US" dirty="0"/>
              <a:t>from structural to physical design transmission is called physical design and sometimes this process of translation is also known as back end design or back end CAD tools </a:t>
            </a:r>
          </a:p>
        </p:txBody>
      </p:sp>
      <p:pic>
        <p:nvPicPr>
          <p:cNvPr id="27649" name="Picture 1"/>
          <p:cNvPicPr>
            <a:picLocks noChangeAspect="1" noChangeArrowheads="1"/>
          </p:cNvPicPr>
          <p:nvPr/>
        </p:nvPicPr>
        <p:blipFill>
          <a:blip r:embed="rId2"/>
          <a:srcRect/>
          <a:stretch>
            <a:fillRect/>
          </a:stretch>
        </p:blipFill>
        <p:spPr bwMode="auto">
          <a:xfrm>
            <a:off x="2438400" y="4267200"/>
            <a:ext cx="4368185"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8200" y="228600"/>
            <a:ext cx="7540117" cy="4103132"/>
            <a:chOff x="838200" y="228600"/>
            <a:chExt cx="7540117" cy="4103132"/>
          </a:xfrm>
        </p:grpSpPr>
        <p:grpSp>
          <p:nvGrpSpPr>
            <p:cNvPr id="5" name="Group 4"/>
            <p:cNvGrpSpPr/>
            <p:nvPr/>
          </p:nvGrpSpPr>
          <p:grpSpPr>
            <a:xfrm>
              <a:off x="2286000" y="685800"/>
              <a:ext cx="4267200" cy="3505994"/>
              <a:chOff x="2286000" y="685800"/>
              <a:chExt cx="4267200" cy="3505994"/>
            </a:xfrm>
          </p:grpSpPr>
          <p:cxnSp>
            <p:nvCxnSpPr>
              <p:cNvPr id="2" name="Straight Connector 1"/>
              <p:cNvCxnSpPr/>
              <p:nvPr/>
            </p:nvCxnSpPr>
            <p:spPr>
              <a:xfrm>
                <a:off x="2286000" y="838200"/>
                <a:ext cx="2286000" cy="1295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4572000" y="685800"/>
                <a:ext cx="1981200" cy="1447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3543300" y="3162300"/>
                <a:ext cx="20574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6705600" y="609600"/>
              <a:ext cx="309700" cy="369332"/>
            </a:xfrm>
            <a:prstGeom prst="rect">
              <a:avLst/>
            </a:prstGeom>
            <a:noFill/>
          </p:spPr>
          <p:txBody>
            <a:bodyPr wrap="none" rtlCol="0">
              <a:spAutoFit/>
            </a:bodyPr>
            <a:lstStyle/>
            <a:p>
              <a:r>
                <a:rPr lang="en-US" dirty="0" smtClean="0"/>
                <a:t>B</a:t>
              </a:r>
              <a:endParaRPr lang="en-US" dirty="0"/>
            </a:p>
          </p:txBody>
        </p:sp>
        <p:sp>
          <p:nvSpPr>
            <p:cNvPr id="7" name="TextBox 6"/>
            <p:cNvSpPr txBox="1"/>
            <p:nvPr/>
          </p:nvSpPr>
          <p:spPr>
            <a:xfrm>
              <a:off x="1905000" y="609600"/>
              <a:ext cx="290464" cy="369332"/>
            </a:xfrm>
            <a:prstGeom prst="rect">
              <a:avLst/>
            </a:prstGeom>
            <a:noFill/>
          </p:spPr>
          <p:txBody>
            <a:bodyPr wrap="none" rtlCol="0">
              <a:spAutoFit/>
            </a:bodyPr>
            <a:lstStyle/>
            <a:p>
              <a:r>
                <a:rPr lang="en-US" dirty="0" smtClean="0"/>
                <a:t>S</a:t>
              </a:r>
              <a:endParaRPr lang="en-US" dirty="0"/>
            </a:p>
          </p:txBody>
        </p:sp>
        <p:sp>
          <p:nvSpPr>
            <p:cNvPr id="8" name="TextBox 7"/>
            <p:cNvSpPr txBox="1"/>
            <p:nvPr/>
          </p:nvSpPr>
          <p:spPr>
            <a:xfrm>
              <a:off x="4648200" y="3962400"/>
              <a:ext cx="309700" cy="369332"/>
            </a:xfrm>
            <a:prstGeom prst="rect">
              <a:avLst/>
            </a:prstGeom>
            <a:noFill/>
          </p:spPr>
          <p:txBody>
            <a:bodyPr wrap="none" rtlCol="0">
              <a:spAutoFit/>
            </a:bodyPr>
            <a:lstStyle/>
            <a:p>
              <a:r>
                <a:rPr lang="en-US" dirty="0" smtClean="0"/>
                <a:t>P</a:t>
              </a:r>
              <a:endParaRPr lang="en-US" dirty="0"/>
            </a:p>
          </p:txBody>
        </p:sp>
        <p:sp>
          <p:nvSpPr>
            <p:cNvPr id="9" name="Oval 8"/>
            <p:cNvSpPr/>
            <p:nvPr/>
          </p:nvSpPr>
          <p:spPr>
            <a:xfrm>
              <a:off x="2209800" y="228600"/>
              <a:ext cx="4648200" cy="36576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172200" y="762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14600" y="914400"/>
              <a:ext cx="228600" cy="228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19600" y="3733800"/>
              <a:ext cx="304800" cy="304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172200" y="228600"/>
              <a:ext cx="2206117" cy="369332"/>
            </a:xfrm>
            <a:prstGeom prst="rect">
              <a:avLst/>
            </a:prstGeom>
            <a:noFill/>
          </p:spPr>
          <p:txBody>
            <a:bodyPr wrap="none" rtlCol="0">
              <a:spAutoFit/>
            </a:bodyPr>
            <a:lstStyle/>
            <a:p>
              <a:r>
                <a:rPr lang="en-US" dirty="0" smtClean="0"/>
                <a:t>Algorithm / flowchart</a:t>
              </a:r>
              <a:endParaRPr lang="en-US" dirty="0"/>
            </a:p>
          </p:txBody>
        </p:sp>
        <p:sp>
          <p:nvSpPr>
            <p:cNvPr id="14" name="TextBox 13"/>
            <p:cNvSpPr txBox="1"/>
            <p:nvPr/>
          </p:nvSpPr>
          <p:spPr>
            <a:xfrm>
              <a:off x="838200" y="533400"/>
              <a:ext cx="1096262" cy="923330"/>
            </a:xfrm>
            <a:prstGeom prst="rect">
              <a:avLst/>
            </a:prstGeom>
            <a:noFill/>
          </p:spPr>
          <p:txBody>
            <a:bodyPr wrap="none" rtlCol="0">
              <a:spAutoFit/>
            </a:bodyPr>
            <a:lstStyle/>
            <a:p>
              <a:r>
                <a:rPr lang="en-US" dirty="0" smtClean="0"/>
                <a:t>Processor</a:t>
              </a:r>
            </a:p>
            <a:p>
              <a:r>
                <a:rPr lang="en-US" dirty="0" smtClean="0"/>
                <a:t>Memory</a:t>
              </a:r>
            </a:p>
            <a:p>
              <a:r>
                <a:rPr lang="en-US" dirty="0" smtClean="0"/>
                <a:t>Bus</a:t>
              </a:r>
              <a:endParaRPr lang="en-US" dirty="0"/>
            </a:p>
          </p:txBody>
        </p:sp>
        <p:sp>
          <p:nvSpPr>
            <p:cNvPr id="15" name="TextBox 14"/>
            <p:cNvSpPr txBox="1"/>
            <p:nvPr/>
          </p:nvSpPr>
          <p:spPr>
            <a:xfrm>
              <a:off x="4648200" y="3124200"/>
              <a:ext cx="551754" cy="646331"/>
            </a:xfrm>
            <a:prstGeom prst="rect">
              <a:avLst/>
            </a:prstGeom>
            <a:noFill/>
          </p:spPr>
          <p:txBody>
            <a:bodyPr wrap="none" rtlCol="0">
              <a:spAutoFit/>
            </a:bodyPr>
            <a:lstStyle/>
            <a:p>
              <a:r>
                <a:rPr lang="en-US" dirty="0" smtClean="0"/>
                <a:t>PCB</a:t>
              </a:r>
            </a:p>
            <a:p>
              <a:r>
                <a:rPr lang="en-US" dirty="0" err="1" smtClean="0"/>
                <a:t>SoC</a:t>
              </a:r>
              <a:endParaRPr lang="en-US" dirty="0"/>
            </a:p>
          </p:txBody>
        </p:sp>
      </p:grpSp>
      <p:sp>
        <p:nvSpPr>
          <p:cNvPr id="16" name="Rectangle 15"/>
          <p:cNvSpPr/>
          <p:nvPr/>
        </p:nvSpPr>
        <p:spPr>
          <a:xfrm>
            <a:off x="152400" y="4293275"/>
            <a:ext cx="8839200" cy="2585323"/>
          </a:xfrm>
          <a:prstGeom prst="rect">
            <a:avLst/>
          </a:prstGeom>
        </p:spPr>
        <p:txBody>
          <a:bodyPr wrap="square">
            <a:spAutoFit/>
          </a:bodyPr>
          <a:lstStyle/>
          <a:p>
            <a:pPr algn="just"/>
            <a:r>
              <a:rPr lang="en-US" dirty="0" smtClean="0"/>
              <a:t>Behavior </a:t>
            </a:r>
            <a:r>
              <a:rPr lang="en-US" dirty="0"/>
              <a:t>at the most abstract level a design can be specified by simply specifying the algorithm or if it is a system label design you can also specify the flow chart. So algorithm or flowchart is a very high level kind of a design specification. So when we synthesize a algorithm or flow chart at the corresponding structural level we will have a some kind of a block diagram </a:t>
            </a:r>
            <a:r>
              <a:rPr lang="en-US" dirty="0" smtClean="0"/>
              <a:t>- some </a:t>
            </a:r>
            <a:r>
              <a:rPr lang="en-US" dirty="0"/>
              <a:t>basic building blocks and their interconnections. Now these basic building blocks at the level of algorithm or flow chart will be something like processors, memories, buses, other IO interface </a:t>
            </a:r>
            <a:r>
              <a:rPr lang="en-US" dirty="0" smtClean="0"/>
              <a:t>units. </a:t>
            </a:r>
            <a:r>
              <a:rPr lang="en-US" dirty="0"/>
              <a:t>So at this abstract level we are more concerned with a block diagram kind of a design, how these high level blocks are interconnected rather than going into the details of it. </a:t>
            </a:r>
          </a:p>
        </p:txBody>
      </p:sp>
      <p:sp>
        <p:nvSpPr>
          <p:cNvPr id="18" name="Rectangle 17"/>
          <p:cNvSpPr/>
          <p:nvPr/>
        </p:nvSpPr>
        <p:spPr>
          <a:xfrm>
            <a:off x="381000" y="1600200"/>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1000" y="2209800"/>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43000" y="1905000"/>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81000" y="2971800"/>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18" idx="3"/>
            <a:endCxn id="20" idx="1"/>
          </p:cNvCxnSpPr>
          <p:nvPr/>
        </p:nvCxnSpPr>
        <p:spPr>
          <a:xfrm>
            <a:off x="990600" y="1790700"/>
            <a:ext cx="152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9" idx="3"/>
            <a:endCxn id="20" idx="1"/>
          </p:cNvCxnSpPr>
          <p:nvPr/>
        </p:nvCxnSpPr>
        <p:spPr>
          <a:xfrm flipV="1">
            <a:off x="990600" y="2095500"/>
            <a:ext cx="152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1" idx="3"/>
            <a:endCxn id="20" idx="2"/>
          </p:cNvCxnSpPr>
          <p:nvPr/>
        </p:nvCxnSpPr>
        <p:spPr>
          <a:xfrm flipV="1">
            <a:off x="990600" y="2286000"/>
            <a:ext cx="457200" cy="8763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Right Arrow 29"/>
          <p:cNvSpPr/>
          <p:nvPr/>
        </p:nvSpPr>
        <p:spPr>
          <a:xfrm>
            <a:off x="1752600" y="20574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810000" y="914400"/>
            <a:ext cx="1742336" cy="369332"/>
          </a:xfrm>
          <a:prstGeom prst="rect">
            <a:avLst/>
          </a:prstGeom>
          <a:noFill/>
        </p:spPr>
        <p:txBody>
          <a:bodyPr wrap="none" rtlCol="0">
            <a:spAutoFit/>
          </a:bodyPr>
          <a:lstStyle/>
          <a:p>
            <a:r>
              <a:rPr lang="en-US" dirty="0" smtClean="0"/>
              <a:t>Outer most level</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1477328"/>
          </a:xfrm>
          <a:prstGeom prst="rect">
            <a:avLst/>
          </a:prstGeom>
        </p:spPr>
        <p:txBody>
          <a:bodyPr wrap="square">
            <a:spAutoFit/>
          </a:bodyPr>
          <a:lstStyle/>
          <a:p>
            <a:pPr algn="just"/>
            <a:r>
              <a:rPr lang="en-US" dirty="0" smtClean="0"/>
              <a:t>In Physical domain now </a:t>
            </a:r>
            <a:r>
              <a:rPr lang="en-US" dirty="0"/>
              <a:t>we are either talking about a printed circuit board where each of these modules or cells will correspond to 1 </a:t>
            </a:r>
            <a:r>
              <a:rPr lang="en-US" dirty="0" smtClean="0"/>
              <a:t>VLSI </a:t>
            </a:r>
            <a:r>
              <a:rPr lang="en-US" dirty="0"/>
              <a:t>chip or we can talk of a multi chip module were inside the same integrated circuit we have several silicon wafers which are embedded on them and they are interconnected. So this PCB and MCM are very similar </a:t>
            </a:r>
            <a:r>
              <a:rPr lang="en-US" dirty="0" smtClean="0"/>
              <a:t>kind of PCB </a:t>
            </a:r>
            <a:r>
              <a:rPr lang="en-US" dirty="0"/>
              <a:t>the chips are put on a board MCM. </a:t>
            </a:r>
          </a:p>
        </p:txBody>
      </p:sp>
      <p:grpSp>
        <p:nvGrpSpPr>
          <p:cNvPr id="4" name="Group 4"/>
          <p:cNvGrpSpPr/>
          <p:nvPr/>
        </p:nvGrpSpPr>
        <p:grpSpPr>
          <a:xfrm>
            <a:off x="2362200" y="2590800"/>
            <a:ext cx="4267200" cy="3505994"/>
            <a:chOff x="2286000" y="685800"/>
            <a:chExt cx="4267200" cy="3505994"/>
          </a:xfrm>
        </p:grpSpPr>
        <p:cxnSp>
          <p:nvCxnSpPr>
            <p:cNvPr id="15" name="Straight Connector 14"/>
            <p:cNvCxnSpPr/>
            <p:nvPr/>
          </p:nvCxnSpPr>
          <p:spPr>
            <a:xfrm>
              <a:off x="2286000" y="838200"/>
              <a:ext cx="2286000" cy="1295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2"/>
            <p:cNvCxnSpPr/>
            <p:nvPr/>
          </p:nvCxnSpPr>
          <p:spPr>
            <a:xfrm flipV="1">
              <a:off x="4572000" y="685800"/>
              <a:ext cx="1981200" cy="1447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3"/>
            <p:cNvCxnSpPr/>
            <p:nvPr/>
          </p:nvCxnSpPr>
          <p:spPr>
            <a:xfrm rot="5400000">
              <a:off x="3543300" y="3162300"/>
              <a:ext cx="20574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6781800" y="2514600"/>
            <a:ext cx="309700" cy="369332"/>
          </a:xfrm>
          <a:prstGeom prst="rect">
            <a:avLst/>
          </a:prstGeom>
          <a:noFill/>
        </p:spPr>
        <p:txBody>
          <a:bodyPr wrap="none" rtlCol="0">
            <a:spAutoFit/>
          </a:bodyPr>
          <a:lstStyle/>
          <a:p>
            <a:r>
              <a:rPr lang="en-US" dirty="0" smtClean="0"/>
              <a:t>B</a:t>
            </a:r>
            <a:endParaRPr lang="en-US" dirty="0"/>
          </a:p>
        </p:txBody>
      </p:sp>
      <p:sp>
        <p:nvSpPr>
          <p:cNvPr id="6" name="TextBox 5"/>
          <p:cNvSpPr txBox="1"/>
          <p:nvPr/>
        </p:nvSpPr>
        <p:spPr>
          <a:xfrm>
            <a:off x="1981200" y="2514600"/>
            <a:ext cx="290464" cy="369332"/>
          </a:xfrm>
          <a:prstGeom prst="rect">
            <a:avLst/>
          </a:prstGeom>
          <a:noFill/>
        </p:spPr>
        <p:txBody>
          <a:bodyPr wrap="none" rtlCol="0">
            <a:spAutoFit/>
          </a:bodyPr>
          <a:lstStyle/>
          <a:p>
            <a:r>
              <a:rPr lang="en-US" dirty="0" smtClean="0"/>
              <a:t>S</a:t>
            </a:r>
            <a:endParaRPr lang="en-US" dirty="0"/>
          </a:p>
        </p:txBody>
      </p:sp>
      <p:sp>
        <p:nvSpPr>
          <p:cNvPr id="7" name="TextBox 6"/>
          <p:cNvSpPr txBox="1"/>
          <p:nvPr/>
        </p:nvSpPr>
        <p:spPr>
          <a:xfrm>
            <a:off x="4724400" y="5867400"/>
            <a:ext cx="309700" cy="369332"/>
          </a:xfrm>
          <a:prstGeom prst="rect">
            <a:avLst/>
          </a:prstGeom>
          <a:noFill/>
        </p:spPr>
        <p:txBody>
          <a:bodyPr wrap="none" rtlCol="0">
            <a:spAutoFit/>
          </a:bodyPr>
          <a:lstStyle/>
          <a:p>
            <a:r>
              <a:rPr lang="en-US" dirty="0" smtClean="0"/>
              <a:t>P</a:t>
            </a:r>
            <a:endParaRPr lang="en-US" dirty="0"/>
          </a:p>
        </p:txBody>
      </p:sp>
      <p:sp>
        <p:nvSpPr>
          <p:cNvPr id="8" name="Oval 7"/>
          <p:cNvSpPr/>
          <p:nvPr/>
        </p:nvSpPr>
        <p:spPr>
          <a:xfrm>
            <a:off x="2286000" y="2133600"/>
            <a:ext cx="4648200" cy="36576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48400" y="2667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90800" y="2819400"/>
            <a:ext cx="228600" cy="228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95800" y="5638800"/>
            <a:ext cx="304800" cy="304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96000" y="3124200"/>
            <a:ext cx="517449" cy="369332"/>
          </a:xfrm>
          <a:prstGeom prst="rect">
            <a:avLst/>
          </a:prstGeom>
          <a:noFill/>
        </p:spPr>
        <p:txBody>
          <a:bodyPr wrap="none" rtlCol="0">
            <a:spAutoFit/>
          </a:bodyPr>
          <a:lstStyle/>
          <a:p>
            <a:r>
              <a:rPr lang="en-US" dirty="0" smtClean="0"/>
              <a:t>RTL</a:t>
            </a:r>
            <a:endParaRPr lang="en-US" dirty="0"/>
          </a:p>
        </p:txBody>
      </p:sp>
      <p:sp>
        <p:nvSpPr>
          <p:cNvPr id="13" name="TextBox 12"/>
          <p:cNvSpPr txBox="1"/>
          <p:nvPr/>
        </p:nvSpPr>
        <p:spPr>
          <a:xfrm>
            <a:off x="914400" y="2895600"/>
            <a:ext cx="1347741" cy="923330"/>
          </a:xfrm>
          <a:prstGeom prst="rect">
            <a:avLst/>
          </a:prstGeom>
          <a:noFill/>
        </p:spPr>
        <p:txBody>
          <a:bodyPr wrap="none" rtlCol="0">
            <a:spAutoFit/>
          </a:bodyPr>
          <a:lstStyle/>
          <a:p>
            <a:r>
              <a:rPr lang="en-US" dirty="0" smtClean="0"/>
              <a:t>Registers</a:t>
            </a:r>
          </a:p>
          <a:p>
            <a:r>
              <a:rPr lang="en-US" dirty="0" smtClean="0"/>
              <a:t>Multiplexers</a:t>
            </a:r>
          </a:p>
          <a:p>
            <a:r>
              <a:rPr lang="en-US" dirty="0" smtClean="0"/>
              <a:t>ALU</a:t>
            </a:r>
            <a:endParaRPr lang="en-US" dirty="0"/>
          </a:p>
        </p:txBody>
      </p:sp>
      <p:sp>
        <p:nvSpPr>
          <p:cNvPr id="14" name="TextBox 13"/>
          <p:cNvSpPr txBox="1"/>
          <p:nvPr/>
        </p:nvSpPr>
        <p:spPr>
          <a:xfrm>
            <a:off x="4724400" y="5029200"/>
            <a:ext cx="688009" cy="646331"/>
          </a:xfrm>
          <a:prstGeom prst="rect">
            <a:avLst/>
          </a:prstGeom>
          <a:noFill/>
        </p:spPr>
        <p:txBody>
          <a:bodyPr wrap="none" rtlCol="0">
            <a:spAutoFit/>
          </a:bodyPr>
          <a:lstStyle/>
          <a:p>
            <a:r>
              <a:rPr lang="en-US" dirty="0" smtClean="0"/>
              <a:t>ASIC</a:t>
            </a:r>
          </a:p>
          <a:p>
            <a:r>
              <a:rPr lang="en-US" dirty="0" smtClean="0"/>
              <a:t>FPGA</a:t>
            </a:r>
            <a:endParaRPr lang="en-US" dirty="0"/>
          </a:p>
        </p:txBody>
      </p:sp>
      <p:sp>
        <p:nvSpPr>
          <p:cNvPr id="18" name="TextBox 17"/>
          <p:cNvSpPr txBox="1"/>
          <p:nvPr/>
        </p:nvSpPr>
        <p:spPr>
          <a:xfrm>
            <a:off x="6858000" y="2971800"/>
            <a:ext cx="1212191" cy="369332"/>
          </a:xfrm>
          <a:prstGeom prst="rect">
            <a:avLst/>
          </a:prstGeom>
          <a:noFill/>
        </p:spPr>
        <p:txBody>
          <a:bodyPr wrap="none" rtlCol="0">
            <a:spAutoFit/>
          </a:bodyPr>
          <a:lstStyle/>
          <a:p>
            <a:r>
              <a:rPr lang="en-US" dirty="0" smtClean="0"/>
              <a:t>R1&lt;-R2+R3</a:t>
            </a:r>
            <a:endParaRPr lang="en-US" dirty="0"/>
          </a:p>
        </p:txBody>
      </p:sp>
      <p:sp>
        <p:nvSpPr>
          <p:cNvPr id="19" name="TextBox 18"/>
          <p:cNvSpPr txBox="1"/>
          <p:nvPr/>
        </p:nvSpPr>
        <p:spPr>
          <a:xfrm>
            <a:off x="3864186" y="2743200"/>
            <a:ext cx="1698414" cy="369332"/>
          </a:xfrm>
          <a:prstGeom prst="rect">
            <a:avLst/>
          </a:prstGeom>
          <a:noFill/>
        </p:spPr>
        <p:txBody>
          <a:bodyPr wrap="none" rtlCol="0">
            <a:spAutoFit/>
          </a:bodyPr>
          <a:lstStyle/>
          <a:p>
            <a:r>
              <a:rPr lang="en-US" dirty="0" smtClean="0"/>
              <a:t>Next lower level</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3139321"/>
          </a:xfrm>
          <a:prstGeom prst="rect">
            <a:avLst/>
          </a:prstGeom>
        </p:spPr>
        <p:txBody>
          <a:bodyPr wrap="square">
            <a:spAutoFit/>
          </a:bodyPr>
          <a:lstStyle/>
          <a:p>
            <a:pPr algn="just"/>
            <a:r>
              <a:rPr lang="en-US" dirty="0"/>
              <a:t>Now register transfer level design will look something like this. Suppose R1 assigned R2 plus R3, there can be a number of conditions. If then else kind of thing there can be a number of such register transfer operations you defined based on the inputs you give. So here we specify the behavior. But we do not say that how these register banks are implemented, how these adders, </a:t>
            </a:r>
            <a:r>
              <a:rPr lang="en-US" dirty="0" err="1"/>
              <a:t>subtractors</a:t>
            </a:r>
            <a:r>
              <a:rPr lang="en-US" dirty="0"/>
              <a:t>, are implemented. How many adders are there? So all those details we do not specify. </a:t>
            </a:r>
            <a:endParaRPr lang="en-US" dirty="0" smtClean="0"/>
          </a:p>
          <a:p>
            <a:pPr algn="just"/>
            <a:r>
              <a:rPr lang="en-US" dirty="0" smtClean="0">
                <a:solidFill>
                  <a:srgbClr val="0070C0"/>
                </a:solidFill>
              </a:rPr>
              <a:t>But one can understand </a:t>
            </a:r>
            <a:r>
              <a:rPr lang="en-US" dirty="0">
                <a:solidFill>
                  <a:srgbClr val="0070C0"/>
                </a:solidFill>
              </a:rPr>
              <a:t>with respect to the algorithm description, as we had said earlier this is a much more detailed </a:t>
            </a:r>
            <a:r>
              <a:rPr lang="en-US" dirty="0" smtClean="0">
                <a:solidFill>
                  <a:srgbClr val="0070C0"/>
                </a:solidFill>
              </a:rPr>
              <a:t>description. </a:t>
            </a:r>
            <a:r>
              <a:rPr lang="en-US" dirty="0">
                <a:solidFill>
                  <a:srgbClr val="0070C0"/>
                </a:solidFill>
              </a:rPr>
              <a:t>This may correspond to the so called microinstruction level. So at a very high level you can specify a processor with the external IO pins and the instruction set. But as we go into the design of the control unit of the processor, we will have to specify the different microinstructions. </a:t>
            </a:r>
          </a:p>
        </p:txBody>
      </p:sp>
      <p:sp>
        <p:nvSpPr>
          <p:cNvPr id="3" name="Rectangle 2"/>
          <p:cNvSpPr/>
          <p:nvPr/>
        </p:nvSpPr>
        <p:spPr>
          <a:xfrm>
            <a:off x="2209800" y="3429000"/>
            <a:ext cx="4572000" cy="2308324"/>
          </a:xfrm>
          <a:prstGeom prst="rect">
            <a:avLst/>
          </a:prstGeom>
        </p:spPr>
        <p:txBody>
          <a:bodyPr>
            <a:spAutoFit/>
          </a:bodyPr>
          <a:lstStyle/>
          <a:p>
            <a:pPr algn="just"/>
            <a:r>
              <a:rPr lang="en-US" dirty="0"/>
              <a:t>Now this register transfer level behavior when we translate into structure we get a design for the blocks are registers multiplexers ALU’s and similar register transfer level components. Similarly when you map them into the physical implementation. So you can either have an application specified circuit or you can have a prototype on a field programmable gate array.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286000" y="762000"/>
            <a:ext cx="4267200" cy="3505994"/>
            <a:chOff x="2286000" y="685800"/>
            <a:chExt cx="4267200" cy="3505994"/>
          </a:xfrm>
        </p:grpSpPr>
        <p:cxnSp>
          <p:nvCxnSpPr>
            <p:cNvPr id="3" name="Straight Connector 2"/>
            <p:cNvCxnSpPr/>
            <p:nvPr/>
          </p:nvCxnSpPr>
          <p:spPr>
            <a:xfrm>
              <a:off x="2286000" y="838200"/>
              <a:ext cx="2286000" cy="1295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2"/>
            <p:cNvCxnSpPr/>
            <p:nvPr/>
          </p:nvCxnSpPr>
          <p:spPr>
            <a:xfrm flipV="1">
              <a:off x="4572000" y="685800"/>
              <a:ext cx="1981200" cy="1447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3"/>
            <p:cNvCxnSpPr/>
            <p:nvPr/>
          </p:nvCxnSpPr>
          <p:spPr>
            <a:xfrm rot="5400000">
              <a:off x="3543300" y="3162300"/>
              <a:ext cx="20574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6705600" y="685800"/>
            <a:ext cx="309700" cy="369332"/>
          </a:xfrm>
          <a:prstGeom prst="rect">
            <a:avLst/>
          </a:prstGeom>
          <a:noFill/>
        </p:spPr>
        <p:txBody>
          <a:bodyPr wrap="none" rtlCol="0">
            <a:spAutoFit/>
          </a:bodyPr>
          <a:lstStyle/>
          <a:p>
            <a:r>
              <a:rPr lang="en-US" dirty="0" smtClean="0"/>
              <a:t>B</a:t>
            </a:r>
            <a:endParaRPr lang="en-US" dirty="0"/>
          </a:p>
        </p:txBody>
      </p:sp>
      <p:sp>
        <p:nvSpPr>
          <p:cNvPr id="7" name="TextBox 6"/>
          <p:cNvSpPr txBox="1"/>
          <p:nvPr/>
        </p:nvSpPr>
        <p:spPr>
          <a:xfrm>
            <a:off x="1905000" y="685800"/>
            <a:ext cx="290464" cy="369332"/>
          </a:xfrm>
          <a:prstGeom prst="rect">
            <a:avLst/>
          </a:prstGeom>
          <a:noFill/>
        </p:spPr>
        <p:txBody>
          <a:bodyPr wrap="none" rtlCol="0">
            <a:spAutoFit/>
          </a:bodyPr>
          <a:lstStyle/>
          <a:p>
            <a:r>
              <a:rPr lang="en-US" dirty="0" smtClean="0"/>
              <a:t>S</a:t>
            </a:r>
            <a:endParaRPr lang="en-US" dirty="0"/>
          </a:p>
        </p:txBody>
      </p:sp>
      <p:sp>
        <p:nvSpPr>
          <p:cNvPr id="8" name="TextBox 7"/>
          <p:cNvSpPr txBox="1"/>
          <p:nvPr/>
        </p:nvSpPr>
        <p:spPr>
          <a:xfrm>
            <a:off x="4648200" y="4038600"/>
            <a:ext cx="309700" cy="369332"/>
          </a:xfrm>
          <a:prstGeom prst="rect">
            <a:avLst/>
          </a:prstGeom>
          <a:noFill/>
        </p:spPr>
        <p:txBody>
          <a:bodyPr wrap="none" rtlCol="0">
            <a:spAutoFit/>
          </a:bodyPr>
          <a:lstStyle/>
          <a:p>
            <a:r>
              <a:rPr lang="en-US" dirty="0" smtClean="0"/>
              <a:t>P</a:t>
            </a:r>
            <a:endParaRPr lang="en-US" dirty="0"/>
          </a:p>
        </p:txBody>
      </p:sp>
      <p:sp>
        <p:nvSpPr>
          <p:cNvPr id="9" name="Oval 8"/>
          <p:cNvSpPr/>
          <p:nvPr/>
        </p:nvSpPr>
        <p:spPr>
          <a:xfrm>
            <a:off x="2209800" y="304800"/>
            <a:ext cx="4648200" cy="36576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172200" y="8382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14600" y="990600"/>
            <a:ext cx="228600" cy="228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19600" y="3810000"/>
            <a:ext cx="304800" cy="304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19800" y="1295400"/>
            <a:ext cx="1244251" cy="646331"/>
          </a:xfrm>
          <a:prstGeom prst="rect">
            <a:avLst/>
          </a:prstGeom>
          <a:noFill/>
        </p:spPr>
        <p:txBody>
          <a:bodyPr wrap="none" rtlCol="0">
            <a:spAutoFit/>
          </a:bodyPr>
          <a:lstStyle/>
          <a:p>
            <a:r>
              <a:rPr lang="en-US" dirty="0" smtClean="0"/>
              <a:t>Boolean </a:t>
            </a:r>
            <a:r>
              <a:rPr lang="en-US" dirty="0" err="1" smtClean="0"/>
              <a:t>eq</a:t>
            </a:r>
            <a:endParaRPr lang="en-US" dirty="0" smtClean="0"/>
          </a:p>
          <a:p>
            <a:r>
              <a:rPr lang="en-US" dirty="0" smtClean="0"/>
              <a:t>FSM</a:t>
            </a:r>
            <a:endParaRPr lang="en-US" dirty="0"/>
          </a:p>
        </p:txBody>
      </p:sp>
      <p:sp>
        <p:nvSpPr>
          <p:cNvPr id="14" name="TextBox 13"/>
          <p:cNvSpPr txBox="1"/>
          <p:nvPr/>
        </p:nvSpPr>
        <p:spPr>
          <a:xfrm>
            <a:off x="838200" y="1066800"/>
            <a:ext cx="718658" cy="646331"/>
          </a:xfrm>
          <a:prstGeom prst="rect">
            <a:avLst/>
          </a:prstGeom>
          <a:noFill/>
        </p:spPr>
        <p:txBody>
          <a:bodyPr wrap="none" rtlCol="0">
            <a:spAutoFit/>
          </a:bodyPr>
          <a:lstStyle/>
          <a:p>
            <a:r>
              <a:rPr lang="en-US" dirty="0" smtClean="0"/>
              <a:t>Gates</a:t>
            </a:r>
          </a:p>
          <a:p>
            <a:r>
              <a:rPr lang="en-US" dirty="0" smtClean="0"/>
              <a:t>FF</a:t>
            </a:r>
            <a:endParaRPr lang="en-US" dirty="0"/>
          </a:p>
        </p:txBody>
      </p:sp>
      <p:sp>
        <p:nvSpPr>
          <p:cNvPr id="15" name="TextBox 14"/>
          <p:cNvSpPr txBox="1"/>
          <p:nvPr/>
        </p:nvSpPr>
        <p:spPr>
          <a:xfrm>
            <a:off x="4648200" y="3200400"/>
            <a:ext cx="619080" cy="369332"/>
          </a:xfrm>
          <a:prstGeom prst="rect">
            <a:avLst/>
          </a:prstGeom>
          <a:noFill/>
        </p:spPr>
        <p:txBody>
          <a:bodyPr wrap="none" rtlCol="0">
            <a:spAutoFit/>
          </a:bodyPr>
          <a:lstStyle/>
          <a:p>
            <a:r>
              <a:rPr lang="en-US" dirty="0" smtClean="0"/>
              <a:t>Cells</a:t>
            </a:r>
            <a:endParaRPr lang="en-US" dirty="0"/>
          </a:p>
        </p:txBody>
      </p:sp>
      <p:sp>
        <p:nvSpPr>
          <p:cNvPr id="17" name="TextBox 16"/>
          <p:cNvSpPr txBox="1"/>
          <p:nvPr/>
        </p:nvSpPr>
        <p:spPr>
          <a:xfrm>
            <a:off x="3787986" y="914400"/>
            <a:ext cx="1698414" cy="369332"/>
          </a:xfrm>
          <a:prstGeom prst="rect">
            <a:avLst/>
          </a:prstGeom>
          <a:noFill/>
        </p:spPr>
        <p:txBody>
          <a:bodyPr wrap="none" rtlCol="0">
            <a:spAutoFit/>
          </a:bodyPr>
          <a:lstStyle/>
          <a:p>
            <a:r>
              <a:rPr lang="en-US" dirty="0" smtClean="0"/>
              <a:t>Next lower level</a:t>
            </a:r>
            <a:endParaRPr lang="en-US" dirty="0"/>
          </a:p>
        </p:txBody>
      </p:sp>
      <p:sp>
        <p:nvSpPr>
          <p:cNvPr id="18" name="Rectangle 17"/>
          <p:cNvSpPr/>
          <p:nvPr/>
        </p:nvSpPr>
        <p:spPr>
          <a:xfrm>
            <a:off x="152400" y="4343400"/>
            <a:ext cx="8839200" cy="2308324"/>
          </a:xfrm>
          <a:prstGeom prst="rect">
            <a:avLst/>
          </a:prstGeom>
        </p:spPr>
        <p:txBody>
          <a:bodyPr wrap="square">
            <a:spAutoFit/>
          </a:bodyPr>
          <a:lstStyle/>
          <a:p>
            <a:pPr algn="just"/>
            <a:r>
              <a:rPr lang="en-US" dirty="0"/>
              <a:t>But as you </a:t>
            </a:r>
            <a:r>
              <a:rPr lang="en-US" dirty="0" err="1" smtClean="0"/>
              <a:t>recal</a:t>
            </a:r>
            <a:r>
              <a:rPr lang="en-US" dirty="0" smtClean="0"/>
              <a:t> </a:t>
            </a:r>
            <a:r>
              <a:rPr lang="en-US" dirty="0"/>
              <a:t>the design further from the register transfer level the next natural jump will take </a:t>
            </a:r>
            <a:r>
              <a:rPr lang="en-US" dirty="0" smtClean="0"/>
              <a:t>in </a:t>
            </a:r>
            <a:r>
              <a:rPr lang="en-US" dirty="0"/>
              <a:t>to </a:t>
            </a:r>
            <a:r>
              <a:rPr lang="en-US" dirty="0" smtClean="0"/>
              <a:t>something </a:t>
            </a:r>
            <a:r>
              <a:rPr lang="en-US" dirty="0"/>
              <a:t>like a logical level behavior specification where if it is a combination logic we will specify the behavior by a set of Boolean </a:t>
            </a:r>
            <a:r>
              <a:rPr lang="en-US" dirty="0" smtClean="0"/>
              <a:t>expressions. </a:t>
            </a:r>
            <a:r>
              <a:rPr lang="en-US" dirty="0"/>
              <a:t>If it is a sequential logic we will specify by finite state machines. These represent the behavior of the circuit of the system we try to design. Now as you know starting from the Boolean expression or FSM there are many methods which are available for synthesis where we get a circuit where the basic building </a:t>
            </a:r>
            <a:r>
              <a:rPr lang="en-US" dirty="0" smtClean="0"/>
              <a:t>blocks now </a:t>
            </a:r>
            <a:r>
              <a:rPr lang="en-US" dirty="0"/>
              <a:t>become gates and flip flops, so we have now an interconnection of gates and flip flops starting from the behavior at this level.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763000" cy="2308324"/>
          </a:xfrm>
          <a:prstGeom prst="rect">
            <a:avLst/>
          </a:prstGeom>
        </p:spPr>
        <p:txBody>
          <a:bodyPr wrap="square">
            <a:spAutoFit/>
          </a:bodyPr>
          <a:lstStyle/>
          <a:p>
            <a:pPr algn="just"/>
            <a:r>
              <a:rPr lang="en-US" dirty="0" smtClean="0"/>
              <a:t>In the physical </a:t>
            </a:r>
            <a:r>
              <a:rPr lang="en-US" dirty="0"/>
              <a:t>implementation </a:t>
            </a:r>
            <a:r>
              <a:rPr lang="en-US" dirty="0" smtClean="0"/>
              <a:t>you </a:t>
            </a:r>
            <a:r>
              <a:rPr lang="en-US" dirty="0"/>
              <a:t>are working through the back end CAD tool. There is something called a </a:t>
            </a:r>
            <a:r>
              <a:rPr lang="en-US" dirty="0">
                <a:solidFill>
                  <a:srgbClr val="FF0000"/>
                </a:solidFill>
              </a:rPr>
              <a:t>library</a:t>
            </a:r>
            <a:r>
              <a:rPr lang="en-US" dirty="0"/>
              <a:t> it is sometimes also called </a:t>
            </a:r>
            <a:r>
              <a:rPr lang="en-US" dirty="0">
                <a:solidFill>
                  <a:srgbClr val="FF0000"/>
                </a:solidFill>
              </a:rPr>
              <a:t>technology library</a:t>
            </a:r>
            <a:r>
              <a:rPr lang="en-US" dirty="0"/>
              <a:t>. Now in the library you have the </a:t>
            </a:r>
            <a:r>
              <a:rPr lang="en-US" dirty="0">
                <a:solidFill>
                  <a:srgbClr val="FF0000"/>
                </a:solidFill>
              </a:rPr>
              <a:t>standard components already </a:t>
            </a:r>
            <a:r>
              <a:rPr lang="en-US" dirty="0" smtClean="0">
                <a:solidFill>
                  <a:srgbClr val="FF0000"/>
                </a:solidFill>
              </a:rPr>
              <a:t>available -  </a:t>
            </a:r>
            <a:r>
              <a:rPr lang="en-US" dirty="0">
                <a:solidFill>
                  <a:srgbClr val="FF0000"/>
                </a:solidFill>
              </a:rPr>
              <a:t>standard components </a:t>
            </a:r>
            <a:r>
              <a:rPr lang="en-US" dirty="0"/>
              <a:t>like gates flip flops </a:t>
            </a:r>
            <a:r>
              <a:rPr lang="en-US" dirty="0" smtClean="0"/>
              <a:t>, arithmetic </a:t>
            </a:r>
            <a:r>
              <a:rPr lang="en-US" dirty="0"/>
              <a:t>logic units. So at this level once you have the gate level implementation you </a:t>
            </a:r>
            <a:r>
              <a:rPr lang="en-US" dirty="0">
                <a:solidFill>
                  <a:srgbClr val="FF0000"/>
                </a:solidFill>
              </a:rPr>
              <a:t>simply replace each gate or each flip flop by the corresponding cell available from the library. </a:t>
            </a:r>
            <a:r>
              <a:rPr lang="en-US" dirty="0"/>
              <a:t>So now at this level you have actually a tentative layout on silicon where you have the </a:t>
            </a:r>
            <a:r>
              <a:rPr lang="en-US" dirty="0" smtClean="0"/>
              <a:t>cells, </a:t>
            </a:r>
            <a:r>
              <a:rPr lang="en-US" dirty="0"/>
              <a:t>these cells are fairly low level cells gates and flip flops and the way they are interconnected. </a:t>
            </a:r>
          </a:p>
        </p:txBody>
      </p:sp>
      <p:grpSp>
        <p:nvGrpSpPr>
          <p:cNvPr id="3" name="Group 4"/>
          <p:cNvGrpSpPr/>
          <p:nvPr/>
        </p:nvGrpSpPr>
        <p:grpSpPr>
          <a:xfrm>
            <a:off x="2286000" y="2819400"/>
            <a:ext cx="4267200" cy="3505994"/>
            <a:chOff x="2286000" y="685800"/>
            <a:chExt cx="4267200" cy="3505994"/>
          </a:xfrm>
        </p:grpSpPr>
        <p:cxnSp>
          <p:nvCxnSpPr>
            <p:cNvPr id="4" name="Straight Connector 3"/>
            <p:cNvCxnSpPr/>
            <p:nvPr/>
          </p:nvCxnSpPr>
          <p:spPr>
            <a:xfrm>
              <a:off x="2286000" y="838200"/>
              <a:ext cx="2286000" cy="1295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2"/>
            <p:cNvCxnSpPr/>
            <p:nvPr/>
          </p:nvCxnSpPr>
          <p:spPr>
            <a:xfrm flipV="1">
              <a:off x="4572000" y="685800"/>
              <a:ext cx="1981200" cy="1447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3"/>
            <p:cNvCxnSpPr/>
            <p:nvPr/>
          </p:nvCxnSpPr>
          <p:spPr>
            <a:xfrm rot="5400000">
              <a:off x="3543300" y="3162300"/>
              <a:ext cx="20574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6705600" y="2743200"/>
            <a:ext cx="309700" cy="369332"/>
          </a:xfrm>
          <a:prstGeom prst="rect">
            <a:avLst/>
          </a:prstGeom>
          <a:noFill/>
        </p:spPr>
        <p:txBody>
          <a:bodyPr wrap="none" rtlCol="0">
            <a:spAutoFit/>
          </a:bodyPr>
          <a:lstStyle/>
          <a:p>
            <a:r>
              <a:rPr lang="en-US" dirty="0" smtClean="0"/>
              <a:t>B</a:t>
            </a:r>
            <a:endParaRPr lang="en-US" dirty="0"/>
          </a:p>
        </p:txBody>
      </p:sp>
      <p:sp>
        <p:nvSpPr>
          <p:cNvPr id="8" name="TextBox 7"/>
          <p:cNvSpPr txBox="1"/>
          <p:nvPr/>
        </p:nvSpPr>
        <p:spPr>
          <a:xfrm>
            <a:off x="1905000" y="2743200"/>
            <a:ext cx="290464" cy="369332"/>
          </a:xfrm>
          <a:prstGeom prst="rect">
            <a:avLst/>
          </a:prstGeom>
          <a:noFill/>
        </p:spPr>
        <p:txBody>
          <a:bodyPr wrap="none" rtlCol="0">
            <a:spAutoFit/>
          </a:bodyPr>
          <a:lstStyle/>
          <a:p>
            <a:r>
              <a:rPr lang="en-US" dirty="0" smtClean="0"/>
              <a:t>S</a:t>
            </a:r>
            <a:endParaRPr lang="en-US" dirty="0"/>
          </a:p>
        </p:txBody>
      </p:sp>
      <p:sp>
        <p:nvSpPr>
          <p:cNvPr id="9" name="TextBox 8"/>
          <p:cNvSpPr txBox="1"/>
          <p:nvPr/>
        </p:nvSpPr>
        <p:spPr>
          <a:xfrm>
            <a:off x="4648200" y="6096000"/>
            <a:ext cx="309700" cy="369332"/>
          </a:xfrm>
          <a:prstGeom prst="rect">
            <a:avLst/>
          </a:prstGeom>
          <a:noFill/>
        </p:spPr>
        <p:txBody>
          <a:bodyPr wrap="none" rtlCol="0">
            <a:spAutoFit/>
          </a:bodyPr>
          <a:lstStyle/>
          <a:p>
            <a:r>
              <a:rPr lang="en-US" dirty="0" smtClean="0"/>
              <a:t>P</a:t>
            </a:r>
            <a:endParaRPr lang="en-US" dirty="0"/>
          </a:p>
        </p:txBody>
      </p:sp>
      <p:sp>
        <p:nvSpPr>
          <p:cNvPr id="10" name="Oval 9"/>
          <p:cNvSpPr/>
          <p:nvPr/>
        </p:nvSpPr>
        <p:spPr>
          <a:xfrm>
            <a:off x="2209800" y="2362200"/>
            <a:ext cx="4648200" cy="36576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72200" y="28956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514600" y="3048000"/>
            <a:ext cx="228600" cy="228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19600" y="5867400"/>
            <a:ext cx="304800" cy="304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19800" y="3352800"/>
            <a:ext cx="2693558" cy="369332"/>
          </a:xfrm>
          <a:prstGeom prst="rect">
            <a:avLst/>
          </a:prstGeom>
          <a:noFill/>
        </p:spPr>
        <p:txBody>
          <a:bodyPr wrap="none" rtlCol="0">
            <a:spAutoFit/>
          </a:bodyPr>
          <a:lstStyle/>
          <a:p>
            <a:r>
              <a:rPr lang="en-US" dirty="0" smtClean="0"/>
              <a:t>Transistor/CMOS functions</a:t>
            </a:r>
            <a:endParaRPr lang="en-US" dirty="0"/>
          </a:p>
        </p:txBody>
      </p:sp>
      <p:sp>
        <p:nvSpPr>
          <p:cNvPr id="15" name="TextBox 14"/>
          <p:cNvSpPr txBox="1"/>
          <p:nvPr/>
        </p:nvSpPr>
        <p:spPr>
          <a:xfrm>
            <a:off x="1219200" y="3124200"/>
            <a:ext cx="1182760" cy="369332"/>
          </a:xfrm>
          <a:prstGeom prst="rect">
            <a:avLst/>
          </a:prstGeom>
          <a:noFill/>
        </p:spPr>
        <p:txBody>
          <a:bodyPr wrap="none" rtlCol="0">
            <a:spAutoFit/>
          </a:bodyPr>
          <a:lstStyle/>
          <a:p>
            <a:r>
              <a:rPr lang="en-US" dirty="0" smtClean="0"/>
              <a:t>Transistors</a:t>
            </a:r>
            <a:endParaRPr lang="en-US" dirty="0"/>
          </a:p>
        </p:txBody>
      </p:sp>
      <p:sp>
        <p:nvSpPr>
          <p:cNvPr id="16" name="TextBox 15"/>
          <p:cNvSpPr txBox="1"/>
          <p:nvPr/>
        </p:nvSpPr>
        <p:spPr>
          <a:xfrm>
            <a:off x="4572000" y="5257800"/>
            <a:ext cx="1784078" cy="369332"/>
          </a:xfrm>
          <a:prstGeom prst="rect">
            <a:avLst/>
          </a:prstGeom>
          <a:noFill/>
        </p:spPr>
        <p:txBody>
          <a:bodyPr wrap="none" rtlCol="0">
            <a:spAutoFit/>
          </a:bodyPr>
          <a:lstStyle/>
          <a:p>
            <a:r>
              <a:rPr lang="en-US" dirty="0" smtClean="0"/>
              <a:t>Transistor layout </a:t>
            </a:r>
            <a:endParaRPr lang="en-US" dirty="0"/>
          </a:p>
        </p:txBody>
      </p:sp>
      <p:sp>
        <p:nvSpPr>
          <p:cNvPr id="17" name="TextBox 16"/>
          <p:cNvSpPr txBox="1"/>
          <p:nvPr/>
        </p:nvSpPr>
        <p:spPr>
          <a:xfrm>
            <a:off x="3787986" y="2971800"/>
            <a:ext cx="1698414" cy="369332"/>
          </a:xfrm>
          <a:prstGeom prst="rect">
            <a:avLst/>
          </a:prstGeom>
          <a:noFill/>
        </p:spPr>
        <p:txBody>
          <a:bodyPr wrap="none" rtlCol="0">
            <a:spAutoFit/>
          </a:bodyPr>
          <a:lstStyle/>
          <a:p>
            <a:r>
              <a:rPr lang="en-US" dirty="0" smtClean="0"/>
              <a:t>Next lower level</a:t>
            </a:r>
            <a:endParaRPr lang="en-US" dirty="0"/>
          </a:p>
        </p:txBody>
      </p:sp>
      <p:sp>
        <p:nvSpPr>
          <p:cNvPr id="18" name="Rectangle 17"/>
          <p:cNvSpPr/>
          <p:nvPr/>
        </p:nvSpPr>
        <p:spPr>
          <a:xfrm>
            <a:off x="7010400" y="3886201"/>
            <a:ext cx="1981200" cy="2031325"/>
          </a:xfrm>
          <a:prstGeom prst="rect">
            <a:avLst/>
          </a:prstGeom>
        </p:spPr>
        <p:txBody>
          <a:bodyPr wrap="square">
            <a:spAutoFit/>
          </a:bodyPr>
          <a:lstStyle/>
          <a:p>
            <a:pPr algn="just"/>
            <a:r>
              <a:rPr lang="en-US" sz="1400" b="1" i="1" dirty="0"/>
              <a:t>And as you go even further down you get a design at the lowest level. Well with respect to the behavior; see ultimately we want to implement a circuit typically in CMOS; using CMOS technologies.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dirty="0" smtClean="0"/>
              <a:t>You </a:t>
            </a:r>
            <a:r>
              <a:rPr lang="en-US" dirty="0"/>
              <a:t>can also specify the behavior of a CMOS net list with respect to the transistor functions </a:t>
            </a:r>
            <a:r>
              <a:rPr lang="en-US" dirty="0" smtClean="0"/>
              <a:t>typically </a:t>
            </a:r>
            <a:r>
              <a:rPr lang="en-US" dirty="0"/>
              <a:t>for digital circuits a transistor or a MOS transistor is modeled in a very ideal way. We treat this as a simple switch. So each transistor is modeled as a switch this is what we mean by the transistor functions. </a:t>
            </a:r>
          </a:p>
        </p:txBody>
      </p:sp>
      <p:sp>
        <p:nvSpPr>
          <p:cNvPr id="3" name="Rectangle 2"/>
          <p:cNvSpPr/>
          <p:nvPr/>
        </p:nvSpPr>
        <p:spPr>
          <a:xfrm>
            <a:off x="381000" y="1600200"/>
            <a:ext cx="853440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dirty="0"/>
              <a:t>Well with respect to some more simplified model, </a:t>
            </a:r>
            <a:r>
              <a:rPr lang="en-US" dirty="0" smtClean="0"/>
              <a:t>when </a:t>
            </a:r>
            <a:r>
              <a:rPr lang="en-US" dirty="0"/>
              <a:t>you go to the structural level. We get the actual net list of the transistors which is used to implement the behavior which we specify out here and finally at the physical level we get the actual layout of the transistors. </a:t>
            </a:r>
          </a:p>
        </p:txBody>
      </p:sp>
      <p:pic>
        <p:nvPicPr>
          <p:cNvPr id="41986" name="Picture 2"/>
          <p:cNvPicPr>
            <a:picLocks noChangeAspect="1" noChangeArrowheads="1"/>
          </p:cNvPicPr>
          <p:nvPr/>
        </p:nvPicPr>
        <p:blipFill>
          <a:blip r:embed="rId2"/>
          <a:srcRect/>
          <a:stretch>
            <a:fillRect/>
          </a:stretch>
        </p:blipFill>
        <p:spPr bwMode="auto">
          <a:xfrm>
            <a:off x="2362200" y="2895600"/>
            <a:ext cx="4572000" cy="3696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52400"/>
            <a:ext cx="2776722" cy="369332"/>
          </a:xfrm>
          <a:prstGeom prst="rect">
            <a:avLst/>
          </a:prstGeom>
        </p:spPr>
        <p:txBody>
          <a:bodyPr wrap="none">
            <a:spAutoFit/>
          </a:bodyPr>
          <a:lstStyle/>
          <a:p>
            <a:r>
              <a:rPr lang="en-US" b="1" dirty="0"/>
              <a:t>VLSI Design Methodologies</a:t>
            </a:r>
            <a:endParaRPr lang="en-US" dirty="0"/>
          </a:p>
        </p:txBody>
      </p:sp>
      <p:sp>
        <p:nvSpPr>
          <p:cNvPr id="3" name="Rectangle 2"/>
          <p:cNvSpPr/>
          <p:nvPr/>
        </p:nvSpPr>
        <p:spPr>
          <a:xfrm>
            <a:off x="381000" y="685800"/>
            <a:ext cx="8305800" cy="2308324"/>
          </a:xfrm>
          <a:prstGeom prst="rect">
            <a:avLst/>
          </a:prstGeom>
        </p:spPr>
        <p:txBody>
          <a:bodyPr wrap="square">
            <a:spAutoFit/>
          </a:bodyPr>
          <a:lstStyle/>
          <a:p>
            <a:r>
              <a:rPr lang="en-US" dirty="0">
                <a:solidFill>
                  <a:srgbClr val="FF0000"/>
                </a:solidFill>
              </a:rPr>
              <a:t>Design methodology</a:t>
            </a:r>
          </a:p>
          <a:p>
            <a:r>
              <a:rPr lang="en-US" dirty="0" smtClean="0"/>
              <a:t>	Process </a:t>
            </a:r>
            <a:r>
              <a:rPr lang="en-US" dirty="0"/>
              <a:t>for creating a design</a:t>
            </a:r>
          </a:p>
          <a:p>
            <a:r>
              <a:rPr lang="en-US" dirty="0">
                <a:solidFill>
                  <a:srgbClr val="FF0000"/>
                </a:solidFill>
              </a:rPr>
              <a:t>Methodology goals</a:t>
            </a:r>
          </a:p>
          <a:p>
            <a:pPr lvl="2">
              <a:buFont typeface="Arial" pitchFamily="34" charset="0"/>
              <a:buChar char="•"/>
            </a:pPr>
            <a:r>
              <a:rPr lang="en-US" dirty="0"/>
              <a:t>Design cycle</a:t>
            </a:r>
          </a:p>
          <a:p>
            <a:pPr lvl="2">
              <a:buFont typeface="Arial" pitchFamily="34" charset="0"/>
              <a:buChar char="•"/>
            </a:pPr>
            <a:r>
              <a:rPr lang="en-US" dirty="0"/>
              <a:t>Complexity</a:t>
            </a:r>
          </a:p>
          <a:p>
            <a:pPr lvl="2">
              <a:buFont typeface="Arial" pitchFamily="34" charset="0"/>
              <a:buChar char="•"/>
            </a:pPr>
            <a:r>
              <a:rPr lang="en-US" dirty="0" smtClean="0"/>
              <a:t>Performance</a:t>
            </a:r>
            <a:endParaRPr lang="en-US" dirty="0"/>
          </a:p>
          <a:p>
            <a:pPr lvl="2">
              <a:buFont typeface="Arial" pitchFamily="34" charset="0"/>
              <a:buChar char="•"/>
            </a:pPr>
            <a:r>
              <a:rPr lang="en-US" dirty="0"/>
              <a:t>Reuse</a:t>
            </a:r>
          </a:p>
          <a:p>
            <a:pPr lvl="2">
              <a:buFont typeface="Arial" pitchFamily="34" charset="0"/>
              <a:buChar char="•"/>
            </a:pPr>
            <a:r>
              <a:rPr lang="en-US" dirty="0"/>
              <a:t>Reliability</a:t>
            </a:r>
          </a:p>
        </p:txBody>
      </p:sp>
      <p:pic>
        <p:nvPicPr>
          <p:cNvPr id="2050" name="Picture 2"/>
          <p:cNvPicPr>
            <a:picLocks noChangeAspect="1" noChangeArrowheads="1"/>
          </p:cNvPicPr>
          <p:nvPr/>
        </p:nvPicPr>
        <p:blipFill>
          <a:blip r:embed="rId2"/>
          <a:srcRect/>
          <a:stretch>
            <a:fillRect/>
          </a:stretch>
        </p:blipFill>
        <p:spPr bwMode="auto">
          <a:xfrm>
            <a:off x="4267200" y="533400"/>
            <a:ext cx="4452937" cy="386189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04800" y="3048000"/>
            <a:ext cx="3886199" cy="29718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5791200" y="4419600"/>
            <a:ext cx="1837314" cy="2283883"/>
          </a:xfrm>
          <a:prstGeom prst="rect">
            <a:avLst/>
          </a:prstGeom>
          <a:noFill/>
          <a:ln w="9525">
            <a:noFill/>
            <a:miter lim="800000"/>
            <a:headEnd/>
            <a:tailEnd/>
          </a:ln>
          <a:effectLst/>
        </p:spPr>
      </p:pic>
      <p:sp>
        <p:nvSpPr>
          <p:cNvPr id="7" name="Left Arrow 6"/>
          <p:cNvSpPr/>
          <p:nvPr/>
        </p:nvSpPr>
        <p:spPr>
          <a:xfrm>
            <a:off x="3200400" y="4572000"/>
            <a:ext cx="22860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304800"/>
            <a:ext cx="2047355"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Logic design</a:t>
            </a:r>
            <a:endParaRPr lang="en-US" sz="2800" dirty="0">
              <a:latin typeface="Times New Roman" pitchFamily="18" charset="0"/>
              <a:cs typeface="Times New Roman" pitchFamily="18" charset="0"/>
            </a:endParaRPr>
          </a:p>
        </p:txBody>
      </p:sp>
      <p:grpSp>
        <p:nvGrpSpPr>
          <p:cNvPr id="66" name="Group 65"/>
          <p:cNvGrpSpPr/>
          <p:nvPr/>
        </p:nvGrpSpPr>
        <p:grpSpPr>
          <a:xfrm>
            <a:off x="685006" y="1066800"/>
            <a:ext cx="7164388" cy="3581400"/>
            <a:chOff x="685006" y="1066800"/>
            <a:chExt cx="7164388" cy="3581400"/>
          </a:xfrm>
        </p:grpSpPr>
        <p:sp>
          <p:nvSpPr>
            <p:cNvPr id="3" name="TextBox 2"/>
            <p:cNvSpPr txBox="1"/>
            <p:nvPr/>
          </p:nvSpPr>
          <p:spPr>
            <a:xfrm>
              <a:off x="2514600" y="1066800"/>
              <a:ext cx="1600118" cy="707886"/>
            </a:xfrm>
            <a:prstGeom prst="rect">
              <a:avLst/>
            </a:prstGeom>
            <a:noFill/>
            <a:ln>
              <a:solidFill>
                <a:schemeClr val="tx1"/>
              </a:solidFill>
              <a:prstDash val="dash"/>
            </a:ln>
          </p:spPr>
          <p:txBody>
            <a:bodyPr wrap="none" rtlCol="0">
              <a:spAutoFit/>
            </a:bodyPr>
            <a:lstStyle/>
            <a:p>
              <a:r>
                <a:rPr lang="en-US" sz="2000" dirty="0" smtClean="0">
                  <a:latin typeface="Times New Roman" pitchFamily="18" charset="0"/>
                  <a:cs typeface="Times New Roman" pitchFamily="18" charset="0"/>
                </a:rPr>
                <a:t>RTL/</a:t>
              </a:r>
            </a:p>
            <a:p>
              <a:r>
                <a:rPr lang="en-US" sz="2000" dirty="0" smtClean="0">
                  <a:latin typeface="Times New Roman" pitchFamily="18" charset="0"/>
                  <a:cs typeface="Times New Roman" pitchFamily="18" charset="0"/>
                </a:rPr>
                <a:t>Boolean level</a:t>
              </a:r>
              <a:endParaRPr lang="en-US" sz="2000" dirty="0">
                <a:latin typeface="Times New Roman" pitchFamily="18" charset="0"/>
                <a:cs typeface="Times New Roman" pitchFamily="18" charset="0"/>
              </a:endParaRPr>
            </a:p>
          </p:txBody>
        </p:sp>
        <p:sp>
          <p:nvSpPr>
            <p:cNvPr id="4" name="TextBox 3"/>
            <p:cNvSpPr txBox="1"/>
            <p:nvPr/>
          </p:nvSpPr>
          <p:spPr>
            <a:xfrm>
              <a:off x="5486400" y="1447800"/>
              <a:ext cx="2024913" cy="400110"/>
            </a:xfrm>
            <a:prstGeom prst="rect">
              <a:avLst/>
            </a:prstGeom>
            <a:noFill/>
            <a:ln>
              <a:solidFill>
                <a:schemeClr val="tx1"/>
              </a:solidFill>
              <a:prstDash val="dash"/>
            </a:ln>
          </p:spPr>
          <p:txBody>
            <a:bodyPr wrap="none" rtlCol="0">
              <a:spAutoFit/>
            </a:bodyPr>
            <a:lstStyle/>
            <a:p>
              <a:r>
                <a:rPr lang="en-US" sz="2000" dirty="0" smtClean="0">
                  <a:latin typeface="Times New Roman" pitchFamily="18" charset="0"/>
                  <a:cs typeface="Times New Roman" pitchFamily="18" charset="0"/>
                </a:rPr>
                <a:t>Logic verification</a:t>
              </a:r>
              <a:endParaRPr lang="en-US" sz="2000" dirty="0">
                <a:latin typeface="Times New Roman" pitchFamily="18" charset="0"/>
                <a:cs typeface="Times New Roman" pitchFamily="18" charset="0"/>
              </a:endParaRPr>
            </a:p>
          </p:txBody>
        </p:sp>
        <p:sp>
          <p:nvSpPr>
            <p:cNvPr id="5" name="TextBox 4"/>
            <p:cNvSpPr txBox="1"/>
            <p:nvPr/>
          </p:nvSpPr>
          <p:spPr>
            <a:xfrm>
              <a:off x="3886200" y="2133600"/>
              <a:ext cx="1784463" cy="400110"/>
            </a:xfrm>
            <a:prstGeom prst="rect">
              <a:avLst/>
            </a:prstGeom>
            <a:solidFill>
              <a:schemeClr val="accent3">
                <a:lumMod val="40000"/>
                <a:lumOff val="60000"/>
              </a:schemeClr>
            </a:solidFill>
            <a:ln>
              <a:solidFill>
                <a:schemeClr val="tx1"/>
              </a:solidFill>
              <a:prstDash val="dash"/>
            </a:ln>
          </p:spPr>
          <p:txBody>
            <a:bodyPr wrap="none" rtlCol="0">
              <a:spAutoFit/>
            </a:bodyPr>
            <a:lstStyle/>
            <a:p>
              <a:r>
                <a:rPr lang="en-US" sz="2000" dirty="0" smtClean="0">
                  <a:latin typeface="Times New Roman" pitchFamily="18" charset="0"/>
                  <a:cs typeface="Times New Roman" pitchFamily="18" charset="0"/>
                </a:rPr>
                <a:t>Logic synthesis</a:t>
              </a:r>
              <a:endParaRPr lang="en-US" sz="2000" dirty="0">
                <a:latin typeface="Times New Roman" pitchFamily="18" charset="0"/>
                <a:cs typeface="Times New Roman" pitchFamily="18" charset="0"/>
              </a:endParaRPr>
            </a:p>
          </p:txBody>
        </p:sp>
        <p:cxnSp>
          <p:nvCxnSpPr>
            <p:cNvPr id="7" name="Straight Arrow Connector 6"/>
            <p:cNvCxnSpPr>
              <a:stCxn id="3" idx="3"/>
              <a:endCxn id="4" idx="1"/>
            </p:cNvCxnSpPr>
            <p:nvPr/>
          </p:nvCxnSpPr>
          <p:spPr>
            <a:xfrm>
              <a:off x="4114718" y="1420743"/>
              <a:ext cx="1371682" cy="227112"/>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5" idx="0"/>
            </p:cNvCxnSpPr>
            <p:nvPr/>
          </p:nvCxnSpPr>
          <p:spPr>
            <a:xfrm>
              <a:off x="3352800" y="1752600"/>
              <a:ext cx="1425632" cy="38100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86200" y="2971800"/>
              <a:ext cx="1896417" cy="400110"/>
            </a:xfrm>
            <a:prstGeom prst="rect">
              <a:avLst/>
            </a:prstGeom>
            <a:noFill/>
            <a:ln>
              <a:solidFill>
                <a:schemeClr val="tx1"/>
              </a:solidFill>
              <a:prstDash val="dash"/>
            </a:ln>
          </p:spPr>
          <p:txBody>
            <a:bodyPr wrap="none" rtlCol="0">
              <a:spAutoFit/>
            </a:bodyPr>
            <a:lstStyle/>
            <a:p>
              <a:r>
                <a:rPr lang="en-US" sz="2000" dirty="0" smtClean="0">
                  <a:latin typeface="Times New Roman" pitchFamily="18" charset="0"/>
                  <a:cs typeface="Times New Roman" pitchFamily="18" charset="0"/>
                </a:rPr>
                <a:t>Technology map</a:t>
              </a:r>
              <a:endParaRPr lang="en-US" sz="2000" dirty="0">
                <a:latin typeface="Times New Roman" pitchFamily="18" charset="0"/>
                <a:cs typeface="Times New Roman" pitchFamily="18" charset="0"/>
              </a:endParaRPr>
            </a:p>
          </p:txBody>
        </p:sp>
        <p:cxnSp>
          <p:nvCxnSpPr>
            <p:cNvPr id="11" name="Straight Arrow Connector 10"/>
            <p:cNvCxnSpPr>
              <a:endCxn id="10" idx="0"/>
            </p:cNvCxnSpPr>
            <p:nvPr/>
          </p:nvCxnSpPr>
          <p:spPr>
            <a:xfrm rot="16200000" flipH="1">
              <a:off x="4627004" y="2764395"/>
              <a:ext cx="381000" cy="33809"/>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29200" y="2590800"/>
              <a:ext cx="633507" cy="307777"/>
            </a:xfrm>
            <a:prstGeom prst="rect">
              <a:avLst/>
            </a:prstGeom>
            <a:noFill/>
          </p:spPr>
          <p:txBody>
            <a:bodyPr wrap="none" rtlCol="0">
              <a:spAutoFit/>
            </a:bodyPr>
            <a:lstStyle/>
            <a:p>
              <a:r>
                <a:rPr lang="en-US" sz="1400" b="1" i="1" dirty="0" err="1" smtClean="0">
                  <a:latin typeface="Times New Roman" pitchFamily="18" charset="0"/>
                  <a:cs typeface="Times New Roman" pitchFamily="18" charset="0"/>
                </a:rPr>
                <a:t>netlist</a:t>
              </a:r>
              <a:endParaRPr lang="en-US" sz="1400" b="1" i="1" dirty="0">
                <a:latin typeface="Times New Roman" pitchFamily="18" charset="0"/>
                <a:cs typeface="Times New Roman" pitchFamily="18" charset="0"/>
              </a:endParaRPr>
            </a:p>
          </p:txBody>
        </p:sp>
        <p:cxnSp>
          <p:nvCxnSpPr>
            <p:cNvPr id="14" name="Straight Arrow Connector 13"/>
            <p:cNvCxnSpPr/>
            <p:nvPr/>
          </p:nvCxnSpPr>
          <p:spPr>
            <a:xfrm rot="10800000">
              <a:off x="5791200" y="3200400"/>
              <a:ext cx="499593" cy="1"/>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324600" y="3048000"/>
              <a:ext cx="1029449" cy="307777"/>
            </a:xfrm>
            <a:prstGeom prst="rect">
              <a:avLst/>
            </a:prstGeom>
            <a:noFill/>
          </p:spPr>
          <p:txBody>
            <a:bodyPr wrap="none" rtlCol="0">
              <a:spAutoFit/>
            </a:bodyPr>
            <a:lstStyle/>
            <a:p>
              <a:r>
                <a:rPr lang="en-US" sz="1400" b="1" i="1" dirty="0" smtClean="0">
                  <a:latin typeface="Times New Roman" pitchFamily="18" charset="0"/>
                  <a:cs typeface="Times New Roman" pitchFamily="18" charset="0"/>
                </a:rPr>
                <a:t>Cell library</a:t>
              </a:r>
              <a:endParaRPr lang="en-US" sz="1400" b="1" i="1" dirty="0">
                <a:latin typeface="Times New Roman" pitchFamily="18" charset="0"/>
                <a:cs typeface="Times New Roman" pitchFamily="18" charset="0"/>
              </a:endParaRPr>
            </a:p>
          </p:txBody>
        </p:sp>
        <p:sp>
          <p:nvSpPr>
            <p:cNvPr id="17" name="TextBox 16"/>
            <p:cNvSpPr txBox="1"/>
            <p:nvPr/>
          </p:nvSpPr>
          <p:spPr>
            <a:xfrm>
              <a:off x="3886200" y="4248090"/>
              <a:ext cx="1784463" cy="400110"/>
            </a:xfrm>
            <a:prstGeom prst="rect">
              <a:avLst/>
            </a:prstGeom>
            <a:noFill/>
            <a:ln>
              <a:solidFill>
                <a:schemeClr val="tx1"/>
              </a:solidFill>
              <a:prstDash val="dash"/>
            </a:ln>
          </p:spPr>
          <p:txBody>
            <a:bodyPr wrap="none" rtlCol="0">
              <a:spAutoFit/>
            </a:bodyPr>
            <a:lstStyle/>
            <a:p>
              <a:r>
                <a:rPr lang="en-US" sz="2000" dirty="0" smtClean="0">
                  <a:latin typeface="Times New Roman" pitchFamily="18" charset="0"/>
                  <a:cs typeface="Times New Roman" pitchFamily="18" charset="0"/>
                </a:rPr>
                <a:t>Physical design</a:t>
              </a:r>
              <a:endParaRPr lang="en-US" sz="2000" dirty="0">
                <a:latin typeface="Times New Roman" pitchFamily="18" charset="0"/>
                <a:cs typeface="Times New Roman" pitchFamily="18" charset="0"/>
              </a:endParaRPr>
            </a:p>
          </p:txBody>
        </p:sp>
        <p:sp>
          <p:nvSpPr>
            <p:cNvPr id="18" name="TextBox 17"/>
            <p:cNvSpPr txBox="1"/>
            <p:nvPr/>
          </p:nvSpPr>
          <p:spPr>
            <a:xfrm>
              <a:off x="4572000" y="3657600"/>
              <a:ext cx="633507" cy="307777"/>
            </a:xfrm>
            <a:prstGeom prst="rect">
              <a:avLst/>
            </a:prstGeom>
            <a:noFill/>
          </p:spPr>
          <p:txBody>
            <a:bodyPr wrap="none" rtlCol="0">
              <a:spAutoFit/>
            </a:bodyPr>
            <a:lstStyle/>
            <a:p>
              <a:r>
                <a:rPr lang="en-US" sz="1400" b="1" i="1" dirty="0" err="1" smtClean="0">
                  <a:latin typeface="Times New Roman" pitchFamily="18" charset="0"/>
                  <a:cs typeface="Times New Roman" pitchFamily="18" charset="0"/>
                </a:rPr>
                <a:t>netlist</a:t>
              </a:r>
              <a:endParaRPr lang="en-US" sz="1400" b="1" i="1" dirty="0">
                <a:latin typeface="Times New Roman" pitchFamily="18" charset="0"/>
                <a:cs typeface="Times New Roman" pitchFamily="18" charset="0"/>
              </a:endParaRPr>
            </a:p>
          </p:txBody>
        </p:sp>
        <p:cxnSp>
          <p:nvCxnSpPr>
            <p:cNvPr id="19" name="Straight Arrow Connector 18"/>
            <p:cNvCxnSpPr/>
            <p:nvPr/>
          </p:nvCxnSpPr>
          <p:spPr>
            <a:xfrm rot="16200000" flipH="1">
              <a:off x="4572001" y="3810000"/>
              <a:ext cx="762001" cy="2"/>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76400" y="2971800"/>
              <a:ext cx="1925527" cy="400110"/>
            </a:xfrm>
            <a:prstGeom prst="rect">
              <a:avLst/>
            </a:prstGeom>
            <a:noFill/>
            <a:ln>
              <a:solidFill>
                <a:schemeClr val="tx1"/>
              </a:solidFill>
              <a:prstDash val="dash"/>
            </a:ln>
          </p:spPr>
          <p:txBody>
            <a:bodyPr wrap="none" rtlCol="0">
              <a:spAutoFit/>
            </a:bodyPr>
            <a:lstStyle/>
            <a:p>
              <a:r>
                <a:rPr lang="en-US" sz="2000" dirty="0" smtClean="0">
                  <a:latin typeface="Times New Roman" pitchFamily="18" charset="0"/>
                  <a:cs typeface="Times New Roman" pitchFamily="18" charset="0"/>
                </a:rPr>
                <a:t>Logic simulation</a:t>
              </a:r>
              <a:endParaRPr lang="en-US" sz="2000" dirty="0">
                <a:latin typeface="Times New Roman" pitchFamily="18" charset="0"/>
                <a:cs typeface="Times New Roman" pitchFamily="18" charset="0"/>
              </a:endParaRPr>
            </a:p>
          </p:txBody>
        </p:sp>
        <p:cxnSp>
          <p:nvCxnSpPr>
            <p:cNvPr id="23" name="Straight Arrow Connector 22"/>
            <p:cNvCxnSpPr>
              <a:stCxn id="25" idx="2"/>
            </p:cNvCxnSpPr>
            <p:nvPr/>
          </p:nvCxnSpPr>
          <p:spPr>
            <a:xfrm rot="5400000">
              <a:off x="2583855" y="2786932"/>
              <a:ext cx="301823" cy="67913"/>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62200" y="2362200"/>
              <a:ext cx="813043" cy="307777"/>
            </a:xfrm>
            <a:prstGeom prst="rect">
              <a:avLst/>
            </a:prstGeom>
            <a:noFill/>
          </p:spPr>
          <p:txBody>
            <a:bodyPr wrap="none" rtlCol="0">
              <a:spAutoFit/>
            </a:bodyPr>
            <a:lstStyle/>
            <a:p>
              <a:r>
                <a:rPr lang="en-US" sz="1400" b="1" i="1" dirty="0" smtClean="0">
                  <a:latin typeface="Times New Roman" pitchFamily="18" charset="0"/>
                  <a:cs typeface="Times New Roman" pitchFamily="18" charset="0"/>
                </a:rPr>
                <a:t>stimulus</a:t>
              </a:r>
              <a:endParaRPr lang="en-US" sz="1400" b="1" i="1" dirty="0">
                <a:latin typeface="Times New Roman" pitchFamily="18" charset="0"/>
                <a:cs typeface="Times New Roman" pitchFamily="18" charset="0"/>
              </a:endParaRPr>
            </a:p>
          </p:txBody>
        </p:sp>
        <p:sp>
          <p:nvSpPr>
            <p:cNvPr id="26" name="TextBox 25"/>
            <p:cNvSpPr txBox="1"/>
            <p:nvPr/>
          </p:nvSpPr>
          <p:spPr>
            <a:xfrm>
              <a:off x="2057400" y="3733800"/>
              <a:ext cx="1133644" cy="307777"/>
            </a:xfrm>
            <a:prstGeom prst="rect">
              <a:avLst/>
            </a:prstGeom>
            <a:noFill/>
          </p:spPr>
          <p:txBody>
            <a:bodyPr wrap="none" rtlCol="0">
              <a:spAutoFit/>
            </a:bodyPr>
            <a:lstStyle/>
            <a:p>
              <a:r>
                <a:rPr lang="en-US" sz="1400" b="1" i="1" dirty="0" smtClean="0">
                  <a:latin typeface="Times New Roman" pitchFamily="18" charset="0"/>
                  <a:cs typeface="Times New Roman" pitchFamily="18" charset="0"/>
                </a:rPr>
                <a:t>performance</a:t>
              </a:r>
              <a:endParaRPr lang="en-US" sz="1400" b="1" i="1" dirty="0">
                <a:latin typeface="Times New Roman" pitchFamily="18" charset="0"/>
                <a:cs typeface="Times New Roman" pitchFamily="18" charset="0"/>
              </a:endParaRPr>
            </a:p>
          </p:txBody>
        </p:sp>
        <p:cxnSp>
          <p:nvCxnSpPr>
            <p:cNvPr id="28" name="Straight Arrow Connector 27"/>
            <p:cNvCxnSpPr/>
            <p:nvPr/>
          </p:nvCxnSpPr>
          <p:spPr>
            <a:xfrm rot="5400000">
              <a:off x="2550045" y="3545955"/>
              <a:ext cx="301823" cy="67913"/>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62000" y="2286000"/>
              <a:ext cx="1087157" cy="523220"/>
            </a:xfrm>
            <a:prstGeom prst="rect">
              <a:avLst/>
            </a:prstGeom>
            <a:noFill/>
          </p:spPr>
          <p:txBody>
            <a:bodyPr wrap="none" rtlCol="0">
              <a:spAutoFit/>
            </a:bodyPr>
            <a:lstStyle/>
            <a:p>
              <a:r>
                <a:rPr lang="en-US" sz="1400" b="1" i="1" dirty="0" smtClean="0">
                  <a:latin typeface="Times New Roman" pitchFamily="18" charset="0"/>
                  <a:cs typeface="Times New Roman" pitchFamily="18" charset="0"/>
                </a:rPr>
                <a:t>Component </a:t>
              </a:r>
            </a:p>
            <a:p>
              <a:r>
                <a:rPr lang="en-US" sz="1400" b="1" i="1" dirty="0" smtClean="0">
                  <a:latin typeface="Times New Roman" pitchFamily="18" charset="0"/>
                  <a:cs typeface="Times New Roman" pitchFamily="18" charset="0"/>
                </a:rPr>
                <a:t>library</a:t>
              </a:r>
              <a:endParaRPr lang="en-US" sz="1400" b="1" i="1" dirty="0">
                <a:latin typeface="Times New Roman" pitchFamily="18" charset="0"/>
                <a:cs typeface="Times New Roman" pitchFamily="18" charset="0"/>
              </a:endParaRPr>
            </a:p>
          </p:txBody>
        </p:sp>
        <p:cxnSp>
          <p:nvCxnSpPr>
            <p:cNvPr id="31" name="Straight Arrow Connector 30"/>
            <p:cNvCxnSpPr/>
            <p:nvPr/>
          </p:nvCxnSpPr>
          <p:spPr>
            <a:xfrm rot="16200000" flipH="1">
              <a:off x="910257" y="3043857"/>
              <a:ext cx="457200" cy="8286"/>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2" idx="1"/>
            </p:cNvCxnSpPr>
            <p:nvPr/>
          </p:nvCxnSpPr>
          <p:spPr>
            <a:xfrm flipV="1">
              <a:off x="1134714" y="3171855"/>
              <a:ext cx="541686" cy="28545"/>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2971800" y="3124200"/>
              <a:ext cx="1524000" cy="1588"/>
            </a:xfrm>
            <a:prstGeom prst="straightConnector1">
              <a:avLst/>
            </a:prstGeom>
            <a:ln w="1905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115914" y="3886200"/>
              <a:ext cx="617886" cy="158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5" idx="1"/>
            </p:cNvCxnSpPr>
            <p:nvPr/>
          </p:nvCxnSpPr>
          <p:spPr>
            <a:xfrm flipV="1">
              <a:off x="3733800" y="2333655"/>
              <a:ext cx="152400" cy="2695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800600" y="2667000"/>
              <a:ext cx="1905000" cy="4896"/>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6287294" y="2247106"/>
              <a:ext cx="838200" cy="1588"/>
            </a:xfrm>
            <a:prstGeom prst="straightConnector1">
              <a:avLst/>
            </a:prstGeom>
            <a:ln w="1905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638800" y="4495800"/>
              <a:ext cx="2209800" cy="158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6172200" y="2819400"/>
              <a:ext cx="3352800" cy="1588"/>
            </a:xfrm>
            <a:prstGeom prst="straightConnector1">
              <a:avLst/>
            </a:prstGeom>
            <a:ln w="1905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0800000" flipV="1">
              <a:off x="4114802" y="1219199"/>
              <a:ext cx="3733799" cy="1"/>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0800000">
              <a:off x="685800" y="3962400"/>
              <a:ext cx="1413994" cy="2"/>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609600" y="2667000"/>
              <a:ext cx="2590800" cy="1588"/>
            </a:xfrm>
            <a:prstGeom prst="straightConnector1">
              <a:avLst/>
            </a:prstGeom>
            <a:ln w="1905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3" idx="1"/>
            </p:cNvCxnSpPr>
            <p:nvPr/>
          </p:nvCxnSpPr>
          <p:spPr>
            <a:xfrm>
              <a:off x="685800" y="1400146"/>
              <a:ext cx="1828800" cy="2059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7" idx="1"/>
            </p:cNvCxnSpPr>
            <p:nvPr/>
          </p:nvCxnSpPr>
          <p:spPr>
            <a:xfrm rot="10800000">
              <a:off x="3124200" y="3505201"/>
              <a:ext cx="762000" cy="942945"/>
            </a:xfrm>
            <a:prstGeom prst="straightConnector1">
              <a:avLst/>
            </a:prstGeom>
            <a:ln w="1905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2743200" y="4114800"/>
            <a:ext cx="990600" cy="738664"/>
          </a:xfrm>
          <a:prstGeom prst="rect">
            <a:avLst/>
          </a:prstGeom>
          <a:noFill/>
        </p:spPr>
        <p:txBody>
          <a:bodyPr wrap="square" rtlCol="0">
            <a:spAutoFit/>
          </a:bodyPr>
          <a:lstStyle/>
          <a:p>
            <a:r>
              <a:rPr lang="en-US" sz="1400" b="1" i="1" dirty="0" smtClean="0">
                <a:latin typeface="Times New Roman" pitchFamily="18" charset="0"/>
                <a:cs typeface="Times New Roman" pitchFamily="18" charset="0"/>
              </a:rPr>
              <a:t>Back </a:t>
            </a:r>
          </a:p>
          <a:p>
            <a:r>
              <a:rPr lang="en-US" sz="1400" b="1" i="1" dirty="0" smtClean="0">
                <a:latin typeface="Times New Roman" pitchFamily="18" charset="0"/>
                <a:cs typeface="Times New Roman" pitchFamily="18" charset="0"/>
              </a:rPr>
              <a:t>annotation</a:t>
            </a:r>
          </a:p>
          <a:p>
            <a:endParaRPr lang="en-US" sz="1400" b="1" i="1" dirty="0">
              <a:latin typeface="Times New Roman" pitchFamily="18" charset="0"/>
              <a:cs typeface="Times New Roman" pitchFamily="18" charset="0"/>
            </a:endParaRPr>
          </a:p>
        </p:txBody>
      </p:sp>
      <p:sp>
        <p:nvSpPr>
          <p:cNvPr id="65" name="Rectangle 64"/>
          <p:cNvSpPr/>
          <p:nvPr/>
        </p:nvSpPr>
        <p:spPr>
          <a:xfrm>
            <a:off x="381000" y="4953000"/>
            <a:ext cx="8458200" cy="646331"/>
          </a:xfrm>
          <a:prstGeom prst="rect">
            <a:avLst/>
          </a:prstGeom>
        </p:spPr>
        <p:txBody>
          <a:bodyPr wrap="square">
            <a:spAutoFit/>
          </a:bodyPr>
          <a:lstStyle/>
          <a:p>
            <a:r>
              <a:rPr lang="en-US" dirty="0" smtClean="0"/>
              <a:t>In synthesis we </a:t>
            </a:r>
            <a:r>
              <a:rPr lang="en-US" dirty="0"/>
              <a:t>are talking about translating the behavior into the structural specification. </a:t>
            </a:r>
          </a:p>
        </p:txBody>
      </p:sp>
      <p:sp>
        <p:nvSpPr>
          <p:cNvPr id="67" name="Rectangle 66"/>
          <p:cNvSpPr/>
          <p:nvPr/>
        </p:nvSpPr>
        <p:spPr>
          <a:xfrm>
            <a:off x="381000" y="5638800"/>
            <a:ext cx="8534400" cy="923330"/>
          </a:xfrm>
          <a:prstGeom prst="rect">
            <a:avLst/>
          </a:prstGeom>
          <a:solidFill>
            <a:srgbClr val="92D050"/>
          </a:solidFill>
        </p:spPr>
        <p:txBody>
          <a:bodyPr wrap="square">
            <a:spAutoFit/>
          </a:bodyPr>
          <a:lstStyle/>
          <a:p>
            <a:r>
              <a:rPr lang="en-US" dirty="0"/>
              <a:t>we start with the level of logic design where the specification is given either in terms of set of Boolean expressions. It can be FSM’s also or it can be slightly higher, it can be register transfer level specifications also. </a:t>
            </a:r>
          </a:p>
        </p:txBody>
      </p:sp>
      <p:cxnSp>
        <p:nvCxnSpPr>
          <p:cNvPr id="69" name="Straight Arrow Connector 68"/>
          <p:cNvCxnSpPr/>
          <p:nvPr/>
        </p:nvCxnSpPr>
        <p:spPr>
          <a:xfrm rot="10800000" flipV="1">
            <a:off x="3581400" y="2514600"/>
            <a:ext cx="762000" cy="457200"/>
          </a:xfrm>
          <a:prstGeom prst="straightConnector1">
            <a:avLst/>
          </a:prstGeom>
          <a:ln w="571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923330"/>
          </a:xfrm>
          <a:prstGeom prst="rect">
            <a:avLst/>
          </a:prstGeom>
        </p:spPr>
        <p:txBody>
          <a:bodyPr wrap="square">
            <a:spAutoFit/>
          </a:bodyPr>
          <a:lstStyle/>
          <a:p>
            <a:pPr algn="just"/>
            <a:r>
              <a:rPr lang="en-US" dirty="0" smtClean="0"/>
              <a:t>We </a:t>
            </a:r>
            <a:r>
              <a:rPr lang="en-US" dirty="0"/>
              <a:t>are specifying the behavior of the circuit and from there we are trying to go through the different steps of synthesis. Now this diagram will show you what are the different steps that we typically go through </a:t>
            </a:r>
          </a:p>
        </p:txBody>
      </p:sp>
      <p:sp>
        <p:nvSpPr>
          <p:cNvPr id="3" name="Rectangle 2"/>
          <p:cNvSpPr/>
          <p:nvPr/>
        </p:nvSpPr>
        <p:spPr>
          <a:xfrm>
            <a:off x="228600" y="1371600"/>
            <a:ext cx="4572000" cy="147732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en-US" dirty="0"/>
              <a:t>logic synthesis </a:t>
            </a:r>
            <a:r>
              <a:rPr lang="en-US" dirty="0" smtClean="0"/>
              <a:t>is </a:t>
            </a:r>
            <a:r>
              <a:rPr lang="en-US" dirty="0"/>
              <a:t>the block which accepts the specification as the input and generates some kind of a synthesized net list as the output net list means some basic components and their interconnection. </a:t>
            </a:r>
          </a:p>
        </p:txBody>
      </p:sp>
      <p:sp>
        <p:nvSpPr>
          <p:cNvPr id="4" name="Rectangle 3"/>
          <p:cNvSpPr/>
          <p:nvPr/>
        </p:nvSpPr>
        <p:spPr>
          <a:xfrm>
            <a:off x="228600" y="3124200"/>
            <a:ext cx="4572000" cy="120032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en-US" dirty="0"/>
              <a:t>Now if the specification is in the terms of Boolean expressions, then this net list will consist of gates possibly flip flops and then interconnections. </a:t>
            </a:r>
          </a:p>
        </p:txBody>
      </p:sp>
      <p:sp>
        <p:nvSpPr>
          <p:cNvPr id="5" name="Down Arrow 4"/>
          <p:cNvSpPr/>
          <p:nvPr/>
        </p:nvSpPr>
        <p:spPr>
          <a:xfrm>
            <a:off x="2362200" y="26670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181600" y="1676400"/>
            <a:ext cx="381000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dirty="0"/>
              <a:t>But when you are trying to implement it this net list may not be sufficient. Why? See suppose you are trying to design using FPGA. So using FPGA you have some constraints you know that these are the functions I can implement using FPGA and these are the things I cannot. </a:t>
            </a:r>
          </a:p>
        </p:txBody>
      </p:sp>
      <p:sp>
        <p:nvSpPr>
          <p:cNvPr id="7" name="Right Brace 6"/>
          <p:cNvSpPr/>
          <p:nvPr/>
        </p:nvSpPr>
        <p:spPr>
          <a:xfrm>
            <a:off x="4876800" y="1295400"/>
            <a:ext cx="228600" cy="3276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3352800" y="4724400"/>
            <a:ext cx="2504212"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Simple example</a:t>
            </a:r>
            <a:endParaRPr lang="en-US" sz="2800" dirty="0">
              <a:latin typeface="Times New Roman" pitchFamily="18" charset="0"/>
              <a:cs typeface="Times New Roman" pitchFamily="18" charset="0"/>
            </a:endParaRPr>
          </a:p>
        </p:txBody>
      </p:sp>
      <p:sp>
        <p:nvSpPr>
          <p:cNvPr id="9" name="Rectangle 8"/>
          <p:cNvSpPr/>
          <p:nvPr/>
        </p:nvSpPr>
        <p:spPr>
          <a:xfrm>
            <a:off x="152400" y="5486400"/>
            <a:ext cx="8839200" cy="1169551"/>
          </a:xfrm>
          <a:prstGeom prst="rect">
            <a:avLst/>
          </a:prstGeom>
        </p:spPr>
        <p:txBody>
          <a:bodyPr wrap="square">
            <a:spAutoFit/>
          </a:bodyPr>
          <a:lstStyle/>
          <a:p>
            <a:pPr algn="just"/>
            <a:r>
              <a:rPr lang="en-US" sz="1400" dirty="0">
                <a:solidFill>
                  <a:srgbClr val="FF0000"/>
                </a:solidFill>
              </a:rPr>
              <a:t>Suppose we are trying to design using CMOS. Now in CMOS again we will be having some kind of a library available with you where you will be getting a list of available gates or cells which you can use in your design. So the net list that we have obtained through the logic synthesis process, the basic cells out there, they will have to be mapped some how into the cells that belongs to that library. So that process is achieved or accomplished through a step called technology mapping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396240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dirty="0"/>
              <a:t>So technology mapping takes the net list which is generated by the logic synthesizer it also accepts the library this is a given cell library </a:t>
            </a:r>
          </a:p>
        </p:txBody>
      </p:sp>
      <p:sp>
        <p:nvSpPr>
          <p:cNvPr id="3" name="Rectangle 2"/>
          <p:cNvSpPr/>
          <p:nvPr/>
        </p:nvSpPr>
        <p:spPr>
          <a:xfrm>
            <a:off x="4495800" y="152400"/>
            <a:ext cx="4572000" cy="116955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en-US" sz="1400" dirty="0"/>
              <a:t>And it tries to map the cells out here to the cells available in the library. And as the </a:t>
            </a:r>
            <a:r>
              <a:rPr lang="en-US" sz="1400" dirty="0" smtClean="0"/>
              <a:t>output, </a:t>
            </a:r>
            <a:r>
              <a:rPr lang="en-US" sz="1400" dirty="0"/>
              <a:t>it generates another net list where the basic cells are those which are available in the library. So this net list is something which can be implemented </a:t>
            </a:r>
          </a:p>
        </p:txBody>
      </p:sp>
      <p:sp>
        <p:nvSpPr>
          <p:cNvPr id="4" name="Right Arrow 3"/>
          <p:cNvSpPr/>
          <p:nvPr/>
        </p:nvSpPr>
        <p:spPr>
          <a:xfrm>
            <a:off x="4267200" y="609600"/>
            <a:ext cx="228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05000" y="1524000"/>
            <a:ext cx="5334000" cy="1477328"/>
          </a:xfrm>
          <a:prstGeom prst="rect">
            <a:avLst/>
          </a:prstGeom>
        </p:spPr>
        <p:txBody>
          <a:bodyPr wrap="square">
            <a:spAutoFit/>
          </a:bodyPr>
          <a:lstStyle/>
          <a:p>
            <a:pPr algn="just"/>
            <a:r>
              <a:rPr lang="en-US" dirty="0"/>
              <a:t>So this is the essential process and after completing the physical design if you find that something is wrong the circuit is not working according to the specification, then you may have to redesign </a:t>
            </a:r>
            <a:r>
              <a:rPr lang="en-US" dirty="0" smtClean="0"/>
              <a:t>and have </a:t>
            </a:r>
            <a:r>
              <a:rPr lang="en-US" dirty="0"/>
              <a:t>to go back and change the original </a:t>
            </a:r>
            <a:r>
              <a:rPr lang="en-US" dirty="0" smtClean="0"/>
              <a:t>specification. </a:t>
            </a:r>
            <a:endParaRPr lang="en-US" dirty="0"/>
          </a:p>
        </p:txBody>
      </p:sp>
      <p:sp>
        <p:nvSpPr>
          <p:cNvPr id="6" name="Down Arrow 5"/>
          <p:cNvSpPr/>
          <p:nvPr/>
        </p:nvSpPr>
        <p:spPr>
          <a:xfrm>
            <a:off x="4191000" y="29718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667000" y="3657600"/>
            <a:ext cx="3801041" cy="369332"/>
          </a:xfrm>
          <a:prstGeom prst="rect">
            <a:avLst/>
          </a:prstGeom>
          <a:noFill/>
        </p:spPr>
        <p:txBody>
          <a:bodyPr wrap="none" rtlCol="0">
            <a:spAutoFit/>
          </a:bodyPr>
          <a:lstStyle/>
          <a:p>
            <a:r>
              <a:rPr lang="en-US" dirty="0" smtClean="0"/>
              <a:t>You lost : cost/ time / manpower/ load</a:t>
            </a:r>
            <a:endParaRPr lang="en-US" dirty="0"/>
          </a:p>
        </p:txBody>
      </p:sp>
      <p:sp>
        <p:nvSpPr>
          <p:cNvPr id="8" name="Rectangle 7"/>
          <p:cNvSpPr/>
          <p:nvPr/>
        </p:nvSpPr>
        <p:spPr>
          <a:xfrm>
            <a:off x="2133600" y="4265474"/>
            <a:ext cx="4572000" cy="1754326"/>
          </a:xfrm>
          <a:prstGeom prst="rect">
            <a:avLst/>
          </a:prstGeom>
          <a:solidFill>
            <a:schemeClr val="accent3">
              <a:lumMod val="40000"/>
              <a:lumOff val="60000"/>
            </a:schemeClr>
          </a:solidFill>
        </p:spPr>
        <p:txBody>
          <a:bodyPr>
            <a:spAutoFit/>
          </a:bodyPr>
          <a:lstStyle/>
          <a:p>
            <a:r>
              <a:rPr lang="en-US" dirty="0"/>
              <a:t>So usually what people do before going for the actual physical design, so you take the net list which was obtained by the synthesizer and try to check whether this net list is working as per the specifications or not this you do through a process called </a:t>
            </a:r>
            <a:r>
              <a:rPr lang="en-US" b="1" dirty="0"/>
              <a:t>logic simulation.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2585323"/>
          </a:xfrm>
          <a:prstGeom prst="rect">
            <a:avLst/>
          </a:prstGeom>
        </p:spPr>
        <p:txBody>
          <a:bodyPr wrap="square">
            <a:spAutoFit/>
          </a:bodyPr>
          <a:lstStyle/>
          <a:p>
            <a:pPr algn="just"/>
            <a:r>
              <a:rPr lang="en-US" dirty="0"/>
              <a:t>So logic simulation will again take this net list as the </a:t>
            </a:r>
            <a:r>
              <a:rPr lang="en-US" dirty="0" smtClean="0"/>
              <a:t>input.  </a:t>
            </a:r>
            <a:r>
              <a:rPr lang="en-US" dirty="0"/>
              <a:t>it will also take a stimulus which is just a set of inputs. </a:t>
            </a:r>
            <a:r>
              <a:rPr lang="en-US" dirty="0" smtClean="0"/>
              <a:t>If I have circuit and </a:t>
            </a:r>
            <a:r>
              <a:rPr lang="en-US" dirty="0"/>
              <a:t>want to test the circuit for these inputs. So we apply these inputs and the simulator will tell you </a:t>
            </a:r>
            <a:r>
              <a:rPr lang="en-US" dirty="0" smtClean="0"/>
              <a:t>what </a:t>
            </a:r>
            <a:r>
              <a:rPr lang="en-US" dirty="0"/>
              <a:t>will be the outputs. </a:t>
            </a:r>
            <a:endParaRPr lang="en-US" dirty="0" smtClean="0"/>
          </a:p>
          <a:p>
            <a:pPr algn="just"/>
            <a:endParaRPr lang="en-US" dirty="0"/>
          </a:p>
          <a:p>
            <a:pPr algn="just"/>
            <a:r>
              <a:rPr lang="en-US" dirty="0" smtClean="0">
                <a:solidFill>
                  <a:srgbClr val="0070C0"/>
                </a:solidFill>
              </a:rPr>
              <a:t>I </a:t>
            </a:r>
            <a:r>
              <a:rPr lang="en-US" dirty="0">
                <a:solidFill>
                  <a:srgbClr val="0070C0"/>
                </a:solidFill>
              </a:rPr>
              <a:t>can verify if the outputs are correct or not. So when you are doing logic simulation the behavior of all the cells of this net list must be known that is available in another library. This is called the component library. Here all the basic components that can be there in this net list are present as well as their behavior is also present which helps in carrying out the logic simulation. </a:t>
            </a:r>
          </a:p>
        </p:txBody>
      </p:sp>
      <p:sp>
        <p:nvSpPr>
          <p:cNvPr id="3" name="Rectangle 2"/>
          <p:cNvSpPr/>
          <p:nvPr/>
        </p:nvSpPr>
        <p:spPr>
          <a:xfrm>
            <a:off x="2209800" y="2971800"/>
            <a:ext cx="4572000" cy="120032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r>
              <a:rPr lang="en-US" dirty="0"/>
              <a:t>So after simulation we get the performance and if we see the performance is not according to our requirement we again to do redesign go back and change the specs. </a:t>
            </a:r>
          </a:p>
        </p:txBody>
      </p:sp>
      <p:sp>
        <p:nvSpPr>
          <p:cNvPr id="4" name="Rectangle 3"/>
          <p:cNvSpPr/>
          <p:nvPr/>
        </p:nvSpPr>
        <p:spPr>
          <a:xfrm>
            <a:off x="2209800" y="4343400"/>
            <a:ext cx="4572000" cy="2308324"/>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just"/>
            <a:r>
              <a:rPr lang="en-US" dirty="0"/>
              <a:t>Now sometimes even during the physical design we can do something called back annotation. Back annotation means form of very low level design specification we can re extract possibly the gate level design again. So we can go back to the logic simulation phase and again simulate with the same stimulus and check the performance.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52400"/>
            <a:ext cx="8610600" cy="1477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dirty="0"/>
              <a:t>logic simulation process takes as input a logic level net list. Logic level net list means net list comparison of </a:t>
            </a:r>
            <a:r>
              <a:rPr lang="en-US" dirty="0" smtClean="0"/>
              <a:t>gates/ </a:t>
            </a:r>
            <a:r>
              <a:rPr lang="en-US" dirty="0"/>
              <a:t>comparison of flip flops and it simulates the functional </a:t>
            </a:r>
            <a:r>
              <a:rPr lang="en-US" dirty="0" smtClean="0"/>
              <a:t>behavior.</a:t>
            </a:r>
          </a:p>
          <a:p>
            <a:r>
              <a:rPr lang="en-US" dirty="0"/>
              <a:t>we would like to see whether the input output specifications are correct that if you give a particular input to the circuit what is the expected response or what is the response that we get </a:t>
            </a:r>
            <a:r>
              <a:rPr lang="en-US" dirty="0" smtClean="0"/>
              <a:t> </a:t>
            </a:r>
            <a:endParaRPr lang="en-US" dirty="0"/>
          </a:p>
        </p:txBody>
      </p:sp>
      <p:sp>
        <p:nvSpPr>
          <p:cNvPr id="9" name="Down Arrow 8"/>
          <p:cNvSpPr/>
          <p:nvPr/>
        </p:nvSpPr>
        <p:spPr>
          <a:xfrm>
            <a:off x="4343400" y="1371600"/>
            <a:ext cx="6096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1828800"/>
            <a:ext cx="8610600"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t>Simulation tool is a software program where the circuit you want to stimulate in terms of suitable data structure and through a systematic scan of the circuit of the data structure. </a:t>
            </a:r>
          </a:p>
        </p:txBody>
      </p:sp>
      <p:sp>
        <p:nvSpPr>
          <p:cNvPr id="10" name="Oval 9"/>
          <p:cNvSpPr/>
          <p:nvPr/>
        </p:nvSpPr>
        <p:spPr>
          <a:xfrm>
            <a:off x="3810000" y="3276600"/>
            <a:ext cx="1752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 a </a:t>
            </a:r>
            <a:r>
              <a:rPr lang="en-US" dirty="0" err="1" smtClean="0"/>
              <a:t>ckt</a:t>
            </a:r>
            <a:r>
              <a:rPr lang="en-US" dirty="0" smtClean="0"/>
              <a:t> by </a:t>
            </a:r>
            <a:r>
              <a:rPr lang="en-US" dirty="0" err="1" smtClean="0"/>
              <a:t>sim</a:t>
            </a:r>
            <a:endParaRPr lang="en-US" dirty="0"/>
          </a:p>
        </p:txBody>
      </p:sp>
      <p:sp>
        <p:nvSpPr>
          <p:cNvPr id="11" name="Right Arrow 10"/>
          <p:cNvSpPr/>
          <p:nvPr/>
        </p:nvSpPr>
        <p:spPr>
          <a:xfrm>
            <a:off x="2667000" y="3657600"/>
            <a:ext cx="990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715000" y="3581400"/>
            <a:ext cx="990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752600" y="3821668"/>
            <a:ext cx="732893" cy="369332"/>
          </a:xfrm>
          <a:prstGeom prst="rect">
            <a:avLst/>
          </a:prstGeom>
          <a:noFill/>
        </p:spPr>
        <p:txBody>
          <a:bodyPr wrap="none" rtlCol="0">
            <a:spAutoFit/>
          </a:bodyPr>
          <a:lstStyle/>
          <a:p>
            <a:r>
              <a:rPr lang="en-US" dirty="0" smtClean="0"/>
              <a:t>Input </a:t>
            </a:r>
            <a:endParaRPr lang="en-US" dirty="0"/>
          </a:p>
        </p:txBody>
      </p:sp>
      <p:sp>
        <p:nvSpPr>
          <p:cNvPr id="15" name="TextBox 14"/>
          <p:cNvSpPr txBox="1"/>
          <p:nvPr/>
        </p:nvSpPr>
        <p:spPr>
          <a:xfrm>
            <a:off x="6858000" y="3733800"/>
            <a:ext cx="1984005" cy="369332"/>
          </a:xfrm>
          <a:prstGeom prst="rect">
            <a:avLst/>
          </a:prstGeom>
          <a:noFill/>
        </p:spPr>
        <p:txBody>
          <a:bodyPr wrap="none" rtlCol="0">
            <a:spAutoFit/>
          </a:bodyPr>
          <a:lstStyle/>
          <a:p>
            <a:r>
              <a:rPr lang="en-US" dirty="0" smtClean="0"/>
              <a:t>Expected outcome </a:t>
            </a:r>
            <a:endParaRPr lang="en-US" dirty="0"/>
          </a:p>
        </p:txBody>
      </p:sp>
      <p:sp>
        <p:nvSpPr>
          <p:cNvPr id="16" name="TextBox 15"/>
          <p:cNvSpPr txBox="1"/>
          <p:nvPr/>
        </p:nvSpPr>
        <p:spPr>
          <a:xfrm>
            <a:off x="2057400" y="4800600"/>
            <a:ext cx="5276509" cy="1200329"/>
          </a:xfrm>
          <a:prstGeom prst="rect">
            <a:avLst/>
          </a:prstGeom>
          <a:noFill/>
        </p:spPr>
        <p:txBody>
          <a:bodyPr wrap="none" rtlCol="0">
            <a:spAutoFit/>
          </a:bodyPr>
          <a:lstStyle/>
          <a:p>
            <a:r>
              <a:rPr lang="en-US" dirty="0" smtClean="0"/>
              <a:t>The simulated circuit is a close model of the </a:t>
            </a:r>
            <a:r>
              <a:rPr lang="en-US" dirty="0" err="1" smtClean="0"/>
              <a:t>netlist</a:t>
            </a:r>
            <a:endParaRPr lang="en-US" dirty="0" smtClean="0"/>
          </a:p>
          <a:p>
            <a:pPr algn="ctr"/>
            <a:r>
              <a:rPr lang="en-US" dirty="0" smtClean="0"/>
              <a:t>Obtained from synthesis</a:t>
            </a:r>
          </a:p>
          <a:p>
            <a:pPr algn="ctr"/>
            <a:r>
              <a:rPr lang="en-US" dirty="0" smtClean="0"/>
              <a:t>This is an unknown system I can say which on table </a:t>
            </a:r>
          </a:p>
          <a:p>
            <a:pPr algn="ctr"/>
            <a:r>
              <a:rPr lang="en-US" dirty="0" smtClean="0"/>
              <a:t>Top I have to test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610600" cy="2862322"/>
          </a:xfrm>
          <a:prstGeom prst="rect">
            <a:avLst/>
          </a:prstGeom>
        </p:spPr>
        <p:txBody>
          <a:bodyPr wrap="square">
            <a:spAutoFit/>
          </a:bodyPr>
          <a:lstStyle/>
          <a:p>
            <a:pPr algn="just"/>
            <a:r>
              <a:rPr lang="en-US" dirty="0" smtClean="0">
                <a:solidFill>
                  <a:srgbClr val="FF0000"/>
                </a:solidFill>
              </a:rPr>
              <a:t>Component library </a:t>
            </a:r>
            <a:r>
              <a:rPr lang="en-US" dirty="0" smtClean="0"/>
              <a:t>: when </a:t>
            </a:r>
            <a:r>
              <a:rPr lang="en-US" dirty="0"/>
              <a:t>you are doing simulation you need the behavior of the components behavior of the components what does that mean? Suppose if the components are simple gates like AND, OR, NOT, then what you need is the input output behavior of the gates. You need either the Boolean function or the truth table in some form. So you need the behavior of the gate in order to evaluate the output of a gate when some particular input values are applied to it okay. So behavior of the components is assumed to be present in the so called component library. Now component library can be quite exhaustive you can have gates out there. You can have sequential elements like flip flops and registers you can have slightly more combinational more complex blocks like multiplexers, adders and other functions and models like decoders </a:t>
            </a:r>
          </a:p>
        </p:txBody>
      </p:sp>
      <p:sp>
        <p:nvSpPr>
          <p:cNvPr id="3" name="Rectangle 2"/>
          <p:cNvSpPr/>
          <p:nvPr/>
        </p:nvSpPr>
        <p:spPr>
          <a:xfrm>
            <a:off x="228600" y="3200400"/>
            <a:ext cx="8458200" cy="1200329"/>
          </a:xfrm>
          <a:prstGeom prst="rect">
            <a:avLst/>
          </a:prstGeom>
          <a:solidFill>
            <a:schemeClr val="accent5">
              <a:lumMod val="20000"/>
              <a:lumOff val="80000"/>
            </a:schemeClr>
          </a:solidFill>
        </p:spPr>
        <p:txBody>
          <a:bodyPr wrap="square">
            <a:spAutoFit/>
          </a:bodyPr>
          <a:lstStyle/>
          <a:p>
            <a:pPr algn="just"/>
            <a:r>
              <a:rPr lang="en-US" dirty="0"/>
              <a:t>one of the requirements of logic simulation is that it should be possible to handle large circuits. So when we talk of large circuits in the present day scenario, we are actually talking about millions of gates okay. So the logic simulation process should be very efficient it should be able to handle large circuits of the order of millions. </a:t>
            </a:r>
          </a:p>
        </p:txBody>
      </p:sp>
      <p:sp>
        <p:nvSpPr>
          <p:cNvPr id="4" name="TextBox 3"/>
          <p:cNvSpPr txBox="1"/>
          <p:nvPr/>
        </p:nvSpPr>
        <p:spPr>
          <a:xfrm>
            <a:off x="533400" y="4724400"/>
            <a:ext cx="3927294" cy="1200329"/>
          </a:xfrm>
          <a:prstGeom prst="rect">
            <a:avLst/>
          </a:prstGeom>
          <a:noFill/>
        </p:spPr>
        <p:txBody>
          <a:bodyPr wrap="none" rtlCol="0">
            <a:spAutoFit/>
          </a:bodyPr>
          <a:lstStyle/>
          <a:p>
            <a:r>
              <a:rPr lang="en-US" dirty="0" smtClean="0"/>
              <a:t>Objectives of simulation:</a:t>
            </a:r>
          </a:p>
          <a:p>
            <a:pPr marL="342900" indent="-342900">
              <a:buAutoNum type="arabicPeriod"/>
            </a:pPr>
            <a:r>
              <a:rPr lang="en-US" dirty="0" smtClean="0"/>
              <a:t>Functional correctness -&gt; test bench</a:t>
            </a:r>
          </a:p>
          <a:p>
            <a:pPr marL="342900" indent="-342900">
              <a:buAutoNum type="arabicPeriod"/>
            </a:pPr>
            <a:r>
              <a:rPr lang="en-US" dirty="0" smtClean="0"/>
              <a:t>Timing analysis</a:t>
            </a:r>
          </a:p>
          <a:p>
            <a:pPr marL="342900" indent="-342900">
              <a:buAutoNum type="arabicPeriod"/>
            </a:pPr>
            <a:r>
              <a:rPr lang="en-US" dirty="0" smtClean="0"/>
              <a:t>Test generations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534400" cy="2862322"/>
          </a:xfrm>
          <a:prstGeom prst="rect">
            <a:avLst/>
          </a:prstGeom>
        </p:spPr>
        <p:txBody>
          <a:bodyPr wrap="square">
            <a:spAutoFit/>
          </a:bodyPr>
          <a:lstStyle/>
          <a:p>
            <a:pPr algn="just"/>
            <a:r>
              <a:rPr lang="en-US" dirty="0" smtClean="0">
                <a:solidFill>
                  <a:srgbClr val="FF0000"/>
                </a:solidFill>
              </a:rPr>
              <a:t>Test Generation </a:t>
            </a:r>
            <a:r>
              <a:rPr lang="en-US" dirty="0" smtClean="0"/>
              <a:t>: you </a:t>
            </a:r>
            <a:r>
              <a:rPr lang="en-US" dirty="0"/>
              <a:t>have a design and you have done some kind of synthesis on it. So what we obtained is a net list </a:t>
            </a:r>
            <a:r>
              <a:rPr lang="en-US" dirty="0" smtClean="0"/>
              <a:t>. </a:t>
            </a:r>
            <a:r>
              <a:rPr lang="en-US" dirty="0"/>
              <a:t>But this is not something which you have already fabricated. This net list is still on your computer </a:t>
            </a:r>
            <a:r>
              <a:rPr lang="en-US" dirty="0" smtClean="0"/>
              <a:t>. </a:t>
            </a:r>
            <a:r>
              <a:rPr lang="en-US" dirty="0"/>
              <a:t>So through simulation you try to verify whether the net list is working as per the specification </a:t>
            </a:r>
            <a:r>
              <a:rPr lang="en-US" dirty="0" smtClean="0"/>
              <a:t>. </a:t>
            </a:r>
            <a:r>
              <a:rPr lang="en-US" dirty="0"/>
              <a:t>This is done on the design. </a:t>
            </a:r>
            <a:endParaRPr lang="en-US" dirty="0" smtClean="0"/>
          </a:p>
          <a:p>
            <a:pPr algn="just"/>
            <a:r>
              <a:rPr lang="en-US" dirty="0" smtClean="0"/>
              <a:t>But </a:t>
            </a:r>
            <a:r>
              <a:rPr lang="en-US" dirty="0"/>
              <a:t>suppose the design process is </a:t>
            </a:r>
            <a:r>
              <a:rPr lang="en-US" dirty="0" smtClean="0"/>
              <a:t>what </a:t>
            </a:r>
            <a:r>
              <a:rPr lang="en-US" dirty="0"/>
              <a:t>you have completed the physical design process also and now the chips are getting fabricated. Suppose you have fabricated 1000 chips for your design. Now during fabrication there can be a large number of faults which can creep in obviously. So once you have manufactured the circuits in terms of the chips you will have to test each and every chip by applying some input stimulus input test vector and checking the output. This is the so called manufacture test </a:t>
            </a:r>
          </a:p>
        </p:txBody>
      </p:sp>
      <p:sp>
        <p:nvSpPr>
          <p:cNvPr id="3" name="TextBox 2"/>
          <p:cNvSpPr txBox="1"/>
          <p:nvPr/>
        </p:nvSpPr>
        <p:spPr>
          <a:xfrm>
            <a:off x="3124200" y="3733800"/>
            <a:ext cx="2902077" cy="923330"/>
          </a:xfrm>
          <a:prstGeom prst="rect">
            <a:avLst/>
          </a:prstGeom>
          <a:noFill/>
        </p:spPr>
        <p:txBody>
          <a:bodyPr wrap="none" rtlCol="0">
            <a:spAutoFit/>
          </a:bodyPr>
          <a:lstStyle/>
          <a:p>
            <a:pPr algn="ctr"/>
            <a:r>
              <a:rPr lang="en-US" dirty="0" smtClean="0"/>
              <a:t>Design for manufacturability </a:t>
            </a:r>
          </a:p>
          <a:p>
            <a:pPr algn="ctr"/>
            <a:r>
              <a:rPr lang="en-US" dirty="0" smtClean="0"/>
              <a:t>Finding out yield</a:t>
            </a:r>
          </a:p>
          <a:p>
            <a:pPr algn="ctr"/>
            <a:r>
              <a:rPr lang="en-US" dirty="0" smtClean="0"/>
              <a:t>Response model</a:t>
            </a:r>
            <a:endParaRPr lang="en-US" dirty="0"/>
          </a:p>
        </p:txBody>
      </p:sp>
      <p:sp>
        <p:nvSpPr>
          <p:cNvPr id="4" name="Down Arrow 3"/>
          <p:cNvSpPr/>
          <p:nvPr/>
        </p:nvSpPr>
        <p:spPr>
          <a:xfrm>
            <a:off x="4267200" y="3276600"/>
            <a:ext cx="533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228600"/>
            <a:ext cx="1572995" cy="369332"/>
          </a:xfrm>
          <a:prstGeom prst="rect">
            <a:avLst/>
          </a:prstGeom>
          <a:noFill/>
        </p:spPr>
        <p:txBody>
          <a:bodyPr wrap="none" rtlCol="0">
            <a:spAutoFit/>
          </a:bodyPr>
          <a:lstStyle/>
          <a:p>
            <a:r>
              <a:rPr lang="en-US" dirty="0" smtClean="0"/>
              <a:t>Logic synthesis</a:t>
            </a:r>
            <a:endParaRPr lang="en-US" dirty="0"/>
          </a:p>
        </p:txBody>
      </p:sp>
      <p:sp>
        <p:nvSpPr>
          <p:cNvPr id="3" name="Rectangle 2"/>
          <p:cNvSpPr/>
          <p:nvPr/>
        </p:nvSpPr>
        <p:spPr>
          <a:xfrm>
            <a:off x="3352800" y="990600"/>
            <a:ext cx="1828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Logic synthesis</a:t>
            </a:r>
            <a:endParaRPr lang="en-US" dirty="0"/>
          </a:p>
        </p:txBody>
      </p:sp>
      <p:sp>
        <p:nvSpPr>
          <p:cNvPr id="4" name="Right Arrow 3"/>
          <p:cNvSpPr/>
          <p:nvPr/>
        </p:nvSpPr>
        <p:spPr>
          <a:xfrm>
            <a:off x="2438400" y="13716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47800" y="1219200"/>
            <a:ext cx="1364412" cy="923330"/>
          </a:xfrm>
          <a:prstGeom prst="rect">
            <a:avLst/>
          </a:prstGeom>
          <a:noFill/>
        </p:spPr>
        <p:txBody>
          <a:bodyPr wrap="none" rtlCol="0">
            <a:spAutoFit/>
          </a:bodyPr>
          <a:lstStyle/>
          <a:p>
            <a:r>
              <a:rPr lang="en-US" dirty="0" smtClean="0"/>
              <a:t>Inputs: </a:t>
            </a:r>
          </a:p>
          <a:p>
            <a:r>
              <a:rPr lang="en-US" dirty="0" smtClean="0"/>
              <a:t>B expression</a:t>
            </a:r>
          </a:p>
          <a:p>
            <a:r>
              <a:rPr lang="en-US" dirty="0" smtClean="0"/>
              <a:t>FSM</a:t>
            </a:r>
            <a:endParaRPr lang="en-US" dirty="0"/>
          </a:p>
        </p:txBody>
      </p:sp>
      <p:sp>
        <p:nvSpPr>
          <p:cNvPr id="6" name="TextBox 5"/>
          <p:cNvSpPr txBox="1"/>
          <p:nvPr/>
        </p:nvSpPr>
        <p:spPr>
          <a:xfrm>
            <a:off x="6096000" y="1066800"/>
            <a:ext cx="2257477" cy="1200329"/>
          </a:xfrm>
          <a:prstGeom prst="rect">
            <a:avLst/>
          </a:prstGeom>
          <a:noFill/>
        </p:spPr>
        <p:txBody>
          <a:bodyPr wrap="none" rtlCol="0">
            <a:spAutoFit/>
          </a:bodyPr>
          <a:lstStyle/>
          <a:p>
            <a:r>
              <a:rPr lang="en-US" dirty="0" smtClean="0"/>
              <a:t>Outputs: </a:t>
            </a:r>
          </a:p>
          <a:p>
            <a:r>
              <a:rPr lang="en-US" dirty="0" err="1" smtClean="0"/>
              <a:t>Netlist</a:t>
            </a:r>
            <a:r>
              <a:rPr lang="en-US" dirty="0" smtClean="0"/>
              <a:t> of gates and FF</a:t>
            </a:r>
          </a:p>
          <a:p>
            <a:r>
              <a:rPr lang="en-US" dirty="0" smtClean="0"/>
              <a:t>Combinational</a:t>
            </a:r>
          </a:p>
          <a:p>
            <a:r>
              <a:rPr lang="en-US" dirty="0" smtClean="0"/>
              <a:t>Sequential</a:t>
            </a:r>
            <a:endParaRPr lang="en-US" dirty="0"/>
          </a:p>
        </p:txBody>
      </p:sp>
      <p:sp>
        <p:nvSpPr>
          <p:cNvPr id="7" name="Right Arrow 6"/>
          <p:cNvSpPr/>
          <p:nvPr/>
        </p:nvSpPr>
        <p:spPr>
          <a:xfrm>
            <a:off x="5181600" y="13716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7200" y="2286000"/>
            <a:ext cx="2786660" cy="1200329"/>
          </a:xfrm>
          <a:prstGeom prst="rect">
            <a:avLst/>
          </a:prstGeom>
          <a:solidFill>
            <a:schemeClr val="accent3">
              <a:lumMod val="40000"/>
              <a:lumOff val="60000"/>
            </a:schemeClr>
          </a:solidFill>
        </p:spPr>
        <p:txBody>
          <a:bodyPr wrap="none" rtlCol="0">
            <a:spAutoFit/>
          </a:bodyPr>
          <a:lstStyle/>
          <a:p>
            <a:r>
              <a:rPr lang="en-US" dirty="0" smtClean="0"/>
              <a:t>Design Goal : </a:t>
            </a:r>
          </a:p>
          <a:p>
            <a:pPr marL="342900" indent="-342900">
              <a:buAutoNum type="arabicPeriod"/>
            </a:pPr>
            <a:r>
              <a:rPr lang="en-US" dirty="0" smtClean="0"/>
              <a:t>Number of level ( delay)</a:t>
            </a:r>
          </a:p>
          <a:p>
            <a:pPr marL="342900" indent="-342900">
              <a:buAutoNum type="arabicPeriod"/>
            </a:pPr>
            <a:r>
              <a:rPr lang="en-US" dirty="0" smtClean="0"/>
              <a:t>Number of gates ( area)</a:t>
            </a:r>
          </a:p>
          <a:p>
            <a:pPr marL="342900" indent="-342900">
              <a:buAutoNum type="arabicPeriod"/>
            </a:pPr>
            <a:r>
              <a:rPr lang="en-US" dirty="0" smtClean="0"/>
              <a:t>Low power</a:t>
            </a:r>
            <a:endParaRPr lang="en-US" dirty="0"/>
          </a:p>
        </p:txBody>
      </p:sp>
      <p:sp>
        <p:nvSpPr>
          <p:cNvPr id="9" name="TextBox 8"/>
          <p:cNvSpPr txBox="1"/>
          <p:nvPr/>
        </p:nvSpPr>
        <p:spPr>
          <a:xfrm>
            <a:off x="3352800" y="2438400"/>
            <a:ext cx="1416734" cy="923330"/>
          </a:xfrm>
          <a:prstGeom prst="rect">
            <a:avLst/>
          </a:prstGeom>
          <a:solidFill>
            <a:schemeClr val="accent5">
              <a:lumMod val="60000"/>
              <a:lumOff val="40000"/>
            </a:schemeClr>
          </a:solidFill>
        </p:spPr>
        <p:txBody>
          <a:bodyPr wrap="none" rtlCol="0">
            <a:spAutoFit/>
          </a:bodyPr>
          <a:lstStyle/>
          <a:p>
            <a:r>
              <a:rPr lang="en-US" dirty="0" smtClean="0"/>
              <a:t>Constraint</a:t>
            </a:r>
          </a:p>
          <a:p>
            <a:r>
              <a:rPr lang="en-US" dirty="0" smtClean="0"/>
              <a:t>Target library</a:t>
            </a:r>
          </a:p>
          <a:p>
            <a:endParaRPr lang="en-US" dirty="0"/>
          </a:p>
        </p:txBody>
      </p:sp>
      <p:sp>
        <p:nvSpPr>
          <p:cNvPr id="10" name="Rectangle 9"/>
          <p:cNvSpPr/>
          <p:nvPr/>
        </p:nvSpPr>
        <p:spPr>
          <a:xfrm>
            <a:off x="381000" y="3810000"/>
            <a:ext cx="8534400" cy="1200329"/>
          </a:xfrm>
          <a:prstGeom prst="rect">
            <a:avLst/>
          </a:prstGeom>
        </p:spPr>
        <p:txBody>
          <a:bodyPr wrap="square">
            <a:spAutoFit/>
          </a:bodyPr>
          <a:lstStyle/>
          <a:p>
            <a:pPr algn="just"/>
            <a:r>
              <a:rPr lang="en-US" dirty="0"/>
              <a:t>Suppose you are trying to design a circuit for a very critical application where delay is most important to you. You want to design a circuit that will work as fast as possible. So here if it is combination circuit your designed goal will be to minimize the number of gate levels. So as you reduce the number of levels </a:t>
            </a:r>
          </a:p>
        </p:txBody>
      </p:sp>
      <p:sp>
        <p:nvSpPr>
          <p:cNvPr id="11" name="Rectangle 10"/>
          <p:cNvSpPr/>
          <p:nvPr/>
        </p:nvSpPr>
        <p:spPr>
          <a:xfrm>
            <a:off x="457200" y="5105400"/>
            <a:ext cx="8382000" cy="1200329"/>
          </a:xfrm>
          <a:prstGeom prst="rect">
            <a:avLst/>
          </a:prstGeom>
        </p:spPr>
        <p:txBody>
          <a:bodyPr wrap="square">
            <a:spAutoFit/>
          </a:bodyPr>
          <a:lstStyle/>
          <a:p>
            <a:pPr algn="just"/>
            <a:r>
              <a:rPr lang="en-US" dirty="0"/>
              <a:t>to minimize signal active </a:t>
            </a:r>
            <a:r>
              <a:rPr lang="en-US" dirty="0" smtClean="0"/>
              <a:t> </a:t>
            </a:r>
            <a:r>
              <a:rPr lang="en-US" dirty="0"/>
              <a:t>means as the switching activity in the circuits get reduced the total power consumption also get reduced. So we want to ensure that the number of signal transitions that are going on signal transition means 1 to 0, 0 to 1 they are going on per unit time in the circuit is as less as possible.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228600"/>
            <a:ext cx="1609993"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Circuit breakup</a:t>
            </a:r>
            <a:endParaRPr lang="en-US" dirty="0"/>
          </a:p>
        </p:txBody>
      </p:sp>
      <p:sp>
        <p:nvSpPr>
          <p:cNvPr id="3" name="Rectangle 2"/>
          <p:cNvSpPr/>
          <p:nvPr/>
        </p:nvSpPr>
        <p:spPr>
          <a:xfrm>
            <a:off x="2057400" y="838200"/>
            <a:ext cx="4602222" cy="369332"/>
          </a:xfrm>
          <a:prstGeom prst="rect">
            <a:avLst/>
          </a:prstGeom>
        </p:spPr>
        <p:txBody>
          <a:bodyPr wrap="none">
            <a:spAutoFit/>
          </a:bodyPr>
          <a:lstStyle/>
          <a:p>
            <a:r>
              <a:rPr lang="en-US" dirty="0" smtClean="0"/>
              <a:t>if you have a gate with large number of inputs. </a:t>
            </a:r>
            <a:endParaRPr lang="en-US" dirty="0"/>
          </a:p>
        </p:txBody>
      </p:sp>
      <p:sp>
        <p:nvSpPr>
          <p:cNvPr id="4" name="Rectangle 3"/>
          <p:cNvSpPr/>
          <p:nvPr/>
        </p:nvSpPr>
        <p:spPr>
          <a:xfrm>
            <a:off x="381000" y="1377077"/>
            <a:ext cx="8458200" cy="1477328"/>
          </a:xfrm>
          <a:prstGeom prst="rect">
            <a:avLst/>
          </a:prstGeom>
        </p:spPr>
        <p:txBody>
          <a:bodyPr wrap="square">
            <a:spAutoFit/>
          </a:bodyPr>
          <a:lstStyle/>
          <a:p>
            <a:pPr algn="just"/>
            <a:r>
              <a:rPr lang="en-US" dirty="0" smtClean="0"/>
              <a:t>You </a:t>
            </a:r>
            <a:r>
              <a:rPr lang="en-US" dirty="0"/>
              <a:t>have a AND gate with a large number of inputs. So </a:t>
            </a:r>
            <a:r>
              <a:rPr lang="en-US" dirty="0" smtClean="0"/>
              <a:t>instead </a:t>
            </a:r>
            <a:r>
              <a:rPr lang="en-US" dirty="0"/>
              <a:t>of having 1 AND gate with a large number of inputs you may be possibly break it up into several smaller AND gates. But you may argue that if I do this I am increasing the number of </a:t>
            </a:r>
            <a:r>
              <a:rPr lang="en-US" dirty="0" smtClean="0"/>
              <a:t>levels. </a:t>
            </a:r>
            <a:r>
              <a:rPr lang="en-US" dirty="0"/>
              <a:t>So apparently I am also increasing the delay because the number of gate delays is more. But well this is not </a:t>
            </a:r>
            <a:r>
              <a:rPr lang="en-US" dirty="0" smtClean="0"/>
              <a:t>true. ------</a:t>
            </a:r>
            <a:r>
              <a:rPr lang="en-US" dirty="0" smtClean="0">
                <a:solidFill>
                  <a:srgbClr val="C00000"/>
                </a:solidFill>
              </a:rPr>
              <a:t> Assignment </a:t>
            </a:r>
            <a:endParaRPr lang="en-US" dirty="0">
              <a:solidFill>
                <a:srgbClr val="C00000"/>
              </a:solidFill>
            </a:endParaRPr>
          </a:p>
        </p:txBody>
      </p:sp>
      <p:sp>
        <p:nvSpPr>
          <p:cNvPr id="5" name="TextBox 4"/>
          <p:cNvSpPr txBox="1"/>
          <p:nvPr/>
        </p:nvSpPr>
        <p:spPr>
          <a:xfrm>
            <a:off x="3505200" y="3200400"/>
            <a:ext cx="2131033"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Technology Mapping</a:t>
            </a:r>
            <a:endParaRPr lang="en-US" dirty="0"/>
          </a:p>
        </p:txBody>
      </p:sp>
      <p:sp>
        <p:nvSpPr>
          <p:cNvPr id="6" name="Rectangle 5"/>
          <p:cNvSpPr/>
          <p:nvPr/>
        </p:nvSpPr>
        <p:spPr>
          <a:xfrm>
            <a:off x="304800" y="3733800"/>
            <a:ext cx="8610600" cy="17543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smtClean="0"/>
              <a:t>Technology mapping is a process where we have the net list with us. We have a technology library with us we will have to map our net list from some modules which are available in the technology library. So the basic concept is that during synthesis we will have to map portions of the net list to so called cells which are available in the cell library. cells can be these standard gates NAND, NOR, NOT, AND, OR, invert or depending on the target where you want to map the design on if it is FPGA.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22564" y="304800"/>
            <a:ext cx="3620530" cy="1371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096000" y="339436"/>
            <a:ext cx="2638425" cy="1209675"/>
          </a:xfrm>
          <a:prstGeom prst="rect">
            <a:avLst/>
          </a:prstGeom>
          <a:noFill/>
          <a:ln w="9525">
            <a:solidFill>
              <a:schemeClr val="accent1"/>
            </a:solidFill>
            <a:miter lim="800000"/>
            <a:headEnd/>
            <a:tailEnd/>
          </a:ln>
          <a:effectLst/>
        </p:spPr>
      </p:pic>
      <p:sp>
        <p:nvSpPr>
          <p:cNvPr id="8" name="TextBox 7"/>
          <p:cNvSpPr txBox="1"/>
          <p:nvPr/>
        </p:nvSpPr>
        <p:spPr>
          <a:xfrm>
            <a:off x="6477000" y="1676400"/>
            <a:ext cx="2054858" cy="646331"/>
          </a:xfrm>
          <a:prstGeom prst="rect">
            <a:avLst/>
          </a:prstGeom>
          <a:noFill/>
        </p:spPr>
        <p:txBody>
          <a:bodyPr wrap="none" rtlCol="0">
            <a:spAutoFit/>
          </a:bodyPr>
          <a:lstStyle/>
          <a:p>
            <a:r>
              <a:rPr lang="en-US" dirty="0" smtClean="0"/>
              <a:t>This is the standard </a:t>
            </a:r>
          </a:p>
          <a:p>
            <a:r>
              <a:rPr lang="en-US" dirty="0" smtClean="0"/>
              <a:t>Component library</a:t>
            </a:r>
            <a:endParaRPr lang="en-US" dirty="0"/>
          </a:p>
        </p:txBody>
      </p:sp>
      <p:pic>
        <p:nvPicPr>
          <p:cNvPr id="1028" name="Picture 4"/>
          <p:cNvPicPr>
            <a:picLocks noChangeAspect="1" noChangeArrowheads="1"/>
          </p:cNvPicPr>
          <p:nvPr/>
        </p:nvPicPr>
        <p:blipFill>
          <a:blip r:embed="rId4"/>
          <a:srcRect/>
          <a:stretch>
            <a:fillRect/>
          </a:stretch>
        </p:blipFill>
        <p:spPr bwMode="auto">
          <a:xfrm>
            <a:off x="4043094" y="304800"/>
            <a:ext cx="1695450" cy="2213504"/>
          </a:xfrm>
          <a:prstGeom prst="rect">
            <a:avLst/>
          </a:prstGeom>
          <a:noFill/>
          <a:ln w="9525">
            <a:noFill/>
            <a:miter lim="800000"/>
            <a:headEnd/>
            <a:tailEnd/>
          </a:ln>
          <a:effectLst/>
        </p:spPr>
      </p:pic>
      <p:sp>
        <p:nvSpPr>
          <p:cNvPr id="7" name="Rectangle 6"/>
          <p:cNvSpPr/>
          <p:nvPr/>
        </p:nvSpPr>
        <p:spPr>
          <a:xfrm>
            <a:off x="228600" y="3276600"/>
            <a:ext cx="8534400" cy="2308324"/>
          </a:xfrm>
          <a:prstGeom prst="rect">
            <a:avLst/>
          </a:prstGeom>
        </p:spPr>
        <p:txBody>
          <a:bodyPr wrap="square">
            <a:spAutoFit/>
          </a:bodyPr>
          <a:lstStyle/>
          <a:p>
            <a:pPr algn="just"/>
            <a:r>
              <a:rPr lang="en-US" dirty="0" smtClean="0"/>
              <a:t>So the idea is simple you have a big net list of gates you try to find out the small sub circuits from there which matches with some net list available in your technology library. And if you find a match replace it by the corresponding component of the technology library. So if you do this what you have is that your entire net list which was there at the beginning will now get transformed into a net list of cells which have been picked up from the technology library. Now as I had said there can be overlap among the cells, the objective is to have minimum number of cells if area is important or to reduce the number of levels of the cell net list if delay is more important.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28600" y="762000"/>
            <a:ext cx="8655454" cy="4267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752600" y="76200"/>
            <a:ext cx="5391150" cy="590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200" y="304800"/>
            <a:ext cx="3417282" cy="369332"/>
          </a:xfrm>
          <a:prstGeom prst="rect">
            <a:avLst/>
          </a:prstGeom>
          <a:solidFill>
            <a:srgbClr val="92D050"/>
          </a:solidFill>
        </p:spPr>
        <p:txBody>
          <a:bodyPr wrap="none" rtlCol="0">
            <a:spAutoFit/>
          </a:bodyPr>
          <a:lstStyle/>
          <a:p>
            <a:r>
              <a:rPr lang="en-US" dirty="0" smtClean="0"/>
              <a:t>A pictorial overview of design flow</a:t>
            </a:r>
            <a:endParaRPr lang="en-US" dirty="0"/>
          </a:p>
        </p:txBody>
      </p:sp>
      <p:pic>
        <p:nvPicPr>
          <p:cNvPr id="2050" name="Picture 2"/>
          <p:cNvPicPr>
            <a:picLocks noChangeAspect="1" noChangeArrowheads="1"/>
          </p:cNvPicPr>
          <p:nvPr/>
        </p:nvPicPr>
        <p:blipFill>
          <a:blip r:embed="rId2"/>
          <a:srcRect/>
          <a:stretch>
            <a:fillRect/>
          </a:stretch>
        </p:blipFill>
        <p:spPr bwMode="auto">
          <a:xfrm>
            <a:off x="430066" y="1066800"/>
            <a:ext cx="2908298" cy="1295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219200" y="3505199"/>
            <a:ext cx="4800600" cy="3042195"/>
          </a:xfrm>
          <a:prstGeom prst="rect">
            <a:avLst/>
          </a:prstGeom>
          <a:noFill/>
          <a:ln w="9525">
            <a:noFill/>
            <a:miter lim="800000"/>
            <a:headEnd/>
            <a:tailEnd/>
          </a:ln>
          <a:effectLst/>
        </p:spPr>
      </p:pic>
      <p:sp>
        <p:nvSpPr>
          <p:cNvPr id="7" name="Right Arrow 6"/>
          <p:cNvSpPr/>
          <p:nvPr/>
        </p:nvSpPr>
        <p:spPr>
          <a:xfrm rot="1709103">
            <a:off x="2712603" y="2839450"/>
            <a:ext cx="990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4"/>
          <a:srcRect/>
          <a:stretch>
            <a:fillRect/>
          </a:stretch>
        </p:blipFill>
        <p:spPr bwMode="auto">
          <a:xfrm>
            <a:off x="6781800" y="3687380"/>
            <a:ext cx="1841251" cy="28600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762000" y="228600"/>
            <a:ext cx="7772400" cy="349543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200400" y="3886200"/>
            <a:ext cx="2581275" cy="2614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33513"/>
            <a:ext cx="7706974"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378631"/>
            <a:ext cx="5610831" cy="923330"/>
          </a:xfrm>
          <a:prstGeom prst="rect">
            <a:avLst/>
          </a:prstGeom>
          <a:noFill/>
        </p:spPr>
        <p:txBody>
          <a:bodyPr wrap="none" rtlCol="0">
            <a:spAutoFit/>
          </a:bodyPr>
          <a:lstStyle/>
          <a:p>
            <a:r>
              <a:rPr lang="en-US" sz="5400" b="1" dirty="0" smtClean="0"/>
              <a:t>What is Simulation</a:t>
            </a:r>
            <a:endParaRPr lang="en-US" sz="5400" b="1" dirty="0"/>
          </a:p>
        </p:txBody>
      </p:sp>
    </p:spTree>
    <p:extLst>
      <p:ext uri="{BB962C8B-B14F-4D97-AF65-F5344CB8AC3E}">
        <p14:creationId xmlns:p14="http://schemas.microsoft.com/office/powerpoint/2010/main" val="33688735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417" y="152400"/>
            <a:ext cx="7903983" cy="429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191000"/>
            <a:ext cx="5279308"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3176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464756" cy="603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8696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7935931"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9991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757" y="485372"/>
            <a:ext cx="8403861" cy="530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1609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473" y="533400"/>
            <a:ext cx="6705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2290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68721"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25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75067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30806"/>
            <a:ext cx="8686800" cy="153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554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52400" y="533400"/>
            <a:ext cx="8686800" cy="478086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990600" y="5334000"/>
            <a:ext cx="7448550" cy="1343062"/>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System State Variable </a:t>
            </a:r>
            <a:endParaRPr lang="en-US" b="1" dirty="0"/>
          </a:p>
        </p:txBody>
      </p:sp>
      <p:sp>
        <p:nvSpPr>
          <p:cNvPr id="3" name="Content Placeholder 2"/>
          <p:cNvSpPr>
            <a:spLocks noGrp="1"/>
          </p:cNvSpPr>
          <p:nvPr>
            <p:ph idx="1"/>
          </p:nvPr>
        </p:nvSpPr>
        <p:spPr>
          <a:xfrm>
            <a:off x="457200" y="1066800"/>
            <a:ext cx="8229600" cy="5059363"/>
          </a:xfrm>
        </p:spPr>
        <p:txBody>
          <a:bodyPr>
            <a:normAutofit fontScale="85000" lnSpcReduction="20000"/>
          </a:bodyPr>
          <a:lstStyle/>
          <a:p>
            <a:pPr algn="just"/>
            <a:r>
              <a:rPr lang="en-US" dirty="0" smtClean="0"/>
              <a:t>System </a:t>
            </a:r>
            <a:r>
              <a:rPr lang="en-US" dirty="0"/>
              <a:t>state variables are the collection of all information needed to define what </a:t>
            </a:r>
            <a:r>
              <a:rPr lang="en-US" dirty="0" smtClean="0"/>
              <a:t>is happening </a:t>
            </a:r>
            <a:r>
              <a:rPr lang="en-US" dirty="0"/>
              <a:t>within the system to a sufficient </a:t>
            </a:r>
            <a:r>
              <a:rPr lang="en-US" dirty="0" smtClean="0"/>
              <a:t>level.</a:t>
            </a:r>
          </a:p>
          <a:p>
            <a:pPr algn="just"/>
            <a:r>
              <a:rPr lang="en-US" dirty="0"/>
              <a:t>Having defined system state variables, </a:t>
            </a:r>
            <a:r>
              <a:rPr lang="en-US" dirty="0" smtClean="0"/>
              <a:t>a contrast </a:t>
            </a:r>
            <a:r>
              <a:rPr lang="en-US" dirty="0"/>
              <a:t>can be made between discrete-event models and continuous models based on </a:t>
            </a:r>
            <a:r>
              <a:rPr lang="en-US" dirty="0" smtClean="0"/>
              <a:t>the variables </a:t>
            </a:r>
            <a:r>
              <a:rPr lang="en-US" dirty="0"/>
              <a:t>needed to </a:t>
            </a:r>
            <a:r>
              <a:rPr lang="en-US" dirty="0" smtClean="0"/>
              <a:t>track </a:t>
            </a:r>
            <a:r>
              <a:rPr lang="en-US" dirty="0"/>
              <a:t>the system state</a:t>
            </a:r>
            <a:r>
              <a:rPr lang="en-US" dirty="0" smtClean="0"/>
              <a:t>.</a:t>
            </a:r>
          </a:p>
          <a:p>
            <a:pPr algn="just"/>
            <a:r>
              <a:rPr lang="en-US" dirty="0"/>
              <a:t>The system state variables in a </a:t>
            </a:r>
            <a:r>
              <a:rPr lang="en-US" dirty="0" smtClean="0"/>
              <a:t>discrete-event model </a:t>
            </a:r>
            <a:r>
              <a:rPr lang="en-US" dirty="0"/>
              <a:t>remain constant over intervals of time and change value only at certain </a:t>
            </a:r>
            <a:r>
              <a:rPr lang="en-US" dirty="0" smtClean="0"/>
              <a:t>well defined points </a:t>
            </a:r>
            <a:r>
              <a:rPr lang="en-US" dirty="0"/>
              <a:t>called event times</a:t>
            </a:r>
            <a:r>
              <a:rPr lang="en-US" dirty="0" smtClean="0"/>
              <a:t>.</a:t>
            </a:r>
          </a:p>
          <a:p>
            <a:pPr algn="just"/>
            <a:r>
              <a:rPr lang="en-US" dirty="0"/>
              <a:t>Continuous models have system state variables </a:t>
            </a:r>
            <a:r>
              <a:rPr lang="en-US" dirty="0" smtClean="0"/>
              <a:t>defined by </a:t>
            </a:r>
            <a:r>
              <a:rPr lang="en-US" dirty="0"/>
              <a:t>differential or difference equations giving rise to variables that may </a:t>
            </a:r>
            <a:r>
              <a:rPr lang="en-US" dirty="0" smtClean="0"/>
              <a:t>change continuously </a:t>
            </a:r>
            <a:r>
              <a:rPr lang="en-US" dirty="0"/>
              <a:t>over time.</a:t>
            </a:r>
            <a:endParaRPr lang="en-US" dirty="0" smtClean="0"/>
          </a:p>
          <a:p>
            <a:pPr algn="just"/>
            <a:endParaRPr lang="en-US" dirty="0"/>
          </a:p>
        </p:txBody>
      </p:sp>
    </p:spTree>
    <p:extLst>
      <p:ext uri="{BB962C8B-B14F-4D97-AF65-F5344CB8AC3E}">
        <p14:creationId xmlns:p14="http://schemas.microsoft.com/office/powerpoint/2010/main" val="1403885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7926530" cy="503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3135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Entities and Attributes</a:t>
            </a:r>
            <a:endParaRPr lang="en-US" dirty="0"/>
          </a:p>
        </p:txBody>
      </p:sp>
      <p:sp>
        <p:nvSpPr>
          <p:cNvPr id="3" name="Content Placeholder 2"/>
          <p:cNvSpPr>
            <a:spLocks noGrp="1"/>
          </p:cNvSpPr>
          <p:nvPr>
            <p:ph idx="1"/>
          </p:nvPr>
        </p:nvSpPr>
        <p:spPr>
          <a:xfrm>
            <a:off x="457200" y="1295400"/>
            <a:ext cx="8229600" cy="4830763"/>
          </a:xfrm>
        </p:spPr>
        <p:txBody>
          <a:bodyPr/>
          <a:lstStyle/>
          <a:p>
            <a:pPr algn="just"/>
            <a:r>
              <a:rPr lang="en-US" dirty="0"/>
              <a:t>An entity represents an object that requires explicit definition</a:t>
            </a:r>
            <a:r>
              <a:rPr lang="en-US" dirty="0" smtClean="0"/>
              <a:t>.</a:t>
            </a:r>
          </a:p>
          <a:p>
            <a:pPr algn="just"/>
            <a:r>
              <a:rPr lang="en-US" dirty="0"/>
              <a:t>An entity can be </a:t>
            </a:r>
            <a:r>
              <a:rPr lang="en-US" dirty="0" smtClean="0"/>
              <a:t>dynamic in </a:t>
            </a:r>
            <a:r>
              <a:rPr lang="en-US" dirty="0"/>
              <a:t>that it "moves" through the system, or it can be static in that it serves other </a:t>
            </a:r>
            <a:r>
              <a:rPr lang="en-US" dirty="0" smtClean="0"/>
              <a:t>entities.</a:t>
            </a:r>
          </a:p>
          <a:p>
            <a:pPr algn="just"/>
            <a:r>
              <a:rPr lang="en-US" dirty="0" smtClean="0"/>
              <a:t>Attributes </a:t>
            </a:r>
            <a:r>
              <a:rPr lang="en-US" dirty="0"/>
              <a:t>should </a:t>
            </a:r>
            <a:r>
              <a:rPr lang="en-US" dirty="0" smtClean="0"/>
              <a:t>be considered </a:t>
            </a:r>
            <a:r>
              <a:rPr lang="en-US" dirty="0"/>
              <a:t>as local values.</a:t>
            </a:r>
          </a:p>
        </p:txBody>
      </p:sp>
    </p:spTree>
    <p:extLst>
      <p:ext uri="{BB962C8B-B14F-4D97-AF65-F5344CB8AC3E}">
        <p14:creationId xmlns:p14="http://schemas.microsoft.com/office/powerpoint/2010/main" val="375064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Activities and Delays</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a:t>An activity is duration of time whose duration is known prior to commencement of </a:t>
            </a:r>
            <a:r>
              <a:rPr lang="en-US" dirty="0" smtClean="0"/>
              <a:t>the activity.</a:t>
            </a:r>
          </a:p>
          <a:p>
            <a:pPr algn="just"/>
            <a:r>
              <a:rPr lang="en-US" dirty="0"/>
              <a:t>The duration can be </a:t>
            </a:r>
            <a:r>
              <a:rPr lang="en-US" dirty="0" smtClean="0"/>
              <a:t>a constant</a:t>
            </a:r>
            <a:r>
              <a:rPr lang="en-US" dirty="0"/>
              <a:t>, a random value from a statistical distribution, the result of an equation, </a:t>
            </a:r>
            <a:r>
              <a:rPr lang="en-US" dirty="0" smtClean="0"/>
              <a:t>input from </a:t>
            </a:r>
            <a:r>
              <a:rPr lang="en-US" dirty="0"/>
              <a:t>a file, or computed based on the event state</a:t>
            </a:r>
            <a:r>
              <a:rPr lang="en-US" dirty="0" smtClean="0"/>
              <a:t>.</a:t>
            </a:r>
          </a:p>
          <a:p>
            <a:r>
              <a:rPr lang="en-US" dirty="0"/>
              <a:t>A delay is an </a:t>
            </a:r>
            <a:r>
              <a:rPr lang="en-US" dirty="0" smtClean="0"/>
              <a:t>indefinite duration </a:t>
            </a:r>
            <a:r>
              <a:rPr lang="en-US" dirty="0"/>
              <a:t>that is caused by some combination of system conditions</a:t>
            </a:r>
            <a:r>
              <a:rPr lang="en-US" dirty="0" smtClean="0"/>
              <a:t>.</a:t>
            </a:r>
          </a:p>
          <a:p>
            <a:pPr algn="just"/>
            <a:r>
              <a:rPr lang="en-US" dirty="0"/>
              <a:t>When an entity joins </a:t>
            </a:r>
            <a:r>
              <a:rPr lang="en-US" dirty="0" smtClean="0"/>
              <a:t>a queue </a:t>
            </a:r>
            <a:r>
              <a:rPr lang="en-US" dirty="0"/>
              <a:t>for a resource, the time that it will remain in the queue may be unknown </a:t>
            </a:r>
            <a:r>
              <a:rPr lang="en-US" dirty="0" smtClean="0"/>
              <a:t>initially since </a:t>
            </a:r>
            <a:r>
              <a:rPr lang="en-US" dirty="0"/>
              <a:t>that time may depend on other events that may occur.</a:t>
            </a:r>
            <a:endParaRPr lang="en-US" b="1" dirty="0"/>
          </a:p>
        </p:txBody>
      </p:sp>
    </p:spTree>
    <p:extLst>
      <p:ext uri="{BB962C8B-B14F-4D97-AF65-F5344CB8AC3E}">
        <p14:creationId xmlns:p14="http://schemas.microsoft.com/office/powerpoint/2010/main" val="11030557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62000"/>
            <a:ext cx="5995988" cy="497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4638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71945"/>
            <a:ext cx="7552549"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2699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7716426"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27" y="38862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91" y="5105400"/>
            <a:ext cx="8077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8361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1651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1061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Phases in Simulation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672465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3962400"/>
            <a:ext cx="8153400" cy="2585323"/>
          </a:xfrm>
          <a:prstGeom prst="rect">
            <a:avLst/>
          </a:prstGeom>
        </p:spPr>
        <p:txBody>
          <a:bodyPr wrap="square">
            <a:spAutoFit/>
          </a:bodyPr>
          <a:lstStyle/>
          <a:p>
            <a:pPr marL="285750" indent="-285750" algn="just">
              <a:buFont typeface="Arial" pitchFamily="34" charset="0"/>
              <a:buChar char="•"/>
            </a:pPr>
            <a:r>
              <a:rPr lang="en-US" dirty="0">
                <a:latin typeface="Times New Roman" pitchFamily="18" charset="0"/>
                <a:cs typeface="Times New Roman" pitchFamily="18" charset="0"/>
              </a:rPr>
              <a:t>A simulation run typically starts in the empty and idle state. The run is </a:t>
            </a:r>
            <a:r>
              <a:rPr lang="en-US" dirty="0" smtClean="0">
                <a:latin typeface="Times New Roman" pitchFamily="18" charset="0"/>
                <a:cs typeface="Times New Roman" pitchFamily="18" charset="0"/>
              </a:rPr>
              <a:t>therefore characterized </a:t>
            </a:r>
            <a:r>
              <a:rPr lang="en-US" dirty="0">
                <a:latin typeface="Times New Roman" pitchFamily="18" charset="0"/>
                <a:cs typeface="Times New Roman" pitchFamily="18" charset="0"/>
              </a:rPr>
              <a:t>by a "run-in" phase followed by a "steady state" phase, see Figure 1. </a:t>
            </a:r>
            <a:r>
              <a:rPr lang="en-US" dirty="0" smtClean="0">
                <a:latin typeface="Times New Roman" pitchFamily="18" charset="0"/>
                <a:cs typeface="Times New Roman" pitchFamily="18" charset="0"/>
              </a:rPr>
              <a:t>The run-in </a:t>
            </a:r>
            <a:r>
              <a:rPr lang="en-US" dirty="0">
                <a:latin typeface="Times New Roman" pitchFamily="18" charset="0"/>
                <a:cs typeface="Times New Roman" pitchFamily="18" charset="0"/>
              </a:rPr>
              <a:t>phase is generally ignored and is only used for investigating the effects of </a:t>
            </a:r>
            <a:r>
              <a:rPr lang="en-US" dirty="0" smtClean="0">
                <a:latin typeface="Times New Roman" pitchFamily="18" charset="0"/>
                <a:cs typeface="Times New Roman" pitchFamily="18" charset="0"/>
              </a:rPr>
              <a:t>transient conditions </a:t>
            </a:r>
            <a:r>
              <a:rPr lang="en-US" dirty="0">
                <a:latin typeface="Times New Roman" pitchFamily="18" charset="0"/>
                <a:cs typeface="Times New Roman" pitchFamily="18" charset="0"/>
              </a:rPr>
              <a:t>such as starting up a new factory or performing radical changes within </a:t>
            </a:r>
            <a:r>
              <a:rPr lang="en-US" dirty="0" smtClean="0">
                <a:latin typeface="Times New Roman" pitchFamily="18" charset="0"/>
                <a:cs typeface="Times New Roman" pitchFamily="18" charset="0"/>
              </a:rPr>
              <a:t>an existing </a:t>
            </a:r>
            <a:r>
              <a:rPr lang="en-US" dirty="0">
                <a:latin typeface="Times New Roman" pitchFamily="18" charset="0"/>
                <a:cs typeface="Times New Roman" pitchFamily="18" charset="0"/>
              </a:rPr>
              <a:t>facility</a:t>
            </a:r>
            <a:r>
              <a:rPr lang="en-US" dirty="0" smtClean="0">
                <a:latin typeface="Times New Roman" pitchFamily="18" charset="0"/>
                <a:cs typeface="Times New Roman" pitchFamily="18" charset="0"/>
              </a:rPr>
              <a:t>.</a:t>
            </a:r>
          </a:p>
          <a:p>
            <a:pPr marL="285750" indent="-285750" algn="just">
              <a:buFont typeface="Arial" pitchFamily="34" charset="0"/>
              <a:buChar char="•"/>
            </a:pPr>
            <a:r>
              <a:rPr lang="en-US" dirty="0">
                <a:latin typeface="Times New Roman" pitchFamily="18" charset="0"/>
                <a:cs typeface="Times New Roman" pitchFamily="18" charset="0"/>
              </a:rPr>
              <a:t>Typically the steady state phase is of greater interest. At this stage checks must be </a:t>
            </a:r>
            <a:r>
              <a:rPr lang="en-US" dirty="0" smtClean="0">
                <a:latin typeface="Times New Roman" pitchFamily="18" charset="0"/>
                <a:cs typeface="Times New Roman" pitchFamily="18" charset="0"/>
              </a:rPr>
              <a:t>made to </a:t>
            </a:r>
            <a:r>
              <a:rPr lang="en-US" dirty="0">
                <a:latin typeface="Times New Roman" pitchFamily="18" charset="0"/>
                <a:cs typeface="Times New Roman" pitchFamily="18" charset="0"/>
              </a:rPr>
              <a:t>ensure no long term trends exist, such as continual build up of stock in the factory, </a:t>
            </a:r>
            <a:r>
              <a:rPr lang="en-US" dirty="0" smtClean="0">
                <a:latin typeface="Times New Roman" pitchFamily="18" charset="0"/>
                <a:cs typeface="Times New Roman" pitchFamily="18" charset="0"/>
              </a:rPr>
              <a:t>that suggest </a:t>
            </a:r>
            <a:r>
              <a:rPr lang="en-US" dirty="0">
                <a:latin typeface="Times New Roman" pitchFamily="18" charset="0"/>
                <a:cs typeface="Times New Roman" pitchFamily="18" charset="0"/>
              </a:rPr>
              <a:t>the model (hence the real system) will be unstable and unworkable.</a:t>
            </a:r>
          </a:p>
        </p:txBody>
      </p:sp>
    </p:spTree>
    <p:extLst>
      <p:ext uri="{BB962C8B-B14F-4D97-AF65-F5344CB8AC3E}">
        <p14:creationId xmlns:p14="http://schemas.microsoft.com/office/powerpoint/2010/main" val="37473475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Verification and Validation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validation efforts can be grouped into two parts</a:t>
            </a:r>
          </a:p>
          <a:p>
            <a:pPr marL="0" indent="0">
              <a:buNone/>
            </a:pPr>
            <a:r>
              <a:rPr lang="en-US" dirty="0">
                <a:solidFill>
                  <a:srgbClr val="FF0000"/>
                </a:solidFill>
              </a:rPr>
              <a:t>1. validation of the abstract model itself</a:t>
            </a:r>
          </a:p>
          <a:p>
            <a:pPr marL="0" indent="0">
              <a:buNone/>
            </a:pPr>
            <a:r>
              <a:rPr lang="en-US" dirty="0">
                <a:solidFill>
                  <a:srgbClr val="FF0000"/>
                </a:solidFill>
              </a:rPr>
              <a:t>2. validation of its </a:t>
            </a:r>
            <a:r>
              <a:rPr lang="en-US" dirty="0" smtClean="0">
                <a:solidFill>
                  <a:srgbClr val="FF0000"/>
                </a:solidFill>
              </a:rPr>
              <a:t>implementation</a:t>
            </a:r>
          </a:p>
          <a:p>
            <a:pPr algn="just"/>
            <a:r>
              <a:rPr lang="en-US" dirty="0"/>
              <a:t>The first part consists of examining all </a:t>
            </a:r>
            <a:r>
              <a:rPr lang="en-US" dirty="0" smtClean="0"/>
              <a:t> assumptions</a:t>
            </a:r>
            <a:r>
              <a:rPr lang="en-US" dirty="0"/>
              <a:t>, which transform the real </a:t>
            </a:r>
            <a:r>
              <a:rPr lang="en-US" dirty="0" smtClean="0"/>
              <a:t>world system </a:t>
            </a:r>
            <a:r>
              <a:rPr lang="en-US" dirty="0"/>
              <a:t>into the conceptual model</a:t>
            </a:r>
            <a:r>
              <a:rPr lang="en-US" dirty="0" smtClean="0"/>
              <a:t>.</a:t>
            </a:r>
          </a:p>
          <a:p>
            <a:pPr algn="just"/>
            <a:r>
              <a:rPr lang="en-US" dirty="0"/>
              <a:t>Testing the validity of an implementation is a more objective </a:t>
            </a:r>
            <a:r>
              <a:rPr lang="en-US" dirty="0" smtClean="0"/>
              <a:t>and easier </a:t>
            </a:r>
            <a:r>
              <a:rPr lang="en-US" dirty="0"/>
              <a:t>task. It consists of checking the logic, the flowchart, and the computer program </a:t>
            </a:r>
            <a:r>
              <a:rPr lang="en-US" dirty="0" smtClean="0"/>
              <a:t>to ensure </a:t>
            </a:r>
            <a:r>
              <a:rPr lang="en-US" dirty="0"/>
              <a:t>that the model has been correctly implemented.</a:t>
            </a:r>
          </a:p>
        </p:txBody>
      </p:sp>
    </p:spTree>
    <p:extLst>
      <p:ext uri="{BB962C8B-B14F-4D97-AF65-F5344CB8AC3E}">
        <p14:creationId xmlns:p14="http://schemas.microsoft.com/office/powerpoint/2010/main" val="4050312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295400" y="304800"/>
            <a:ext cx="6638926" cy="1897802"/>
          </a:xfrm>
          <a:prstGeom prst="rect">
            <a:avLst/>
          </a:prstGeom>
          <a:noFill/>
          <a:ln w="9525">
            <a:solidFill>
              <a:srgbClr val="FF0000"/>
            </a:solid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762000" y="2438400"/>
            <a:ext cx="7467600" cy="1309348"/>
          </a:xfrm>
          <a:prstGeom prst="rect">
            <a:avLst/>
          </a:prstGeom>
          <a:noFill/>
          <a:ln w="9525">
            <a:solidFill>
              <a:srgbClr val="FF0000"/>
            </a:solid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2362200" y="4038600"/>
            <a:ext cx="4615102"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3399"/>
            <a:ext cx="7467600" cy="537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4327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7386858" cy="53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77110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381000"/>
            <a:ext cx="835068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8128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274876"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9070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256436"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9739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6819247"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68329" y="221159"/>
            <a:ext cx="3808671" cy="769441"/>
          </a:xfrm>
          <a:prstGeom prst="rect">
            <a:avLst/>
          </a:prstGeom>
          <a:noFill/>
        </p:spPr>
        <p:txBody>
          <a:bodyPr wrap="none" rtlCol="0">
            <a:spAutoFit/>
          </a:bodyPr>
          <a:lstStyle/>
          <a:p>
            <a:r>
              <a:rPr lang="en-US" sz="4400" b="1" dirty="0" smtClean="0"/>
              <a:t>Timing Analysis</a:t>
            </a:r>
            <a:endParaRPr lang="en-US" sz="4400" b="1" dirty="0"/>
          </a:p>
        </p:txBody>
      </p:sp>
    </p:spTree>
    <p:extLst>
      <p:ext uri="{BB962C8B-B14F-4D97-AF65-F5344CB8AC3E}">
        <p14:creationId xmlns:p14="http://schemas.microsoft.com/office/powerpoint/2010/main" val="31324251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398"/>
            <a:ext cx="7924800" cy="5258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4014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Micro-instructions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95412"/>
            <a:ext cx="5867400" cy="24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267200"/>
            <a:ext cx="4953000" cy="1439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8807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Scheduling </a:t>
            </a:r>
            <a:endParaRPr lang="en-US"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1409700"/>
            <a:ext cx="7010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7157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Classification of EDA</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93652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62200"/>
            <a:ext cx="817098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495800"/>
            <a:ext cx="5257800" cy="196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52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685801" y="152400"/>
            <a:ext cx="7543800" cy="44958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685800" y="4593418"/>
            <a:ext cx="7543800" cy="19597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381000"/>
            <a:ext cx="805815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1359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2017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36" y="2819400"/>
            <a:ext cx="84201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563" y="4021282"/>
            <a:ext cx="8367197" cy="26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9157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85774"/>
            <a:ext cx="8603892"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5466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
            <a:ext cx="8369773" cy="28536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61855"/>
            <a:ext cx="8764092" cy="21197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263" y="5029200"/>
            <a:ext cx="7926819"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6063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24332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24349"/>
            <a:ext cx="7644365" cy="210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802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762000" y="304800"/>
            <a:ext cx="7620000" cy="2709011"/>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685800" y="2895600"/>
            <a:ext cx="76200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TotalTime>
  <Words>3759</Words>
  <Application>Microsoft Office PowerPoint</Application>
  <PresentationFormat>On-screen Show (4:3)</PresentationFormat>
  <Paragraphs>200</Paragraphs>
  <Slides>84</Slides>
  <Notes>0</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VLSI Design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the design process depends on frequency of operation?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System State Variable </vt:lpstr>
      <vt:lpstr>PowerPoint Presentation</vt:lpstr>
      <vt:lpstr>Entities and Attributes</vt:lpstr>
      <vt:lpstr>Activities and Delays</vt:lpstr>
      <vt:lpstr>PowerPoint Presentation</vt:lpstr>
      <vt:lpstr>PowerPoint Presentation</vt:lpstr>
      <vt:lpstr>PowerPoint Presentation</vt:lpstr>
      <vt:lpstr>PowerPoint Presentation</vt:lpstr>
      <vt:lpstr>Phases in Simulation</vt:lpstr>
      <vt:lpstr>Verification and Validation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Micro-instructions </vt:lpstr>
      <vt:lpstr>Scheduling </vt:lpstr>
      <vt:lpstr>Classification of EDA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Sayan</dc:creator>
  <cp:lastModifiedBy>HU</cp:lastModifiedBy>
  <cp:revision>64</cp:revision>
  <dcterms:created xsi:type="dcterms:W3CDTF">2020-09-14T13:43:10Z</dcterms:created>
  <dcterms:modified xsi:type="dcterms:W3CDTF">2022-08-15T14:53:51Z</dcterms:modified>
</cp:coreProperties>
</file>