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2"/>
  </p:notesMasterIdLst>
  <p:sldIdLst>
    <p:sldId id="256" r:id="rId2"/>
    <p:sldId id="257" r:id="rId3"/>
    <p:sldId id="258" r:id="rId4"/>
    <p:sldId id="259" r:id="rId5"/>
    <p:sldId id="261" r:id="rId6"/>
    <p:sldId id="262" r:id="rId7"/>
    <p:sldId id="297" r:id="rId8"/>
    <p:sldId id="264" r:id="rId9"/>
    <p:sldId id="263" r:id="rId10"/>
    <p:sldId id="265" r:id="rId11"/>
    <p:sldId id="266" r:id="rId12"/>
    <p:sldId id="267" r:id="rId13"/>
    <p:sldId id="268" r:id="rId14"/>
    <p:sldId id="269" r:id="rId15"/>
    <p:sldId id="270" r:id="rId16"/>
    <p:sldId id="271" r:id="rId17"/>
    <p:sldId id="272" r:id="rId18"/>
    <p:sldId id="273" r:id="rId19"/>
    <p:sldId id="330" r:id="rId20"/>
    <p:sldId id="331" r:id="rId21"/>
    <p:sldId id="341" r:id="rId22"/>
    <p:sldId id="342" r:id="rId23"/>
    <p:sldId id="343" r:id="rId24"/>
    <p:sldId id="344" r:id="rId25"/>
    <p:sldId id="338" r:id="rId26"/>
    <p:sldId id="333" r:id="rId27"/>
    <p:sldId id="334" r:id="rId28"/>
    <p:sldId id="335" r:id="rId29"/>
    <p:sldId id="336" r:id="rId30"/>
    <p:sldId id="298" r:id="rId31"/>
    <p:sldId id="299" r:id="rId32"/>
    <p:sldId id="303" r:id="rId33"/>
    <p:sldId id="313" r:id="rId34"/>
    <p:sldId id="340" r:id="rId35"/>
    <p:sldId id="314" r:id="rId36"/>
    <p:sldId id="315" r:id="rId37"/>
    <p:sldId id="316" r:id="rId38"/>
    <p:sldId id="324" r:id="rId39"/>
    <p:sldId id="317" r:id="rId40"/>
    <p:sldId id="318" r:id="rId41"/>
    <p:sldId id="319" r:id="rId42"/>
    <p:sldId id="320" r:id="rId43"/>
    <p:sldId id="321" r:id="rId44"/>
    <p:sldId id="322" r:id="rId45"/>
    <p:sldId id="345" r:id="rId46"/>
    <p:sldId id="323" r:id="rId47"/>
    <p:sldId id="300" r:id="rId48"/>
    <p:sldId id="304" r:id="rId49"/>
    <p:sldId id="305" r:id="rId50"/>
    <p:sldId id="306" r:id="rId51"/>
    <p:sldId id="307" r:id="rId52"/>
    <p:sldId id="309" r:id="rId53"/>
    <p:sldId id="310" r:id="rId54"/>
    <p:sldId id="311" r:id="rId55"/>
    <p:sldId id="327" r:id="rId56"/>
    <p:sldId id="328" r:id="rId57"/>
    <p:sldId id="375" r:id="rId58"/>
    <p:sldId id="274" r:id="rId59"/>
    <p:sldId id="275" r:id="rId60"/>
    <p:sldId id="301" r:id="rId61"/>
    <p:sldId id="302" r:id="rId62"/>
    <p:sldId id="364" r:id="rId63"/>
    <p:sldId id="365" r:id="rId64"/>
    <p:sldId id="276" r:id="rId65"/>
    <p:sldId id="277" r:id="rId66"/>
    <p:sldId id="278" r:id="rId67"/>
    <p:sldId id="361" r:id="rId68"/>
    <p:sldId id="366" r:id="rId69"/>
    <p:sldId id="279" r:id="rId70"/>
    <p:sldId id="280" r:id="rId71"/>
    <p:sldId id="362" r:id="rId72"/>
    <p:sldId id="281" r:id="rId73"/>
    <p:sldId id="282" r:id="rId74"/>
    <p:sldId id="283" r:id="rId75"/>
    <p:sldId id="284" r:id="rId76"/>
    <p:sldId id="285" r:id="rId77"/>
    <p:sldId id="286" r:id="rId78"/>
    <p:sldId id="291" r:id="rId79"/>
    <p:sldId id="292" r:id="rId80"/>
    <p:sldId id="293" r:id="rId81"/>
    <p:sldId id="372" r:id="rId82"/>
    <p:sldId id="373" r:id="rId83"/>
    <p:sldId id="374" r:id="rId84"/>
    <p:sldId id="369" r:id="rId85"/>
    <p:sldId id="370" r:id="rId86"/>
    <p:sldId id="371" r:id="rId87"/>
    <p:sldId id="290" r:id="rId88"/>
    <p:sldId id="294" r:id="rId89"/>
    <p:sldId id="295" r:id="rId90"/>
    <p:sldId id="296" r:id="rId9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7138A5-9104-4D97-AE77-1A1EE0D75FC6}" type="datetimeFigureOut">
              <a:rPr lang="en-US" smtClean="0"/>
              <a:t>10/31/2022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BD3D7E-12A0-4FDA-98B5-F83F47AC9AE9}" type="slidenum">
              <a:rPr lang="en-US" smtClean="0"/>
              <a:t>‹#›</a:t>
            </a:fld>
            <a:endParaRPr lang="en-US"/>
          </a:p>
        </p:txBody>
      </p:sp>
    </p:spTree>
    <p:extLst>
      <p:ext uri="{BB962C8B-B14F-4D97-AF65-F5344CB8AC3E}">
        <p14:creationId xmlns:p14="http://schemas.microsoft.com/office/powerpoint/2010/main" val="1387062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D3D7E-12A0-4FDA-98B5-F83F47AC9AE9}" type="slidenum">
              <a:rPr lang="en-US" smtClean="0"/>
              <a:t>45</a:t>
            </a:fld>
            <a:endParaRPr lang="en-US"/>
          </a:p>
        </p:txBody>
      </p:sp>
    </p:spTree>
    <p:extLst>
      <p:ext uri="{BB962C8B-B14F-4D97-AF65-F5344CB8AC3E}">
        <p14:creationId xmlns:p14="http://schemas.microsoft.com/office/powerpoint/2010/main" val="3025063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D3D7E-12A0-4FDA-98B5-F83F47AC9AE9}" type="slidenum">
              <a:rPr lang="en-US" smtClean="0"/>
              <a:t>86</a:t>
            </a:fld>
            <a:endParaRPr lang="en-US"/>
          </a:p>
        </p:txBody>
      </p:sp>
    </p:spTree>
    <p:extLst>
      <p:ext uri="{BB962C8B-B14F-4D97-AF65-F5344CB8AC3E}">
        <p14:creationId xmlns:p14="http://schemas.microsoft.com/office/powerpoint/2010/main" val="2539562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438CB5-601E-457D-BEF2-529E25382115}"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BB51F-9A20-4AE6-AF33-79A0A31543BF}" type="slidenum">
              <a:rPr lang="en-US" smtClean="0"/>
              <a:t>‹#›</a:t>
            </a:fld>
            <a:endParaRPr lang="en-US"/>
          </a:p>
        </p:txBody>
      </p:sp>
    </p:spTree>
    <p:extLst>
      <p:ext uri="{BB962C8B-B14F-4D97-AF65-F5344CB8AC3E}">
        <p14:creationId xmlns:p14="http://schemas.microsoft.com/office/powerpoint/2010/main" val="927117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438CB5-601E-457D-BEF2-529E25382115}"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BB51F-9A20-4AE6-AF33-79A0A31543BF}" type="slidenum">
              <a:rPr lang="en-US" smtClean="0"/>
              <a:t>‹#›</a:t>
            </a:fld>
            <a:endParaRPr lang="en-US"/>
          </a:p>
        </p:txBody>
      </p:sp>
    </p:spTree>
    <p:extLst>
      <p:ext uri="{BB962C8B-B14F-4D97-AF65-F5344CB8AC3E}">
        <p14:creationId xmlns:p14="http://schemas.microsoft.com/office/powerpoint/2010/main" val="569341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438CB5-601E-457D-BEF2-529E25382115}"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BB51F-9A20-4AE6-AF33-79A0A31543BF}" type="slidenum">
              <a:rPr lang="en-US" smtClean="0"/>
              <a:t>‹#›</a:t>
            </a:fld>
            <a:endParaRPr lang="en-US"/>
          </a:p>
        </p:txBody>
      </p:sp>
    </p:spTree>
    <p:extLst>
      <p:ext uri="{BB962C8B-B14F-4D97-AF65-F5344CB8AC3E}">
        <p14:creationId xmlns:p14="http://schemas.microsoft.com/office/powerpoint/2010/main" val="4161547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438CB5-601E-457D-BEF2-529E25382115}"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BB51F-9A20-4AE6-AF33-79A0A31543BF}" type="slidenum">
              <a:rPr lang="en-US" smtClean="0"/>
              <a:t>‹#›</a:t>
            </a:fld>
            <a:endParaRPr lang="en-US"/>
          </a:p>
        </p:txBody>
      </p:sp>
    </p:spTree>
    <p:extLst>
      <p:ext uri="{BB962C8B-B14F-4D97-AF65-F5344CB8AC3E}">
        <p14:creationId xmlns:p14="http://schemas.microsoft.com/office/powerpoint/2010/main" val="1178341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438CB5-601E-457D-BEF2-529E25382115}"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BB51F-9A20-4AE6-AF33-79A0A31543BF}" type="slidenum">
              <a:rPr lang="en-US" smtClean="0"/>
              <a:t>‹#›</a:t>
            </a:fld>
            <a:endParaRPr lang="en-US"/>
          </a:p>
        </p:txBody>
      </p:sp>
    </p:spTree>
    <p:extLst>
      <p:ext uri="{BB962C8B-B14F-4D97-AF65-F5344CB8AC3E}">
        <p14:creationId xmlns:p14="http://schemas.microsoft.com/office/powerpoint/2010/main" val="47255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438CB5-601E-457D-BEF2-529E25382115}" type="datetimeFigureOut">
              <a:rPr lang="en-US" smtClean="0"/>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2BB51F-9A20-4AE6-AF33-79A0A31543BF}" type="slidenum">
              <a:rPr lang="en-US" smtClean="0"/>
              <a:t>‹#›</a:t>
            </a:fld>
            <a:endParaRPr lang="en-US"/>
          </a:p>
        </p:txBody>
      </p:sp>
    </p:spTree>
    <p:extLst>
      <p:ext uri="{BB962C8B-B14F-4D97-AF65-F5344CB8AC3E}">
        <p14:creationId xmlns:p14="http://schemas.microsoft.com/office/powerpoint/2010/main" val="1065604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438CB5-601E-457D-BEF2-529E25382115}" type="datetimeFigureOut">
              <a:rPr lang="en-US" smtClean="0"/>
              <a:t>10/31/2022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2BB51F-9A20-4AE6-AF33-79A0A31543BF}" type="slidenum">
              <a:rPr lang="en-US" smtClean="0"/>
              <a:t>‹#›</a:t>
            </a:fld>
            <a:endParaRPr lang="en-US"/>
          </a:p>
        </p:txBody>
      </p:sp>
    </p:spTree>
    <p:extLst>
      <p:ext uri="{BB962C8B-B14F-4D97-AF65-F5344CB8AC3E}">
        <p14:creationId xmlns:p14="http://schemas.microsoft.com/office/powerpoint/2010/main" val="3436919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438CB5-601E-457D-BEF2-529E25382115}" type="datetimeFigureOut">
              <a:rPr lang="en-US" smtClean="0"/>
              <a:t>10/31/2022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2BB51F-9A20-4AE6-AF33-79A0A31543BF}" type="slidenum">
              <a:rPr lang="en-US" smtClean="0"/>
              <a:t>‹#›</a:t>
            </a:fld>
            <a:endParaRPr lang="en-US"/>
          </a:p>
        </p:txBody>
      </p:sp>
    </p:spTree>
    <p:extLst>
      <p:ext uri="{BB962C8B-B14F-4D97-AF65-F5344CB8AC3E}">
        <p14:creationId xmlns:p14="http://schemas.microsoft.com/office/powerpoint/2010/main" val="2506468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438CB5-601E-457D-BEF2-529E25382115}" type="datetimeFigureOut">
              <a:rPr lang="en-US" smtClean="0"/>
              <a:t>10/31/2022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2BB51F-9A20-4AE6-AF33-79A0A31543BF}" type="slidenum">
              <a:rPr lang="en-US" smtClean="0"/>
              <a:t>‹#›</a:t>
            </a:fld>
            <a:endParaRPr lang="en-US"/>
          </a:p>
        </p:txBody>
      </p:sp>
    </p:spTree>
    <p:extLst>
      <p:ext uri="{BB962C8B-B14F-4D97-AF65-F5344CB8AC3E}">
        <p14:creationId xmlns:p14="http://schemas.microsoft.com/office/powerpoint/2010/main" val="3960255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438CB5-601E-457D-BEF2-529E25382115}" type="datetimeFigureOut">
              <a:rPr lang="en-US" smtClean="0"/>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2BB51F-9A20-4AE6-AF33-79A0A31543BF}" type="slidenum">
              <a:rPr lang="en-US" smtClean="0"/>
              <a:t>‹#›</a:t>
            </a:fld>
            <a:endParaRPr lang="en-US"/>
          </a:p>
        </p:txBody>
      </p:sp>
    </p:spTree>
    <p:extLst>
      <p:ext uri="{BB962C8B-B14F-4D97-AF65-F5344CB8AC3E}">
        <p14:creationId xmlns:p14="http://schemas.microsoft.com/office/powerpoint/2010/main" val="1562077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438CB5-601E-457D-BEF2-529E25382115}" type="datetimeFigureOut">
              <a:rPr lang="en-US" smtClean="0"/>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2BB51F-9A20-4AE6-AF33-79A0A31543BF}" type="slidenum">
              <a:rPr lang="en-US" smtClean="0"/>
              <a:t>‹#›</a:t>
            </a:fld>
            <a:endParaRPr lang="en-US"/>
          </a:p>
        </p:txBody>
      </p:sp>
    </p:spTree>
    <p:extLst>
      <p:ext uri="{BB962C8B-B14F-4D97-AF65-F5344CB8AC3E}">
        <p14:creationId xmlns:p14="http://schemas.microsoft.com/office/powerpoint/2010/main" val="3004253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38CB5-601E-457D-BEF2-529E25382115}" type="datetimeFigureOut">
              <a:rPr lang="en-US" smtClean="0"/>
              <a:t>10/31/2022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2BB51F-9A20-4AE6-AF33-79A0A31543BF}" type="slidenum">
              <a:rPr lang="en-US" smtClean="0"/>
              <a:t>‹#›</a:t>
            </a:fld>
            <a:endParaRPr lang="en-US"/>
          </a:p>
        </p:txBody>
      </p:sp>
    </p:spTree>
    <p:extLst>
      <p:ext uri="{BB962C8B-B14F-4D97-AF65-F5344CB8AC3E}">
        <p14:creationId xmlns:p14="http://schemas.microsoft.com/office/powerpoint/2010/main" val="2866760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image" Target="../media/image62.png"/></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46.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7.gif"/><Relationship Id="rId2" Type="http://schemas.openxmlformats.org/officeDocument/2006/relationships/image" Target="../media/image96.gi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7.xml"/><Relationship Id="rId5" Type="http://schemas.openxmlformats.org/officeDocument/2006/relationships/image" Target="../media/image106.png"/><Relationship Id="rId4" Type="http://schemas.openxmlformats.org/officeDocument/2006/relationships/image" Target="../media/image105.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7.xml"/><Relationship Id="rId5" Type="http://schemas.openxmlformats.org/officeDocument/2006/relationships/image" Target="../media/image111.png"/><Relationship Id="rId4" Type="http://schemas.openxmlformats.org/officeDocument/2006/relationships/image" Target="../media/image110.png"/></Relationships>
</file>

<file path=ppt/slides/_rels/slide75.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7.xml"/><Relationship Id="rId4" Type="http://schemas.openxmlformats.org/officeDocument/2006/relationships/image" Target="../media/image114.png"/></Relationships>
</file>

<file path=ppt/slides/_rels/slide76.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7.xml"/><Relationship Id="rId4" Type="http://schemas.openxmlformats.org/officeDocument/2006/relationships/image" Target="../media/image119.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32.png"/><Relationship Id="rId4" Type="http://schemas.openxmlformats.org/officeDocument/2006/relationships/image" Target="../media/image131.png"/></Relationships>
</file>

<file path=ppt/slides/_rels/slide87.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7.xml"/><Relationship Id="rId4" Type="http://schemas.openxmlformats.org/officeDocument/2006/relationships/image" Target="../media/image135.png"/></Relationships>
</file>

<file path=ppt/slides/_rels/slide88.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36.png"/><Relationship Id="rId1" Type="http://schemas.openxmlformats.org/officeDocument/2006/relationships/slideLayout" Target="../slideLayouts/slideLayout7.xml"/><Relationship Id="rId4" Type="http://schemas.openxmlformats.org/officeDocument/2006/relationships/image" Target="../media/image134.png"/></Relationships>
</file>

<file path=ppt/slides/_rels/slide89.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0.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Design for Manufacturability</a:t>
            </a:r>
            <a:br>
              <a:rPr lang="en-US" dirty="0" smtClean="0"/>
            </a:br>
            <a:r>
              <a:rPr lang="en-US" dirty="0" smtClean="0"/>
              <a:t>Design of Experiment</a:t>
            </a:r>
            <a:endParaRPr lang="en-US" dirty="0"/>
          </a:p>
        </p:txBody>
      </p:sp>
    </p:spTree>
    <p:extLst>
      <p:ext uri="{BB962C8B-B14F-4D97-AF65-F5344CB8AC3E}">
        <p14:creationId xmlns:p14="http://schemas.microsoft.com/office/powerpoint/2010/main" val="243285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463" y="381000"/>
            <a:ext cx="5553075"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4525" y="3886200"/>
            <a:ext cx="5314950"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0467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544" y="435550"/>
            <a:ext cx="4200525"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505200"/>
            <a:ext cx="5715000"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990234"/>
            <a:ext cx="5715000"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0069" y="1445631"/>
            <a:ext cx="4309631" cy="1449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4372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9" y="152400"/>
            <a:ext cx="8166683"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639290"/>
            <a:ext cx="5715000" cy="4076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1110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7914807"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7213" y="1752600"/>
            <a:ext cx="1684421"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10128" y="3657600"/>
            <a:ext cx="8534400" cy="1200329"/>
          </a:xfrm>
          <a:prstGeom prst="rect">
            <a:avLst/>
          </a:prstGeom>
        </p:spPr>
        <p:txBody>
          <a:bodyPr wrap="square">
            <a:spAutoFit/>
          </a:bodyPr>
          <a:lstStyle/>
          <a:p>
            <a:pPr algn="just"/>
            <a:r>
              <a:rPr lang="en-US" b="1" dirty="0">
                <a:solidFill>
                  <a:srgbClr val="0070C0"/>
                </a:solidFill>
              </a:rPr>
              <a:t>For the device model parameters and operating conditions, the </a:t>
            </a:r>
            <a:r>
              <a:rPr lang="en-US" b="1" dirty="0" smtClean="0">
                <a:solidFill>
                  <a:srgbClr val="0070C0"/>
                </a:solidFill>
              </a:rPr>
              <a:t>nominal component </a:t>
            </a:r>
            <a:r>
              <a:rPr lang="en-US" b="1" dirty="0">
                <a:solidFill>
                  <a:srgbClr val="0070C0"/>
                </a:solidFill>
              </a:rPr>
              <a:t>is not under the control of the designer and is set by nominal processing </a:t>
            </a:r>
            <a:r>
              <a:rPr lang="en-US" b="1" dirty="0" smtClean="0">
                <a:solidFill>
                  <a:srgbClr val="0070C0"/>
                </a:solidFill>
              </a:rPr>
              <a:t>and operating </a:t>
            </a:r>
            <a:r>
              <a:rPr lang="en-US" b="1" dirty="0">
                <a:solidFill>
                  <a:srgbClr val="0070C0"/>
                </a:solidFill>
              </a:rPr>
              <a:t>conditions. For these parameters, the nominal and random components </a:t>
            </a:r>
            <a:r>
              <a:rPr lang="en-US" b="1" dirty="0" smtClean="0">
                <a:solidFill>
                  <a:srgbClr val="0070C0"/>
                </a:solidFill>
              </a:rPr>
              <a:t>are together </a:t>
            </a:r>
            <a:r>
              <a:rPr lang="en-US" b="1" dirty="0">
                <a:solidFill>
                  <a:srgbClr val="0070C0"/>
                </a:solidFill>
              </a:rPr>
              <a:t>called the noise component, e.g., </a:t>
            </a:r>
            <a:r>
              <a:rPr lang="en-US" b="1" i="1" dirty="0">
                <a:solidFill>
                  <a:srgbClr val="0070C0"/>
                </a:solidFill>
              </a:rPr>
              <a:t>VT </a:t>
            </a:r>
            <a:r>
              <a:rPr lang="en-US" b="1" dirty="0">
                <a:solidFill>
                  <a:srgbClr val="0070C0"/>
                </a:solidFill>
              </a:rPr>
              <a:t>and </a:t>
            </a:r>
            <a:r>
              <a:rPr lang="en-US" b="1" i="1" dirty="0">
                <a:solidFill>
                  <a:srgbClr val="0070C0"/>
                </a:solidFill>
              </a:rPr>
              <a:t>VDD.</a:t>
            </a:r>
            <a:endParaRPr lang="en-US" b="1" dirty="0">
              <a:solidFill>
                <a:srgbClr val="0070C0"/>
              </a:solidFill>
            </a:endParaRPr>
          </a:p>
        </p:txBody>
      </p:sp>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514600"/>
            <a:ext cx="842889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708" y="5105400"/>
            <a:ext cx="834111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5141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7962" y="90055"/>
            <a:ext cx="3648075"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81000" y="649432"/>
            <a:ext cx="8458200" cy="646331"/>
          </a:xfrm>
          <a:prstGeom prst="rect">
            <a:avLst/>
          </a:prstGeom>
        </p:spPr>
        <p:txBody>
          <a:bodyPr wrap="square">
            <a:spAutoFit/>
          </a:bodyPr>
          <a:lstStyle/>
          <a:p>
            <a:pPr algn="just"/>
            <a:r>
              <a:rPr lang="en-US" dirty="0" smtClean="0"/>
              <a:t>The statistical distributions of the internal noise parameters can be obtained via test</a:t>
            </a:r>
          </a:p>
          <a:p>
            <a:pPr algn="just"/>
            <a:r>
              <a:rPr lang="en-US" dirty="0" smtClean="0"/>
              <a:t>structure measurements and parameter extraction.</a:t>
            </a:r>
            <a:endParaRPr lang="en-US" dirty="0"/>
          </a:p>
        </p:txBody>
      </p:sp>
      <p:sp>
        <p:nvSpPr>
          <p:cNvPr id="3" name="Rectangle 2"/>
          <p:cNvSpPr/>
          <p:nvPr/>
        </p:nvSpPr>
        <p:spPr>
          <a:xfrm>
            <a:off x="381000" y="1447800"/>
            <a:ext cx="8001000" cy="923330"/>
          </a:xfrm>
          <a:prstGeom prst="rect">
            <a:avLst/>
          </a:prstGeom>
        </p:spPr>
        <p:txBody>
          <a:bodyPr wrap="square">
            <a:spAutoFit/>
          </a:bodyPr>
          <a:lstStyle/>
          <a:p>
            <a:pPr algn="just"/>
            <a:r>
              <a:rPr lang="en-US" dirty="0" smtClean="0"/>
              <a:t>To </a:t>
            </a:r>
            <a:r>
              <a:rPr lang="en-US" dirty="0"/>
              <a:t>simplify the analysis, </a:t>
            </a:r>
            <a:r>
              <a:rPr lang="en-US" dirty="0" smtClean="0"/>
              <a:t>a  commonly </a:t>
            </a:r>
            <a:r>
              <a:rPr lang="en-US" dirty="0"/>
              <a:t>used assumption is that the </a:t>
            </a:r>
            <a:r>
              <a:rPr lang="en-US" b="1" dirty="0"/>
              <a:t>internal noise parameters have a </a:t>
            </a:r>
            <a:r>
              <a:rPr lang="en-US" b="1" dirty="0" smtClean="0"/>
              <a:t>Gaussian distributi</a:t>
            </a:r>
            <a:r>
              <a:rPr lang="en-US" dirty="0" smtClean="0"/>
              <a:t>on</a:t>
            </a:r>
            <a:r>
              <a:rPr lang="en-US" dirty="0"/>
              <a:t>, while the </a:t>
            </a:r>
            <a:r>
              <a:rPr lang="en-US" b="1" dirty="0"/>
              <a:t>external noise parameters are uniformly distributed </a:t>
            </a:r>
            <a:r>
              <a:rPr lang="en-US" b="1" dirty="0" smtClean="0"/>
              <a:t>random variables</a:t>
            </a:r>
            <a:endParaRPr lang="en-US" b="1" dirty="0"/>
          </a:p>
        </p:txBody>
      </p:sp>
      <p:sp>
        <p:nvSpPr>
          <p:cNvPr id="4" name="Rectangle 3"/>
          <p:cNvSpPr/>
          <p:nvPr/>
        </p:nvSpPr>
        <p:spPr>
          <a:xfrm>
            <a:off x="413471" y="2417618"/>
            <a:ext cx="8001000" cy="646331"/>
          </a:xfrm>
          <a:prstGeom prst="rect">
            <a:avLst/>
          </a:prstGeom>
        </p:spPr>
        <p:txBody>
          <a:bodyPr wrap="square">
            <a:spAutoFit/>
          </a:bodyPr>
          <a:lstStyle/>
          <a:p>
            <a:pPr algn="just"/>
            <a:r>
              <a:rPr lang="en-US" b="1" dirty="0">
                <a:solidFill>
                  <a:schemeClr val="accent3">
                    <a:lumMod val="50000"/>
                  </a:schemeClr>
                </a:solidFill>
              </a:rPr>
              <a:t>The internal noise parameters are </a:t>
            </a:r>
            <a:r>
              <a:rPr lang="en-US" b="1" i="1" u="sng" dirty="0">
                <a:solidFill>
                  <a:schemeClr val="accent3">
                    <a:lumMod val="50000"/>
                  </a:schemeClr>
                </a:solidFill>
              </a:rPr>
              <a:t>statistically correlated</a:t>
            </a:r>
            <a:r>
              <a:rPr lang="en-US" b="1" i="1" dirty="0">
                <a:solidFill>
                  <a:schemeClr val="accent3">
                    <a:lumMod val="50000"/>
                  </a:schemeClr>
                </a:solidFill>
              </a:rPr>
              <a:t> </a:t>
            </a:r>
            <a:r>
              <a:rPr lang="en-US" b="1" dirty="0">
                <a:solidFill>
                  <a:schemeClr val="accent3">
                    <a:lumMod val="50000"/>
                  </a:schemeClr>
                </a:solidFill>
              </a:rPr>
              <a:t>due to </a:t>
            </a:r>
            <a:r>
              <a:rPr lang="en-US" b="1" dirty="0" smtClean="0">
                <a:solidFill>
                  <a:schemeClr val="accent3">
                    <a:lumMod val="50000"/>
                  </a:schemeClr>
                </a:solidFill>
              </a:rPr>
              <a:t>the sequential </a:t>
            </a:r>
            <a:r>
              <a:rPr lang="en-US" b="1" dirty="0">
                <a:solidFill>
                  <a:schemeClr val="accent3">
                    <a:lumMod val="50000"/>
                  </a:schemeClr>
                </a:solidFill>
              </a:rPr>
              <a:t>nature of the processing steps.</a:t>
            </a:r>
          </a:p>
        </p:txBody>
      </p:sp>
      <p:sp>
        <p:nvSpPr>
          <p:cNvPr id="5" name="Rectangle 4"/>
          <p:cNvSpPr/>
          <p:nvPr/>
        </p:nvSpPr>
        <p:spPr>
          <a:xfrm>
            <a:off x="413471" y="3246796"/>
            <a:ext cx="8001000" cy="646331"/>
          </a:xfrm>
          <a:prstGeom prst="rect">
            <a:avLst/>
          </a:prstGeom>
        </p:spPr>
        <p:txBody>
          <a:bodyPr wrap="square">
            <a:spAutoFit/>
          </a:bodyPr>
          <a:lstStyle/>
          <a:p>
            <a:pPr algn="just"/>
            <a:r>
              <a:rPr lang="en-US" b="1" dirty="0">
                <a:solidFill>
                  <a:schemeClr val="accent5">
                    <a:lumMod val="50000"/>
                  </a:schemeClr>
                </a:solidFill>
              </a:rPr>
              <a:t>The external noise parameters are, however</a:t>
            </a:r>
            <a:r>
              <a:rPr lang="en-US" b="1" dirty="0" smtClean="0">
                <a:solidFill>
                  <a:schemeClr val="accent5">
                    <a:lumMod val="50000"/>
                  </a:schemeClr>
                </a:solidFill>
              </a:rPr>
              <a:t>, </a:t>
            </a:r>
            <a:r>
              <a:rPr lang="en-US" b="1" i="1" u="sng" dirty="0" smtClean="0">
                <a:solidFill>
                  <a:schemeClr val="accent5">
                    <a:lumMod val="50000"/>
                  </a:schemeClr>
                </a:solidFill>
              </a:rPr>
              <a:t>statistically </a:t>
            </a:r>
            <a:r>
              <a:rPr lang="en-US" b="1" i="1" u="sng" dirty="0">
                <a:solidFill>
                  <a:schemeClr val="accent5">
                    <a:lumMod val="50000"/>
                  </a:schemeClr>
                </a:solidFill>
              </a:rPr>
              <a:t>independent </a:t>
            </a:r>
            <a:r>
              <a:rPr lang="en-US" b="1" dirty="0">
                <a:solidFill>
                  <a:schemeClr val="accent5">
                    <a:lumMod val="50000"/>
                  </a:schemeClr>
                </a:solidFill>
              </a:rPr>
              <a:t>random variables. </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3962401"/>
            <a:ext cx="3128738"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9209" y="3962401"/>
            <a:ext cx="2438400" cy="2678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3570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0" y="189407"/>
            <a:ext cx="2864310" cy="523220"/>
          </a:xfrm>
          <a:prstGeom prst="rect">
            <a:avLst/>
          </a:prstGeom>
          <a:noFill/>
        </p:spPr>
        <p:txBody>
          <a:bodyPr wrap="none" rtlCol="0">
            <a:spAutoFit/>
          </a:bodyPr>
          <a:lstStyle/>
          <a:p>
            <a:r>
              <a:rPr lang="en-US" sz="2800" b="1" dirty="0" smtClean="0"/>
              <a:t>A Typical example</a:t>
            </a:r>
            <a:endParaRPr lang="en-US" sz="2800" b="1"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446" y="733409"/>
            <a:ext cx="4294909" cy="2940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3680" y="3775795"/>
            <a:ext cx="4705350" cy="42862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905" y="4305300"/>
            <a:ext cx="79629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550" y="5181600"/>
            <a:ext cx="79629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7362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162" y="228600"/>
            <a:ext cx="806767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67393" y="1828800"/>
            <a:ext cx="4692182" cy="369332"/>
          </a:xfrm>
          <a:prstGeom prst="rect">
            <a:avLst/>
          </a:prstGeom>
          <a:noFill/>
        </p:spPr>
        <p:txBody>
          <a:bodyPr wrap="none" rtlCol="0">
            <a:spAutoFit/>
          </a:bodyPr>
          <a:lstStyle/>
          <a:p>
            <a:r>
              <a:rPr lang="en-US" b="1" dirty="0" smtClean="0">
                <a:solidFill>
                  <a:srgbClr val="C00000"/>
                </a:solidFill>
              </a:rPr>
              <a:t>Now Performance measure : propagation delay</a:t>
            </a:r>
            <a:endParaRPr lang="en-US" b="1" dirty="0">
              <a:solidFill>
                <a:srgbClr val="C00000"/>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841" y="2362200"/>
            <a:ext cx="6096000"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5486400"/>
            <a:ext cx="2143125"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Up Arrow 2"/>
          <p:cNvSpPr/>
          <p:nvPr/>
        </p:nvSpPr>
        <p:spPr>
          <a:xfrm>
            <a:off x="4191000" y="4924425"/>
            <a:ext cx="422484" cy="5619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1637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99" y="381000"/>
            <a:ext cx="8067675"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438400"/>
            <a:ext cx="648985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5060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787" y="152400"/>
            <a:ext cx="7210425"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4600575"/>
            <a:ext cx="6608064"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4800" y="5254293"/>
            <a:ext cx="8534400" cy="923330"/>
          </a:xfrm>
          <a:prstGeom prst="rect">
            <a:avLst/>
          </a:prstGeom>
        </p:spPr>
        <p:txBody>
          <a:bodyPr wrap="square">
            <a:spAutoFit/>
          </a:bodyPr>
          <a:lstStyle/>
          <a:p>
            <a:pPr algn="just"/>
            <a:r>
              <a:rPr lang="en-US" b="1" dirty="0">
                <a:solidFill>
                  <a:srgbClr val="0070C0"/>
                </a:solidFill>
              </a:rPr>
              <a:t>The circuit performance measure, which is a function of the random circuit parameters,</a:t>
            </a:r>
          </a:p>
          <a:p>
            <a:pPr algn="just"/>
            <a:r>
              <a:rPr lang="en-US" b="1" dirty="0">
                <a:solidFill>
                  <a:srgbClr val="0070C0"/>
                </a:solidFill>
              </a:rPr>
              <a:t>is also a random variable. Therefore, a performance measure will have a mean value</a:t>
            </a:r>
          </a:p>
          <a:p>
            <a:pPr algn="just"/>
            <a:r>
              <a:rPr lang="en-US" b="1" dirty="0">
                <a:solidFill>
                  <a:srgbClr val="0070C0"/>
                </a:solidFill>
              </a:rPr>
              <a:t>and a standard deviation.</a:t>
            </a:r>
          </a:p>
        </p:txBody>
      </p:sp>
    </p:spTree>
    <p:extLst>
      <p:ext uri="{BB962C8B-B14F-4D97-AF65-F5344CB8AC3E}">
        <p14:creationId xmlns:p14="http://schemas.microsoft.com/office/powerpoint/2010/main" val="1821795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04800"/>
            <a:ext cx="6594032"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9" y="3283526"/>
            <a:ext cx="7954760" cy="3345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0174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Total Yield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073727"/>
            <a:ext cx="53149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7200" y="2044005"/>
            <a:ext cx="8305800" cy="2308324"/>
          </a:xfrm>
          <a:prstGeom prst="rect">
            <a:avLst/>
          </a:prstGeom>
        </p:spPr>
        <p:txBody>
          <a:bodyPr wrap="square">
            <a:spAutoFit/>
          </a:bodyPr>
          <a:lstStyle/>
          <a:p>
            <a:pPr algn="just"/>
            <a:r>
              <a:rPr lang="en-US" dirty="0"/>
              <a:t>Here </a:t>
            </a:r>
            <a:r>
              <a:rPr lang="en-US" i="1" dirty="0" err="1"/>
              <a:t>Y</a:t>
            </a:r>
            <a:r>
              <a:rPr lang="en-US" i="1" baseline="-25000" dirty="0" err="1"/>
              <a:t>line</a:t>
            </a:r>
            <a:r>
              <a:rPr lang="en-US" i="1" dirty="0"/>
              <a:t> </a:t>
            </a:r>
            <a:r>
              <a:rPr lang="en-US" dirty="0"/>
              <a:t>denotes line yield or wafer yield which is the fraction of wafers which </a:t>
            </a:r>
            <a:r>
              <a:rPr lang="en-US" dirty="0" smtClean="0"/>
              <a:t>survive through </a:t>
            </a:r>
            <a:r>
              <a:rPr lang="en-US" dirty="0"/>
              <a:t>the manufacturing line</a:t>
            </a:r>
            <a:r>
              <a:rPr lang="en-US" dirty="0" smtClean="0"/>
              <a:t>.</a:t>
            </a:r>
          </a:p>
          <a:p>
            <a:pPr algn="just"/>
            <a:endParaRPr lang="en-US" dirty="0"/>
          </a:p>
          <a:p>
            <a:pPr algn="just"/>
            <a:r>
              <a:rPr lang="en-US" i="1" dirty="0" err="1"/>
              <a:t>Y</a:t>
            </a:r>
            <a:r>
              <a:rPr lang="en-US" i="1" baseline="-25000" dirty="0" err="1"/>
              <a:t>batch</a:t>
            </a:r>
            <a:r>
              <a:rPr lang="en-US" i="1" dirty="0"/>
              <a:t> </a:t>
            </a:r>
            <a:r>
              <a:rPr lang="en-US" dirty="0"/>
              <a:t>is the fraction of integrated circuits which on </a:t>
            </a:r>
            <a:r>
              <a:rPr lang="en-US" dirty="0" smtClean="0"/>
              <a:t>each wafer fully </a:t>
            </a:r>
            <a:r>
              <a:rPr lang="en-US" dirty="0"/>
              <a:t>functional at the end of the line</a:t>
            </a:r>
            <a:r>
              <a:rPr lang="en-US" dirty="0" smtClean="0"/>
              <a:t>.</a:t>
            </a:r>
          </a:p>
          <a:p>
            <a:pPr algn="just"/>
            <a:endParaRPr lang="en-US" dirty="0"/>
          </a:p>
          <a:p>
            <a:r>
              <a:rPr lang="en-US" i="1" dirty="0" err="1" smtClean="0"/>
              <a:t>Y</a:t>
            </a:r>
            <a:r>
              <a:rPr lang="en-US" i="1" baseline="-25000" dirty="0" err="1" smtClean="0"/>
              <a:t>batch</a:t>
            </a:r>
            <a:r>
              <a:rPr lang="en-US" i="1" baseline="-25000" dirty="0" smtClean="0"/>
              <a:t>  </a:t>
            </a:r>
            <a:r>
              <a:rPr lang="en-US" dirty="0" smtClean="0"/>
              <a:t>can </a:t>
            </a:r>
            <a:r>
              <a:rPr lang="en-US" dirty="0"/>
              <a:t>be further </a:t>
            </a:r>
            <a:r>
              <a:rPr lang="en-US" dirty="0" smtClean="0"/>
              <a:t>classified </a:t>
            </a:r>
            <a:r>
              <a:rPr lang="en-US" dirty="0"/>
              <a:t>based on either type of defect or of failure. Failure-type</a:t>
            </a:r>
          </a:p>
          <a:p>
            <a:r>
              <a:rPr lang="en-US" dirty="0"/>
              <a:t>taxonomy is as follows.</a:t>
            </a:r>
          </a:p>
        </p:txBody>
      </p:sp>
      <p:sp>
        <p:nvSpPr>
          <p:cNvPr id="5" name="Rectangle 4"/>
          <p:cNvSpPr/>
          <p:nvPr/>
        </p:nvSpPr>
        <p:spPr>
          <a:xfrm>
            <a:off x="304800" y="4495800"/>
            <a:ext cx="8305800" cy="923330"/>
          </a:xfrm>
          <a:prstGeom prst="rect">
            <a:avLst/>
          </a:prstGeom>
        </p:spPr>
        <p:txBody>
          <a:bodyPr wrap="square">
            <a:spAutoFit/>
          </a:bodyPr>
          <a:lstStyle/>
          <a:p>
            <a:pPr algn="just"/>
            <a:r>
              <a:rPr lang="en-US" b="1" i="1" dirty="0">
                <a:solidFill>
                  <a:srgbClr val="FF0000"/>
                </a:solidFill>
              </a:rPr>
              <a:t>Catastrophic Yield Loss. </a:t>
            </a:r>
            <a:r>
              <a:rPr lang="en-US" b="1" dirty="0">
                <a:solidFill>
                  <a:srgbClr val="FF0000"/>
                </a:solidFill>
              </a:rPr>
              <a:t>These are functional failures such as open or short circuits</a:t>
            </a:r>
          </a:p>
          <a:p>
            <a:pPr algn="just"/>
            <a:r>
              <a:rPr lang="en-US" b="1" dirty="0">
                <a:solidFill>
                  <a:srgbClr val="FF0000"/>
                </a:solidFill>
              </a:rPr>
              <a:t>which cause the part to not work at all. Extra or missing material particle defects</a:t>
            </a:r>
          </a:p>
          <a:p>
            <a:pPr algn="just"/>
            <a:r>
              <a:rPr lang="en-US" b="1" dirty="0">
                <a:solidFill>
                  <a:srgbClr val="FF0000"/>
                </a:solidFill>
              </a:rPr>
              <a:t>are the primary causes for such failures.</a:t>
            </a:r>
          </a:p>
        </p:txBody>
      </p:sp>
      <p:sp>
        <p:nvSpPr>
          <p:cNvPr id="6" name="Rectangle 5"/>
          <p:cNvSpPr/>
          <p:nvPr/>
        </p:nvSpPr>
        <p:spPr>
          <a:xfrm>
            <a:off x="304800" y="5562600"/>
            <a:ext cx="8610599" cy="1200329"/>
          </a:xfrm>
          <a:prstGeom prst="rect">
            <a:avLst/>
          </a:prstGeom>
        </p:spPr>
        <p:txBody>
          <a:bodyPr wrap="square">
            <a:spAutoFit/>
          </a:bodyPr>
          <a:lstStyle/>
          <a:p>
            <a:r>
              <a:rPr lang="en-US" b="1" i="1" dirty="0">
                <a:solidFill>
                  <a:srgbClr val="FF0000"/>
                </a:solidFill>
              </a:rPr>
              <a:t>Parametric Yield Loss. </a:t>
            </a:r>
            <a:r>
              <a:rPr lang="en-US" b="1" dirty="0">
                <a:solidFill>
                  <a:srgbClr val="FF0000"/>
                </a:solidFill>
              </a:rPr>
              <a:t>Here the chip is functionally correct but it fails to meet some</a:t>
            </a:r>
          </a:p>
          <a:p>
            <a:r>
              <a:rPr lang="en-US" b="1" dirty="0">
                <a:solidFill>
                  <a:srgbClr val="FF0000"/>
                </a:solidFill>
              </a:rPr>
              <a:t>power or performance criteria. Parametric failures are caused by variation in one</a:t>
            </a:r>
          </a:p>
          <a:p>
            <a:r>
              <a:rPr lang="en-US" b="1" dirty="0">
                <a:solidFill>
                  <a:srgbClr val="FF0000"/>
                </a:solidFill>
              </a:rPr>
              <a:t>or set of circuit parameters, such that their </a:t>
            </a:r>
            <a:r>
              <a:rPr lang="en-US" b="1" dirty="0" smtClean="0">
                <a:solidFill>
                  <a:srgbClr val="FF0000"/>
                </a:solidFill>
              </a:rPr>
              <a:t>specific  </a:t>
            </a:r>
            <a:r>
              <a:rPr lang="en-US" b="1" dirty="0">
                <a:solidFill>
                  <a:srgbClr val="FF0000"/>
                </a:solidFill>
              </a:rPr>
              <a:t>distribution in a design makes</a:t>
            </a:r>
          </a:p>
          <a:p>
            <a:r>
              <a:rPr lang="en-US" b="1" dirty="0">
                <a:solidFill>
                  <a:srgbClr val="FF0000"/>
                </a:solidFill>
              </a:rPr>
              <a:t>it fall out of </a:t>
            </a:r>
            <a:r>
              <a:rPr lang="en-US" b="1" dirty="0" smtClean="0">
                <a:solidFill>
                  <a:srgbClr val="FF0000"/>
                </a:solidFill>
              </a:rPr>
              <a:t>specifications</a:t>
            </a:r>
            <a:r>
              <a:rPr lang="en-US" b="1" dirty="0">
                <a:solidFill>
                  <a:srgbClr val="FF0000"/>
                </a:solidFill>
              </a:rPr>
              <a:t>.</a:t>
            </a:r>
          </a:p>
        </p:txBody>
      </p:sp>
    </p:spTree>
    <p:extLst>
      <p:ext uri="{BB962C8B-B14F-4D97-AF65-F5344CB8AC3E}">
        <p14:creationId xmlns:p14="http://schemas.microsoft.com/office/powerpoint/2010/main" val="3270331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34636"/>
            <a:ext cx="8190765" cy="3013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200400"/>
            <a:ext cx="8233122"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9505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fontScale="90000"/>
          </a:bodyPr>
          <a:lstStyle/>
          <a:p>
            <a:r>
              <a:rPr lang="en-US" b="1" dirty="0" smtClean="0"/>
              <a:t>PVT</a:t>
            </a:r>
            <a:endParaRPr lang="en-US" b="1" dirty="0"/>
          </a:p>
        </p:txBody>
      </p:sp>
      <p:sp>
        <p:nvSpPr>
          <p:cNvPr id="3" name="Content Placeholder 2"/>
          <p:cNvSpPr>
            <a:spLocks noGrp="1"/>
          </p:cNvSpPr>
          <p:nvPr>
            <p:ph idx="1"/>
          </p:nvPr>
        </p:nvSpPr>
        <p:spPr>
          <a:xfrm>
            <a:off x="152400" y="990600"/>
            <a:ext cx="8763000" cy="5135563"/>
          </a:xfrm>
        </p:spPr>
        <p:txBody>
          <a:bodyPr>
            <a:normAutofit fontScale="70000" lnSpcReduction="20000"/>
          </a:bodyPr>
          <a:lstStyle/>
          <a:p>
            <a:pPr algn="just"/>
            <a:r>
              <a:rPr lang="en-US" dirty="0"/>
              <a:t>PVT is abbreviation for Process, Voltage and Temperature. In order to make our chip to work in all possible conditions, like it should work in </a:t>
            </a:r>
            <a:r>
              <a:rPr lang="en-US" dirty="0" smtClean="0"/>
              <a:t>-</a:t>
            </a:r>
            <a:r>
              <a:rPr lang="en-US" dirty="0"/>
              <a:t>40°C and also </a:t>
            </a:r>
            <a:r>
              <a:rPr lang="en-US" dirty="0" smtClean="0"/>
              <a:t>at </a:t>
            </a:r>
            <a:r>
              <a:rPr lang="en-US" dirty="0"/>
              <a:t>60°C, we simulate it at different corners of process, voltage and temperature which IC may face after fabrication. These conditions are called as corners. All these three parameters affect the delay of the cell</a:t>
            </a:r>
            <a:r>
              <a:rPr lang="en-US" dirty="0" smtClean="0"/>
              <a:t>.</a:t>
            </a:r>
          </a:p>
          <a:p>
            <a:pPr fontAlgn="base"/>
            <a:r>
              <a:rPr lang="en-US" b="1" dirty="0"/>
              <a:t>Process:</a:t>
            </a:r>
            <a:endParaRPr lang="en-US" dirty="0"/>
          </a:p>
          <a:p>
            <a:pPr fontAlgn="base"/>
            <a:r>
              <a:rPr lang="en-US" dirty="0"/>
              <a:t>Process variation is the deviation in attributes of transistor during the fabrication</a:t>
            </a:r>
            <a:r>
              <a:rPr lang="en-US" dirty="0" smtClean="0"/>
              <a:t>.</a:t>
            </a:r>
          </a:p>
          <a:p>
            <a:pPr fontAlgn="base"/>
            <a:r>
              <a:rPr lang="en-US" b="1" dirty="0"/>
              <a:t>Voltage:</a:t>
            </a:r>
            <a:endParaRPr lang="en-US" dirty="0"/>
          </a:p>
          <a:p>
            <a:pPr fontAlgn="base"/>
            <a:r>
              <a:rPr lang="en-US" dirty="0"/>
              <a:t>Now a days, supply voltage for a chip is very less. Lets say chip is operating at 1V. So there are chances that at certain instance of time this voltage may vary. It can go to 1.1V or 0.9V. To take care of this </a:t>
            </a:r>
            <a:r>
              <a:rPr lang="en-US" dirty="0" smtClean="0"/>
              <a:t>scenario, </a:t>
            </a:r>
            <a:r>
              <a:rPr lang="en-US" dirty="0"/>
              <a:t>we consider voltage variation.</a:t>
            </a:r>
          </a:p>
          <a:p>
            <a:pPr fontAlgn="base"/>
            <a:r>
              <a:rPr lang="en-US" b="1" dirty="0"/>
              <a:t>Temperature:</a:t>
            </a:r>
            <a:endParaRPr lang="en-US" dirty="0"/>
          </a:p>
          <a:p>
            <a:pPr fontAlgn="base"/>
            <a:r>
              <a:rPr lang="en-US" dirty="0"/>
              <a:t>The temperature variation is with respect to junction and not ambient temperature. </a:t>
            </a:r>
          </a:p>
          <a:p>
            <a:pPr fontAlgn="base"/>
            <a:endParaRPr lang="en-US" dirty="0"/>
          </a:p>
          <a:p>
            <a:pPr algn="just"/>
            <a:endParaRPr lang="en-US" dirty="0"/>
          </a:p>
        </p:txBody>
      </p:sp>
    </p:spTree>
    <p:extLst>
      <p:ext uri="{BB962C8B-B14F-4D97-AF65-F5344CB8AC3E}">
        <p14:creationId xmlns:p14="http://schemas.microsoft.com/office/powerpoint/2010/main" val="11569842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signoffsemi.com/wp-content/uploads/2018/02/PvsD-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3571875" cy="3619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00200" y="381000"/>
            <a:ext cx="4572000" cy="646331"/>
          </a:xfrm>
          <a:prstGeom prst="rect">
            <a:avLst/>
          </a:prstGeom>
        </p:spPr>
        <p:txBody>
          <a:bodyPr>
            <a:spAutoFit/>
          </a:bodyPr>
          <a:lstStyle/>
          <a:p>
            <a:r>
              <a:rPr lang="en-US" dirty="0" smtClean="0"/>
              <a:t>the </a:t>
            </a:r>
            <a:r>
              <a:rPr lang="en-US" dirty="0"/>
              <a:t>relation between process and delay can be better understood with the following curve</a:t>
            </a:r>
          </a:p>
        </p:txBody>
      </p:sp>
      <p:pic>
        <p:nvPicPr>
          <p:cNvPr id="4100" name="Picture 4" descr="http://www.signoffsemi.com/wp-content/uploads/2018/02/VVs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2450" y="1080332"/>
            <a:ext cx="3619500" cy="34575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695950" y="1295400"/>
            <a:ext cx="3219450" cy="923330"/>
          </a:xfrm>
          <a:prstGeom prst="rect">
            <a:avLst/>
          </a:prstGeom>
        </p:spPr>
        <p:txBody>
          <a:bodyPr wrap="square">
            <a:spAutoFit/>
          </a:bodyPr>
          <a:lstStyle/>
          <a:p>
            <a:r>
              <a:rPr lang="en-US" dirty="0" smtClean="0"/>
              <a:t>important </a:t>
            </a:r>
            <a:r>
              <a:rPr lang="en-US" dirty="0"/>
              <a:t>reason for voltage variation is supply noise caused by parasitic</a:t>
            </a:r>
          </a:p>
        </p:txBody>
      </p:sp>
      <p:sp>
        <p:nvSpPr>
          <p:cNvPr id="6" name="Rectangle 5"/>
          <p:cNvSpPr/>
          <p:nvPr/>
        </p:nvSpPr>
        <p:spPr>
          <a:xfrm>
            <a:off x="2076450" y="4814906"/>
            <a:ext cx="4572000" cy="1200329"/>
          </a:xfrm>
          <a:prstGeom prst="rect">
            <a:avLst/>
          </a:prstGeom>
        </p:spPr>
        <p:txBody>
          <a:bodyPr>
            <a:spAutoFit/>
          </a:bodyPr>
          <a:lstStyle/>
          <a:p>
            <a:pPr fontAlgn="base"/>
            <a:r>
              <a:rPr lang="en-US" b="1" u="sng" dirty="0"/>
              <a:t>On Chip Variations (OCV):</a:t>
            </a:r>
            <a:endParaRPr lang="en-US" dirty="0"/>
          </a:p>
          <a:p>
            <a:pPr fontAlgn="base"/>
            <a:r>
              <a:rPr lang="en-US" dirty="0"/>
              <a:t>Variations are of two types</a:t>
            </a:r>
            <a:r>
              <a:rPr lang="en-US" dirty="0" smtClean="0"/>
              <a:t>:</a:t>
            </a:r>
          </a:p>
          <a:p>
            <a:pPr fontAlgn="base"/>
            <a:r>
              <a:rPr lang="en-US" dirty="0"/>
              <a:t>1. </a:t>
            </a:r>
            <a:r>
              <a:rPr lang="en-US" u="sng" dirty="0"/>
              <a:t>Global </a:t>
            </a:r>
            <a:r>
              <a:rPr lang="en-US" u="sng" dirty="0" smtClean="0"/>
              <a:t>variations</a:t>
            </a:r>
          </a:p>
          <a:p>
            <a:pPr fontAlgn="base"/>
            <a:r>
              <a:rPr lang="en-US" u="sng" dirty="0" smtClean="0"/>
              <a:t>2. Local Variations</a:t>
            </a:r>
            <a:endParaRPr lang="en-US" dirty="0"/>
          </a:p>
        </p:txBody>
      </p:sp>
    </p:spTree>
    <p:extLst>
      <p:ext uri="{BB962C8B-B14F-4D97-AF65-F5344CB8AC3E}">
        <p14:creationId xmlns:p14="http://schemas.microsoft.com/office/powerpoint/2010/main" val="23885274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3953111"/>
            <a:ext cx="87630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ASIC-System on Chip-VLSI Design: Process-Voltage-Temperature (PVT)  Variations and Static Timing Analy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28600"/>
            <a:ext cx="6400800" cy="3689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2195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orner analy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7901814"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167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rmAutofit fontScale="90000"/>
          </a:bodyPr>
          <a:lstStyle/>
          <a:p>
            <a:r>
              <a:rPr lang="en-US" b="1" dirty="0" smtClean="0"/>
              <a:t>Process Corner</a:t>
            </a:r>
            <a:endParaRPr lang="en-US" b="1" dirty="0"/>
          </a:p>
        </p:txBody>
      </p:sp>
      <p:sp>
        <p:nvSpPr>
          <p:cNvPr id="3" name="Content Placeholder 2"/>
          <p:cNvSpPr>
            <a:spLocks noGrp="1"/>
          </p:cNvSpPr>
          <p:nvPr>
            <p:ph idx="1"/>
          </p:nvPr>
        </p:nvSpPr>
        <p:spPr>
          <a:xfrm>
            <a:off x="457200" y="990600"/>
            <a:ext cx="8229600" cy="5135563"/>
          </a:xfrm>
        </p:spPr>
        <p:txBody>
          <a:bodyPr>
            <a:normAutofit fontScale="92500" lnSpcReduction="10000"/>
          </a:bodyPr>
          <a:lstStyle/>
          <a:p>
            <a:pPr algn="just"/>
            <a:r>
              <a:rPr lang="en-US" dirty="0"/>
              <a:t>From the designer’s point of view, the collective effects of process and environmental </a:t>
            </a:r>
            <a:r>
              <a:rPr lang="en-US" dirty="0" smtClean="0"/>
              <a:t>variation can </a:t>
            </a:r>
            <a:r>
              <a:rPr lang="en-US" dirty="0"/>
              <a:t>be lumped into their effect on transistors: </a:t>
            </a:r>
            <a:r>
              <a:rPr lang="en-US" i="1" dirty="0"/>
              <a:t>typical </a:t>
            </a:r>
            <a:r>
              <a:rPr lang="en-US" dirty="0"/>
              <a:t>(also called </a:t>
            </a:r>
            <a:r>
              <a:rPr lang="en-US" i="1" dirty="0"/>
              <a:t>nominal</a:t>
            </a:r>
            <a:r>
              <a:rPr lang="en-US" dirty="0"/>
              <a:t>), </a:t>
            </a:r>
            <a:r>
              <a:rPr lang="en-US" i="1" dirty="0"/>
              <a:t>fast</a:t>
            </a:r>
            <a:r>
              <a:rPr lang="en-US" dirty="0"/>
              <a:t>, </a:t>
            </a:r>
            <a:r>
              <a:rPr lang="en-US" dirty="0" smtClean="0"/>
              <a:t>or </a:t>
            </a:r>
            <a:r>
              <a:rPr lang="en-US" i="1" dirty="0" smtClean="0"/>
              <a:t>slow</a:t>
            </a:r>
            <a:r>
              <a:rPr lang="en-US" dirty="0" smtClean="0"/>
              <a:t>.</a:t>
            </a:r>
          </a:p>
          <a:p>
            <a:pPr algn="just"/>
            <a:r>
              <a:rPr lang="en-US" dirty="0"/>
              <a:t>In CMOS, there are two types of transistors with somewhat independent characteristics</a:t>
            </a:r>
            <a:r>
              <a:rPr lang="en-US" dirty="0" smtClean="0"/>
              <a:t>, so </a:t>
            </a:r>
            <a:r>
              <a:rPr lang="en-US" dirty="0"/>
              <a:t>the speed of each can be characterized. Moreover, interconnect speed may </a:t>
            </a:r>
            <a:r>
              <a:rPr lang="en-US" dirty="0" smtClean="0"/>
              <a:t>vary independently </a:t>
            </a:r>
            <a:r>
              <a:rPr lang="en-US" dirty="0"/>
              <a:t>of devices. When these processing variations are combined with the </a:t>
            </a:r>
            <a:r>
              <a:rPr lang="en-US" dirty="0" smtClean="0"/>
              <a:t>environmental variations</a:t>
            </a:r>
            <a:r>
              <a:rPr lang="en-US" dirty="0"/>
              <a:t>, we define </a:t>
            </a:r>
            <a:r>
              <a:rPr lang="en-US" i="1" dirty="0"/>
              <a:t>design </a:t>
            </a:r>
            <a:r>
              <a:rPr lang="en-US" dirty="0"/>
              <a:t>or </a:t>
            </a:r>
            <a:r>
              <a:rPr lang="en-US" i="1" dirty="0"/>
              <a:t>process corners</a:t>
            </a:r>
            <a:r>
              <a:rPr lang="en-US" dirty="0"/>
              <a:t>.</a:t>
            </a:r>
          </a:p>
        </p:txBody>
      </p:sp>
    </p:spTree>
    <p:extLst>
      <p:ext uri="{BB962C8B-B14F-4D97-AF65-F5344CB8AC3E}">
        <p14:creationId xmlns:p14="http://schemas.microsoft.com/office/powerpoint/2010/main" val="35873233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00889"/>
            <a:ext cx="643341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09" y="3429000"/>
            <a:ext cx="6183746"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5491" y="1751347"/>
            <a:ext cx="2590800" cy="2411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82849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
            <a:ext cx="7751789"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971" y="3657599"/>
            <a:ext cx="759613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724024"/>
            <a:ext cx="5029200"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5087" y="4802186"/>
            <a:ext cx="4543425"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32205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41529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04800"/>
            <a:ext cx="2714625"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2649" y="2057400"/>
            <a:ext cx="5797701"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07049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772692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Defect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0"/>
            <a:ext cx="8839200" cy="2154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7200" y="3318534"/>
            <a:ext cx="8153400" cy="1477328"/>
          </a:xfrm>
          <a:prstGeom prst="rect">
            <a:avLst/>
          </a:prstGeom>
        </p:spPr>
        <p:txBody>
          <a:bodyPr wrap="square">
            <a:spAutoFit/>
          </a:bodyPr>
          <a:lstStyle/>
          <a:p>
            <a:pPr algn="just"/>
            <a:r>
              <a:rPr lang="en-US" b="1" dirty="0"/>
              <a:t>It is important to understand that both random and systematic defects can cause </a:t>
            </a:r>
            <a:r>
              <a:rPr lang="en-US" b="1" dirty="0" smtClean="0"/>
              <a:t>parametric </a:t>
            </a:r>
            <a:r>
              <a:rPr lang="en-US" b="1" dirty="0"/>
              <a:t>or catastrophic yield loss. For example, lithographic variation which is </a:t>
            </a:r>
            <a:r>
              <a:rPr lang="en-US" b="1" dirty="0" smtClean="0"/>
              <a:t>typically systematic </a:t>
            </a:r>
            <a:r>
              <a:rPr lang="en-US" b="1" dirty="0"/>
              <a:t>and pattern dependent can cause catastrophic line-end shortening leading </a:t>
            </a:r>
            <a:r>
              <a:rPr lang="en-US" b="1" dirty="0" smtClean="0"/>
              <a:t>gate (</a:t>
            </a:r>
            <a:r>
              <a:rPr lang="en-US" b="1" dirty="0" err="1"/>
              <a:t>polysilicon</a:t>
            </a:r>
            <a:r>
              <a:rPr lang="en-US" b="1" dirty="0"/>
              <a:t> over </a:t>
            </a:r>
            <a:r>
              <a:rPr lang="en-US" b="1" dirty="0" smtClean="0"/>
              <a:t>diffusion</a:t>
            </a:r>
            <a:r>
              <a:rPr lang="en-US" b="1" dirty="0"/>
              <a:t>) not forming and hence a functional failure.</a:t>
            </a:r>
          </a:p>
        </p:txBody>
      </p:sp>
    </p:spTree>
    <p:extLst>
      <p:ext uri="{BB962C8B-B14F-4D97-AF65-F5344CB8AC3E}">
        <p14:creationId xmlns:p14="http://schemas.microsoft.com/office/powerpoint/2010/main" val="15176848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6530" y="1066800"/>
            <a:ext cx="44386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450" y="2514600"/>
            <a:ext cx="57531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545" y="4191000"/>
            <a:ext cx="752891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228600"/>
            <a:ext cx="1466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10031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766194" cy="2061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276600"/>
            <a:ext cx="8222074"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43872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51684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537" y="3823855"/>
            <a:ext cx="7975366"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06808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3600" b="1" dirty="0" smtClean="0">
                <a:latin typeface="Times New Roman" pitchFamily="18" charset="0"/>
                <a:cs typeface="Times New Roman" pitchFamily="18" charset="0"/>
              </a:rPr>
              <a:t>Reliability</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8229600" cy="4830763"/>
          </a:xfrm>
        </p:spPr>
        <p:txBody>
          <a:bodyPr>
            <a:normAutofit fontScale="85000" lnSpcReduction="10000"/>
          </a:bodyPr>
          <a:lstStyle/>
          <a:p>
            <a:pPr algn="just"/>
            <a:r>
              <a:rPr lang="en-US" dirty="0" smtClean="0"/>
              <a:t>Infant mortality : Early failure in life :: Most IC product follow some initial failure as a function of its versions. Failure rate decreases rapidly to a low value with more iteration.</a:t>
            </a:r>
          </a:p>
          <a:p>
            <a:pPr algn="just"/>
            <a:r>
              <a:rPr lang="en-US" dirty="0" smtClean="0"/>
              <a:t>Bathtub curve : Failure will gain increases with end of life. End of product lifetime --- failure is high.</a:t>
            </a:r>
          </a:p>
          <a:p>
            <a:pPr algn="just"/>
            <a:r>
              <a:rPr lang="en-US" dirty="0" smtClean="0"/>
              <a:t>Overall reliability of any IC chip can be measured by using the mean time between failure ( MTBF) for a repairable product or mean time to failure (MTTF) for a fatal failure.</a:t>
            </a:r>
          </a:p>
          <a:p>
            <a:pPr algn="just"/>
            <a:r>
              <a:rPr lang="en-US" dirty="0" smtClean="0"/>
              <a:t>Also uses failure in time (FIT) where 1 FIT equals a single failure in 10</a:t>
            </a:r>
            <a:r>
              <a:rPr lang="en-US" baseline="30000" dirty="0" smtClean="0"/>
              <a:t>9 </a:t>
            </a:r>
            <a:r>
              <a:rPr lang="en-US" dirty="0" smtClean="0"/>
              <a:t>hours.</a:t>
            </a:r>
            <a:endParaRPr lang="en-US" dirty="0"/>
          </a:p>
        </p:txBody>
      </p:sp>
    </p:spTree>
    <p:extLst>
      <p:ext uri="{BB962C8B-B14F-4D97-AF65-F5344CB8AC3E}">
        <p14:creationId xmlns:p14="http://schemas.microsoft.com/office/powerpoint/2010/main" val="27680586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733800"/>
            <a:ext cx="8229600" cy="2392363"/>
          </a:xfrm>
        </p:spPr>
        <p:txBody>
          <a:bodyPr>
            <a:normAutofit fontScale="92500" lnSpcReduction="20000"/>
          </a:bodyPr>
          <a:lstStyle/>
          <a:p>
            <a:pPr algn="just"/>
            <a:r>
              <a:rPr lang="en-US" dirty="0" smtClean="0"/>
              <a:t>MTBF </a:t>
            </a:r>
            <a:r>
              <a:rPr lang="en-US" dirty="0"/>
              <a:t>is the </a:t>
            </a:r>
            <a:r>
              <a:rPr lang="en-US" i="1" dirty="0"/>
              <a:t>mean time between failures</a:t>
            </a:r>
            <a:r>
              <a:rPr lang="en-US" dirty="0"/>
              <a:t>: (number of devices × hours of operation) / </a:t>
            </a:r>
            <a:r>
              <a:rPr lang="en-US" dirty="0" smtClean="0"/>
              <a:t>number of </a:t>
            </a:r>
            <a:r>
              <a:rPr lang="en-US" dirty="0"/>
              <a:t>failures</a:t>
            </a:r>
            <a:r>
              <a:rPr lang="en-US" dirty="0" smtClean="0"/>
              <a:t>.</a:t>
            </a:r>
          </a:p>
          <a:p>
            <a:r>
              <a:rPr lang="en-US" dirty="0"/>
              <a:t>FIT is the </a:t>
            </a:r>
            <a:r>
              <a:rPr lang="en-US" i="1" dirty="0"/>
              <a:t>failures in time</a:t>
            </a:r>
            <a:r>
              <a:rPr lang="en-US" dirty="0"/>
              <a:t>, the number of failures that would occur </a:t>
            </a:r>
            <a:r>
              <a:rPr lang="en-US" dirty="0" smtClean="0"/>
              <a:t>every thousand </a:t>
            </a:r>
            <a:r>
              <a:rPr lang="en-US" dirty="0"/>
              <a:t>hours per million devices</a:t>
            </a:r>
            <a:endParaRPr lang="en-US" dirty="0" smtClean="0"/>
          </a:p>
          <a:p>
            <a:pPr algn="just"/>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04800"/>
            <a:ext cx="5791200" cy="3077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42165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latin typeface="Times New Roman" pitchFamily="18" charset="0"/>
                <a:cs typeface="Times New Roman" pitchFamily="18" charset="0"/>
              </a:rPr>
              <a:t>Fault Model</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8229600" cy="4830763"/>
          </a:xfrm>
        </p:spPr>
        <p:txBody>
          <a:bodyPr>
            <a:normAutofit lnSpcReduction="10000"/>
          </a:bodyPr>
          <a:lstStyle/>
          <a:p>
            <a:r>
              <a:rPr lang="en-US" dirty="0" smtClean="0"/>
              <a:t>Mapping from Physical fault to logical fault.</a:t>
            </a:r>
          </a:p>
          <a:p>
            <a:r>
              <a:rPr lang="en-US" dirty="0" smtClean="0"/>
              <a:t>Distinguish among different logical fault.</a:t>
            </a:r>
          </a:p>
          <a:p>
            <a:r>
              <a:rPr lang="en-US" dirty="0" smtClean="0"/>
              <a:t>Three types of logical fault</a:t>
            </a:r>
          </a:p>
          <a:p>
            <a:pPr lvl="1"/>
            <a:r>
              <a:rPr lang="en-US" dirty="0" smtClean="0"/>
              <a:t>Degradation fault</a:t>
            </a:r>
          </a:p>
          <a:p>
            <a:pPr lvl="1"/>
            <a:r>
              <a:rPr lang="en-US" dirty="0" smtClean="0"/>
              <a:t>Open circuit fault</a:t>
            </a:r>
          </a:p>
          <a:p>
            <a:pPr lvl="1"/>
            <a:r>
              <a:rPr lang="en-US" dirty="0" smtClean="0"/>
              <a:t>Short circuit fault.</a:t>
            </a:r>
          </a:p>
          <a:p>
            <a:r>
              <a:rPr lang="en-US" dirty="0" smtClean="0"/>
              <a:t>Degradation fault of two types</a:t>
            </a:r>
          </a:p>
          <a:p>
            <a:pPr lvl="1"/>
            <a:r>
              <a:rPr lang="en-US" dirty="0" smtClean="0"/>
              <a:t>Parametric fault</a:t>
            </a:r>
          </a:p>
          <a:p>
            <a:pPr lvl="1"/>
            <a:r>
              <a:rPr lang="en-US" dirty="0" smtClean="0"/>
              <a:t>Delay fault.</a:t>
            </a:r>
          </a:p>
          <a:p>
            <a:endParaRPr lang="en-US" dirty="0"/>
          </a:p>
        </p:txBody>
      </p:sp>
    </p:spTree>
    <p:extLst>
      <p:ext uri="{BB962C8B-B14F-4D97-AF65-F5344CB8AC3E}">
        <p14:creationId xmlns:p14="http://schemas.microsoft.com/office/powerpoint/2010/main" val="1533959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smtClean="0"/>
              <a:t>Parametric fault leads to incorrect switching value/ threshold value</a:t>
            </a:r>
          </a:p>
          <a:p>
            <a:pPr algn="just"/>
            <a:r>
              <a:rPr lang="en-US" dirty="0" smtClean="0"/>
              <a:t>Delay fault leads to critical path </a:t>
            </a:r>
          </a:p>
          <a:p>
            <a:pPr algn="just"/>
            <a:r>
              <a:rPr lang="en-US" dirty="0" smtClean="0"/>
              <a:t>Open circuit or short circuit fault provides wrong logic level transfer from one end to other.</a:t>
            </a:r>
          </a:p>
          <a:p>
            <a:pPr algn="just"/>
            <a:r>
              <a:rPr lang="en-US" dirty="0" smtClean="0"/>
              <a:t>Most short circuit fault occurs due to bad interconnections – often called as bridging fault.</a:t>
            </a:r>
          </a:p>
          <a:p>
            <a:pPr algn="just"/>
            <a:r>
              <a:rPr lang="en-US" dirty="0" smtClean="0"/>
              <a:t>Bridging fault can be feedback type or non-feedback type.</a:t>
            </a:r>
            <a:endParaRPr lang="en-US" dirty="0"/>
          </a:p>
        </p:txBody>
      </p:sp>
    </p:spTree>
    <p:extLst>
      <p:ext uri="{BB962C8B-B14F-4D97-AF65-F5344CB8AC3E}">
        <p14:creationId xmlns:p14="http://schemas.microsoft.com/office/powerpoint/2010/main" val="19488889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stuck at fault</a:t>
            </a:r>
            <a:endParaRPr lang="en-US" dirty="0"/>
          </a:p>
        </p:txBody>
      </p:sp>
      <p:sp>
        <p:nvSpPr>
          <p:cNvPr id="3" name="Content Placeholder 2"/>
          <p:cNvSpPr>
            <a:spLocks noGrp="1"/>
          </p:cNvSpPr>
          <p:nvPr>
            <p:ph idx="1"/>
          </p:nvPr>
        </p:nvSpPr>
        <p:spPr>
          <a:xfrm>
            <a:off x="457200" y="1600201"/>
            <a:ext cx="8229600" cy="2209800"/>
          </a:xfrm>
        </p:spPr>
        <p:txBody>
          <a:bodyPr>
            <a:normAutofit fontScale="92500" lnSpcReduction="20000"/>
          </a:bodyPr>
          <a:lstStyle/>
          <a:p>
            <a:r>
              <a:rPr lang="en-US" dirty="0" smtClean="0"/>
              <a:t>It is a one fault model. </a:t>
            </a:r>
          </a:p>
          <a:p>
            <a:r>
              <a:rPr lang="en-US" dirty="0" smtClean="0"/>
              <a:t>Can be used as separate entity in multiple stuck at fault model.</a:t>
            </a:r>
          </a:p>
          <a:p>
            <a:r>
              <a:rPr lang="en-US" dirty="0" smtClean="0"/>
              <a:t>There are some </a:t>
            </a:r>
            <a:r>
              <a:rPr lang="en-US" dirty="0" err="1" smtClean="0"/>
              <a:t>eqv</a:t>
            </a:r>
            <a:r>
              <a:rPr lang="en-US" dirty="0" smtClean="0"/>
              <a:t> model like stuck on fault like stuck open / stuck off fault model.</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810000"/>
            <a:ext cx="6877050"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99335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85800"/>
            <a:ext cx="8562975"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80862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457200" y="1219200"/>
            <a:ext cx="8229600" cy="4906963"/>
          </a:xfrm>
        </p:spPr>
        <p:txBody>
          <a:bodyPr/>
          <a:lstStyle/>
          <a:p>
            <a:pPr algn="just"/>
            <a:r>
              <a:rPr lang="en-US" dirty="0" smtClean="0"/>
              <a:t>Net fault : forces all the logic cell inputs either to logic 0 or logic 1.</a:t>
            </a:r>
          </a:p>
          <a:p>
            <a:pPr algn="just"/>
            <a:r>
              <a:rPr lang="en-US" dirty="0" smtClean="0"/>
              <a:t>Input fault : attached to a logic cell input forces the input to logic 1 or 0. But it is confined to a particular logic cell and may not affects other.</a:t>
            </a:r>
          </a:p>
          <a:p>
            <a:pPr algn="just"/>
            <a:r>
              <a:rPr lang="en-US" dirty="0" smtClean="0"/>
              <a:t>Output Fault: If it is a rail strength fault--- all the logic cell output connected to supply rail will force to either 0-&gt;1 or 1-&gt;0. </a:t>
            </a:r>
            <a:endParaRPr lang="en-US" dirty="0"/>
          </a:p>
        </p:txBody>
      </p:sp>
    </p:spTree>
    <p:extLst>
      <p:ext uri="{BB962C8B-B14F-4D97-AF65-F5344CB8AC3E}">
        <p14:creationId xmlns:p14="http://schemas.microsoft.com/office/powerpoint/2010/main" val="1807690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88506"/>
            <a:ext cx="8763000" cy="3693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75377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Cont.</a:t>
            </a:r>
            <a:endParaRPr lang="en-US" dirty="0"/>
          </a:p>
        </p:txBody>
      </p:sp>
      <p:sp>
        <p:nvSpPr>
          <p:cNvPr id="3" name="Content Placeholder 2"/>
          <p:cNvSpPr>
            <a:spLocks noGrp="1"/>
          </p:cNvSpPr>
          <p:nvPr>
            <p:ph idx="1"/>
          </p:nvPr>
        </p:nvSpPr>
        <p:spPr>
          <a:xfrm>
            <a:off x="457200" y="1219200"/>
            <a:ext cx="8229600" cy="4906963"/>
          </a:xfrm>
        </p:spPr>
        <p:txBody>
          <a:bodyPr>
            <a:normAutofit fontScale="85000" lnSpcReduction="20000"/>
          </a:bodyPr>
          <a:lstStyle/>
          <a:p>
            <a:pPr algn="just"/>
            <a:r>
              <a:rPr lang="en-US" dirty="0" smtClean="0"/>
              <a:t>Generally Stuck at fault injected at input or output pins of logic cell. </a:t>
            </a:r>
          </a:p>
          <a:p>
            <a:pPr algn="just"/>
            <a:r>
              <a:rPr lang="en-US" dirty="0" smtClean="0"/>
              <a:t>We do not injected this to the internal nodes like internal pins of flip flop etc.</a:t>
            </a:r>
          </a:p>
          <a:p>
            <a:pPr algn="just"/>
            <a:r>
              <a:rPr lang="en-US" dirty="0" smtClean="0"/>
              <a:t>We call the earlier fault as </a:t>
            </a:r>
            <a:r>
              <a:rPr lang="en-US" dirty="0" smtClean="0">
                <a:solidFill>
                  <a:schemeClr val="accent6">
                    <a:lumMod val="75000"/>
                  </a:schemeClr>
                </a:solidFill>
              </a:rPr>
              <a:t>pin fault model</a:t>
            </a:r>
            <a:r>
              <a:rPr lang="en-US" dirty="0" smtClean="0"/>
              <a:t>/ structural fault model/ gate level model.</a:t>
            </a:r>
          </a:p>
          <a:p>
            <a:pPr algn="just"/>
            <a:r>
              <a:rPr lang="en-US" dirty="0" smtClean="0"/>
              <a:t>If internal fault is applied then it is transistor / switch level model.</a:t>
            </a:r>
          </a:p>
          <a:p>
            <a:pPr algn="just"/>
            <a:r>
              <a:rPr lang="en-US" dirty="0" smtClean="0"/>
              <a:t>Fault effects travel through the circuit to other logic cells causing other constitutive faults – </a:t>
            </a:r>
            <a:r>
              <a:rPr lang="en-US" dirty="0" smtClean="0">
                <a:solidFill>
                  <a:schemeClr val="accent6">
                    <a:lumMod val="75000"/>
                  </a:schemeClr>
                </a:solidFill>
              </a:rPr>
              <a:t>This is called fault propagation. </a:t>
            </a:r>
          </a:p>
          <a:p>
            <a:pPr algn="just"/>
            <a:r>
              <a:rPr lang="en-US" dirty="0" smtClean="0">
                <a:solidFill>
                  <a:schemeClr val="accent6">
                    <a:lumMod val="75000"/>
                  </a:schemeClr>
                </a:solidFill>
              </a:rPr>
              <a:t>Fault collapsing </a:t>
            </a:r>
            <a:r>
              <a:rPr lang="en-US" dirty="0" smtClean="0"/>
              <a:t>: same output due to multiple fault. Can be minimized to a single model.</a:t>
            </a:r>
            <a:endParaRPr lang="en-US" dirty="0"/>
          </a:p>
        </p:txBody>
      </p:sp>
    </p:spTree>
    <p:extLst>
      <p:ext uri="{BB962C8B-B14F-4D97-AF65-F5344CB8AC3E}">
        <p14:creationId xmlns:p14="http://schemas.microsoft.com/office/powerpoint/2010/main" val="18397699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b="1" dirty="0">
                <a:latin typeface="Times New Roman" pitchFamily="18" charset="0"/>
                <a:cs typeface="Times New Roman" pitchFamily="18" charset="0"/>
              </a:rPr>
              <a:t>Fault Detection in Combinational Circuits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7500" lnSpcReduction="20000"/>
          </a:bodyPr>
          <a:lstStyle/>
          <a:p>
            <a:r>
              <a:rPr lang="en-US" u="sng" dirty="0">
                <a:latin typeface="Times New Roman" pitchFamily="18" charset="0"/>
                <a:cs typeface="Times New Roman" pitchFamily="18" charset="0"/>
              </a:rPr>
              <a:t>Circuit:</a:t>
            </a:r>
            <a:r>
              <a:rPr lang="en-US" dirty="0">
                <a:latin typeface="Times New Roman" pitchFamily="18" charset="0"/>
                <a:cs typeface="Times New Roman" pitchFamily="18" charset="0"/>
              </a:rPr>
              <a:t> Let </a:t>
            </a:r>
            <a:r>
              <a:rPr lang="en-US" i="1" dirty="0">
                <a:latin typeface="Times New Roman" pitchFamily="18" charset="0"/>
                <a:cs typeface="Times New Roman" pitchFamily="18" charset="0"/>
              </a:rPr>
              <a:t>Z(x)</a:t>
            </a:r>
            <a:r>
              <a:rPr lang="en-US" dirty="0">
                <a:latin typeface="Times New Roman" pitchFamily="18" charset="0"/>
                <a:cs typeface="Times New Roman" pitchFamily="18" charset="0"/>
              </a:rPr>
              <a:t> be the logic function of a circuit </a:t>
            </a:r>
            <a:r>
              <a:rPr lang="en-US" i="1" dirty="0">
                <a:latin typeface="Times New Roman" pitchFamily="18" charset="0"/>
                <a:cs typeface="Times New Roman" pitchFamily="18" charset="0"/>
              </a:rPr>
              <a:t>N</a:t>
            </a:r>
            <a:r>
              <a:rPr lang="en-US" dirty="0">
                <a:latin typeface="Times New Roman" pitchFamily="18" charset="0"/>
                <a:cs typeface="Times New Roman" pitchFamily="18" charset="0"/>
              </a:rPr>
              <a:t>, where x represents an arbitrary input vector and </a:t>
            </a:r>
            <a:r>
              <a:rPr lang="en-US" i="1" dirty="0">
                <a:latin typeface="Times New Roman" pitchFamily="18" charset="0"/>
                <a:cs typeface="Times New Roman" pitchFamily="18" charset="0"/>
              </a:rPr>
              <a:t>Z(x)</a:t>
            </a:r>
            <a:r>
              <a:rPr lang="en-US" dirty="0">
                <a:latin typeface="Times New Roman" pitchFamily="18" charset="0"/>
                <a:cs typeface="Times New Roman" pitchFamily="18" charset="0"/>
              </a:rPr>
              <a:t> denotes the mapping realized by </a:t>
            </a:r>
            <a:r>
              <a:rPr lang="en-US" i="1" dirty="0" smtClean="0">
                <a:latin typeface="Times New Roman" pitchFamily="18" charset="0"/>
                <a:cs typeface="Times New Roman" pitchFamily="18" charset="0"/>
              </a:rPr>
              <a:t>N circuit</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p>
            <a:r>
              <a:rPr lang="en-US" u="sng" dirty="0">
                <a:latin typeface="Times New Roman" pitchFamily="18" charset="0"/>
                <a:cs typeface="Times New Roman" pitchFamily="18" charset="0"/>
              </a:rPr>
              <a:t>Faulty circuit:</a:t>
            </a:r>
            <a:r>
              <a:rPr lang="en-US" dirty="0">
                <a:latin typeface="Times New Roman" pitchFamily="18" charset="0"/>
                <a:cs typeface="Times New Roman" pitchFamily="18" charset="0"/>
              </a:rPr>
              <a:t> </a:t>
            </a:r>
            <a:r>
              <a:rPr lang="en-US" dirty="0">
                <a:solidFill>
                  <a:srgbClr val="FF0000"/>
                </a:solidFill>
                <a:latin typeface="Times New Roman" pitchFamily="18" charset="0"/>
                <a:cs typeface="Times New Roman" pitchFamily="18" charset="0"/>
              </a:rPr>
              <a:t>The presence of a fault </a:t>
            </a:r>
            <a:r>
              <a:rPr lang="en-US" i="1" dirty="0">
                <a:solidFill>
                  <a:srgbClr val="FF0000"/>
                </a:solidFill>
                <a:latin typeface="Times New Roman" pitchFamily="18" charset="0"/>
                <a:cs typeface="Times New Roman" pitchFamily="18" charset="0"/>
              </a:rPr>
              <a:t>f </a:t>
            </a:r>
            <a:r>
              <a:rPr lang="en-US" dirty="0">
                <a:solidFill>
                  <a:srgbClr val="FF0000"/>
                </a:solidFill>
                <a:latin typeface="Times New Roman" pitchFamily="18" charset="0"/>
                <a:cs typeface="Times New Roman" pitchFamily="18" charset="0"/>
              </a:rPr>
              <a:t>transforms </a:t>
            </a:r>
            <a:r>
              <a:rPr lang="en-US" i="1" dirty="0">
                <a:solidFill>
                  <a:srgbClr val="FF0000"/>
                </a:solidFill>
                <a:latin typeface="Times New Roman" pitchFamily="18" charset="0"/>
                <a:cs typeface="Times New Roman" pitchFamily="18" charset="0"/>
              </a:rPr>
              <a:t>N</a:t>
            </a:r>
            <a:r>
              <a:rPr lang="en-US" dirty="0">
                <a:solidFill>
                  <a:srgbClr val="FF0000"/>
                </a:solidFill>
                <a:latin typeface="Times New Roman" pitchFamily="18" charset="0"/>
                <a:cs typeface="Times New Roman" pitchFamily="18" charset="0"/>
              </a:rPr>
              <a:t> into a new circuit </a:t>
            </a:r>
            <a:r>
              <a:rPr lang="en-US" i="1" dirty="0" err="1">
                <a:solidFill>
                  <a:srgbClr val="FF0000"/>
                </a:solidFill>
                <a:latin typeface="Times New Roman" pitchFamily="18" charset="0"/>
                <a:cs typeface="Times New Roman" pitchFamily="18" charset="0"/>
              </a:rPr>
              <a:t>N</a:t>
            </a:r>
            <a:r>
              <a:rPr lang="en-US" i="1" baseline="-25000" dirty="0" err="1">
                <a:solidFill>
                  <a:srgbClr val="FF0000"/>
                </a:solidFill>
                <a:latin typeface="Times New Roman" pitchFamily="18" charset="0"/>
                <a:cs typeface="Times New Roman" pitchFamily="18" charset="0"/>
              </a:rPr>
              <a:t>f</a:t>
            </a:r>
            <a:r>
              <a:rPr lang="en-US" dirty="0">
                <a:solidFill>
                  <a:srgbClr val="FF0000"/>
                </a:solidFill>
                <a:latin typeface="Times New Roman" pitchFamily="18" charset="0"/>
                <a:cs typeface="Times New Roman" pitchFamily="18" charset="0"/>
              </a:rPr>
              <a:t> with a new function </a:t>
            </a:r>
            <a:r>
              <a:rPr lang="en-US" i="1" dirty="0" err="1">
                <a:solidFill>
                  <a:srgbClr val="FF0000"/>
                </a:solidFill>
                <a:latin typeface="Times New Roman" pitchFamily="18" charset="0"/>
                <a:cs typeface="Times New Roman" pitchFamily="18" charset="0"/>
              </a:rPr>
              <a:t>Z</a:t>
            </a:r>
            <a:r>
              <a:rPr lang="en-US" i="1" baseline="-25000" dirty="0" err="1">
                <a:solidFill>
                  <a:srgbClr val="FF0000"/>
                </a:solidFill>
                <a:latin typeface="Times New Roman" pitchFamily="18" charset="0"/>
                <a:cs typeface="Times New Roman" pitchFamily="18" charset="0"/>
              </a:rPr>
              <a:t>f</a:t>
            </a:r>
            <a:r>
              <a:rPr lang="en-US" i="1" dirty="0">
                <a:solidFill>
                  <a:srgbClr val="FF0000"/>
                </a:solidFill>
                <a:latin typeface="Times New Roman" pitchFamily="18" charset="0"/>
                <a:cs typeface="Times New Roman" pitchFamily="18" charset="0"/>
              </a:rPr>
              <a:t> (x).</a:t>
            </a:r>
            <a:endParaRPr lang="en-US" dirty="0">
              <a:solidFill>
                <a:srgbClr val="FF0000"/>
              </a:solidFill>
              <a:latin typeface="Times New Roman" pitchFamily="18" charset="0"/>
              <a:cs typeface="Times New Roman" pitchFamily="18" charset="0"/>
            </a:endParaRPr>
          </a:p>
          <a:p>
            <a:r>
              <a:rPr lang="en-US" u="sng" dirty="0">
                <a:latin typeface="Times New Roman" pitchFamily="18" charset="0"/>
                <a:cs typeface="Times New Roman" pitchFamily="18" charset="0"/>
              </a:rPr>
              <a:t>Test:</a:t>
            </a:r>
            <a:r>
              <a:rPr lang="en-US" dirty="0">
                <a:latin typeface="Times New Roman" pitchFamily="18" charset="0"/>
                <a:cs typeface="Times New Roman" pitchFamily="18" charset="0"/>
              </a:rPr>
              <a:t> Denote by </a:t>
            </a:r>
            <a:r>
              <a:rPr lang="en-US" i="1" dirty="0" smtClean="0">
                <a:latin typeface="Times New Roman" pitchFamily="18" charset="0"/>
                <a:cs typeface="Times New Roman" pitchFamily="18" charset="0"/>
              </a:rPr>
              <a:t>t,</a:t>
            </a:r>
            <a:r>
              <a:rPr lang="en-US" dirty="0">
                <a:latin typeface="Times New Roman" pitchFamily="18" charset="0"/>
                <a:cs typeface="Times New Roman" pitchFamily="18" charset="0"/>
              </a:rPr>
              <a:t> a specific input vector (</a:t>
            </a:r>
            <a:r>
              <a:rPr lang="en-US" b="1" dirty="0">
                <a:latin typeface="Times New Roman" pitchFamily="18" charset="0"/>
                <a:cs typeface="Times New Roman" pitchFamily="18" charset="0"/>
              </a:rPr>
              <a:t>test vector</a:t>
            </a:r>
            <a:r>
              <a:rPr lang="en-US" dirty="0">
                <a:latin typeface="Times New Roman" pitchFamily="18" charset="0"/>
                <a:cs typeface="Times New Roman" pitchFamily="18" charset="0"/>
              </a:rPr>
              <a:t>), and by </a:t>
            </a:r>
            <a:r>
              <a:rPr lang="en-US" i="1" dirty="0">
                <a:latin typeface="Times New Roman" pitchFamily="18" charset="0"/>
                <a:cs typeface="Times New Roman" pitchFamily="18" charset="0"/>
              </a:rPr>
              <a:t>Z(t)</a:t>
            </a:r>
            <a:r>
              <a:rPr lang="en-US" dirty="0">
                <a:latin typeface="Times New Roman" pitchFamily="18" charset="0"/>
                <a:cs typeface="Times New Roman" pitchFamily="18" charset="0"/>
              </a:rPr>
              <a:t> the response of </a:t>
            </a:r>
            <a:r>
              <a:rPr lang="en-US" i="1" dirty="0">
                <a:latin typeface="Times New Roman" pitchFamily="18" charset="0"/>
                <a:cs typeface="Times New Roman" pitchFamily="18" charset="0"/>
              </a:rPr>
              <a:t>N</a:t>
            </a:r>
            <a:r>
              <a:rPr lang="en-US" dirty="0">
                <a:latin typeface="Times New Roman" pitchFamily="18" charset="0"/>
                <a:cs typeface="Times New Roman" pitchFamily="18" charset="0"/>
              </a:rPr>
              <a:t>. Let us call a sequence of test vectors by </a:t>
            </a:r>
            <a:r>
              <a:rPr lang="en-US" b="1" dirty="0" err="1" smtClean="0">
                <a:latin typeface="Times New Roman" pitchFamily="18" charset="0"/>
                <a:cs typeface="Times New Roman" pitchFamily="18" charset="0"/>
              </a:rPr>
              <a:t>test</a:t>
            </a:r>
            <a:r>
              <a:rPr lang="en-US" i="1" dirty="0" err="1" smtClean="0">
                <a:latin typeface="Times New Roman" pitchFamily="18" charset="0"/>
                <a:cs typeface="Times New Roman" pitchFamily="18" charset="0"/>
              </a:rPr>
              <a:t>:T</a:t>
            </a:r>
            <a:r>
              <a:rPr lang="en-US" i="1" dirty="0">
                <a:latin typeface="Times New Roman" pitchFamily="18" charset="0"/>
                <a:cs typeface="Times New Roman" pitchFamily="18" charset="0"/>
              </a:rPr>
              <a:t>={t</a:t>
            </a:r>
            <a:r>
              <a:rPr lang="en-US" i="1" baseline="-25000" dirty="0">
                <a:latin typeface="Times New Roman" pitchFamily="18" charset="0"/>
                <a:cs typeface="Times New Roman" pitchFamily="18" charset="0"/>
              </a:rPr>
              <a:t>1</a:t>
            </a:r>
            <a:r>
              <a:rPr lang="en-US" i="1" dirty="0">
                <a:latin typeface="Times New Roman" pitchFamily="18" charset="0"/>
                <a:cs typeface="Times New Roman" pitchFamily="18" charset="0"/>
              </a:rPr>
              <a:t> t</a:t>
            </a:r>
            <a:r>
              <a:rPr lang="en-US" i="1" baseline="-25000" dirty="0">
                <a:latin typeface="Times New Roman" pitchFamily="18" charset="0"/>
                <a:cs typeface="Times New Roman" pitchFamily="18" charset="0"/>
              </a:rPr>
              <a:t>2</a:t>
            </a:r>
            <a:r>
              <a:rPr lang="en-US" i="1" dirty="0">
                <a:latin typeface="Times New Roman" pitchFamily="18" charset="0"/>
                <a:cs typeface="Times New Roman" pitchFamily="18" charset="0"/>
              </a:rPr>
              <a:t> ... </a:t>
            </a:r>
            <a:r>
              <a:rPr lang="en-US" i="1" dirty="0" err="1">
                <a:latin typeface="Times New Roman" pitchFamily="18" charset="0"/>
                <a:cs typeface="Times New Roman" pitchFamily="18" charset="0"/>
              </a:rPr>
              <a:t>t</a:t>
            </a:r>
            <a:r>
              <a:rPr lang="en-US" i="1" baseline="-25000" dirty="0" err="1">
                <a:latin typeface="Times New Roman" pitchFamily="18" charset="0"/>
                <a:cs typeface="Times New Roman" pitchFamily="18" charset="0"/>
              </a:rPr>
              <a:t>n</a:t>
            </a:r>
            <a:r>
              <a:rPr lang="en-US" i="1" dirty="0">
                <a:latin typeface="Times New Roman" pitchFamily="18" charset="0"/>
                <a:cs typeface="Times New Roman" pitchFamily="18" charset="0"/>
              </a:rPr>
              <a:t> }.</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The circuit is tested by applying a test </a:t>
            </a:r>
            <a:r>
              <a:rPr lang="en-US" i="1" dirty="0">
                <a:latin typeface="Times New Roman" pitchFamily="18" charset="0"/>
                <a:cs typeface="Times New Roman" pitchFamily="18" charset="0"/>
              </a:rPr>
              <a:t>T</a:t>
            </a:r>
            <a:r>
              <a:rPr lang="en-US" dirty="0">
                <a:latin typeface="Times New Roman" pitchFamily="18" charset="0"/>
                <a:cs typeface="Times New Roman" pitchFamily="18" charset="0"/>
              </a:rPr>
              <a:t> and by comparing the output response with the expected output response of </a:t>
            </a:r>
            <a:r>
              <a:rPr lang="en-US" i="1" dirty="0" smtClean="0">
                <a:latin typeface="Times New Roman" pitchFamily="18" charset="0"/>
                <a:cs typeface="Times New Roman" pitchFamily="18" charset="0"/>
              </a:rPr>
              <a:t>N</a:t>
            </a:r>
            <a:r>
              <a:rPr lang="en-US" i="1" dirty="0">
                <a:latin typeface="Times New Roman" pitchFamily="18" charset="0"/>
                <a:cs typeface="Times New Roman" pitchFamily="18" charset="0"/>
              </a:rPr>
              <a:t> </a:t>
            </a:r>
            <a:r>
              <a:rPr lang="en-US" i="1" dirty="0" smtClean="0">
                <a:latin typeface="Times New Roman" pitchFamily="18" charset="0"/>
                <a:cs typeface="Times New Roman" pitchFamily="18" charset="0"/>
              </a:rPr>
              <a:t>Z(t1)…</a:t>
            </a:r>
            <a:endParaRPr lang="en-US" dirty="0">
              <a:latin typeface="Times New Roman" pitchFamily="18" charset="0"/>
              <a:cs typeface="Times New Roman" pitchFamily="18" charset="0"/>
            </a:endParaRPr>
          </a:p>
          <a:p>
            <a:r>
              <a:rPr lang="en-US" u="sng" dirty="0">
                <a:latin typeface="Times New Roman" pitchFamily="18" charset="0"/>
                <a:cs typeface="Times New Roman" pitchFamily="18" charset="0"/>
              </a:rPr>
              <a:t>Fault detection:</a:t>
            </a:r>
            <a:r>
              <a:rPr lang="en-US" dirty="0">
                <a:latin typeface="Times New Roman" pitchFamily="18" charset="0"/>
                <a:cs typeface="Times New Roman" pitchFamily="18" charset="0"/>
              </a:rPr>
              <a:t> A test vector </a:t>
            </a:r>
            <a:r>
              <a:rPr lang="en-US" i="1" dirty="0">
                <a:latin typeface="Times New Roman" pitchFamily="18" charset="0"/>
                <a:cs typeface="Times New Roman" pitchFamily="18" charset="0"/>
              </a:rPr>
              <a:t>t </a:t>
            </a:r>
            <a:r>
              <a:rPr lang="en-US" b="1" dirty="0">
                <a:latin typeface="Times New Roman" pitchFamily="18" charset="0"/>
                <a:cs typeface="Times New Roman" pitchFamily="18" charset="0"/>
              </a:rPr>
              <a:t>detects</a:t>
            </a:r>
            <a:r>
              <a:rPr lang="en-US" dirty="0">
                <a:latin typeface="Times New Roman" pitchFamily="18" charset="0"/>
                <a:cs typeface="Times New Roman" pitchFamily="18" charset="0"/>
              </a:rPr>
              <a:t> a fault </a:t>
            </a:r>
            <a:r>
              <a:rPr lang="en-US" i="1" dirty="0">
                <a:latin typeface="Times New Roman" pitchFamily="18" charset="0"/>
                <a:cs typeface="Times New Roman" pitchFamily="18" charset="0"/>
              </a:rPr>
              <a:t>f </a:t>
            </a:r>
            <a:r>
              <a:rPr lang="en-US" dirty="0" smtClean="0">
                <a:latin typeface="Times New Roman" pitchFamily="18" charset="0"/>
                <a:cs typeface="Times New Roman" pitchFamily="18" charset="0"/>
              </a:rPr>
              <a:t>if Z(t) not equals to </a:t>
            </a:r>
            <a:r>
              <a:rPr lang="en-US" dirty="0" err="1" smtClean="0">
                <a:latin typeface="Times New Roman" pitchFamily="18" charset="0"/>
                <a:cs typeface="Times New Roman" pitchFamily="18" charset="0"/>
              </a:rPr>
              <a:t>Z</a:t>
            </a:r>
            <a:r>
              <a:rPr lang="en-US" baseline="-25000" dirty="0" err="1" smtClean="0">
                <a:latin typeface="Times New Roman" pitchFamily="18" charset="0"/>
                <a:cs typeface="Times New Roman" pitchFamily="18" charset="0"/>
              </a:rPr>
              <a:t>f</a:t>
            </a:r>
            <a:r>
              <a:rPr lang="en-US" dirty="0" smtClean="0">
                <a:latin typeface="Times New Roman" pitchFamily="18" charset="0"/>
                <a:cs typeface="Times New Roman" pitchFamily="18" charset="0"/>
              </a:rPr>
              <a:t>(t)</a:t>
            </a:r>
            <a:endParaRPr lang="en-US" dirty="0"/>
          </a:p>
        </p:txBody>
      </p:sp>
    </p:spTree>
    <p:extLst>
      <p:ext uri="{BB962C8B-B14F-4D97-AF65-F5344CB8AC3E}">
        <p14:creationId xmlns:p14="http://schemas.microsoft.com/office/powerpoint/2010/main" val="3041009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429000"/>
            <a:ext cx="8229600" cy="3001963"/>
          </a:xfrm>
        </p:spPr>
        <p:txBody>
          <a:bodyPr>
            <a:normAutofit fontScale="77500" lnSpcReduction="20000"/>
          </a:bodyPr>
          <a:lstStyle/>
          <a:p>
            <a:pPr algn="just"/>
            <a:r>
              <a:rPr lang="en-US" dirty="0">
                <a:latin typeface="Times New Roman" pitchFamily="18" charset="0"/>
                <a:cs typeface="Times New Roman" pitchFamily="18" charset="0"/>
              </a:rPr>
              <a:t>In Figure </a:t>
            </a:r>
            <a:r>
              <a:rPr lang="en-US" b="1" dirty="0">
                <a:latin typeface="Times New Roman" pitchFamily="18" charset="0"/>
                <a:cs typeface="Times New Roman" pitchFamily="18" charset="0"/>
              </a:rPr>
              <a:t>a fault a/0 is sensitized</a:t>
            </a:r>
            <a:r>
              <a:rPr lang="en-US" dirty="0">
                <a:latin typeface="Times New Roman" pitchFamily="18" charset="0"/>
                <a:cs typeface="Times New Roman" pitchFamily="18" charset="0"/>
              </a:rPr>
              <a:t> by the value 1 on a line a</a:t>
            </a:r>
            <a:r>
              <a:rPr lang="en-US" dirty="0" smtClean="0">
                <a:latin typeface="Times New Roman" pitchFamily="18" charset="0"/>
                <a:cs typeface="Times New Roman" pitchFamily="18" charset="0"/>
              </a:rPr>
              <a:t>.</a:t>
            </a:r>
          </a:p>
          <a:p>
            <a:pPr algn="just"/>
            <a:r>
              <a:rPr lang="en-US" dirty="0">
                <a:latin typeface="Times New Roman" pitchFamily="18" charset="0"/>
                <a:cs typeface="Times New Roman" pitchFamily="18" charset="0"/>
              </a:rPr>
              <a:t>A test</a:t>
            </a:r>
            <a:r>
              <a:rPr lang="en-US" i="1" dirty="0">
                <a:latin typeface="Times New Roman" pitchFamily="18" charset="0"/>
                <a:cs typeface="Times New Roman" pitchFamily="18" charset="0"/>
              </a:rPr>
              <a:t> t</a:t>
            </a:r>
            <a:r>
              <a:rPr lang="en-US" dirty="0">
                <a:latin typeface="Times New Roman" pitchFamily="18" charset="0"/>
                <a:cs typeface="Times New Roman" pitchFamily="18" charset="0"/>
              </a:rPr>
              <a:t> = 1101 is simulated, both without and with the fault a/0. The results of the simulation are different in the two cases, shown in a form </a:t>
            </a:r>
            <a:r>
              <a:rPr lang="en-US" dirty="0" smtClean="0">
                <a:solidFill>
                  <a:srgbClr val="FF0000"/>
                </a:solidFill>
                <a:latin typeface="Times New Roman" pitchFamily="18" charset="0"/>
                <a:cs typeface="Times New Roman" pitchFamily="18" charset="0"/>
              </a:rPr>
              <a:t>v-&gt;</a:t>
            </a:r>
            <a:r>
              <a:rPr lang="en-US" dirty="0" err="1" smtClean="0">
                <a:solidFill>
                  <a:srgbClr val="FF0000"/>
                </a:solidFill>
                <a:latin typeface="Times New Roman" pitchFamily="18" charset="0"/>
                <a:cs typeface="Times New Roman" pitchFamily="18" charset="0"/>
              </a:rPr>
              <a:t>vf</a:t>
            </a:r>
            <a:r>
              <a:rPr lang="en-US" dirty="0">
                <a:solidFill>
                  <a:srgbClr val="FF0000"/>
                </a:solidFill>
                <a:latin typeface="Times New Roman" pitchFamily="18" charset="0"/>
                <a:cs typeface="Times New Roman" pitchFamily="18" charset="0"/>
              </a:rPr>
              <a:t> </a:t>
            </a:r>
            <a:r>
              <a:rPr lang="en-US" dirty="0">
                <a:latin typeface="Times New Roman" pitchFamily="18" charset="0"/>
                <a:cs typeface="Times New Roman" pitchFamily="18" charset="0"/>
              </a:rPr>
              <a:t>where  </a:t>
            </a:r>
            <a:r>
              <a:rPr lang="en-US" dirty="0" smtClean="0">
                <a:solidFill>
                  <a:srgbClr val="FF0000"/>
                </a:solidFill>
                <a:latin typeface="Times New Roman" pitchFamily="18" charset="0"/>
                <a:cs typeface="Times New Roman" pitchFamily="18" charset="0"/>
              </a:rPr>
              <a:t>v</a:t>
            </a:r>
            <a:r>
              <a:rPr lang="en-US" dirty="0" smtClean="0">
                <a:latin typeface="Times New Roman" pitchFamily="18" charset="0"/>
                <a:cs typeface="Times New Roman" pitchFamily="18" charset="0"/>
              </a:rPr>
              <a:t> and</a:t>
            </a:r>
            <a:r>
              <a:rPr lang="en-US" dirty="0">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vf</a:t>
            </a:r>
            <a:r>
              <a:rPr lang="en-US" dirty="0">
                <a:latin typeface="Times New Roman" pitchFamily="18" charset="0"/>
                <a:cs typeface="Times New Roman" pitchFamily="18" charset="0"/>
              </a:rPr>
              <a:t> are corresponding signal values in the fault-free and in the faulty circuit. The fault is detected since the output values in the two cases are different. A path from the faulty line </a:t>
            </a:r>
            <a:r>
              <a:rPr lang="en-US" i="1" dirty="0">
                <a:latin typeface="Times New Roman" pitchFamily="18" charset="0"/>
                <a:cs typeface="Times New Roman" pitchFamily="18" charset="0"/>
              </a:rPr>
              <a:t>a</a:t>
            </a:r>
            <a:r>
              <a:rPr lang="en-US" dirty="0">
                <a:latin typeface="Times New Roman" pitchFamily="18" charset="0"/>
                <a:cs typeface="Times New Roman" pitchFamily="18" charset="0"/>
              </a:rPr>
              <a:t> is sensitized (bold lines) to the primary output of the circuit.</a:t>
            </a:r>
          </a:p>
        </p:txBody>
      </p:sp>
      <p:pic>
        <p:nvPicPr>
          <p:cNvPr id="1026" name="Picture 2" descr="http://www.pld.ttu.ee/diagnostika/theory/gifjpg/f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21673"/>
            <a:ext cx="4513188"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4486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a:latin typeface="Times New Roman" pitchFamily="18" charset="0"/>
                <a:cs typeface="Times New Roman" pitchFamily="18" charset="0"/>
              </a:rPr>
              <a:t>Detectability of Faults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990600"/>
            <a:ext cx="8229600" cy="5135563"/>
          </a:xfrm>
        </p:spPr>
        <p:txBody>
          <a:bodyPr>
            <a:normAutofit lnSpcReduction="10000"/>
          </a:bodyPr>
          <a:lstStyle/>
          <a:p>
            <a:pPr algn="just"/>
            <a:r>
              <a:rPr lang="en-US" dirty="0"/>
              <a:t>A fault </a:t>
            </a:r>
            <a:r>
              <a:rPr lang="en-US" i="1" dirty="0"/>
              <a:t>f </a:t>
            </a:r>
            <a:r>
              <a:rPr lang="en-US" dirty="0"/>
              <a:t>is </a:t>
            </a:r>
            <a:r>
              <a:rPr lang="en-US" b="1" dirty="0"/>
              <a:t>detectable</a:t>
            </a:r>
            <a:r>
              <a:rPr lang="en-US" dirty="0"/>
              <a:t> if there exists a test </a:t>
            </a:r>
            <a:r>
              <a:rPr lang="en-US" i="1" dirty="0"/>
              <a:t>t </a:t>
            </a:r>
            <a:r>
              <a:rPr lang="en-US" dirty="0"/>
              <a:t>that detects </a:t>
            </a:r>
            <a:r>
              <a:rPr lang="en-US" i="1" dirty="0"/>
              <a:t>f</a:t>
            </a:r>
            <a:r>
              <a:rPr lang="en-US" dirty="0"/>
              <a:t> , otherwise, </a:t>
            </a:r>
            <a:r>
              <a:rPr lang="en-US" i="1" dirty="0"/>
              <a:t>f</a:t>
            </a:r>
            <a:r>
              <a:rPr lang="en-US" dirty="0"/>
              <a:t> is an </a:t>
            </a:r>
            <a:r>
              <a:rPr lang="en-US" b="1" dirty="0"/>
              <a:t>undetectable</a:t>
            </a:r>
            <a:r>
              <a:rPr lang="en-US" dirty="0"/>
              <a:t> fault</a:t>
            </a:r>
            <a:r>
              <a:rPr lang="en-US" dirty="0" smtClean="0"/>
              <a:t>.</a:t>
            </a:r>
          </a:p>
          <a:p>
            <a:pPr algn="just"/>
            <a:r>
              <a:rPr lang="en-US" dirty="0"/>
              <a:t>The presence of an undetectable fault </a:t>
            </a:r>
            <a:r>
              <a:rPr lang="en-US" i="1" dirty="0"/>
              <a:t>f </a:t>
            </a:r>
            <a:r>
              <a:rPr lang="en-US" dirty="0"/>
              <a:t>may prevent the detection of another fault </a:t>
            </a:r>
            <a:r>
              <a:rPr lang="en-US" i="1" dirty="0" smtClean="0"/>
              <a:t>g.</a:t>
            </a:r>
          </a:p>
          <a:p>
            <a:pPr algn="just"/>
            <a:r>
              <a:rPr lang="en-US" dirty="0"/>
              <a:t>In Figure, the fault </a:t>
            </a:r>
            <a:r>
              <a:rPr lang="en-US" i="1" dirty="0"/>
              <a:t>b</a:t>
            </a:r>
            <a:r>
              <a:rPr lang="en-US" dirty="0"/>
              <a:t>/1 is undetectable. As we saw in the previous example, the test </a:t>
            </a:r>
            <a:r>
              <a:rPr lang="en-US" i="1" dirty="0"/>
              <a:t>t</a:t>
            </a:r>
            <a:r>
              <a:rPr lang="en-US" dirty="0"/>
              <a:t> = 1101 detects the fault </a:t>
            </a:r>
            <a:r>
              <a:rPr lang="en-US" i="1" dirty="0"/>
              <a:t>a</a:t>
            </a:r>
            <a:r>
              <a:rPr lang="en-US" dirty="0"/>
              <a:t>/0. However, in the presents of </a:t>
            </a:r>
            <a:r>
              <a:rPr lang="en-US" i="1" dirty="0"/>
              <a:t>b</a:t>
            </a:r>
            <a:r>
              <a:rPr lang="en-US" dirty="0"/>
              <a:t>/1, the test </a:t>
            </a:r>
            <a:r>
              <a:rPr lang="en-US" i="1" dirty="0"/>
              <a:t>t </a:t>
            </a:r>
            <a:r>
              <a:rPr lang="en-US" dirty="0"/>
              <a:t>is not any more able to detect the fault </a:t>
            </a:r>
            <a:r>
              <a:rPr lang="en-US" i="1" dirty="0"/>
              <a:t>a</a:t>
            </a:r>
            <a:r>
              <a:rPr lang="en-US" dirty="0"/>
              <a:t>/0.</a:t>
            </a:r>
          </a:p>
        </p:txBody>
      </p:sp>
    </p:spTree>
    <p:extLst>
      <p:ext uri="{BB962C8B-B14F-4D97-AF65-F5344CB8AC3E}">
        <p14:creationId xmlns:p14="http://schemas.microsoft.com/office/powerpoint/2010/main" val="7873914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pld.ttu.ee/diagnostika/theory/gifjpg/f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9527" y="762000"/>
            <a:ext cx="5410200" cy="4130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3932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
            <a:ext cx="864721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291" y="3505200"/>
            <a:ext cx="647700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4648200"/>
            <a:ext cx="160972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6905" y="4643437"/>
            <a:ext cx="1562100"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2767" y="4529137"/>
            <a:ext cx="7524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91408" y="6504709"/>
            <a:ext cx="981075"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98763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Fault Propagation</a:t>
            </a:r>
            <a:endParaRPr lang="en-US" dirty="0"/>
          </a:p>
        </p:txBody>
      </p:sp>
      <p:pic>
        <p:nvPicPr>
          <p:cNvPr id="3074" name="Picture 2" descr="http://www.pld.ttu.ee/diagnostika/theory/gifjpg/schem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828800"/>
            <a:ext cx="7464487"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6825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95400"/>
            <a:ext cx="8240612"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7562" y="533400"/>
            <a:ext cx="24288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82884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2550" y="790575"/>
            <a:ext cx="6438900" cy="527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50926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85800"/>
            <a:ext cx="7640653" cy="556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9051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
            <a:ext cx="7086600" cy="428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42455" y="4572000"/>
            <a:ext cx="8672945" cy="1754326"/>
          </a:xfrm>
          <a:prstGeom prst="rect">
            <a:avLst/>
          </a:prstGeom>
        </p:spPr>
        <p:txBody>
          <a:bodyPr wrap="square">
            <a:spAutoFit/>
          </a:bodyPr>
          <a:lstStyle/>
          <a:p>
            <a:pPr algn="just"/>
            <a:r>
              <a:rPr lang="en-US" dirty="0">
                <a:latin typeface="Times New Roman" pitchFamily="18" charset="0"/>
                <a:cs typeface="Times New Roman" pitchFamily="18" charset="0"/>
              </a:rPr>
              <a:t>It is, therefore</a:t>
            </a:r>
            <a:r>
              <a:rPr lang="en-US" dirty="0" smtClean="0">
                <a:latin typeface="Times New Roman" pitchFamily="18" charset="0"/>
                <a:cs typeface="Times New Roman" pitchFamily="18" charset="0"/>
              </a:rPr>
              <a:t>, important </a:t>
            </a:r>
            <a:r>
              <a:rPr lang="en-US" dirty="0">
                <a:latin typeface="Times New Roman" pitchFamily="18" charset="0"/>
                <a:cs typeface="Times New Roman" pitchFamily="18" charset="0"/>
              </a:rPr>
              <a:t>that the effect of these inevitable statistical variations in the processing </a:t>
            </a:r>
            <a:r>
              <a:rPr lang="en-US" dirty="0" smtClean="0">
                <a:latin typeface="Times New Roman" pitchFamily="18" charset="0"/>
                <a:cs typeface="Times New Roman" pitchFamily="18" charset="0"/>
              </a:rPr>
              <a:t>and environmental </a:t>
            </a:r>
            <a:r>
              <a:rPr lang="en-US" dirty="0">
                <a:latin typeface="Times New Roman" pitchFamily="18" charset="0"/>
                <a:cs typeface="Times New Roman" pitchFamily="18" charset="0"/>
              </a:rPr>
              <a:t>conditions be considered early on during the design of the circuit. </a:t>
            </a:r>
            <a:r>
              <a:rPr lang="en-US" dirty="0" smtClean="0">
                <a:latin typeface="Times New Roman" pitchFamily="18" charset="0"/>
                <a:cs typeface="Times New Roman" pitchFamily="18" charset="0"/>
              </a:rPr>
              <a:t>The circuit </a:t>
            </a:r>
            <a:r>
              <a:rPr lang="en-US" dirty="0">
                <a:latin typeface="Times New Roman" pitchFamily="18" charset="0"/>
                <a:cs typeface="Times New Roman" pitchFamily="18" charset="0"/>
              </a:rPr>
              <a:t>performance should be made least sensitive to these variations and should </a:t>
            </a:r>
            <a:r>
              <a:rPr lang="en-US" dirty="0" smtClean="0">
                <a:latin typeface="Times New Roman" pitchFamily="18" charset="0"/>
                <a:cs typeface="Times New Roman" pitchFamily="18" charset="0"/>
              </a:rPr>
              <a:t>have enough </a:t>
            </a:r>
            <a:r>
              <a:rPr lang="en-US" dirty="0">
                <a:latin typeface="Times New Roman" pitchFamily="18" charset="0"/>
                <a:cs typeface="Times New Roman" pitchFamily="18" charset="0"/>
              </a:rPr>
              <a:t>margins that a large fraction of the manufactured circuits pass the </a:t>
            </a:r>
            <a:r>
              <a:rPr lang="en-US" dirty="0" smtClean="0">
                <a:latin typeface="Times New Roman" pitchFamily="18" charset="0"/>
                <a:cs typeface="Times New Roman" pitchFamily="18" charset="0"/>
              </a:rPr>
              <a:t>acceptability criteria</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This is the essential motivation for </a:t>
            </a:r>
            <a:r>
              <a:rPr lang="en-US" b="1" i="1" dirty="0">
                <a:latin typeface="Times New Roman" pitchFamily="18" charset="0"/>
                <a:cs typeface="Times New Roman" pitchFamily="18" charset="0"/>
              </a:rPr>
              <a:t>design for manufacturability </a:t>
            </a:r>
            <a:r>
              <a:rPr lang="en-US" b="1" dirty="0">
                <a:latin typeface="Times New Roman" pitchFamily="18" charset="0"/>
                <a:cs typeface="Times New Roman" pitchFamily="18" charset="0"/>
              </a:rPr>
              <a:t>(DFM).</a:t>
            </a:r>
          </a:p>
        </p:txBody>
      </p:sp>
    </p:spTree>
    <p:extLst>
      <p:ext uri="{BB962C8B-B14F-4D97-AF65-F5344CB8AC3E}">
        <p14:creationId xmlns:p14="http://schemas.microsoft.com/office/powerpoint/2010/main" val="22957904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7984588" cy="565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86568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33400"/>
            <a:ext cx="8140120" cy="539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04731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228600"/>
            <a:ext cx="6535635" cy="523220"/>
          </a:xfrm>
          <a:prstGeom prst="rect">
            <a:avLst/>
          </a:prstGeom>
        </p:spPr>
        <p:txBody>
          <a:bodyPr wrap="none">
            <a:spAutoFit/>
          </a:bodyPr>
          <a:lstStyle/>
          <a:p>
            <a:r>
              <a:rPr lang="en-US" sz="2800" dirty="0">
                <a:solidFill>
                  <a:srgbClr val="FF0000"/>
                </a:solidFill>
              </a:rPr>
              <a:t>Digital Circuits and the Stuck at Fault Model</a:t>
            </a:r>
          </a:p>
        </p:txBody>
      </p:sp>
      <p:sp>
        <p:nvSpPr>
          <p:cNvPr id="3" name="Rectangle 2"/>
          <p:cNvSpPr/>
          <p:nvPr/>
        </p:nvSpPr>
        <p:spPr>
          <a:xfrm>
            <a:off x="381000" y="1120676"/>
            <a:ext cx="8534400" cy="1200329"/>
          </a:xfrm>
          <a:prstGeom prst="rect">
            <a:avLst/>
          </a:prstGeom>
        </p:spPr>
        <p:txBody>
          <a:bodyPr wrap="square">
            <a:spAutoFit/>
          </a:bodyPr>
          <a:lstStyle/>
          <a:p>
            <a:pPr algn="just"/>
            <a:r>
              <a:rPr lang="en-US" dirty="0"/>
              <a:t>With a stuck at fault model you are applying a structural test approach. Instead of testing all combination of 1’s and 0’s to a VLSI device, you will test with a reduced set of test vectors. Stuck at Fault Models operate at the logic model of digital circuits. An input or an output can be Stuck at Zero (S@0) or Stuck at One (S@1) </a:t>
            </a:r>
          </a:p>
        </p:txBody>
      </p:sp>
      <p:pic>
        <p:nvPicPr>
          <p:cNvPr id="6146" name="Picture 2" descr="Inverter G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9220" y="2514600"/>
            <a:ext cx="2857500" cy="11811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1069023405"/>
              </p:ext>
            </p:extLst>
          </p:nvPr>
        </p:nvGraphicFramePr>
        <p:xfrm>
          <a:off x="1610467" y="3962400"/>
          <a:ext cx="5905500" cy="1165860"/>
        </p:xfrm>
        <a:graphic>
          <a:graphicData uri="http://schemas.openxmlformats.org/drawingml/2006/table">
            <a:tbl>
              <a:tblPr/>
              <a:tblGrid>
                <a:gridCol w="2952750"/>
                <a:gridCol w="2952750"/>
              </a:tblGrid>
              <a:tr h="0">
                <a:tc>
                  <a:txBody>
                    <a:bodyPr/>
                    <a:lstStyle/>
                    <a:p>
                      <a:pPr algn="l"/>
                      <a:r>
                        <a:rPr lang="en-US">
                          <a:effectLst/>
                        </a:rPr>
                        <a:t>A</a:t>
                      </a:r>
                    </a:p>
                  </a:txBody>
                  <a:tcPr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8F3"/>
                    </a:solidFill>
                  </a:tcPr>
                </a:tc>
                <a:tc>
                  <a:txBody>
                    <a:bodyPr/>
                    <a:lstStyle/>
                    <a:p>
                      <a:pPr algn="l"/>
                      <a:r>
                        <a:rPr lang="en-US">
                          <a:effectLst/>
                        </a:rPr>
                        <a:t>D</a:t>
                      </a:r>
                    </a:p>
                  </a:txBody>
                  <a:tcPr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8F3"/>
                    </a:solidFill>
                  </a:tcPr>
                </a:tc>
              </a:tr>
              <a:tr h="0">
                <a:tc>
                  <a:txBody>
                    <a:bodyPr/>
                    <a:lstStyle/>
                    <a:p>
                      <a:pPr algn="l"/>
                      <a:r>
                        <a:rPr lang="en-US" dirty="0">
                          <a:effectLst/>
                        </a:rPr>
                        <a:t>1</a:t>
                      </a:r>
                    </a:p>
                  </a:txBody>
                  <a:tcPr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8F3"/>
                    </a:solidFill>
                  </a:tcPr>
                </a:tc>
                <a:tc>
                  <a:txBody>
                    <a:bodyPr/>
                    <a:lstStyle/>
                    <a:p>
                      <a:pPr algn="l"/>
                      <a:r>
                        <a:rPr lang="en-US">
                          <a:effectLst/>
                        </a:rPr>
                        <a:t>0</a:t>
                      </a:r>
                    </a:p>
                  </a:txBody>
                  <a:tcPr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8F3"/>
                    </a:solidFill>
                  </a:tcPr>
                </a:tc>
              </a:tr>
              <a:tr h="0">
                <a:tc>
                  <a:txBody>
                    <a:bodyPr/>
                    <a:lstStyle/>
                    <a:p>
                      <a:pPr algn="l"/>
                      <a:r>
                        <a:rPr lang="en-US" dirty="0">
                          <a:effectLst/>
                        </a:rPr>
                        <a:t>0</a:t>
                      </a:r>
                    </a:p>
                  </a:txBody>
                  <a:tcPr marT="57150" marB="57150" anchor="ctr">
                    <a:lnL>
                      <a:noFill/>
                    </a:lnL>
                    <a:lnR>
                      <a:noFill/>
                    </a:lnR>
                    <a:lnT w="9525" cap="flat" cmpd="sng" algn="ctr">
                      <a:solidFill>
                        <a:srgbClr val="DDDDDD"/>
                      </a:solidFill>
                      <a:prstDash val="solid"/>
                      <a:round/>
                      <a:headEnd type="none" w="med" len="med"/>
                      <a:tailEnd type="none" w="med" len="med"/>
                    </a:lnT>
                    <a:lnB>
                      <a:noFill/>
                    </a:lnB>
                    <a:solidFill>
                      <a:srgbClr val="F7F8F3"/>
                    </a:solidFill>
                  </a:tcPr>
                </a:tc>
                <a:tc>
                  <a:txBody>
                    <a:bodyPr/>
                    <a:lstStyle/>
                    <a:p>
                      <a:pPr algn="l"/>
                      <a:r>
                        <a:rPr lang="en-US" dirty="0">
                          <a:effectLst/>
                        </a:rPr>
                        <a:t>1</a:t>
                      </a:r>
                    </a:p>
                  </a:txBody>
                  <a:tcPr marT="57150" marB="57150" anchor="ctr">
                    <a:lnL>
                      <a:noFill/>
                    </a:lnL>
                    <a:lnR>
                      <a:noFill/>
                    </a:lnR>
                    <a:lnT w="9525" cap="flat" cmpd="sng" algn="ctr">
                      <a:solidFill>
                        <a:srgbClr val="DDDDDD"/>
                      </a:solidFill>
                      <a:prstDash val="solid"/>
                      <a:round/>
                      <a:headEnd type="none" w="med" len="med"/>
                      <a:tailEnd type="none" w="med" len="med"/>
                    </a:lnT>
                    <a:lnB>
                      <a:noFill/>
                    </a:lnB>
                    <a:solidFill>
                      <a:srgbClr val="F7F8F3"/>
                    </a:solidFill>
                  </a:tcPr>
                </a:tc>
              </a:tr>
            </a:tbl>
          </a:graphicData>
        </a:graphic>
      </p:graphicFrame>
      <p:sp>
        <p:nvSpPr>
          <p:cNvPr id="5" name="Rectangle 3"/>
          <p:cNvSpPr>
            <a:spLocks noChangeArrowheads="1"/>
          </p:cNvSpPr>
          <p:nvPr/>
        </p:nvSpPr>
        <p:spPr bwMode="auto">
          <a:xfrm>
            <a:off x="1619250" y="32797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222222"/>
                </a:solidFill>
                <a:effectLst/>
                <a:latin typeface="maple-web"/>
                <a:cs typeface="Arial" pitchFamily="34" charset="0"/>
              </a:rPr>
              <a:t>Inverter Logic Table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p:nvPr/>
        </p:nvSpPr>
        <p:spPr>
          <a:xfrm>
            <a:off x="1371600" y="5694221"/>
            <a:ext cx="6211785" cy="369332"/>
          </a:xfrm>
          <a:prstGeom prst="rect">
            <a:avLst/>
          </a:prstGeom>
        </p:spPr>
        <p:txBody>
          <a:bodyPr wrap="square">
            <a:spAutoFit/>
          </a:bodyPr>
          <a:lstStyle/>
          <a:p>
            <a:pPr algn="just"/>
            <a:r>
              <a:rPr lang="en-US" b="1" dirty="0">
                <a:solidFill>
                  <a:srgbClr val="0070C0"/>
                </a:solidFill>
                <a:latin typeface="Aharoni" pitchFamily="2" charset="-79"/>
                <a:cs typeface="Aharoni" pitchFamily="2" charset="-79"/>
              </a:rPr>
              <a:t>Inverter Stuck faults list: A S@0, A S@1, D S@0, DS@1</a:t>
            </a:r>
          </a:p>
        </p:txBody>
      </p:sp>
    </p:spTree>
    <p:extLst>
      <p:ext uri="{BB962C8B-B14F-4D97-AF65-F5344CB8AC3E}">
        <p14:creationId xmlns:p14="http://schemas.microsoft.com/office/powerpoint/2010/main" val="8713748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382000" cy="2185214"/>
          </a:xfrm>
          <a:prstGeom prst="rect">
            <a:avLst/>
          </a:prstGeom>
        </p:spPr>
        <p:txBody>
          <a:bodyPr wrap="square">
            <a:spAutoFit/>
          </a:bodyPr>
          <a:lstStyle/>
          <a:p>
            <a:pPr algn="ctr"/>
            <a:r>
              <a:rPr lang="en-US" sz="3200" b="1" dirty="0">
                <a:solidFill>
                  <a:srgbClr val="FF0000"/>
                </a:solidFill>
              </a:rPr>
              <a:t>Testing With Stuck at Fault </a:t>
            </a:r>
            <a:r>
              <a:rPr lang="en-US" sz="3200" b="1" dirty="0" smtClean="0">
                <a:solidFill>
                  <a:srgbClr val="FF0000"/>
                </a:solidFill>
              </a:rPr>
              <a:t>Model</a:t>
            </a:r>
          </a:p>
          <a:p>
            <a:pPr algn="ctr"/>
            <a:endParaRPr lang="en-US" sz="3200" b="1" dirty="0">
              <a:solidFill>
                <a:srgbClr val="FF0000"/>
              </a:solidFill>
            </a:endParaRPr>
          </a:p>
          <a:p>
            <a:r>
              <a:rPr lang="en-US" dirty="0"/>
              <a:t>With a stuck at fault you apply a pattern (set of 1’s and 0’s) to the inputs of the logic gate such that you get a faulty response. So let’s start with the inverter. Suppose A is S@1.  Easy test, you need to apply a 0. Now lets’ look at the output D stuck at 0, you need to apply a 0 to A. Table below tabulates the test pattern per S@ fault.</a:t>
            </a:r>
          </a:p>
        </p:txBody>
      </p:sp>
      <p:graphicFrame>
        <p:nvGraphicFramePr>
          <p:cNvPr id="3" name="Table 2"/>
          <p:cNvGraphicFramePr>
            <a:graphicFrameLocks noGrp="1"/>
          </p:cNvGraphicFramePr>
          <p:nvPr>
            <p:extLst>
              <p:ext uri="{D42A27DB-BD31-4B8C-83A1-F6EECF244321}">
                <p14:modId xmlns:p14="http://schemas.microsoft.com/office/powerpoint/2010/main" val="1454636817"/>
              </p:ext>
            </p:extLst>
          </p:nvPr>
        </p:nvGraphicFramePr>
        <p:xfrm>
          <a:off x="1619250" y="3505200"/>
          <a:ext cx="5905499" cy="1943100"/>
        </p:xfrm>
        <a:graphic>
          <a:graphicData uri="http://schemas.openxmlformats.org/drawingml/2006/table">
            <a:tbl>
              <a:tblPr/>
              <a:tblGrid>
                <a:gridCol w="1203813"/>
                <a:gridCol w="1499088"/>
                <a:gridCol w="1476375"/>
                <a:gridCol w="1726223"/>
              </a:tblGrid>
              <a:tr h="0">
                <a:tc>
                  <a:txBody>
                    <a:bodyPr/>
                    <a:lstStyle/>
                    <a:p>
                      <a:pPr algn="l"/>
                      <a:r>
                        <a:rPr lang="en-US" dirty="0">
                          <a:effectLst/>
                        </a:rPr>
                        <a:t>S@ Fault</a:t>
                      </a:r>
                    </a:p>
                  </a:txBody>
                  <a:tcPr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8F3"/>
                    </a:solidFill>
                  </a:tcPr>
                </a:tc>
                <a:tc>
                  <a:txBody>
                    <a:bodyPr/>
                    <a:lstStyle/>
                    <a:p>
                      <a:pPr algn="l"/>
                      <a:r>
                        <a:rPr lang="en-US">
                          <a:effectLst/>
                        </a:rPr>
                        <a:t>Test A</a:t>
                      </a:r>
                    </a:p>
                  </a:txBody>
                  <a:tcPr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8F3"/>
                    </a:solidFill>
                  </a:tcPr>
                </a:tc>
                <a:tc>
                  <a:txBody>
                    <a:bodyPr/>
                    <a:lstStyle/>
                    <a:p>
                      <a:pPr algn="l"/>
                      <a:r>
                        <a:rPr lang="en-US">
                          <a:effectLst/>
                        </a:rPr>
                        <a:t>Pass D</a:t>
                      </a:r>
                    </a:p>
                  </a:txBody>
                  <a:tcPr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8F3"/>
                    </a:solidFill>
                  </a:tcPr>
                </a:tc>
                <a:tc>
                  <a:txBody>
                    <a:bodyPr/>
                    <a:lstStyle/>
                    <a:p>
                      <a:pPr algn="l"/>
                      <a:r>
                        <a:rPr lang="en-US">
                          <a:effectLst/>
                        </a:rPr>
                        <a:t>Failing D</a:t>
                      </a:r>
                    </a:p>
                  </a:txBody>
                  <a:tcPr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8F3"/>
                    </a:solidFill>
                  </a:tcPr>
                </a:tc>
              </a:tr>
              <a:tr h="0">
                <a:tc>
                  <a:txBody>
                    <a:bodyPr/>
                    <a:lstStyle/>
                    <a:p>
                      <a:pPr algn="l"/>
                      <a:r>
                        <a:rPr lang="en-US">
                          <a:effectLst/>
                        </a:rPr>
                        <a:t>A S@1</a:t>
                      </a:r>
                    </a:p>
                  </a:txBody>
                  <a:tcPr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8F3"/>
                    </a:solidFill>
                  </a:tcPr>
                </a:tc>
                <a:tc>
                  <a:txBody>
                    <a:bodyPr/>
                    <a:lstStyle/>
                    <a:p>
                      <a:pPr algn="l"/>
                      <a:r>
                        <a:rPr lang="en-US">
                          <a:effectLst/>
                        </a:rPr>
                        <a:t>0</a:t>
                      </a:r>
                    </a:p>
                  </a:txBody>
                  <a:tcPr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8F3"/>
                    </a:solidFill>
                  </a:tcPr>
                </a:tc>
                <a:tc>
                  <a:txBody>
                    <a:bodyPr/>
                    <a:lstStyle/>
                    <a:p>
                      <a:pPr algn="l"/>
                      <a:r>
                        <a:rPr lang="en-US">
                          <a:effectLst/>
                        </a:rPr>
                        <a:t>1</a:t>
                      </a:r>
                    </a:p>
                  </a:txBody>
                  <a:tcPr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8F3"/>
                    </a:solidFill>
                  </a:tcPr>
                </a:tc>
                <a:tc>
                  <a:txBody>
                    <a:bodyPr/>
                    <a:lstStyle/>
                    <a:p>
                      <a:pPr algn="l"/>
                      <a:r>
                        <a:rPr lang="en-US">
                          <a:effectLst/>
                        </a:rPr>
                        <a:t>0</a:t>
                      </a:r>
                    </a:p>
                  </a:txBody>
                  <a:tcPr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8F3"/>
                    </a:solidFill>
                  </a:tcPr>
                </a:tc>
              </a:tr>
              <a:tr h="0">
                <a:tc>
                  <a:txBody>
                    <a:bodyPr/>
                    <a:lstStyle/>
                    <a:p>
                      <a:pPr algn="l"/>
                      <a:r>
                        <a:rPr lang="en-US">
                          <a:effectLst/>
                        </a:rPr>
                        <a:t>A S@0</a:t>
                      </a:r>
                    </a:p>
                  </a:txBody>
                  <a:tcPr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8F3"/>
                    </a:solidFill>
                  </a:tcPr>
                </a:tc>
                <a:tc>
                  <a:txBody>
                    <a:bodyPr/>
                    <a:lstStyle/>
                    <a:p>
                      <a:pPr algn="l"/>
                      <a:r>
                        <a:rPr lang="en-US">
                          <a:effectLst/>
                        </a:rPr>
                        <a:t>1</a:t>
                      </a:r>
                    </a:p>
                  </a:txBody>
                  <a:tcPr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8F3"/>
                    </a:solidFill>
                  </a:tcPr>
                </a:tc>
                <a:tc>
                  <a:txBody>
                    <a:bodyPr/>
                    <a:lstStyle/>
                    <a:p>
                      <a:pPr algn="l"/>
                      <a:r>
                        <a:rPr lang="en-US">
                          <a:effectLst/>
                        </a:rPr>
                        <a:t>0</a:t>
                      </a:r>
                    </a:p>
                  </a:txBody>
                  <a:tcPr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8F3"/>
                    </a:solidFill>
                  </a:tcPr>
                </a:tc>
                <a:tc>
                  <a:txBody>
                    <a:bodyPr/>
                    <a:lstStyle/>
                    <a:p>
                      <a:pPr algn="l"/>
                      <a:r>
                        <a:rPr lang="en-US">
                          <a:effectLst/>
                        </a:rPr>
                        <a:t>1</a:t>
                      </a:r>
                    </a:p>
                  </a:txBody>
                  <a:tcPr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8F3"/>
                    </a:solidFill>
                  </a:tcPr>
                </a:tc>
              </a:tr>
              <a:tr h="0">
                <a:tc>
                  <a:txBody>
                    <a:bodyPr/>
                    <a:lstStyle/>
                    <a:p>
                      <a:pPr algn="l"/>
                      <a:r>
                        <a:rPr lang="en-US">
                          <a:effectLst/>
                        </a:rPr>
                        <a:t>DS@1</a:t>
                      </a:r>
                    </a:p>
                  </a:txBody>
                  <a:tcPr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8F3"/>
                    </a:solidFill>
                  </a:tcPr>
                </a:tc>
                <a:tc>
                  <a:txBody>
                    <a:bodyPr/>
                    <a:lstStyle/>
                    <a:p>
                      <a:pPr algn="l"/>
                      <a:r>
                        <a:rPr lang="en-US">
                          <a:effectLst/>
                        </a:rPr>
                        <a:t>1</a:t>
                      </a:r>
                    </a:p>
                  </a:txBody>
                  <a:tcPr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8F3"/>
                    </a:solidFill>
                  </a:tcPr>
                </a:tc>
                <a:tc>
                  <a:txBody>
                    <a:bodyPr/>
                    <a:lstStyle/>
                    <a:p>
                      <a:pPr algn="l"/>
                      <a:r>
                        <a:rPr lang="en-US">
                          <a:effectLst/>
                        </a:rPr>
                        <a:t>0</a:t>
                      </a:r>
                    </a:p>
                  </a:txBody>
                  <a:tcPr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8F3"/>
                    </a:solidFill>
                  </a:tcPr>
                </a:tc>
                <a:tc>
                  <a:txBody>
                    <a:bodyPr/>
                    <a:lstStyle/>
                    <a:p>
                      <a:pPr algn="l"/>
                      <a:r>
                        <a:rPr lang="en-US">
                          <a:effectLst/>
                        </a:rPr>
                        <a:t>1</a:t>
                      </a:r>
                    </a:p>
                  </a:txBody>
                  <a:tcPr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8F3"/>
                    </a:solidFill>
                  </a:tcPr>
                </a:tc>
              </a:tr>
              <a:tr h="0">
                <a:tc>
                  <a:txBody>
                    <a:bodyPr/>
                    <a:lstStyle/>
                    <a:p>
                      <a:pPr algn="l"/>
                      <a:r>
                        <a:rPr lang="en-US">
                          <a:effectLst/>
                        </a:rPr>
                        <a:t>D S@0</a:t>
                      </a:r>
                    </a:p>
                  </a:txBody>
                  <a:tcPr marT="57150" marB="57150" anchor="ctr">
                    <a:lnL>
                      <a:noFill/>
                    </a:lnL>
                    <a:lnR>
                      <a:noFill/>
                    </a:lnR>
                    <a:lnT w="9525" cap="flat" cmpd="sng" algn="ctr">
                      <a:solidFill>
                        <a:srgbClr val="DDDDDD"/>
                      </a:solidFill>
                      <a:prstDash val="solid"/>
                      <a:round/>
                      <a:headEnd type="none" w="med" len="med"/>
                      <a:tailEnd type="none" w="med" len="med"/>
                    </a:lnT>
                    <a:lnB>
                      <a:noFill/>
                    </a:lnB>
                    <a:solidFill>
                      <a:srgbClr val="F7F8F3"/>
                    </a:solidFill>
                  </a:tcPr>
                </a:tc>
                <a:tc>
                  <a:txBody>
                    <a:bodyPr/>
                    <a:lstStyle/>
                    <a:p>
                      <a:pPr algn="l"/>
                      <a:r>
                        <a:rPr lang="en-US" dirty="0">
                          <a:effectLst/>
                        </a:rPr>
                        <a:t>0</a:t>
                      </a:r>
                    </a:p>
                  </a:txBody>
                  <a:tcPr marT="57150" marB="57150" anchor="ctr">
                    <a:lnL>
                      <a:noFill/>
                    </a:lnL>
                    <a:lnR>
                      <a:noFill/>
                    </a:lnR>
                    <a:lnT w="9525" cap="flat" cmpd="sng" algn="ctr">
                      <a:solidFill>
                        <a:srgbClr val="DDDDDD"/>
                      </a:solidFill>
                      <a:prstDash val="solid"/>
                      <a:round/>
                      <a:headEnd type="none" w="med" len="med"/>
                      <a:tailEnd type="none" w="med" len="med"/>
                    </a:lnT>
                    <a:lnB>
                      <a:noFill/>
                    </a:lnB>
                    <a:solidFill>
                      <a:srgbClr val="F7F8F3"/>
                    </a:solidFill>
                  </a:tcPr>
                </a:tc>
                <a:tc>
                  <a:txBody>
                    <a:bodyPr/>
                    <a:lstStyle/>
                    <a:p>
                      <a:pPr algn="l"/>
                      <a:r>
                        <a:rPr lang="en-US">
                          <a:effectLst/>
                        </a:rPr>
                        <a:t>1</a:t>
                      </a:r>
                    </a:p>
                  </a:txBody>
                  <a:tcPr marT="57150" marB="57150" anchor="ctr">
                    <a:lnL>
                      <a:noFill/>
                    </a:lnL>
                    <a:lnR>
                      <a:noFill/>
                    </a:lnR>
                    <a:lnT w="9525" cap="flat" cmpd="sng" algn="ctr">
                      <a:solidFill>
                        <a:srgbClr val="DDDDDD"/>
                      </a:solidFill>
                      <a:prstDash val="solid"/>
                      <a:round/>
                      <a:headEnd type="none" w="med" len="med"/>
                      <a:tailEnd type="none" w="med" len="med"/>
                    </a:lnT>
                    <a:lnB>
                      <a:noFill/>
                    </a:lnB>
                    <a:solidFill>
                      <a:srgbClr val="F7F8F3"/>
                    </a:solidFill>
                  </a:tcPr>
                </a:tc>
                <a:tc>
                  <a:txBody>
                    <a:bodyPr/>
                    <a:lstStyle/>
                    <a:p>
                      <a:pPr algn="l"/>
                      <a:r>
                        <a:rPr lang="en-US" dirty="0">
                          <a:effectLst/>
                        </a:rPr>
                        <a:t>0</a:t>
                      </a:r>
                    </a:p>
                  </a:txBody>
                  <a:tcPr marT="57150" marB="57150" anchor="ctr">
                    <a:lnL>
                      <a:noFill/>
                    </a:lnL>
                    <a:lnR>
                      <a:noFill/>
                    </a:lnR>
                    <a:lnT w="9525" cap="flat" cmpd="sng" algn="ctr">
                      <a:solidFill>
                        <a:srgbClr val="DDDDDD"/>
                      </a:solidFill>
                      <a:prstDash val="solid"/>
                      <a:round/>
                      <a:headEnd type="none" w="med" len="med"/>
                      <a:tailEnd type="none" w="med" len="med"/>
                    </a:lnT>
                    <a:lnB>
                      <a:noFill/>
                    </a:lnB>
                    <a:solidFill>
                      <a:srgbClr val="F7F8F3"/>
                    </a:solidFill>
                  </a:tcPr>
                </a:tc>
              </a:tr>
            </a:tbl>
          </a:graphicData>
        </a:graphic>
      </p:graphicFrame>
      <p:sp>
        <p:nvSpPr>
          <p:cNvPr id="4" name="Rectangle 1"/>
          <p:cNvSpPr>
            <a:spLocks noChangeArrowheads="1"/>
          </p:cNvSpPr>
          <p:nvPr/>
        </p:nvSpPr>
        <p:spPr bwMode="auto">
          <a:xfrm>
            <a:off x="1619250" y="2973244"/>
            <a:ext cx="275838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B050"/>
                </a:solidFill>
                <a:effectLst/>
                <a:latin typeface="maple-web"/>
                <a:cs typeface="Arial" pitchFamily="34" charset="0"/>
              </a:rPr>
              <a:t>Inverter S@ Fault and Test Table</a:t>
            </a:r>
            <a:endParaRPr kumimoji="0" lang="en-US" sz="1800" b="1" i="0" u="none" strike="noStrike" cap="none" normalizeH="0" baseline="0" dirty="0" smtClean="0">
              <a:ln>
                <a:noFill/>
              </a:ln>
              <a:solidFill>
                <a:srgbClr val="00B050"/>
              </a:solidFill>
              <a:effectLst/>
              <a:latin typeface="Arial" pitchFamily="34" charset="0"/>
              <a:cs typeface="Arial" pitchFamily="34" charset="0"/>
            </a:endParaRPr>
          </a:p>
        </p:txBody>
      </p:sp>
      <p:sp>
        <p:nvSpPr>
          <p:cNvPr id="5" name="Rectangle 4"/>
          <p:cNvSpPr/>
          <p:nvPr/>
        </p:nvSpPr>
        <p:spPr>
          <a:xfrm>
            <a:off x="712442" y="5830669"/>
            <a:ext cx="7898158" cy="646331"/>
          </a:xfrm>
          <a:prstGeom prst="rect">
            <a:avLst/>
          </a:prstGeom>
        </p:spPr>
        <p:txBody>
          <a:bodyPr wrap="square">
            <a:spAutoFit/>
          </a:bodyPr>
          <a:lstStyle/>
          <a:p>
            <a:pPr algn="just"/>
            <a:r>
              <a:rPr lang="en-US" dirty="0"/>
              <a:t>Now while </a:t>
            </a:r>
            <a:r>
              <a:rPr lang="en-US" dirty="0" smtClean="0"/>
              <a:t>there </a:t>
            </a:r>
            <a:r>
              <a:rPr lang="en-US" dirty="0"/>
              <a:t>exist 4 faults to test you only need 2 tests as shown in the table below. This is commonly called </a:t>
            </a:r>
            <a:r>
              <a:rPr lang="en-US" i="1" dirty="0"/>
              <a:t>fault collapsing</a:t>
            </a:r>
            <a:r>
              <a:rPr lang="en-US" dirty="0"/>
              <a:t>.</a:t>
            </a:r>
          </a:p>
        </p:txBody>
      </p:sp>
    </p:spTree>
    <p:extLst>
      <p:ext uri="{BB962C8B-B14F-4D97-AF65-F5344CB8AC3E}">
        <p14:creationId xmlns:p14="http://schemas.microsoft.com/office/powerpoint/2010/main" val="5278638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14693227"/>
              </p:ext>
            </p:extLst>
          </p:nvPr>
        </p:nvGraphicFramePr>
        <p:xfrm>
          <a:off x="1504950" y="914400"/>
          <a:ext cx="5905500" cy="1165860"/>
        </p:xfrm>
        <a:graphic>
          <a:graphicData uri="http://schemas.openxmlformats.org/drawingml/2006/table">
            <a:tbl>
              <a:tblPr/>
              <a:tblGrid>
                <a:gridCol w="1152293"/>
                <a:gridCol w="4753207"/>
              </a:tblGrid>
              <a:tr h="0">
                <a:tc>
                  <a:txBody>
                    <a:bodyPr/>
                    <a:lstStyle/>
                    <a:p>
                      <a:pPr algn="l"/>
                      <a:r>
                        <a:rPr lang="en-US" dirty="0">
                          <a:effectLst/>
                        </a:rPr>
                        <a:t>A</a:t>
                      </a:r>
                    </a:p>
                  </a:txBody>
                  <a:tcPr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8F3"/>
                    </a:solidFill>
                  </a:tcPr>
                </a:tc>
                <a:tc>
                  <a:txBody>
                    <a:bodyPr/>
                    <a:lstStyle/>
                    <a:p>
                      <a:pPr algn="l"/>
                      <a:r>
                        <a:rPr lang="en-US" dirty="0">
                          <a:effectLst/>
                        </a:rPr>
                        <a:t>Stuck @ Faults Detected</a:t>
                      </a:r>
                    </a:p>
                  </a:txBody>
                  <a:tcPr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8F3"/>
                    </a:solidFill>
                  </a:tcPr>
                </a:tc>
              </a:tr>
              <a:tr h="0">
                <a:tc>
                  <a:txBody>
                    <a:bodyPr/>
                    <a:lstStyle/>
                    <a:p>
                      <a:pPr algn="l"/>
                      <a:r>
                        <a:rPr lang="en-US">
                          <a:effectLst/>
                        </a:rPr>
                        <a:t>1</a:t>
                      </a:r>
                    </a:p>
                  </a:txBody>
                  <a:tcPr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8F3"/>
                    </a:solidFill>
                  </a:tcPr>
                </a:tc>
                <a:tc>
                  <a:txBody>
                    <a:bodyPr/>
                    <a:lstStyle/>
                    <a:p>
                      <a:pPr algn="l"/>
                      <a:r>
                        <a:rPr lang="en-US">
                          <a:effectLst/>
                        </a:rPr>
                        <a:t>A-S@0, D-S@1</a:t>
                      </a:r>
                    </a:p>
                  </a:txBody>
                  <a:tcPr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8F3"/>
                    </a:solidFill>
                  </a:tcPr>
                </a:tc>
              </a:tr>
              <a:tr h="0">
                <a:tc>
                  <a:txBody>
                    <a:bodyPr/>
                    <a:lstStyle/>
                    <a:p>
                      <a:pPr algn="l"/>
                      <a:r>
                        <a:rPr lang="en-US">
                          <a:effectLst/>
                        </a:rPr>
                        <a:t>0</a:t>
                      </a:r>
                    </a:p>
                  </a:txBody>
                  <a:tcPr marT="57150" marB="57150" anchor="ctr">
                    <a:lnL>
                      <a:noFill/>
                    </a:lnL>
                    <a:lnR>
                      <a:noFill/>
                    </a:lnR>
                    <a:lnT w="9525" cap="flat" cmpd="sng" algn="ctr">
                      <a:solidFill>
                        <a:srgbClr val="DDDDDD"/>
                      </a:solidFill>
                      <a:prstDash val="solid"/>
                      <a:round/>
                      <a:headEnd type="none" w="med" len="med"/>
                      <a:tailEnd type="none" w="med" len="med"/>
                    </a:lnT>
                    <a:lnB>
                      <a:noFill/>
                    </a:lnB>
                    <a:solidFill>
                      <a:srgbClr val="F7F8F3"/>
                    </a:solidFill>
                  </a:tcPr>
                </a:tc>
                <a:tc>
                  <a:txBody>
                    <a:bodyPr/>
                    <a:lstStyle/>
                    <a:p>
                      <a:pPr algn="l"/>
                      <a:r>
                        <a:rPr lang="en-US" dirty="0">
                          <a:effectLst/>
                        </a:rPr>
                        <a:t>A-S@1, D-S@0</a:t>
                      </a:r>
                    </a:p>
                  </a:txBody>
                  <a:tcPr marT="57150" marB="57150" anchor="ctr">
                    <a:lnL>
                      <a:noFill/>
                    </a:lnL>
                    <a:lnR>
                      <a:noFill/>
                    </a:lnR>
                    <a:lnT w="9525" cap="flat" cmpd="sng" algn="ctr">
                      <a:solidFill>
                        <a:srgbClr val="DDDDDD"/>
                      </a:solidFill>
                      <a:prstDash val="solid"/>
                      <a:round/>
                      <a:headEnd type="none" w="med" len="med"/>
                      <a:tailEnd type="none" w="med" len="med"/>
                    </a:lnT>
                    <a:lnB>
                      <a:noFill/>
                    </a:lnB>
                    <a:solidFill>
                      <a:srgbClr val="F7F8F3"/>
                    </a:solidFill>
                  </a:tcPr>
                </a:tc>
              </a:tr>
            </a:tbl>
          </a:graphicData>
        </a:graphic>
      </p:graphicFrame>
      <p:sp>
        <p:nvSpPr>
          <p:cNvPr id="3" name="Rectangle 1"/>
          <p:cNvSpPr>
            <a:spLocks noChangeArrowheads="1"/>
          </p:cNvSpPr>
          <p:nvPr/>
        </p:nvSpPr>
        <p:spPr bwMode="auto">
          <a:xfrm>
            <a:off x="1752600" y="241012"/>
            <a:ext cx="541020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222222"/>
                </a:solidFill>
                <a:effectLst/>
                <a:latin typeface="maple-web"/>
                <a:cs typeface="Arial" pitchFamily="34" charset="0"/>
              </a:rPr>
              <a:t>Inverter S@ Fault Coverage of Tests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527929273"/>
              </p:ext>
            </p:extLst>
          </p:nvPr>
        </p:nvGraphicFramePr>
        <p:xfrm>
          <a:off x="1437409" y="2819400"/>
          <a:ext cx="5905500" cy="3771900"/>
        </p:xfrm>
        <a:graphic>
          <a:graphicData uri="http://schemas.openxmlformats.org/drawingml/2006/table">
            <a:tbl>
              <a:tblPr/>
              <a:tblGrid>
                <a:gridCol w="1221828"/>
                <a:gridCol w="1110752"/>
                <a:gridCol w="1110752"/>
                <a:gridCol w="1221828"/>
                <a:gridCol w="1240340"/>
              </a:tblGrid>
              <a:tr h="0">
                <a:tc>
                  <a:txBody>
                    <a:bodyPr/>
                    <a:lstStyle/>
                    <a:p>
                      <a:pPr algn="l"/>
                      <a:r>
                        <a:rPr lang="en-US" dirty="0">
                          <a:effectLst/>
                        </a:rPr>
                        <a:t>S@ Fault</a:t>
                      </a:r>
                    </a:p>
                    <a:p>
                      <a:pPr algn="l"/>
                      <a:r>
                        <a:rPr lang="en-US" dirty="0">
                          <a:effectLst/>
                        </a:rPr>
                        <a:t> </a:t>
                      </a:r>
                    </a:p>
                  </a:txBody>
                  <a:tcPr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8F3"/>
                    </a:solidFill>
                  </a:tcPr>
                </a:tc>
                <a:tc>
                  <a:txBody>
                    <a:bodyPr/>
                    <a:lstStyle/>
                    <a:p>
                      <a:pPr algn="l"/>
                      <a:r>
                        <a:rPr lang="en-US" dirty="0">
                          <a:effectLst/>
                        </a:rPr>
                        <a:t>Test A</a:t>
                      </a:r>
                    </a:p>
                  </a:txBody>
                  <a:tcPr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8F3"/>
                    </a:solidFill>
                  </a:tcPr>
                </a:tc>
                <a:tc>
                  <a:txBody>
                    <a:bodyPr/>
                    <a:lstStyle/>
                    <a:p>
                      <a:pPr algn="l"/>
                      <a:r>
                        <a:rPr lang="en-US">
                          <a:effectLst/>
                        </a:rPr>
                        <a:t>Test B</a:t>
                      </a:r>
                    </a:p>
                  </a:txBody>
                  <a:tcPr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8F3"/>
                    </a:solidFill>
                  </a:tcPr>
                </a:tc>
                <a:tc>
                  <a:txBody>
                    <a:bodyPr/>
                    <a:lstStyle/>
                    <a:p>
                      <a:pPr algn="l"/>
                      <a:r>
                        <a:rPr lang="en-US">
                          <a:effectLst/>
                        </a:rPr>
                        <a:t>Pass Y</a:t>
                      </a:r>
                    </a:p>
                  </a:txBody>
                  <a:tcPr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8F3"/>
                    </a:solidFill>
                  </a:tcPr>
                </a:tc>
                <a:tc>
                  <a:txBody>
                    <a:bodyPr/>
                    <a:lstStyle/>
                    <a:p>
                      <a:pPr algn="l"/>
                      <a:r>
                        <a:rPr lang="en-US">
                          <a:effectLst/>
                        </a:rPr>
                        <a:t>Fail Y</a:t>
                      </a:r>
                    </a:p>
                  </a:txBody>
                  <a:tcPr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8F3"/>
                    </a:solidFill>
                  </a:tcPr>
                </a:tc>
              </a:tr>
              <a:tr h="0">
                <a:tc>
                  <a:txBody>
                    <a:bodyPr/>
                    <a:lstStyle/>
                    <a:p>
                      <a:pPr algn="l"/>
                      <a:r>
                        <a:rPr lang="en-US">
                          <a:effectLst/>
                        </a:rPr>
                        <a:t>A S@1</a:t>
                      </a:r>
                    </a:p>
                  </a:txBody>
                  <a:tcPr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8F3"/>
                    </a:solidFill>
                  </a:tcPr>
                </a:tc>
                <a:tc>
                  <a:txBody>
                    <a:bodyPr/>
                    <a:lstStyle/>
                    <a:p>
                      <a:pPr algn="l"/>
                      <a:r>
                        <a:rPr lang="en-US">
                          <a:effectLst/>
                        </a:rPr>
                        <a:t>0</a:t>
                      </a:r>
                    </a:p>
                  </a:txBody>
                  <a:tcPr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8F3"/>
                    </a:solidFill>
                  </a:tcPr>
                </a:tc>
                <a:tc>
                  <a:txBody>
                    <a:bodyPr/>
                    <a:lstStyle/>
                    <a:p>
                      <a:pPr algn="l"/>
                      <a:r>
                        <a:rPr lang="en-US">
                          <a:effectLst/>
                        </a:rPr>
                        <a:t>1</a:t>
                      </a:r>
                    </a:p>
                  </a:txBody>
                  <a:tcPr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8F3"/>
                    </a:solidFill>
                  </a:tcPr>
                </a:tc>
                <a:tc>
                  <a:txBody>
                    <a:bodyPr/>
                    <a:lstStyle/>
                    <a:p>
                      <a:pPr algn="l"/>
                      <a:r>
                        <a:rPr lang="en-US">
                          <a:effectLst/>
                        </a:rPr>
                        <a:t>1</a:t>
                      </a:r>
                    </a:p>
                  </a:txBody>
                  <a:tcPr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8F3"/>
                    </a:solidFill>
                  </a:tcPr>
                </a:tc>
                <a:tc>
                  <a:txBody>
                    <a:bodyPr/>
                    <a:lstStyle/>
                    <a:p>
                      <a:pPr algn="l"/>
                      <a:r>
                        <a:rPr lang="en-US">
                          <a:effectLst/>
                        </a:rPr>
                        <a:t>0</a:t>
                      </a:r>
                    </a:p>
                  </a:txBody>
                  <a:tcPr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8F3"/>
                    </a:solidFill>
                  </a:tcPr>
                </a:tc>
              </a:tr>
              <a:tr h="0">
                <a:tc>
                  <a:txBody>
                    <a:bodyPr/>
                    <a:lstStyle/>
                    <a:p>
                      <a:pPr algn="l"/>
                      <a:r>
                        <a:rPr lang="en-US">
                          <a:effectLst/>
                        </a:rPr>
                        <a:t>A S@0</a:t>
                      </a:r>
                    </a:p>
                  </a:txBody>
                  <a:tcPr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8F3"/>
                    </a:solidFill>
                  </a:tcPr>
                </a:tc>
                <a:tc>
                  <a:txBody>
                    <a:bodyPr/>
                    <a:lstStyle/>
                    <a:p>
                      <a:pPr algn="l"/>
                      <a:r>
                        <a:rPr lang="en-US">
                          <a:effectLst/>
                        </a:rPr>
                        <a:t>1</a:t>
                      </a:r>
                    </a:p>
                  </a:txBody>
                  <a:tcPr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8F3"/>
                    </a:solidFill>
                  </a:tcPr>
                </a:tc>
                <a:tc>
                  <a:txBody>
                    <a:bodyPr/>
                    <a:lstStyle/>
                    <a:p>
                      <a:pPr algn="l"/>
                      <a:r>
                        <a:rPr lang="en-US">
                          <a:effectLst/>
                        </a:rPr>
                        <a:t>1</a:t>
                      </a:r>
                    </a:p>
                  </a:txBody>
                  <a:tcPr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8F3"/>
                    </a:solidFill>
                  </a:tcPr>
                </a:tc>
                <a:tc>
                  <a:txBody>
                    <a:bodyPr/>
                    <a:lstStyle/>
                    <a:p>
                      <a:pPr algn="l"/>
                      <a:r>
                        <a:rPr lang="en-US">
                          <a:effectLst/>
                        </a:rPr>
                        <a:t>0</a:t>
                      </a:r>
                    </a:p>
                  </a:txBody>
                  <a:tcPr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8F3"/>
                    </a:solidFill>
                  </a:tcPr>
                </a:tc>
                <a:tc>
                  <a:txBody>
                    <a:bodyPr/>
                    <a:lstStyle/>
                    <a:p>
                      <a:pPr algn="l"/>
                      <a:r>
                        <a:rPr lang="en-US">
                          <a:effectLst/>
                        </a:rPr>
                        <a:t>1</a:t>
                      </a:r>
                    </a:p>
                  </a:txBody>
                  <a:tcPr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8F3"/>
                    </a:solidFill>
                  </a:tcPr>
                </a:tc>
              </a:tr>
              <a:tr h="0">
                <a:tc>
                  <a:txBody>
                    <a:bodyPr/>
                    <a:lstStyle/>
                    <a:p>
                      <a:pPr algn="l"/>
                      <a:r>
                        <a:rPr lang="en-US">
                          <a:effectLst/>
                        </a:rPr>
                        <a:t>B S@1</a:t>
                      </a:r>
                    </a:p>
                  </a:txBody>
                  <a:tcPr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8F3"/>
                    </a:solidFill>
                  </a:tcPr>
                </a:tc>
                <a:tc>
                  <a:txBody>
                    <a:bodyPr/>
                    <a:lstStyle/>
                    <a:p>
                      <a:pPr algn="l"/>
                      <a:r>
                        <a:rPr lang="en-US">
                          <a:effectLst/>
                        </a:rPr>
                        <a:t>1</a:t>
                      </a:r>
                    </a:p>
                  </a:txBody>
                  <a:tcPr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8F3"/>
                    </a:solidFill>
                  </a:tcPr>
                </a:tc>
                <a:tc>
                  <a:txBody>
                    <a:bodyPr/>
                    <a:lstStyle/>
                    <a:p>
                      <a:pPr algn="l"/>
                      <a:r>
                        <a:rPr lang="en-US">
                          <a:effectLst/>
                        </a:rPr>
                        <a:t>0</a:t>
                      </a:r>
                    </a:p>
                  </a:txBody>
                  <a:tcPr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8F3"/>
                    </a:solidFill>
                  </a:tcPr>
                </a:tc>
                <a:tc>
                  <a:txBody>
                    <a:bodyPr/>
                    <a:lstStyle/>
                    <a:p>
                      <a:pPr algn="l"/>
                      <a:r>
                        <a:rPr lang="en-US">
                          <a:effectLst/>
                        </a:rPr>
                        <a:t>1</a:t>
                      </a:r>
                    </a:p>
                  </a:txBody>
                  <a:tcPr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8F3"/>
                    </a:solidFill>
                  </a:tcPr>
                </a:tc>
                <a:tc>
                  <a:txBody>
                    <a:bodyPr/>
                    <a:lstStyle/>
                    <a:p>
                      <a:pPr algn="l"/>
                      <a:r>
                        <a:rPr lang="en-US">
                          <a:effectLst/>
                        </a:rPr>
                        <a:t>0</a:t>
                      </a:r>
                    </a:p>
                  </a:txBody>
                  <a:tcPr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8F3"/>
                    </a:solidFill>
                  </a:tcPr>
                </a:tc>
              </a:tr>
              <a:tr h="0">
                <a:tc>
                  <a:txBody>
                    <a:bodyPr/>
                    <a:lstStyle/>
                    <a:p>
                      <a:pPr algn="l"/>
                      <a:r>
                        <a:rPr lang="en-US">
                          <a:effectLst/>
                        </a:rPr>
                        <a:t>B S@0</a:t>
                      </a:r>
                    </a:p>
                  </a:txBody>
                  <a:tcPr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8F3"/>
                    </a:solidFill>
                  </a:tcPr>
                </a:tc>
                <a:tc>
                  <a:txBody>
                    <a:bodyPr/>
                    <a:lstStyle/>
                    <a:p>
                      <a:pPr algn="l"/>
                      <a:r>
                        <a:rPr lang="en-US">
                          <a:effectLst/>
                        </a:rPr>
                        <a:t>1</a:t>
                      </a:r>
                    </a:p>
                  </a:txBody>
                  <a:tcPr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8F3"/>
                    </a:solidFill>
                  </a:tcPr>
                </a:tc>
                <a:tc>
                  <a:txBody>
                    <a:bodyPr/>
                    <a:lstStyle/>
                    <a:p>
                      <a:pPr algn="l"/>
                      <a:r>
                        <a:rPr lang="en-US">
                          <a:effectLst/>
                        </a:rPr>
                        <a:t>1</a:t>
                      </a:r>
                    </a:p>
                  </a:txBody>
                  <a:tcPr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8F3"/>
                    </a:solidFill>
                  </a:tcPr>
                </a:tc>
                <a:tc>
                  <a:txBody>
                    <a:bodyPr/>
                    <a:lstStyle/>
                    <a:p>
                      <a:pPr algn="l"/>
                      <a:r>
                        <a:rPr lang="en-US">
                          <a:effectLst/>
                        </a:rPr>
                        <a:t>0</a:t>
                      </a:r>
                    </a:p>
                  </a:txBody>
                  <a:tcPr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8F3"/>
                    </a:solidFill>
                  </a:tcPr>
                </a:tc>
                <a:tc>
                  <a:txBody>
                    <a:bodyPr/>
                    <a:lstStyle/>
                    <a:p>
                      <a:pPr algn="l"/>
                      <a:r>
                        <a:rPr lang="en-US">
                          <a:effectLst/>
                        </a:rPr>
                        <a:t>1</a:t>
                      </a:r>
                    </a:p>
                  </a:txBody>
                  <a:tcPr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8F3"/>
                    </a:solidFill>
                  </a:tcPr>
                </a:tc>
              </a:tr>
              <a:tr h="0">
                <a:tc>
                  <a:txBody>
                    <a:bodyPr/>
                    <a:lstStyle/>
                    <a:p>
                      <a:pPr algn="l"/>
                      <a:r>
                        <a:rPr lang="en-US">
                          <a:effectLst/>
                        </a:rPr>
                        <a:t>Y S@1</a:t>
                      </a:r>
                    </a:p>
                  </a:txBody>
                  <a:tcPr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8F3"/>
                    </a:solidFill>
                  </a:tcPr>
                </a:tc>
                <a:tc>
                  <a:txBody>
                    <a:bodyPr/>
                    <a:lstStyle/>
                    <a:p>
                      <a:pPr algn="l"/>
                      <a:r>
                        <a:rPr lang="en-US">
                          <a:effectLst/>
                        </a:rPr>
                        <a:t>1</a:t>
                      </a:r>
                    </a:p>
                  </a:txBody>
                  <a:tcPr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8F3"/>
                    </a:solidFill>
                  </a:tcPr>
                </a:tc>
                <a:tc>
                  <a:txBody>
                    <a:bodyPr/>
                    <a:lstStyle/>
                    <a:p>
                      <a:pPr algn="l"/>
                      <a:r>
                        <a:rPr lang="en-US">
                          <a:effectLst/>
                        </a:rPr>
                        <a:t>1</a:t>
                      </a:r>
                    </a:p>
                  </a:txBody>
                  <a:tcPr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8F3"/>
                    </a:solidFill>
                  </a:tcPr>
                </a:tc>
                <a:tc>
                  <a:txBody>
                    <a:bodyPr/>
                    <a:lstStyle/>
                    <a:p>
                      <a:pPr algn="l"/>
                      <a:r>
                        <a:rPr lang="en-US">
                          <a:effectLst/>
                        </a:rPr>
                        <a:t>0</a:t>
                      </a:r>
                    </a:p>
                  </a:txBody>
                  <a:tcPr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8F3"/>
                    </a:solidFill>
                  </a:tcPr>
                </a:tc>
                <a:tc>
                  <a:txBody>
                    <a:bodyPr/>
                    <a:lstStyle/>
                    <a:p>
                      <a:pPr algn="l"/>
                      <a:r>
                        <a:rPr lang="en-US">
                          <a:effectLst/>
                        </a:rPr>
                        <a:t>1</a:t>
                      </a:r>
                    </a:p>
                  </a:txBody>
                  <a:tcPr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8F3"/>
                    </a:solidFill>
                  </a:tcPr>
                </a:tc>
              </a:tr>
              <a:tr h="0">
                <a:tc>
                  <a:txBody>
                    <a:bodyPr/>
                    <a:lstStyle/>
                    <a:p>
                      <a:pPr algn="l"/>
                      <a:r>
                        <a:rPr lang="en-US">
                          <a:effectLst/>
                        </a:rPr>
                        <a:t>Y S@0</a:t>
                      </a:r>
                    </a:p>
                  </a:txBody>
                  <a:tcPr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8F3"/>
                    </a:solidFill>
                  </a:tcPr>
                </a:tc>
                <a:tc>
                  <a:txBody>
                    <a:bodyPr/>
                    <a:lstStyle/>
                    <a:p>
                      <a:pPr algn="l"/>
                      <a:r>
                        <a:rPr lang="en-US">
                          <a:effectLst/>
                        </a:rPr>
                        <a:t>1</a:t>
                      </a:r>
                    </a:p>
                  </a:txBody>
                  <a:tcPr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8F3"/>
                    </a:solidFill>
                  </a:tcPr>
                </a:tc>
                <a:tc>
                  <a:txBody>
                    <a:bodyPr/>
                    <a:lstStyle/>
                    <a:p>
                      <a:pPr algn="l"/>
                      <a:r>
                        <a:rPr lang="en-US">
                          <a:effectLst/>
                        </a:rPr>
                        <a:t>0</a:t>
                      </a:r>
                    </a:p>
                  </a:txBody>
                  <a:tcPr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8F3"/>
                    </a:solidFill>
                  </a:tcPr>
                </a:tc>
                <a:tc>
                  <a:txBody>
                    <a:bodyPr/>
                    <a:lstStyle/>
                    <a:p>
                      <a:pPr algn="l"/>
                      <a:r>
                        <a:rPr lang="en-US">
                          <a:effectLst/>
                        </a:rPr>
                        <a:t>1</a:t>
                      </a:r>
                    </a:p>
                  </a:txBody>
                  <a:tcPr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8F3"/>
                    </a:solidFill>
                  </a:tcPr>
                </a:tc>
                <a:tc>
                  <a:txBody>
                    <a:bodyPr/>
                    <a:lstStyle/>
                    <a:p>
                      <a:pPr algn="l"/>
                      <a:r>
                        <a:rPr lang="en-US">
                          <a:effectLst/>
                        </a:rPr>
                        <a:t>0</a:t>
                      </a:r>
                    </a:p>
                  </a:txBody>
                  <a:tcPr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8F3"/>
                    </a:solidFill>
                  </a:tcPr>
                </a:tc>
              </a:tr>
              <a:tr h="0">
                <a:tc>
                  <a:txBody>
                    <a:bodyPr/>
                    <a:lstStyle/>
                    <a:p>
                      <a:pPr algn="l"/>
                      <a:r>
                        <a:rPr lang="en-US">
                          <a:effectLst/>
                        </a:rPr>
                        <a:t>Y S@ 0</a:t>
                      </a:r>
                    </a:p>
                  </a:txBody>
                  <a:tcPr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8F3"/>
                    </a:solidFill>
                  </a:tcPr>
                </a:tc>
                <a:tc>
                  <a:txBody>
                    <a:bodyPr/>
                    <a:lstStyle/>
                    <a:p>
                      <a:pPr algn="l"/>
                      <a:r>
                        <a:rPr lang="en-US">
                          <a:effectLst/>
                        </a:rPr>
                        <a:t>0</a:t>
                      </a:r>
                    </a:p>
                  </a:txBody>
                  <a:tcPr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8F3"/>
                    </a:solidFill>
                  </a:tcPr>
                </a:tc>
                <a:tc>
                  <a:txBody>
                    <a:bodyPr/>
                    <a:lstStyle/>
                    <a:p>
                      <a:pPr algn="l"/>
                      <a:r>
                        <a:rPr lang="en-US">
                          <a:effectLst/>
                        </a:rPr>
                        <a:t>1</a:t>
                      </a:r>
                    </a:p>
                  </a:txBody>
                  <a:tcPr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8F3"/>
                    </a:solidFill>
                  </a:tcPr>
                </a:tc>
                <a:tc>
                  <a:txBody>
                    <a:bodyPr/>
                    <a:lstStyle/>
                    <a:p>
                      <a:pPr algn="l"/>
                      <a:r>
                        <a:rPr lang="en-US">
                          <a:effectLst/>
                        </a:rPr>
                        <a:t>1</a:t>
                      </a:r>
                    </a:p>
                  </a:txBody>
                  <a:tcPr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8F3"/>
                    </a:solidFill>
                  </a:tcPr>
                </a:tc>
                <a:tc>
                  <a:txBody>
                    <a:bodyPr/>
                    <a:lstStyle/>
                    <a:p>
                      <a:pPr algn="l"/>
                      <a:r>
                        <a:rPr lang="en-US">
                          <a:effectLst/>
                        </a:rPr>
                        <a:t>0</a:t>
                      </a:r>
                    </a:p>
                  </a:txBody>
                  <a:tcPr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8F3"/>
                    </a:solidFill>
                  </a:tcPr>
                </a:tc>
              </a:tr>
              <a:tr h="0">
                <a:tc>
                  <a:txBody>
                    <a:bodyPr/>
                    <a:lstStyle/>
                    <a:p>
                      <a:pPr algn="l"/>
                      <a:r>
                        <a:rPr lang="en-US">
                          <a:effectLst/>
                        </a:rPr>
                        <a:t>CYS@ 0</a:t>
                      </a:r>
                    </a:p>
                  </a:txBody>
                  <a:tcPr marT="57150" marB="57150" anchor="ctr">
                    <a:lnL>
                      <a:noFill/>
                    </a:lnL>
                    <a:lnR>
                      <a:noFill/>
                    </a:lnR>
                    <a:lnT w="9525" cap="flat" cmpd="sng" algn="ctr">
                      <a:solidFill>
                        <a:srgbClr val="DDDDDD"/>
                      </a:solidFill>
                      <a:prstDash val="solid"/>
                      <a:round/>
                      <a:headEnd type="none" w="med" len="med"/>
                      <a:tailEnd type="none" w="med" len="med"/>
                    </a:lnT>
                    <a:lnB>
                      <a:noFill/>
                    </a:lnB>
                    <a:solidFill>
                      <a:srgbClr val="F7F8F3"/>
                    </a:solidFill>
                  </a:tcPr>
                </a:tc>
                <a:tc>
                  <a:txBody>
                    <a:bodyPr/>
                    <a:lstStyle/>
                    <a:p>
                      <a:pPr algn="l"/>
                      <a:r>
                        <a:rPr lang="en-US">
                          <a:effectLst/>
                        </a:rPr>
                        <a:t>0</a:t>
                      </a:r>
                    </a:p>
                  </a:txBody>
                  <a:tcPr marT="57150" marB="57150" anchor="ctr">
                    <a:lnL>
                      <a:noFill/>
                    </a:lnL>
                    <a:lnR>
                      <a:noFill/>
                    </a:lnR>
                    <a:lnT w="9525" cap="flat" cmpd="sng" algn="ctr">
                      <a:solidFill>
                        <a:srgbClr val="DDDDDD"/>
                      </a:solidFill>
                      <a:prstDash val="solid"/>
                      <a:round/>
                      <a:headEnd type="none" w="med" len="med"/>
                      <a:tailEnd type="none" w="med" len="med"/>
                    </a:lnT>
                    <a:lnB>
                      <a:noFill/>
                    </a:lnB>
                    <a:solidFill>
                      <a:srgbClr val="F7F8F3"/>
                    </a:solidFill>
                  </a:tcPr>
                </a:tc>
                <a:tc>
                  <a:txBody>
                    <a:bodyPr/>
                    <a:lstStyle/>
                    <a:p>
                      <a:pPr algn="l"/>
                      <a:r>
                        <a:rPr lang="en-US">
                          <a:effectLst/>
                        </a:rPr>
                        <a:t>0</a:t>
                      </a:r>
                    </a:p>
                  </a:txBody>
                  <a:tcPr marT="57150" marB="57150" anchor="ctr">
                    <a:lnL>
                      <a:noFill/>
                    </a:lnL>
                    <a:lnR>
                      <a:noFill/>
                    </a:lnR>
                    <a:lnT w="9525" cap="flat" cmpd="sng" algn="ctr">
                      <a:solidFill>
                        <a:srgbClr val="DDDDDD"/>
                      </a:solidFill>
                      <a:prstDash val="solid"/>
                      <a:round/>
                      <a:headEnd type="none" w="med" len="med"/>
                      <a:tailEnd type="none" w="med" len="med"/>
                    </a:lnT>
                    <a:lnB>
                      <a:noFill/>
                    </a:lnB>
                    <a:solidFill>
                      <a:srgbClr val="F7F8F3"/>
                    </a:solidFill>
                  </a:tcPr>
                </a:tc>
                <a:tc>
                  <a:txBody>
                    <a:bodyPr/>
                    <a:lstStyle/>
                    <a:p>
                      <a:pPr algn="l"/>
                      <a:r>
                        <a:rPr lang="en-US">
                          <a:effectLst/>
                        </a:rPr>
                        <a:t>1</a:t>
                      </a:r>
                    </a:p>
                  </a:txBody>
                  <a:tcPr marT="57150" marB="57150" anchor="ctr">
                    <a:lnL>
                      <a:noFill/>
                    </a:lnL>
                    <a:lnR>
                      <a:noFill/>
                    </a:lnR>
                    <a:lnT w="9525" cap="flat" cmpd="sng" algn="ctr">
                      <a:solidFill>
                        <a:srgbClr val="DDDDDD"/>
                      </a:solidFill>
                      <a:prstDash val="solid"/>
                      <a:round/>
                      <a:headEnd type="none" w="med" len="med"/>
                      <a:tailEnd type="none" w="med" len="med"/>
                    </a:lnT>
                    <a:lnB>
                      <a:noFill/>
                    </a:lnB>
                    <a:solidFill>
                      <a:srgbClr val="F7F8F3"/>
                    </a:solidFill>
                  </a:tcPr>
                </a:tc>
                <a:tc>
                  <a:txBody>
                    <a:bodyPr/>
                    <a:lstStyle/>
                    <a:p>
                      <a:pPr algn="l"/>
                      <a:r>
                        <a:rPr lang="en-US" dirty="0">
                          <a:effectLst/>
                        </a:rPr>
                        <a:t>0</a:t>
                      </a:r>
                    </a:p>
                  </a:txBody>
                  <a:tcPr marT="57150" marB="57150" anchor="ctr">
                    <a:lnL>
                      <a:noFill/>
                    </a:lnL>
                    <a:lnR>
                      <a:noFill/>
                    </a:lnR>
                    <a:lnT w="9525" cap="flat" cmpd="sng" algn="ctr">
                      <a:solidFill>
                        <a:srgbClr val="DDDDDD"/>
                      </a:solidFill>
                      <a:prstDash val="solid"/>
                      <a:round/>
                      <a:headEnd type="none" w="med" len="med"/>
                      <a:tailEnd type="none" w="med" len="med"/>
                    </a:lnT>
                    <a:lnB>
                      <a:noFill/>
                    </a:lnB>
                    <a:solidFill>
                      <a:srgbClr val="F7F8F3"/>
                    </a:solidFill>
                  </a:tcPr>
                </a:tc>
              </a:tr>
            </a:tbl>
          </a:graphicData>
        </a:graphic>
      </p:graphicFrame>
      <p:sp>
        <p:nvSpPr>
          <p:cNvPr id="5" name="Rectangle 2"/>
          <p:cNvSpPr>
            <a:spLocks noChangeArrowheads="1"/>
          </p:cNvSpPr>
          <p:nvPr/>
        </p:nvSpPr>
        <p:spPr bwMode="auto">
          <a:xfrm>
            <a:off x="1780309" y="2293219"/>
            <a:ext cx="556260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222222"/>
                </a:solidFill>
                <a:effectLst/>
                <a:latin typeface="maple-web"/>
                <a:cs typeface="Arial" pitchFamily="34" charset="0"/>
              </a:rPr>
              <a:t>NAND S@ Fault and Tests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841701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09600"/>
            <a:ext cx="7318054" cy="433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47391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266087"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a:off x="3581400" y="2133600"/>
            <a:ext cx="609600" cy="3200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3505200" y="2819400"/>
            <a:ext cx="685800" cy="3200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886200" y="2667000"/>
            <a:ext cx="762000" cy="2286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267200" y="5334000"/>
            <a:ext cx="962123" cy="369332"/>
          </a:xfrm>
          <a:prstGeom prst="rect">
            <a:avLst/>
          </a:prstGeom>
          <a:noFill/>
        </p:spPr>
        <p:txBody>
          <a:bodyPr wrap="none" rtlCol="0">
            <a:spAutoFit/>
          </a:bodyPr>
          <a:lstStyle/>
          <a:p>
            <a:r>
              <a:rPr lang="en-US" dirty="0" smtClean="0"/>
              <a:t>0 x 1 = 0</a:t>
            </a:r>
            <a:endParaRPr lang="en-US" dirty="0"/>
          </a:p>
        </p:txBody>
      </p:sp>
      <p:sp>
        <p:nvSpPr>
          <p:cNvPr id="11" name="TextBox 10"/>
          <p:cNvSpPr txBox="1"/>
          <p:nvPr/>
        </p:nvSpPr>
        <p:spPr>
          <a:xfrm>
            <a:off x="4648200" y="4768334"/>
            <a:ext cx="2110193" cy="369332"/>
          </a:xfrm>
          <a:prstGeom prst="rect">
            <a:avLst/>
          </a:prstGeom>
          <a:noFill/>
        </p:spPr>
        <p:txBody>
          <a:bodyPr wrap="none" rtlCol="0">
            <a:spAutoFit/>
          </a:bodyPr>
          <a:lstStyle/>
          <a:p>
            <a:r>
              <a:rPr lang="en-US" dirty="0" smtClean="0"/>
              <a:t>1 x 1 = 1 ( if no fault)</a:t>
            </a:r>
            <a:endParaRPr lang="en-US" dirty="0"/>
          </a:p>
        </p:txBody>
      </p:sp>
      <p:sp>
        <p:nvSpPr>
          <p:cNvPr id="12" name="TextBox 11"/>
          <p:cNvSpPr txBox="1"/>
          <p:nvPr/>
        </p:nvSpPr>
        <p:spPr>
          <a:xfrm>
            <a:off x="4231796" y="5869587"/>
            <a:ext cx="909223" cy="369332"/>
          </a:xfrm>
          <a:prstGeom prst="rect">
            <a:avLst/>
          </a:prstGeom>
          <a:noFill/>
        </p:spPr>
        <p:txBody>
          <a:bodyPr wrap="none" rtlCol="0">
            <a:spAutoFit/>
          </a:bodyPr>
          <a:lstStyle/>
          <a:p>
            <a:r>
              <a:rPr lang="en-US" dirty="0" smtClean="0"/>
              <a:t>1 x 1 =1</a:t>
            </a:r>
            <a:endParaRPr lang="en-US" dirty="0"/>
          </a:p>
        </p:txBody>
      </p:sp>
      <p:cxnSp>
        <p:nvCxnSpPr>
          <p:cNvPr id="13" name="Straight Arrow Connector 12"/>
          <p:cNvCxnSpPr/>
          <p:nvPr/>
        </p:nvCxnSpPr>
        <p:spPr>
          <a:xfrm>
            <a:off x="4724400" y="2664813"/>
            <a:ext cx="1576339" cy="3202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277331" y="5855732"/>
            <a:ext cx="1051891" cy="369332"/>
          </a:xfrm>
          <a:prstGeom prst="rect">
            <a:avLst/>
          </a:prstGeom>
          <a:noFill/>
        </p:spPr>
        <p:txBody>
          <a:bodyPr wrap="none" rtlCol="0">
            <a:spAutoFit/>
          </a:bodyPr>
          <a:lstStyle/>
          <a:p>
            <a:r>
              <a:rPr lang="en-US" dirty="0" smtClean="0"/>
              <a:t>1+0+1= 1</a:t>
            </a:r>
            <a:endParaRPr lang="en-US" dirty="0"/>
          </a:p>
        </p:txBody>
      </p:sp>
      <p:sp>
        <p:nvSpPr>
          <p:cNvPr id="14" name="TextBox 13"/>
          <p:cNvSpPr txBox="1"/>
          <p:nvPr/>
        </p:nvSpPr>
        <p:spPr>
          <a:xfrm>
            <a:off x="348669" y="4761407"/>
            <a:ext cx="2483500" cy="646331"/>
          </a:xfrm>
          <a:prstGeom prst="rect">
            <a:avLst/>
          </a:prstGeom>
          <a:noFill/>
        </p:spPr>
        <p:txBody>
          <a:bodyPr wrap="none" rtlCol="0">
            <a:spAutoFit/>
          </a:bodyPr>
          <a:lstStyle/>
          <a:p>
            <a:r>
              <a:rPr lang="en-US" b="1" dirty="0" smtClean="0">
                <a:solidFill>
                  <a:srgbClr val="0070C0"/>
                </a:solidFill>
              </a:rPr>
              <a:t>If error happens then</a:t>
            </a:r>
          </a:p>
          <a:p>
            <a:r>
              <a:rPr lang="en-US" b="1" dirty="0" smtClean="0">
                <a:solidFill>
                  <a:srgbClr val="0070C0"/>
                </a:solidFill>
              </a:rPr>
              <a:t>1+  stuck at 0   +   0  =   1</a:t>
            </a:r>
            <a:endParaRPr lang="en-US" b="1" dirty="0">
              <a:solidFill>
                <a:srgbClr val="0070C0"/>
              </a:solidFill>
            </a:endParaRPr>
          </a:p>
        </p:txBody>
      </p:sp>
    </p:spTree>
    <p:extLst>
      <p:ext uri="{BB962C8B-B14F-4D97-AF65-F5344CB8AC3E}">
        <p14:creationId xmlns:p14="http://schemas.microsoft.com/office/powerpoint/2010/main" val="16950291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865108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228600"/>
            <a:ext cx="4462953" cy="523220"/>
          </a:xfrm>
          <a:prstGeom prst="rect">
            <a:avLst/>
          </a:prstGeom>
        </p:spPr>
        <p:txBody>
          <a:bodyPr wrap="none">
            <a:spAutoFit/>
          </a:bodyPr>
          <a:lstStyle/>
          <a:p>
            <a:r>
              <a:rPr lang="en-US" sz="2800" b="1" dirty="0"/>
              <a:t>Design of Experiments (DOE)</a:t>
            </a:r>
          </a:p>
        </p:txBody>
      </p:sp>
      <p:sp>
        <p:nvSpPr>
          <p:cNvPr id="3" name="Rectangle 2"/>
          <p:cNvSpPr/>
          <p:nvPr/>
        </p:nvSpPr>
        <p:spPr>
          <a:xfrm>
            <a:off x="304800" y="1066800"/>
            <a:ext cx="8686800" cy="3139321"/>
          </a:xfrm>
          <a:prstGeom prst="rect">
            <a:avLst/>
          </a:prstGeom>
        </p:spPr>
        <p:txBody>
          <a:bodyPr wrap="square">
            <a:spAutoFit/>
          </a:bodyPr>
          <a:lstStyle/>
          <a:p>
            <a:pPr algn="just"/>
            <a:r>
              <a:rPr lang="en-US" i="1" dirty="0">
                <a:latin typeface="Times New Roman" pitchFamily="18" charset="0"/>
                <a:cs typeface="Times New Roman" pitchFamily="18" charset="0"/>
              </a:rPr>
              <a:t>Design of experiments</a:t>
            </a:r>
            <a:r>
              <a:rPr lang="en-US" dirty="0">
                <a:latin typeface="Times New Roman" pitchFamily="18" charset="0"/>
                <a:cs typeface="Times New Roman" pitchFamily="18" charset="0"/>
              </a:rPr>
              <a:t> (commonly referred to as DOE) is a data-driven technique for robust design. In the early 1900's, DOE was used by agricultural engineers to improve crop yields. Today circuit and system designers are applying the method as a means to the same end-yield improvement.</a:t>
            </a:r>
          </a:p>
          <a:p>
            <a:r>
              <a:rPr lang="en-US" b="1" dirty="0">
                <a:latin typeface="Times New Roman" pitchFamily="18" charset="0"/>
                <a:cs typeface="Times New Roman" pitchFamily="18" charset="0"/>
              </a:rPr>
              <a:t>A typical DOE includes three primary steps:</a:t>
            </a:r>
          </a:p>
          <a:p>
            <a:pPr marL="285750" indent="-285750">
              <a:buFont typeface="Arial" pitchFamily="34" charset="0"/>
              <a:buChar char="•"/>
            </a:pPr>
            <a:r>
              <a:rPr lang="en-US" dirty="0">
                <a:latin typeface="Times New Roman" pitchFamily="18" charset="0"/>
                <a:cs typeface="Times New Roman" pitchFamily="18" charset="0"/>
              </a:rPr>
              <a:t>Plan the experiment:</a:t>
            </a:r>
          </a:p>
          <a:p>
            <a:pPr marL="742950" lvl="1" indent="-285750">
              <a:buFont typeface="Arial" pitchFamily="34" charset="0"/>
              <a:buChar char="•"/>
            </a:pPr>
            <a:r>
              <a:rPr lang="en-US" dirty="0">
                <a:latin typeface="Times New Roman" pitchFamily="18" charset="0"/>
                <a:cs typeface="Times New Roman" pitchFamily="18" charset="0"/>
              </a:rPr>
              <a:t>Assess the experimental resource budget.</a:t>
            </a:r>
          </a:p>
          <a:p>
            <a:pPr marL="742950" lvl="1" indent="-285750">
              <a:buFont typeface="Arial" pitchFamily="34" charset="0"/>
              <a:buChar char="•"/>
            </a:pPr>
            <a:r>
              <a:rPr lang="en-US" dirty="0">
                <a:latin typeface="Times New Roman" pitchFamily="18" charset="0"/>
                <a:cs typeface="Times New Roman" pitchFamily="18" charset="0"/>
              </a:rPr>
              <a:t>Identify the input and response variables.</a:t>
            </a:r>
          </a:p>
          <a:p>
            <a:pPr marL="742950" lvl="1" indent="-285750">
              <a:buFont typeface="Arial" pitchFamily="34" charset="0"/>
              <a:buChar char="•"/>
            </a:pPr>
            <a:r>
              <a:rPr lang="en-US" dirty="0">
                <a:latin typeface="Times New Roman" pitchFamily="18" charset="0"/>
                <a:cs typeface="Times New Roman" pitchFamily="18" charset="0"/>
              </a:rPr>
              <a:t>Assign levels (values) to input variables.</a:t>
            </a:r>
          </a:p>
          <a:p>
            <a:pPr marL="285750" indent="-285750">
              <a:buFont typeface="Arial" pitchFamily="34" charset="0"/>
              <a:buChar char="•"/>
            </a:pPr>
            <a:r>
              <a:rPr lang="en-US" dirty="0">
                <a:latin typeface="Times New Roman" pitchFamily="18" charset="0"/>
                <a:cs typeface="Times New Roman" pitchFamily="18" charset="0"/>
              </a:rPr>
              <a:t>Perform the experiment and collect response data.</a:t>
            </a:r>
          </a:p>
          <a:p>
            <a:pPr marL="285750" indent="-285750">
              <a:buFont typeface="Arial" pitchFamily="34" charset="0"/>
              <a:buChar char="•"/>
            </a:pPr>
            <a:r>
              <a:rPr lang="en-US" dirty="0">
                <a:latin typeface="Times New Roman" pitchFamily="18" charset="0"/>
                <a:cs typeface="Times New Roman" pitchFamily="18" charset="0"/>
              </a:rPr>
              <a:t>Analyze the data using statistical methods.</a:t>
            </a:r>
          </a:p>
        </p:txBody>
      </p:sp>
      <p:sp>
        <p:nvSpPr>
          <p:cNvPr id="4" name="Rectangle 3"/>
          <p:cNvSpPr/>
          <p:nvPr/>
        </p:nvSpPr>
        <p:spPr>
          <a:xfrm>
            <a:off x="311726" y="4343400"/>
            <a:ext cx="8527473" cy="1754326"/>
          </a:xfrm>
          <a:prstGeom prst="rect">
            <a:avLst/>
          </a:prstGeom>
        </p:spPr>
        <p:txBody>
          <a:bodyPr wrap="square">
            <a:spAutoFit/>
          </a:bodyPr>
          <a:lstStyle/>
          <a:p>
            <a:pPr algn="just"/>
            <a:r>
              <a:rPr lang="en-US" dirty="0">
                <a:latin typeface="Times New Roman" pitchFamily="18" charset="0"/>
                <a:cs typeface="Times New Roman" pitchFamily="18" charset="0"/>
              </a:rPr>
              <a:t>Sequential application of this methodology can be used to improve the statistical performance of a given circuit or system. Because of an inherent compromise between statistical performance prediction accuracy and the number of input variables, a </a:t>
            </a:r>
            <a:r>
              <a:rPr lang="en-US" i="1" dirty="0">
                <a:latin typeface="Times New Roman" pitchFamily="18" charset="0"/>
                <a:cs typeface="Times New Roman" pitchFamily="18" charset="0"/>
              </a:rPr>
              <a:t>screening</a:t>
            </a:r>
            <a:r>
              <a:rPr lang="en-US" dirty="0">
                <a:latin typeface="Times New Roman" pitchFamily="18" charset="0"/>
                <a:cs typeface="Times New Roman" pitchFamily="18" charset="0"/>
              </a:rPr>
              <a:t> experiment is used to identify variables that contribute significantly to performance variation. Next a </a:t>
            </a:r>
            <a:r>
              <a:rPr lang="en-US" i="1" dirty="0">
                <a:latin typeface="Times New Roman" pitchFamily="18" charset="0"/>
                <a:cs typeface="Times New Roman" pitchFamily="18" charset="0"/>
              </a:rPr>
              <a:t>refining</a:t>
            </a:r>
            <a:r>
              <a:rPr lang="en-US" dirty="0">
                <a:latin typeface="Times New Roman" pitchFamily="18" charset="0"/>
                <a:cs typeface="Times New Roman" pitchFamily="18" charset="0"/>
              </a:rPr>
              <a:t> experiment can be used to </a:t>
            </a:r>
            <a:r>
              <a:rPr lang="en-US" i="1" dirty="0" smtClean="0">
                <a:latin typeface="Times New Roman" pitchFamily="18" charset="0"/>
                <a:cs typeface="Times New Roman" pitchFamily="18" charset="0"/>
              </a:rPr>
              <a:t>improve </a:t>
            </a:r>
            <a:r>
              <a:rPr lang="en-US" dirty="0">
                <a:latin typeface="Times New Roman" pitchFamily="18" charset="0"/>
                <a:cs typeface="Times New Roman" pitchFamily="18" charset="0"/>
              </a:rPr>
              <a:t> on the target statistical response.</a:t>
            </a:r>
          </a:p>
        </p:txBody>
      </p:sp>
    </p:spTree>
    <p:extLst>
      <p:ext uri="{BB962C8B-B14F-4D97-AF65-F5344CB8AC3E}">
        <p14:creationId xmlns:p14="http://schemas.microsoft.com/office/powerpoint/2010/main" val="18749311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8382000" cy="5509200"/>
          </a:xfrm>
          <a:prstGeom prst="rect">
            <a:avLst/>
          </a:prstGeom>
        </p:spPr>
        <p:txBody>
          <a:bodyPr wrap="square">
            <a:spAutoFit/>
          </a:bodyPr>
          <a:lstStyle/>
          <a:p>
            <a:pPr algn="ctr"/>
            <a:r>
              <a:rPr lang="en-US" sz="3200" b="1" dirty="0"/>
              <a:t>DOE and Computer </a:t>
            </a:r>
            <a:r>
              <a:rPr lang="en-US" sz="3200" b="1" dirty="0" smtClean="0"/>
              <a:t>Simulation</a:t>
            </a:r>
          </a:p>
          <a:p>
            <a:pPr algn="just"/>
            <a:endParaRPr lang="en-US" sz="3200" b="1" dirty="0"/>
          </a:p>
          <a:p>
            <a:pPr algn="just"/>
            <a:r>
              <a:rPr lang="en-US" dirty="0">
                <a:latin typeface="Times New Roman" pitchFamily="18" charset="0"/>
                <a:cs typeface="Times New Roman" pitchFamily="18" charset="0"/>
              </a:rPr>
              <a:t>In a general application, DOE methods are designed to accommodate errors of the type found in any experiment. But because circuit and system simulators provide identical results for any analysis having the same input values, complexity in setting up, performing, and analyzing experiments is reduced</a:t>
            </a:r>
            <a:r>
              <a:rPr lang="en-US" dirty="0" smtClean="0">
                <a:latin typeface="Times New Roman" pitchFamily="18" charset="0"/>
                <a:cs typeface="Times New Roman" pitchFamily="18" charset="0"/>
              </a:rPr>
              <a:t>.</a:t>
            </a:r>
          </a:p>
          <a:p>
            <a:pPr algn="just"/>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Since the computer is being used to perform the experiment, a more complete characterization of input/output relationships can be realized. Finally, since the computer handles the tedious tasks of bookkeeping during the experiment, there is a further reduction in the possibility of human error</a:t>
            </a:r>
            <a:r>
              <a:rPr lang="en-US" dirty="0" smtClean="0">
                <a:latin typeface="Times New Roman" pitchFamily="18" charset="0"/>
                <a:cs typeface="Times New Roman" pitchFamily="18" charset="0"/>
              </a:rPr>
              <a:t>.</a:t>
            </a:r>
          </a:p>
          <a:p>
            <a:pPr algn="just"/>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The primary purpose of DOE is to characterize an unknown process. In circuit or system simulation, the unknown process is predicting the response of the design under test (DUT). A simple technique for characterizing a DUT is to perturb each input variable ( </a:t>
            </a:r>
            <a:r>
              <a:rPr lang="en-US" i="1" dirty="0">
                <a:latin typeface="Times New Roman" pitchFamily="18" charset="0"/>
                <a:cs typeface="Times New Roman" pitchFamily="18" charset="0"/>
              </a:rPr>
              <a:t>factor</a:t>
            </a:r>
            <a:r>
              <a:rPr lang="en-US" dirty="0">
                <a:latin typeface="Times New Roman" pitchFamily="18" charset="0"/>
                <a:cs typeface="Times New Roman" pitchFamily="18" charset="0"/>
              </a:rPr>
              <a:t> ) in turn, and to record the resulting output response. However this approach breaks down if the response due to a change in one factor depends on the value of a different factor.</a:t>
            </a:r>
          </a:p>
        </p:txBody>
      </p:sp>
    </p:spTree>
    <p:extLst>
      <p:ext uri="{BB962C8B-B14F-4D97-AF65-F5344CB8AC3E}">
        <p14:creationId xmlns:p14="http://schemas.microsoft.com/office/powerpoint/2010/main" val="8439821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839200" cy="1707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979310"/>
            <a:ext cx="8867775" cy="1297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411840"/>
            <a:ext cx="8724900" cy="3132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72399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81000"/>
            <a:ext cx="680085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730" y="2971800"/>
            <a:ext cx="7233138"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18905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5848" y="457200"/>
            <a:ext cx="28384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95400"/>
            <a:ext cx="4076700"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5989" y="1428749"/>
            <a:ext cx="41433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p:cNvSpPr/>
          <p:nvPr/>
        </p:nvSpPr>
        <p:spPr>
          <a:xfrm>
            <a:off x="4419600" y="1524000"/>
            <a:ext cx="546389"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6950" y="2486025"/>
            <a:ext cx="43053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199" y="4038600"/>
            <a:ext cx="8085221"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09007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563562"/>
          </a:xfrm>
        </p:spPr>
        <p:txBody>
          <a:bodyPr>
            <a:normAutofit fontScale="90000"/>
          </a:bodyPr>
          <a:lstStyle/>
          <a:p>
            <a:r>
              <a:rPr lang="en-US" dirty="0"/>
              <a:t>ANOVA</a:t>
            </a:r>
            <a:br>
              <a:rPr lang="en-US" dirty="0"/>
            </a:br>
            <a:endParaRPr lang="en-US" dirty="0"/>
          </a:p>
        </p:txBody>
      </p:sp>
      <p:sp>
        <p:nvSpPr>
          <p:cNvPr id="3" name="Content Placeholder 2"/>
          <p:cNvSpPr>
            <a:spLocks noGrp="1"/>
          </p:cNvSpPr>
          <p:nvPr>
            <p:ph idx="1"/>
          </p:nvPr>
        </p:nvSpPr>
        <p:spPr>
          <a:xfrm>
            <a:off x="228600" y="1066800"/>
            <a:ext cx="8610600" cy="5059363"/>
          </a:xfrm>
        </p:spPr>
        <p:txBody>
          <a:bodyPr/>
          <a:lstStyle/>
          <a:p>
            <a:pPr algn="just"/>
            <a:r>
              <a:rPr lang="en-US" dirty="0" smtClean="0"/>
              <a:t>The </a:t>
            </a:r>
            <a:r>
              <a:rPr lang="en-US" dirty="0"/>
              <a:t>total variation present in a set of observable quantities may, </a:t>
            </a:r>
            <a:r>
              <a:rPr lang="en-US" b="1" dirty="0"/>
              <a:t>under certain circumstances</a:t>
            </a:r>
            <a:r>
              <a:rPr lang="en-US" dirty="0"/>
              <a:t>, be partitioned into a number of components associated with the nature of classification of the data </a:t>
            </a:r>
          </a:p>
          <a:p>
            <a:pPr algn="just"/>
            <a:r>
              <a:rPr lang="en-US" dirty="0"/>
              <a:t>The systematic procedure of achieving this is called analysis of variance (ANOVA</a:t>
            </a:r>
            <a:r>
              <a:rPr lang="en-US" dirty="0" smtClean="0"/>
              <a:t>).</a:t>
            </a:r>
          </a:p>
          <a:p>
            <a:pPr algn="just"/>
            <a:r>
              <a:rPr lang="en-US" dirty="0"/>
              <a:t>The purpose of ANOVA is to test for significant  difference between  means.</a:t>
            </a:r>
          </a:p>
        </p:txBody>
      </p:sp>
    </p:spTree>
    <p:extLst>
      <p:ext uri="{BB962C8B-B14F-4D97-AF65-F5344CB8AC3E}">
        <p14:creationId xmlns:p14="http://schemas.microsoft.com/office/powerpoint/2010/main" val="381561811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92500" lnSpcReduction="20000"/>
          </a:bodyPr>
          <a:lstStyle/>
          <a:p>
            <a:pPr algn="just"/>
            <a:r>
              <a:rPr lang="en-US" dirty="0"/>
              <a:t>The name is derived from the fact  that in order to test  for statistical significance between  means ,  </a:t>
            </a:r>
            <a:r>
              <a:rPr lang="en-US" b="1" dirty="0"/>
              <a:t>we are actually comparing (analyzing) variances</a:t>
            </a:r>
            <a:r>
              <a:rPr lang="en-US" dirty="0" smtClean="0"/>
              <a:t>.</a:t>
            </a:r>
          </a:p>
          <a:p>
            <a:pPr algn="just"/>
            <a:r>
              <a:rPr lang="en-US" b="1" dirty="0"/>
              <a:t>Assumptions of </a:t>
            </a:r>
            <a:r>
              <a:rPr lang="en-US" b="1" dirty="0" smtClean="0"/>
              <a:t>ANOVA : </a:t>
            </a:r>
          </a:p>
          <a:p>
            <a:pPr marL="0" indent="0">
              <a:buNone/>
            </a:pPr>
            <a:r>
              <a:rPr lang="en-US" dirty="0" smtClean="0"/>
              <a:t>	(</a:t>
            </a:r>
            <a:r>
              <a:rPr lang="en-US" dirty="0"/>
              <a:t>i) Subjects are chosen via a simple random sample.</a:t>
            </a:r>
          </a:p>
          <a:p>
            <a:pPr marL="0" indent="0">
              <a:buNone/>
            </a:pPr>
            <a:r>
              <a:rPr lang="en-US" dirty="0" smtClean="0"/>
              <a:t>	(</a:t>
            </a:r>
            <a:r>
              <a:rPr lang="en-US" dirty="0"/>
              <a:t>ii) Within each group/population, the response variable is normally distributed.</a:t>
            </a:r>
          </a:p>
          <a:p>
            <a:pPr marL="0" indent="0">
              <a:buNone/>
            </a:pPr>
            <a:r>
              <a:rPr lang="en-US" dirty="0" smtClean="0"/>
              <a:t>	(</a:t>
            </a:r>
            <a:r>
              <a:rPr lang="en-US" dirty="0"/>
              <a:t>iii) While the population means may be different from one group to the next, the population </a:t>
            </a:r>
            <a:r>
              <a:rPr lang="en-US" dirty="0" smtClean="0"/>
              <a:t>standard deviation </a:t>
            </a:r>
            <a:r>
              <a:rPr lang="en-US" dirty="0"/>
              <a:t>is the same for all groups.</a:t>
            </a:r>
          </a:p>
        </p:txBody>
      </p:sp>
    </p:spTree>
    <p:extLst>
      <p:ext uri="{BB962C8B-B14F-4D97-AF65-F5344CB8AC3E}">
        <p14:creationId xmlns:p14="http://schemas.microsoft.com/office/powerpoint/2010/main" val="338234006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52400"/>
            <a:ext cx="8610600" cy="1077218"/>
          </a:xfrm>
          <a:prstGeom prst="rect">
            <a:avLst/>
          </a:prstGeom>
        </p:spPr>
        <p:txBody>
          <a:bodyPr wrap="square">
            <a:spAutoFit/>
          </a:bodyPr>
          <a:lstStyle/>
          <a:p>
            <a:pPr algn="ctr"/>
            <a:r>
              <a:rPr lang="en-US" sz="2800" b="1" dirty="0"/>
              <a:t>DOE Concepts</a:t>
            </a:r>
          </a:p>
          <a:p>
            <a:r>
              <a:rPr lang="en-US" dirty="0"/>
              <a:t>The following figure shows two factors, A and B, and the associated response at various values ( </a:t>
            </a:r>
            <a:r>
              <a:rPr lang="en-US" i="1" dirty="0"/>
              <a:t>levels</a:t>
            </a:r>
            <a:r>
              <a:rPr lang="en-US" dirty="0"/>
              <a:t> ) of the factors.</a:t>
            </a:r>
          </a:p>
        </p:txBody>
      </p:sp>
      <p:pic>
        <p:nvPicPr>
          <p:cNvPr id="1026" name="Picture 2" descr="http://literature.cdn.keysight.com/litweb/pdf/ads2008/optstat/3126385/optstat-5-1-0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317955"/>
            <a:ext cx="4648200" cy="38915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literature.cdn.keysight.com/litweb/pdf/ads2008/optstat/3126385/optstat-5-1-0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077528"/>
            <a:ext cx="2133600" cy="1066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606636" y="1600200"/>
            <a:ext cx="4384964" cy="1477328"/>
          </a:xfrm>
          <a:prstGeom prst="rect">
            <a:avLst/>
          </a:prstGeom>
        </p:spPr>
        <p:txBody>
          <a:bodyPr wrap="square">
            <a:spAutoFit/>
          </a:bodyPr>
          <a:lstStyle/>
          <a:p>
            <a:r>
              <a:rPr lang="en-US" dirty="0"/>
              <a:t>Notice that the factors have two levels: one low (−1) and one high (+1). The ±1 notation indicates the factor values are in </a:t>
            </a:r>
            <a:r>
              <a:rPr lang="en-US" i="1" dirty="0"/>
              <a:t>design units</a:t>
            </a:r>
            <a:r>
              <a:rPr lang="en-US" dirty="0"/>
              <a:t> , and are obtained from physical values using the following equation:</a:t>
            </a:r>
          </a:p>
        </p:txBody>
      </p:sp>
      <p:sp>
        <p:nvSpPr>
          <p:cNvPr id="5" name="Rectangle 4"/>
          <p:cNvSpPr/>
          <p:nvPr/>
        </p:nvSpPr>
        <p:spPr>
          <a:xfrm>
            <a:off x="4606636" y="4267200"/>
            <a:ext cx="4378037" cy="2308324"/>
          </a:xfrm>
          <a:prstGeom prst="rect">
            <a:avLst/>
          </a:prstGeom>
        </p:spPr>
        <p:txBody>
          <a:bodyPr wrap="square">
            <a:spAutoFit/>
          </a:bodyPr>
          <a:lstStyle/>
          <a:p>
            <a:r>
              <a:rPr lang="en-US" dirty="0"/>
              <a:t>where X is the minimum (maximum) physical value of the variable, and X </a:t>
            </a:r>
            <a:r>
              <a:rPr lang="en-US" baseline="-25000" dirty="0"/>
              <a:t>lo</a:t>
            </a:r>
            <a:r>
              <a:rPr lang="en-US" dirty="0"/>
              <a:t> , X </a:t>
            </a:r>
            <a:r>
              <a:rPr lang="en-US" baseline="-25000" dirty="0"/>
              <a:t>hi</a:t>
            </a:r>
            <a:r>
              <a:rPr lang="en-US" dirty="0"/>
              <a:t> , and X </a:t>
            </a:r>
            <a:r>
              <a:rPr lang="en-US" baseline="-25000" dirty="0"/>
              <a:t>mid</a:t>
            </a:r>
            <a:r>
              <a:rPr lang="en-US" dirty="0"/>
              <a:t> are the minimum, middle, and maximum physical values. For example, a capacitor value might be 100pF ± 10%, leading to low, mid, and high values of 90, 100, and 110pF respectively.</a:t>
            </a:r>
            <a:br>
              <a:rPr lang="en-US" dirty="0"/>
            </a:br>
            <a:endParaRPr lang="en-US" dirty="0"/>
          </a:p>
        </p:txBody>
      </p:sp>
    </p:spTree>
    <p:extLst>
      <p:ext uri="{BB962C8B-B14F-4D97-AF65-F5344CB8AC3E}">
        <p14:creationId xmlns:p14="http://schemas.microsoft.com/office/powerpoint/2010/main" val="209973367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382000" cy="1200329"/>
          </a:xfrm>
          <a:prstGeom prst="rect">
            <a:avLst/>
          </a:prstGeom>
        </p:spPr>
        <p:txBody>
          <a:bodyPr wrap="square">
            <a:spAutoFit/>
          </a:bodyPr>
          <a:lstStyle/>
          <a:p>
            <a:pPr algn="just"/>
            <a:r>
              <a:rPr lang="en-US" dirty="0"/>
              <a:t>If we were to note the change in response due to a change in factor A (from low to high), we would be led to believe that increasing A causes an increase in the response-the same would be observed for factor B. A model from the three response points r1, r2, and r3 can be formulated as the plane </a:t>
            </a:r>
            <a:r>
              <a:rPr lang="en-US" dirty="0" smtClean="0"/>
              <a:t>surface.</a:t>
            </a:r>
            <a:endParaRPr lang="en-US" dirty="0"/>
          </a:p>
        </p:txBody>
      </p:sp>
      <p:sp>
        <p:nvSpPr>
          <p:cNvPr id="4" name="Rectangle 3"/>
          <p:cNvSpPr/>
          <p:nvPr/>
        </p:nvSpPr>
        <p:spPr>
          <a:xfrm>
            <a:off x="1769277" y="1676400"/>
            <a:ext cx="5605445" cy="523220"/>
          </a:xfrm>
          <a:prstGeom prst="rect">
            <a:avLst/>
          </a:prstGeom>
        </p:spPr>
        <p:txBody>
          <a:bodyPr wrap="none">
            <a:spAutoFit/>
          </a:bodyPr>
          <a:lstStyle/>
          <a:p>
            <a:pPr fontAlgn="base"/>
            <a:r>
              <a:rPr lang="en-US" sz="2800" b="1" dirty="0"/>
              <a:t>Components of Experimental Design</a:t>
            </a:r>
          </a:p>
        </p:txBody>
      </p:sp>
      <p:sp>
        <p:nvSpPr>
          <p:cNvPr id="5" name="Rectangle 4"/>
          <p:cNvSpPr/>
          <p:nvPr/>
        </p:nvSpPr>
        <p:spPr>
          <a:xfrm>
            <a:off x="228599" y="2743200"/>
            <a:ext cx="8686800" cy="2862322"/>
          </a:xfrm>
          <a:prstGeom prst="rect">
            <a:avLst/>
          </a:prstGeom>
        </p:spPr>
        <p:txBody>
          <a:bodyPr wrap="square">
            <a:spAutoFit/>
          </a:bodyPr>
          <a:lstStyle/>
          <a:p>
            <a:pPr algn="just"/>
            <a:r>
              <a:rPr lang="en-US" b="1" dirty="0"/>
              <a:t>Factors</a:t>
            </a:r>
            <a:r>
              <a:rPr lang="en-US" dirty="0"/>
              <a:t>, or inputs to the process. Factors can be classified as either controllable or uncontrollable variables. In this case, the controllable factors are the ingredients for the cake and the oven that the cake is baked in. The controllable variables will be referred to throughout the material as factors. Note that the ingredients list was shortened for this example - there could be many other ingredients that have a significant bearing on the end result (oil, water, flavoring, </a:t>
            </a:r>
            <a:r>
              <a:rPr lang="en-US" dirty="0" err="1"/>
              <a:t>etc</a:t>
            </a:r>
            <a:r>
              <a:rPr lang="en-US" dirty="0"/>
              <a:t>). Likewise, there could be other types of factors, such as the mixing method or tools, the sequence of mixing, or even the people involved. People are generally considered a Noise Factor </a:t>
            </a:r>
            <a:r>
              <a:rPr lang="en-US" dirty="0" smtClean="0"/>
              <a:t>- </a:t>
            </a:r>
            <a:r>
              <a:rPr lang="en-US" dirty="0"/>
              <a:t>an uncontrollable factor that causes variability under normal operating conditions, but we can control it during the experiment using blocking and randomization.</a:t>
            </a:r>
          </a:p>
        </p:txBody>
      </p:sp>
    </p:spTree>
    <p:extLst>
      <p:ext uri="{BB962C8B-B14F-4D97-AF65-F5344CB8AC3E}">
        <p14:creationId xmlns:p14="http://schemas.microsoft.com/office/powerpoint/2010/main" val="16862659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0999"/>
            <a:ext cx="8534400" cy="2862322"/>
          </a:xfrm>
          <a:prstGeom prst="rect">
            <a:avLst/>
          </a:prstGeom>
        </p:spPr>
        <p:txBody>
          <a:bodyPr wrap="square">
            <a:spAutoFit/>
          </a:bodyPr>
          <a:lstStyle/>
          <a:p>
            <a:pPr algn="just" fontAlgn="base"/>
            <a:r>
              <a:rPr lang="en-US" b="1" dirty="0"/>
              <a:t>Levels</a:t>
            </a:r>
            <a:r>
              <a:rPr lang="en-US" dirty="0"/>
              <a:t>, or settings of each factor in the study. Examples include the oven temperature setting and the particular amounts of sugar, flour, and eggs chosen for evaluation</a:t>
            </a:r>
            <a:r>
              <a:rPr lang="en-US" dirty="0" smtClean="0"/>
              <a:t>.</a:t>
            </a:r>
          </a:p>
          <a:p>
            <a:pPr algn="just" fontAlgn="base"/>
            <a:endParaRPr lang="en-US" dirty="0"/>
          </a:p>
          <a:p>
            <a:pPr algn="just" fontAlgn="base"/>
            <a:r>
              <a:rPr lang="en-US" b="1" dirty="0"/>
              <a:t>Response</a:t>
            </a:r>
            <a:r>
              <a:rPr lang="en-US" dirty="0"/>
              <a:t>, or output of the experiment. In the case of cake baking, the taste, consistency, and appearance of the cake are measurable outcomes potentially influenced by the factors and their respective levels. Experimenters often desire to avoid optimizing the process for one response at the expense of another. For this reason, important outcomes are measured and analyzed to determine the factors and their settings that will provide the best overall outcome for the critical-to-quality characteristics - both measurable variables and assessable attributes.</a:t>
            </a:r>
          </a:p>
        </p:txBody>
      </p:sp>
      <p:pic>
        <p:nvPicPr>
          <p:cNvPr id="2050" name="Picture 2" descr="unaffinitized top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429000"/>
            <a:ext cx="5181600"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16111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93" y="762000"/>
            <a:ext cx="8881657"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731668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382000" cy="646331"/>
          </a:xfrm>
          <a:prstGeom prst="rect">
            <a:avLst/>
          </a:prstGeom>
        </p:spPr>
        <p:txBody>
          <a:bodyPr wrap="square">
            <a:spAutoFit/>
          </a:bodyPr>
          <a:lstStyle/>
          <a:p>
            <a:r>
              <a:rPr lang="en-US" b="1" dirty="0"/>
              <a:t>objective of Response Surface Methods (RSM) is optimization, finding the best set of factor levels to achieve some goal. </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212273"/>
            <a:ext cx="6279995"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910300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4636"/>
            <a:ext cx="8902932" cy="3927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81000" y="4267200"/>
            <a:ext cx="8534400" cy="646331"/>
          </a:xfrm>
          <a:prstGeom prst="rect">
            <a:avLst/>
          </a:prstGeom>
        </p:spPr>
        <p:txBody>
          <a:bodyPr wrap="square">
            <a:spAutoFit/>
          </a:bodyPr>
          <a:lstStyle/>
          <a:p>
            <a:r>
              <a:rPr lang="en-US" dirty="0"/>
              <a:t>Since the model is to act as </a:t>
            </a:r>
            <a:r>
              <a:rPr lang="en-US" dirty="0" smtClean="0"/>
              <a:t>a surrogate </a:t>
            </a:r>
            <a:r>
              <a:rPr lang="en-US" dirty="0"/>
              <a:t>to the circuit simulator, it should be built from values of </a:t>
            </a:r>
            <a:r>
              <a:rPr lang="en-US" i="1" dirty="0"/>
              <a:t>r </a:t>
            </a:r>
            <a:r>
              <a:rPr lang="en-US" dirty="0"/>
              <a:t>obtained by </a:t>
            </a:r>
            <a:r>
              <a:rPr lang="en-US" dirty="0" smtClean="0"/>
              <a:t>circuit simulations</a:t>
            </a:r>
            <a:r>
              <a:rPr lang="en-US" dirty="0"/>
              <a:t>.</a:t>
            </a:r>
          </a:p>
        </p:txBody>
      </p:sp>
      <p:sp>
        <p:nvSpPr>
          <p:cNvPr id="3" name="Rectangle 2"/>
          <p:cNvSpPr/>
          <p:nvPr/>
        </p:nvSpPr>
        <p:spPr>
          <a:xfrm>
            <a:off x="381000" y="5181600"/>
            <a:ext cx="8534400" cy="1477328"/>
          </a:xfrm>
          <a:prstGeom prst="rect">
            <a:avLst/>
          </a:prstGeom>
        </p:spPr>
        <p:txBody>
          <a:bodyPr wrap="square">
            <a:spAutoFit/>
          </a:bodyPr>
          <a:lstStyle/>
          <a:p>
            <a:r>
              <a:rPr lang="en-US" dirty="0"/>
              <a:t>The </a:t>
            </a:r>
            <a:r>
              <a:rPr lang="en-US" dirty="0" smtClean="0"/>
              <a:t>model building </a:t>
            </a:r>
            <a:r>
              <a:rPr lang="en-US" dirty="0"/>
              <a:t>procedure consists of four steps. </a:t>
            </a:r>
            <a:endParaRPr lang="en-US" dirty="0" smtClean="0"/>
          </a:p>
          <a:p>
            <a:pPr marL="342900" indent="-342900">
              <a:buAutoNum type="arabicPeriod"/>
            </a:pPr>
            <a:r>
              <a:rPr lang="en-US" dirty="0" smtClean="0"/>
              <a:t>First</a:t>
            </a:r>
            <a:r>
              <a:rPr lang="en-US" dirty="0"/>
              <a:t>, </a:t>
            </a:r>
            <a:r>
              <a:rPr lang="en-US" i="1" dirty="0"/>
              <a:t>m training points </a:t>
            </a:r>
            <a:r>
              <a:rPr lang="en-US" dirty="0"/>
              <a:t>are selected in the </a:t>
            </a:r>
            <a:r>
              <a:rPr lang="en-US" dirty="0" smtClean="0"/>
              <a:t>x-space.  The </a:t>
            </a:r>
            <a:r>
              <a:rPr lang="en-US" dirty="0" err="1" smtClean="0"/>
              <a:t>i</a:t>
            </a:r>
            <a:r>
              <a:rPr lang="en-US" baseline="30000" dirty="0" err="1" smtClean="0"/>
              <a:t>th</a:t>
            </a:r>
            <a:r>
              <a:rPr lang="en-US" dirty="0" smtClean="0"/>
              <a:t> </a:t>
            </a:r>
            <a:r>
              <a:rPr lang="en-US" dirty="0"/>
              <a:t>training point is denoted by </a:t>
            </a:r>
            <a:r>
              <a:rPr lang="en-US" b="1" dirty="0" smtClean="0"/>
              <a:t>x</a:t>
            </a:r>
            <a:r>
              <a:rPr lang="en-US" b="1" baseline="-25000" dirty="0" smtClean="0"/>
              <a:t>i</a:t>
            </a:r>
            <a:r>
              <a:rPr lang="en-US" b="1" dirty="0" smtClean="0"/>
              <a:t> </a:t>
            </a:r>
            <a:r>
              <a:rPr lang="en-US" dirty="0" smtClean="0"/>
              <a:t>= </a:t>
            </a:r>
            <a:r>
              <a:rPr lang="en-US" i="1" dirty="0" smtClean="0"/>
              <a:t>(</a:t>
            </a:r>
            <a:r>
              <a:rPr lang="en-US" b="1" dirty="0" smtClean="0"/>
              <a:t>x</a:t>
            </a:r>
            <a:r>
              <a:rPr lang="en-US" b="1" baseline="-25000" dirty="0" smtClean="0"/>
              <a:t>1i</a:t>
            </a:r>
            <a:r>
              <a:rPr lang="en-US" b="1" dirty="0" smtClean="0"/>
              <a:t> </a:t>
            </a:r>
            <a:r>
              <a:rPr lang="en-US" b="1" i="1" dirty="0" smtClean="0"/>
              <a:t>, </a:t>
            </a:r>
            <a:r>
              <a:rPr lang="en-US" i="1" dirty="0"/>
              <a:t>x</a:t>
            </a:r>
            <a:r>
              <a:rPr lang="en-US" i="1" baseline="-25000" dirty="0"/>
              <a:t>2i</a:t>
            </a:r>
            <a:r>
              <a:rPr lang="en-US" i="1" dirty="0"/>
              <a:t>, </a:t>
            </a:r>
            <a:r>
              <a:rPr lang="en-US" dirty="0"/>
              <a:t>..., </a:t>
            </a:r>
            <a:r>
              <a:rPr lang="en-US" dirty="0" err="1"/>
              <a:t>x</a:t>
            </a:r>
            <a:r>
              <a:rPr lang="en-US" baseline="-25000" dirty="0" err="1"/>
              <a:t>nj</a:t>
            </a:r>
            <a:r>
              <a:rPr lang="en-US" dirty="0"/>
              <a:t>). </a:t>
            </a:r>
            <a:endParaRPr lang="en-US" dirty="0" smtClean="0"/>
          </a:p>
          <a:p>
            <a:pPr marL="342900" indent="-342900">
              <a:buAutoNum type="arabicPeriod"/>
            </a:pPr>
            <a:r>
              <a:rPr lang="en-US" dirty="0" smtClean="0"/>
              <a:t>In </a:t>
            </a:r>
            <a:r>
              <a:rPr lang="en-US" dirty="0"/>
              <a:t>the second step, </a:t>
            </a:r>
            <a:r>
              <a:rPr lang="en-US" dirty="0" smtClean="0"/>
              <a:t>the circuit </a:t>
            </a:r>
            <a:r>
              <a:rPr lang="en-US" dirty="0"/>
              <a:t>is simulated at the </a:t>
            </a:r>
            <a:r>
              <a:rPr lang="en-US" i="1" dirty="0"/>
              <a:t>m </a:t>
            </a:r>
            <a:r>
              <a:rPr lang="en-US" dirty="0"/>
              <a:t>training points, and the values of the performance </a:t>
            </a:r>
            <a:r>
              <a:rPr lang="en-US" dirty="0" smtClean="0"/>
              <a:t>measure are </a:t>
            </a:r>
            <a:r>
              <a:rPr lang="en-US" dirty="0"/>
              <a:t>obtained from the simulation results as </a:t>
            </a:r>
            <a:r>
              <a:rPr lang="en-US" dirty="0" smtClean="0"/>
              <a:t>r(x</a:t>
            </a:r>
            <a:r>
              <a:rPr lang="en-US" baseline="-25000" dirty="0"/>
              <a:t>1</a:t>
            </a:r>
            <a:r>
              <a:rPr lang="en-US" dirty="0" smtClean="0"/>
              <a:t>),...,</a:t>
            </a:r>
            <a:r>
              <a:rPr lang="en-US" dirty="0"/>
              <a:t>r(</a:t>
            </a:r>
            <a:r>
              <a:rPr lang="en-US" dirty="0" err="1"/>
              <a:t>x</a:t>
            </a:r>
            <a:r>
              <a:rPr lang="en-US" baseline="-25000" dirty="0" err="1"/>
              <a:t>m</a:t>
            </a:r>
            <a:r>
              <a:rPr lang="en-US" dirty="0"/>
              <a:t>).</a:t>
            </a:r>
          </a:p>
        </p:txBody>
      </p:sp>
    </p:spTree>
    <p:extLst>
      <p:ext uri="{BB962C8B-B14F-4D97-AF65-F5344CB8AC3E}">
        <p14:creationId xmlns:p14="http://schemas.microsoft.com/office/powerpoint/2010/main" val="3843157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8600"/>
            <a:ext cx="7469727"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181600"/>
            <a:ext cx="4367212" cy="1225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9188" y="5080260"/>
            <a:ext cx="4214812" cy="1313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46101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86" y="0"/>
            <a:ext cx="7091472" cy="5832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61114" y="4800600"/>
            <a:ext cx="4572000" cy="1754326"/>
          </a:xfrm>
          <a:prstGeom prst="rect">
            <a:avLst/>
          </a:prstGeom>
        </p:spPr>
        <p:txBody>
          <a:bodyPr>
            <a:spAutoFit/>
          </a:bodyPr>
          <a:lstStyle/>
          <a:p>
            <a:pPr algn="just"/>
            <a:r>
              <a:rPr lang="en-US" dirty="0"/>
              <a:t>function of </a:t>
            </a:r>
            <a:r>
              <a:rPr lang="en-US" i="1" dirty="0"/>
              <a:t>r </a:t>
            </a:r>
            <a:r>
              <a:rPr lang="en-US" dirty="0"/>
              <a:t>in terms of x is "fitted" to the data. In the final step, the model is </a:t>
            </a:r>
            <a:r>
              <a:rPr lang="en-US" dirty="0" smtClean="0"/>
              <a:t>validated for </a:t>
            </a:r>
            <a:r>
              <a:rPr lang="en-US" dirty="0"/>
              <a:t>accuracy. If the model is not sufficiently accurate, then the modeling procedure </a:t>
            </a:r>
            <a:r>
              <a:rPr lang="en-US" dirty="0" smtClean="0"/>
              <a:t>is repeated </a:t>
            </a:r>
            <a:r>
              <a:rPr lang="en-US" dirty="0"/>
              <a:t>with a larger number of training points or with different models.</a:t>
            </a:r>
          </a:p>
        </p:txBody>
      </p:sp>
    </p:spTree>
    <p:extLst>
      <p:ext uri="{BB962C8B-B14F-4D97-AF65-F5344CB8AC3E}">
        <p14:creationId xmlns:p14="http://schemas.microsoft.com/office/powerpoint/2010/main" val="355544311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832104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42" y="1066800"/>
            <a:ext cx="8536898"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487" y="2605088"/>
            <a:ext cx="8579600" cy="181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342" y="4648200"/>
            <a:ext cx="869442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235241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52400"/>
            <a:ext cx="8458200" cy="6555641"/>
          </a:xfrm>
          <a:prstGeom prst="rect">
            <a:avLst/>
          </a:prstGeom>
        </p:spPr>
        <p:txBody>
          <a:bodyPr wrap="square">
            <a:spAutoFit/>
          </a:bodyPr>
          <a:lstStyle/>
          <a:p>
            <a:pPr algn="just"/>
            <a:r>
              <a:rPr lang="en-US" sz="2800" dirty="0"/>
              <a:t>RSM resolve around the assumption that </a:t>
            </a:r>
            <a:r>
              <a:rPr lang="en-US" sz="2800" dirty="0" smtClean="0"/>
              <a:t>the response </a:t>
            </a:r>
            <a:r>
              <a:rPr lang="en-US" sz="2800" dirty="0"/>
              <a:t>is a function of a set </a:t>
            </a:r>
            <a:r>
              <a:rPr lang="en-US" sz="2800" dirty="0" smtClean="0"/>
              <a:t>of independent(design</a:t>
            </a:r>
            <a:r>
              <a:rPr lang="en-US" sz="2800" dirty="0"/>
              <a:t>) variables x1,x2,x3….</a:t>
            </a:r>
            <a:r>
              <a:rPr lang="en-US" sz="2800" dirty="0" err="1"/>
              <a:t>xk</a:t>
            </a:r>
            <a:r>
              <a:rPr lang="en-US" sz="2800" dirty="0"/>
              <a:t> </a:t>
            </a:r>
            <a:r>
              <a:rPr lang="en-US" sz="2800" dirty="0" smtClean="0"/>
              <a:t>and </a:t>
            </a:r>
          </a:p>
          <a:p>
            <a:pPr algn="just"/>
            <a:endParaRPr lang="en-US" sz="2800" dirty="0"/>
          </a:p>
          <a:p>
            <a:pPr algn="just"/>
            <a:r>
              <a:rPr lang="en-US" sz="2800" dirty="0"/>
              <a:t>function can be approximated in some region </a:t>
            </a:r>
            <a:r>
              <a:rPr lang="en-US" sz="2800" dirty="0" smtClean="0"/>
              <a:t>of polynomial </a:t>
            </a:r>
            <a:r>
              <a:rPr lang="en-US" sz="2800" dirty="0"/>
              <a:t>model.</a:t>
            </a:r>
          </a:p>
          <a:p>
            <a:pPr algn="ctr"/>
            <a:r>
              <a:rPr lang="en-US" sz="2800" dirty="0"/>
              <a:t>𝑦 = 𝑓 </a:t>
            </a:r>
            <a:r>
              <a:rPr lang="en-US" sz="2800" dirty="0" smtClean="0"/>
              <a:t>(𝑥𝑖)</a:t>
            </a:r>
            <a:endParaRPr lang="en-US" sz="2800" dirty="0"/>
          </a:p>
          <a:p>
            <a:pPr algn="ctr"/>
            <a:r>
              <a:rPr lang="en-US" sz="2800" dirty="0"/>
              <a:t>𝑦 = 𝑓 </a:t>
            </a:r>
            <a:r>
              <a:rPr lang="en-US" sz="2800" dirty="0" smtClean="0"/>
              <a:t>(𝑥</a:t>
            </a:r>
            <a:r>
              <a:rPr lang="en-US" sz="2800" dirty="0"/>
              <a:t>1, 𝑥2 … … </a:t>
            </a:r>
            <a:r>
              <a:rPr lang="en-US" sz="2800" dirty="0" smtClean="0"/>
              <a:t>𝑥𝑘)</a:t>
            </a:r>
            <a:endParaRPr lang="en-US" sz="2800" dirty="0"/>
          </a:p>
          <a:p>
            <a:pPr algn="just"/>
            <a:r>
              <a:rPr lang="en-US" sz="2800" dirty="0"/>
              <a:t>Here response variable is “y” that depend on the “k</a:t>
            </a:r>
            <a:r>
              <a:rPr lang="en-US" sz="2800" dirty="0" smtClean="0"/>
              <a:t>” independent </a:t>
            </a:r>
            <a:r>
              <a:rPr lang="en-US" sz="2800" dirty="0"/>
              <a:t>variables</a:t>
            </a:r>
            <a:r>
              <a:rPr lang="en-US" sz="2800" dirty="0" smtClean="0"/>
              <a:t>.</a:t>
            </a:r>
          </a:p>
          <a:p>
            <a:pPr algn="just"/>
            <a:endParaRPr lang="en-US" sz="2800" dirty="0"/>
          </a:p>
          <a:p>
            <a:pPr marL="457200" indent="-457200" algn="just">
              <a:buFont typeface="Arial" pitchFamily="34" charset="0"/>
              <a:buChar char="•"/>
            </a:pPr>
            <a:r>
              <a:rPr lang="en-US" sz="2800" dirty="0"/>
              <a:t>If the factors are given then directly estimate </a:t>
            </a:r>
            <a:r>
              <a:rPr lang="en-US" sz="2800" dirty="0" smtClean="0"/>
              <a:t>the effects </a:t>
            </a:r>
            <a:r>
              <a:rPr lang="en-US" sz="2800" dirty="0"/>
              <a:t>and interaction of </a:t>
            </a:r>
            <a:r>
              <a:rPr lang="en-US" sz="2800" dirty="0" smtClean="0"/>
              <a:t>model.</a:t>
            </a:r>
          </a:p>
          <a:p>
            <a:pPr marL="457200" indent="-457200">
              <a:buFont typeface="Arial" pitchFamily="34" charset="0"/>
              <a:buChar char="•"/>
            </a:pPr>
            <a:r>
              <a:rPr lang="en-US" sz="2800" dirty="0" smtClean="0"/>
              <a:t>And </a:t>
            </a:r>
            <a:r>
              <a:rPr lang="en-US" sz="2800" dirty="0"/>
              <a:t>if the factors are unknown then first </a:t>
            </a:r>
            <a:r>
              <a:rPr lang="en-US" sz="2800" dirty="0" smtClean="0"/>
              <a:t>calculate them </a:t>
            </a:r>
            <a:r>
              <a:rPr lang="en-US" sz="2800" dirty="0"/>
              <a:t>by using the Screening method.</a:t>
            </a:r>
          </a:p>
        </p:txBody>
      </p:sp>
    </p:spTree>
    <p:extLst>
      <p:ext uri="{BB962C8B-B14F-4D97-AF65-F5344CB8AC3E}">
        <p14:creationId xmlns:p14="http://schemas.microsoft.com/office/powerpoint/2010/main" val="240830183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86800" cy="830997"/>
          </a:xfrm>
          <a:prstGeom prst="rect">
            <a:avLst/>
          </a:prstGeom>
        </p:spPr>
        <p:txBody>
          <a:bodyPr wrap="square">
            <a:spAutoFit/>
          </a:bodyPr>
          <a:lstStyle/>
          <a:p>
            <a:r>
              <a:rPr lang="en-US" sz="2400" dirty="0"/>
              <a:t>Estimate The Interaction effect using 1st </a:t>
            </a:r>
            <a:r>
              <a:rPr lang="en-US" sz="2400" dirty="0" smtClean="0"/>
              <a:t>order model</a:t>
            </a:r>
            <a:r>
              <a:rPr lang="en-US" sz="2400" dirty="0"/>
              <a:t>.</a:t>
            </a:r>
          </a:p>
          <a:p>
            <a:pPr algn="ctr"/>
            <a:r>
              <a:rPr lang="en-US" sz="2400" dirty="0"/>
              <a:t>y = 𝛽0+𝛽1𝑥1+𝛽2𝑥2+𝜀</a:t>
            </a:r>
          </a:p>
        </p:txBody>
      </p:sp>
      <p:sp>
        <p:nvSpPr>
          <p:cNvPr id="3" name="Rectangle 2"/>
          <p:cNvSpPr/>
          <p:nvPr/>
        </p:nvSpPr>
        <p:spPr>
          <a:xfrm>
            <a:off x="263236" y="1143000"/>
            <a:ext cx="8652164" cy="830997"/>
          </a:xfrm>
          <a:prstGeom prst="rect">
            <a:avLst/>
          </a:prstGeom>
        </p:spPr>
        <p:txBody>
          <a:bodyPr wrap="square">
            <a:spAutoFit/>
          </a:bodyPr>
          <a:lstStyle/>
          <a:p>
            <a:pPr algn="just"/>
            <a:r>
              <a:rPr lang="en-US" sz="2400" dirty="0"/>
              <a:t>If curvature is found then use the RSM. And </a:t>
            </a:r>
            <a:r>
              <a:rPr lang="en-US" sz="2400" dirty="0" smtClean="0"/>
              <a:t>2</a:t>
            </a:r>
            <a:r>
              <a:rPr lang="en-US" sz="2400" baseline="30000" dirty="0" smtClean="0"/>
              <a:t>nd</a:t>
            </a:r>
            <a:r>
              <a:rPr lang="en-US" sz="2400" dirty="0" smtClean="0"/>
              <a:t> order </a:t>
            </a:r>
            <a:r>
              <a:rPr lang="en-US" sz="2400" dirty="0"/>
              <a:t>model will be used to approximate </a:t>
            </a:r>
            <a:r>
              <a:rPr lang="en-US" sz="2400" dirty="0" smtClean="0"/>
              <a:t>the response </a:t>
            </a:r>
            <a:r>
              <a:rPr lang="en-US" sz="2400" dirty="0"/>
              <a:t>variable.</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2209800"/>
            <a:ext cx="607695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3048000"/>
            <a:ext cx="8763000" cy="1200329"/>
          </a:xfrm>
          <a:prstGeom prst="rect">
            <a:avLst/>
          </a:prstGeom>
        </p:spPr>
        <p:txBody>
          <a:bodyPr wrap="square">
            <a:spAutoFit/>
          </a:bodyPr>
          <a:lstStyle/>
          <a:p>
            <a:pPr algn="just"/>
            <a:r>
              <a:rPr lang="en-US" sz="2400" dirty="0"/>
              <a:t>Make the graph and find the stationary point</a:t>
            </a:r>
            <a:r>
              <a:rPr lang="en-US" sz="2400" dirty="0" smtClean="0"/>
              <a:t>. Maximum </a:t>
            </a:r>
            <a:r>
              <a:rPr lang="en-US" sz="2400" dirty="0"/>
              <a:t>response, Minimum response or saddle </a:t>
            </a:r>
            <a:r>
              <a:rPr lang="en-US" sz="2400" dirty="0" smtClean="0"/>
              <a:t>point by </a:t>
            </a:r>
            <a:r>
              <a:rPr lang="en-US" sz="2400" dirty="0"/>
              <a:t>using the obtained values of </a:t>
            </a:r>
            <a:endParaRPr lang="en-US" sz="2400" dirty="0" smtClean="0"/>
          </a:p>
          <a:p>
            <a:pPr algn="just"/>
            <a:r>
              <a:rPr lang="en-US" sz="2400" dirty="0" smtClean="0"/>
              <a:t>𝑥</a:t>
            </a:r>
            <a:r>
              <a:rPr lang="en-US" sz="2400" dirty="0"/>
              <a:t>1, 𝑥2, 𝑥3 … . 𝑥4.</a:t>
            </a:r>
          </a:p>
        </p:txBody>
      </p:sp>
      <p:sp>
        <p:nvSpPr>
          <p:cNvPr id="5" name="Rectangle 4"/>
          <p:cNvSpPr/>
          <p:nvPr/>
        </p:nvSpPr>
        <p:spPr>
          <a:xfrm>
            <a:off x="263236" y="4495800"/>
            <a:ext cx="8652164" cy="1631216"/>
          </a:xfrm>
          <a:prstGeom prst="rect">
            <a:avLst/>
          </a:prstGeom>
        </p:spPr>
        <p:txBody>
          <a:bodyPr wrap="square">
            <a:spAutoFit/>
          </a:bodyPr>
          <a:lstStyle/>
          <a:p>
            <a:pPr algn="just"/>
            <a:r>
              <a:rPr lang="en-US" sz="2000" dirty="0" smtClean="0">
                <a:solidFill>
                  <a:srgbClr val="0070C0"/>
                </a:solidFill>
              </a:rPr>
              <a:t>The computational </a:t>
            </a:r>
            <a:r>
              <a:rPr lang="en-US" sz="2000" dirty="0">
                <a:solidFill>
                  <a:srgbClr val="0070C0"/>
                </a:solidFill>
              </a:rPr>
              <a:t>cost of modeling depends on </a:t>
            </a:r>
            <a:r>
              <a:rPr lang="en-US" sz="2000" i="1" dirty="0">
                <a:solidFill>
                  <a:srgbClr val="0070C0"/>
                </a:solidFill>
              </a:rPr>
              <a:t>m, </a:t>
            </a:r>
            <a:r>
              <a:rPr lang="en-US" sz="2000" dirty="0">
                <a:solidFill>
                  <a:srgbClr val="0070C0"/>
                </a:solidFill>
              </a:rPr>
              <a:t>the number of training points, and on </a:t>
            </a:r>
            <a:r>
              <a:rPr lang="en-US" sz="2000" dirty="0" smtClean="0">
                <a:solidFill>
                  <a:srgbClr val="0070C0"/>
                </a:solidFill>
              </a:rPr>
              <a:t>the procedure </a:t>
            </a:r>
            <a:r>
              <a:rPr lang="en-US" sz="2000" dirty="0">
                <a:solidFill>
                  <a:srgbClr val="0070C0"/>
                </a:solidFill>
              </a:rPr>
              <a:t>of fitting the model to the simulation data. The accuracy of the model </a:t>
            </a:r>
            <a:r>
              <a:rPr lang="en-US" sz="2000" dirty="0" smtClean="0">
                <a:solidFill>
                  <a:srgbClr val="0070C0"/>
                </a:solidFill>
              </a:rPr>
              <a:t>is  calibrated.by </a:t>
            </a:r>
            <a:r>
              <a:rPr lang="en-US" sz="2000" dirty="0">
                <a:solidFill>
                  <a:srgbClr val="0070C0"/>
                </a:solidFill>
              </a:rPr>
              <a:t>computing error measures which quantify the "goodness of fit." </a:t>
            </a:r>
            <a:r>
              <a:rPr lang="en-US" sz="2000" dirty="0" smtClean="0">
                <a:solidFill>
                  <a:srgbClr val="0070C0"/>
                </a:solidFill>
              </a:rPr>
              <a:t>The accuracy </a:t>
            </a:r>
            <a:r>
              <a:rPr lang="en-US" sz="2000" dirty="0">
                <a:solidFill>
                  <a:srgbClr val="0070C0"/>
                </a:solidFill>
              </a:rPr>
              <a:t>of the derived model would be influenced greatly by the manner in which </a:t>
            </a:r>
            <a:r>
              <a:rPr lang="en-US" sz="2000" dirty="0" smtClean="0">
                <a:solidFill>
                  <a:srgbClr val="0070C0"/>
                </a:solidFill>
              </a:rPr>
              <a:t>the training </a:t>
            </a:r>
            <a:r>
              <a:rPr lang="en-US" sz="2000" dirty="0">
                <a:solidFill>
                  <a:srgbClr val="0070C0"/>
                </a:solidFill>
              </a:rPr>
              <a:t>points are selected from the x-space.</a:t>
            </a:r>
          </a:p>
        </p:txBody>
      </p:sp>
    </p:spTree>
    <p:extLst>
      <p:ext uri="{BB962C8B-B14F-4D97-AF65-F5344CB8AC3E}">
        <p14:creationId xmlns:p14="http://schemas.microsoft.com/office/powerpoint/2010/main" val="27017152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7291" y="0"/>
            <a:ext cx="585216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27" y="1371600"/>
            <a:ext cx="8718573"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9388" y="2654011"/>
            <a:ext cx="370522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448" y="3512127"/>
            <a:ext cx="7543800" cy="2851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060760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112" y="304800"/>
            <a:ext cx="6581775"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4" y="1593273"/>
            <a:ext cx="6953250"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4157663"/>
            <a:ext cx="5314950"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695473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76200"/>
            <a:ext cx="653415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5475" y="3162300"/>
            <a:ext cx="535305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585542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4114800" cy="4263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199" y="152400"/>
            <a:ext cx="4092191"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726" y="4246419"/>
            <a:ext cx="5814147" cy="2484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526014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8458200" cy="4154984"/>
          </a:xfrm>
          <a:prstGeom prst="rect">
            <a:avLst/>
          </a:prstGeom>
        </p:spPr>
        <p:txBody>
          <a:bodyPr wrap="square">
            <a:spAutoFit/>
          </a:bodyPr>
          <a:lstStyle/>
          <a:p>
            <a:pPr algn="just" fontAlgn="base"/>
            <a:r>
              <a:rPr lang="en-US" sz="2400" dirty="0"/>
              <a:t>For example, if we believe that factors A and B are independent and that each has only a first-order effect on the response, then the following equation is a suitable model.</a:t>
            </a:r>
          </a:p>
          <a:p>
            <a:pPr algn="ctr" fontAlgn="base"/>
            <a:r>
              <a:rPr lang="en-US" sz="2400" i="1" dirty="0"/>
              <a:t>R</a:t>
            </a:r>
            <a:r>
              <a:rPr lang="en-US" sz="2400" dirty="0"/>
              <a:t> = β</a:t>
            </a:r>
            <a:r>
              <a:rPr lang="en-US" sz="2400" baseline="-25000" dirty="0"/>
              <a:t>0</a:t>
            </a:r>
            <a:r>
              <a:rPr lang="en-US" sz="2400" dirty="0"/>
              <a:t> + β</a:t>
            </a:r>
            <a:r>
              <a:rPr lang="en-US" sz="2400" baseline="-25000" dirty="0" err="1"/>
              <a:t>a</a:t>
            </a:r>
            <a:r>
              <a:rPr lang="en-US" sz="2400" i="1" dirty="0" err="1"/>
              <a:t>A</a:t>
            </a:r>
            <a:r>
              <a:rPr lang="en-US" sz="2400" dirty="0"/>
              <a:t> + </a:t>
            </a:r>
            <a:r>
              <a:rPr lang="en-US" sz="2400" dirty="0" smtClean="0"/>
              <a:t>β</a:t>
            </a:r>
            <a:r>
              <a:rPr lang="en-US" sz="2400" baseline="-25000" dirty="0" err="1" smtClean="0"/>
              <a:t>b</a:t>
            </a:r>
            <a:r>
              <a:rPr lang="en-US" sz="2400" i="1" dirty="0" err="1" smtClean="0"/>
              <a:t>B</a:t>
            </a:r>
            <a:endParaRPr lang="en-US" sz="2400" i="1" dirty="0" smtClean="0"/>
          </a:p>
          <a:p>
            <a:pPr algn="ctr" fontAlgn="base"/>
            <a:endParaRPr lang="en-US" sz="2400" dirty="0"/>
          </a:p>
          <a:p>
            <a:pPr algn="just" fontAlgn="base"/>
            <a:r>
              <a:rPr lang="en-US" sz="2400" dirty="0"/>
              <a:t>where </a:t>
            </a:r>
            <a:r>
              <a:rPr lang="en-US" sz="2400" i="1" dirty="0"/>
              <a:t>R </a:t>
            </a:r>
            <a:r>
              <a:rPr lang="en-US" sz="2400" dirty="0"/>
              <a:t>is the response, </a:t>
            </a:r>
            <a:r>
              <a:rPr lang="en-US" sz="2400" i="1" dirty="0"/>
              <a:t>A </a:t>
            </a:r>
            <a:r>
              <a:rPr lang="en-US" sz="2400" dirty="0"/>
              <a:t>and </a:t>
            </a:r>
            <a:r>
              <a:rPr lang="en-US" sz="2400" i="1" dirty="0"/>
              <a:t>B </a:t>
            </a:r>
            <a:r>
              <a:rPr lang="en-US" sz="2400" dirty="0"/>
              <a:t>are the factor levels, and β</a:t>
            </a:r>
            <a:r>
              <a:rPr lang="en-US" sz="2400" baseline="-25000" dirty="0"/>
              <a:t>0</a:t>
            </a:r>
            <a:r>
              <a:rPr lang="en-US" sz="2400" dirty="0"/>
              <a:t>, β</a:t>
            </a:r>
            <a:r>
              <a:rPr lang="en-US" sz="2400" baseline="-25000" dirty="0"/>
              <a:t>a</a:t>
            </a:r>
            <a:r>
              <a:rPr lang="en-US" sz="2400" dirty="0"/>
              <a:t>, and β</a:t>
            </a:r>
            <a:r>
              <a:rPr lang="en-US" sz="2400" baseline="-25000" dirty="0"/>
              <a:t>b</a:t>
            </a:r>
            <a:r>
              <a:rPr lang="en-US" sz="2400" dirty="0"/>
              <a:t> are adjustable parameters whose values are determined by a linear regression analysis</a:t>
            </a:r>
            <a:r>
              <a:rPr lang="en-US" sz="2400" dirty="0" smtClean="0"/>
              <a:t>. </a:t>
            </a:r>
            <a:r>
              <a:rPr lang="en-US" sz="2400" dirty="0"/>
              <a:t>We call this equation an empirical model of the response surface because it has no basis in a theoretical understanding of the relationship between the response and its factors.</a:t>
            </a:r>
          </a:p>
        </p:txBody>
      </p:sp>
      <p:sp>
        <p:nvSpPr>
          <p:cNvPr id="3" name="Rectangle 2"/>
          <p:cNvSpPr/>
          <p:nvPr/>
        </p:nvSpPr>
        <p:spPr>
          <a:xfrm>
            <a:off x="436418" y="4724400"/>
            <a:ext cx="8478982" cy="1938992"/>
          </a:xfrm>
          <a:prstGeom prst="rect">
            <a:avLst/>
          </a:prstGeom>
        </p:spPr>
        <p:txBody>
          <a:bodyPr wrap="square">
            <a:spAutoFit/>
          </a:bodyPr>
          <a:lstStyle/>
          <a:p>
            <a:pPr algn="just"/>
            <a:r>
              <a:rPr lang="en-US" sz="2400" dirty="0"/>
              <a:t>As shown here, we build an empirical model by measuring the response for at least two levels for each factor—indicated by the plus and minus signs in the tables—and complete a simple regression analysis. This is known as a 2</a:t>
            </a:r>
            <a:r>
              <a:rPr lang="en-US" sz="2400" i="1" baseline="30000" dirty="0"/>
              <a:t>k </a:t>
            </a:r>
            <a:r>
              <a:rPr lang="en-US" sz="2400" dirty="0"/>
              <a:t>factorial design because it requires 2</a:t>
            </a:r>
            <a:r>
              <a:rPr lang="en-US" sz="2400" i="1" baseline="30000" dirty="0"/>
              <a:t>k </a:t>
            </a:r>
            <a:r>
              <a:rPr lang="en-US" sz="2400" dirty="0"/>
              <a:t>experiments where </a:t>
            </a:r>
            <a:r>
              <a:rPr lang="en-US" sz="2400" i="1" dirty="0"/>
              <a:t>k </a:t>
            </a:r>
            <a:r>
              <a:rPr lang="en-US" sz="2400" dirty="0"/>
              <a:t>is the number of factors.</a:t>
            </a:r>
          </a:p>
        </p:txBody>
      </p:sp>
    </p:spTree>
    <p:extLst>
      <p:ext uri="{BB962C8B-B14F-4D97-AF65-F5344CB8AC3E}">
        <p14:creationId xmlns:p14="http://schemas.microsoft.com/office/powerpoint/2010/main" val="399128339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Figure14.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4290455" cy="4419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029199" y="356030"/>
            <a:ext cx="3948545" cy="3416320"/>
          </a:xfrm>
          <a:prstGeom prst="rect">
            <a:avLst/>
          </a:prstGeom>
        </p:spPr>
        <p:txBody>
          <a:bodyPr wrap="square">
            <a:spAutoFit/>
          </a:bodyPr>
          <a:lstStyle/>
          <a:p>
            <a:pPr algn="just" fontAlgn="base"/>
            <a:r>
              <a:rPr lang="en-US" dirty="0"/>
              <a:t>A 2</a:t>
            </a:r>
            <a:r>
              <a:rPr lang="en-US" i="1" baseline="30000" dirty="0"/>
              <a:t>k </a:t>
            </a:r>
            <a:r>
              <a:rPr lang="en-US" dirty="0"/>
              <a:t>factorial design can model only a factor’s first-order effect on the response. A 2</a:t>
            </a:r>
            <a:r>
              <a:rPr lang="en-US" baseline="30000" dirty="0"/>
              <a:t>2</a:t>
            </a:r>
            <a:r>
              <a:rPr lang="en-US" dirty="0"/>
              <a:t> factorial design, for example, includes each factor’s first-order effect (β</a:t>
            </a:r>
            <a:r>
              <a:rPr lang="en-US" baseline="-25000" dirty="0"/>
              <a:t>a</a:t>
            </a:r>
            <a:r>
              <a:rPr lang="en-US" dirty="0"/>
              <a:t> and β</a:t>
            </a:r>
            <a:r>
              <a:rPr lang="en-US" baseline="-25000" dirty="0"/>
              <a:t>b</a:t>
            </a:r>
            <a:r>
              <a:rPr lang="en-US" dirty="0" smtClean="0"/>
              <a:t>).</a:t>
            </a:r>
          </a:p>
          <a:p>
            <a:pPr algn="just" fontAlgn="base"/>
            <a:r>
              <a:rPr lang="en-US" dirty="0" smtClean="0"/>
              <a:t> A </a:t>
            </a:r>
            <a:r>
              <a:rPr lang="en-US" dirty="0"/>
              <a:t>first-order interaction between the factors (β</a:t>
            </a:r>
            <a:r>
              <a:rPr lang="en-US" baseline="-25000" dirty="0" err="1"/>
              <a:t>ab</a:t>
            </a:r>
            <a:r>
              <a:rPr lang="en-US" dirty="0"/>
              <a:t>), and an intercept, (β</a:t>
            </a:r>
            <a:r>
              <a:rPr lang="en-US" baseline="-25000" dirty="0"/>
              <a:t>0</a:t>
            </a:r>
            <a:r>
              <a:rPr lang="en-US" dirty="0"/>
              <a:t>); with four experiments we </a:t>
            </a:r>
            <a:r>
              <a:rPr lang="en-US" dirty="0" smtClean="0"/>
              <a:t>need </a:t>
            </a:r>
            <a:r>
              <a:rPr lang="en-US" dirty="0"/>
              <a:t>enough information to calculate the four β values</a:t>
            </a:r>
            <a:r>
              <a:rPr lang="en-US" dirty="0" smtClean="0"/>
              <a:t>.</a:t>
            </a:r>
          </a:p>
          <a:p>
            <a:pPr algn="just" fontAlgn="base"/>
            <a:endParaRPr lang="en-US" dirty="0"/>
          </a:p>
          <a:p>
            <a:pPr algn="just" fontAlgn="base"/>
            <a:r>
              <a:rPr lang="en-US" i="1" dirty="0"/>
              <a:t>R</a:t>
            </a:r>
            <a:r>
              <a:rPr lang="en-US" dirty="0"/>
              <a:t> = β</a:t>
            </a:r>
            <a:r>
              <a:rPr lang="en-US" baseline="-25000" dirty="0"/>
              <a:t>0</a:t>
            </a:r>
            <a:r>
              <a:rPr lang="en-US" dirty="0"/>
              <a:t> + β</a:t>
            </a:r>
            <a:r>
              <a:rPr lang="en-US" baseline="-25000" dirty="0" err="1"/>
              <a:t>a</a:t>
            </a:r>
            <a:r>
              <a:rPr lang="en-US" i="1" dirty="0" err="1"/>
              <a:t>A</a:t>
            </a:r>
            <a:r>
              <a:rPr lang="en-US" dirty="0"/>
              <a:t> + β</a:t>
            </a:r>
            <a:r>
              <a:rPr lang="en-US" baseline="-25000" dirty="0" err="1"/>
              <a:t>b</a:t>
            </a:r>
            <a:r>
              <a:rPr lang="en-US" i="1" dirty="0" err="1"/>
              <a:t>B</a:t>
            </a:r>
            <a:r>
              <a:rPr lang="en-US" dirty="0"/>
              <a:t> + β</a:t>
            </a:r>
            <a:r>
              <a:rPr lang="en-US" baseline="-25000" dirty="0" err="1"/>
              <a:t>ab</a:t>
            </a:r>
            <a:r>
              <a:rPr lang="en-US" i="1" dirty="0" err="1"/>
              <a:t>AB</a:t>
            </a:r>
            <a:endParaRPr lang="en-US" dirty="0"/>
          </a:p>
        </p:txBody>
      </p:sp>
    </p:spTree>
    <p:extLst>
      <p:ext uri="{BB962C8B-B14F-4D97-AF65-F5344CB8AC3E}">
        <p14:creationId xmlns:p14="http://schemas.microsoft.com/office/powerpoint/2010/main" val="19021718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2" y="228600"/>
            <a:ext cx="7915275"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 y="3065053"/>
            <a:ext cx="8686800" cy="2862322"/>
          </a:xfrm>
          <a:prstGeom prst="rect">
            <a:avLst/>
          </a:prstGeom>
        </p:spPr>
        <p:txBody>
          <a:bodyPr wrap="square">
            <a:spAutoFit/>
          </a:bodyPr>
          <a:lstStyle/>
          <a:p>
            <a:pPr marL="285750" indent="-285750" algn="just">
              <a:buFont typeface="Arial" pitchFamily="34" charset="0"/>
              <a:buChar char="•"/>
            </a:pPr>
            <a:r>
              <a:rPr lang="en-US" dirty="0" smtClean="0"/>
              <a:t>In </a:t>
            </a:r>
            <a:r>
              <a:rPr lang="en-US" dirty="0"/>
              <a:t>the wafer fabrication process the structure of integrated circuits is sketched on the wafers </a:t>
            </a:r>
            <a:r>
              <a:rPr lang="en-US" dirty="0" smtClean="0"/>
              <a:t>and each </a:t>
            </a:r>
            <a:r>
              <a:rPr lang="en-US" dirty="0"/>
              <a:t>of them is tested with the help of a probe in the probe testing stage. </a:t>
            </a:r>
            <a:endParaRPr lang="en-US" dirty="0" smtClean="0"/>
          </a:p>
          <a:p>
            <a:pPr marL="285750" indent="-285750" algn="just">
              <a:buFont typeface="Arial" pitchFamily="34" charset="0"/>
              <a:buChar char="•"/>
            </a:pPr>
            <a:r>
              <a:rPr lang="en-US" dirty="0" smtClean="0"/>
              <a:t>Once </a:t>
            </a:r>
            <a:r>
              <a:rPr lang="en-US" dirty="0"/>
              <a:t>tested, the </a:t>
            </a:r>
            <a:r>
              <a:rPr lang="en-US" dirty="0" smtClean="0"/>
              <a:t>wafers are </a:t>
            </a:r>
            <a:r>
              <a:rPr lang="en-US" dirty="0"/>
              <a:t>then cut (diced) into many pieces, with each piece containing a copy of a fully functional IC</a:t>
            </a:r>
            <a:r>
              <a:rPr lang="en-US" dirty="0" smtClean="0"/>
              <a:t>, these </a:t>
            </a:r>
            <a:r>
              <a:rPr lang="en-US" dirty="0"/>
              <a:t>individual pieces are called a die. </a:t>
            </a:r>
            <a:endParaRPr lang="en-US" dirty="0" smtClean="0"/>
          </a:p>
          <a:p>
            <a:pPr marL="285750" indent="-285750" algn="just">
              <a:buFont typeface="Arial" pitchFamily="34" charset="0"/>
              <a:buChar char="•"/>
            </a:pPr>
            <a:r>
              <a:rPr lang="en-US" dirty="0" smtClean="0"/>
              <a:t>The </a:t>
            </a:r>
            <a:r>
              <a:rPr lang="en-US" dirty="0"/>
              <a:t>dies that pass the test stage are packaged and sent </a:t>
            </a:r>
            <a:r>
              <a:rPr lang="en-US" dirty="0" smtClean="0"/>
              <a:t>for a final </a:t>
            </a:r>
            <a:r>
              <a:rPr lang="en-US" dirty="0"/>
              <a:t>yield test before shipping</a:t>
            </a:r>
            <a:r>
              <a:rPr lang="en-US" dirty="0" smtClean="0"/>
              <a:t>.</a:t>
            </a:r>
          </a:p>
          <a:p>
            <a:pPr marL="285750" indent="-285750" algn="just">
              <a:buFont typeface="Arial" pitchFamily="34" charset="0"/>
              <a:buChar char="•"/>
            </a:pPr>
            <a:r>
              <a:rPr lang="en-US" dirty="0" smtClean="0"/>
              <a:t>Faults </a:t>
            </a:r>
            <a:r>
              <a:rPr lang="en-US" dirty="0"/>
              <a:t>or processing issues that may occur during any of </a:t>
            </a:r>
            <a:r>
              <a:rPr lang="en-US" dirty="0" smtClean="0"/>
              <a:t>these stages </a:t>
            </a:r>
            <a:r>
              <a:rPr lang="en-US" dirty="0"/>
              <a:t>can cause some or all of the ICs on the wafers to malfunction. </a:t>
            </a:r>
            <a:endParaRPr lang="en-US" dirty="0" smtClean="0"/>
          </a:p>
          <a:p>
            <a:pPr marL="285750" indent="-285750" algn="just">
              <a:buFont typeface="Arial" pitchFamily="34" charset="0"/>
              <a:buChar char="•"/>
            </a:pPr>
            <a:r>
              <a:rPr lang="en-US" dirty="0" smtClean="0"/>
              <a:t>Such </a:t>
            </a:r>
            <a:r>
              <a:rPr lang="en-US" dirty="0"/>
              <a:t>failures in ICs </a:t>
            </a:r>
            <a:r>
              <a:rPr lang="en-US" dirty="0" smtClean="0"/>
              <a:t>are detected </a:t>
            </a:r>
            <a:r>
              <a:rPr lang="en-US" dirty="0"/>
              <a:t>at any of the two testing stages, probe testing or </a:t>
            </a:r>
            <a:r>
              <a:rPr lang="en-US" dirty="0" smtClean="0"/>
              <a:t>final </a:t>
            </a:r>
            <a:r>
              <a:rPr lang="en-US" dirty="0"/>
              <a:t>testing. </a:t>
            </a:r>
          </a:p>
        </p:txBody>
      </p:sp>
    </p:spTree>
    <p:extLst>
      <p:ext uri="{BB962C8B-B14F-4D97-AF65-F5344CB8AC3E}">
        <p14:creationId xmlns:p14="http://schemas.microsoft.com/office/powerpoint/2010/main" val="10598691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686800" cy="3046988"/>
          </a:xfrm>
          <a:prstGeom prst="rect">
            <a:avLst/>
          </a:prstGeom>
        </p:spPr>
        <p:txBody>
          <a:bodyPr wrap="square">
            <a:spAutoFit/>
          </a:bodyPr>
          <a:lstStyle/>
          <a:p>
            <a:pPr algn="just"/>
            <a:r>
              <a:rPr lang="en-US" sz="2400" dirty="0"/>
              <a:t>A 2</a:t>
            </a:r>
            <a:r>
              <a:rPr lang="en-US" sz="2400" i="1" baseline="30000" dirty="0"/>
              <a:t>k </a:t>
            </a:r>
            <a:r>
              <a:rPr lang="en-US" sz="2400" dirty="0"/>
              <a:t>factorial design cannot model higher-order effects because there is insufficient information. Here is simple example that illustrates the problem. Suppose we need to model a system in which the response is a function of a single factor. As illustrated here, a 2</a:t>
            </a:r>
            <a:r>
              <a:rPr lang="en-US" sz="2400" baseline="30000" dirty="0"/>
              <a:t>1</a:t>
            </a:r>
            <a:r>
              <a:rPr lang="en-US" sz="2400" dirty="0"/>
              <a:t> factorial design has but two responses, which means we can fit only a straight line to the data. To see evidence of curvature we must measure the response for at least three levels for each factor, as shown </a:t>
            </a:r>
            <a:r>
              <a:rPr lang="en-US" sz="2400"/>
              <a:t>in </a:t>
            </a:r>
            <a:r>
              <a:rPr lang="en-US" sz="2400" smtClean="0"/>
              <a:t>figure.</a:t>
            </a:r>
            <a:endParaRPr lang="en-US" sz="2400" dirty="0"/>
          </a:p>
        </p:txBody>
      </p:sp>
      <p:pic>
        <p:nvPicPr>
          <p:cNvPr id="14338" name="Picture 2" descr="Figure14.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798" y="3886200"/>
            <a:ext cx="5799569"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4355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858596"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889445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2400"/>
            <a:ext cx="6324600" cy="52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2" y="5562600"/>
            <a:ext cx="7915275"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784751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0782"/>
            <a:ext cx="7848600" cy="446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483711"/>
            <a:ext cx="4033234" cy="794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491407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1066800"/>
            <a:ext cx="8824383"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130216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152400"/>
            <a:ext cx="892492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43" y="4267200"/>
            <a:ext cx="903922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925649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228600"/>
            <a:ext cx="8105847"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998" y="1843088"/>
            <a:ext cx="8820150"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35" y="3408218"/>
            <a:ext cx="8982075"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684112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 y="381000"/>
            <a:ext cx="9144000" cy="2706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356672"/>
            <a:ext cx="7605712" cy="3501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952948"/>
            <a:ext cx="2938462" cy="26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346685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844" y="533400"/>
            <a:ext cx="8982075"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770" y="4191000"/>
            <a:ext cx="4349029" cy="2472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0881" y="4572000"/>
            <a:ext cx="4306573" cy="1982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99098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143" y="285750"/>
            <a:ext cx="8982075"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4267200"/>
            <a:ext cx="8953500"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7123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
            <a:ext cx="8258176" cy="410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97873" y="4244001"/>
            <a:ext cx="8686800" cy="646331"/>
          </a:xfrm>
          <a:prstGeom prst="rect">
            <a:avLst/>
          </a:prstGeom>
        </p:spPr>
        <p:txBody>
          <a:bodyPr wrap="square">
            <a:spAutoFit/>
          </a:bodyPr>
          <a:lstStyle/>
          <a:p>
            <a:r>
              <a:rPr lang="en-US" b="1" dirty="0"/>
              <a:t>It can be seen that the </a:t>
            </a:r>
            <a:r>
              <a:rPr lang="en-US" b="1" dirty="0" smtClean="0"/>
              <a:t>output varies </a:t>
            </a:r>
            <a:r>
              <a:rPr lang="en-US" b="1" dirty="0"/>
              <a:t>significantly due to variations in device parameters caused by process fluctuations</a:t>
            </a: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90332"/>
            <a:ext cx="379476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599" y="4984716"/>
            <a:ext cx="5141683" cy="1187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15573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9" y="533399"/>
            <a:ext cx="7173617" cy="5486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29035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1083</TotalTime>
  <Words>2927</Words>
  <Application>Microsoft Office PowerPoint</Application>
  <PresentationFormat>On-screen Show (4:3)</PresentationFormat>
  <Paragraphs>267</Paragraphs>
  <Slides>90</Slides>
  <Notes>2</Notes>
  <HiddenSlides>0</HiddenSlides>
  <MMClips>0</MMClips>
  <ScaleCrop>false</ScaleCrop>
  <HeadingPairs>
    <vt:vector size="4" baseType="variant">
      <vt:variant>
        <vt:lpstr>Theme</vt:lpstr>
      </vt:variant>
      <vt:variant>
        <vt:i4>1</vt:i4>
      </vt:variant>
      <vt:variant>
        <vt:lpstr>Slide Titles</vt:lpstr>
      </vt:variant>
      <vt:variant>
        <vt:i4>90</vt:i4>
      </vt:variant>
    </vt:vector>
  </HeadingPairs>
  <TitlesOfParts>
    <vt:vector size="91" baseType="lpstr">
      <vt:lpstr>Office Theme</vt:lpstr>
      <vt:lpstr>Design for Manufacturability Design of Experiment</vt:lpstr>
      <vt:lpstr>Total Yield</vt:lpstr>
      <vt:lpstr>Defect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PVT</vt:lpstr>
      <vt:lpstr>PowerPoint Presentation</vt:lpstr>
      <vt:lpstr>PowerPoint Presentation</vt:lpstr>
      <vt:lpstr>PowerPoint Presentation</vt:lpstr>
      <vt:lpstr>Process Corner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Reliability</vt:lpstr>
      <vt:lpstr>PowerPoint Presentation</vt:lpstr>
      <vt:lpstr>Fault Model</vt:lpstr>
      <vt:lpstr>Cont.</vt:lpstr>
      <vt:lpstr>Single stuck at fault</vt:lpstr>
      <vt:lpstr>PowerPoint Presentation</vt:lpstr>
      <vt:lpstr>Cont.</vt:lpstr>
      <vt:lpstr>Cont.</vt:lpstr>
      <vt:lpstr>Fault Detection in Combinational Circuits</vt:lpstr>
      <vt:lpstr>PowerPoint Presentation</vt:lpstr>
      <vt:lpstr>Detectability of Faults</vt:lpstr>
      <vt:lpstr>PowerPoint Presentation</vt:lpstr>
      <vt:lpstr>PowerPoint Presentation</vt:lpstr>
      <vt:lpstr>Fault Propagation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ANOVA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dc:creator>
  <cp:lastModifiedBy>HU</cp:lastModifiedBy>
  <cp:revision>89</cp:revision>
  <dcterms:created xsi:type="dcterms:W3CDTF">2020-11-25T05:19:07Z</dcterms:created>
  <dcterms:modified xsi:type="dcterms:W3CDTF">2022-10-31T13:13:56Z</dcterms:modified>
</cp:coreProperties>
</file>