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7" r:id="rId6"/>
    <p:sldId id="260" r:id="rId7"/>
    <p:sldId id="261" r:id="rId8"/>
    <p:sldId id="264" r:id="rId9"/>
    <p:sldId id="265" r:id="rId10"/>
    <p:sldId id="266" r:id="rId11"/>
    <p:sldId id="262" r:id="rId12"/>
    <p:sldId id="26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F1417-16BC-4CC7-904F-5F3A3EBE58A9}" type="datetimeFigureOut">
              <a:rPr lang="en-US" smtClean="0"/>
              <a:pPr/>
              <a:t>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B4762-CCF9-4291-9ABD-D689174D0A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DB4762-CCF9-4291-9ABD-D689174D0AF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5290A-C5D0-4C28-AB74-2CFBA426822B}"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5290A-C5D0-4C28-AB74-2CFBA426822B}"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5290A-C5D0-4C28-AB74-2CFBA426822B}"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5290A-C5D0-4C28-AB74-2CFBA426822B}"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5290A-C5D0-4C28-AB74-2CFBA426822B}" type="datetimeFigureOut">
              <a:rPr lang="en-US" smtClean="0"/>
              <a:pPr/>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5290A-C5D0-4C28-AB74-2CFBA426822B}"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5290A-C5D0-4C28-AB74-2CFBA426822B}" type="datetimeFigureOut">
              <a:rPr lang="en-US" smtClean="0"/>
              <a:pPr/>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5290A-C5D0-4C28-AB74-2CFBA426822B}" type="datetimeFigureOut">
              <a:rPr lang="en-US" smtClean="0"/>
              <a:pPr/>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5290A-C5D0-4C28-AB74-2CFBA426822B}" type="datetimeFigureOut">
              <a:rPr lang="en-US" smtClean="0"/>
              <a:pPr/>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5290A-C5D0-4C28-AB74-2CFBA426822B}"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5290A-C5D0-4C28-AB74-2CFBA426822B}" type="datetimeFigureOut">
              <a:rPr lang="en-US" smtClean="0"/>
              <a:pPr/>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32D8-B2A4-4333-A24E-5AC3198231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5290A-C5D0-4C28-AB74-2CFBA426822B}" type="datetimeFigureOut">
              <a:rPr lang="en-US" smtClean="0"/>
              <a:pPr/>
              <a:t>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432D8-B2A4-4333-A24E-5AC3198231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Cadence  Virtuoso</a:t>
            </a:r>
            <a:br>
              <a:rPr lang="en-US" sz="4800" b="1" dirty="0" smtClean="0"/>
            </a:br>
            <a:r>
              <a:rPr lang="en-US" sz="3100" b="1" dirty="0" smtClean="0"/>
              <a:t>Custom IC Design Using Cadence Tools</a:t>
            </a:r>
            <a:endParaRPr lang="en-US" sz="3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Draw a Schematic</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1800" dirty="0" smtClean="0"/>
              <a:t>After you complete the Add  Instance form, move your cursor  to the Schematic window and </a:t>
            </a:r>
            <a:r>
              <a:rPr lang="en-US" sz="1800" b="1" dirty="0" smtClean="0"/>
              <a:t> left click to place a component. </a:t>
            </a:r>
            <a:r>
              <a:rPr lang="en-US" sz="1800" dirty="0" smtClean="0"/>
              <a:t>The component is placed as shown below</a:t>
            </a:r>
          </a:p>
          <a:p>
            <a:endParaRPr lang="en-US" sz="1800" dirty="0" smtClean="0"/>
          </a:p>
          <a:p>
            <a:endParaRPr lang="en-US" sz="1800" dirty="0"/>
          </a:p>
        </p:txBody>
      </p:sp>
      <p:pic>
        <p:nvPicPr>
          <p:cNvPr id="2051" name="Picture 3" descr="F:\untitled folder 2\Screenshot-13.png"/>
          <p:cNvPicPr>
            <a:picLocks noChangeAspect="1" noChangeArrowheads="1"/>
          </p:cNvPicPr>
          <p:nvPr/>
        </p:nvPicPr>
        <p:blipFill>
          <a:blip r:embed="rId2" cstate="print"/>
          <a:srcRect/>
          <a:stretch>
            <a:fillRect/>
          </a:stretch>
        </p:blipFill>
        <p:spPr bwMode="auto">
          <a:xfrm>
            <a:off x="1676400" y="2438400"/>
            <a:ext cx="6324600" cy="3952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Draw a Schematic</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ADD WIRES:</a:t>
            </a:r>
            <a:r>
              <a:rPr lang="en-US" sz="2000" dirty="0" smtClean="0"/>
              <a:t> Create-&gt; Wire or press W and join the nodes to be connected.</a:t>
            </a:r>
          </a:p>
          <a:p>
            <a:endParaRPr lang="en-US" dirty="0"/>
          </a:p>
        </p:txBody>
      </p:sp>
      <p:pic>
        <p:nvPicPr>
          <p:cNvPr id="3076" name="Picture 4"/>
          <p:cNvPicPr>
            <a:picLocks noChangeAspect="1" noChangeArrowheads="1"/>
          </p:cNvPicPr>
          <p:nvPr/>
        </p:nvPicPr>
        <p:blipFill>
          <a:blip r:embed="rId2" cstate="print"/>
          <a:srcRect/>
          <a:stretch>
            <a:fillRect/>
          </a:stretch>
        </p:blipFill>
        <p:spPr bwMode="auto">
          <a:xfrm>
            <a:off x="762000" y="1752600"/>
            <a:ext cx="2887579" cy="48768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4419600" y="1981200"/>
            <a:ext cx="38862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Draw a Schematic</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ADD PINS:</a:t>
            </a:r>
            <a:r>
              <a:rPr lang="en-US" sz="2000" dirty="0" smtClean="0"/>
              <a:t> Create-&gt; Pin or press P, select the type of pins to be used and place them as required.</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838200" y="2057400"/>
            <a:ext cx="2993968" cy="2209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838200" y="4419600"/>
            <a:ext cx="3010131" cy="22098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4419600" y="2057400"/>
            <a:ext cx="44196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Check and Save</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dirty="0" smtClean="0"/>
              <a:t>Click the </a:t>
            </a:r>
            <a:r>
              <a:rPr lang="en-US" sz="2000" b="1" dirty="0" smtClean="0"/>
              <a:t>Check and Save icon in the schematic editor window</a:t>
            </a:r>
            <a:r>
              <a:rPr lang="en-US" sz="2000" dirty="0" smtClean="0"/>
              <a:t>.</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0" y="4191000"/>
            <a:ext cx="1304925" cy="126654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038600" y="4267200"/>
            <a:ext cx="3664323" cy="1143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33400" y="2286000"/>
            <a:ext cx="7848600" cy="1033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Symbol Creation</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CREATE SYMBOL:</a:t>
            </a:r>
            <a:r>
              <a:rPr lang="en-US" sz="2000" dirty="0" smtClean="0"/>
              <a:t> Create -&gt; Cell View -&gt; From Cell View. A From Cell View window opens for symbol creation. Click OK. The Symbol Generation options window opens, where pins are to be arranged. Click OK.</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28601" y="2819400"/>
            <a:ext cx="4343400" cy="30670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4724400" y="2895600"/>
            <a:ext cx="4191001"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Symbol Creation</a:t>
            </a:r>
            <a:endParaRPr lang="en-US" u="sng" dirty="0"/>
          </a:p>
        </p:txBody>
      </p:sp>
      <p:sp>
        <p:nvSpPr>
          <p:cNvPr id="3" name="Content Placeholder 2"/>
          <p:cNvSpPr>
            <a:spLocks noGrp="1"/>
          </p:cNvSpPr>
          <p:nvPr>
            <p:ph idx="1"/>
          </p:nvPr>
        </p:nvSpPr>
        <p:spPr>
          <a:xfrm>
            <a:off x="457200" y="1295400"/>
            <a:ext cx="3505200" cy="1828800"/>
          </a:xfrm>
        </p:spPr>
        <p:txBody>
          <a:bodyPr>
            <a:normAutofit/>
          </a:bodyPr>
          <a:lstStyle/>
          <a:p>
            <a:r>
              <a:rPr lang="en-US" sz="2000" dirty="0" smtClean="0"/>
              <a:t>After the Symbol Generation options window closes, a new window displays with an automatically created Inverter symbol as shown.</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419600" y="1219201"/>
            <a:ext cx="4343400" cy="290296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04800" y="4224714"/>
            <a:ext cx="4038600" cy="2357415"/>
          </a:xfrm>
          <a:prstGeom prst="rect">
            <a:avLst/>
          </a:prstGeom>
          <a:noFill/>
          <a:ln w="9525">
            <a:noFill/>
            <a:miter lim="800000"/>
            <a:headEnd/>
            <a:tailEnd/>
          </a:ln>
          <a:effectLst/>
        </p:spPr>
      </p:pic>
      <p:sp>
        <p:nvSpPr>
          <p:cNvPr id="8" name="Rectangle 7"/>
          <p:cNvSpPr/>
          <p:nvPr/>
        </p:nvSpPr>
        <p:spPr>
          <a:xfrm>
            <a:off x="4724400" y="4572000"/>
            <a:ext cx="4038600" cy="1938992"/>
          </a:xfrm>
          <a:prstGeom prst="rect">
            <a:avLst/>
          </a:prstGeom>
        </p:spPr>
        <p:txBody>
          <a:bodyPr wrap="square">
            <a:spAutoFit/>
          </a:bodyPr>
          <a:lstStyle/>
          <a:p>
            <a:pPr>
              <a:buFont typeface="Arial" pitchFamily="34" charset="0"/>
              <a:buChar char="•"/>
            </a:pPr>
            <a:r>
              <a:rPr lang="en-US" sz="2000" dirty="0" smtClean="0"/>
              <a:t> Modify the inverter symbol to look like an Inverter gate symbol using the option Create -&gt; Shape (as available in the window like circle, polygon, etc).</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Test Circuit Creation</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CREATE TEST CIRCUIT:</a:t>
            </a:r>
            <a:r>
              <a:rPr lang="en-US" sz="2000" dirty="0" smtClean="0"/>
              <a:t> Select the library. File-&gt; New–&gt; Cell view(select the type as schematic) (press </a:t>
            </a:r>
            <a:r>
              <a:rPr lang="en-US" sz="2000" b="1" dirty="0" smtClean="0"/>
              <a:t>OK</a:t>
            </a:r>
            <a:r>
              <a:rPr lang="en-US" sz="2000" dirty="0" smtClean="0"/>
              <a:t>).</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667000" y="2438400"/>
            <a:ext cx="3810000" cy="3731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Test Circuit Design</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CREATE TEST DESIGN:</a:t>
            </a:r>
            <a:r>
              <a:rPr lang="en-US" sz="2000" dirty="0" smtClean="0"/>
              <a:t> Design the test circuit for the inverter by calling the inverter symbol created in the same process as the components were called.</a:t>
            </a:r>
          </a:p>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676400" y="2362200"/>
            <a:ext cx="6019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Simulation</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SIMULATION:</a:t>
            </a:r>
            <a:r>
              <a:rPr lang="en-US" sz="2000" dirty="0" smtClean="0"/>
              <a:t> In the Inverter Test schematic window, click Launch–&gt; ADE L. The Virtuoso Analog Design Environment (ADE) simulation window opens.</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676400" y="2092245"/>
            <a:ext cx="5976937" cy="43085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Transient Analysis</a:t>
            </a:r>
            <a:endParaRPr lang="en-US" u="sng" dirty="0"/>
          </a:p>
        </p:txBody>
      </p:sp>
      <p:sp>
        <p:nvSpPr>
          <p:cNvPr id="3" name="Content Placeholder 2"/>
          <p:cNvSpPr>
            <a:spLocks noGrp="1"/>
          </p:cNvSpPr>
          <p:nvPr>
            <p:ph idx="1"/>
          </p:nvPr>
        </p:nvSpPr>
        <p:spPr>
          <a:xfrm>
            <a:off x="457200" y="1295400"/>
            <a:ext cx="8458200" cy="4525963"/>
          </a:xfrm>
        </p:spPr>
        <p:txBody>
          <a:bodyPr/>
          <a:lstStyle/>
          <a:p>
            <a:r>
              <a:rPr lang="en-US" sz="2000" u="sng" dirty="0" smtClean="0"/>
              <a:t>TRANSIENT ANALYSIS:</a:t>
            </a:r>
            <a:r>
              <a:rPr lang="en-US" sz="2000" dirty="0" smtClean="0"/>
              <a:t> In ADE window, Analysis-&gt; Choose Analysis to setup analysis. In the Analysis section, select </a:t>
            </a:r>
            <a:r>
              <a:rPr lang="en-US" sz="2000" dirty="0" err="1" smtClean="0"/>
              <a:t>tran</a:t>
            </a:r>
            <a:r>
              <a:rPr lang="en-US" sz="2000" dirty="0" smtClean="0"/>
              <a:t>, set stop time to 200ns, Click on the moderate and Enabled buttons at the bottom, and then click Apply.</a:t>
            </a:r>
          </a:p>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590800" y="2362200"/>
            <a:ext cx="4038600" cy="427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INTRODUCTION</a:t>
            </a:r>
            <a:endParaRPr lang="en-US" b="1" i="1" dirty="0"/>
          </a:p>
        </p:txBody>
      </p:sp>
      <p:sp>
        <p:nvSpPr>
          <p:cNvPr id="5" name="Content Placeholder 4"/>
          <p:cNvSpPr>
            <a:spLocks noGrp="1"/>
          </p:cNvSpPr>
          <p:nvPr>
            <p:ph idx="1"/>
          </p:nvPr>
        </p:nvSpPr>
        <p:spPr/>
        <p:txBody>
          <a:bodyPr>
            <a:normAutofit/>
          </a:bodyPr>
          <a:lstStyle/>
          <a:p>
            <a:endParaRPr lang="en-US" sz="1800" dirty="0" smtClean="0"/>
          </a:p>
          <a:p>
            <a:r>
              <a:rPr lang="en-US" sz="1800" dirty="0" smtClean="0"/>
              <a:t>Cadence design system provides high performance tools for analog/digital implementation, custom IC design, IC packaging &amp; co-design and similar solution.</a:t>
            </a:r>
          </a:p>
          <a:p>
            <a:endParaRPr lang="en-US" sz="1800" dirty="0" smtClean="0"/>
          </a:p>
          <a:p>
            <a:r>
              <a:rPr lang="en-US" sz="1800" dirty="0" smtClean="0"/>
              <a:t>“Virtuoso analog implementation technology is the industry leader in its market segment. As such, it is a priority at  Cadence to continually enhance the Virtuoso suite and deliver the sophisticated technology and usability levels our customers ask for. Virtuoso offer greater capacity, performance, and usability to reduce overall design time while ensuring high-quality production of analog/mixed-signal ICs and </a:t>
            </a:r>
            <a:r>
              <a:rPr lang="en-US" sz="1800" dirty="0" err="1" smtClean="0"/>
              <a:t>SoCs</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DC Analysis</a:t>
            </a:r>
            <a:endParaRPr lang="en-US" u="sng" dirty="0"/>
          </a:p>
        </p:txBody>
      </p:sp>
      <p:sp>
        <p:nvSpPr>
          <p:cNvPr id="3" name="Content Placeholder 2"/>
          <p:cNvSpPr>
            <a:spLocks noGrp="1"/>
          </p:cNvSpPr>
          <p:nvPr>
            <p:ph idx="1"/>
          </p:nvPr>
        </p:nvSpPr>
        <p:spPr>
          <a:xfrm>
            <a:off x="457200" y="1295401"/>
            <a:ext cx="3886200" cy="2285999"/>
          </a:xfrm>
        </p:spPr>
        <p:txBody>
          <a:bodyPr/>
          <a:lstStyle/>
          <a:p>
            <a:r>
              <a:rPr lang="en-US" sz="2000" u="sng" dirty="0" smtClean="0"/>
              <a:t>DC ANALYSIS:</a:t>
            </a:r>
            <a:r>
              <a:rPr lang="en-US" sz="2000" dirty="0" smtClean="0"/>
              <a:t> In ADE window, Analysis-&gt; Choose Analysis to setup analysis. In the Analysis section, select dc, turn on </a:t>
            </a:r>
            <a:r>
              <a:rPr lang="en-US" sz="2000" b="1" dirty="0" smtClean="0"/>
              <a:t>Save DC Operating Point, t</a:t>
            </a:r>
            <a:r>
              <a:rPr lang="en-US" sz="2000" dirty="0" smtClean="0"/>
              <a:t>urn on the </a:t>
            </a:r>
            <a:r>
              <a:rPr lang="en-US" sz="2000" b="1" dirty="0" smtClean="0"/>
              <a:t>Component Parameter, </a:t>
            </a:r>
            <a:r>
              <a:rPr lang="en-US" sz="2000" dirty="0" smtClean="0"/>
              <a:t>and Click the </a:t>
            </a:r>
            <a:r>
              <a:rPr lang="en-US" sz="2000" b="1" dirty="0" smtClean="0"/>
              <a:t>Select Component</a:t>
            </a:r>
            <a:r>
              <a:rPr lang="en-US" sz="2000" dirty="0" smtClean="0"/>
              <a:t>. </a:t>
            </a:r>
          </a:p>
          <a:p>
            <a:endParaRPr lang="en-US" sz="2000" dirty="0" smtClean="0"/>
          </a:p>
          <a:p>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4495800" y="1219200"/>
            <a:ext cx="4338637" cy="3581400"/>
          </a:xfrm>
          <a:prstGeom prst="rect">
            <a:avLst/>
          </a:prstGeom>
          <a:noFill/>
          <a:ln w="9525">
            <a:noFill/>
            <a:miter lim="800000"/>
            <a:headEnd/>
            <a:tailEnd/>
          </a:ln>
          <a:effectLst/>
        </p:spPr>
      </p:pic>
      <p:sp>
        <p:nvSpPr>
          <p:cNvPr id="7" name="Content Placeholder 2"/>
          <p:cNvSpPr txBox="1">
            <a:spLocks/>
          </p:cNvSpPr>
          <p:nvPr/>
        </p:nvSpPr>
        <p:spPr>
          <a:xfrm>
            <a:off x="4495800" y="4953000"/>
            <a:ext cx="4419600" cy="1676399"/>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pPr>
            <a:r>
              <a:rPr lang="en-US" sz="2000" dirty="0" smtClean="0"/>
              <a:t>Select input signal </a:t>
            </a:r>
            <a:r>
              <a:rPr lang="en-US" sz="2000" dirty="0" err="1" smtClean="0"/>
              <a:t>vpulse</a:t>
            </a:r>
            <a:r>
              <a:rPr lang="en-US" sz="2000" dirty="0" smtClean="0"/>
              <a:t> source in the test schematic window</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buFont typeface="Arial" pitchFamily="34" charset="0"/>
              <a:buChar char="•"/>
            </a:pPr>
            <a:r>
              <a:rPr lang="en-US" sz="2000" dirty="0" smtClean="0"/>
              <a:t>Select DC Voltage in the “Select Component Parameter window and click OK.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2" name="Picture 4"/>
          <p:cNvPicPr>
            <a:picLocks noChangeAspect="1" noChangeArrowheads="1"/>
          </p:cNvPicPr>
          <p:nvPr/>
        </p:nvPicPr>
        <p:blipFill>
          <a:blip r:embed="rId3" cstate="print"/>
          <a:srcRect/>
          <a:stretch>
            <a:fillRect/>
          </a:stretch>
        </p:blipFill>
        <p:spPr bwMode="auto">
          <a:xfrm>
            <a:off x="609600" y="3657600"/>
            <a:ext cx="37338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DC Analysis</a:t>
            </a:r>
            <a:endParaRPr lang="en-US" u="sng" dirty="0"/>
          </a:p>
        </p:txBody>
      </p:sp>
      <p:sp>
        <p:nvSpPr>
          <p:cNvPr id="3" name="Content Placeholder 2"/>
          <p:cNvSpPr>
            <a:spLocks noGrp="1"/>
          </p:cNvSpPr>
          <p:nvPr>
            <p:ph idx="1"/>
          </p:nvPr>
        </p:nvSpPr>
        <p:spPr>
          <a:xfrm>
            <a:off x="457200" y="1295401"/>
            <a:ext cx="4038600" cy="2971799"/>
          </a:xfrm>
        </p:spPr>
        <p:txBody>
          <a:bodyPr>
            <a:normAutofit/>
          </a:bodyPr>
          <a:lstStyle/>
          <a:p>
            <a:r>
              <a:rPr lang="en-US" sz="2000" dirty="0" smtClean="0"/>
              <a:t>In the analysis form, enter start and stop voltages as 0 to 1.8 respectively.</a:t>
            </a:r>
          </a:p>
          <a:p>
            <a:r>
              <a:rPr lang="en-US" sz="2000" dirty="0" smtClean="0"/>
              <a:t>Check the enable button and then click Apply.</a:t>
            </a:r>
          </a:p>
          <a:p>
            <a:r>
              <a:rPr lang="en-US" sz="2000" dirty="0" smtClean="0"/>
              <a:t>Click OK in the Choosing Analysis Form. </a:t>
            </a:r>
            <a:endParaRPr lang="en-US" sz="2000" dirty="0"/>
          </a:p>
        </p:txBody>
      </p:sp>
      <p:pic>
        <p:nvPicPr>
          <p:cNvPr id="13314" name="Picture 2"/>
          <p:cNvPicPr>
            <a:picLocks noChangeAspect="1" noChangeArrowheads="1"/>
          </p:cNvPicPr>
          <p:nvPr/>
        </p:nvPicPr>
        <p:blipFill>
          <a:blip r:embed="rId2" cstate="print"/>
          <a:srcRect/>
          <a:stretch>
            <a:fillRect/>
          </a:stretch>
        </p:blipFill>
        <p:spPr bwMode="auto">
          <a:xfrm>
            <a:off x="4724400" y="1295400"/>
            <a:ext cx="3962400" cy="5274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Setting Output Variables</a:t>
            </a:r>
            <a:endParaRPr lang="en-US" u="sng" dirty="0"/>
          </a:p>
        </p:txBody>
      </p:sp>
      <p:sp>
        <p:nvSpPr>
          <p:cNvPr id="3" name="Content Placeholder 2"/>
          <p:cNvSpPr>
            <a:spLocks noGrp="1"/>
          </p:cNvSpPr>
          <p:nvPr>
            <p:ph idx="1"/>
          </p:nvPr>
        </p:nvSpPr>
        <p:spPr>
          <a:xfrm>
            <a:off x="457200" y="1295401"/>
            <a:ext cx="8001000" cy="2285999"/>
          </a:xfrm>
        </p:spPr>
        <p:txBody>
          <a:bodyPr/>
          <a:lstStyle/>
          <a:p>
            <a:r>
              <a:rPr lang="en-US" sz="2000" u="sng" dirty="0" smtClean="0"/>
              <a:t>SETTING OUTPUT VARIABLES:</a:t>
            </a:r>
            <a:r>
              <a:rPr lang="en-US" sz="2000" dirty="0" smtClean="0"/>
              <a:t> In ADE window, Outputs –&gt; To be plotted –&gt; Select on Schematic. </a:t>
            </a:r>
          </a:p>
          <a:p>
            <a:r>
              <a:rPr lang="en-US" sz="2000" dirty="0" smtClean="0"/>
              <a:t>After setting the transient and DC analysis and also the signals for wave plotting, the ADE L window will look like the figure below.</a:t>
            </a:r>
            <a:endParaRPr lang="en-US" sz="2000" b="1" dirty="0" smtClean="0"/>
          </a:p>
          <a:p>
            <a:endParaRPr lang="en-US" sz="2000" dirty="0" smtClean="0"/>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295400" y="2705697"/>
            <a:ext cx="6629400" cy="3847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Running Simulation</a:t>
            </a:r>
            <a:endParaRPr lang="en-US" u="sng" dirty="0"/>
          </a:p>
        </p:txBody>
      </p:sp>
      <p:sp>
        <p:nvSpPr>
          <p:cNvPr id="3" name="Content Placeholder 2"/>
          <p:cNvSpPr>
            <a:spLocks noGrp="1"/>
          </p:cNvSpPr>
          <p:nvPr>
            <p:ph idx="1"/>
          </p:nvPr>
        </p:nvSpPr>
        <p:spPr>
          <a:xfrm>
            <a:off x="457200" y="1295401"/>
            <a:ext cx="8001000" cy="1371599"/>
          </a:xfrm>
        </p:spPr>
        <p:txBody>
          <a:bodyPr/>
          <a:lstStyle/>
          <a:p>
            <a:r>
              <a:rPr lang="en-US" sz="2000" u="sng" dirty="0" smtClean="0"/>
              <a:t>RUNNING SIMULATION:</a:t>
            </a:r>
            <a:r>
              <a:rPr lang="en-US" sz="2000" dirty="0" smtClean="0"/>
              <a:t> In ADE window, Simulation –&gt; </a:t>
            </a:r>
            <a:r>
              <a:rPr lang="en-US" sz="2000" dirty="0" err="1" smtClean="0"/>
              <a:t>Netlist</a:t>
            </a:r>
            <a:r>
              <a:rPr lang="en-US" sz="2000" dirty="0" smtClean="0"/>
              <a:t> and Run or click </a:t>
            </a:r>
          </a:p>
          <a:p>
            <a:r>
              <a:rPr lang="en-US" sz="2000" dirty="0" smtClean="0"/>
              <a:t>This will create the </a:t>
            </a:r>
            <a:r>
              <a:rPr lang="en-US" sz="2000" dirty="0" err="1" smtClean="0"/>
              <a:t>netlist</a:t>
            </a:r>
            <a:r>
              <a:rPr lang="en-US" sz="2000" dirty="0" smtClean="0"/>
              <a:t> as well as run the simulation. </a:t>
            </a:r>
          </a:p>
          <a:p>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1676400" y="1676400"/>
            <a:ext cx="352425" cy="34290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914400" y="2359279"/>
            <a:ext cx="3276600" cy="3431921"/>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4953000" y="2362201"/>
            <a:ext cx="3276600" cy="3352800"/>
          </a:xfrm>
          <a:prstGeom prst="rect">
            <a:avLst/>
          </a:prstGeom>
          <a:noFill/>
          <a:ln w="9525">
            <a:noFill/>
            <a:miter lim="800000"/>
            <a:headEnd/>
            <a:tailEnd/>
          </a:ln>
          <a:effectLst/>
        </p:spPr>
      </p:pic>
      <p:sp>
        <p:nvSpPr>
          <p:cNvPr id="9" name="Content Placeholder 2"/>
          <p:cNvSpPr txBox="1">
            <a:spLocks/>
          </p:cNvSpPr>
          <p:nvPr/>
        </p:nvSpPr>
        <p:spPr>
          <a:xfrm>
            <a:off x="381000" y="5867401"/>
            <a:ext cx="8382000" cy="1371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strike="noStrike" kern="1200" cap="none" spc="0" normalizeH="0" baseline="0" noProof="0" dirty="0" smtClean="0">
                <a:ln>
                  <a:noFill/>
                </a:ln>
                <a:solidFill>
                  <a:schemeClr val="tx1"/>
                </a:solidFill>
                <a:effectLst/>
                <a:uLnTx/>
                <a:uFillTx/>
                <a:latin typeface="+mn-lt"/>
                <a:ea typeface="+mn-ea"/>
                <a:cs typeface="+mn-cs"/>
              </a:rPr>
              <a:t>The above </a:t>
            </a:r>
            <a:r>
              <a:rPr kumimoji="0" lang="en-US" sz="2000" b="0" i="0" strike="noStrike" kern="1200" cap="none" spc="0" normalizeH="0" baseline="0" noProof="0" dirty="0" err="1" smtClean="0">
                <a:ln>
                  <a:noFill/>
                </a:ln>
                <a:solidFill>
                  <a:schemeClr val="tx1"/>
                </a:solidFill>
                <a:effectLst/>
                <a:uLnTx/>
                <a:uFillTx/>
                <a:latin typeface="+mn-lt"/>
                <a:ea typeface="+mn-ea"/>
                <a:cs typeface="+mn-cs"/>
              </a:rPr>
              <a:t>gra</a:t>
            </a:r>
            <a:r>
              <a:rPr lang="en-US" sz="2000" dirty="0" err="1" smtClean="0"/>
              <a:t>phs</a:t>
            </a:r>
            <a:r>
              <a:rPr lang="en-US" sz="2000" dirty="0" smtClean="0"/>
              <a:t> depict the transient and DC analyses outputs. The DC analysis graph shows the output value for an input sweep range of 1 to 1.8V.</a:t>
            </a:r>
            <a:endParaRPr kumimoji="0" lang="en-US" sz="20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Parametric Analysis</a:t>
            </a:r>
            <a:endParaRPr lang="en-US" u="sng" dirty="0"/>
          </a:p>
        </p:txBody>
      </p:sp>
      <p:sp>
        <p:nvSpPr>
          <p:cNvPr id="3" name="Content Placeholder 2"/>
          <p:cNvSpPr>
            <a:spLocks noGrp="1"/>
          </p:cNvSpPr>
          <p:nvPr>
            <p:ph idx="1"/>
          </p:nvPr>
        </p:nvSpPr>
        <p:spPr>
          <a:xfrm>
            <a:off x="457200" y="1295401"/>
            <a:ext cx="8077200" cy="2971799"/>
          </a:xfrm>
        </p:spPr>
        <p:txBody>
          <a:bodyPr>
            <a:normAutofit/>
          </a:bodyPr>
          <a:lstStyle/>
          <a:p>
            <a:r>
              <a:rPr lang="en-US" sz="2000" u="sng" dirty="0" smtClean="0"/>
              <a:t>PARAMETRIC ANALYSIS:</a:t>
            </a:r>
            <a:r>
              <a:rPr lang="en-US" sz="2000" dirty="0" smtClean="0"/>
              <a:t> In the Simulation window, Tools—&gt; Parametric Analysis. The Parametric Analysis form opens. </a:t>
            </a:r>
          </a:p>
          <a:p>
            <a:r>
              <a:rPr lang="en-US" sz="2000" dirty="0" smtClean="0"/>
              <a:t>In the Parametric Analysis window, double click on the Add Variable field to select the parameter. Change the Range Type, Step Mode and Total Steps fields in the Parametric Analysis form.</a:t>
            </a:r>
          </a:p>
        </p:txBody>
      </p:sp>
      <p:pic>
        <p:nvPicPr>
          <p:cNvPr id="16386" name="Picture 2"/>
          <p:cNvPicPr>
            <a:picLocks noChangeAspect="1" noChangeArrowheads="1"/>
          </p:cNvPicPr>
          <p:nvPr/>
        </p:nvPicPr>
        <p:blipFill>
          <a:blip r:embed="rId2" cstate="print"/>
          <a:srcRect/>
          <a:stretch>
            <a:fillRect/>
          </a:stretch>
        </p:blipFill>
        <p:spPr bwMode="auto">
          <a:xfrm>
            <a:off x="409575" y="3886200"/>
            <a:ext cx="8324850" cy="1752600"/>
          </a:xfrm>
          <a:prstGeom prst="rect">
            <a:avLst/>
          </a:prstGeom>
          <a:noFill/>
          <a:ln w="9525">
            <a:noFill/>
            <a:miter lim="800000"/>
            <a:headEnd/>
            <a:tailEnd/>
          </a:ln>
          <a:effectLst/>
        </p:spPr>
      </p:pic>
      <p:sp>
        <p:nvSpPr>
          <p:cNvPr id="6" name="Content Placeholder 2"/>
          <p:cNvSpPr txBox="1">
            <a:spLocks/>
          </p:cNvSpPr>
          <p:nvPr/>
        </p:nvSpPr>
        <p:spPr>
          <a:xfrm>
            <a:off x="381000" y="5715001"/>
            <a:ext cx="80772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Device Sizing: </a:t>
            </a:r>
            <a:r>
              <a:rPr kumimoji="0" lang="en-US" sz="2000" b="0" i="0"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S</a:t>
            </a:r>
            <a:r>
              <a:rPr kumimoji="0" lang="en-US" sz="2000" b="0" i="0" strike="noStrike" kern="1200" cap="none" spc="0" normalizeH="0" baseline="0" noProof="0" dirty="0" err="1" smtClean="0">
                <a:ln>
                  <a:noFill/>
                </a:ln>
                <a:solidFill>
                  <a:schemeClr val="tx1"/>
                </a:solidFill>
                <a:effectLst/>
                <a:uLnTx/>
                <a:uFillTx/>
                <a:latin typeface="+mn-lt"/>
                <a:ea typeface="+mn-ea"/>
                <a:cs typeface="+mn-cs"/>
              </a:rPr>
              <a:t>ize</a:t>
            </a:r>
            <a:r>
              <a:rPr kumimoji="0" lang="en-US" sz="2000" b="0" i="0" strike="noStrike" kern="1200" cap="none" spc="0" normalizeH="0" baseline="0" noProof="0" dirty="0" smtClean="0">
                <a:ln>
                  <a:noFill/>
                </a:ln>
                <a:solidFill>
                  <a:schemeClr val="tx1"/>
                </a:solidFill>
                <a:effectLst/>
                <a:uLnTx/>
                <a:uFillTx/>
                <a:latin typeface="+mn-lt"/>
                <a:ea typeface="+mn-ea"/>
                <a:cs typeface="+mn-cs"/>
              </a:rPr>
              <a:t> variation test help to determine  the optimized  transistor size. DC</a:t>
            </a:r>
            <a:r>
              <a:rPr kumimoji="0" lang="en-US" sz="2000" b="0" i="0" strike="noStrike" kern="1200" cap="none" spc="0" normalizeH="0" noProof="0" dirty="0" smtClean="0">
                <a:ln>
                  <a:noFill/>
                </a:ln>
                <a:solidFill>
                  <a:schemeClr val="tx1"/>
                </a:solidFill>
                <a:effectLst/>
                <a:uLnTx/>
                <a:uFillTx/>
                <a:latin typeface="+mn-lt"/>
                <a:ea typeface="+mn-ea"/>
                <a:cs typeface="+mn-cs"/>
              </a:rPr>
              <a:t> analysis on a inverter is carried out for testing the performance at various pull up transistor size</a:t>
            </a:r>
            <a:r>
              <a:rPr kumimoji="0" lang="en-US" sz="2000" b="0" i="0"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Parametric Analysis</a:t>
            </a:r>
            <a:endParaRPr lang="en-US" u="sng" dirty="0"/>
          </a:p>
        </p:txBody>
      </p:sp>
      <p:sp>
        <p:nvSpPr>
          <p:cNvPr id="3" name="Content Placeholder 2"/>
          <p:cNvSpPr>
            <a:spLocks noGrp="1"/>
          </p:cNvSpPr>
          <p:nvPr>
            <p:ph idx="1"/>
          </p:nvPr>
        </p:nvSpPr>
        <p:spPr>
          <a:xfrm>
            <a:off x="457200" y="1295401"/>
            <a:ext cx="8077200" cy="2971799"/>
          </a:xfrm>
        </p:spPr>
        <p:txBody>
          <a:bodyPr>
            <a:normAutofit/>
          </a:bodyPr>
          <a:lstStyle/>
          <a:p>
            <a:r>
              <a:rPr lang="en-US" sz="2000" dirty="0" smtClean="0"/>
              <a:t>Analysis—&gt;Start Selected or click          Run Selected Sweeps icon in the Parametric Analysis window.</a:t>
            </a:r>
          </a:p>
        </p:txBody>
      </p:sp>
      <p:pic>
        <p:nvPicPr>
          <p:cNvPr id="17410" name="Picture 2"/>
          <p:cNvPicPr>
            <a:picLocks noChangeAspect="1" noChangeArrowheads="1"/>
          </p:cNvPicPr>
          <p:nvPr/>
        </p:nvPicPr>
        <p:blipFill>
          <a:blip r:embed="rId2" cstate="print"/>
          <a:srcRect/>
          <a:stretch>
            <a:fillRect/>
          </a:stretch>
        </p:blipFill>
        <p:spPr bwMode="auto">
          <a:xfrm>
            <a:off x="4419600" y="1295400"/>
            <a:ext cx="423333" cy="3810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1371600" y="2133600"/>
            <a:ext cx="6477000" cy="3505200"/>
          </a:xfrm>
          <a:prstGeom prst="rect">
            <a:avLst/>
          </a:prstGeom>
          <a:noFill/>
          <a:ln w="9525">
            <a:noFill/>
            <a:miter lim="800000"/>
            <a:headEnd/>
            <a:tailEnd/>
          </a:ln>
          <a:effectLst/>
        </p:spPr>
      </p:pic>
      <p:sp>
        <p:nvSpPr>
          <p:cNvPr id="7" name="Content Placeholder 2"/>
          <p:cNvSpPr txBox="1">
            <a:spLocks/>
          </p:cNvSpPr>
          <p:nvPr/>
        </p:nvSpPr>
        <p:spPr>
          <a:xfrm>
            <a:off x="990600" y="5715001"/>
            <a:ext cx="7924800" cy="8382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Output waveform</a:t>
            </a:r>
            <a:r>
              <a:rPr kumimoji="0" lang="en-US" sz="2000" b="0" i="0" u="none" strike="noStrike" kern="1200" cap="none" spc="0" normalizeH="0" noProof="0" dirty="0" smtClean="0">
                <a:ln>
                  <a:noFill/>
                </a:ln>
                <a:solidFill>
                  <a:schemeClr val="tx1"/>
                </a:solidFill>
                <a:effectLst/>
                <a:uLnTx/>
                <a:uFillTx/>
                <a:latin typeface="+mn-lt"/>
                <a:ea typeface="+mn-ea"/>
                <a:cs typeface="+mn-cs"/>
              </a:rPr>
              <a:t> of Inverter at various pull-up transistor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From this</a:t>
            </a:r>
            <a:r>
              <a:rPr lang="en-US" sz="2000" dirty="0" smtClean="0"/>
              <a:t> analysis </a:t>
            </a:r>
            <a:r>
              <a:rPr lang="en-US" sz="2000" baseline="0" dirty="0" smtClean="0"/>
              <a:t> the</a:t>
            </a:r>
            <a:r>
              <a:rPr lang="en-US" sz="2000" dirty="0" smtClean="0"/>
              <a:t> optimum device size for best result can be chosen.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Inherited designs </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Semi custom design approach is necessary for a short term project. Many </a:t>
            </a:r>
            <a:r>
              <a:rPr lang="en-US" dirty="0" err="1" smtClean="0"/>
              <a:t>optimised</a:t>
            </a:r>
            <a:r>
              <a:rPr lang="en-US" dirty="0" smtClean="0"/>
              <a:t> designs can be used with this new design line a controller or filter.</a:t>
            </a:r>
          </a:p>
          <a:p>
            <a:r>
              <a:rPr lang="en-US" dirty="0" smtClean="0"/>
              <a:t>Standard cells can also be used with core cells and the complete  design can be fabricated successfully. The section below shows steps on designing a cell that uses both core cells and the earlier made designs.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Inherited designs </a:t>
            </a:r>
            <a:endParaRPr lang="en-US" b="1" u="sng" dirty="0"/>
          </a:p>
        </p:txBody>
      </p:sp>
      <p:sp>
        <p:nvSpPr>
          <p:cNvPr id="5" name="Content Placeholder 4"/>
          <p:cNvSpPr>
            <a:spLocks noGrp="1"/>
          </p:cNvSpPr>
          <p:nvPr>
            <p:ph idx="1"/>
          </p:nvPr>
        </p:nvSpPr>
        <p:spPr>
          <a:xfrm>
            <a:off x="457200" y="1600201"/>
            <a:ext cx="8229600" cy="1295400"/>
          </a:xfrm>
        </p:spPr>
        <p:txBody>
          <a:bodyPr/>
          <a:lstStyle/>
          <a:p>
            <a:r>
              <a:rPr lang="en-US" sz="2000" dirty="0" smtClean="0"/>
              <a:t>PFD(Phase Frequency Detector) Schematic using pre-made Inverter &amp; </a:t>
            </a:r>
            <a:r>
              <a:rPr lang="en-US" sz="2000" dirty="0" err="1" smtClean="0"/>
              <a:t>Nand</a:t>
            </a:r>
            <a:r>
              <a:rPr lang="en-US" sz="2000" dirty="0" smtClean="0"/>
              <a:t> symbol</a:t>
            </a:r>
          </a:p>
          <a:p>
            <a:endParaRPr lang="en-US" dirty="0"/>
          </a:p>
        </p:txBody>
      </p:sp>
      <p:pic>
        <p:nvPicPr>
          <p:cNvPr id="18435" name="Picture 3" descr="F:\untitled folder\Screenshot-3.png"/>
          <p:cNvPicPr>
            <a:picLocks noChangeAspect="1" noChangeArrowheads="1"/>
          </p:cNvPicPr>
          <p:nvPr/>
        </p:nvPicPr>
        <p:blipFill>
          <a:blip r:embed="rId2" cstate="print"/>
          <a:srcRect/>
          <a:stretch>
            <a:fillRect/>
          </a:stretch>
        </p:blipFill>
        <p:spPr bwMode="auto">
          <a:xfrm>
            <a:off x="304800" y="2209800"/>
            <a:ext cx="8458200" cy="4648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PFD Schematic Output</a:t>
            </a:r>
            <a:endParaRPr lang="en-US" u="sng" dirty="0"/>
          </a:p>
        </p:txBody>
      </p:sp>
      <p:pic>
        <p:nvPicPr>
          <p:cNvPr id="19458" name="Picture 2" descr="F:\pfd\pfd_sch_up1_lay.jpg"/>
          <p:cNvPicPr>
            <a:picLocks noGrp="1" noChangeAspect="1" noChangeArrowheads="1"/>
          </p:cNvPicPr>
          <p:nvPr>
            <p:ph idx="1"/>
          </p:nvPr>
        </p:nvPicPr>
        <p:blipFill>
          <a:blip r:embed="rId2" cstate="print"/>
          <a:srcRect/>
          <a:stretch>
            <a:fillRect/>
          </a:stretch>
        </p:blipFill>
        <p:spPr bwMode="auto">
          <a:xfrm>
            <a:off x="457200" y="1831688"/>
            <a:ext cx="8001000" cy="4062987"/>
          </a:xfrm>
          <a:prstGeom prst="rect">
            <a:avLst/>
          </a:prstGeom>
          <a:noFill/>
        </p:spPr>
      </p:pic>
      <p:sp>
        <p:nvSpPr>
          <p:cNvPr id="5" name="TextBox 4"/>
          <p:cNvSpPr txBox="1"/>
          <p:nvPr/>
        </p:nvSpPr>
        <p:spPr>
          <a:xfrm>
            <a:off x="1066800" y="6019800"/>
            <a:ext cx="6248400" cy="369332"/>
          </a:xfrm>
          <a:prstGeom prst="rect">
            <a:avLst/>
          </a:prstGeom>
          <a:noFill/>
        </p:spPr>
        <p:txBody>
          <a:bodyPr wrap="square" rtlCol="0">
            <a:spAutoFit/>
          </a:bodyPr>
          <a:lstStyle/>
          <a:p>
            <a:pPr algn="ctr"/>
            <a:r>
              <a:rPr lang="en-US" dirty="0" smtClean="0"/>
              <a:t>Output waveform of PFD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Creating Layout </a:t>
            </a:r>
            <a:endParaRPr lang="en-US" u="sng" dirty="0"/>
          </a:p>
        </p:txBody>
      </p:sp>
      <p:sp>
        <p:nvSpPr>
          <p:cNvPr id="3" name="Content Placeholder 2"/>
          <p:cNvSpPr>
            <a:spLocks noGrp="1"/>
          </p:cNvSpPr>
          <p:nvPr>
            <p:ph idx="1"/>
          </p:nvPr>
        </p:nvSpPr>
        <p:spPr>
          <a:xfrm>
            <a:off x="457200" y="1600201"/>
            <a:ext cx="4953000" cy="1752600"/>
          </a:xfrm>
        </p:spPr>
        <p:txBody>
          <a:bodyPr/>
          <a:lstStyle/>
          <a:p>
            <a:r>
              <a:rPr lang="en-US" sz="1800" dirty="0" smtClean="0"/>
              <a:t>From the Inverter schematic window menu execute Launch – Layout XL. A “Startup Option” form appears </a:t>
            </a:r>
          </a:p>
          <a:p>
            <a:r>
              <a:rPr lang="en-US" sz="1800" dirty="0" smtClean="0"/>
              <a:t>Select Create New option and click OK </a:t>
            </a:r>
          </a:p>
          <a:p>
            <a:endParaRPr lang="en-US" sz="1800" b="1" dirty="0" smtClean="0"/>
          </a:p>
          <a:p>
            <a:endParaRPr lang="en-US" sz="1800" dirty="0"/>
          </a:p>
        </p:txBody>
      </p:sp>
      <p:pic>
        <p:nvPicPr>
          <p:cNvPr id="20483" name="Picture 3"/>
          <p:cNvPicPr>
            <a:picLocks noChangeAspect="1" noChangeArrowheads="1"/>
          </p:cNvPicPr>
          <p:nvPr/>
        </p:nvPicPr>
        <p:blipFill>
          <a:blip r:embed="rId2" cstate="print"/>
          <a:srcRect/>
          <a:stretch>
            <a:fillRect/>
          </a:stretch>
        </p:blipFill>
        <p:spPr bwMode="auto">
          <a:xfrm>
            <a:off x="5715000" y="1447800"/>
            <a:ext cx="2476500" cy="2324100"/>
          </a:xfrm>
          <a:prstGeom prst="rect">
            <a:avLst/>
          </a:prstGeom>
          <a:noFill/>
          <a:ln w="9525">
            <a:noFill/>
            <a:miter lim="800000"/>
            <a:headEnd/>
            <a:tailEnd/>
          </a:ln>
          <a:effectLst/>
        </p:spPr>
      </p:pic>
      <p:sp>
        <p:nvSpPr>
          <p:cNvPr id="6" name="Content Placeholder 2"/>
          <p:cNvSpPr txBox="1">
            <a:spLocks/>
          </p:cNvSpPr>
          <p:nvPr/>
        </p:nvSpPr>
        <p:spPr>
          <a:xfrm>
            <a:off x="3962400" y="4343400"/>
            <a:ext cx="4953000" cy="1752600"/>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pPr>
            <a:r>
              <a:rPr lang="en-US" dirty="0" smtClean="0"/>
              <a:t>A ―New File‖ form appears, Check the Library (</a:t>
            </a:r>
            <a:r>
              <a:rPr lang="en-US" dirty="0" err="1" smtClean="0"/>
              <a:t>MyDesignLib</a:t>
            </a:r>
            <a:r>
              <a:rPr lang="en-US" dirty="0" smtClean="0"/>
              <a:t>), Cell name (Inverter) and View name (layout </a:t>
            </a:r>
          </a:p>
          <a:p>
            <a:pPr marL="342900" lvl="0" indent="-342900">
              <a:spcBef>
                <a:spcPct val="20000"/>
              </a:spcBef>
              <a:buFont typeface="Arial" pitchFamily="34" charset="0"/>
              <a:buChar char="•"/>
            </a:pPr>
            <a:r>
              <a:rPr lang="en-US" dirty="0" smtClean="0"/>
              <a:t>Click OK from the ―New File‖ Window. LSW (Layer Select Window) and a blank layout window appear along with schematic window </a:t>
            </a: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484" name="Picture 4"/>
          <p:cNvPicPr>
            <a:picLocks noChangeAspect="1" noChangeArrowheads="1"/>
          </p:cNvPicPr>
          <p:nvPr/>
        </p:nvPicPr>
        <p:blipFill>
          <a:blip r:embed="rId3" cstate="print"/>
          <a:srcRect/>
          <a:stretch>
            <a:fillRect/>
          </a:stretch>
        </p:blipFill>
        <p:spPr bwMode="auto">
          <a:xfrm>
            <a:off x="457200" y="3352800"/>
            <a:ext cx="3562350" cy="32670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Introduction To Cadence Virtuoso</a:t>
            </a:r>
            <a:endParaRPr lang="en-US" u="sng" dirty="0"/>
          </a:p>
        </p:txBody>
      </p:sp>
      <p:sp>
        <p:nvSpPr>
          <p:cNvPr id="3" name="Content Placeholder 2"/>
          <p:cNvSpPr>
            <a:spLocks noGrp="1"/>
          </p:cNvSpPr>
          <p:nvPr>
            <p:ph idx="1"/>
          </p:nvPr>
        </p:nvSpPr>
        <p:spPr/>
        <p:txBody>
          <a:bodyPr>
            <a:normAutofit fontScale="92500" lnSpcReduction="10000"/>
          </a:bodyPr>
          <a:lstStyle/>
          <a:p>
            <a:r>
              <a:rPr lang="en-US" sz="1800" dirty="0" smtClean="0"/>
              <a:t>Cadence virtuoso tool is installed in the </a:t>
            </a:r>
            <a:r>
              <a:rPr lang="en-US" sz="1800" dirty="0" err="1" smtClean="0"/>
              <a:t>CentOS</a:t>
            </a:r>
            <a:r>
              <a:rPr lang="en-US" sz="1800" dirty="0" smtClean="0"/>
              <a:t> operating system . A pre-set working library has been created for quick access. Open terminal inside the directory  and type the following </a:t>
            </a:r>
          </a:p>
          <a:p>
            <a:r>
              <a:rPr lang="en-US" sz="1800" b="1" dirty="0" err="1" smtClean="0"/>
              <a:t>Csh</a:t>
            </a:r>
            <a:r>
              <a:rPr lang="en-US" sz="1800" dirty="0" smtClean="0"/>
              <a:t>(enter)</a:t>
            </a:r>
          </a:p>
          <a:p>
            <a:r>
              <a:rPr lang="en-US" sz="1800" b="1" dirty="0"/>
              <a:t>Source/cad/</a:t>
            </a:r>
            <a:r>
              <a:rPr lang="en-US" sz="1800" b="1" dirty="0" err="1"/>
              <a:t>cshrc</a:t>
            </a:r>
            <a:r>
              <a:rPr lang="en-US" sz="1800" b="1" dirty="0"/>
              <a:t>(</a:t>
            </a:r>
            <a:r>
              <a:rPr lang="en-US" sz="1800" dirty="0" smtClean="0"/>
              <a:t>enter)</a:t>
            </a:r>
          </a:p>
          <a:p>
            <a:r>
              <a:rPr lang="en-US" sz="1800" b="1" dirty="0"/>
              <a:t>Virtuoso(</a:t>
            </a:r>
            <a:r>
              <a:rPr lang="en-US" sz="1800" dirty="0" smtClean="0"/>
              <a:t>enter)</a:t>
            </a:r>
          </a:p>
          <a:p>
            <a:r>
              <a:rPr lang="en-US" sz="1800" dirty="0" smtClean="0"/>
              <a:t>The Virtuoso tool will be opened. Go to the </a:t>
            </a:r>
            <a:r>
              <a:rPr lang="en-US" sz="1800" b="1" dirty="0" smtClean="0"/>
              <a:t>Library Manager </a:t>
            </a:r>
            <a:r>
              <a:rPr lang="en-US" sz="1800" dirty="0" smtClean="0"/>
              <a:t>for navigating the pre-installed directories and creating custom directory.</a:t>
            </a:r>
          </a:p>
          <a:p>
            <a:r>
              <a:rPr lang="en-US" sz="1800" u="sng" dirty="0" smtClean="0"/>
              <a:t>Pre-installed directories:</a:t>
            </a:r>
          </a:p>
          <a:p>
            <a:r>
              <a:rPr lang="en-US" sz="1800" b="1" dirty="0"/>
              <a:t>g</a:t>
            </a:r>
            <a:r>
              <a:rPr lang="en-US" sz="1800" b="1" dirty="0" smtClean="0"/>
              <a:t>pdk045/gpdk090/gpdk180/tsmc180 </a:t>
            </a:r>
            <a:r>
              <a:rPr lang="en-US" sz="1800" dirty="0" smtClean="0"/>
              <a:t>: core cell library</a:t>
            </a:r>
          </a:p>
          <a:p>
            <a:r>
              <a:rPr lang="en-US" sz="1800" b="1" dirty="0" smtClean="0"/>
              <a:t>PDK</a:t>
            </a:r>
            <a:r>
              <a:rPr lang="en-US" sz="1800" dirty="0" smtClean="0"/>
              <a:t> : stander cell library</a:t>
            </a:r>
          </a:p>
          <a:p>
            <a:r>
              <a:rPr lang="en-US" sz="1800" b="1" dirty="0" err="1" smtClean="0"/>
              <a:t>analogLIb</a:t>
            </a:r>
            <a:r>
              <a:rPr lang="en-US" sz="1800" dirty="0" smtClean="0"/>
              <a:t> : voltage/current/cap/res library</a:t>
            </a:r>
          </a:p>
          <a:p>
            <a:r>
              <a:rPr lang="en-US" sz="1800" u="sng" dirty="0" smtClean="0"/>
              <a:t>Create  a new Library:</a:t>
            </a:r>
          </a:p>
          <a:p>
            <a:r>
              <a:rPr lang="en-US" sz="1800" dirty="0" smtClean="0"/>
              <a:t> File/new library/&lt;NAME&gt;(press ok)</a:t>
            </a:r>
          </a:p>
          <a:p>
            <a:r>
              <a:rPr lang="en-US" sz="1800" dirty="0" smtClean="0"/>
              <a:t>Attach to an existing library (e.g. gpdk180)(press ok) # A new library named NAME will be created</a:t>
            </a: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Adding Components to Layout </a:t>
            </a:r>
            <a:endParaRPr lang="en-US" u="sng" dirty="0"/>
          </a:p>
        </p:txBody>
      </p:sp>
      <p:sp>
        <p:nvSpPr>
          <p:cNvPr id="3" name="Content Placeholder 2"/>
          <p:cNvSpPr>
            <a:spLocks noGrp="1"/>
          </p:cNvSpPr>
          <p:nvPr>
            <p:ph idx="1"/>
          </p:nvPr>
        </p:nvSpPr>
        <p:spPr>
          <a:xfrm>
            <a:off x="457200" y="1600200"/>
            <a:ext cx="8229600" cy="4876799"/>
          </a:xfrm>
        </p:spPr>
        <p:txBody>
          <a:bodyPr>
            <a:normAutofit/>
          </a:bodyPr>
          <a:lstStyle/>
          <a:p>
            <a:r>
              <a:rPr lang="en-US" sz="1800" dirty="0" smtClean="0"/>
              <a:t>Execute </a:t>
            </a:r>
            <a:r>
              <a:rPr lang="en-US" sz="1800" b="1" dirty="0" smtClean="0"/>
              <a:t>Connectivity – Generate – All from Source or click the icon            in the ―Layout Editor window”, Generate Layout form appears. Click OK which imports the schematic components in to the Layout window automatically .</a:t>
            </a:r>
          </a:p>
          <a:p>
            <a:r>
              <a:rPr lang="en-US" sz="1800" b="1" dirty="0" smtClean="0"/>
              <a:t>The table provide bellow quick access keys and their function in the layout</a:t>
            </a:r>
          </a:p>
          <a:p>
            <a:endParaRPr lang="en-US" sz="1800" dirty="0"/>
          </a:p>
        </p:txBody>
      </p:sp>
      <p:pic>
        <p:nvPicPr>
          <p:cNvPr id="21507" name="Picture 3"/>
          <p:cNvPicPr>
            <a:picLocks noChangeAspect="1" noChangeArrowheads="1"/>
          </p:cNvPicPr>
          <p:nvPr/>
        </p:nvPicPr>
        <p:blipFill>
          <a:blip r:embed="rId2" cstate="print"/>
          <a:srcRect/>
          <a:stretch>
            <a:fillRect/>
          </a:stretch>
        </p:blipFill>
        <p:spPr bwMode="auto">
          <a:xfrm>
            <a:off x="7239000" y="1524000"/>
            <a:ext cx="457200" cy="424543"/>
          </a:xfrm>
          <a:prstGeom prst="rect">
            <a:avLst/>
          </a:prstGeom>
          <a:noFill/>
          <a:ln w="9525">
            <a:noFill/>
            <a:miter lim="800000"/>
            <a:headEnd/>
            <a:tailEnd/>
          </a:ln>
          <a:effectLst/>
        </p:spPr>
      </p:pic>
      <p:sp>
        <p:nvSpPr>
          <p:cNvPr id="7" name="Content Placeholder 2"/>
          <p:cNvSpPr txBox="1">
            <a:spLocks/>
          </p:cNvSpPr>
          <p:nvPr/>
        </p:nvSpPr>
        <p:spPr>
          <a:xfrm>
            <a:off x="533400" y="2667000"/>
            <a:ext cx="8153400" cy="3505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1905000" y="2819400"/>
          <a:ext cx="5638800" cy="3901264"/>
        </p:xfrm>
        <a:graphic>
          <a:graphicData uri="http://schemas.openxmlformats.org/drawingml/2006/table">
            <a:tbl>
              <a:tblPr firstRow="1" bandRow="1">
                <a:tableStyleId>{5C22544A-7EE6-4342-B048-85BDC9FD1C3A}</a:tableStyleId>
              </a:tblPr>
              <a:tblGrid>
                <a:gridCol w="2819400"/>
                <a:gridCol w="2819400"/>
              </a:tblGrid>
              <a:tr h="350692">
                <a:tc>
                  <a:txBody>
                    <a:bodyPr/>
                    <a:lstStyle/>
                    <a:p>
                      <a:r>
                        <a:rPr lang="en-US" dirty="0" smtClean="0"/>
                        <a:t>key</a:t>
                      </a:r>
                      <a:endParaRPr lang="en-US" dirty="0"/>
                    </a:p>
                  </a:txBody>
                  <a:tcPr/>
                </a:tc>
                <a:tc>
                  <a:txBody>
                    <a:bodyPr/>
                    <a:lstStyle/>
                    <a:p>
                      <a:r>
                        <a:rPr lang="en-US" dirty="0" smtClean="0"/>
                        <a:t>Function</a:t>
                      </a:r>
                      <a:endParaRPr lang="en-US" dirty="0"/>
                    </a:p>
                  </a:txBody>
                  <a:tcPr/>
                </a:tc>
              </a:tr>
              <a:tr h="252536">
                <a:tc>
                  <a:txBody>
                    <a:bodyPr/>
                    <a:lstStyle/>
                    <a:p>
                      <a:r>
                        <a:rPr lang="en-US" sz="1050" dirty="0" err="1" smtClean="0"/>
                        <a:t>Ctrl+Shift+W</a:t>
                      </a:r>
                      <a:endParaRPr lang="en-US" sz="1050" dirty="0"/>
                    </a:p>
                  </a:txBody>
                  <a:tcPr/>
                </a:tc>
                <a:tc>
                  <a:txBody>
                    <a:bodyPr/>
                    <a:lstStyle/>
                    <a:p>
                      <a:r>
                        <a:rPr lang="en-US" sz="1050" dirty="0" smtClean="0"/>
                        <a:t>Create wire</a:t>
                      </a:r>
                      <a:endParaRPr lang="en-US" sz="1050" dirty="0"/>
                    </a:p>
                  </a:txBody>
                  <a:tcPr/>
                </a:tc>
              </a:tr>
              <a:tr h="252536">
                <a:tc>
                  <a:txBody>
                    <a:bodyPr/>
                    <a:lstStyle/>
                    <a:p>
                      <a:r>
                        <a:rPr lang="en-US" sz="1050" dirty="0" smtClean="0"/>
                        <a:t>I</a:t>
                      </a:r>
                      <a:endParaRPr lang="en-US" sz="1050" dirty="0"/>
                    </a:p>
                  </a:txBody>
                  <a:tcPr/>
                </a:tc>
                <a:tc>
                  <a:txBody>
                    <a:bodyPr/>
                    <a:lstStyle/>
                    <a:p>
                      <a:r>
                        <a:rPr lang="en-US" sz="1050" dirty="0" smtClean="0"/>
                        <a:t>Insert Instance</a:t>
                      </a:r>
                      <a:endParaRPr lang="en-US" sz="1050" dirty="0"/>
                    </a:p>
                  </a:txBody>
                  <a:tcPr/>
                </a:tc>
              </a:tr>
              <a:tr h="252536">
                <a:tc>
                  <a:txBody>
                    <a:bodyPr/>
                    <a:lstStyle/>
                    <a:p>
                      <a:r>
                        <a:rPr lang="en-US" sz="1050" dirty="0" smtClean="0"/>
                        <a:t>Q</a:t>
                      </a:r>
                      <a:endParaRPr lang="en-US" sz="1050" dirty="0"/>
                    </a:p>
                  </a:txBody>
                  <a:tcPr/>
                </a:tc>
                <a:tc>
                  <a:txBody>
                    <a:bodyPr/>
                    <a:lstStyle/>
                    <a:p>
                      <a:r>
                        <a:rPr lang="en-US" sz="1050" dirty="0" smtClean="0"/>
                        <a:t>properties</a:t>
                      </a:r>
                      <a:endParaRPr lang="en-US" sz="1050" dirty="0"/>
                    </a:p>
                  </a:txBody>
                  <a:tcPr/>
                </a:tc>
              </a:tr>
              <a:tr h="252536">
                <a:tc>
                  <a:txBody>
                    <a:bodyPr/>
                    <a:lstStyle/>
                    <a:p>
                      <a:r>
                        <a:rPr lang="en-US" sz="1050" dirty="0" err="1" smtClean="0"/>
                        <a:t>ctrl+Z</a:t>
                      </a:r>
                      <a:endParaRPr lang="en-US" sz="1050" dirty="0"/>
                    </a:p>
                  </a:txBody>
                  <a:tcPr/>
                </a:tc>
                <a:tc>
                  <a:txBody>
                    <a:bodyPr/>
                    <a:lstStyle/>
                    <a:p>
                      <a:r>
                        <a:rPr lang="en-US" sz="1050" dirty="0" smtClean="0"/>
                        <a:t>Zoom in</a:t>
                      </a:r>
                      <a:endParaRPr lang="en-US" sz="1050" dirty="0"/>
                    </a:p>
                  </a:txBody>
                  <a:tcPr/>
                </a:tc>
              </a:tr>
              <a:tr h="252536">
                <a:tc>
                  <a:txBody>
                    <a:bodyPr/>
                    <a:lstStyle/>
                    <a:p>
                      <a:r>
                        <a:rPr lang="en-US" sz="1050" dirty="0" err="1" smtClean="0"/>
                        <a:t>Shift+Z</a:t>
                      </a:r>
                      <a:endParaRPr lang="en-US" sz="1050" dirty="0"/>
                    </a:p>
                  </a:txBody>
                  <a:tcPr/>
                </a:tc>
                <a:tc>
                  <a:txBody>
                    <a:bodyPr/>
                    <a:lstStyle/>
                    <a:p>
                      <a:r>
                        <a:rPr lang="en-US" sz="1050" dirty="0" smtClean="0"/>
                        <a:t>Zoom out</a:t>
                      </a:r>
                      <a:endParaRPr lang="en-US" sz="1050" dirty="0"/>
                    </a:p>
                  </a:txBody>
                  <a:tcPr/>
                </a:tc>
              </a:tr>
              <a:tr h="252536">
                <a:tc>
                  <a:txBody>
                    <a:bodyPr/>
                    <a:lstStyle/>
                    <a:p>
                      <a:r>
                        <a:rPr lang="en-US" sz="1050" dirty="0" smtClean="0"/>
                        <a:t>F</a:t>
                      </a:r>
                      <a:endParaRPr lang="en-US" sz="1050" dirty="0"/>
                    </a:p>
                  </a:txBody>
                  <a:tcPr/>
                </a:tc>
                <a:tc>
                  <a:txBody>
                    <a:bodyPr/>
                    <a:lstStyle/>
                    <a:p>
                      <a:r>
                        <a:rPr lang="en-US" sz="1050" dirty="0" smtClean="0"/>
                        <a:t>Fit to screen</a:t>
                      </a:r>
                      <a:endParaRPr lang="en-US" sz="1050" dirty="0"/>
                    </a:p>
                  </a:txBody>
                  <a:tcPr/>
                </a:tc>
              </a:tr>
              <a:tr h="252536">
                <a:tc>
                  <a:txBody>
                    <a:bodyPr/>
                    <a:lstStyle/>
                    <a:p>
                      <a:r>
                        <a:rPr lang="en-US" sz="1050" dirty="0" smtClean="0"/>
                        <a:t>Z</a:t>
                      </a:r>
                      <a:endParaRPr lang="en-US" sz="1050" dirty="0"/>
                    </a:p>
                  </a:txBody>
                  <a:tcPr/>
                </a:tc>
                <a:tc>
                  <a:txBody>
                    <a:bodyPr/>
                    <a:lstStyle/>
                    <a:p>
                      <a:r>
                        <a:rPr lang="en-US" sz="1050" dirty="0" smtClean="0"/>
                        <a:t>Zoom to Area</a:t>
                      </a:r>
                      <a:endParaRPr lang="en-US" sz="1050" dirty="0"/>
                    </a:p>
                  </a:txBody>
                  <a:tcPr/>
                </a:tc>
              </a:tr>
              <a:tr h="252536">
                <a:tc>
                  <a:txBody>
                    <a:bodyPr/>
                    <a:lstStyle/>
                    <a:p>
                      <a:r>
                        <a:rPr lang="en-US" sz="1050" dirty="0" err="1" smtClean="0"/>
                        <a:t>Ctrl+T</a:t>
                      </a:r>
                      <a:endParaRPr lang="en-US" sz="1050" dirty="0"/>
                    </a:p>
                  </a:txBody>
                  <a:tcPr/>
                </a:tc>
                <a:tc>
                  <a:txBody>
                    <a:bodyPr/>
                    <a:lstStyle/>
                    <a:p>
                      <a:r>
                        <a:rPr lang="en-US" sz="1050" dirty="0" smtClean="0"/>
                        <a:t>Zoom to selected</a:t>
                      </a:r>
                      <a:endParaRPr lang="en-US" sz="1050" dirty="0"/>
                    </a:p>
                  </a:txBody>
                  <a:tcPr/>
                </a:tc>
              </a:tr>
              <a:tr h="252536">
                <a:tc>
                  <a:txBody>
                    <a:bodyPr/>
                    <a:lstStyle/>
                    <a:p>
                      <a:r>
                        <a:rPr lang="en-US" sz="1050" dirty="0" smtClean="0"/>
                        <a:t>Del</a:t>
                      </a:r>
                      <a:endParaRPr lang="en-US" sz="1050" dirty="0"/>
                    </a:p>
                  </a:txBody>
                  <a:tcPr/>
                </a:tc>
                <a:tc>
                  <a:txBody>
                    <a:bodyPr/>
                    <a:lstStyle/>
                    <a:p>
                      <a:r>
                        <a:rPr lang="en-US" sz="1050" dirty="0" smtClean="0"/>
                        <a:t>Delete</a:t>
                      </a:r>
                      <a:endParaRPr lang="en-US" sz="1050" dirty="0"/>
                    </a:p>
                  </a:txBody>
                  <a:tcPr/>
                </a:tc>
              </a:tr>
              <a:tr h="252536">
                <a:tc>
                  <a:txBody>
                    <a:bodyPr/>
                    <a:lstStyle/>
                    <a:p>
                      <a:r>
                        <a:rPr lang="en-US" sz="1050" dirty="0" smtClean="0"/>
                        <a:t>S</a:t>
                      </a:r>
                      <a:endParaRPr lang="en-US" sz="1050" dirty="0"/>
                    </a:p>
                  </a:txBody>
                  <a:tcPr/>
                </a:tc>
                <a:tc>
                  <a:txBody>
                    <a:bodyPr/>
                    <a:lstStyle/>
                    <a:p>
                      <a:r>
                        <a:rPr lang="en-US" sz="1050" dirty="0" smtClean="0"/>
                        <a:t>Stretch</a:t>
                      </a:r>
                      <a:endParaRPr lang="en-US" sz="1050" dirty="0"/>
                    </a:p>
                  </a:txBody>
                  <a:tcPr/>
                </a:tc>
              </a:tr>
              <a:tr h="252536">
                <a:tc>
                  <a:txBody>
                    <a:bodyPr/>
                    <a:lstStyle/>
                    <a:p>
                      <a:r>
                        <a:rPr lang="en-US" sz="1050" dirty="0" smtClean="0"/>
                        <a:t>C</a:t>
                      </a:r>
                      <a:endParaRPr lang="en-US" sz="1050" dirty="0"/>
                    </a:p>
                  </a:txBody>
                  <a:tcPr/>
                </a:tc>
                <a:tc>
                  <a:txBody>
                    <a:bodyPr/>
                    <a:lstStyle/>
                    <a:p>
                      <a:r>
                        <a:rPr lang="en-US" sz="1050" dirty="0" smtClean="0"/>
                        <a:t>Copy</a:t>
                      </a:r>
                      <a:endParaRPr lang="en-US" sz="1050" dirty="0"/>
                    </a:p>
                  </a:txBody>
                  <a:tcPr/>
                </a:tc>
              </a:tr>
              <a:tr h="252536">
                <a:tc>
                  <a:txBody>
                    <a:bodyPr/>
                    <a:lstStyle/>
                    <a:p>
                      <a:r>
                        <a:rPr lang="en-US" sz="1050" dirty="0" smtClean="0"/>
                        <a:t>U</a:t>
                      </a:r>
                      <a:endParaRPr lang="en-US" sz="1050" dirty="0"/>
                    </a:p>
                  </a:txBody>
                  <a:tcPr/>
                </a:tc>
                <a:tc>
                  <a:txBody>
                    <a:bodyPr/>
                    <a:lstStyle/>
                    <a:p>
                      <a:r>
                        <a:rPr lang="en-US" sz="1050" dirty="0" smtClean="0"/>
                        <a:t>Undo</a:t>
                      </a:r>
                      <a:endParaRPr lang="en-US" sz="1050" dirty="0"/>
                    </a:p>
                  </a:txBody>
                  <a:tcPr/>
                </a:tc>
              </a:tr>
              <a:tr h="252536">
                <a:tc>
                  <a:txBody>
                    <a:bodyPr/>
                    <a:lstStyle/>
                    <a:p>
                      <a:r>
                        <a:rPr lang="en-US" sz="1050" dirty="0" smtClean="0"/>
                        <a:t>O</a:t>
                      </a:r>
                      <a:endParaRPr lang="en-US" sz="1050" dirty="0"/>
                    </a:p>
                  </a:txBody>
                  <a:tcPr/>
                </a:tc>
                <a:tc>
                  <a:txBody>
                    <a:bodyPr/>
                    <a:lstStyle/>
                    <a:p>
                      <a:r>
                        <a:rPr lang="en-US" sz="1050" dirty="0" smtClean="0"/>
                        <a:t>Create via</a:t>
                      </a:r>
                      <a:endParaRPr lang="en-US" sz="1050" dirty="0"/>
                    </a:p>
                  </a:txBody>
                  <a:tcPr/>
                </a:tc>
              </a:tr>
              <a:tr h="252536">
                <a:tc>
                  <a:txBody>
                    <a:bodyPr/>
                    <a:lstStyle/>
                    <a:p>
                      <a:r>
                        <a:rPr lang="en-US" sz="1050" dirty="0" smtClean="0"/>
                        <a:t>K</a:t>
                      </a:r>
                      <a:endParaRPr lang="en-US" sz="1050" dirty="0"/>
                    </a:p>
                  </a:txBody>
                  <a:tcPr/>
                </a:tc>
                <a:tc>
                  <a:txBody>
                    <a:bodyPr/>
                    <a:lstStyle/>
                    <a:p>
                      <a:r>
                        <a:rPr lang="en-US" sz="1050" dirty="0" smtClean="0"/>
                        <a:t>Create ruler</a:t>
                      </a:r>
                      <a:endParaRPr lang="en-US" sz="105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smtClean="0"/>
              <a:t>Layout </a:t>
            </a:r>
            <a:endParaRPr lang="en-US" b="1" u="sng" dirty="0"/>
          </a:p>
        </p:txBody>
      </p:sp>
      <p:sp>
        <p:nvSpPr>
          <p:cNvPr id="5" name="Content Placeholder 4"/>
          <p:cNvSpPr>
            <a:spLocks noGrp="1"/>
          </p:cNvSpPr>
          <p:nvPr>
            <p:ph idx="1"/>
          </p:nvPr>
        </p:nvSpPr>
        <p:spPr>
          <a:xfrm>
            <a:off x="457200" y="1371600"/>
            <a:ext cx="8229600" cy="1447800"/>
          </a:xfrm>
        </p:spPr>
        <p:txBody>
          <a:bodyPr>
            <a:normAutofit fontScale="92500" lnSpcReduction="20000"/>
          </a:bodyPr>
          <a:lstStyle/>
          <a:p>
            <a:r>
              <a:rPr lang="en-US" sz="1800" dirty="0" smtClean="0"/>
              <a:t>move a device to get the connectivity information, which shows the guide lines (or flight lines) for the inter connections of the components.</a:t>
            </a:r>
          </a:p>
          <a:p>
            <a:r>
              <a:rPr lang="en-US" sz="1800" dirty="0" smtClean="0"/>
              <a:t>From the layout window execute </a:t>
            </a:r>
            <a:r>
              <a:rPr lang="en-US" sz="1800" b="1" dirty="0" smtClean="0"/>
              <a:t>Create – Shape – Path or Create wire or click     or Create – Shape – Rectangle (for </a:t>
            </a:r>
            <a:r>
              <a:rPr lang="en-US" sz="1800" b="1" dirty="0" err="1" smtClean="0"/>
              <a:t>vdd</a:t>
            </a:r>
            <a:r>
              <a:rPr lang="en-US" sz="1800" b="1" dirty="0" smtClean="0"/>
              <a:t> and </a:t>
            </a:r>
            <a:r>
              <a:rPr lang="en-US" sz="1800" b="1" dirty="0" err="1" smtClean="0"/>
              <a:t>gnd</a:t>
            </a:r>
            <a:r>
              <a:rPr lang="en-US" sz="1800" b="1" dirty="0" smtClean="0"/>
              <a:t> bar) and select the appropriate Layers from the LSW window and </a:t>
            </a:r>
            <a:r>
              <a:rPr lang="en-US" sz="1800" b="1" dirty="0" err="1" smtClean="0"/>
              <a:t>Vias</a:t>
            </a:r>
            <a:r>
              <a:rPr lang="en-US" sz="1800" b="1" dirty="0" smtClean="0"/>
              <a:t> for making the inter connections</a:t>
            </a:r>
          </a:p>
          <a:p>
            <a:r>
              <a:rPr lang="en-US" sz="1800" dirty="0" smtClean="0"/>
              <a:t>We will use the contacts or </a:t>
            </a:r>
            <a:r>
              <a:rPr lang="en-US" sz="1800" dirty="0" err="1" smtClean="0"/>
              <a:t>vias</a:t>
            </a:r>
            <a:r>
              <a:rPr lang="en-US" sz="1800" dirty="0" smtClean="0"/>
              <a:t> to make connections between two different layers</a:t>
            </a:r>
            <a:endParaRPr lang="en-US" sz="1800" dirty="0"/>
          </a:p>
        </p:txBody>
      </p:sp>
      <p:pic>
        <p:nvPicPr>
          <p:cNvPr id="22530" name="Picture 2"/>
          <p:cNvPicPr>
            <a:picLocks noChangeAspect="1" noChangeArrowheads="1"/>
          </p:cNvPicPr>
          <p:nvPr/>
        </p:nvPicPr>
        <p:blipFill>
          <a:blip r:embed="rId2" cstate="print"/>
          <a:srcRect/>
          <a:stretch>
            <a:fillRect/>
          </a:stretch>
        </p:blipFill>
        <p:spPr bwMode="auto">
          <a:xfrm>
            <a:off x="1524000" y="2895600"/>
            <a:ext cx="6781800" cy="36576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8305800" y="1981200"/>
            <a:ext cx="285750" cy="2476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Saving the Layout design</a:t>
            </a:r>
            <a:endParaRPr lang="en-US" u="sng" dirty="0"/>
          </a:p>
        </p:txBody>
      </p:sp>
      <p:sp>
        <p:nvSpPr>
          <p:cNvPr id="3" name="Content Placeholder 2"/>
          <p:cNvSpPr>
            <a:spLocks noGrp="1"/>
          </p:cNvSpPr>
          <p:nvPr>
            <p:ph idx="1"/>
          </p:nvPr>
        </p:nvSpPr>
        <p:spPr>
          <a:xfrm>
            <a:off x="457200" y="1600201"/>
            <a:ext cx="8229600" cy="990600"/>
          </a:xfrm>
        </p:spPr>
        <p:txBody>
          <a:bodyPr>
            <a:normAutofit/>
          </a:bodyPr>
          <a:lstStyle/>
          <a:p>
            <a:r>
              <a:rPr lang="en-US" sz="1800" dirty="0" smtClean="0"/>
              <a:t>Final Inverter layout should appear as below</a:t>
            </a:r>
            <a:endParaRPr lang="en-US" sz="1800" dirty="0"/>
          </a:p>
        </p:txBody>
      </p:sp>
      <p:pic>
        <p:nvPicPr>
          <p:cNvPr id="23554" name="Picture 2"/>
          <p:cNvPicPr>
            <a:picLocks noChangeAspect="1" noChangeArrowheads="1"/>
          </p:cNvPicPr>
          <p:nvPr/>
        </p:nvPicPr>
        <p:blipFill>
          <a:blip r:embed="rId2" cstate="print"/>
          <a:srcRect/>
          <a:stretch>
            <a:fillRect/>
          </a:stretch>
        </p:blipFill>
        <p:spPr bwMode="auto">
          <a:xfrm>
            <a:off x="762000" y="1981200"/>
            <a:ext cx="8382000" cy="464820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Physical Verification</a:t>
            </a:r>
            <a:endParaRPr lang="en-US" u="sng" dirty="0"/>
          </a:p>
        </p:txBody>
      </p:sp>
      <p:sp>
        <p:nvSpPr>
          <p:cNvPr id="3" name="Content Placeholder 2"/>
          <p:cNvSpPr>
            <a:spLocks noGrp="1"/>
          </p:cNvSpPr>
          <p:nvPr>
            <p:ph idx="1"/>
          </p:nvPr>
        </p:nvSpPr>
        <p:spPr>
          <a:xfrm>
            <a:off x="457200" y="1600201"/>
            <a:ext cx="8229600" cy="1828800"/>
          </a:xfrm>
        </p:spPr>
        <p:txBody>
          <a:bodyPr>
            <a:normAutofit/>
          </a:bodyPr>
          <a:lstStyle/>
          <a:p>
            <a:r>
              <a:rPr lang="en-US" sz="1800" dirty="0" smtClean="0"/>
              <a:t>Here we check whether our design obeys the design rules</a:t>
            </a:r>
          </a:p>
          <a:p>
            <a:r>
              <a:rPr lang="en-US" sz="1800" b="1" dirty="0" smtClean="0"/>
              <a:t>Running a DRC:</a:t>
            </a:r>
            <a:r>
              <a:rPr lang="en-US" sz="1800" dirty="0" smtClean="0"/>
              <a:t> Select </a:t>
            </a:r>
            <a:r>
              <a:rPr lang="en-US" sz="1800" b="1" dirty="0" err="1" smtClean="0"/>
              <a:t>Assura</a:t>
            </a:r>
            <a:r>
              <a:rPr lang="en-US" sz="1800" b="1" dirty="0" smtClean="0"/>
              <a:t> - Run DRC from layout window. The DRC form appears. The Library and Cell name are taken from the current design window, but rule file may be missing. Select the Technology as gpdk180</a:t>
            </a:r>
            <a:r>
              <a:rPr lang="en-US" sz="1800" b="1" i="1" dirty="0" smtClean="0"/>
              <a:t>. This automatically loads the rule file </a:t>
            </a:r>
            <a:endParaRPr lang="en-US" sz="1800" dirty="0"/>
          </a:p>
        </p:txBody>
      </p:sp>
      <p:pic>
        <p:nvPicPr>
          <p:cNvPr id="24578" name="Picture 2"/>
          <p:cNvPicPr>
            <a:picLocks noChangeAspect="1" noChangeArrowheads="1"/>
          </p:cNvPicPr>
          <p:nvPr/>
        </p:nvPicPr>
        <p:blipFill>
          <a:blip r:embed="rId2" cstate="print"/>
          <a:srcRect/>
          <a:stretch>
            <a:fillRect/>
          </a:stretch>
        </p:blipFill>
        <p:spPr bwMode="auto">
          <a:xfrm>
            <a:off x="4953001" y="2895601"/>
            <a:ext cx="4011560" cy="3657600"/>
          </a:xfrm>
          <a:prstGeom prst="rect">
            <a:avLst/>
          </a:prstGeom>
          <a:noFill/>
          <a:ln w="9525">
            <a:noFill/>
            <a:miter lim="800000"/>
            <a:headEnd/>
            <a:tailEnd/>
          </a:ln>
          <a:effectLst/>
        </p:spPr>
      </p:pic>
      <p:sp>
        <p:nvSpPr>
          <p:cNvPr id="5" name="TextBox 4"/>
          <p:cNvSpPr txBox="1"/>
          <p:nvPr/>
        </p:nvSpPr>
        <p:spPr>
          <a:xfrm>
            <a:off x="838200" y="3429000"/>
            <a:ext cx="3657600" cy="1477328"/>
          </a:xfrm>
          <a:prstGeom prst="rect">
            <a:avLst/>
          </a:prstGeom>
          <a:noFill/>
        </p:spPr>
        <p:txBody>
          <a:bodyPr wrap="square" rtlCol="0">
            <a:spAutoFit/>
          </a:bodyPr>
          <a:lstStyle/>
          <a:p>
            <a:r>
              <a:rPr lang="en-US" dirty="0" smtClean="0"/>
              <a:t>When DRC finishes, If there are no errors in the layout then a dialog box appears with </a:t>
            </a:r>
            <a:r>
              <a:rPr lang="en-US" b="1" dirty="0" smtClean="0"/>
              <a:t>No DRC errors found written in it, click on close to terminate the DRC run </a:t>
            </a:r>
            <a:endParaRPr lang="en-US" dirty="0"/>
          </a:p>
        </p:txBody>
      </p:sp>
      <p:pic>
        <p:nvPicPr>
          <p:cNvPr id="24579" name="Picture 3"/>
          <p:cNvPicPr>
            <a:picLocks noChangeAspect="1" noChangeArrowheads="1"/>
          </p:cNvPicPr>
          <p:nvPr/>
        </p:nvPicPr>
        <p:blipFill>
          <a:blip r:embed="rId3" cstate="print"/>
          <a:srcRect/>
          <a:stretch>
            <a:fillRect/>
          </a:stretch>
        </p:blipFill>
        <p:spPr bwMode="auto">
          <a:xfrm>
            <a:off x="1524000" y="4953000"/>
            <a:ext cx="2667000" cy="13525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Assura</a:t>
            </a:r>
            <a:r>
              <a:rPr lang="en-US" b="1" u="sng" dirty="0" smtClean="0"/>
              <a:t> LVS</a:t>
            </a:r>
            <a:endParaRPr lang="en-US" u="sng" dirty="0"/>
          </a:p>
        </p:txBody>
      </p:sp>
      <p:sp>
        <p:nvSpPr>
          <p:cNvPr id="3" name="Content Placeholder 2"/>
          <p:cNvSpPr>
            <a:spLocks noGrp="1"/>
          </p:cNvSpPr>
          <p:nvPr>
            <p:ph idx="1"/>
          </p:nvPr>
        </p:nvSpPr>
        <p:spPr>
          <a:xfrm>
            <a:off x="457200" y="1600201"/>
            <a:ext cx="8229600" cy="1600200"/>
          </a:xfrm>
        </p:spPr>
        <p:txBody>
          <a:bodyPr>
            <a:normAutofit/>
          </a:bodyPr>
          <a:lstStyle/>
          <a:p>
            <a:r>
              <a:rPr lang="en-US" sz="1800" dirty="0" smtClean="0"/>
              <a:t>In this section we will perform the LVS check that will compare the schematic </a:t>
            </a:r>
            <a:r>
              <a:rPr lang="en-US" sz="1800" dirty="0" err="1" smtClean="0"/>
              <a:t>netlist</a:t>
            </a:r>
            <a:r>
              <a:rPr lang="en-US" sz="1800" dirty="0" smtClean="0"/>
              <a:t> and the layout </a:t>
            </a:r>
            <a:r>
              <a:rPr lang="en-US" sz="1800" dirty="0" err="1" smtClean="0"/>
              <a:t>netlist</a:t>
            </a:r>
            <a:endParaRPr lang="en-US" sz="1800" dirty="0" smtClean="0"/>
          </a:p>
          <a:p>
            <a:r>
              <a:rPr lang="en-US" sz="1800" b="1" dirty="0" smtClean="0"/>
              <a:t>Running LVS:</a:t>
            </a:r>
            <a:r>
              <a:rPr lang="en-US" sz="1800" dirty="0" smtClean="0"/>
              <a:t> Select </a:t>
            </a:r>
            <a:r>
              <a:rPr lang="en-US" sz="1800" b="1" dirty="0" err="1" smtClean="0"/>
              <a:t>Assura</a:t>
            </a:r>
            <a:r>
              <a:rPr lang="en-US" sz="1800" b="1" dirty="0" smtClean="0"/>
              <a:t> – Run LVS from the layout window. The ―”Run </a:t>
            </a:r>
            <a:r>
              <a:rPr lang="en-US" sz="1800" b="1" dirty="0" err="1" smtClean="0"/>
              <a:t>Assura</a:t>
            </a:r>
            <a:r>
              <a:rPr lang="en-US" sz="1800" b="1" dirty="0" smtClean="0"/>
              <a:t> LVS” form appears. It will automatically load both the schematic and layout view of the cell </a:t>
            </a:r>
            <a:endParaRPr lang="en-US" sz="1800" dirty="0"/>
          </a:p>
        </p:txBody>
      </p:sp>
      <p:pic>
        <p:nvPicPr>
          <p:cNvPr id="25602" name="Picture 2"/>
          <p:cNvPicPr>
            <a:picLocks noChangeAspect="1" noChangeArrowheads="1"/>
          </p:cNvPicPr>
          <p:nvPr/>
        </p:nvPicPr>
        <p:blipFill>
          <a:blip r:embed="rId2" cstate="print"/>
          <a:srcRect/>
          <a:stretch>
            <a:fillRect/>
          </a:stretch>
        </p:blipFill>
        <p:spPr bwMode="auto">
          <a:xfrm>
            <a:off x="5181600" y="2819400"/>
            <a:ext cx="3598334" cy="3810000"/>
          </a:xfrm>
          <a:prstGeom prst="rect">
            <a:avLst/>
          </a:prstGeom>
          <a:noFill/>
          <a:ln w="9525">
            <a:noFill/>
            <a:miter lim="800000"/>
            <a:headEnd/>
            <a:tailEnd/>
          </a:ln>
          <a:effectLst/>
        </p:spPr>
      </p:pic>
      <p:sp>
        <p:nvSpPr>
          <p:cNvPr id="5" name="TextBox 4"/>
          <p:cNvSpPr txBox="1"/>
          <p:nvPr/>
        </p:nvSpPr>
        <p:spPr>
          <a:xfrm>
            <a:off x="609600" y="3124200"/>
            <a:ext cx="4343400" cy="2339102"/>
          </a:xfrm>
          <a:prstGeom prst="rect">
            <a:avLst/>
          </a:prstGeom>
          <a:noFill/>
        </p:spPr>
        <p:txBody>
          <a:bodyPr wrap="square" rtlCol="0">
            <a:spAutoFit/>
          </a:bodyPr>
          <a:lstStyle/>
          <a:p>
            <a:r>
              <a:rPr lang="en-US" sz="1600" dirty="0" smtClean="0"/>
              <a:t>Once the LVS is completed, a window informs that the LVS completed successfully and asks if you want to see the results of this run. Click </a:t>
            </a:r>
            <a:r>
              <a:rPr lang="en-US" sz="1600" b="1" dirty="0" smtClean="0"/>
              <a:t>Yes in the window.</a:t>
            </a:r>
          </a:p>
          <a:p>
            <a:r>
              <a:rPr lang="en-US" sz="1600" dirty="0" smtClean="0"/>
              <a:t>If the schematic and layout matches completely, you will get a window displaying </a:t>
            </a:r>
            <a:r>
              <a:rPr lang="en-US" sz="1600" b="1" dirty="0" smtClean="0"/>
              <a:t>Schematic and Layout Match. Close the window to terminate the LVS run </a:t>
            </a:r>
          </a:p>
          <a:p>
            <a:endParaRPr lang="en-US" dirty="0"/>
          </a:p>
        </p:txBody>
      </p:sp>
      <p:pic>
        <p:nvPicPr>
          <p:cNvPr id="25603" name="Picture 3"/>
          <p:cNvPicPr>
            <a:picLocks noChangeAspect="1" noChangeArrowheads="1"/>
          </p:cNvPicPr>
          <p:nvPr/>
        </p:nvPicPr>
        <p:blipFill>
          <a:blip r:embed="rId3" cstate="print"/>
          <a:srcRect/>
          <a:stretch>
            <a:fillRect/>
          </a:stretch>
        </p:blipFill>
        <p:spPr bwMode="auto">
          <a:xfrm>
            <a:off x="533400" y="5257800"/>
            <a:ext cx="4038600" cy="1600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Assura</a:t>
            </a:r>
            <a:r>
              <a:rPr lang="en-US" b="1" u="sng" dirty="0" smtClean="0"/>
              <a:t> RCX</a:t>
            </a:r>
            <a:endParaRPr lang="en-US" u="sng" dirty="0"/>
          </a:p>
        </p:txBody>
      </p:sp>
      <p:sp>
        <p:nvSpPr>
          <p:cNvPr id="3" name="Content Placeholder 2"/>
          <p:cNvSpPr>
            <a:spLocks noGrp="1"/>
          </p:cNvSpPr>
          <p:nvPr>
            <p:ph idx="1"/>
          </p:nvPr>
        </p:nvSpPr>
        <p:spPr>
          <a:xfrm>
            <a:off x="381000" y="1600201"/>
            <a:ext cx="4191000" cy="5029199"/>
          </a:xfrm>
        </p:spPr>
        <p:txBody>
          <a:bodyPr>
            <a:normAutofit/>
          </a:bodyPr>
          <a:lstStyle/>
          <a:p>
            <a:r>
              <a:rPr lang="en-US" sz="1800" dirty="0" smtClean="0"/>
              <a:t>In this section we will extract the RC values from the layout and perform analog circuit simulation on the designs extracted with RCX. Before using RCX to extract parasitic devices for simulation, the layout should match with schematic completely to ensure that all parasites will be </a:t>
            </a:r>
            <a:r>
              <a:rPr lang="en-US" sz="1800" dirty="0" err="1" smtClean="0"/>
              <a:t>backannoted</a:t>
            </a:r>
            <a:r>
              <a:rPr lang="en-US" sz="1800" dirty="0" smtClean="0"/>
              <a:t> to the correct schematic nets.</a:t>
            </a:r>
          </a:p>
          <a:p>
            <a:r>
              <a:rPr lang="en-US" sz="1800" b="1" dirty="0" smtClean="0"/>
              <a:t>Running RCX:</a:t>
            </a:r>
            <a:r>
              <a:rPr lang="en-US" sz="1800" dirty="0" smtClean="0"/>
              <a:t> From the layout window execute </a:t>
            </a:r>
            <a:r>
              <a:rPr lang="en-US" sz="1800" b="1" dirty="0" err="1" smtClean="0"/>
              <a:t>Assura</a:t>
            </a:r>
            <a:r>
              <a:rPr lang="en-US" sz="1800" b="1" dirty="0" smtClean="0"/>
              <a:t> – Run RCX </a:t>
            </a:r>
          </a:p>
          <a:p>
            <a:r>
              <a:rPr lang="en-US" sz="1800" dirty="0" smtClean="0"/>
              <a:t>Change the following in the “</a:t>
            </a:r>
            <a:r>
              <a:rPr lang="en-US" sz="1800" b="1" dirty="0" err="1" smtClean="0"/>
              <a:t>Assura</a:t>
            </a:r>
            <a:r>
              <a:rPr lang="en-US" sz="1800" b="1" dirty="0" smtClean="0"/>
              <a:t> parasitic extraction run form‖. Select Output type under Setup tab as Extracted View.</a:t>
            </a:r>
          </a:p>
          <a:p>
            <a:endParaRPr lang="en-US" sz="1800" dirty="0"/>
          </a:p>
        </p:txBody>
      </p:sp>
      <p:pic>
        <p:nvPicPr>
          <p:cNvPr id="26627" name="Picture 3"/>
          <p:cNvPicPr>
            <a:picLocks noChangeAspect="1" noChangeArrowheads="1"/>
          </p:cNvPicPr>
          <p:nvPr/>
        </p:nvPicPr>
        <p:blipFill>
          <a:blip r:embed="rId2" cstate="print"/>
          <a:srcRect/>
          <a:stretch>
            <a:fillRect/>
          </a:stretch>
        </p:blipFill>
        <p:spPr bwMode="auto">
          <a:xfrm>
            <a:off x="4648200" y="1411973"/>
            <a:ext cx="4314825" cy="5446027"/>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Parasitic Extraction</a:t>
            </a:r>
            <a:endParaRPr lang="en-US" b="1" u="sng" dirty="0"/>
          </a:p>
        </p:txBody>
      </p:sp>
      <p:sp>
        <p:nvSpPr>
          <p:cNvPr id="3" name="Content Placeholder 2"/>
          <p:cNvSpPr>
            <a:spLocks noGrp="1"/>
          </p:cNvSpPr>
          <p:nvPr>
            <p:ph idx="1"/>
          </p:nvPr>
        </p:nvSpPr>
        <p:spPr>
          <a:xfrm>
            <a:off x="762000" y="1600201"/>
            <a:ext cx="7924800" cy="838200"/>
          </a:xfrm>
        </p:spPr>
        <p:txBody>
          <a:bodyPr>
            <a:normAutofit/>
          </a:bodyPr>
          <a:lstStyle/>
          <a:p>
            <a:r>
              <a:rPr lang="en-US" sz="1800" dirty="0" smtClean="0"/>
              <a:t>In the </a:t>
            </a:r>
            <a:r>
              <a:rPr lang="en-US" sz="1800" b="1" dirty="0" smtClean="0"/>
              <a:t>Extraction tab of the form, choose Extraction type, Cap Coupling Mode and specify the Reference node for extraction.</a:t>
            </a:r>
          </a:p>
          <a:p>
            <a:endParaRPr lang="en-US" sz="1800" dirty="0"/>
          </a:p>
        </p:txBody>
      </p:sp>
      <p:pic>
        <p:nvPicPr>
          <p:cNvPr id="27650" name="Picture 2"/>
          <p:cNvPicPr>
            <a:picLocks noChangeAspect="1" noChangeArrowheads="1"/>
          </p:cNvPicPr>
          <p:nvPr/>
        </p:nvPicPr>
        <p:blipFill>
          <a:blip r:embed="rId2" cstate="print"/>
          <a:srcRect/>
          <a:stretch>
            <a:fillRect/>
          </a:stretch>
        </p:blipFill>
        <p:spPr bwMode="auto">
          <a:xfrm>
            <a:off x="1390650" y="2471738"/>
            <a:ext cx="6362700" cy="1914525"/>
          </a:xfrm>
          <a:prstGeom prst="rect">
            <a:avLst/>
          </a:prstGeom>
          <a:noFill/>
          <a:ln w="9525">
            <a:noFill/>
            <a:miter lim="800000"/>
            <a:headEnd/>
            <a:tailEnd/>
          </a:ln>
          <a:effectLst/>
        </p:spPr>
      </p:pic>
      <p:sp>
        <p:nvSpPr>
          <p:cNvPr id="5" name="TextBox 4"/>
          <p:cNvSpPr txBox="1"/>
          <p:nvPr/>
        </p:nvSpPr>
        <p:spPr>
          <a:xfrm>
            <a:off x="1066800" y="4648200"/>
            <a:ext cx="7162800" cy="646331"/>
          </a:xfrm>
          <a:prstGeom prst="rect">
            <a:avLst/>
          </a:prstGeom>
          <a:noFill/>
        </p:spPr>
        <p:txBody>
          <a:bodyPr wrap="square" rtlCol="0">
            <a:spAutoFit/>
          </a:bodyPr>
          <a:lstStyle/>
          <a:p>
            <a:r>
              <a:rPr lang="en-US" dirty="0" smtClean="0"/>
              <a:t>In the </a:t>
            </a:r>
            <a:r>
              <a:rPr lang="en-US" b="1" dirty="0" smtClean="0"/>
              <a:t>Filtering tab of the form, Enter Power Nets as </a:t>
            </a:r>
            <a:r>
              <a:rPr lang="en-US" b="1" dirty="0" err="1" smtClean="0"/>
              <a:t>vdd</a:t>
            </a:r>
            <a:r>
              <a:rPr lang="en-US" b="1" dirty="0" smtClean="0"/>
              <a:t>!, </a:t>
            </a:r>
            <a:r>
              <a:rPr lang="en-US" b="1" dirty="0" err="1" smtClean="0"/>
              <a:t>vss</a:t>
            </a:r>
            <a:r>
              <a:rPr lang="en-US" b="1" dirty="0" smtClean="0"/>
              <a:t>! and Enter Ground Nets as </a:t>
            </a:r>
            <a:r>
              <a:rPr lang="en-US" b="1" dirty="0" err="1" smtClean="0"/>
              <a:t>gnd</a:t>
            </a:r>
            <a:r>
              <a:rPr lang="en-US" b="1"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av_extracted</a:t>
            </a:r>
            <a:endParaRPr lang="en-US" b="1" u="sng" dirty="0"/>
          </a:p>
        </p:txBody>
      </p:sp>
      <p:sp>
        <p:nvSpPr>
          <p:cNvPr id="3" name="Content Placeholder 2"/>
          <p:cNvSpPr>
            <a:spLocks noGrp="1"/>
          </p:cNvSpPr>
          <p:nvPr>
            <p:ph idx="1"/>
          </p:nvPr>
        </p:nvSpPr>
        <p:spPr/>
        <p:txBody>
          <a:bodyPr>
            <a:normAutofit/>
          </a:bodyPr>
          <a:lstStyle/>
          <a:p>
            <a:r>
              <a:rPr lang="en-US" sz="1800" dirty="0" smtClean="0"/>
              <a:t>When RCX completes, a dialog box appears, informs you that </a:t>
            </a:r>
            <a:r>
              <a:rPr lang="en-US" sz="1800" b="1" dirty="0" err="1" smtClean="0"/>
              <a:t>Assura</a:t>
            </a:r>
            <a:r>
              <a:rPr lang="en-US" sz="1800" b="1" dirty="0" smtClean="0"/>
              <a:t> RCX run Completed successfully. Click on close to terminate the RCX run.</a:t>
            </a:r>
          </a:p>
          <a:p>
            <a:endParaRPr lang="en-US" sz="1800" dirty="0"/>
          </a:p>
        </p:txBody>
      </p:sp>
      <p:pic>
        <p:nvPicPr>
          <p:cNvPr id="28675" name="Picture 3"/>
          <p:cNvPicPr>
            <a:picLocks noChangeAspect="1" noChangeArrowheads="1"/>
          </p:cNvPicPr>
          <p:nvPr/>
        </p:nvPicPr>
        <p:blipFill>
          <a:blip r:embed="rId2" cstate="print"/>
          <a:srcRect/>
          <a:stretch>
            <a:fillRect/>
          </a:stretch>
        </p:blipFill>
        <p:spPr bwMode="auto">
          <a:xfrm>
            <a:off x="2743200" y="3429000"/>
            <a:ext cx="3533775" cy="16097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Configuring Layout</a:t>
            </a:r>
            <a:endParaRPr lang="en-US" b="1" u="sng" dirty="0"/>
          </a:p>
        </p:txBody>
      </p:sp>
      <p:sp>
        <p:nvSpPr>
          <p:cNvPr id="3" name="Content Placeholder 2"/>
          <p:cNvSpPr>
            <a:spLocks noGrp="1"/>
          </p:cNvSpPr>
          <p:nvPr>
            <p:ph idx="1"/>
          </p:nvPr>
        </p:nvSpPr>
        <p:spPr>
          <a:xfrm>
            <a:off x="609600" y="1600201"/>
            <a:ext cx="8077200" cy="1600200"/>
          </a:xfrm>
        </p:spPr>
        <p:txBody>
          <a:bodyPr>
            <a:normAutofit/>
          </a:bodyPr>
          <a:lstStyle/>
          <a:p>
            <a:r>
              <a:rPr lang="en-US" sz="1800" dirty="0" smtClean="0"/>
              <a:t>The layout must be configure before being put on test. The layout once corrected from all the design rule errors, a LVS test is performed for the cell. The chance of  getting the error become minimum when the layout is generated from the connectivity window. The parasitic extraction is carried out next and the excreted layout is saved for the testing purpose.</a:t>
            </a:r>
            <a:endParaRPr lang="en-US" sz="1800" dirty="0"/>
          </a:p>
        </p:txBody>
      </p:sp>
      <p:pic>
        <p:nvPicPr>
          <p:cNvPr id="29698" name="Picture 2"/>
          <p:cNvPicPr>
            <a:picLocks noChangeAspect="1" noChangeArrowheads="1"/>
          </p:cNvPicPr>
          <p:nvPr/>
        </p:nvPicPr>
        <p:blipFill>
          <a:blip r:embed="rId2" cstate="print"/>
          <a:srcRect/>
          <a:stretch>
            <a:fillRect/>
          </a:stretch>
        </p:blipFill>
        <p:spPr bwMode="auto">
          <a:xfrm>
            <a:off x="4800600" y="2895600"/>
            <a:ext cx="3858452" cy="3885663"/>
          </a:xfrm>
          <a:prstGeom prst="rect">
            <a:avLst/>
          </a:prstGeom>
          <a:noFill/>
          <a:ln w="9525">
            <a:noFill/>
            <a:miter lim="800000"/>
            <a:headEnd/>
            <a:tailEnd/>
          </a:ln>
          <a:effectLst/>
        </p:spPr>
      </p:pic>
      <p:sp>
        <p:nvSpPr>
          <p:cNvPr id="5" name="TextBox 4"/>
          <p:cNvSpPr txBox="1"/>
          <p:nvPr/>
        </p:nvSpPr>
        <p:spPr>
          <a:xfrm>
            <a:off x="609600" y="3200400"/>
            <a:ext cx="3886200" cy="1477328"/>
          </a:xfrm>
          <a:prstGeom prst="rect">
            <a:avLst/>
          </a:prstGeom>
          <a:noFill/>
        </p:spPr>
        <p:txBody>
          <a:bodyPr wrap="square" rtlCol="0">
            <a:spAutoFit/>
          </a:bodyPr>
          <a:lstStyle/>
          <a:p>
            <a:r>
              <a:rPr lang="en-US" dirty="0" smtClean="0"/>
              <a:t>Fig. shown av_extracted view of the layout</a:t>
            </a:r>
          </a:p>
          <a:p>
            <a:r>
              <a:rPr lang="en-US" dirty="0" smtClean="0"/>
              <a:t>Press </a:t>
            </a:r>
            <a:r>
              <a:rPr lang="en-US" b="1" dirty="0" smtClean="0"/>
              <a:t>shift-f to view values of the extracted resistance and capacitance in the av_extracted view</a:t>
            </a:r>
            <a:endParaRPr lang="en-US" dirty="0"/>
          </a:p>
        </p:txBody>
      </p:sp>
      <p:pic>
        <p:nvPicPr>
          <p:cNvPr id="29699" name="Picture 3"/>
          <p:cNvPicPr>
            <a:picLocks noChangeAspect="1" noChangeArrowheads="1"/>
          </p:cNvPicPr>
          <p:nvPr/>
        </p:nvPicPr>
        <p:blipFill>
          <a:blip r:embed="rId3" cstate="print"/>
          <a:srcRect/>
          <a:stretch>
            <a:fillRect/>
          </a:stretch>
        </p:blipFill>
        <p:spPr bwMode="auto">
          <a:xfrm>
            <a:off x="1143000" y="4780912"/>
            <a:ext cx="3133725" cy="207708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Creating the Configuration View</a:t>
            </a:r>
            <a:endParaRPr lang="en-US" u="sng" dirty="0"/>
          </a:p>
        </p:txBody>
      </p:sp>
      <p:sp>
        <p:nvSpPr>
          <p:cNvPr id="3" name="Content Placeholder 2"/>
          <p:cNvSpPr>
            <a:spLocks noGrp="1"/>
          </p:cNvSpPr>
          <p:nvPr>
            <p:ph idx="1"/>
          </p:nvPr>
        </p:nvSpPr>
        <p:spPr>
          <a:xfrm>
            <a:off x="457200" y="1600201"/>
            <a:ext cx="8229600" cy="1219200"/>
          </a:xfrm>
        </p:spPr>
        <p:txBody>
          <a:bodyPr/>
          <a:lstStyle/>
          <a:p>
            <a:r>
              <a:rPr lang="en-US" sz="1800" dirty="0" smtClean="0"/>
              <a:t>In the CIW or Library Manager, execute </a:t>
            </a:r>
            <a:r>
              <a:rPr lang="en-US" sz="1800" b="1" dirty="0" smtClean="0"/>
              <a:t>File – New – Cell view</a:t>
            </a:r>
          </a:p>
          <a:p>
            <a:r>
              <a:rPr lang="en-US" sz="1800" dirty="0" smtClean="0"/>
              <a:t>In the Create New file form, set the following</a:t>
            </a:r>
            <a:r>
              <a:rPr lang="en-US" dirty="0" smtClean="0"/>
              <a:t>:</a:t>
            </a:r>
            <a:endParaRPr lang="en-US" dirty="0"/>
          </a:p>
        </p:txBody>
      </p:sp>
      <p:sp>
        <p:nvSpPr>
          <p:cNvPr id="5" name="TextBox 4"/>
          <p:cNvSpPr txBox="1"/>
          <p:nvPr/>
        </p:nvSpPr>
        <p:spPr>
          <a:xfrm>
            <a:off x="914400" y="2438400"/>
            <a:ext cx="4648200" cy="923330"/>
          </a:xfrm>
          <a:prstGeom prst="rect">
            <a:avLst/>
          </a:prstGeom>
          <a:noFill/>
        </p:spPr>
        <p:txBody>
          <a:bodyPr wrap="square" rtlCol="0">
            <a:spAutoFit/>
          </a:bodyPr>
          <a:lstStyle/>
          <a:p>
            <a:r>
              <a:rPr lang="en-US" dirty="0" smtClean="0"/>
              <a:t>Click </a:t>
            </a:r>
            <a:r>
              <a:rPr lang="en-US" b="1" dirty="0" smtClean="0"/>
              <a:t>OK in “New File” form. The “Hierarchy Editor” form opens and a “New Configuration” form opens in front of it.</a:t>
            </a:r>
            <a:endParaRPr lang="en-US" dirty="0"/>
          </a:p>
        </p:txBody>
      </p:sp>
      <p:pic>
        <p:nvPicPr>
          <p:cNvPr id="1026" name="Picture 2" descr="C:\Users\SWARUP\Desktop\inv.png"/>
          <p:cNvPicPr>
            <a:picLocks noChangeAspect="1" noChangeArrowheads="1"/>
          </p:cNvPicPr>
          <p:nvPr/>
        </p:nvPicPr>
        <p:blipFill>
          <a:blip r:embed="rId2" cstate="print"/>
          <a:srcRect/>
          <a:stretch>
            <a:fillRect/>
          </a:stretch>
        </p:blipFill>
        <p:spPr bwMode="auto">
          <a:xfrm>
            <a:off x="5638800" y="1981200"/>
            <a:ext cx="3019425" cy="3248025"/>
          </a:xfrm>
          <a:prstGeom prst="rect">
            <a:avLst/>
          </a:prstGeom>
          <a:noFill/>
        </p:spPr>
      </p:pic>
      <p:pic>
        <p:nvPicPr>
          <p:cNvPr id="1027" name="Picture 3" descr="C:\Users\SWARUP\Desktop\inv2.png"/>
          <p:cNvPicPr>
            <a:picLocks noChangeAspect="1" noChangeArrowheads="1"/>
          </p:cNvPicPr>
          <p:nvPr/>
        </p:nvPicPr>
        <p:blipFill>
          <a:blip r:embed="rId3" cstate="print"/>
          <a:srcRect/>
          <a:stretch>
            <a:fillRect/>
          </a:stretch>
        </p:blipFill>
        <p:spPr bwMode="auto">
          <a:xfrm>
            <a:off x="990600" y="3352801"/>
            <a:ext cx="3448050" cy="350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u="sng" dirty="0" smtClean="0"/>
              <a:t>Create Library</a:t>
            </a:r>
            <a:endParaRPr lang="en-US" sz="4000" u="sng" dirty="0"/>
          </a:p>
        </p:txBody>
      </p:sp>
      <p:pic>
        <p:nvPicPr>
          <p:cNvPr id="2051" name="Picture 3"/>
          <p:cNvPicPr>
            <a:picLocks noChangeAspect="1" noChangeArrowheads="1"/>
          </p:cNvPicPr>
          <p:nvPr/>
        </p:nvPicPr>
        <p:blipFill>
          <a:blip r:embed="rId2" cstate="print"/>
          <a:srcRect/>
          <a:stretch>
            <a:fillRect/>
          </a:stretch>
        </p:blipFill>
        <p:spPr bwMode="auto">
          <a:xfrm>
            <a:off x="457200" y="1295400"/>
            <a:ext cx="4855698" cy="2971800"/>
          </a:xfrm>
          <a:prstGeom prst="rect">
            <a:avLst/>
          </a:prstGeom>
          <a:noFill/>
          <a:ln w="9525">
            <a:noFill/>
            <a:miter lim="800000"/>
            <a:headEnd/>
            <a:tailEnd/>
          </a:ln>
          <a:effectLst/>
        </p:spPr>
      </p:pic>
      <p:pic>
        <p:nvPicPr>
          <p:cNvPr id="2052" name="Picture 4"/>
          <p:cNvPicPr>
            <a:picLocks noGrp="1" noChangeAspect="1" noChangeArrowheads="1"/>
          </p:cNvPicPr>
          <p:nvPr>
            <p:ph idx="1"/>
          </p:nvPr>
        </p:nvPicPr>
        <p:blipFill>
          <a:blip r:embed="rId3" cstate="print"/>
          <a:srcRect/>
          <a:stretch>
            <a:fillRect/>
          </a:stretch>
        </p:blipFill>
        <p:spPr bwMode="auto">
          <a:xfrm>
            <a:off x="457200" y="4267200"/>
            <a:ext cx="3505200" cy="2590799"/>
          </a:xfrm>
          <a:prstGeom prst="rect">
            <a:avLst/>
          </a:prstGeom>
          <a:noFill/>
          <a:ln w="9525">
            <a:noFill/>
            <a:miter lim="800000"/>
            <a:headEnd/>
            <a:tailEnd/>
          </a:ln>
          <a:effectLst/>
        </p:spPr>
      </p:pic>
      <p:sp>
        <p:nvSpPr>
          <p:cNvPr id="8" name="TextBox 7"/>
          <p:cNvSpPr txBox="1"/>
          <p:nvPr/>
        </p:nvSpPr>
        <p:spPr>
          <a:xfrm>
            <a:off x="228600" y="4419600"/>
            <a:ext cx="457200" cy="381000"/>
          </a:xfrm>
          <a:prstGeom prst="rect">
            <a:avLst/>
          </a:prstGeom>
          <a:noFill/>
        </p:spPr>
        <p:txBody>
          <a:bodyPr wrap="square" rtlCol="0">
            <a:spAutoFit/>
          </a:bodyPr>
          <a:lstStyle/>
          <a:p>
            <a:r>
              <a:rPr lang="en-US" dirty="0" smtClean="0"/>
              <a:t>c.</a:t>
            </a:r>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5562600" y="1600200"/>
            <a:ext cx="2989949" cy="2362200"/>
          </a:xfrm>
          <a:prstGeom prst="rect">
            <a:avLst/>
          </a:prstGeom>
          <a:noFill/>
          <a:ln w="9525">
            <a:noFill/>
            <a:miter lim="800000"/>
            <a:headEnd/>
            <a:tailEnd/>
          </a:ln>
          <a:effectLst/>
        </p:spPr>
      </p:pic>
      <p:sp>
        <p:nvSpPr>
          <p:cNvPr id="10" name="TextBox 9"/>
          <p:cNvSpPr txBox="1"/>
          <p:nvPr/>
        </p:nvSpPr>
        <p:spPr>
          <a:xfrm>
            <a:off x="5257800" y="1524000"/>
            <a:ext cx="381000" cy="369332"/>
          </a:xfrm>
          <a:prstGeom prst="rect">
            <a:avLst/>
          </a:prstGeom>
          <a:noFill/>
        </p:spPr>
        <p:txBody>
          <a:bodyPr wrap="square" rtlCol="0">
            <a:spAutoFit/>
          </a:bodyPr>
          <a:lstStyle/>
          <a:p>
            <a:r>
              <a:rPr lang="en-US" dirty="0" smtClean="0"/>
              <a:t>D.</a:t>
            </a:r>
            <a:endParaRPr lang="en-US" dirty="0"/>
          </a:p>
        </p:txBody>
      </p:sp>
      <p:pic>
        <p:nvPicPr>
          <p:cNvPr id="2054" name="Picture 6"/>
          <p:cNvPicPr>
            <a:picLocks noChangeAspect="1" noChangeArrowheads="1"/>
          </p:cNvPicPr>
          <p:nvPr/>
        </p:nvPicPr>
        <p:blipFill>
          <a:blip r:embed="rId5" cstate="print"/>
          <a:srcRect/>
          <a:stretch>
            <a:fillRect/>
          </a:stretch>
        </p:blipFill>
        <p:spPr bwMode="auto">
          <a:xfrm>
            <a:off x="4191000" y="4305772"/>
            <a:ext cx="4724400" cy="2175095"/>
          </a:xfrm>
          <a:prstGeom prst="rect">
            <a:avLst/>
          </a:prstGeom>
          <a:noFill/>
          <a:ln w="9525">
            <a:noFill/>
            <a:miter lim="800000"/>
            <a:headEnd/>
            <a:tailEnd/>
          </a:ln>
          <a:effectLst/>
        </p:spPr>
      </p:pic>
      <p:sp>
        <p:nvSpPr>
          <p:cNvPr id="12" name="TextBox 11"/>
          <p:cNvSpPr txBox="1"/>
          <p:nvPr/>
        </p:nvSpPr>
        <p:spPr>
          <a:xfrm>
            <a:off x="3962400" y="4495800"/>
            <a:ext cx="381000" cy="369332"/>
          </a:xfrm>
          <a:prstGeom prst="rect">
            <a:avLst/>
          </a:prstGeom>
          <a:noFill/>
        </p:spPr>
        <p:txBody>
          <a:bodyPr wrap="square" rtlCol="0">
            <a:spAutoFit/>
          </a:bodyPr>
          <a:lstStyle/>
          <a:p>
            <a:r>
              <a:rPr lang="en-US" dirty="0" smtClean="0"/>
              <a:t>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Creating the Configuration View</a:t>
            </a:r>
            <a:endParaRPr lang="en-US" u="sng" dirty="0"/>
          </a:p>
        </p:txBody>
      </p:sp>
      <p:sp>
        <p:nvSpPr>
          <p:cNvPr id="3" name="Content Placeholder 2"/>
          <p:cNvSpPr>
            <a:spLocks noGrp="1"/>
          </p:cNvSpPr>
          <p:nvPr>
            <p:ph idx="1"/>
          </p:nvPr>
        </p:nvSpPr>
        <p:spPr>
          <a:xfrm>
            <a:off x="533400" y="1600201"/>
            <a:ext cx="5257800" cy="1752600"/>
          </a:xfrm>
        </p:spPr>
        <p:txBody>
          <a:bodyPr>
            <a:normAutofit/>
          </a:bodyPr>
          <a:lstStyle/>
          <a:p>
            <a:r>
              <a:rPr lang="en-US" sz="2100" dirty="0" smtClean="0"/>
              <a:t>Click </a:t>
            </a:r>
            <a:r>
              <a:rPr lang="en-US" sz="2100" b="1" dirty="0" smtClean="0"/>
              <a:t>Use template at the bottom of the New Configuration form and select Spectre in the cyclic field and click OK</a:t>
            </a:r>
          </a:p>
          <a:p>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5105400" y="1981200"/>
            <a:ext cx="3914775" cy="2028825"/>
          </a:xfrm>
          <a:prstGeom prst="rect">
            <a:avLst/>
          </a:prstGeom>
          <a:noFill/>
          <a:ln w="9525">
            <a:noFill/>
            <a:miter lim="800000"/>
            <a:headEnd/>
            <a:tailEnd/>
          </a:ln>
          <a:effectLst/>
        </p:spPr>
      </p:pic>
      <p:sp>
        <p:nvSpPr>
          <p:cNvPr id="5" name="TextBox 4"/>
          <p:cNvSpPr txBox="1"/>
          <p:nvPr/>
        </p:nvSpPr>
        <p:spPr>
          <a:xfrm>
            <a:off x="5105400" y="4419600"/>
            <a:ext cx="3886200" cy="2308324"/>
          </a:xfrm>
          <a:prstGeom prst="rect">
            <a:avLst/>
          </a:prstGeom>
          <a:noFill/>
        </p:spPr>
        <p:txBody>
          <a:bodyPr wrap="square" rtlCol="0">
            <a:spAutoFit/>
          </a:bodyPr>
          <a:lstStyle/>
          <a:p>
            <a:r>
              <a:rPr lang="en-US" dirty="0" smtClean="0"/>
              <a:t>Change the </a:t>
            </a:r>
            <a:r>
              <a:rPr lang="en-US" b="1" dirty="0" smtClean="0"/>
              <a:t>Top Cell - View to schematic and remove the default entry from the Library List field and Click OK in the New Configuration form.</a:t>
            </a:r>
          </a:p>
          <a:p>
            <a:r>
              <a:rPr lang="en-US" dirty="0" smtClean="0"/>
              <a:t>The hierarchy editor displays the hierarchy for this design using table format</a:t>
            </a:r>
            <a:endParaRPr lang="en-US" dirty="0"/>
          </a:p>
        </p:txBody>
      </p:sp>
      <p:pic>
        <p:nvPicPr>
          <p:cNvPr id="2050" name="Picture 2" descr="C:\Users\SWARUP\Desktop\3.png"/>
          <p:cNvPicPr>
            <a:picLocks noChangeAspect="1" noChangeArrowheads="1"/>
          </p:cNvPicPr>
          <p:nvPr/>
        </p:nvPicPr>
        <p:blipFill>
          <a:blip r:embed="rId3" cstate="print"/>
          <a:srcRect/>
          <a:stretch>
            <a:fillRect/>
          </a:stretch>
        </p:blipFill>
        <p:spPr bwMode="auto">
          <a:xfrm>
            <a:off x="457200" y="2771775"/>
            <a:ext cx="4229100" cy="40862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Creating the Configuration View</a:t>
            </a:r>
            <a:endParaRPr lang="en-US" u="sng" dirty="0"/>
          </a:p>
        </p:txBody>
      </p:sp>
      <p:sp>
        <p:nvSpPr>
          <p:cNvPr id="3" name="Content Placeholder 2"/>
          <p:cNvSpPr>
            <a:spLocks noGrp="1"/>
          </p:cNvSpPr>
          <p:nvPr>
            <p:ph idx="1"/>
          </p:nvPr>
        </p:nvSpPr>
        <p:spPr>
          <a:xfrm>
            <a:off x="457200" y="1600201"/>
            <a:ext cx="5029200" cy="1295400"/>
          </a:xfrm>
        </p:spPr>
        <p:txBody>
          <a:bodyPr>
            <a:normAutofit/>
          </a:bodyPr>
          <a:lstStyle/>
          <a:p>
            <a:r>
              <a:rPr lang="en-US" sz="1800" dirty="0" smtClean="0"/>
              <a:t>Click the </a:t>
            </a:r>
            <a:r>
              <a:rPr lang="en-US" sz="1800" b="1" dirty="0" smtClean="0"/>
              <a:t>Tree View tab. The design hierarchy changes to tree format. The form should look like this</a:t>
            </a:r>
            <a:endParaRPr lang="en-US" sz="1800" dirty="0"/>
          </a:p>
        </p:txBody>
      </p:sp>
      <p:pic>
        <p:nvPicPr>
          <p:cNvPr id="32770" name="Picture 2"/>
          <p:cNvPicPr>
            <a:picLocks noChangeAspect="1" noChangeArrowheads="1"/>
          </p:cNvPicPr>
          <p:nvPr/>
        </p:nvPicPr>
        <p:blipFill>
          <a:blip r:embed="rId2" cstate="print"/>
          <a:srcRect/>
          <a:stretch>
            <a:fillRect/>
          </a:stretch>
        </p:blipFill>
        <p:spPr bwMode="auto">
          <a:xfrm>
            <a:off x="5334000" y="1676400"/>
            <a:ext cx="3657600" cy="2209800"/>
          </a:xfrm>
          <a:prstGeom prst="rect">
            <a:avLst/>
          </a:prstGeom>
          <a:noFill/>
          <a:ln w="9525">
            <a:noFill/>
            <a:miter lim="800000"/>
            <a:headEnd/>
            <a:tailEnd/>
          </a:ln>
          <a:effectLst/>
        </p:spPr>
      </p:pic>
      <p:sp>
        <p:nvSpPr>
          <p:cNvPr id="5" name="TextBox 4"/>
          <p:cNvSpPr txBox="1"/>
          <p:nvPr/>
        </p:nvSpPr>
        <p:spPr>
          <a:xfrm>
            <a:off x="838200" y="2514600"/>
            <a:ext cx="3733800" cy="1200329"/>
          </a:xfrm>
          <a:prstGeom prst="rect">
            <a:avLst/>
          </a:prstGeom>
          <a:noFill/>
        </p:spPr>
        <p:txBody>
          <a:bodyPr wrap="square" rtlCol="0">
            <a:spAutoFit/>
          </a:bodyPr>
          <a:lstStyle/>
          <a:p>
            <a:r>
              <a:rPr lang="en-US" dirty="0" smtClean="0"/>
              <a:t>Choose the </a:t>
            </a:r>
            <a:r>
              <a:rPr lang="en-US" b="1" dirty="0" smtClean="0"/>
              <a:t>inv </a:t>
            </a:r>
            <a:r>
              <a:rPr lang="en-US" dirty="0" smtClean="0"/>
              <a:t>schematic folder icon and right click, a set of option arises, click on Set Instance View and choose av_extracted</a:t>
            </a:r>
            <a:endParaRPr lang="en-US" dirty="0"/>
          </a:p>
        </p:txBody>
      </p:sp>
      <p:pic>
        <p:nvPicPr>
          <p:cNvPr id="1026" name="Picture 2" descr="C:\Users\SWARUP\Desktop\l.png"/>
          <p:cNvPicPr>
            <a:picLocks noChangeAspect="1" noChangeArrowheads="1"/>
          </p:cNvPicPr>
          <p:nvPr/>
        </p:nvPicPr>
        <p:blipFill>
          <a:blip r:embed="rId3" cstate="print"/>
          <a:srcRect/>
          <a:stretch>
            <a:fillRect/>
          </a:stretch>
        </p:blipFill>
        <p:spPr bwMode="auto">
          <a:xfrm>
            <a:off x="0" y="3810000"/>
            <a:ext cx="5945187" cy="3048000"/>
          </a:xfrm>
          <a:prstGeom prst="rect">
            <a:avLst/>
          </a:prstGeom>
          <a:noFill/>
        </p:spPr>
      </p:pic>
      <p:sp>
        <p:nvSpPr>
          <p:cNvPr id="7" name="TextBox 6"/>
          <p:cNvSpPr txBox="1"/>
          <p:nvPr/>
        </p:nvSpPr>
        <p:spPr>
          <a:xfrm>
            <a:off x="5867400" y="5181600"/>
            <a:ext cx="2895600" cy="1200329"/>
          </a:xfrm>
          <a:prstGeom prst="rect">
            <a:avLst/>
          </a:prstGeom>
          <a:noFill/>
        </p:spPr>
        <p:txBody>
          <a:bodyPr wrap="square" rtlCol="0">
            <a:spAutoFit/>
          </a:bodyPr>
          <a:lstStyle/>
          <a:p>
            <a:r>
              <a:rPr lang="en-IN" dirty="0" smtClean="0"/>
              <a:t>Save the current configuration   and Close the Hierarchy Editor window. Execute File – Close Window.</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Post layout simulation</a:t>
            </a:r>
            <a:endParaRPr lang="en-IN" b="1" u="sng" dirty="0"/>
          </a:p>
        </p:txBody>
      </p:sp>
      <p:sp>
        <p:nvSpPr>
          <p:cNvPr id="3" name="Content Placeholder 2"/>
          <p:cNvSpPr>
            <a:spLocks noGrp="1"/>
          </p:cNvSpPr>
          <p:nvPr>
            <p:ph idx="1"/>
          </p:nvPr>
        </p:nvSpPr>
        <p:spPr/>
        <p:txBody>
          <a:bodyPr>
            <a:normAutofit/>
          </a:bodyPr>
          <a:lstStyle/>
          <a:p>
            <a:r>
              <a:rPr lang="en-IN" sz="1800" dirty="0" smtClean="0"/>
              <a:t>In the library Manager window, select the </a:t>
            </a:r>
            <a:r>
              <a:rPr lang="en-IN" sz="1800" dirty="0" smtClean="0"/>
              <a:t>following</a:t>
            </a:r>
          </a:p>
          <a:p>
            <a:pPr>
              <a:buNone/>
            </a:pPr>
            <a:r>
              <a:rPr lang="en-IN" sz="1800" dirty="0" smtClean="0"/>
              <a:t>                                            Library                </a:t>
            </a:r>
            <a:r>
              <a:rPr lang="en-IN" sz="1800" dirty="0" err="1" smtClean="0"/>
              <a:t>MyDesignLib</a:t>
            </a:r>
            <a:endParaRPr lang="en-IN" sz="1800" dirty="0" smtClean="0"/>
          </a:p>
          <a:p>
            <a:pPr>
              <a:buNone/>
            </a:pPr>
            <a:r>
              <a:rPr lang="en-IN" sz="1800" dirty="0" smtClean="0"/>
              <a:t>                                                Cell                </a:t>
            </a:r>
            <a:r>
              <a:rPr lang="en-IN" sz="1800" dirty="0" err="1" smtClean="0"/>
              <a:t>Inv_test</a:t>
            </a:r>
            <a:endParaRPr lang="en-IN" sz="1800" dirty="0" smtClean="0"/>
          </a:p>
          <a:p>
            <a:r>
              <a:rPr lang="en-IN" sz="1800" dirty="0" smtClean="0"/>
              <a:t>Double click on </a:t>
            </a:r>
            <a:r>
              <a:rPr lang="en-IN" sz="1800" dirty="0" err="1" smtClean="0"/>
              <a:t>config</a:t>
            </a:r>
            <a:r>
              <a:rPr lang="en-IN" sz="1800" dirty="0" smtClean="0"/>
              <a:t> under </a:t>
            </a:r>
            <a:r>
              <a:rPr lang="en-IN" sz="1800" dirty="0" smtClean="0"/>
              <a:t>View</a:t>
            </a:r>
          </a:p>
          <a:p>
            <a:endParaRPr lang="en-IN" sz="1800" dirty="0"/>
          </a:p>
        </p:txBody>
      </p:sp>
      <p:cxnSp>
        <p:nvCxnSpPr>
          <p:cNvPr id="5" name="Straight Arrow Connector 4"/>
          <p:cNvCxnSpPr/>
          <p:nvPr/>
        </p:nvCxnSpPr>
        <p:spPr>
          <a:xfrm>
            <a:off x="3581400" y="2133600"/>
            <a:ext cx="685800" cy="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05200" y="2438400"/>
            <a:ext cx="685800" cy="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C:\Users\SWARUP\Desktop\inb.png"/>
          <p:cNvPicPr>
            <a:picLocks noChangeAspect="1" noChangeArrowheads="1"/>
          </p:cNvPicPr>
          <p:nvPr/>
        </p:nvPicPr>
        <p:blipFill>
          <a:blip r:embed="rId2" cstate="print"/>
          <a:srcRect/>
          <a:stretch>
            <a:fillRect/>
          </a:stretch>
        </p:blipFill>
        <p:spPr bwMode="auto">
          <a:xfrm>
            <a:off x="838200" y="3124200"/>
            <a:ext cx="7478713" cy="337858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Post layout simulation</a:t>
            </a:r>
            <a:endParaRPr lang="en-IN" b="1" u="sng" dirty="0"/>
          </a:p>
        </p:txBody>
      </p:sp>
      <p:sp>
        <p:nvSpPr>
          <p:cNvPr id="3" name="Content Placeholder 2"/>
          <p:cNvSpPr>
            <a:spLocks noGrp="1"/>
          </p:cNvSpPr>
          <p:nvPr>
            <p:ph idx="1"/>
          </p:nvPr>
        </p:nvSpPr>
        <p:spPr/>
        <p:txBody>
          <a:bodyPr/>
          <a:lstStyle/>
          <a:p>
            <a:r>
              <a:rPr lang="en-IN" sz="1800" dirty="0" smtClean="0"/>
              <a:t>A new ―Open Configuration or Top </a:t>
            </a:r>
            <a:r>
              <a:rPr lang="en-IN" sz="1800" dirty="0" err="1" smtClean="0"/>
              <a:t>CellView</a:t>
            </a:r>
            <a:r>
              <a:rPr lang="en-IN" sz="1800" dirty="0" smtClean="0"/>
              <a:t>‖ form appears. Choose yes in both the cyclic fields and click </a:t>
            </a:r>
            <a:r>
              <a:rPr lang="en-IN" sz="1800" dirty="0" smtClean="0"/>
              <a:t>OK</a:t>
            </a:r>
          </a:p>
          <a:p>
            <a:endParaRPr lang="en-IN" sz="1800" dirty="0" smtClean="0"/>
          </a:p>
          <a:p>
            <a:endParaRPr lang="en-IN" sz="1800" dirty="0" smtClean="0"/>
          </a:p>
          <a:p>
            <a:endParaRPr lang="en-IN" sz="1800" dirty="0" smtClean="0"/>
          </a:p>
          <a:p>
            <a:endParaRPr lang="en-IN" sz="1800" dirty="0" smtClean="0"/>
          </a:p>
          <a:p>
            <a:endParaRPr lang="en-IN" sz="1800" dirty="0" smtClean="0"/>
          </a:p>
          <a:p>
            <a:endParaRPr lang="en-IN" sz="1800" dirty="0" smtClean="0"/>
          </a:p>
          <a:p>
            <a:endParaRPr lang="en-IN" sz="1800" dirty="0" smtClean="0"/>
          </a:p>
          <a:p>
            <a:endParaRPr lang="en-IN" sz="1800" dirty="0" smtClean="0"/>
          </a:p>
          <a:p>
            <a:endParaRPr lang="en-IN" sz="1800" dirty="0" smtClean="0"/>
          </a:p>
        </p:txBody>
      </p:sp>
      <p:pic>
        <p:nvPicPr>
          <p:cNvPr id="4" name="Picture 2"/>
          <p:cNvPicPr>
            <a:picLocks noChangeAspect="1" noChangeArrowheads="1"/>
          </p:cNvPicPr>
          <p:nvPr/>
        </p:nvPicPr>
        <p:blipFill>
          <a:blip r:embed="rId2" cstate="print"/>
          <a:srcRect/>
          <a:stretch>
            <a:fillRect/>
          </a:stretch>
        </p:blipFill>
        <p:spPr bwMode="auto">
          <a:xfrm>
            <a:off x="1981200" y="3124200"/>
            <a:ext cx="4505325" cy="13906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Simulation of </a:t>
            </a:r>
            <a:r>
              <a:rPr lang="en-IN" b="1" u="sng" dirty="0" err="1" smtClean="0"/>
              <a:t>config</a:t>
            </a:r>
            <a:r>
              <a:rPr lang="en-IN" b="1" u="sng" dirty="0" smtClean="0"/>
              <a:t> view with Spectre</a:t>
            </a:r>
            <a:endParaRPr lang="en-IN" b="1" u="sng" dirty="0"/>
          </a:p>
        </p:txBody>
      </p:sp>
      <p:sp>
        <p:nvSpPr>
          <p:cNvPr id="3" name="Content Placeholder 2"/>
          <p:cNvSpPr>
            <a:spLocks noGrp="1"/>
          </p:cNvSpPr>
          <p:nvPr>
            <p:ph idx="1"/>
          </p:nvPr>
        </p:nvSpPr>
        <p:spPr/>
        <p:txBody>
          <a:bodyPr>
            <a:normAutofit/>
          </a:bodyPr>
          <a:lstStyle/>
          <a:p>
            <a:r>
              <a:rPr lang="en-IN" sz="2000" dirty="0" smtClean="0"/>
              <a:t>Execute Launch – ADE L from the schematic </a:t>
            </a:r>
            <a:r>
              <a:rPr lang="en-IN" sz="2000" dirty="0" smtClean="0"/>
              <a:t>window</a:t>
            </a:r>
          </a:p>
          <a:p>
            <a:r>
              <a:rPr lang="en-IN" sz="2000" dirty="0" smtClean="0"/>
              <a:t> follow the same procedure for running the </a:t>
            </a:r>
            <a:r>
              <a:rPr lang="en-IN" sz="2000" dirty="0" smtClean="0"/>
              <a:t>simulation</a:t>
            </a:r>
          </a:p>
          <a:p>
            <a:r>
              <a:rPr lang="en-IN" sz="2000" dirty="0" smtClean="0"/>
              <a:t> Click </a:t>
            </a:r>
            <a:r>
              <a:rPr lang="en-IN" sz="2000" dirty="0" err="1" smtClean="0"/>
              <a:t>Netlist</a:t>
            </a:r>
            <a:r>
              <a:rPr lang="en-IN" sz="2000" dirty="0" smtClean="0"/>
              <a:t> and Run icon to start the </a:t>
            </a:r>
            <a:r>
              <a:rPr lang="en-IN" sz="2000" dirty="0" smtClean="0"/>
              <a:t>simulation</a:t>
            </a:r>
          </a:p>
          <a:p>
            <a:r>
              <a:rPr lang="en-IN" sz="2000" dirty="0" smtClean="0"/>
              <a:t>The simulation takes a few seconds and then waveform window appears</a:t>
            </a:r>
            <a:endParaRPr lang="en-IN"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Design notes</a:t>
            </a:r>
            <a:endParaRPr lang="en-IN" b="1" u="sng" dirty="0"/>
          </a:p>
        </p:txBody>
      </p:sp>
      <p:sp>
        <p:nvSpPr>
          <p:cNvPr id="3" name="Content Placeholder 2"/>
          <p:cNvSpPr>
            <a:spLocks noGrp="1"/>
          </p:cNvSpPr>
          <p:nvPr>
            <p:ph idx="1"/>
          </p:nvPr>
        </p:nvSpPr>
        <p:spPr/>
        <p:txBody>
          <a:bodyPr>
            <a:normAutofit fontScale="92500" lnSpcReduction="20000"/>
          </a:bodyPr>
          <a:lstStyle/>
          <a:p>
            <a:r>
              <a:rPr lang="en-IN" dirty="0" smtClean="0"/>
              <a:t>Use array structure for initial routing(horizontal 1/2 metal layers, Vertical 1/2  metal layer)</a:t>
            </a:r>
          </a:p>
          <a:p>
            <a:r>
              <a:rPr lang="en-IN" dirty="0" smtClean="0"/>
              <a:t>Avoid longer routing (often suffer from </a:t>
            </a:r>
            <a:r>
              <a:rPr lang="en-IN" dirty="0" err="1" smtClean="0"/>
              <a:t>charg</a:t>
            </a:r>
            <a:r>
              <a:rPr lang="en-IN" dirty="0" smtClean="0"/>
              <a:t> coupling and slower)</a:t>
            </a:r>
          </a:p>
          <a:p>
            <a:r>
              <a:rPr lang="en-IN" dirty="0" smtClean="0"/>
              <a:t>The layout design can be optimized in the schematic design (proper cell placement)</a:t>
            </a:r>
          </a:p>
          <a:p>
            <a:r>
              <a:rPr lang="en-IN" dirty="0" smtClean="0"/>
              <a:t>Pin placement of sub-circuits is extremely important in large design</a:t>
            </a:r>
          </a:p>
          <a:p>
            <a:r>
              <a:rPr lang="en-IN" dirty="0" smtClean="0"/>
              <a:t>Avoid excess via creation(current conduction is poor in </a:t>
            </a:r>
            <a:r>
              <a:rPr lang="en-IN" dirty="0" err="1" smtClean="0"/>
              <a:t>Vias</a:t>
            </a:r>
            <a:r>
              <a:rPr lang="en-IN" dirty="0"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IN" sz="9600" dirty="0" smtClean="0"/>
              <a:t>Thank </a:t>
            </a:r>
            <a:r>
              <a:rPr lang="en-IN" dirty="0" smtClean="0"/>
              <a:t> </a:t>
            </a:r>
            <a:r>
              <a:rPr lang="en-IN" sz="9600" dirty="0" smtClean="0"/>
              <a:t>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Overall Design Flow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600200"/>
            <a:ext cx="8077200" cy="4800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Create a New Schematic</a:t>
            </a:r>
            <a:endParaRPr lang="en-US" u="sng" dirty="0"/>
          </a:p>
        </p:txBody>
      </p:sp>
      <p:sp>
        <p:nvSpPr>
          <p:cNvPr id="3" name="Content Placeholder 2"/>
          <p:cNvSpPr>
            <a:spLocks noGrp="1"/>
          </p:cNvSpPr>
          <p:nvPr>
            <p:ph idx="1"/>
          </p:nvPr>
        </p:nvSpPr>
        <p:spPr/>
        <p:txBody>
          <a:bodyPr>
            <a:normAutofit/>
          </a:bodyPr>
          <a:lstStyle/>
          <a:p>
            <a:r>
              <a:rPr lang="en-US" sz="2000" u="sng" dirty="0" smtClean="0"/>
              <a:t>CREATE CELL VIEW:</a:t>
            </a:r>
            <a:r>
              <a:rPr lang="en-US" sz="2000" dirty="0" smtClean="0"/>
              <a:t>   </a:t>
            </a:r>
            <a:r>
              <a:rPr lang="en-US" sz="1800" dirty="0" smtClean="0"/>
              <a:t>select the library    File-New – Cell view(select the type as schematic) (press </a:t>
            </a:r>
            <a:r>
              <a:rPr lang="en-US" sz="1800" b="1" dirty="0" smtClean="0"/>
              <a:t>OK</a:t>
            </a:r>
            <a:r>
              <a:rPr lang="en-US" sz="1800" dirty="0" smtClean="0"/>
              <a:t>) .# A window with black background and white dots will open where the circuit is drawn</a:t>
            </a:r>
          </a:p>
          <a:p>
            <a:endParaRPr lang="en-US" sz="2000" dirty="0" smtClean="0"/>
          </a:p>
          <a:p>
            <a:endParaRPr lang="en-US" sz="2000" dirty="0" smtClean="0"/>
          </a:p>
          <a:p>
            <a:endParaRPr lang="en-US" sz="2000" dirty="0"/>
          </a:p>
        </p:txBody>
      </p:sp>
      <p:pic>
        <p:nvPicPr>
          <p:cNvPr id="5" name="Picture 4" descr="Capture.JPG"/>
          <p:cNvPicPr>
            <a:picLocks noChangeAspect="1"/>
          </p:cNvPicPr>
          <p:nvPr/>
        </p:nvPicPr>
        <p:blipFill>
          <a:blip r:embed="rId2" cstate="print"/>
          <a:stretch>
            <a:fillRect/>
          </a:stretch>
        </p:blipFill>
        <p:spPr>
          <a:xfrm>
            <a:off x="914400" y="2743200"/>
            <a:ext cx="7367587" cy="36718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Draw a Schematic</a:t>
            </a:r>
            <a:endParaRPr lang="en-US" u="sng" dirty="0"/>
          </a:p>
        </p:txBody>
      </p:sp>
      <p:sp>
        <p:nvSpPr>
          <p:cNvPr id="3" name="Content Placeholder 2"/>
          <p:cNvSpPr>
            <a:spLocks noGrp="1"/>
          </p:cNvSpPr>
          <p:nvPr>
            <p:ph idx="1"/>
          </p:nvPr>
        </p:nvSpPr>
        <p:spPr>
          <a:xfrm>
            <a:off x="457200" y="1295400"/>
            <a:ext cx="8229600" cy="4525963"/>
          </a:xfrm>
        </p:spPr>
        <p:txBody>
          <a:bodyPr/>
          <a:lstStyle/>
          <a:p>
            <a:r>
              <a:rPr lang="en-US" sz="2000" u="sng" dirty="0" smtClean="0"/>
              <a:t>ADD COMPONENTS:</a:t>
            </a:r>
            <a:r>
              <a:rPr lang="en-US" sz="2000" dirty="0" smtClean="0"/>
              <a:t> In the Inverter Schematic window Create-&gt; Instance or press I then Add instance window will open, from where we can select the component.</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343400" y="2971800"/>
            <a:ext cx="3867150" cy="28860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990600" y="2286000"/>
            <a:ext cx="3160295" cy="4288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Draw a Schematic</a:t>
            </a:r>
            <a:br>
              <a:rPr lang="en-US" u="sng" dirty="0" smtClean="0"/>
            </a:br>
            <a:r>
              <a:rPr lang="en-US" sz="2200" dirty="0" smtClean="0"/>
              <a:t>(</a:t>
            </a:r>
            <a:r>
              <a:rPr lang="en-US" sz="2200" b="1" dirty="0"/>
              <a:t>Adding Components to schematic </a:t>
            </a:r>
            <a:r>
              <a:rPr lang="en-US" sz="2200" dirty="0" smtClean="0"/>
              <a:t>)</a:t>
            </a:r>
            <a:endParaRPr lang="en-US" sz="2200" dirty="0"/>
          </a:p>
        </p:txBody>
      </p:sp>
      <p:sp>
        <p:nvSpPr>
          <p:cNvPr id="3" name="Content Placeholder 2"/>
          <p:cNvSpPr>
            <a:spLocks noGrp="1"/>
          </p:cNvSpPr>
          <p:nvPr>
            <p:ph idx="1"/>
          </p:nvPr>
        </p:nvSpPr>
        <p:spPr>
          <a:xfrm>
            <a:off x="457200" y="1295400"/>
            <a:ext cx="8229600" cy="4525963"/>
          </a:xfrm>
        </p:spPr>
        <p:txBody>
          <a:bodyPr/>
          <a:lstStyle/>
          <a:p>
            <a:r>
              <a:rPr lang="en-US" sz="2000" dirty="0" smtClean="0"/>
              <a:t>Click on Browse in Add instance window.</a:t>
            </a:r>
            <a:r>
              <a:rPr lang="en-US" sz="2000" dirty="0"/>
              <a:t> </a:t>
            </a:r>
            <a:r>
              <a:rPr lang="en-US" sz="2000" dirty="0" smtClean="0"/>
              <a:t>This </a:t>
            </a:r>
            <a:r>
              <a:rPr lang="en-US" sz="2000" dirty="0"/>
              <a:t>opens up a Library browser from which you can select components and the </a:t>
            </a:r>
            <a:r>
              <a:rPr lang="en-US" sz="2000" b="1" dirty="0"/>
              <a:t>symbol view. </a:t>
            </a:r>
            <a:endParaRPr lang="en-US" sz="2000"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295400" y="2438400"/>
            <a:ext cx="6353175" cy="410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Adding Components to schematic</a:t>
            </a:r>
            <a:endParaRPr lang="en-US" u="sng" dirty="0"/>
          </a:p>
        </p:txBody>
      </p:sp>
      <p:sp>
        <p:nvSpPr>
          <p:cNvPr id="3" name="Content Placeholder 2"/>
          <p:cNvSpPr>
            <a:spLocks noGrp="1"/>
          </p:cNvSpPr>
          <p:nvPr>
            <p:ph idx="1"/>
          </p:nvPr>
        </p:nvSpPr>
        <p:spPr>
          <a:xfrm>
            <a:off x="381000" y="1143000"/>
            <a:ext cx="8229600" cy="5715000"/>
          </a:xfrm>
        </p:spPr>
        <p:txBody>
          <a:bodyPr>
            <a:normAutofit/>
          </a:bodyPr>
          <a:lstStyle/>
          <a:p>
            <a:r>
              <a:rPr lang="en-US" sz="1800" dirty="0"/>
              <a:t>update the Library Name, Cell Name, and the property values given in the table on the next page as you place each </a:t>
            </a:r>
            <a:r>
              <a:rPr lang="en-US" sz="1800" dirty="0" smtClean="0"/>
              <a:t>component.</a:t>
            </a:r>
          </a:p>
          <a:p>
            <a:r>
              <a:rPr lang="en-US" sz="1800" dirty="0"/>
              <a:t>Instantiating the </a:t>
            </a:r>
            <a:r>
              <a:rPr lang="en-US" sz="1800" dirty="0" err="1"/>
              <a:t>nmos</a:t>
            </a:r>
            <a:r>
              <a:rPr lang="en-US" sz="1800" dirty="0"/>
              <a:t> </a:t>
            </a:r>
            <a:r>
              <a:rPr lang="en-US" sz="1800" dirty="0" smtClean="0"/>
              <a:t>symbol </a:t>
            </a:r>
            <a:r>
              <a:rPr lang="en-US" sz="1800" dirty="0"/>
              <a:t>is shown below as an </a:t>
            </a:r>
            <a:r>
              <a:rPr lang="en-US" sz="1800" dirty="0" smtClean="0"/>
              <a:t>example.</a:t>
            </a:r>
          </a:p>
          <a:p>
            <a:r>
              <a:rPr lang="en-US" sz="1800" dirty="0"/>
              <a:t>After you complete the Add </a:t>
            </a:r>
            <a:endParaRPr lang="en-US" sz="1800" dirty="0" smtClean="0"/>
          </a:p>
          <a:p>
            <a:pPr>
              <a:buNone/>
            </a:pPr>
            <a:r>
              <a:rPr lang="en-US" sz="1800" dirty="0" smtClean="0"/>
              <a:t>      Instance </a:t>
            </a:r>
            <a:r>
              <a:rPr lang="en-US" sz="1800" dirty="0"/>
              <a:t>form, move your cursor </a:t>
            </a:r>
            <a:endParaRPr lang="en-US" sz="1800" dirty="0" smtClean="0"/>
          </a:p>
          <a:p>
            <a:pPr>
              <a:buNone/>
            </a:pPr>
            <a:r>
              <a:rPr lang="en-US" sz="1800" dirty="0" smtClean="0"/>
              <a:t>       to </a:t>
            </a:r>
            <a:r>
              <a:rPr lang="en-US" sz="1800" dirty="0"/>
              <a:t>the Schematic window and </a:t>
            </a:r>
            <a:endParaRPr lang="en-US" sz="1800" dirty="0" smtClean="0"/>
          </a:p>
          <a:p>
            <a:pPr>
              <a:buNone/>
            </a:pPr>
            <a:r>
              <a:rPr lang="en-US" sz="1800" b="1" dirty="0" smtClean="0"/>
              <a:t>       left </a:t>
            </a:r>
            <a:r>
              <a:rPr lang="en-US" sz="1800" b="1" dirty="0"/>
              <a:t>click to place a component. </a:t>
            </a:r>
            <a:endParaRPr lang="en-US" sz="1800" dirty="0" smtClean="0"/>
          </a:p>
          <a:p>
            <a:r>
              <a:rPr lang="en-US" sz="1800" dirty="0" smtClean="0"/>
              <a:t>If </a:t>
            </a:r>
            <a:r>
              <a:rPr lang="en-US" sz="1800" dirty="0"/>
              <a:t>you place a component with </a:t>
            </a:r>
            <a:r>
              <a:rPr lang="en-US" sz="1800" dirty="0" smtClean="0"/>
              <a:t>the</a:t>
            </a:r>
          </a:p>
          <a:p>
            <a:pPr>
              <a:buNone/>
            </a:pPr>
            <a:r>
              <a:rPr lang="en-US" sz="1800" dirty="0" smtClean="0"/>
              <a:t>       </a:t>
            </a:r>
            <a:r>
              <a:rPr lang="en-US" sz="1800" dirty="0"/>
              <a:t>wrong parameter values, use the </a:t>
            </a:r>
            <a:endParaRPr lang="en-US" sz="1800" dirty="0" smtClean="0"/>
          </a:p>
          <a:p>
            <a:pPr>
              <a:buNone/>
            </a:pPr>
            <a:r>
              <a:rPr lang="en-US" sz="1600" b="1" dirty="0" smtClean="0"/>
              <a:t>      Edit</a:t>
            </a:r>
            <a:r>
              <a:rPr lang="en-US" sz="1600" b="1" dirty="0"/>
              <a:t>— Properties— Objects command </a:t>
            </a:r>
            <a:endParaRPr lang="en-US" sz="1600" b="1" dirty="0" smtClean="0"/>
          </a:p>
          <a:p>
            <a:pPr>
              <a:buNone/>
            </a:pPr>
            <a:r>
              <a:rPr lang="en-US" sz="1600" b="1" dirty="0"/>
              <a:t> </a:t>
            </a:r>
            <a:r>
              <a:rPr lang="en-US" sz="1600" b="1" dirty="0" smtClean="0"/>
              <a:t>     </a:t>
            </a:r>
            <a:r>
              <a:rPr lang="en-US" sz="1800" b="1" dirty="0" smtClean="0"/>
              <a:t>to </a:t>
            </a:r>
            <a:r>
              <a:rPr lang="en-US" sz="1800" b="1" dirty="0"/>
              <a:t>change the parameters </a:t>
            </a:r>
            <a:r>
              <a:rPr lang="en-US" sz="1800" b="1" dirty="0" smtClean="0"/>
              <a:t>(</a:t>
            </a:r>
            <a:r>
              <a:rPr lang="en-US" sz="1800" dirty="0" smtClean="0"/>
              <a:t>for edit</a:t>
            </a:r>
          </a:p>
          <a:p>
            <a:pPr>
              <a:buNone/>
            </a:pPr>
            <a:r>
              <a:rPr lang="en-US" sz="1800" dirty="0" smtClean="0"/>
              <a:t>select the component  press Q  </a:t>
            </a:r>
            <a:r>
              <a:rPr lang="en-US" sz="1800" b="1" dirty="0" smtClean="0"/>
              <a:t>)</a:t>
            </a:r>
            <a:endParaRPr lang="en-US" sz="1800" dirty="0"/>
          </a:p>
        </p:txBody>
      </p:sp>
      <p:pic>
        <p:nvPicPr>
          <p:cNvPr id="6" name="Picture 5" descr="Untitled.png"/>
          <p:cNvPicPr>
            <a:picLocks noChangeAspect="1"/>
          </p:cNvPicPr>
          <p:nvPr/>
        </p:nvPicPr>
        <p:blipFill>
          <a:blip r:embed="rId2" cstate="print"/>
          <a:stretch>
            <a:fillRect/>
          </a:stretch>
        </p:blipFill>
        <p:spPr>
          <a:xfrm>
            <a:off x="4114800" y="2092163"/>
            <a:ext cx="5029200" cy="47658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2262</Words>
  <Application>Microsoft Office PowerPoint</Application>
  <PresentationFormat>On-screen Show (4:3)</PresentationFormat>
  <Paragraphs>199</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Cadence  Virtuoso Custom IC Design Using Cadence Tools</vt:lpstr>
      <vt:lpstr>INTRODUCTION</vt:lpstr>
      <vt:lpstr>Introduction To Cadence Virtuoso</vt:lpstr>
      <vt:lpstr>Create Library</vt:lpstr>
      <vt:lpstr>Overall Design Flow </vt:lpstr>
      <vt:lpstr>Create a New Schematic</vt:lpstr>
      <vt:lpstr>Draw a Schematic</vt:lpstr>
      <vt:lpstr>Draw a Schematic (Adding Components to schematic )</vt:lpstr>
      <vt:lpstr>Adding Components to schematic</vt:lpstr>
      <vt:lpstr>Draw a Schematic</vt:lpstr>
      <vt:lpstr>Draw a Schematic</vt:lpstr>
      <vt:lpstr>Draw a Schematic</vt:lpstr>
      <vt:lpstr>Check and Save</vt:lpstr>
      <vt:lpstr>Symbol Creation</vt:lpstr>
      <vt:lpstr>Symbol Creation</vt:lpstr>
      <vt:lpstr>Test Circuit Creation</vt:lpstr>
      <vt:lpstr>Test Circuit Design</vt:lpstr>
      <vt:lpstr>Simulation</vt:lpstr>
      <vt:lpstr>Transient Analysis</vt:lpstr>
      <vt:lpstr>DC Analysis</vt:lpstr>
      <vt:lpstr>DC Analysis</vt:lpstr>
      <vt:lpstr>Setting Output Variables</vt:lpstr>
      <vt:lpstr>Running Simulation</vt:lpstr>
      <vt:lpstr>Parametric Analysis</vt:lpstr>
      <vt:lpstr>Parametric Analysis</vt:lpstr>
      <vt:lpstr>Inherited designs </vt:lpstr>
      <vt:lpstr>Inherited designs </vt:lpstr>
      <vt:lpstr>PFD Schematic Output</vt:lpstr>
      <vt:lpstr>Creating Layout </vt:lpstr>
      <vt:lpstr>Adding Components to Layout </vt:lpstr>
      <vt:lpstr>Layout </vt:lpstr>
      <vt:lpstr>Saving the Layout design</vt:lpstr>
      <vt:lpstr>Physical Verification</vt:lpstr>
      <vt:lpstr>Assura LVS</vt:lpstr>
      <vt:lpstr>Assura RCX</vt:lpstr>
      <vt:lpstr>Parasitic Extraction</vt:lpstr>
      <vt:lpstr>av_extracted</vt:lpstr>
      <vt:lpstr>Configuring Layout</vt:lpstr>
      <vt:lpstr>Creating the Configuration View</vt:lpstr>
      <vt:lpstr>Creating the Configuration View</vt:lpstr>
      <vt:lpstr>Creating the Configuration View</vt:lpstr>
      <vt:lpstr>Post layout simulation</vt:lpstr>
      <vt:lpstr>Post layout simulation</vt:lpstr>
      <vt:lpstr>Simulation of config view with Spectre</vt:lpstr>
      <vt:lpstr>Design notes</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Cadence  Virtuoso Custom IC Design Using Cadence Tools</dc:title>
  <dc:creator>SMDP</dc:creator>
  <cp:lastModifiedBy>swarup dandapat</cp:lastModifiedBy>
  <cp:revision>58</cp:revision>
  <dcterms:created xsi:type="dcterms:W3CDTF">2021-01-07T13:08:28Z</dcterms:created>
  <dcterms:modified xsi:type="dcterms:W3CDTF">2021-01-09T07:43:12Z</dcterms:modified>
</cp:coreProperties>
</file>