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1853" y="-379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5F72-13B6-4750-ADA9-21E6EC7B4FE5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D03A-572E-4551-9E1C-33D61D998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31-07-2021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Computer Programming</a:t>
            </a:r>
            <a:br>
              <a:rPr lang="en-IN" dirty="0" smtClean="0"/>
            </a:br>
            <a:r>
              <a:rPr lang="en-IN" dirty="0" smtClean="0"/>
              <a:t>Session: 2020-21</a:t>
            </a:r>
            <a:br>
              <a:rPr lang="en-IN" dirty="0" smtClean="0"/>
            </a:br>
            <a:r>
              <a:rPr lang="en-IN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Pointers II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143668"/>
          </a:xfrm>
        </p:spPr>
        <p:txBody>
          <a:bodyPr/>
          <a:lstStyle/>
          <a:p>
            <a:r>
              <a:rPr lang="en-IN" sz="2400" dirty="0" smtClean="0"/>
              <a:t>Actual calling statements</a:t>
            </a:r>
          </a:p>
          <a:p>
            <a:r>
              <a:rPr lang="en-IN" sz="2400" b="1" dirty="0" smtClean="0"/>
              <a:t>In main()</a:t>
            </a:r>
            <a:r>
              <a:rPr lang="en-IN" sz="2400" dirty="0" smtClean="0"/>
              <a:t> </a:t>
            </a:r>
          </a:p>
          <a:p>
            <a:pPr>
              <a:buNone/>
            </a:pPr>
            <a:r>
              <a:rPr lang="en-IN" sz="2400" dirty="0" smtClean="0"/>
              <a:t>	</a:t>
            </a:r>
            <a:r>
              <a:rPr lang="en-IN" sz="2400" dirty="0" err="1" smtClean="0"/>
              <a:t>i</a:t>
            </a:r>
            <a:r>
              <a:rPr lang="en-IN" sz="2400" dirty="0" smtClean="0"/>
              <a:t> = process (funct1); </a:t>
            </a:r>
            <a:r>
              <a:rPr lang="en-IN" sz="2400" dirty="0" smtClean="0">
                <a:solidFill>
                  <a:srgbClr val="0070C0"/>
                </a:solidFill>
              </a:rPr>
              <a:t>// Passing function funct1 to process and returning a value for </a:t>
            </a:r>
            <a:r>
              <a:rPr lang="en-IN" sz="2400" dirty="0" err="1" smtClean="0">
                <a:solidFill>
                  <a:srgbClr val="0070C0"/>
                </a:solidFill>
              </a:rPr>
              <a:t>i</a:t>
            </a:r>
            <a:r>
              <a:rPr lang="en-IN" sz="24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IN" sz="2400" dirty="0" smtClean="0">
                <a:solidFill>
                  <a:srgbClr val="0070C0"/>
                </a:solidFill>
              </a:rPr>
              <a:t>...</a:t>
            </a:r>
          </a:p>
          <a:p>
            <a:pPr>
              <a:buNone/>
            </a:pPr>
            <a:r>
              <a:rPr lang="en-IN" sz="2400" dirty="0" smtClean="0"/>
              <a:t>	j = process (funct2); </a:t>
            </a:r>
            <a:r>
              <a:rPr lang="en-IN" sz="2400" dirty="0" smtClean="0">
                <a:solidFill>
                  <a:srgbClr val="0070C0"/>
                </a:solidFill>
              </a:rPr>
              <a:t>// Passing function funct2 to process and returning a value for j</a:t>
            </a:r>
          </a:p>
          <a:p>
            <a:r>
              <a:rPr lang="en-IN" sz="2400" b="1" dirty="0" smtClean="0"/>
              <a:t>In process (</a:t>
            </a:r>
            <a:r>
              <a:rPr lang="en-IN" sz="2400" b="1" dirty="0" err="1" smtClean="0"/>
              <a:t>int</a:t>
            </a:r>
            <a:r>
              <a:rPr lang="en-IN" sz="2400" b="1" dirty="0" smtClean="0"/>
              <a:t>*</a:t>
            </a:r>
            <a:r>
              <a:rPr lang="en-IN" sz="2400" b="1" dirty="0" err="1" smtClean="0"/>
              <a:t>pf</a:t>
            </a:r>
            <a:r>
              <a:rPr lang="en-IN" sz="2400" b="1" dirty="0" smtClean="0"/>
              <a:t> (</a:t>
            </a:r>
            <a:r>
              <a:rPr lang="en-IN" sz="2400" b="1" dirty="0" err="1" smtClean="0"/>
              <a:t>int</a:t>
            </a:r>
            <a:r>
              <a:rPr lang="en-IN" sz="2400" b="1" dirty="0" smtClean="0"/>
              <a:t>, </a:t>
            </a:r>
            <a:r>
              <a:rPr lang="en-IN" sz="2400" b="1" dirty="0" err="1" smtClean="0"/>
              <a:t>int</a:t>
            </a:r>
            <a:r>
              <a:rPr lang="en-IN" sz="2400" b="1" dirty="0" smtClean="0"/>
              <a:t>))</a:t>
            </a:r>
          </a:p>
          <a:p>
            <a:pPr>
              <a:buNone/>
            </a:pPr>
            <a:r>
              <a:rPr lang="en-IN" sz="2400" dirty="0" smtClean="0"/>
              <a:t>	c = (*</a:t>
            </a:r>
            <a:r>
              <a:rPr lang="en-IN" sz="2400" dirty="0" err="1" smtClean="0"/>
              <a:t>pf</a:t>
            </a:r>
            <a:r>
              <a:rPr lang="en-IN" sz="2400" dirty="0" smtClean="0"/>
              <a:t>)(</a:t>
            </a:r>
            <a:r>
              <a:rPr lang="en-IN" sz="2400" dirty="0" err="1" smtClean="0"/>
              <a:t>a,b</a:t>
            </a:r>
            <a:r>
              <a:rPr lang="en-IN" sz="2400" dirty="0" smtClean="0"/>
              <a:t>); </a:t>
            </a:r>
            <a:r>
              <a:rPr lang="en-IN" sz="2400" dirty="0" smtClean="0">
                <a:solidFill>
                  <a:srgbClr val="0070C0"/>
                </a:solidFill>
              </a:rPr>
              <a:t>// Accessing the function passed to this function and returning a value for c</a:t>
            </a:r>
            <a:endParaRPr lang="en-IN" sz="2400" dirty="0" smtClean="0"/>
          </a:p>
          <a:p>
            <a:r>
              <a:rPr lang="en-IN" sz="2400" dirty="0" smtClean="0"/>
              <a:t> </a:t>
            </a:r>
            <a:r>
              <a:rPr lang="en-IN" sz="2400" b="1" dirty="0" smtClean="0"/>
              <a:t>In funct1 (</a:t>
            </a:r>
            <a:r>
              <a:rPr lang="en-IN" sz="2400" b="1" dirty="0" err="1" smtClean="0"/>
              <a:t>a,b</a:t>
            </a:r>
            <a:r>
              <a:rPr lang="en-IN" sz="2400" b="1" dirty="0" smtClean="0"/>
              <a:t>)</a:t>
            </a:r>
          </a:p>
          <a:p>
            <a:pPr>
              <a:buNone/>
            </a:pPr>
            <a:r>
              <a:rPr lang="en-IN" sz="2400" b="1" dirty="0" smtClean="0"/>
              <a:t>      </a:t>
            </a:r>
            <a:r>
              <a:rPr lang="en-IN" sz="2400" dirty="0" smtClean="0"/>
              <a:t>c = .... </a:t>
            </a:r>
            <a:r>
              <a:rPr lang="en-IN" sz="2400" dirty="0" smtClean="0">
                <a:solidFill>
                  <a:srgbClr val="0070C0"/>
                </a:solidFill>
              </a:rPr>
              <a:t>// Using the values of a and b passed to funct1 to evaluate c</a:t>
            </a:r>
            <a:endParaRPr lang="en-US" sz="2400" b="1" dirty="0" smtClean="0"/>
          </a:p>
          <a:p>
            <a:pPr>
              <a:buNone/>
            </a:pPr>
            <a:r>
              <a:rPr lang="en-IN" sz="2400" dirty="0" smtClean="0"/>
              <a:t>	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71736" y="1428736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a[0][0]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a[0][4]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a[0][5]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142873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00024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1</a:t>
            </a:r>
            <a:r>
              <a:rPr lang="en-IN" baseline="30000" dirty="0" smtClean="0"/>
              <a:t>st</a:t>
            </a:r>
            <a:r>
              <a:rPr lang="en-IN" dirty="0" smtClean="0"/>
              <a:t> row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3" idx="3"/>
          </p:cNvCxnSpPr>
          <p:nvPr/>
        </p:nvCxnSpPr>
        <p:spPr>
          <a:xfrm>
            <a:off x="1357290" y="1613402"/>
            <a:ext cx="1143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500298" y="2857496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a[1][0]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a[1][3]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8596" y="28574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a+1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86116" y="328612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2</a:t>
            </a:r>
            <a:r>
              <a:rPr lang="en-IN" baseline="30000" dirty="0" smtClean="0"/>
              <a:t>nd</a:t>
            </a:r>
            <a:r>
              <a:rPr lang="en-IN" dirty="0" smtClean="0"/>
              <a:t>  row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1357290" y="3042162"/>
            <a:ext cx="1143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547966" y="450057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a[3][0]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a[0][0]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a[0][0]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4826" y="450057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a+3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62346" y="500063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4</a:t>
            </a:r>
            <a:r>
              <a:rPr lang="en-IN" baseline="30000" dirty="0" smtClean="0"/>
              <a:t>th</a:t>
            </a:r>
            <a:r>
              <a:rPr lang="en-IN" dirty="0" smtClean="0"/>
              <a:t>  row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3"/>
          </p:cNvCxnSpPr>
          <p:nvPr/>
        </p:nvCxnSpPr>
        <p:spPr>
          <a:xfrm>
            <a:off x="1333520" y="4685236"/>
            <a:ext cx="1143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4348" y="3071810"/>
            <a:ext cx="428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/>
              <a:t>.</a:t>
            </a:r>
          </a:p>
          <a:p>
            <a:pPr algn="ctr"/>
            <a:r>
              <a:rPr lang="en-IN" sz="3200" b="1" dirty="0" smtClean="0"/>
              <a:t>.</a:t>
            </a:r>
          </a:p>
          <a:p>
            <a:pPr algn="ctr"/>
            <a:r>
              <a:rPr lang="en-IN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Passing Pointers to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8686800" cy="6143668"/>
          </a:xfrm>
        </p:spPr>
        <p:txBody>
          <a:bodyPr/>
          <a:lstStyle/>
          <a:p>
            <a:r>
              <a:rPr lang="en-US" sz="2000" dirty="0" smtClean="0"/>
              <a:t>Pointers are often passed to a function as arguments</a:t>
            </a:r>
          </a:p>
          <a:p>
            <a:r>
              <a:rPr lang="en-US" sz="2000" dirty="0" smtClean="0"/>
              <a:t>Allows data items within the calling portion of the program to be</a:t>
            </a:r>
          </a:p>
          <a:p>
            <a:pPr lvl="1"/>
            <a:r>
              <a:rPr lang="en-US" sz="1800" dirty="0" smtClean="0"/>
              <a:t> accessed by the function, </a:t>
            </a:r>
          </a:p>
          <a:p>
            <a:pPr lvl="1"/>
            <a:r>
              <a:rPr lang="en-US" sz="1800" dirty="0" smtClean="0"/>
              <a:t>altered within the function, and </a:t>
            </a:r>
          </a:p>
          <a:p>
            <a:pPr lvl="1"/>
            <a:r>
              <a:rPr lang="en-US" sz="1800" dirty="0" smtClean="0"/>
              <a:t> returned to the calling portion of the program in altered form</a:t>
            </a:r>
          </a:p>
          <a:p>
            <a:r>
              <a:rPr lang="en-US" sz="2000" b="1" i="1" dirty="0" smtClean="0"/>
              <a:t>Passing arguments by reference</a:t>
            </a:r>
            <a:r>
              <a:rPr lang="en-US" sz="2000" i="1" dirty="0" smtClean="0"/>
              <a:t> (or by address or by location),in contrast to </a:t>
            </a:r>
            <a:r>
              <a:rPr lang="en-US" sz="2000" b="1" i="1" dirty="0" smtClean="0"/>
              <a:t>passing arguments by value</a:t>
            </a:r>
          </a:p>
          <a:p>
            <a:r>
              <a:rPr lang="en-US" sz="2000" dirty="0" smtClean="0"/>
              <a:t>When an argument is </a:t>
            </a:r>
            <a:r>
              <a:rPr lang="en-US" sz="2000" b="1" dirty="0" smtClean="0"/>
              <a:t>passed by value</a:t>
            </a:r>
          </a:p>
          <a:p>
            <a:pPr lvl="1"/>
            <a:r>
              <a:rPr lang="en-US" sz="1800" dirty="0" smtClean="0"/>
              <a:t>Data item is copied to the function</a:t>
            </a:r>
          </a:p>
          <a:p>
            <a:pPr lvl="1"/>
            <a:r>
              <a:rPr lang="en-US" sz="1800" dirty="0" smtClean="0"/>
              <a:t>Any alteration made to the data item within the function is not carried over into the calling routine</a:t>
            </a:r>
          </a:p>
          <a:p>
            <a:r>
              <a:rPr lang="en-US" sz="2000" dirty="0" smtClean="0"/>
              <a:t>When an argument is </a:t>
            </a:r>
            <a:r>
              <a:rPr lang="en-US" sz="2000" b="1" dirty="0" smtClean="0"/>
              <a:t>passed by reference</a:t>
            </a:r>
            <a:r>
              <a:rPr lang="en-US" sz="2000" dirty="0" smtClean="0"/>
              <a:t>, (i.e., when a pointer is passed to a function)</a:t>
            </a:r>
          </a:p>
          <a:p>
            <a:pPr lvl="1"/>
            <a:r>
              <a:rPr lang="en-US" sz="1800" dirty="0" smtClean="0"/>
              <a:t> Address of a data Item is passed to the function</a:t>
            </a:r>
          </a:p>
          <a:p>
            <a:pPr lvl="1"/>
            <a:r>
              <a:rPr lang="en-US" sz="1800" dirty="0" smtClean="0"/>
              <a:t>Contents of that address can be accessed freely, either within the function or within the calling routine</a:t>
            </a:r>
          </a:p>
          <a:p>
            <a:pPr lvl="1"/>
            <a:r>
              <a:rPr lang="en-US" sz="1800" dirty="0" smtClean="0"/>
              <a:t>Any change that is made to the data item (i.e., to the contents of the address) will be recognized in both the function and the calling routine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Passing Pointers to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8686800" cy="6143668"/>
          </a:xfrm>
        </p:spPr>
        <p:txBody>
          <a:bodyPr/>
          <a:lstStyle/>
          <a:p>
            <a:r>
              <a:rPr lang="en-US" sz="2400" dirty="0" smtClean="0"/>
              <a:t>Use of a pointer as a function argument permits the corresponding data item to be altered globally from within the function</a:t>
            </a:r>
          </a:p>
          <a:p>
            <a:r>
              <a:rPr lang="en-US" sz="2400" dirty="0" smtClean="0"/>
              <a:t>When pointers are used as arguments to a function, formal pointer arguments that must each be preceded by an asterisk</a:t>
            </a:r>
          </a:p>
          <a:p>
            <a:pPr algn="ctr">
              <a:buNone/>
            </a:pPr>
            <a:r>
              <a:rPr lang="en-IN" sz="2400" dirty="0" smtClean="0"/>
              <a:t>void function1 (</a:t>
            </a:r>
            <a:r>
              <a:rPr lang="en-IN" sz="2400" dirty="0" err="1" smtClean="0"/>
              <a:t>int</a:t>
            </a:r>
            <a:r>
              <a:rPr lang="en-IN" sz="2400" dirty="0" smtClean="0"/>
              <a:t>*</a:t>
            </a:r>
            <a:r>
              <a:rPr lang="en-IN" sz="2400" dirty="0" err="1" smtClean="0"/>
              <a:t>pu</a:t>
            </a:r>
            <a:r>
              <a:rPr lang="en-IN" sz="2400" dirty="0" smtClean="0"/>
              <a:t>, </a:t>
            </a:r>
            <a:r>
              <a:rPr lang="en-IN" sz="2400" dirty="0" err="1" smtClean="0"/>
              <a:t>int</a:t>
            </a:r>
            <a:r>
              <a:rPr lang="en-IN" sz="2400" dirty="0" smtClean="0"/>
              <a:t> *</a:t>
            </a:r>
            <a:r>
              <a:rPr lang="en-IN" sz="2400" dirty="0" err="1" smtClean="0"/>
              <a:t>pv</a:t>
            </a:r>
            <a:r>
              <a:rPr lang="en-IN" sz="2400" dirty="0" smtClean="0"/>
              <a:t>) </a:t>
            </a:r>
            <a:endParaRPr lang="en-US" sz="2400" dirty="0" smtClean="0"/>
          </a:p>
          <a:p>
            <a:r>
              <a:rPr lang="en-US" sz="2400" dirty="0" smtClean="0"/>
              <a:t> Function prototypes are written in the same manner</a:t>
            </a:r>
          </a:p>
          <a:p>
            <a:pPr algn="ctr">
              <a:buNone/>
            </a:pPr>
            <a:r>
              <a:rPr lang="en-IN" sz="2400" dirty="0" smtClean="0"/>
              <a:t>void function1 (</a:t>
            </a:r>
            <a:r>
              <a:rPr lang="en-IN" sz="2400" dirty="0" err="1" smtClean="0"/>
              <a:t>int</a:t>
            </a:r>
            <a:r>
              <a:rPr lang="en-IN" sz="2400" dirty="0" smtClean="0"/>
              <a:t>*pa, </a:t>
            </a:r>
            <a:r>
              <a:rPr lang="en-IN" sz="2400" dirty="0" err="1" smtClean="0"/>
              <a:t>int</a:t>
            </a:r>
            <a:r>
              <a:rPr lang="en-IN" sz="2400" dirty="0" smtClean="0"/>
              <a:t> *</a:t>
            </a:r>
            <a:r>
              <a:rPr lang="en-IN" sz="2400" dirty="0" err="1" smtClean="0"/>
              <a:t>pb</a:t>
            </a:r>
            <a:r>
              <a:rPr lang="en-IN" sz="2400" dirty="0" smtClean="0"/>
              <a:t>);</a:t>
            </a:r>
            <a:endParaRPr lang="en-US" sz="2400" dirty="0" smtClean="0"/>
          </a:p>
          <a:p>
            <a:pPr lvl="1"/>
            <a:r>
              <a:rPr lang="en-US" sz="2000" dirty="0" smtClean="0"/>
              <a:t> If a function declaration does not include variable names, the data type of each pointer argument must be followed by an asterisk</a:t>
            </a:r>
          </a:p>
          <a:p>
            <a:pPr lvl="1" algn="ctr">
              <a:buNone/>
            </a:pPr>
            <a:r>
              <a:rPr lang="en-IN" sz="2000" dirty="0" smtClean="0"/>
              <a:t>void function1 (</a:t>
            </a:r>
            <a:r>
              <a:rPr lang="en-IN" sz="2000" dirty="0" err="1" smtClean="0"/>
              <a:t>int</a:t>
            </a:r>
            <a:r>
              <a:rPr lang="en-IN" sz="2000" dirty="0" smtClean="0"/>
              <a:t> *, </a:t>
            </a:r>
            <a:r>
              <a:rPr lang="en-IN" sz="2000" dirty="0" err="1" smtClean="0"/>
              <a:t>int</a:t>
            </a:r>
            <a:r>
              <a:rPr lang="en-IN" sz="2000" dirty="0" smtClean="0"/>
              <a:t> *);</a:t>
            </a:r>
          </a:p>
          <a:p>
            <a:pPr lvl="1" algn="just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Arrays of Pointers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143668"/>
          </a:xfrm>
        </p:spPr>
        <p:txBody>
          <a:bodyPr/>
          <a:lstStyle/>
          <a:p>
            <a:r>
              <a:rPr lang="en-US" sz="2400" dirty="0" smtClean="0"/>
              <a:t>A multidimensional array can be expressed in terms of </a:t>
            </a:r>
            <a:r>
              <a:rPr lang="en-US" sz="2400" b="1" dirty="0" smtClean="0"/>
              <a:t>an array of pointers</a:t>
            </a:r>
            <a:r>
              <a:rPr lang="en-US" sz="2400" dirty="0" smtClean="0"/>
              <a:t> rather than a pointer to a group of contiguous arrays. </a:t>
            </a:r>
          </a:p>
          <a:p>
            <a:pPr lvl="1"/>
            <a:r>
              <a:rPr lang="en-US" sz="2000" dirty="0" smtClean="0"/>
              <a:t>Newly defined array will have one less dimension than the original multidimensional array</a:t>
            </a:r>
          </a:p>
          <a:p>
            <a:pPr lvl="1"/>
            <a:r>
              <a:rPr lang="en-US" sz="2000" dirty="0" smtClean="0"/>
              <a:t>Each pointer will indicate the beginning of a separate (n- 1)-dimensional array</a:t>
            </a:r>
          </a:p>
          <a:p>
            <a:pPr lvl="1"/>
            <a:endParaRPr lang="en-IN" sz="2000" dirty="0" smtClean="0"/>
          </a:p>
          <a:p>
            <a:pPr lvl="1">
              <a:buNone/>
            </a:pPr>
            <a:r>
              <a:rPr lang="en-IN" sz="2000" dirty="0" smtClean="0">
                <a:solidFill>
                  <a:srgbClr val="FF0000"/>
                </a:solidFill>
              </a:rPr>
              <a:t>Let us illustrate with an example of two-dimensional array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143668"/>
          </a:xfrm>
        </p:spPr>
        <p:txBody>
          <a:bodyPr/>
          <a:lstStyle/>
          <a:p>
            <a:r>
              <a:rPr lang="en-IN" sz="2400" dirty="0" smtClean="0"/>
              <a:t>Let us consider a two-dimensional array</a:t>
            </a:r>
          </a:p>
          <a:p>
            <a:pPr>
              <a:buNone/>
            </a:pPr>
            <a:r>
              <a:rPr lang="en-IN" sz="2400" dirty="0" err="1" smtClean="0">
                <a:solidFill>
                  <a:srgbClr val="FF0000"/>
                </a:solidFill>
              </a:rPr>
              <a:t>int</a:t>
            </a:r>
            <a:r>
              <a:rPr lang="en-IN" sz="2400" dirty="0" smtClean="0">
                <a:solidFill>
                  <a:srgbClr val="FF0000"/>
                </a:solidFill>
              </a:rPr>
              <a:t> a[4][6];</a:t>
            </a:r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1736" y="1428736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a[0][0]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a[0][4]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a[0][5]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14678" y="200024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1</a:t>
            </a:r>
            <a:r>
              <a:rPr lang="en-IN" baseline="30000" dirty="0" smtClean="0"/>
              <a:t>st</a:t>
            </a:r>
            <a:r>
              <a:rPr lang="en-IN" dirty="0" smtClean="0"/>
              <a:t> row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00298" y="2857496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a[1][0]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a[1][3]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86116" y="328612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2</a:t>
            </a:r>
            <a:r>
              <a:rPr lang="en-IN" baseline="30000" dirty="0" smtClean="0"/>
              <a:t>nd</a:t>
            </a:r>
            <a:r>
              <a:rPr lang="en-IN" dirty="0" smtClean="0"/>
              <a:t>  row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47966" y="450057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a[3][0]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a[3][1]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a[3][2]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62346" y="500063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4</a:t>
            </a:r>
            <a:r>
              <a:rPr lang="en-IN" baseline="30000" dirty="0" smtClean="0"/>
              <a:t>th</a:t>
            </a:r>
            <a:r>
              <a:rPr lang="en-IN" dirty="0" smtClean="0"/>
              <a:t>  row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143668"/>
          </a:xfrm>
        </p:spPr>
        <p:txBody>
          <a:bodyPr/>
          <a:lstStyle/>
          <a:p>
            <a:r>
              <a:rPr lang="en-IN" sz="2400" dirty="0" err="1" smtClean="0"/>
              <a:t>Multidimensionsional</a:t>
            </a:r>
            <a:r>
              <a:rPr lang="en-IN" sz="2400" dirty="0" smtClean="0"/>
              <a:t> array as a pointer to a group of contiguous one-dimensional arrays </a:t>
            </a:r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1736" y="2202412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a[0][0]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a[0][1]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a[0][4]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a[0][5]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22024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00298" y="277391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1</a:t>
            </a:r>
            <a:r>
              <a:rPr lang="en-IN" baseline="30000" dirty="0" smtClean="0"/>
              <a:t>st</a:t>
            </a:r>
            <a:r>
              <a:rPr lang="en-IN" dirty="0" smtClean="0"/>
              <a:t> row or 1</a:t>
            </a:r>
            <a:r>
              <a:rPr lang="en-IN" baseline="30000" dirty="0" smtClean="0"/>
              <a:t>st</a:t>
            </a:r>
            <a:r>
              <a:rPr lang="en-IN" dirty="0" smtClean="0"/>
              <a:t> one-dimensional array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1357290" y="2387078"/>
            <a:ext cx="1143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00298" y="3631172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a[1][0]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a[1][3]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596" y="363117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a+1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357290" y="3815838"/>
            <a:ext cx="1143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47966" y="5274246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a[3][0]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a[0][0]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a[0][0]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4826" y="52742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a+3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1333520" y="5458912"/>
            <a:ext cx="1143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3845486"/>
            <a:ext cx="428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/>
              <a:t>.</a:t>
            </a:r>
          </a:p>
          <a:p>
            <a:pPr algn="ctr"/>
            <a:r>
              <a:rPr lang="en-IN" sz="3200" b="1" dirty="0" smtClean="0"/>
              <a:t>.</a:t>
            </a:r>
          </a:p>
          <a:p>
            <a:pPr algn="ctr"/>
            <a:r>
              <a:rPr lang="en-IN" sz="3200" b="1" dirty="0" smtClean="0"/>
              <a:t>.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71736" y="484561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*(a+1)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714612" y="4488428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72132" y="484561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*(a+1)+3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5715008" y="4488428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57950" y="27739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*(*(a+1)+3)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rot="5400000">
            <a:off x="6364021" y="3065739"/>
            <a:ext cx="55936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86116" y="413123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2</a:t>
            </a:r>
            <a:r>
              <a:rPr lang="en-IN" baseline="30000" dirty="0" smtClean="0"/>
              <a:t>nd</a:t>
            </a:r>
            <a:r>
              <a:rPr lang="en-IN" dirty="0" smtClean="0"/>
              <a:t>  one-dimensional array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428992" y="577431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4</a:t>
            </a:r>
            <a:r>
              <a:rPr lang="en-IN" baseline="30000" dirty="0" smtClean="0"/>
              <a:t>th</a:t>
            </a:r>
            <a:r>
              <a:rPr lang="en-IN" dirty="0" smtClean="0"/>
              <a:t>   one-dimensional array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57158" y="1428736"/>
            <a:ext cx="1174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>
                <a:solidFill>
                  <a:srgbClr val="FF0000"/>
                </a:solidFill>
              </a:rPr>
              <a:t>int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(*a)[</a:t>
            </a:r>
            <a:r>
              <a:rPr lang="en-IN" dirty="0" smtClean="0">
                <a:solidFill>
                  <a:srgbClr val="FF0000"/>
                </a:solidFill>
              </a:rPr>
              <a:t>6];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71604" y="142873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Only number of  columns specified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143668"/>
          </a:xfrm>
        </p:spPr>
        <p:txBody>
          <a:bodyPr/>
          <a:lstStyle/>
          <a:p>
            <a:r>
              <a:rPr lang="en-IN" sz="2400" dirty="0" err="1" smtClean="0"/>
              <a:t>Multidimensionsional</a:t>
            </a:r>
            <a:r>
              <a:rPr lang="en-IN" sz="2400" dirty="0" smtClean="0"/>
              <a:t> array as an array of pointers</a:t>
            </a:r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1736" y="227385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2273850"/>
            <a:ext cx="928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a[0]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284535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1</a:t>
            </a:r>
            <a:r>
              <a:rPr lang="en-IN" baseline="30000" dirty="0" smtClean="0"/>
              <a:t>st</a:t>
            </a:r>
            <a:r>
              <a:rPr lang="en-IN" dirty="0" smtClean="0"/>
              <a:t> one-dimensional array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1357290" y="2458516"/>
            <a:ext cx="1143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00298" y="370261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a[1][3]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596" y="3702610"/>
            <a:ext cx="928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a[1]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86116" y="413123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2</a:t>
            </a:r>
            <a:r>
              <a:rPr lang="en-IN" baseline="30000" dirty="0" smtClean="0"/>
              <a:t>nd</a:t>
            </a:r>
            <a:r>
              <a:rPr lang="en-IN" dirty="0" smtClean="0"/>
              <a:t> one-dimensional array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357290" y="3887276"/>
            <a:ext cx="1143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47966" y="5345684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4826" y="5345684"/>
            <a:ext cx="928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IN" dirty="0" smtClean="0"/>
              <a:t>a[3]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62346" y="584575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4</a:t>
            </a:r>
            <a:r>
              <a:rPr lang="en-IN" baseline="30000" dirty="0" smtClean="0"/>
              <a:t>th</a:t>
            </a:r>
            <a:r>
              <a:rPr lang="en-IN" dirty="0" smtClean="0"/>
              <a:t> one-dimensional array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1333520" y="5530350"/>
            <a:ext cx="1143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3916924"/>
            <a:ext cx="428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/>
              <a:t>.</a:t>
            </a:r>
          </a:p>
          <a:p>
            <a:pPr algn="ctr"/>
            <a:r>
              <a:rPr lang="en-IN" sz="3200" b="1" dirty="0" smtClean="0"/>
              <a:t>.</a:t>
            </a:r>
          </a:p>
          <a:p>
            <a:pPr algn="ctr"/>
            <a:r>
              <a:rPr lang="en-IN" sz="3200" b="1" dirty="0" smtClean="0"/>
              <a:t>.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72132" y="49170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a[1] +3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5715008" y="4559866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57950" y="28453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*(a[1]+3)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rot="5400000">
            <a:off x="6364021" y="3137177"/>
            <a:ext cx="55936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57158" y="1214422"/>
            <a:ext cx="1033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>
                <a:solidFill>
                  <a:srgbClr val="FF0000"/>
                </a:solidFill>
              </a:rPr>
              <a:t>int</a:t>
            </a:r>
            <a:r>
              <a:rPr lang="en-IN" dirty="0" smtClean="0">
                <a:solidFill>
                  <a:srgbClr val="FF0000"/>
                </a:solidFill>
              </a:rPr>
              <a:t> *a[4];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71604" y="121442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Only number of  rows  specified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Passing Functions to other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143668"/>
          </a:xfrm>
        </p:spPr>
        <p:txBody>
          <a:bodyPr/>
          <a:lstStyle/>
          <a:p>
            <a:r>
              <a:rPr lang="en-US" sz="2400" dirty="0" smtClean="0"/>
              <a:t>A pointer to a function can be passed to another function as an argument</a:t>
            </a:r>
          </a:p>
          <a:p>
            <a:pPr lvl="1"/>
            <a:r>
              <a:rPr lang="en-US" sz="2000" dirty="0" smtClean="0"/>
              <a:t>Allows one function </a:t>
            </a:r>
            <a:r>
              <a:rPr lang="en-US" sz="2000" i="1" dirty="0" smtClean="0"/>
              <a:t>(e.g., guest function)</a:t>
            </a:r>
            <a:r>
              <a:rPr lang="en-US" sz="2000" dirty="0" smtClean="0"/>
              <a:t> to be transferred to another </a:t>
            </a:r>
            <a:r>
              <a:rPr lang="en-US" sz="2000" i="1" dirty="0" smtClean="0"/>
              <a:t>(e.g., host function)</a:t>
            </a:r>
            <a:r>
              <a:rPr lang="en-US" sz="2000" dirty="0" smtClean="0"/>
              <a:t>, as if the first function were a variable</a:t>
            </a:r>
          </a:p>
          <a:p>
            <a:pPr lvl="1"/>
            <a:r>
              <a:rPr lang="en-IN" sz="2000" dirty="0" smtClean="0"/>
              <a:t>Guest function is passed on to host function, where it can be accessed</a:t>
            </a:r>
            <a:endParaRPr lang="en-US" sz="2000" dirty="0" smtClean="0"/>
          </a:p>
          <a:p>
            <a:r>
              <a:rPr lang="en-US" sz="2400" dirty="0" smtClean="0"/>
              <a:t>When a host function accepts the name of a guest function as an argument, the formal argument declaration must identify that argument as a pointer to the guest function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Let us illustrate with an example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143668"/>
          </a:xfrm>
        </p:spPr>
        <p:txBody>
          <a:bodyPr/>
          <a:lstStyle/>
          <a:p>
            <a:r>
              <a:rPr lang="en-IN" sz="2400" dirty="0" smtClean="0">
                <a:solidFill>
                  <a:srgbClr val="FF0000"/>
                </a:solidFill>
              </a:rPr>
              <a:t>A host function </a:t>
            </a:r>
            <a:r>
              <a:rPr lang="en-IN" sz="2400" dirty="0" smtClean="0"/>
              <a:t>process</a:t>
            </a:r>
            <a:r>
              <a:rPr lang="en-IN" sz="2400" dirty="0" smtClean="0">
                <a:solidFill>
                  <a:srgbClr val="FF0000"/>
                </a:solidFill>
              </a:rPr>
              <a:t> calling guest functions </a:t>
            </a:r>
            <a:r>
              <a:rPr lang="en-IN" sz="2400" dirty="0" smtClean="0"/>
              <a:t>funct1</a:t>
            </a:r>
            <a:r>
              <a:rPr lang="en-IN" sz="2400" dirty="0" smtClean="0">
                <a:solidFill>
                  <a:srgbClr val="FF0000"/>
                </a:solidFill>
              </a:rPr>
              <a:t> and </a:t>
            </a:r>
            <a:r>
              <a:rPr lang="en-IN" sz="2400" dirty="0" smtClean="0"/>
              <a:t>funct2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Each of the functions return integer values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Host function is called from main</a:t>
            </a:r>
          </a:p>
          <a:p>
            <a:r>
              <a:rPr lang="en-IN" sz="2400" dirty="0" smtClean="0"/>
              <a:t>Function prototypes</a:t>
            </a:r>
          </a:p>
          <a:p>
            <a:pPr>
              <a:buNone/>
            </a:pPr>
            <a:r>
              <a:rPr lang="en-IN" sz="2400" dirty="0" smtClean="0"/>
              <a:t>	</a:t>
            </a:r>
            <a:r>
              <a:rPr lang="en-IN" sz="2400" dirty="0" err="1" smtClean="0"/>
              <a:t>int</a:t>
            </a:r>
            <a:r>
              <a:rPr lang="en-IN" sz="2400" dirty="0" smtClean="0"/>
              <a:t> process (</a:t>
            </a:r>
            <a:r>
              <a:rPr lang="en-IN" sz="2400" dirty="0" err="1" smtClean="0"/>
              <a:t>int</a:t>
            </a:r>
            <a:r>
              <a:rPr lang="en-IN" sz="2400" dirty="0" smtClean="0"/>
              <a:t> *(</a:t>
            </a:r>
            <a:r>
              <a:rPr lang="en-IN" sz="2400" dirty="0" err="1" smtClean="0"/>
              <a:t>int</a:t>
            </a:r>
            <a:r>
              <a:rPr lang="en-IN" sz="2400" dirty="0" smtClean="0"/>
              <a:t>, </a:t>
            </a:r>
            <a:r>
              <a:rPr lang="en-IN" sz="2400" dirty="0" err="1" smtClean="0"/>
              <a:t>int</a:t>
            </a:r>
            <a:r>
              <a:rPr lang="en-IN" sz="2400" dirty="0" smtClean="0"/>
              <a:t>)); </a:t>
            </a:r>
            <a:r>
              <a:rPr lang="en-IN" sz="2400" dirty="0" smtClean="0">
                <a:solidFill>
                  <a:srgbClr val="0070C0"/>
                </a:solidFill>
              </a:rPr>
              <a:t>// Function declaration for host </a:t>
            </a:r>
          </a:p>
          <a:p>
            <a:pPr>
              <a:buNone/>
            </a:pPr>
            <a:r>
              <a:rPr lang="en-IN" sz="2400" dirty="0" smtClean="0"/>
              <a:t>	</a:t>
            </a:r>
            <a:r>
              <a:rPr lang="en-IN" sz="2400" dirty="0" err="1" smtClean="0"/>
              <a:t>int</a:t>
            </a:r>
            <a:r>
              <a:rPr lang="en-IN" sz="2400" dirty="0" smtClean="0"/>
              <a:t> funct1 (</a:t>
            </a:r>
            <a:r>
              <a:rPr lang="en-IN" sz="2400" dirty="0" err="1" smtClean="0"/>
              <a:t>int</a:t>
            </a:r>
            <a:r>
              <a:rPr lang="en-IN" sz="2400" dirty="0" smtClean="0"/>
              <a:t>, </a:t>
            </a:r>
            <a:r>
              <a:rPr lang="en-IN" sz="2400" dirty="0" err="1" smtClean="0"/>
              <a:t>int</a:t>
            </a:r>
            <a:r>
              <a:rPr lang="en-IN" sz="2400" dirty="0" smtClean="0"/>
              <a:t>); </a:t>
            </a:r>
            <a:r>
              <a:rPr lang="en-IN" sz="2400" dirty="0" smtClean="0">
                <a:solidFill>
                  <a:srgbClr val="0070C0"/>
                </a:solidFill>
              </a:rPr>
              <a:t>// Function declaration for funct1 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IN" sz="2400" dirty="0" smtClean="0"/>
              <a:t>	</a:t>
            </a:r>
            <a:r>
              <a:rPr lang="en-IN" sz="2400" dirty="0" err="1" smtClean="0"/>
              <a:t>int</a:t>
            </a:r>
            <a:r>
              <a:rPr lang="en-IN" sz="2400" dirty="0" smtClean="0"/>
              <a:t> funct2 (</a:t>
            </a:r>
            <a:r>
              <a:rPr lang="en-IN" sz="2400" dirty="0" err="1" smtClean="0"/>
              <a:t>int</a:t>
            </a:r>
            <a:r>
              <a:rPr lang="en-IN" sz="2400" dirty="0" smtClean="0"/>
              <a:t>, </a:t>
            </a:r>
            <a:r>
              <a:rPr lang="en-IN" sz="2400" dirty="0" err="1" smtClean="0"/>
              <a:t>int</a:t>
            </a:r>
            <a:r>
              <a:rPr lang="en-IN" sz="2400" dirty="0" smtClean="0"/>
              <a:t>); </a:t>
            </a:r>
            <a:r>
              <a:rPr lang="en-IN" sz="2400" dirty="0" smtClean="0">
                <a:solidFill>
                  <a:srgbClr val="0070C0"/>
                </a:solidFill>
              </a:rPr>
              <a:t>// Function declaration for funct2</a:t>
            </a:r>
          </a:p>
          <a:p>
            <a:r>
              <a:rPr lang="en-IN" sz="2400" dirty="0" smtClean="0"/>
              <a:t>Formal arguments </a:t>
            </a:r>
          </a:p>
          <a:p>
            <a:pPr>
              <a:buNone/>
            </a:pPr>
            <a:r>
              <a:rPr lang="en-IN" sz="2400" dirty="0" smtClean="0"/>
              <a:t>	</a:t>
            </a:r>
            <a:r>
              <a:rPr lang="en-IN" sz="2400" dirty="0" err="1" smtClean="0"/>
              <a:t>int</a:t>
            </a:r>
            <a:r>
              <a:rPr lang="en-IN" sz="2400" dirty="0" smtClean="0"/>
              <a:t> process (</a:t>
            </a:r>
            <a:r>
              <a:rPr lang="en-IN" sz="2400" dirty="0" err="1" smtClean="0"/>
              <a:t>int</a:t>
            </a:r>
            <a:r>
              <a:rPr lang="en-IN" sz="2400" dirty="0" smtClean="0"/>
              <a:t> *(</a:t>
            </a:r>
            <a:r>
              <a:rPr lang="en-IN" sz="2400" dirty="0" err="1" smtClean="0"/>
              <a:t>pf</a:t>
            </a:r>
            <a:r>
              <a:rPr lang="en-IN" sz="2400" dirty="0" smtClean="0"/>
              <a:t>) (</a:t>
            </a:r>
            <a:r>
              <a:rPr lang="en-IN" sz="2400" dirty="0" err="1" smtClean="0"/>
              <a:t>int</a:t>
            </a:r>
            <a:r>
              <a:rPr lang="en-IN" sz="2400" dirty="0" smtClean="0"/>
              <a:t>, </a:t>
            </a:r>
            <a:r>
              <a:rPr lang="en-IN" sz="2400" dirty="0" err="1" smtClean="0"/>
              <a:t>int</a:t>
            </a:r>
            <a:r>
              <a:rPr lang="en-IN" sz="2400" dirty="0" smtClean="0"/>
              <a:t>)); </a:t>
            </a:r>
            <a:r>
              <a:rPr lang="en-IN" sz="2400" dirty="0" smtClean="0">
                <a:solidFill>
                  <a:srgbClr val="0070C0"/>
                </a:solidFill>
              </a:rPr>
              <a:t>// Formal argument for host</a:t>
            </a:r>
          </a:p>
          <a:p>
            <a:pPr>
              <a:buNone/>
            </a:pPr>
            <a:r>
              <a:rPr lang="en-IN" sz="2400" dirty="0" smtClean="0">
                <a:solidFill>
                  <a:srgbClr val="0070C0"/>
                </a:solidFill>
              </a:rPr>
              <a:t>// Formal argument is a pointer to a function </a:t>
            </a:r>
          </a:p>
          <a:p>
            <a:pPr>
              <a:buNone/>
            </a:pPr>
            <a:r>
              <a:rPr lang="en-IN" sz="2400" dirty="0" smtClean="0"/>
              <a:t>	</a:t>
            </a:r>
            <a:r>
              <a:rPr lang="en-IN" sz="2400" dirty="0" err="1" smtClean="0"/>
              <a:t>int</a:t>
            </a:r>
            <a:r>
              <a:rPr lang="en-IN" sz="2400" dirty="0" smtClean="0"/>
              <a:t> funct1 (</a:t>
            </a:r>
            <a:r>
              <a:rPr lang="en-IN" sz="2400" dirty="0" err="1" smtClean="0"/>
              <a:t>int</a:t>
            </a:r>
            <a:r>
              <a:rPr lang="en-IN" sz="2400" dirty="0" smtClean="0"/>
              <a:t> a, </a:t>
            </a:r>
            <a:r>
              <a:rPr lang="en-IN" sz="2400" dirty="0" err="1" smtClean="0"/>
              <a:t>int</a:t>
            </a:r>
            <a:r>
              <a:rPr lang="en-IN" sz="2400" dirty="0" smtClean="0"/>
              <a:t> b); </a:t>
            </a:r>
            <a:r>
              <a:rPr lang="en-IN" sz="2400" dirty="0" smtClean="0">
                <a:solidFill>
                  <a:srgbClr val="0070C0"/>
                </a:solidFill>
              </a:rPr>
              <a:t>// Formal argument for funct1 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IN" sz="2400" dirty="0" smtClean="0"/>
              <a:t>	</a:t>
            </a:r>
            <a:r>
              <a:rPr lang="en-IN" sz="2400" dirty="0" err="1" smtClean="0"/>
              <a:t>int</a:t>
            </a:r>
            <a:r>
              <a:rPr lang="en-IN" sz="2400" dirty="0" smtClean="0"/>
              <a:t> funct2 (</a:t>
            </a:r>
            <a:r>
              <a:rPr lang="en-IN" sz="2400" dirty="0" err="1" smtClean="0"/>
              <a:t>int</a:t>
            </a:r>
            <a:r>
              <a:rPr lang="en-IN" sz="2400" dirty="0" smtClean="0"/>
              <a:t> c, </a:t>
            </a:r>
            <a:r>
              <a:rPr lang="en-IN" sz="2400" dirty="0" err="1" smtClean="0"/>
              <a:t>int</a:t>
            </a:r>
            <a:r>
              <a:rPr lang="en-IN" sz="2400" dirty="0" smtClean="0"/>
              <a:t> d); </a:t>
            </a:r>
            <a:r>
              <a:rPr lang="en-IN" sz="2400" dirty="0" smtClean="0">
                <a:solidFill>
                  <a:srgbClr val="0070C0"/>
                </a:solidFill>
              </a:rPr>
              <a:t>// Formal argument for funct2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13817</TotalTime>
  <Words>745</Words>
  <Application>Microsoft Office PowerPoint</Application>
  <PresentationFormat>On-screen Show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Computer Programming Session: 2020-21 Semester: 2nd </vt:lpstr>
      <vt:lpstr>Passing Pointers to Functions</vt:lpstr>
      <vt:lpstr>Passing Pointers to Functions</vt:lpstr>
      <vt:lpstr>Arrays of Pointers</vt:lpstr>
      <vt:lpstr>Example</vt:lpstr>
      <vt:lpstr>Example</vt:lpstr>
      <vt:lpstr>Example</vt:lpstr>
      <vt:lpstr>Passing Functions to other Functions</vt:lpstr>
      <vt:lpstr>Example</vt:lpstr>
      <vt:lpstr>Example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122</cp:revision>
  <dcterms:created xsi:type="dcterms:W3CDTF">2013-01-07T03:21:23Z</dcterms:created>
  <dcterms:modified xsi:type="dcterms:W3CDTF">2021-07-31T10:34:46Z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