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7" roundtripDataSignature="AMtx7mhUNd3zPteqIBb7ShsDb0jewU+K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6FAC2C-A494-49B4-9325-60B496B11873}">
  <a:tblStyle styleId="{AA6FAC2C-A494-49B4-9325-60B496B1187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 name="Google Shape;26;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 name="Google Shape;27;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8" name="Google Shape;28;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9" name="Google Shape;2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2.png"/><Relationship Id="rId11" Type="http://schemas.openxmlformats.org/officeDocument/2006/relationships/image" Target="../media/image23.png"/><Relationship Id="rId10"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4.jp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42910" y="714356"/>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Measurement of Emissivity of Metal Disc</a:t>
            </a:r>
            <a:endParaRPr/>
          </a:p>
        </p:txBody>
      </p:sp>
      <p:sp>
        <p:nvSpPr>
          <p:cNvPr id="85" name="Google Shape;85;p1"/>
          <p:cNvSpPr txBox="1"/>
          <p:nvPr>
            <p:ph idx="1" type="subTitle"/>
          </p:nvPr>
        </p:nvSpPr>
        <p:spPr>
          <a:xfrm>
            <a:off x="1371600" y="3886200"/>
            <a:ext cx="6400800" cy="2186006"/>
          </a:xfrm>
          <a:prstGeom prst="rect">
            <a:avLst/>
          </a:prstGeom>
          <a:solidFill>
            <a:schemeClr val="lt1"/>
          </a:solid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100000"/>
              <a:buNone/>
            </a:pPr>
            <a:r>
              <a:rPr lang="en-IN">
                <a:solidFill>
                  <a:schemeClr val="dk1"/>
                </a:solidFill>
                <a:latin typeface="Calibri"/>
                <a:ea typeface="Calibri"/>
                <a:cs typeface="Calibri"/>
                <a:sym typeface="Calibri"/>
              </a:rPr>
              <a:t>Heat Power Laboratory I (Thermodynamics and Heat Transfer)</a:t>
            </a:r>
            <a:endParaRPr/>
          </a:p>
          <a:p>
            <a:pPr indent="0" lvl="0" marL="0" rtl="0" algn="ctr">
              <a:spcBef>
                <a:spcPts val="544"/>
              </a:spcBef>
              <a:spcAft>
                <a:spcPts val="0"/>
              </a:spcAft>
              <a:buClr>
                <a:schemeClr val="dk1"/>
              </a:buClr>
              <a:buSzPct val="100000"/>
              <a:buNone/>
            </a:pPr>
            <a:r>
              <a:rPr lang="en-IN">
                <a:solidFill>
                  <a:schemeClr val="dk1"/>
                </a:solidFill>
                <a:latin typeface="Calibri"/>
                <a:ea typeface="Calibri"/>
                <a:cs typeface="Calibri"/>
                <a:sym typeface="Calibri"/>
              </a:rPr>
              <a:t>ME II Sec A</a:t>
            </a:r>
            <a:r>
              <a:rPr baseline="-25000" lang="en-IN">
                <a:solidFill>
                  <a:schemeClr val="dk1"/>
                </a:solidFill>
                <a:latin typeface="Calibri"/>
                <a:ea typeface="Calibri"/>
                <a:cs typeface="Calibri"/>
                <a:sym typeface="Calibri"/>
              </a:rPr>
              <a:t>3</a:t>
            </a:r>
            <a:endParaRPr>
              <a:solidFill>
                <a:schemeClr val="dk1"/>
              </a:solidFill>
            </a:endParaRPr>
          </a:p>
          <a:p>
            <a:pPr indent="0" lvl="0" marL="0" rtl="0" algn="ctr">
              <a:spcBef>
                <a:spcPts val="544"/>
              </a:spcBef>
              <a:spcAft>
                <a:spcPts val="0"/>
              </a:spcAft>
              <a:buClr>
                <a:schemeClr val="dk1"/>
              </a:buClr>
              <a:buSzPct val="100000"/>
              <a:buNone/>
            </a:pPr>
            <a:r>
              <a:rPr lang="en-IN">
                <a:solidFill>
                  <a:schemeClr val="dk1"/>
                </a:solidFill>
                <a:latin typeface="Calibri"/>
                <a:ea typeface="Calibri"/>
                <a:cs typeface="Calibri"/>
                <a:sym typeface="Calibri"/>
              </a:rPr>
              <a:t>2020-21 2</a:t>
            </a:r>
            <a:r>
              <a:rPr baseline="30000" lang="en-IN">
                <a:solidFill>
                  <a:schemeClr val="dk1"/>
                </a:solidFill>
                <a:latin typeface="Calibri"/>
                <a:ea typeface="Calibri"/>
                <a:cs typeface="Calibri"/>
                <a:sym typeface="Calibri"/>
              </a:rPr>
              <a:t>nd</a:t>
            </a:r>
            <a:r>
              <a:rPr lang="en-IN">
                <a:solidFill>
                  <a:schemeClr val="dk1"/>
                </a:solidFill>
                <a:latin typeface="Calibri"/>
                <a:ea typeface="Calibri"/>
                <a:cs typeface="Calibri"/>
                <a:sym typeface="Calibri"/>
              </a:rPr>
              <a:t> Semester</a:t>
            </a:r>
            <a:endParaRPr/>
          </a:p>
          <a:p>
            <a:pPr indent="0" lvl="0" marL="0" rtl="0" algn="ctr">
              <a:spcBef>
                <a:spcPts val="544"/>
              </a:spcBef>
              <a:spcAft>
                <a:spcPts val="0"/>
              </a:spcAft>
              <a:buClr>
                <a:schemeClr val="dk1"/>
              </a:buClr>
              <a:buSzPct val="100000"/>
              <a:buNone/>
            </a:pPr>
            <a:r>
              <a:rPr lang="en-IN">
                <a:solidFill>
                  <a:schemeClr val="dk1"/>
                </a:solidFill>
                <a:latin typeface="Calibri"/>
                <a:ea typeface="Calibri"/>
                <a:cs typeface="Calibri"/>
                <a:sym typeface="Calibri"/>
              </a:rPr>
              <a:t>Prof. Achintya Mukhopadhyay</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0" y="0"/>
            <a:ext cx="8229600" cy="51115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Calculations</a:t>
            </a:r>
            <a:endParaRPr/>
          </a:p>
        </p:txBody>
      </p:sp>
      <p:sp>
        <p:nvSpPr>
          <p:cNvPr id="203" name="Google Shape;203;p10"/>
          <p:cNvSpPr txBox="1"/>
          <p:nvPr>
            <p:ph idx="1" type="body"/>
          </p:nvPr>
        </p:nvSpPr>
        <p:spPr>
          <a:xfrm>
            <a:off x="457200" y="642918"/>
            <a:ext cx="8229600" cy="548324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IN" sz="2400"/>
              <a:t>Calculate power input to test plate </a:t>
            </a:r>
            <a:endParaRPr/>
          </a:p>
          <a:p>
            <a:pPr indent="-342900" lvl="0" marL="342900" rtl="0" algn="l">
              <a:spcBef>
                <a:spcPts val="480"/>
              </a:spcBef>
              <a:spcAft>
                <a:spcPts val="0"/>
              </a:spcAft>
              <a:buClr>
                <a:schemeClr val="dk1"/>
              </a:buClr>
              <a:buSzPts val="2400"/>
              <a:buChar char="•"/>
            </a:pPr>
            <a:r>
              <a:rPr lang="en-IN" sz="2400"/>
              <a:t>Calculate power input to black plate</a:t>
            </a:r>
            <a:endParaRPr/>
          </a:p>
          <a:p>
            <a:pPr indent="-342900" lvl="0" marL="342900" rtl="0" algn="l">
              <a:spcBef>
                <a:spcPts val="480"/>
              </a:spcBef>
              <a:spcAft>
                <a:spcPts val="0"/>
              </a:spcAft>
              <a:buClr>
                <a:schemeClr val="dk1"/>
              </a:buClr>
              <a:buSzPts val="2400"/>
              <a:buChar char="•"/>
            </a:pPr>
            <a:r>
              <a:rPr lang="en-IN" sz="2400"/>
              <a:t>Calculate area of each plate as</a:t>
            </a:r>
            <a:endParaRPr/>
          </a:p>
          <a:p>
            <a:pPr indent="-3429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IN" sz="2400"/>
              <a:t>Assume ε</a:t>
            </a:r>
            <a:r>
              <a:rPr baseline="-25000" lang="en-IN" sz="2400"/>
              <a:t>b</a:t>
            </a:r>
            <a:r>
              <a:rPr lang="en-IN" sz="2400"/>
              <a:t>=1</a:t>
            </a:r>
            <a:endParaRPr/>
          </a:p>
          <a:p>
            <a:pPr indent="-342900" lvl="0" marL="342900" rtl="0" algn="l">
              <a:spcBef>
                <a:spcPts val="480"/>
              </a:spcBef>
              <a:spcAft>
                <a:spcPts val="0"/>
              </a:spcAft>
              <a:buClr>
                <a:schemeClr val="dk1"/>
              </a:buClr>
              <a:buSzPts val="2400"/>
              <a:buChar char="•"/>
            </a:pPr>
            <a:r>
              <a:rPr lang="en-IN" sz="2400"/>
              <a:t>Calculate emissivity of test plate as</a:t>
            </a:r>
            <a:endParaRPr/>
          </a:p>
          <a:p>
            <a:pPr indent="-342900" lvl="0" marL="342900" rtl="0" algn="l">
              <a:spcBef>
                <a:spcPts val="480"/>
              </a:spcBef>
              <a:spcAft>
                <a:spcPts val="0"/>
              </a:spcAft>
              <a:buClr>
                <a:schemeClr val="dk1"/>
              </a:buClr>
              <a:buSzPts val="2400"/>
              <a:buChar char="•"/>
            </a:pPr>
            <a:r>
              <a:rPr lang="en-IN" sz="2400"/>
              <a:t>Plot ε versus T</a:t>
            </a:r>
            <a:r>
              <a:rPr baseline="-25000" lang="en-IN" sz="2400"/>
              <a:t>1</a:t>
            </a:r>
            <a:endParaRPr/>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p:txBody>
      </p:sp>
      <p:pic>
        <p:nvPicPr>
          <p:cNvPr id="204" name="Google Shape;204;p10"/>
          <p:cNvPicPr preferRelativeResize="0"/>
          <p:nvPr/>
        </p:nvPicPr>
        <p:blipFill rotWithShape="1">
          <a:blip r:embed="rId3">
            <a:alphaModFix/>
          </a:blip>
          <a:srcRect b="0" l="0" r="0" t="0"/>
          <a:stretch/>
        </p:blipFill>
        <p:spPr>
          <a:xfrm>
            <a:off x="5500694" y="714356"/>
            <a:ext cx="1042988" cy="328612"/>
          </a:xfrm>
          <a:prstGeom prst="rect">
            <a:avLst/>
          </a:prstGeom>
          <a:noFill/>
          <a:ln>
            <a:noFill/>
          </a:ln>
        </p:spPr>
      </p:pic>
      <p:pic>
        <p:nvPicPr>
          <p:cNvPr id="205" name="Google Shape;205;p10"/>
          <p:cNvPicPr preferRelativeResize="0"/>
          <p:nvPr/>
        </p:nvPicPr>
        <p:blipFill rotWithShape="1">
          <a:blip r:embed="rId4">
            <a:alphaModFix/>
          </a:blip>
          <a:srcRect b="0" l="0" r="0" t="0"/>
          <a:stretch/>
        </p:blipFill>
        <p:spPr>
          <a:xfrm>
            <a:off x="5462588" y="1143000"/>
            <a:ext cx="1119187" cy="328613"/>
          </a:xfrm>
          <a:prstGeom prst="rect">
            <a:avLst/>
          </a:prstGeom>
          <a:noFill/>
          <a:ln>
            <a:noFill/>
          </a:ln>
        </p:spPr>
      </p:pic>
      <p:pic>
        <p:nvPicPr>
          <p:cNvPr id="206" name="Google Shape;206;p10"/>
          <p:cNvPicPr preferRelativeResize="0"/>
          <p:nvPr/>
        </p:nvPicPr>
        <p:blipFill rotWithShape="1">
          <a:blip r:embed="rId5">
            <a:alphaModFix/>
          </a:blip>
          <a:srcRect b="0" l="0" r="0" t="0"/>
          <a:stretch/>
        </p:blipFill>
        <p:spPr>
          <a:xfrm>
            <a:off x="4786314" y="1428736"/>
            <a:ext cx="1285884" cy="622850"/>
          </a:xfrm>
          <a:prstGeom prst="rect">
            <a:avLst/>
          </a:prstGeom>
          <a:noFill/>
          <a:ln>
            <a:noFill/>
          </a:ln>
        </p:spPr>
      </p:pic>
      <p:pic>
        <p:nvPicPr>
          <p:cNvPr id="207" name="Google Shape;207;p10"/>
          <p:cNvPicPr preferRelativeResize="0"/>
          <p:nvPr/>
        </p:nvPicPr>
        <p:blipFill rotWithShape="1">
          <a:blip r:embed="rId6">
            <a:alphaModFix/>
          </a:blip>
          <a:srcRect b="0" l="0" r="0" t="0"/>
          <a:stretch/>
        </p:blipFill>
        <p:spPr>
          <a:xfrm>
            <a:off x="5572132" y="2714620"/>
            <a:ext cx="2414587" cy="785813"/>
          </a:xfrm>
          <a:prstGeom prst="rect">
            <a:avLst/>
          </a:prstGeom>
          <a:noFill/>
          <a:ln>
            <a:noFill/>
          </a:ln>
        </p:spPr>
      </p:pic>
      <p:sp>
        <p:nvSpPr>
          <p:cNvPr id="208" name="Google Shape;208;p10"/>
          <p:cNvSpPr txBox="1"/>
          <p:nvPr/>
        </p:nvSpPr>
        <p:spPr>
          <a:xfrm>
            <a:off x="4500562" y="2000240"/>
            <a:ext cx="25003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rgbClr val="FF0000"/>
                </a:solidFill>
                <a:latin typeface="Calibri"/>
                <a:ea typeface="Calibri"/>
                <a:cs typeface="Calibri"/>
                <a:sym typeface="Calibri"/>
              </a:rPr>
              <a:t>Factor 2 accounts for both sides of the plate</a:t>
            </a:r>
            <a:endParaRPr sz="1800">
              <a:solidFill>
                <a:srgbClr val="FF0000"/>
              </a:solidFill>
              <a:latin typeface="Calibri"/>
              <a:ea typeface="Calibri"/>
              <a:cs typeface="Calibri"/>
              <a:sym typeface="Calibri"/>
            </a:endParaRPr>
          </a:p>
        </p:txBody>
      </p:sp>
      <p:cxnSp>
        <p:nvCxnSpPr>
          <p:cNvPr id="209" name="Google Shape;209;p10"/>
          <p:cNvCxnSpPr/>
          <p:nvPr/>
        </p:nvCxnSpPr>
        <p:spPr>
          <a:xfrm rot="-5400000">
            <a:off x="5143504" y="1928802"/>
            <a:ext cx="285752" cy="1588"/>
          </a:xfrm>
          <a:prstGeom prst="straightConnector1">
            <a:avLst/>
          </a:prstGeom>
          <a:noFill/>
          <a:ln cap="flat" cmpd="sng" w="9525">
            <a:solidFill>
              <a:srgbClr val="FF0000"/>
            </a:solidFill>
            <a:prstDash val="solid"/>
            <a:round/>
            <a:headEnd len="sm" w="sm"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1" type="body"/>
          </p:nvPr>
        </p:nvSpPr>
        <p:spPr>
          <a:xfrm>
            <a:off x="457200" y="357166"/>
            <a:ext cx="8229600" cy="57689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b="1" lang="en-IN"/>
              <a:t>Title:</a:t>
            </a:r>
            <a:r>
              <a:rPr lang="en-IN"/>
              <a:t> </a:t>
            </a:r>
            <a:endParaRPr/>
          </a:p>
          <a:p>
            <a:pPr indent="-342900" lvl="0" marL="342900" rtl="0" algn="l">
              <a:spcBef>
                <a:spcPts val="640"/>
              </a:spcBef>
              <a:spcAft>
                <a:spcPts val="0"/>
              </a:spcAft>
              <a:buClr>
                <a:schemeClr val="dk1"/>
              </a:buClr>
              <a:buSzPts val="3200"/>
              <a:buChar char="•"/>
            </a:pPr>
            <a:r>
              <a:rPr lang="en-IN"/>
              <a:t>Measurement of Emissivity of Metal Disc</a:t>
            </a:r>
            <a:endParaRPr/>
          </a:p>
          <a:p>
            <a:pPr indent="-342900" lvl="0" marL="342900" rtl="0" algn="l">
              <a:spcBef>
                <a:spcPts val="640"/>
              </a:spcBef>
              <a:spcAft>
                <a:spcPts val="0"/>
              </a:spcAft>
              <a:buClr>
                <a:schemeClr val="dk1"/>
              </a:buClr>
              <a:buSzPts val="3200"/>
              <a:buNone/>
            </a:pPr>
            <a:r>
              <a:rPr b="1" lang="en-IN"/>
              <a:t>Objective:</a:t>
            </a:r>
            <a:endParaRPr/>
          </a:p>
          <a:p>
            <a:pPr indent="-342900" lvl="0" marL="342900" rtl="0" algn="l">
              <a:spcBef>
                <a:spcPts val="640"/>
              </a:spcBef>
              <a:spcAft>
                <a:spcPts val="0"/>
              </a:spcAft>
              <a:buClr>
                <a:schemeClr val="dk1"/>
              </a:buClr>
              <a:buSzPts val="3200"/>
              <a:buChar char="•"/>
            </a:pPr>
            <a:r>
              <a:rPr lang="en-IN"/>
              <a:t>To determine the total hemispherical emissivity of a metal disc at different temperatures </a:t>
            </a:r>
            <a:endParaRPr/>
          </a:p>
          <a:p>
            <a:pPr indent="-342900" lvl="0" marL="342900" rtl="0" algn="l">
              <a:spcBef>
                <a:spcPts val="640"/>
              </a:spcBef>
              <a:spcAft>
                <a:spcPts val="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p:nvPr/>
        </p:nvSpPr>
        <p:spPr>
          <a:xfrm>
            <a:off x="428596" y="1357298"/>
            <a:ext cx="2714644" cy="1785950"/>
          </a:xfrm>
          <a:prstGeom prst="cube">
            <a:avLst>
              <a:gd fmla="val 25000" name="adj"/>
            </a:avLst>
          </a:prstGeom>
          <a:solidFill>
            <a:schemeClr val="l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3"/>
          <p:cNvSpPr txBox="1"/>
          <p:nvPr>
            <p:ph type="title"/>
          </p:nvPr>
        </p:nvSpPr>
        <p:spPr>
          <a:xfrm>
            <a:off x="0" y="0"/>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Background Theory</a:t>
            </a:r>
            <a:endParaRPr/>
          </a:p>
        </p:txBody>
      </p:sp>
      <p:sp>
        <p:nvSpPr>
          <p:cNvPr id="97" name="Google Shape;97;p3"/>
          <p:cNvSpPr txBox="1"/>
          <p:nvPr>
            <p:ph idx="1" type="body"/>
          </p:nvPr>
        </p:nvSpPr>
        <p:spPr>
          <a:xfrm>
            <a:off x="214282" y="642918"/>
            <a:ext cx="4040188" cy="428628"/>
          </a:xfrm>
          <a:prstGeom prst="rect">
            <a:avLst/>
          </a:prstGeom>
          <a:noFill/>
          <a:ln>
            <a:noFill/>
          </a:ln>
        </p:spPr>
        <p:txBody>
          <a:bodyPr anchorCtr="0" anchor="b"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lang="en-IN"/>
              <a:t>Schematic Diagram</a:t>
            </a:r>
            <a:endParaRPr/>
          </a:p>
        </p:txBody>
      </p:sp>
      <p:sp>
        <p:nvSpPr>
          <p:cNvPr id="98" name="Google Shape;98;p3"/>
          <p:cNvSpPr txBox="1"/>
          <p:nvPr>
            <p:ph idx="3" type="body"/>
          </p:nvPr>
        </p:nvSpPr>
        <p:spPr>
          <a:xfrm>
            <a:off x="4572000" y="214290"/>
            <a:ext cx="4041775" cy="425448"/>
          </a:xfrm>
          <a:prstGeom prst="rect">
            <a:avLst/>
          </a:prstGeom>
          <a:noFill/>
          <a:ln>
            <a:noFill/>
          </a:ln>
        </p:spPr>
        <p:txBody>
          <a:bodyPr anchorCtr="0" anchor="b"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lang="en-IN"/>
              <a:t>Theory</a:t>
            </a:r>
            <a:endParaRPr/>
          </a:p>
        </p:txBody>
      </p:sp>
      <p:sp>
        <p:nvSpPr>
          <p:cNvPr id="99" name="Google Shape;99;p3"/>
          <p:cNvSpPr txBox="1"/>
          <p:nvPr>
            <p:ph idx="4" type="body"/>
          </p:nvPr>
        </p:nvSpPr>
        <p:spPr>
          <a:xfrm>
            <a:off x="4645025" y="571480"/>
            <a:ext cx="4498975" cy="628652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IN"/>
              <a:t>For a black surface at temperature T</a:t>
            </a:r>
            <a:r>
              <a:rPr baseline="-25000" lang="en-IN"/>
              <a:t>b</a:t>
            </a:r>
            <a:r>
              <a:rPr lang="en-IN"/>
              <a:t>, </a:t>
            </a:r>
            <a:endParaRPr/>
          </a:p>
          <a:p>
            <a:pPr indent="-285750" lvl="1" marL="742950" rtl="0" algn="l">
              <a:spcBef>
                <a:spcPts val="400"/>
              </a:spcBef>
              <a:spcAft>
                <a:spcPts val="0"/>
              </a:spcAft>
              <a:buClr>
                <a:schemeClr val="dk1"/>
              </a:buClr>
              <a:buSzPts val="2000"/>
              <a:buChar char="–"/>
            </a:pPr>
            <a:r>
              <a:rPr lang="en-IN"/>
              <a:t>Emissive power is given by </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Radiation emitted by a black surface of area A</a:t>
            </a:r>
            <a:r>
              <a:rPr baseline="-25000" lang="en-IN"/>
              <a:t>b</a:t>
            </a:r>
            <a:endParaRPr baseline="-25000"/>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Radiation absorbed  by a black surface of area A</a:t>
            </a:r>
            <a:r>
              <a:rPr baseline="-25000" lang="en-IN"/>
              <a:t>b</a:t>
            </a:r>
            <a:r>
              <a:rPr lang="en-IN"/>
              <a:t> from ambient at temperature T</a:t>
            </a:r>
            <a:r>
              <a:rPr baseline="-25000" lang="en-IN"/>
              <a:t>∞</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Net rate of heat transfer from black surface to ambient</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Since perfect black surfaces are not possible, </a:t>
            </a:r>
            <a:endParaRPr/>
          </a:p>
        </p:txBody>
      </p:sp>
      <p:pic>
        <p:nvPicPr>
          <p:cNvPr id="100" name="Google Shape;100;p3"/>
          <p:cNvPicPr preferRelativeResize="0"/>
          <p:nvPr/>
        </p:nvPicPr>
        <p:blipFill rotWithShape="1">
          <a:blip r:embed="rId3">
            <a:alphaModFix/>
          </a:blip>
          <a:srcRect b="0" l="0" r="0" t="0"/>
          <a:stretch/>
        </p:blipFill>
        <p:spPr>
          <a:xfrm>
            <a:off x="6429388" y="1785926"/>
            <a:ext cx="1012825" cy="438150"/>
          </a:xfrm>
          <a:prstGeom prst="rect">
            <a:avLst/>
          </a:prstGeom>
          <a:noFill/>
          <a:ln>
            <a:noFill/>
          </a:ln>
        </p:spPr>
      </p:pic>
      <p:sp>
        <p:nvSpPr>
          <p:cNvPr id="101" name="Google Shape;101;p3"/>
          <p:cNvSpPr/>
          <p:nvPr/>
        </p:nvSpPr>
        <p:spPr>
          <a:xfrm>
            <a:off x="428596" y="1357298"/>
            <a:ext cx="2714644" cy="1785950"/>
          </a:xfrm>
          <a:prstGeom prst="cube">
            <a:avLst>
              <a:gd fmla="val 25000"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3"/>
          <p:cNvSpPr/>
          <p:nvPr/>
        </p:nvSpPr>
        <p:spPr>
          <a:xfrm>
            <a:off x="714348" y="1928802"/>
            <a:ext cx="785818" cy="785818"/>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3"/>
          <p:cNvSpPr/>
          <p:nvPr/>
        </p:nvSpPr>
        <p:spPr>
          <a:xfrm>
            <a:off x="1785918" y="1928802"/>
            <a:ext cx="785818" cy="785818"/>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4" name="Google Shape;104;p3"/>
          <p:cNvPicPr preferRelativeResize="0"/>
          <p:nvPr/>
        </p:nvPicPr>
        <p:blipFill rotWithShape="1">
          <a:blip r:embed="rId4">
            <a:alphaModFix/>
          </a:blip>
          <a:srcRect b="0" l="0" r="0" t="0"/>
          <a:stretch/>
        </p:blipFill>
        <p:spPr>
          <a:xfrm>
            <a:off x="6130925" y="2774950"/>
            <a:ext cx="1887538" cy="461963"/>
          </a:xfrm>
          <a:prstGeom prst="rect">
            <a:avLst/>
          </a:prstGeom>
          <a:noFill/>
          <a:ln>
            <a:noFill/>
          </a:ln>
        </p:spPr>
      </p:pic>
      <p:pic>
        <p:nvPicPr>
          <p:cNvPr id="105" name="Google Shape;105;p3"/>
          <p:cNvPicPr preferRelativeResize="0"/>
          <p:nvPr/>
        </p:nvPicPr>
        <p:blipFill rotWithShape="1">
          <a:blip r:embed="rId5">
            <a:alphaModFix/>
          </a:blip>
          <a:srcRect b="0" l="0" r="0" t="0"/>
          <a:stretch/>
        </p:blipFill>
        <p:spPr>
          <a:xfrm>
            <a:off x="6146800" y="4071938"/>
            <a:ext cx="2025650" cy="461962"/>
          </a:xfrm>
          <a:prstGeom prst="rect">
            <a:avLst/>
          </a:prstGeom>
          <a:noFill/>
          <a:ln>
            <a:noFill/>
          </a:ln>
        </p:spPr>
      </p:pic>
      <p:pic>
        <p:nvPicPr>
          <p:cNvPr id="106" name="Google Shape;106;p3"/>
          <p:cNvPicPr preferRelativeResize="0"/>
          <p:nvPr/>
        </p:nvPicPr>
        <p:blipFill rotWithShape="1">
          <a:blip r:embed="rId6">
            <a:alphaModFix/>
          </a:blip>
          <a:srcRect b="0" l="0" r="0" t="0"/>
          <a:stretch/>
        </p:blipFill>
        <p:spPr>
          <a:xfrm>
            <a:off x="6143636" y="5143512"/>
            <a:ext cx="2093913" cy="439738"/>
          </a:xfrm>
          <a:prstGeom prst="rect">
            <a:avLst/>
          </a:prstGeom>
          <a:noFill/>
          <a:ln>
            <a:noFill/>
          </a:ln>
        </p:spPr>
      </p:pic>
      <p:pic>
        <p:nvPicPr>
          <p:cNvPr id="107" name="Google Shape;107;p3"/>
          <p:cNvPicPr preferRelativeResize="0"/>
          <p:nvPr/>
        </p:nvPicPr>
        <p:blipFill rotWithShape="1">
          <a:blip r:embed="rId7">
            <a:alphaModFix/>
          </a:blip>
          <a:srcRect b="0" l="0" r="0" t="0"/>
          <a:stretch/>
        </p:blipFill>
        <p:spPr>
          <a:xfrm>
            <a:off x="6243638" y="6215063"/>
            <a:ext cx="2324100" cy="439737"/>
          </a:xfrm>
          <a:prstGeom prst="rect">
            <a:avLst/>
          </a:prstGeom>
          <a:noFill/>
          <a:ln>
            <a:noFill/>
          </a:ln>
        </p:spPr>
      </p:pic>
      <p:cxnSp>
        <p:nvCxnSpPr>
          <p:cNvPr id="108" name="Google Shape;108;p3"/>
          <p:cNvCxnSpPr/>
          <p:nvPr/>
        </p:nvCxnSpPr>
        <p:spPr>
          <a:xfrm flipH="1" rot="-5400000">
            <a:off x="678629" y="3178967"/>
            <a:ext cx="1285884" cy="214314"/>
          </a:xfrm>
          <a:prstGeom prst="straightConnector1">
            <a:avLst/>
          </a:prstGeom>
          <a:noFill/>
          <a:ln cap="flat" cmpd="sng" w="9525">
            <a:solidFill>
              <a:schemeClr val="dk1"/>
            </a:solidFill>
            <a:prstDash val="solid"/>
            <a:round/>
            <a:headEnd len="sm" w="sm" type="none"/>
            <a:tailEnd len="sm" w="sm" type="none"/>
          </a:ln>
        </p:spPr>
      </p:cxnSp>
      <p:cxnSp>
        <p:nvCxnSpPr>
          <p:cNvPr id="109" name="Google Shape;109;p3"/>
          <p:cNvCxnSpPr/>
          <p:nvPr/>
        </p:nvCxnSpPr>
        <p:spPr>
          <a:xfrm rot="-5400000">
            <a:off x="1071538" y="2928934"/>
            <a:ext cx="1357322" cy="642942"/>
          </a:xfrm>
          <a:prstGeom prst="straightConnector1">
            <a:avLst/>
          </a:prstGeom>
          <a:noFill/>
          <a:ln cap="flat" cmpd="sng" w="9525">
            <a:solidFill>
              <a:schemeClr val="dk1"/>
            </a:solidFill>
            <a:prstDash val="solid"/>
            <a:round/>
            <a:headEnd len="sm" w="sm" type="none"/>
            <a:tailEnd len="sm" w="sm" type="none"/>
          </a:ln>
        </p:spPr>
      </p:cxnSp>
      <p:sp>
        <p:nvSpPr>
          <p:cNvPr id="110" name="Google Shape;110;p3"/>
          <p:cNvSpPr txBox="1"/>
          <p:nvPr/>
        </p:nvSpPr>
        <p:spPr>
          <a:xfrm>
            <a:off x="500034" y="3929066"/>
            <a:ext cx="2786082" cy="2585323"/>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Black plate and metal disc</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Electrically heated to same temperature</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Placed side by side to eliminate mutual radiative exchange</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Insulated at back</a:t>
            </a:r>
            <a:endParaRPr/>
          </a:p>
          <a:p>
            <a:pPr indent="0" lvl="1" marL="457200" marR="0" rtl="0" algn="l">
              <a:spcBef>
                <a:spcPts val="0"/>
              </a:spcBef>
              <a:spcAft>
                <a:spcPts val="0"/>
              </a:spcAft>
              <a:buNone/>
            </a:pPr>
            <a:r>
              <a:rPr b="0" i="0" lang="en-IN" sz="1800" u="none" cap="none" strike="noStrike">
                <a:solidFill>
                  <a:schemeClr val="dk1"/>
                </a:solidFill>
                <a:latin typeface="Calibri"/>
                <a:ea typeface="Calibri"/>
                <a:cs typeface="Calibri"/>
                <a:sym typeface="Calibri"/>
              </a:rPr>
              <a:t> </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3"/>
          <p:cNvSpPr txBox="1"/>
          <p:nvPr/>
        </p:nvSpPr>
        <p:spPr>
          <a:xfrm>
            <a:off x="3214678" y="2786058"/>
            <a:ext cx="157163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1800" u="none" cap="none" strike="noStrike">
                <a:solidFill>
                  <a:schemeClr val="dk1"/>
                </a:solidFill>
                <a:latin typeface="Calibri"/>
                <a:ea typeface="Calibri"/>
                <a:cs typeface="Calibri"/>
                <a:sym typeface="Calibri"/>
              </a:rPr>
              <a:t>Enclosed in a box to eliminate convective currents</a:t>
            </a:r>
            <a:endParaRPr sz="1800">
              <a:solidFill>
                <a:schemeClr val="dk1"/>
              </a:solidFill>
              <a:latin typeface="Calibri"/>
              <a:ea typeface="Calibri"/>
              <a:cs typeface="Calibri"/>
              <a:sym typeface="Calibri"/>
            </a:endParaRPr>
          </a:p>
        </p:txBody>
      </p:sp>
      <p:cxnSp>
        <p:nvCxnSpPr>
          <p:cNvPr id="112" name="Google Shape;112;p3"/>
          <p:cNvCxnSpPr/>
          <p:nvPr/>
        </p:nvCxnSpPr>
        <p:spPr>
          <a:xfrm flipH="1" rot="-5400000">
            <a:off x="2893207" y="2250273"/>
            <a:ext cx="642942" cy="571504"/>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a:off x="428596" y="1357298"/>
            <a:ext cx="2714644" cy="1785950"/>
          </a:xfrm>
          <a:prstGeom prst="cube">
            <a:avLst>
              <a:gd fmla="val 25000" name="adj"/>
            </a:avLst>
          </a:prstGeom>
          <a:solidFill>
            <a:schemeClr val="l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4"/>
          <p:cNvSpPr txBox="1"/>
          <p:nvPr>
            <p:ph type="title"/>
          </p:nvPr>
        </p:nvSpPr>
        <p:spPr>
          <a:xfrm>
            <a:off x="0" y="0"/>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Background Theory</a:t>
            </a:r>
            <a:endParaRPr/>
          </a:p>
        </p:txBody>
      </p:sp>
      <p:sp>
        <p:nvSpPr>
          <p:cNvPr id="119" name="Google Shape;119;p4"/>
          <p:cNvSpPr txBox="1"/>
          <p:nvPr>
            <p:ph idx="1" type="body"/>
          </p:nvPr>
        </p:nvSpPr>
        <p:spPr>
          <a:xfrm>
            <a:off x="214282" y="642918"/>
            <a:ext cx="4040188" cy="428628"/>
          </a:xfrm>
          <a:prstGeom prst="rect">
            <a:avLst/>
          </a:prstGeom>
          <a:noFill/>
          <a:ln>
            <a:noFill/>
          </a:ln>
        </p:spPr>
        <p:txBody>
          <a:bodyPr anchorCtr="0" anchor="b"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lang="en-IN"/>
              <a:t>Schematic Diagram</a:t>
            </a:r>
            <a:endParaRPr/>
          </a:p>
        </p:txBody>
      </p:sp>
      <p:sp>
        <p:nvSpPr>
          <p:cNvPr id="120" name="Google Shape;120;p4"/>
          <p:cNvSpPr txBox="1"/>
          <p:nvPr>
            <p:ph idx="3" type="body"/>
          </p:nvPr>
        </p:nvSpPr>
        <p:spPr>
          <a:xfrm>
            <a:off x="4572000" y="0"/>
            <a:ext cx="4041775" cy="425448"/>
          </a:xfrm>
          <a:prstGeom prst="rect">
            <a:avLst/>
          </a:prstGeom>
          <a:noFill/>
          <a:ln>
            <a:noFill/>
          </a:ln>
        </p:spPr>
        <p:txBody>
          <a:bodyPr anchorCtr="0" anchor="b"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lang="en-IN"/>
              <a:t>Theory</a:t>
            </a:r>
            <a:endParaRPr/>
          </a:p>
        </p:txBody>
      </p:sp>
      <p:sp>
        <p:nvSpPr>
          <p:cNvPr id="121" name="Google Shape;121;p4"/>
          <p:cNvSpPr txBox="1"/>
          <p:nvPr>
            <p:ph idx="4" type="body"/>
          </p:nvPr>
        </p:nvSpPr>
        <p:spPr>
          <a:xfrm>
            <a:off x="4143372" y="357166"/>
            <a:ext cx="5000628" cy="628652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IN"/>
              <a:t>For a real surface at temperature T</a:t>
            </a:r>
            <a:r>
              <a:rPr baseline="-25000" lang="en-IN"/>
              <a:t>s</a:t>
            </a:r>
            <a:r>
              <a:rPr lang="en-IN"/>
              <a:t>, </a:t>
            </a:r>
            <a:endParaRPr/>
          </a:p>
          <a:p>
            <a:pPr indent="-285750" lvl="1" marL="742950" rtl="0" algn="l">
              <a:spcBef>
                <a:spcPts val="400"/>
              </a:spcBef>
              <a:spcAft>
                <a:spcPts val="0"/>
              </a:spcAft>
              <a:buClr>
                <a:schemeClr val="dk1"/>
              </a:buClr>
              <a:buSzPts val="2000"/>
              <a:buChar char="–"/>
            </a:pPr>
            <a:r>
              <a:rPr lang="en-IN"/>
              <a:t>Radiation emitted by a real surface of emissivity ε</a:t>
            </a:r>
            <a:r>
              <a:rPr baseline="-25000" lang="en-IN"/>
              <a:t>s</a:t>
            </a:r>
            <a:r>
              <a:rPr lang="en-IN"/>
              <a:t> and area A</a:t>
            </a:r>
            <a:r>
              <a:rPr baseline="-25000" lang="en-IN"/>
              <a:t>s</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Radiation absorbed  by a real surface of absorptivity α</a:t>
            </a:r>
            <a:r>
              <a:rPr baseline="-25000" lang="en-IN"/>
              <a:t>s </a:t>
            </a:r>
            <a:r>
              <a:rPr lang="en-IN"/>
              <a:t>area A</a:t>
            </a:r>
            <a:r>
              <a:rPr baseline="-25000" lang="en-IN"/>
              <a:t>s</a:t>
            </a:r>
            <a:r>
              <a:rPr lang="en-IN"/>
              <a:t> from ambient at temperature T</a:t>
            </a:r>
            <a:r>
              <a:rPr baseline="-25000" lang="en-IN"/>
              <a:t>∞</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For gray diffuse surface,</a:t>
            </a:r>
            <a:endParaRPr/>
          </a:p>
          <a:p>
            <a:pPr indent="-285750" lvl="1" marL="742950" rtl="0" algn="l">
              <a:spcBef>
                <a:spcPts val="400"/>
              </a:spcBef>
              <a:spcAft>
                <a:spcPts val="0"/>
              </a:spcAft>
              <a:buClr>
                <a:schemeClr val="dk1"/>
              </a:buClr>
              <a:buSzPts val="2000"/>
              <a:buChar char="–"/>
            </a:pPr>
            <a:r>
              <a:rPr lang="en-IN"/>
              <a:t>Net rate of heat transfer from gray surface to ambient</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For              and</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285750" lvl="1" marL="742950" rtl="0" algn="l">
              <a:spcBef>
                <a:spcPts val="400"/>
              </a:spcBef>
              <a:spcAft>
                <a:spcPts val="0"/>
              </a:spcAft>
              <a:buClr>
                <a:schemeClr val="dk1"/>
              </a:buClr>
              <a:buSzPts val="2000"/>
              <a:buChar char="–"/>
            </a:pPr>
            <a:r>
              <a:rPr lang="en-IN"/>
              <a:t>For electrically heated plate  </a:t>
            </a:r>
            <a:endParaRPr/>
          </a:p>
        </p:txBody>
      </p:sp>
      <p:sp>
        <p:nvSpPr>
          <p:cNvPr id="122" name="Google Shape;122;p4"/>
          <p:cNvSpPr/>
          <p:nvPr/>
        </p:nvSpPr>
        <p:spPr>
          <a:xfrm>
            <a:off x="428596" y="1357298"/>
            <a:ext cx="2714644" cy="1785950"/>
          </a:xfrm>
          <a:prstGeom prst="cube">
            <a:avLst>
              <a:gd fmla="val 25000"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p:nvPr/>
        </p:nvSpPr>
        <p:spPr>
          <a:xfrm>
            <a:off x="714348" y="1928802"/>
            <a:ext cx="785818" cy="785818"/>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4"/>
          <p:cNvSpPr/>
          <p:nvPr/>
        </p:nvSpPr>
        <p:spPr>
          <a:xfrm>
            <a:off x="1785918" y="1928802"/>
            <a:ext cx="785818" cy="785818"/>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b="0" l="0" r="0" t="0"/>
          <a:stretch/>
        </p:blipFill>
        <p:spPr>
          <a:xfrm>
            <a:off x="5929322" y="1500174"/>
            <a:ext cx="1979612" cy="438150"/>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6000760" y="2786058"/>
            <a:ext cx="2141537" cy="439738"/>
          </a:xfrm>
          <a:prstGeom prst="rect">
            <a:avLst/>
          </a:prstGeom>
          <a:noFill/>
          <a:ln>
            <a:noFill/>
          </a:ln>
        </p:spPr>
      </p:pic>
      <p:pic>
        <p:nvPicPr>
          <p:cNvPr id="127" name="Google Shape;127;p4"/>
          <p:cNvPicPr preferRelativeResize="0"/>
          <p:nvPr/>
        </p:nvPicPr>
        <p:blipFill rotWithShape="1">
          <a:blip r:embed="rId5">
            <a:alphaModFix/>
          </a:blip>
          <a:srcRect b="0" l="0" r="0" t="0"/>
          <a:stretch/>
        </p:blipFill>
        <p:spPr>
          <a:xfrm>
            <a:off x="6000760" y="4143380"/>
            <a:ext cx="2300287" cy="439737"/>
          </a:xfrm>
          <a:prstGeom prst="rect">
            <a:avLst/>
          </a:prstGeom>
          <a:noFill/>
          <a:ln>
            <a:noFill/>
          </a:ln>
        </p:spPr>
      </p:pic>
      <p:cxnSp>
        <p:nvCxnSpPr>
          <p:cNvPr id="128" name="Google Shape;128;p4"/>
          <p:cNvCxnSpPr/>
          <p:nvPr/>
        </p:nvCxnSpPr>
        <p:spPr>
          <a:xfrm flipH="1" rot="-5400000">
            <a:off x="678629" y="3178967"/>
            <a:ext cx="1285884" cy="214314"/>
          </a:xfrm>
          <a:prstGeom prst="straightConnector1">
            <a:avLst/>
          </a:prstGeom>
          <a:noFill/>
          <a:ln cap="flat" cmpd="sng" w="9525">
            <a:solidFill>
              <a:schemeClr val="dk1"/>
            </a:solidFill>
            <a:prstDash val="solid"/>
            <a:round/>
            <a:headEnd len="sm" w="sm" type="none"/>
            <a:tailEnd len="sm" w="sm" type="none"/>
          </a:ln>
        </p:spPr>
      </p:cxnSp>
      <p:cxnSp>
        <p:nvCxnSpPr>
          <p:cNvPr id="129" name="Google Shape;129;p4"/>
          <p:cNvCxnSpPr/>
          <p:nvPr/>
        </p:nvCxnSpPr>
        <p:spPr>
          <a:xfrm rot="-5400000">
            <a:off x="1071538" y="2928934"/>
            <a:ext cx="1357322" cy="642942"/>
          </a:xfrm>
          <a:prstGeom prst="straightConnector1">
            <a:avLst/>
          </a:prstGeom>
          <a:noFill/>
          <a:ln cap="flat" cmpd="sng" w="9525">
            <a:solidFill>
              <a:schemeClr val="dk1"/>
            </a:solidFill>
            <a:prstDash val="solid"/>
            <a:round/>
            <a:headEnd len="sm" w="sm" type="none"/>
            <a:tailEnd len="sm" w="sm" type="none"/>
          </a:ln>
        </p:spPr>
      </p:cxnSp>
      <p:sp>
        <p:nvSpPr>
          <p:cNvPr id="130" name="Google Shape;130;p4"/>
          <p:cNvSpPr txBox="1"/>
          <p:nvPr/>
        </p:nvSpPr>
        <p:spPr>
          <a:xfrm>
            <a:off x="500034" y="3929066"/>
            <a:ext cx="2786082" cy="2585323"/>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IN" sz="1800">
                <a:solidFill>
                  <a:schemeClr val="dk1"/>
                </a:solidFill>
                <a:latin typeface="Calibri"/>
                <a:ea typeface="Calibri"/>
                <a:cs typeface="Calibri"/>
                <a:sym typeface="Calibri"/>
              </a:rPr>
              <a:t>Black plate and metal disc</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Electrically heated to same temperature</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Placed side by side to eliminate mutual radiative exchange</a:t>
            </a:r>
            <a:endParaRPr/>
          </a:p>
          <a:p>
            <a:pPr indent="-114300" lvl="1" marL="45720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Insulated at back</a:t>
            </a:r>
            <a:endParaRPr/>
          </a:p>
          <a:p>
            <a:pPr indent="0" lvl="1" marL="457200" marR="0" rtl="0" algn="l">
              <a:spcBef>
                <a:spcPts val="0"/>
              </a:spcBef>
              <a:spcAft>
                <a:spcPts val="0"/>
              </a:spcAft>
              <a:buNone/>
            </a:pPr>
            <a:r>
              <a:rPr b="0" i="0" lang="en-IN" sz="1800" u="none" cap="none" strike="noStrike">
                <a:solidFill>
                  <a:schemeClr val="dk1"/>
                </a:solidFill>
                <a:latin typeface="Calibri"/>
                <a:ea typeface="Calibri"/>
                <a:cs typeface="Calibri"/>
                <a:sym typeface="Calibri"/>
              </a:rPr>
              <a:t> </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1" name="Google Shape;131;p4"/>
          <p:cNvSpPr txBox="1"/>
          <p:nvPr/>
        </p:nvSpPr>
        <p:spPr>
          <a:xfrm>
            <a:off x="3214678" y="2786058"/>
            <a:ext cx="157163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Enclosed in a box to eliminate convective currents</a:t>
            </a:r>
            <a:endParaRPr sz="1800">
              <a:solidFill>
                <a:schemeClr val="dk1"/>
              </a:solidFill>
              <a:latin typeface="Calibri"/>
              <a:ea typeface="Calibri"/>
              <a:cs typeface="Calibri"/>
              <a:sym typeface="Calibri"/>
            </a:endParaRPr>
          </a:p>
        </p:txBody>
      </p:sp>
      <p:cxnSp>
        <p:nvCxnSpPr>
          <p:cNvPr id="132" name="Google Shape;132;p4"/>
          <p:cNvCxnSpPr/>
          <p:nvPr/>
        </p:nvCxnSpPr>
        <p:spPr>
          <a:xfrm flipH="1" rot="-5400000">
            <a:off x="2893207" y="2250273"/>
            <a:ext cx="642942" cy="571504"/>
          </a:xfrm>
          <a:prstGeom prst="straightConnector1">
            <a:avLst/>
          </a:prstGeom>
          <a:noFill/>
          <a:ln cap="flat" cmpd="sng" w="9525">
            <a:solidFill>
              <a:schemeClr val="dk1"/>
            </a:solidFill>
            <a:prstDash val="solid"/>
            <a:round/>
            <a:headEnd len="sm" w="sm" type="none"/>
            <a:tailEnd len="sm" w="sm" type="none"/>
          </a:ln>
        </p:spPr>
      </p:cxnSp>
      <p:pic>
        <p:nvPicPr>
          <p:cNvPr id="133" name="Google Shape;133;p4"/>
          <p:cNvPicPr preferRelativeResize="0"/>
          <p:nvPr/>
        </p:nvPicPr>
        <p:blipFill rotWithShape="1">
          <a:blip r:embed="rId6">
            <a:alphaModFix/>
          </a:blip>
          <a:srcRect b="0" l="0" r="0" t="0"/>
          <a:stretch/>
        </p:blipFill>
        <p:spPr>
          <a:xfrm>
            <a:off x="7500958" y="3214686"/>
            <a:ext cx="642942" cy="312783"/>
          </a:xfrm>
          <a:prstGeom prst="rect">
            <a:avLst/>
          </a:prstGeom>
          <a:noFill/>
          <a:ln>
            <a:noFill/>
          </a:ln>
        </p:spPr>
      </p:pic>
      <p:pic>
        <p:nvPicPr>
          <p:cNvPr id="134" name="Google Shape;134;p4"/>
          <p:cNvPicPr preferRelativeResize="0"/>
          <p:nvPr/>
        </p:nvPicPr>
        <p:blipFill rotWithShape="1">
          <a:blip r:embed="rId7">
            <a:alphaModFix/>
          </a:blip>
          <a:srcRect b="0" l="0" r="0" t="0"/>
          <a:stretch/>
        </p:blipFill>
        <p:spPr>
          <a:xfrm>
            <a:off x="5357818" y="4643446"/>
            <a:ext cx="677863" cy="312737"/>
          </a:xfrm>
          <a:prstGeom prst="rect">
            <a:avLst/>
          </a:prstGeom>
          <a:noFill/>
          <a:ln>
            <a:noFill/>
          </a:ln>
        </p:spPr>
      </p:pic>
      <p:pic>
        <p:nvPicPr>
          <p:cNvPr id="135" name="Google Shape;135;p4"/>
          <p:cNvPicPr preferRelativeResize="0"/>
          <p:nvPr/>
        </p:nvPicPr>
        <p:blipFill rotWithShape="1">
          <a:blip r:embed="rId8">
            <a:alphaModFix/>
          </a:blip>
          <a:srcRect b="0" l="0" r="0" t="0"/>
          <a:stretch/>
        </p:blipFill>
        <p:spPr>
          <a:xfrm>
            <a:off x="6572264" y="4643446"/>
            <a:ext cx="609600" cy="312737"/>
          </a:xfrm>
          <a:prstGeom prst="rect">
            <a:avLst/>
          </a:prstGeom>
          <a:noFill/>
          <a:ln>
            <a:noFill/>
          </a:ln>
        </p:spPr>
      </p:pic>
      <p:pic>
        <p:nvPicPr>
          <p:cNvPr id="136" name="Google Shape;136;p4"/>
          <p:cNvPicPr preferRelativeResize="0"/>
          <p:nvPr/>
        </p:nvPicPr>
        <p:blipFill rotWithShape="1">
          <a:blip r:embed="rId9">
            <a:alphaModFix/>
          </a:blip>
          <a:srcRect b="0" l="0" r="0" t="0"/>
          <a:stretch/>
        </p:blipFill>
        <p:spPr>
          <a:xfrm>
            <a:off x="5357818" y="5000636"/>
            <a:ext cx="3497262" cy="439737"/>
          </a:xfrm>
          <a:prstGeom prst="rect">
            <a:avLst/>
          </a:prstGeom>
          <a:noFill/>
          <a:ln>
            <a:noFill/>
          </a:ln>
        </p:spPr>
      </p:pic>
      <p:pic>
        <p:nvPicPr>
          <p:cNvPr id="137" name="Google Shape;137;p4"/>
          <p:cNvPicPr preferRelativeResize="0"/>
          <p:nvPr/>
        </p:nvPicPr>
        <p:blipFill rotWithShape="1">
          <a:blip r:embed="rId10">
            <a:alphaModFix/>
          </a:blip>
          <a:srcRect b="0" l="0" r="0" t="0"/>
          <a:stretch/>
        </p:blipFill>
        <p:spPr>
          <a:xfrm>
            <a:off x="6000760" y="5429264"/>
            <a:ext cx="2552700" cy="785813"/>
          </a:xfrm>
          <a:prstGeom prst="rect">
            <a:avLst/>
          </a:prstGeom>
          <a:noFill/>
          <a:ln>
            <a:noFill/>
          </a:ln>
        </p:spPr>
      </p:pic>
      <p:pic>
        <p:nvPicPr>
          <p:cNvPr id="138" name="Google Shape;138;p4"/>
          <p:cNvPicPr preferRelativeResize="0"/>
          <p:nvPr/>
        </p:nvPicPr>
        <p:blipFill rotWithShape="1">
          <a:blip r:embed="rId11">
            <a:alphaModFix/>
          </a:blip>
          <a:srcRect b="0" l="0" r="0" t="0"/>
          <a:stretch/>
        </p:blipFill>
        <p:spPr>
          <a:xfrm>
            <a:off x="6618311" y="6370661"/>
            <a:ext cx="1311275" cy="41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0" y="-71462"/>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Experimental Setup</a:t>
            </a:r>
            <a:endParaRPr/>
          </a:p>
        </p:txBody>
      </p:sp>
      <p:pic>
        <p:nvPicPr>
          <p:cNvPr id="144" name="Google Shape;144;p5"/>
          <p:cNvPicPr preferRelativeResize="0"/>
          <p:nvPr/>
        </p:nvPicPr>
        <p:blipFill rotWithShape="1">
          <a:blip r:embed="rId3">
            <a:alphaModFix/>
          </a:blip>
          <a:srcRect b="0" l="0" r="0" t="0"/>
          <a:stretch/>
        </p:blipFill>
        <p:spPr>
          <a:xfrm>
            <a:off x="-10109199" y="-7594599"/>
            <a:ext cx="5322821" cy="3996720"/>
          </a:xfrm>
          <a:prstGeom prst="rect">
            <a:avLst/>
          </a:prstGeom>
          <a:noFill/>
          <a:ln>
            <a:noFill/>
          </a:ln>
        </p:spPr>
      </p:pic>
      <p:sp>
        <p:nvSpPr>
          <p:cNvPr id="145" name="Google Shape;145;p5"/>
          <p:cNvSpPr txBox="1"/>
          <p:nvPr/>
        </p:nvSpPr>
        <p:spPr>
          <a:xfrm>
            <a:off x="2643174" y="5786454"/>
            <a:ext cx="6429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Duct</a:t>
            </a:r>
            <a:endParaRPr sz="1800">
              <a:solidFill>
                <a:schemeClr val="lt1"/>
              </a:solidFill>
              <a:latin typeface="Calibri"/>
              <a:ea typeface="Calibri"/>
              <a:cs typeface="Calibri"/>
              <a:sym typeface="Calibri"/>
            </a:endParaRPr>
          </a:p>
        </p:txBody>
      </p:sp>
      <p:sp>
        <p:nvSpPr>
          <p:cNvPr id="146" name="Google Shape;146;p5"/>
          <p:cNvSpPr txBox="1"/>
          <p:nvPr/>
        </p:nvSpPr>
        <p:spPr>
          <a:xfrm>
            <a:off x="1214414" y="5715016"/>
            <a:ext cx="8572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Heater</a:t>
            </a:r>
            <a:endParaRPr sz="1800">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4">
            <a:alphaModFix/>
          </a:blip>
          <a:srcRect b="7230" l="9569" r="21875" t="29545"/>
          <a:stretch/>
        </p:blipFill>
        <p:spPr>
          <a:xfrm>
            <a:off x="1500166" y="1500174"/>
            <a:ext cx="5572164" cy="2428892"/>
          </a:xfrm>
          <a:prstGeom prst="rect">
            <a:avLst/>
          </a:prstGeom>
          <a:noFill/>
          <a:ln>
            <a:noFill/>
          </a:ln>
        </p:spPr>
      </p:pic>
      <p:pic>
        <p:nvPicPr>
          <p:cNvPr descr="C:\Users\LENOVO\Desktop\Achintya\Courses\2020_21\2nd_Semester\HP_Lab\Emissivity_2.jpeg" id="148" name="Google Shape;148;p5"/>
          <p:cNvPicPr preferRelativeResize="0"/>
          <p:nvPr/>
        </p:nvPicPr>
        <p:blipFill rotWithShape="1">
          <a:blip r:embed="rId5">
            <a:alphaModFix/>
          </a:blip>
          <a:srcRect b="26799" l="0" r="0" t="7716"/>
          <a:stretch/>
        </p:blipFill>
        <p:spPr>
          <a:xfrm>
            <a:off x="7286644" y="1500174"/>
            <a:ext cx="1701563" cy="2357454"/>
          </a:xfrm>
          <a:prstGeom prst="rect">
            <a:avLst/>
          </a:prstGeom>
          <a:noFill/>
          <a:ln>
            <a:noFill/>
          </a:ln>
        </p:spPr>
      </p:pic>
      <p:pic>
        <p:nvPicPr>
          <p:cNvPr id="149" name="Google Shape;149;p5"/>
          <p:cNvPicPr preferRelativeResize="0"/>
          <p:nvPr/>
        </p:nvPicPr>
        <p:blipFill rotWithShape="1">
          <a:blip r:embed="rId6">
            <a:alphaModFix/>
          </a:blip>
          <a:srcRect b="22106" l="53516" r="26898" t="61157"/>
          <a:stretch/>
        </p:blipFill>
        <p:spPr>
          <a:xfrm>
            <a:off x="6072198" y="4857760"/>
            <a:ext cx="2786082" cy="1125149"/>
          </a:xfrm>
          <a:prstGeom prst="rect">
            <a:avLst/>
          </a:prstGeom>
          <a:noFill/>
          <a:ln>
            <a:noFill/>
          </a:ln>
        </p:spPr>
      </p:pic>
      <p:pic>
        <p:nvPicPr>
          <p:cNvPr id="150" name="Google Shape;150;p5"/>
          <p:cNvPicPr preferRelativeResize="0"/>
          <p:nvPr/>
        </p:nvPicPr>
        <p:blipFill rotWithShape="1">
          <a:blip r:embed="rId4">
            <a:alphaModFix/>
          </a:blip>
          <a:srcRect b="7230" l="9570" r="52754" t="40454"/>
          <a:stretch/>
        </p:blipFill>
        <p:spPr>
          <a:xfrm>
            <a:off x="142844" y="4286256"/>
            <a:ext cx="3062310" cy="2009788"/>
          </a:xfrm>
          <a:prstGeom prst="rect">
            <a:avLst/>
          </a:prstGeom>
          <a:noFill/>
          <a:ln>
            <a:noFill/>
          </a:ln>
        </p:spPr>
      </p:pic>
      <p:sp>
        <p:nvSpPr>
          <p:cNvPr id="151" name="Google Shape;151;p5"/>
          <p:cNvSpPr txBox="1"/>
          <p:nvPr/>
        </p:nvSpPr>
        <p:spPr>
          <a:xfrm>
            <a:off x="1714480" y="5488560"/>
            <a:ext cx="1357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Black Plate</a:t>
            </a:r>
            <a:endParaRPr sz="1800">
              <a:solidFill>
                <a:schemeClr val="lt1"/>
              </a:solidFill>
              <a:latin typeface="Calibri"/>
              <a:ea typeface="Calibri"/>
              <a:cs typeface="Calibri"/>
              <a:sym typeface="Calibri"/>
            </a:endParaRPr>
          </a:p>
        </p:txBody>
      </p:sp>
      <p:sp>
        <p:nvSpPr>
          <p:cNvPr id="152" name="Google Shape;152;p5"/>
          <p:cNvSpPr txBox="1"/>
          <p:nvPr/>
        </p:nvSpPr>
        <p:spPr>
          <a:xfrm>
            <a:off x="500034" y="5488560"/>
            <a:ext cx="1357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Metal Plate</a:t>
            </a:r>
            <a:endParaRPr sz="1800">
              <a:solidFill>
                <a:schemeClr val="lt1"/>
              </a:solidFill>
              <a:latin typeface="Calibri"/>
              <a:ea typeface="Calibri"/>
              <a:cs typeface="Calibri"/>
              <a:sym typeface="Calibri"/>
            </a:endParaRPr>
          </a:p>
        </p:txBody>
      </p:sp>
      <p:sp>
        <p:nvSpPr>
          <p:cNvPr id="153" name="Google Shape;153;p5"/>
          <p:cNvSpPr txBox="1"/>
          <p:nvPr/>
        </p:nvSpPr>
        <p:spPr>
          <a:xfrm>
            <a:off x="1428728" y="4286256"/>
            <a:ext cx="13573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Calibri"/>
                <a:ea typeface="Calibri"/>
                <a:cs typeface="Calibri"/>
                <a:sym typeface="Calibri"/>
              </a:rPr>
              <a:t>Box</a:t>
            </a:r>
            <a:endParaRPr sz="1800">
              <a:solidFill>
                <a:schemeClr val="dk1"/>
              </a:solidFill>
              <a:latin typeface="Calibri"/>
              <a:ea typeface="Calibri"/>
              <a:cs typeface="Calibri"/>
              <a:sym typeface="Calibri"/>
            </a:endParaRPr>
          </a:p>
        </p:txBody>
      </p:sp>
      <p:sp>
        <p:nvSpPr>
          <p:cNvPr id="154" name="Google Shape;154;p5"/>
          <p:cNvSpPr txBox="1"/>
          <p:nvPr/>
        </p:nvSpPr>
        <p:spPr>
          <a:xfrm>
            <a:off x="5429256" y="6000768"/>
            <a:ext cx="171451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Calibri"/>
                <a:ea typeface="Calibri"/>
                <a:cs typeface="Calibri"/>
                <a:sym typeface="Calibri"/>
              </a:rPr>
              <a:t>Heater Control for Test Plate</a:t>
            </a:r>
            <a:endParaRPr sz="1800">
              <a:solidFill>
                <a:schemeClr val="dk1"/>
              </a:solidFill>
              <a:latin typeface="Calibri"/>
              <a:ea typeface="Calibri"/>
              <a:cs typeface="Calibri"/>
              <a:sym typeface="Calibri"/>
            </a:endParaRPr>
          </a:p>
        </p:txBody>
      </p:sp>
      <p:sp>
        <p:nvSpPr>
          <p:cNvPr id="155" name="Google Shape;155;p5"/>
          <p:cNvSpPr txBox="1"/>
          <p:nvPr/>
        </p:nvSpPr>
        <p:spPr>
          <a:xfrm>
            <a:off x="7358082" y="6000768"/>
            <a:ext cx="171451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Calibri"/>
                <a:ea typeface="Calibri"/>
                <a:cs typeface="Calibri"/>
                <a:sym typeface="Calibri"/>
              </a:rPr>
              <a:t>Heater Control for Black Plate</a:t>
            </a:r>
            <a:endParaRPr sz="1800">
              <a:solidFill>
                <a:schemeClr val="dk1"/>
              </a:solidFill>
              <a:latin typeface="Calibri"/>
              <a:ea typeface="Calibri"/>
              <a:cs typeface="Calibri"/>
              <a:sym typeface="Calibri"/>
            </a:endParaRPr>
          </a:p>
        </p:txBody>
      </p:sp>
      <p:sp>
        <p:nvSpPr>
          <p:cNvPr id="156" name="Google Shape;156;p5"/>
          <p:cNvSpPr/>
          <p:nvPr/>
        </p:nvSpPr>
        <p:spPr>
          <a:xfrm>
            <a:off x="5000628" y="2786058"/>
            <a:ext cx="1571636" cy="642942"/>
          </a:xfrm>
          <a:prstGeom prst="rect">
            <a:avLst/>
          </a:prstGeom>
          <a:noFill/>
          <a:ln cap="flat" cmpd="sng" w="381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
          <p:cNvSpPr/>
          <p:nvPr/>
        </p:nvSpPr>
        <p:spPr>
          <a:xfrm>
            <a:off x="6000760" y="4857760"/>
            <a:ext cx="2857520" cy="1214446"/>
          </a:xfrm>
          <a:prstGeom prst="rect">
            <a:avLst/>
          </a:prstGeom>
          <a:noFill/>
          <a:ln cap="flat" cmpd="sng" w="381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5"/>
          <p:cNvSpPr/>
          <p:nvPr/>
        </p:nvSpPr>
        <p:spPr>
          <a:xfrm>
            <a:off x="4929190" y="2000240"/>
            <a:ext cx="1785950" cy="571504"/>
          </a:xfrm>
          <a:prstGeom prst="rect">
            <a:avLst/>
          </a:prstGeom>
          <a:noFill/>
          <a:ln cap="flat" cmpd="sng" w="5715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5"/>
          <p:cNvSpPr/>
          <p:nvPr/>
        </p:nvSpPr>
        <p:spPr>
          <a:xfrm>
            <a:off x="5000628" y="2071678"/>
            <a:ext cx="500066" cy="642942"/>
          </a:xfrm>
          <a:prstGeom prst="rect">
            <a:avLst/>
          </a:prstGeom>
          <a:noFill/>
          <a:ln cap="flat" cmpd="sng" w="38100">
            <a:solidFill>
              <a:srgbClr val="0070C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0" name="Google Shape;160;p5"/>
          <p:cNvGrpSpPr/>
          <p:nvPr/>
        </p:nvGrpSpPr>
        <p:grpSpPr>
          <a:xfrm>
            <a:off x="5000628" y="-24"/>
            <a:ext cx="2286015" cy="1500198"/>
            <a:chOff x="7000892" y="142852"/>
            <a:chExt cx="2286015" cy="1500198"/>
          </a:xfrm>
        </p:grpSpPr>
        <p:pic>
          <p:nvPicPr>
            <p:cNvPr id="161" name="Google Shape;161;p5"/>
            <p:cNvPicPr preferRelativeResize="0"/>
            <p:nvPr/>
          </p:nvPicPr>
          <p:blipFill rotWithShape="1">
            <a:blip r:embed="rId4">
              <a:alphaModFix/>
            </a:blip>
            <a:srcRect b="38843" l="53406" r="40405" t="38843"/>
            <a:stretch/>
          </p:blipFill>
          <p:spPr>
            <a:xfrm>
              <a:off x="7000893" y="142852"/>
              <a:ext cx="857256" cy="1500174"/>
            </a:xfrm>
            <a:prstGeom prst="rect">
              <a:avLst/>
            </a:prstGeom>
            <a:noFill/>
            <a:ln>
              <a:noFill/>
            </a:ln>
          </p:spPr>
        </p:pic>
        <p:sp>
          <p:nvSpPr>
            <p:cNvPr id="162" name="Google Shape;162;p5"/>
            <p:cNvSpPr/>
            <p:nvPr/>
          </p:nvSpPr>
          <p:spPr>
            <a:xfrm>
              <a:off x="7000892" y="142852"/>
              <a:ext cx="857256" cy="1500198"/>
            </a:xfrm>
            <a:prstGeom prst="rect">
              <a:avLst/>
            </a:prstGeom>
            <a:noFill/>
            <a:ln cap="flat" cmpd="sng" w="38100">
              <a:solidFill>
                <a:srgbClr val="0070C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5"/>
            <p:cNvSpPr txBox="1"/>
            <p:nvPr/>
          </p:nvSpPr>
          <p:spPr>
            <a:xfrm>
              <a:off x="7858148" y="428604"/>
              <a:ext cx="14287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Temperature Indicator</a:t>
              </a:r>
              <a:endParaRPr sz="1800">
                <a:solidFill>
                  <a:schemeClr val="dk1"/>
                </a:solidFill>
                <a:latin typeface="Calibri"/>
                <a:ea typeface="Calibri"/>
                <a:cs typeface="Calibri"/>
                <a:sym typeface="Calibri"/>
              </a:endParaRPr>
            </a:p>
          </p:txBody>
        </p:sp>
        <p:sp>
          <p:nvSpPr>
            <p:cNvPr id="164" name="Google Shape;164;p5"/>
            <p:cNvSpPr txBox="1"/>
            <p:nvPr/>
          </p:nvSpPr>
          <p:spPr>
            <a:xfrm>
              <a:off x="7500958" y="1214422"/>
              <a:ext cx="16430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Selector Switch</a:t>
              </a:r>
              <a:endParaRPr sz="1800">
                <a:solidFill>
                  <a:schemeClr val="dk1"/>
                </a:solidFill>
                <a:latin typeface="Calibri"/>
                <a:ea typeface="Calibri"/>
                <a:cs typeface="Calibri"/>
                <a:sym typeface="Calibri"/>
              </a:endParaRPr>
            </a:p>
          </p:txBody>
        </p:sp>
      </p:grpSp>
      <p:grpSp>
        <p:nvGrpSpPr>
          <p:cNvPr id="165" name="Google Shape;165;p5"/>
          <p:cNvGrpSpPr/>
          <p:nvPr/>
        </p:nvGrpSpPr>
        <p:grpSpPr>
          <a:xfrm>
            <a:off x="857224" y="857232"/>
            <a:ext cx="3857652" cy="1074959"/>
            <a:chOff x="714348" y="428604"/>
            <a:chExt cx="3857652" cy="1074959"/>
          </a:xfrm>
        </p:grpSpPr>
        <p:sp>
          <p:nvSpPr>
            <p:cNvPr id="166" name="Google Shape;166;p5"/>
            <p:cNvSpPr txBox="1"/>
            <p:nvPr/>
          </p:nvSpPr>
          <p:spPr>
            <a:xfrm>
              <a:off x="1285852" y="500042"/>
              <a:ext cx="15001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Temperature Scanner</a:t>
              </a:r>
              <a:endParaRPr sz="1800">
                <a:solidFill>
                  <a:schemeClr val="lt1"/>
                </a:solidFill>
                <a:latin typeface="Calibri"/>
                <a:ea typeface="Calibri"/>
                <a:cs typeface="Calibri"/>
                <a:sym typeface="Calibri"/>
              </a:endParaRPr>
            </a:p>
          </p:txBody>
        </p:sp>
        <p:pic>
          <p:nvPicPr>
            <p:cNvPr id="167" name="Google Shape;167;p5"/>
            <p:cNvPicPr preferRelativeResize="0"/>
            <p:nvPr/>
          </p:nvPicPr>
          <p:blipFill rotWithShape="1">
            <a:blip r:embed="rId4">
              <a:alphaModFix/>
            </a:blip>
            <a:srcRect b="44421" l="52636" r="25391" t="38843"/>
            <a:stretch/>
          </p:blipFill>
          <p:spPr>
            <a:xfrm>
              <a:off x="1928794" y="500042"/>
              <a:ext cx="2579706" cy="928694"/>
            </a:xfrm>
            <a:prstGeom prst="rect">
              <a:avLst/>
            </a:prstGeom>
            <a:noFill/>
            <a:ln>
              <a:noFill/>
            </a:ln>
          </p:spPr>
        </p:pic>
        <p:sp>
          <p:nvSpPr>
            <p:cNvPr id="168" name="Google Shape;168;p5"/>
            <p:cNvSpPr/>
            <p:nvPr/>
          </p:nvSpPr>
          <p:spPr>
            <a:xfrm>
              <a:off x="1857356" y="428604"/>
              <a:ext cx="2643206" cy="1071570"/>
            </a:xfrm>
            <a:prstGeom prst="rect">
              <a:avLst/>
            </a:prstGeom>
            <a:noFill/>
            <a:ln cap="flat" cmpd="sng" w="381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5"/>
            <p:cNvSpPr txBox="1"/>
            <p:nvPr/>
          </p:nvSpPr>
          <p:spPr>
            <a:xfrm>
              <a:off x="3500430" y="487900"/>
              <a:ext cx="10715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Ammeter</a:t>
              </a:r>
              <a:endParaRPr sz="1800">
                <a:solidFill>
                  <a:schemeClr val="dk1"/>
                </a:solidFill>
                <a:latin typeface="Calibri"/>
                <a:ea typeface="Calibri"/>
                <a:cs typeface="Calibri"/>
                <a:sym typeface="Calibri"/>
              </a:endParaRPr>
            </a:p>
          </p:txBody>
        </p:sp>
        <p:sp>
          <p:nvSpPr>
            <p:cNvPr id="170" name="Google Shape;170;p5"/>
            <p:cNvSpPr txBox="1"/>
            <p:nvPr/>
          </p:nvSpPr>
          <p:spPr>
            <a:xfrm>
              <a:off x="714348" y="857232"/>
              <a:ext cx="15716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Temperature Indicator</a:t>
              </a:r>
              <a:endParaRPr sz="1800">
                <a:solidFill>
                  <a:schemeClr val="dk1"/>
                </a:solidFill>
                <a:latin typeface="Calibri"/>
                <a:ea typeface="Calibri"/>
                <a:cs typeface="Calibri"/>
                <a:sym typeface="Calibri"/>
              </a:endParaRPr>
            </a:p>
          </p:txBody>
        </p:sp>
        <p:sp>
          <p:nvSpPr>
            <p:cNvPr id="171" name="Google Shape;171;p5"/>
            <p:cNvSpPr txBox="1"/>
            <p:nvPr/>
          </p:nvSpPr>
          <p:spPr>
            <a:xfrm>
              <a:off x="2500298" y="428604"/>
              <a:ext cx="12144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Voltmeter</a:t>
              </a:r>
              <a:endParaRPr sz="1800">
                <a:solidFill>
                  <a:schemeClr val="dk1"/>
                </a:solidFill>
                <a:latin typeface="Calibri"/>
                <a:ea typeface="Calibri"/>
                <a:cs typeface="Calibri"/>
                <a:sym typeface="Calibri"/>
              </a:endParaRPr>
            </a:p>
          </p:txBody>
        </p:sp>
      </p:grpSp>
      <p:sp>
        <p:nvSpPr>
          <p:cNvPr id="172" name="Google Shape;172;p5"/>
          <p:cNvSpPr/>
          <p:nvPr/>
        </p:nvSpPr>
        <p:spPr>
          <a:xfrm>
            <a:off x="6143636" y="1928802"/>
            <a:ext cx="642942" cy="1000132"/>
          </a:xfrm>
          <a:prstGeom prst="rect">
            <a:avLst/>
          </a:prstGeom>
          <a:noFill/>
          <a:ln cap="flat" cmpd="sng" w="38100">
            <a:solidFill>
              <a:srgbClr val="66003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5"/>
          <p:cNvSpPr/>
          <p:nvPr/>
        </p:nvSpPr>
        <p:spPr>
          <a:xfrm>
            <a:off x="7215206" y="1500174"/>
            <a:ext cx="1785950" cy="2357454"/>
          </a:xfrm>
          <a:prstGeom prst="rect">
            <a:avLst/>
          </a:prstGeom>
          <a:noFill/>
          <a:ln cap="flat" cmpd="sng" w="38100">
            <a:solidFill>
              <a:srgbClr val="66003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0" y="0"/>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Specifications</a:t>
            </a:r>
            <a:endParaRPr/>
          </a:p>
        </p:txBody>
      </p:sp>
      <p:pic>
        <p:nvPicPr>
          <p:cNvPr id="179" name="Google Shape;179;p6"/>
          <p:cNvPicPr preferRelativeResize="0"/>
          <p:nvPr/>
        </p:nvPicPr>
        <p:blipFill rotWithShape="1">
          <a:blip r:embed="rId3">
            <a:alphaModFix/>
          </a:blip>
          <a:srcRect b="0" l="0" r="0" t="0"/>
          <a:stretch/>
        </p:blipFill>
        <p:spPr>
          <a:xfrm>
            <a:off x="0" y="1214422"/>
            <a:ext cx="9100958" cy="3143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type="title"/>
          </p:nvPr>
        </p:nvSpPr>
        <p:spPr>
          <a:xfrm>
            <a:off x="0" y="0"/>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Procedure</a:t>
            </a:r>
            <a:endParaRPr/>
          </a:p>
        </p:txBody>
      </p:sp>
      <p:sp>
        <p:nvSpPr>
          <p:cNvPr id="185" name="Google Shape;185;p7"/>
          <p:cNvSpPr txBox="1"/>
          <p:nvPr>
            <p:ph idx="1" type="body"/>
          </p:nvPr>
        </p:nvSpPr>
        <p:spPr>
          <a:xfrm>
            <a:off x="142844" y="642918"/>
            <a:ext cx="9001156" cy="548324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IN" sz="2400"/>
              <a:t>Give power supply to temperature indicator (230 V, single phase) and adjust the readings in it equal to room temperature by rotating the compensation knob (Normally this is pre-adjusted)</a:t>
            </a:r>
            <a:endParaRPr/>
          </a:p>
          <a:p>
            <a:pPr indent="-342900" lvl="0" marL="342900" rtl="0" algn="l">
              <a:spcBef>
                <a:spcPts val="480"/>
              </a:spcBef>
              <a:spcAft>
                <a:spcPts val="0"/>
              </a:spcAft>
              <a:buClr>
                <a:schemeClr val="dk1"/>
              </a:buClr>
              <a:buSzPts val="2400"/>
              <a:buChar char="•"/>
            </a:pPr>
            <a:r>
              <a:rPr lang="en-IN" sz="2400"/>
              <a:t>Select the proper range on voltmeter/ ammeter </a:t>
            </a:r>
            <a:endParaRPr/>
          </a:p>
          <a:p>
            <a:pPr indent="-342900" lvl="0" marL="342900" rtl="0" algn="l">
              <a:spcBef>
                <a:spcPts val="480"/>
              </a:spcBef>
              <a:spcAft>
                <a:spcPts val="0"/>
              </a:spcAft>
              <a:buClr>
                <a:schemeClr val="dk1"/>
              </a:buClr>
              <a:buSzPts val="2400"/>
              <a:buChar char="•"/>
            </a:pPr>
            <a:r>
              <a:rPr lang="en-IN" sz="2400"/>
              <a:t>Gradually increase the input to the heater to black plate and adjust it to some value (30, 50, 75 W) and adjust the heater input to test plate slightly less than the black plate (27, 35, 55 W)</a:t>
            </a:r>
            <a:endParaRPr/>
          </a:p>
          <a:p>
            <a:pPr indent="-342900" lvl="0" marL="342900" rtl="0" algn="l">
              <a:spcBef>
                <a:spcPts val="480"/>
              </a:spcBef>
              <a:spcAft>
                <a:spcPts val="0"/>
              </a:spcAft>
              <a:buClr>
                <a:schemeClr val="dk1"/>
              </a:buClr>
              <a:buSzPts val="2400"/>
              <a:buChar char="•"/>
            </a:pPr>
            <a:r>
              <a:rPr lang="en-IN" sz="2400"/>
              <a:t>Check the temperature of the two plates and adjust dimmerstat so that the two plates are maintained at the same temperature</a:t>
            </a:r>
            <a:endParaRPr/>
          </a:p>
          <a:p>
            <a:pPr indent="-285750" lvl="1" marL="742950" rtl="0" algn="l">
              <a:spcBef>
                <a:spcPts val="400"/>
              </a:spcBef>
              <a:spcAft>
                <a:spcPts val="0"/>
              </a:spcAft>
              <a:buClr>
                <a:schemeClr val="dk1"/>
              </a:buClr>
              <a:buSzPts val="2000"/>
              <a:buChar char="–"/>
            </a:pPr>
            <a:r>
              <a:rPr lang="en-IN" sz="2000"/>
              <a:t>Requires trial and error and more than 1 hour of waiting before steady state is reached</a:t>
            </a:r>
            <a:endParaRPr/>
          </a:p>
          <a:p>
            <a:pPr indent="-342900" lvl="0" marL="342900" rtl="0" algn="l">
              <a:spcBef>
                <a:spcPts val="480"/>
              </a:spcBef>
              <a:spcAft>
                <a:spcPts val="0"/>
              </a:spcAft>
              <a:buClr>
                <a:schemeClr val="dk1"/>
              </a:buClr>
              <a:buSzPts val="2400"/>
              <a:buChar char="•"/>
            </a:pPr>
            <a:r>
              <a:rPr lang="en-IN" sz="2400"/>
              <a:t>After attaining the steady state record the readings V</a:t>
            </a:r>
            <a:r>
              <a:rPr baseline="-25000" lang="en-IN" sz="2400"/>
              <a:t>1</a:t>
            </a:r>
            <a:r>
              <a:rPr lang="en-IN" sz="2400"/>
              <a:t>, I</a:t>
            </a:r>
            <a:r>
              <a:rPr baseline="-25000" lang="en-IN" sz="2400"/>
              <a:t>1</a:t>
            </a:r>
            <a:r>
              <a:rPr lang="en-IN" sz="2400"/>
              <a:t>, V</a:t>
            </a:r>
            <a:r>
              <a:rPr baseline="-25000" lang="en-IN" sz="2400"/>
              <a:t>2</a:t>
            </a:r>
            <a:r>
              <a:rPr lang="en-IN" sz="2400"/>
              <a:t>, I</a:t>
            </a:r>
            <a:r>
              <a:rPr baseline="-25000" lang="en-IN" sz="2400"/>
              <a:t>2</a:t>
            </a:r>
            <a:r>
              <a:rPr lang="en-IN" sz="2400"/>
              <a:t>, T</a:t>
            </a:r>
            <a:r>
              <a:rPr baseline="-25000" lang="en-IN" sz="2400"/>
              <a:t>1</a:t>
            </a:r>
            <a:r>
              <a:rPr lang="en-IN" sz="2400"/>
              <a:t>, T</a:t>
            </a:r>
            <a:r>
              <a:rPr baseline="-25000" lang="en-IN" sz="2400"/>
              <a:t>2</a:t>
            </a:r>
            <a:r>
              <a:rPr lang="en-IN" sz="2400"/>
              <a:t>, T</a:t>
            </a:r>
            <a:r>
              <a:rPr baseline="-25000" lang="en-IN" sz="2400"/>
              <a:t>∞</a:t>
            </a:r>
            <a:endParaRPr/>
          </a:p>
          <a:p>
            <a:pPr indent="-342900" lvl="0" marL="342900" rtl="0" algn="l">
              <a:spcBef>
                <a:spcPts val="480"/>
              </a:spcBef>
              <a:spcAft>
                <a:spcPts val="0"/>
              </a:spcAft>
              <a:buClr>
                <a:schemeClr val="dk1"/>
              </a:buClr>
              <a:buSzPts val="2400"/>
              <a:buChar char="•"/>
            </a:pPr>
            <a:r>
              <a:rPr lang="en-IN" sz="2400"/>
              <a:t>The procedure is repeated for various surface temperatures in increasing order</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ph type="title"/>
          </p:nvPr>
        </p:nvSpPr>
        <p:spPr>
          <a:xfrm>
            <a:off x="0" y="0"/>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Precautions</a:t>
            </a:r>
            <a:endParaRPr/>
          </a:p>
        </p:txBody>
      </p:sp>
      <p:sp>
        <p:nvSpPr>
          <p:cNvPr id="191" name="Google Shape;191;p8"/>
          <p:cNvSpPr txBox="1"/>
          <p:nvPr>
            <p:ph idx="1" type="body"/>
          </p:nvPr>
        </p:nvSpPr>
        <p:spPr>
          <a:xfrm>
            <a:off x="457200" y="642918"/>
            <a:ext cx="8229600" cy="548324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IN" sz="2400"/>
              <a:t>Use stabilized AC single phase supply</a:t>
            </a:r>
            <a:endParaRPr/>
          </a:p>
          <a:p>
            <a:pPr indent="-342900" lvl="0" marL="342900" rtl="0" algn="l">
              <a:spcBef>
                <a:spcPts val="480"/>
              </a:spcBef>
              <a:spcAft>
                <a:spcPts val="0"/>
              </a:spcAft>
              <a:buClr>
                <a:schemeClr val="dk1"/>
              </a:buClr>
              <a:buSzPts val="2400"/>
              <a:buChar char="•"/>
            </a:pPr>
            <a:r>
              <a:rPr lang="en-IN" sz="2400"/>
              <a:t>Always keep the dimmerstat at zero position before start</a:t>
            </a:r>
            <a:endParaRPr/>
          </a:p>
          <a:p>
            <a:pPr indent="-342900" lvl="0" marL="342900" rtl="0" algn="l">
              <a:spcBef>
                <a:spcPts val="480"/>
              </a:spcBef>
              <a:spcAft>
                <a:spcPts val="0"/>
              </a:spcAft>
              <a:buClr>
                <a:schemeClr val="dk1"/>
              </a:buClr>
              <a:buSzPts val="2400"/>
              <a:buChar char="•"/>
            </a:pPr>
            <a:r>
              <a:rPr lang="en-IN" sz="2400"/>
              <a:t>Use proper voltage range on the voltmeter</a:t>
            </a:r>
            <a:endParaRPr/>
          </a:p>
          <a:p>
            <a:pPr indent="-342900" lvl="0" marL="342900" rtl="0" algn="l">
              <a:spcBef>
                <a:spcPts val="480"/>
              </a:spcBef>
              <a:spcAft>
                <a:spcPts val="0"/>
              </a:spcAft>
              <a:buClr>
                <a:schemeClr val="dk1"/>
              </a:buClr>
              <a:buSzPts val="2400"/>
              <a:buChar char="•"/>
            </a:pPr>
            <a:r>
              <a:rPr lang="en-IN" sz="2400"/>
              <a:t>Gradually increase the heater inputs</a:t>
            </a:r>
            <a:endParaRPr/>
          </a:p>
          <a:p>
            <a:pPr indent="-342900" lvl="0" marL="342900" rtl="0" algn="l">
              <a:spcBef>
                <a:spcPts val="480"/>
              </a:spcBef>
              <a:spcAft>
                <a:spcPts val="0"/>
              </a:spcAft>
              <a:buClr>
                <a:schemeClr val="dk1"/>
              </a:buClr>
              <a:buSzPts val="2400"/>
              <a:buChar char="•"/>
            </a:pPr>
            <a:r>
              <a:rPr lang="en-IN" sz="2400"/>
              <a:t>See that the black plate is having a uniform layer of lamp black</a:t>
            </a:r>
            <a:endParaRPr/>
          </a:p>
          <a:p>
            <a:pPr indent="-342900" lvl="0" marL="342900" rtl="0" algn="l">
              <a:spcBef>
                <a:spcPts val="480"/>
              </a:spcBef>
              <a:spcAft>
                <a:spcPts val="0"/>
              </a:spcAft>
              <a:buClr>
                <a:schemeClr val="dk1"/>
              </a:buClr>
              <a:buSzPts val="2400"/>
              <a:buChar char="•"/>
            </a:pPr>
            <a:r>
              <a:rPr lang="en-IN" sz="2400"/>
              <a:t>Never put the heater selector switch at off position i.e., intermediate position</a:t>
            </a:r>
            <a:endParaRPr/>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0" y="0"/>
            <a:ext cx="8229600" cy="58259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IN"/>
              <a:t>Observations</a:t>
            </a:r>
            <a:endParaRPr/>
          </a:p>
        </p:txBody>
      </p:sp>
      <p:graphicFrame>
        <p:nvGraphicFramePr>
          <p:cNvPr id="197" name="Google Shape;197;p9"/>
          <p:cNvGraphicFramePr/>
          <p:nvPr/>
        </p:nvGraphicFramePr>
        <p:xfrm>
          <a:off x="457200" y="1600200"/>
          <a:ext cx="3000000" cy="3000000"/>
        </p:xfrm>
        <a:graphic>
          <a:graphicData uri="http://schemas.openxmlformats.org/drawingml/2006/table">
            <a:tbl>
              <a:tblPr bandRow="1" firstRow="1">
                <a:noFill/>
                <a:tableStyleId>{AA6FAC2C-A494-49B4-9325-60B496B11873}</a:tableStyleId>
              </a:tblPr>
              <a:tblGrid>
                <a:gridCol w="1028700"/>
                <a:gridCol w="1028700"/>
                <a:gridCol w="1028700"/>
                <a:gridCol w="1028700"/>
                <a:gridCol w="1028700"/>
                <a:gridCol w="1028700"/>
                <a:gridCol w="1028700"/>
                <a:gridCol w="1028700"/>
              </a:tblGrid>
              <a:tr h="370850">
                <a:tc rowSpan="3">
                  <a:txBody>
                    <a:bodyPr/>
                    <a:lstStyle/>
                    <a:p>
                      <a:pPr indent="0" lvl="0" marL="0" marR="0" rtl="0" algn="ctr">
                        <a:spcBef>
                          <a:spcPts val="0"/>
                        </a:spcBef>
                        <a:spcAft>
                          <a:spcPts val="0"/>
                        </a:spcAft>
                        <a:buNone/>
                      </a:pPr>
                      <a:r>
                        <a:rPr b="1" lang="en-IN" sz="1800" u="none" cap="none" strike="noStrike"/>
                        <a:t>Sl. No. </a:t>
                      </a:r>
                      <a:endParaRPr b="1" sz="1800" u="none" cap="none" strike="noStrike"/>
                    </a:p>
                  </a:txBody>
                  <a:tcPr marT="45725" marB="45725" marR="91450" marL="91450"/>
                </a:tc>
                <a:tc gridSpan="4">
                  <a:txBody>
                    <a:bodyPr/>
                    <a:lstStyle/>
                    <a:p>
                      <a:pPr indent="0" lvl="0" marL="0" marR="0" rtl="0" algn="ctr">
                        <a:spcBef>
                          <a:spcPts val="0"/>
                        </a:spcBef>
                        <a:spcAft>
                          <a:spcPts val="0"/>
                        </a:spcAft>
                        <a:buNone/>
                      </a:pPr>
                      <a:r>
                        <a:rPr b="1" lang="en-IN" sz="1800" u="none" cap="none" strike="noStrike"/>
                        <a:t>Heater Input</a:t>
                      </a:r>
                      <a:endParaRPr b="1" sz="1800" u="none" cap="none" strike="noStrike"/>
                    </a:p>
                  </a:txBody>
                  <a:tcPr marT="45725" marB="45725" marR="91450" marL="91450"/>
                </a:tc>
                <a:tc hMerge="1"/>
                <a:tc hMerge="1"/>
                <a:tc hMerge="1"/>
                <a:tc gridSpan="3" rowSpan="2">
                  <a:txBody>
                    <a:bodyPr/>
                    <a:lstStyle/>
                    <a:p>
                      <a:pPr indent="0" lvl="0" marL="0" marR="0" rtl="0" algn="ctr">
                        <a:spcBef>
                          <a:spcPts val="0"/>
                        </a:spcBef>
                        <a:spcAft>
                          <a:spcPts val="0"/>
                        </a:spcAft>
                        <a:buNone/>
                      </a:pPr>
                      <a:r>
                        <a:rPr b="1" lang="en-IN" sz="1800" u="none" cap="none" strike="noStrike"/>
                        <a:t>Temperature</a:t>
                      </a:r>
                      <a:endParaRPr b="1" sz="1800" u="none" cap="none" strike="noStrike"/>
                    </a:p>
                  </a:txBody>
                  <a:tcPr marT="45725" marB="45725" marR="91450" marL="91450"/>
                </a:tc>
                <a:tc rowSpan="2" hMerge="1"/>
                <a:tc rowSpan="2" hMerge="1"/>
              </a:tr>
              <a:tr h="370850">
                <a:tc vMerge="1"/>
                <a:tc gridSpan="2">
                  <a:txBody>
                    <a:bodyPr/>
                    <a:lstStyle/>
                    <a:p>
                      <a:pPr indent="0" lvl="0" marL="0" marR="0" rtl="0" algn="ctr">
                        <a:spcBef>
                          <a:spcPts val="0"/>
                        </a:spcBef>
                        <a:spcAft>
                          <a:spcPts val="0"/>
                        </a:spcAft>
                        <a:buNone/>
                      </a:pPr>
                      <a:r>
                        <a:rPr b="1" lang="en-IN" sz="1800" u="none" cap="none" strike="noStrike"/>
                        <a:t>Test Plate</a:t>
                      </a:r>
                      <a:endParaRPr b="1" sz="1800" u="none" cap="none" strike="noStrike"/>
                    </a:p>
                  </a:txBody>
                  <a:tcPr marT="45725" marB="45725" marR="91450" marL="91450"/>
                </a:tc>
                <a:tc hMerge="1"/>
                <a:tc gridSpan="2">
                  <a:txBody>
                    <a:bodyPr/>
                    <a:lstStyle/>
                    <a:p>
                      <a:pPr indent="0" lvl="0" marL="0" marR="0" rtl="0" algn="ctr">
                        <a:spcBef>
                          <a:spcPts val="0"/>
                        </a:spcBef>
                        <a:spcAft>
                          <a:spcPts val="0"/>
                        </a:spcAft>
                        <a:buNone/>
                      </a:pPr>
                      <a:r>
                        <a:rPr b="1" lang="en-IN" sz="1800" u="none" cap="none" strike="noStrike"/>
                        <a:t>Black Plate</a:t>
                      </a:r>
                      <a:endParaRPr b="1" sz="1800" u="none" cap="none" strike="noStrike"/>
                    </a:p>
                  </a:txBody>
                  <a:tcPr marT="45725" marB="45725" marR="91450" marL="91450"/>
                </a:tc>
                <a:tc hMerge="1"/>
                <a:tc gridSpan="3" vMerge="1"/>
                <a:tc hMerge="1" vMerge="1"/>
                <a:tc hMerge="1" vMerge="1"/>
              </a:tr>
              <a:tr h="370850">
                <a:tc vMerge="1"/>
                <a:tc>
                  <a:txBody>
                    <a:bodyPr/>
                    <a:lstStyle/>
                    <a:p>
                      <a:pPr indent="0" lvl="0" marL="0" marR="0" rtl="0" algn="ctr">
                        <a:spcBef>
                          <a:spcPts val="0"/>
                        </a:spcBef>
                        <a:spcAft>
                          <a:spcPts val="0"/>
                        </a:spcAft>
                        <a:buNone/>
                      </a:pPr>
                      <a:r>
                        <a:rPr b="1" lang="en-IN" sz="1800" u="none" cap="none" strike="noStrike"/>
                        <a:t>Voltage V</a:t>
                      </a:r>
                      <a:r>
                        <a:rPr b="1" baseline="-25000" lang="en-IN" sz="1800" u="none" cap="none" strike="noStrike"/>
                        <a:t>1</a:t>
                      </a:r>
                      <a:r>
                        <a:rPr b="1" lang="en-IN" sz="1800" u="none" cap="none" strike="noStrike"/>
                        <a:t> (V)</a:t>
                      </a:r>
                      <a:endParaRPr b="1" sz="1800" u="none" cap="none" strike="noStrike"/>
                    </a:p>
                  </a:txBody>
                  <a:tcPr marT="45725" marB="45725" marR="91450" marL="91450"/>
                </a:tc>
                <a:tc>
                  <a:txBody>
                    <a:bodyPr/>
                    <a:lstStyle/>
                    <a:p>
                      <a:pPr indent="0" lvl="0" marL="0" marR="0" rtl="0" algn="ctr">
                        <a:spcBef>
                          <a:spcPts val="0"/>
                        </a:spcBef>
                        <a:spcAft>
                          <a:spcPts val="0"/>
                        </a:spcAft>
                        <a:buNone/>
                      </a:pPr>
                      <a:r>
                        <a:rPr b="1" lang="en-IN" sz="1800" u="none" cap="none" strike="noStrike"/>
                        <a:t>Current I</a:t>
                      </a:r>
                      <a:r>
                        <a:rPr b="1" baseline="-25000" lang="en-IN" sz="1800" u="none" cap="none" strike="noStrike"/>
                        <a:t>1</a:t>
                      </a:r>
                      <a:r>
                        <a:rPr b="1" lang="en-IN" sz="1800" u="none" cap="none" strike="noStrike"/>
                        <a:t> (A)</a:t>
                      </a:r>
                      <a:endParaRPr b="1" sz="1800" u="none" cap="none" strike="noStrike"/>
                    </a:p>
                  </a:txBody>
                  <a:tcPr marT="45725" marB="45725" marR="91450" marL="91450"/>
                </a:tc>
                <a:tc>
                  <a:txBody>
                    <a:bodyPr/>
                    <a:lstStyle/>
                    <a:p>
                      <a:pPr indent="0" lvl="0" marL="0" marR="0" rtl="0" algn="ctr">
                        <a:spcBef>
                          <a:spcPts val="0"/>
                        </a:spcBef>
                        <a:spcAft>
                          <a:spcPts val="0"/>
                        </a:spcAft>
                        <a:buNone/>
                      </a:pPr>
                      <a:r>
                        <a:rPr b="1" lang="en-IN" sz="1800" u="none" cap="none" strike="noStrike"/>
                        <a:t>Voltage V</a:t>
                      </a:r>
                      <a:r>
                        <a:rPr b="1" baseline="-25000" lang="en-IN" sz="1800" u="none" cap="none" strike="noStrike"/>
                        <a:t>2</a:t>
                      </a:r>
                      <a:r>
                        <a:rPr b="1" lang="en-IN" sz="1800" u="none" cap="none" strike="noStrike"/>
                        <a:t> (V)</a:t>
                      </a:r>
                      <a:endParaRPr b="1" sz="1800" u="none" cap="none" strike="noStrike"/>
                    </a:p>
                  </a:txBody>
                  <a:tcPr marT="45725" marB="45725" marR="91450" marL="91450"/>
                </a:tc>
                <a:tc>
                  <a:txBody>
                    <a:bodyPr/>
                    <a:lstStyle/>
                    <a:p>
                      <a:pPr indent="0" lvl="0" marL="0" marR="0" rtl="0" algn="ctr">
                        <a:spcBef>
                          <a:spcPts val="0"/>
                        </a:spcBef>
                        <a:spcAft>
                          <a:spcPts val="0"/>
                        </a:spcAft>
                        <a:buNone/>
                      </a:pPr>
                      <a:r>
                        <a:rPr b="1" lang="en-IN" sz="1800" u="none" cap="none" strike="noStrike"/>
                        <a:t>Current I</a:t>
                      </a:r>
                      <a:r>
                        <a:rPr b="1" baseline="-25000" lang="en-IN" sz="1800" u="none" cap="none" strike="noStrike"/>
                        <a:t>2</a:t>
                      </a:r>
                      <a:r>
                        <a:rPr b="1" lang="en-IN" sz="1800" u="none" cap="none" strike="noStrike"/>
                        <a:t> (A)</a:t>
                      </a:r>
                      <a:endParaRPr b="1" sz="1800" u="none" cap="none" strike="noStrike"/>
                    </a:p>
                  </a:txBody>
                  <a:tcPr marT="45725" marB="45725" marR="91450" marL="91450"/>
                </a:tc>
                <a:tc>
                  <a:txBody>
                    <a:bodyPr/>
                    <a:lstStyle/>
                    <a:p>
                      <a:pPr indent="0" lvl="0" marL="0" marR="0" rtl="0" algn="ctr">
                        <a:spcBef>
                          <a:spcPts val="0"/>
                        </a:spcBef>
                        <a:spcAft>
                          <a:spcPts val="0"/>
                        </a:spcAft>
                        <a:buNone/>
                      </a:pPr>
                      <a:r>
                        <a:rPr b="1" lang="en-IN" sz="1800" u="none" cap="none" strike="noStrike"/>
                        <a:t>Test Plate T</a:t>
                      </a:r>
                      <a:r>
                        <a:rPr b="1" baseline="-25000" lang="en-IN" sz="1800" u="none" cap="none" strike="noStrike"/>
                        <a:t>1</a:t>
                      </a:r>
                      <a:r>
                        <a:rPr b="1" lang="en-IN" sz="1800" u="none" cap="none" strike="noStrike"/>
                        <a:t> (°C)</a:t>
                      </a:r>
                      <a:endParaRPr b="1"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b="1" lang="en-IN" sz="1800" u="none" cap="none" strike="noStrike"/>
                        <a:t>Black Plate T</a:t>
                      </a:r>
                      <a:r>
                        <a:rPr b="1" baseline="-25000" lang="en-IN" sz="1800" u="none" cap="none" strike="noStrike"/>
                        <a:t>2</a:t>
                      </a:r>
                      <a:r>
                        <a:rPr b="1" lang="en-IN" sz="1800" u="none" cap="none" strike="noStrike"/>
                        <a:t> (°C)</a:t>
                      </a:r>
                      <a:endParaRPr b="1"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b="1" lang="en-IN" sz="1800" u="none" cap="none" strike="noStrike"/>
                        <a:t>Ambient  T</a:t>
                      </a:r>
                      <a:r>
                        <a:rPr b="1" baseline="-25000" lang="en-IN" sz="1800" u="none" cap="none" strike="noStrike"/>
                        <a:t>∞</a:t>
                      </a:r>
                      <a:r>
                        <a:rPr b="1" lang="en-IN" sz="1800" u="none" cap="none" strike="noStrike"/>
                        <a:t> (°C)</a:t>
                      </a:r>
                      <a:endParaRPr b="1" sz="1800" u="none" cap="none" strike="noStrike"/>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2021-02-28T13:27:25Z</dcterms:created>
  <dc:creator>LENOVO</dc:creator>
</cp:coreProperties>
</file>