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256" r:id="rId2"/>
    <p:sldId id="257" r:id="rId3"/>
    <p:sldId id="262" r:id="rId4"/>
    <p:sldId id="263" r:id="rId5"/>
    <p:sldId id="264" r:id="rId6"/>
    <p:sldId id="258" r:id="rId7"/>
    <p:sldId id="284" r:id="rId8"/>
    <p:sldId id="268" r:id="rId9"/>
    <p:sldId id="269" r:id="rId10"/>
    <p:sldId id="259" r:id="rId11"/>
    <p:sldId id="260" r:id="rId12"/>
    <p:sldId id="261" r:id="rId13"/>
    <p:sldId id="265" r:id="rId14"/>
    <p:sldId id="267" r:id="rId15"/>
    <p:sldId id="266" r:id="rId16"/>
    <p:sldId id="270" r:id="rId17"/>
    <p:sldId id="272" r:id="rId18"/>
    <p:sldId id="273" r:id="rId19"/>
    <p:sldId id="313" r:id="rId20"/>
    <p:sldId id="337" r:id="rId21"/>
    <p:sldId id="339" r:id="rId22"/>
    <p:sldId id="340" r:id="rId23"/>
    <p:sldId id="341" r:id="rId24"/>
    <p:sldId id="274" r:id="rId25"/>
    <p:sldId id="275" r:id="rId26"/>
    <p:sldId id="276" r:id="rId27"/>
    <p:sldId id="279" r:id="rId28"/>
    <p:sldId id="280" r:id="rId29"/>
    <p:sldId id="281" r:id="rId30"/>
    <p:sldId id="277" r:id="rId31"/>
    <p:sldId id="278" r:id="rId32"/>
    <p:sldId id="314" r:id="rId33"/>
    <p:sldId id="335"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 id="336" r:id="rId49"/>
    <p:sldId id="329" r:id="rId50"/>
    <p:sldId id="330" r:id="rId51"/>
    <p:sldId id="338" r:id="rId52"/>
    <p:sldId id="331" r:id="rId53"/>
    <p:sldId id="332" r:id="rId54"/>
    <p:sldId id="333" r:id="rId55"/>
    <p:sldId id="334" r:id="rId56"/>
    <p:sldId id="343" r:id="rId57"/>
    <p:sldId id="344" r:id="rId58"/>
    <p:sldId id="348" r:id="rId59"/>
    <p:sldId id="345" r:id="rId60"/>
    <p:sldId id="271" r:id="rId61"/>
    <p:sldId id="282" r:id="rId62"/>
    <p:sldId id="283" r:id="rId63"/>
    <p:sldId id="285" r:id="rId64"/>
    <p:sldId id="287" r:id="rId65"/>
    <p:sldId id="288" r:id="rId66"/>
    <p:sldId id="289" r:id="rId67"/>
    <p:sldId id="342" r:id="rId68"/>
    <p:sldId id="346" r:id="rId69"/>
    <p:sldId id="347" r:id="rId70"/>
    <p:sldId id="349" r:id="rId71"/>
    <p:sldId id="350" r:id="rId72"/>
    <p:sldId id="351" r:id="rId73"/>
    <p:sldId id="352" r:id="rId74"/>
    <p:sldId id="353" r:id="rId75"/>
    <p:sldId id="354" r:id="rId76"/>
    <p:sldId id="355" r:id="rId77"/>
    <p:sldId id="356" r:id="rId78"/>
    <p:sldId id="357" r:id="rId79"/>
    <p:sldId id="358" r:id="rId80"/>
    <p:sldId id="359" r:id="rId81"/>
    <p:sldId id="360" r:id="rId82"/>
    <p:sldId id="361" r:id="rId83"/>
    <p:sldId id="362" r:id="rId84"/>
    <p:sldId id="363" r:id="rId85"/>
    <p:sldId id="364" r:id="rId86"/>
    <p:sldId id="365" r:id="rId87"/>
    <p:sldId id="366" r:id="rId88"/>
    <p:sldId id="367" r:id="rId89"/>
    <p:sldId id="368" r:id="rId90"/>
    <p:sldId id="369" r:id="rId91"/>
    <p:sldId id="370" r:id="rId92"/>
    <p:sldId id="371" r:id="rId93"/>
    <p:sldId id="372" r:id="rId94"/>
    <p:sldId id="373" r:id="rId95"/>
    <p:sldId id="374" r:id="rId96"/>
    <p:sldId id="375" r:id="rId97"/>
    <p:sldId id="376" r:id="rId98"/>
    <p:sldId id="377" r:id="rId99"/>
    <p:sldId id="378" r:id="rId100"/>
    <p:sldId id="379" r:id="rId101"/>
    <p:sldId id="380" r:id="rId102"/>
    <p:sldId id="381" r:id="rId103"/>
    <p:sldId id="382" r:id="rId104"/>
    <p:sldId id="383" r:id="rId105"/>
    <p:sldId id="384"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36C0EB-E913-4EC3-8F5C-1BA23BAA2B06}" type="datetimeFigureOut">
              <a:rPr lang="en-US" smtClean="0"/>
              <a:t>5/7/2023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E0E056-DB95-4801-ACD9-DBDED86F395B}" type="slidenum">
              <a:rPr lang="en-US" smtClean="0"/>
              <a:t>‹#›</a:t>
            </a:fld>
            <a:endParaRPr lang="en-US"/>
          </a:p>
        </p:txBody>
      </p:sp>
    </p:spTree>
    <p:extLst>
      <p:ext uri="{BB962C8B-B14F-4D97-AF65-F5344CB8AC3E}">
        <p14:creationId xmlns:p14="http://schemas.microsoft.com/office/powerpoint/2010/main" val="306113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0E056-DB95-4801-ACD9-DBDED86F395B}" type="slidenum">
              <a:rPr lang="en-US" smtClean="0"/>
              <a:t>18</a:t>
            </a:fld>
            <a:endParaRPr lang="en-US"/>
          </a:p>
        </p:txBody>
      </p:sp>
    </p:spTree>
    <p:extLst>
      <p:ext uri="{BB962C8B-B14F-4D97-AF65-F5344CB8AC3E}">
        <p14:creationId xmlns:p14="http://schemas.microsoft.com/office/powerpoint/2010/main" val="1210121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0E056-DB95-4801-ACD9-DBDED86F395B}" type="slidenum">
              <a:rPr lang="en-US" smtClean="0"/>
              <a:t>70</a:t>
            </a:fld>
            <a:endParaRPr lang="en-US"/>
          </a:p>
        </p:txBody>
      </p:sp>
    </p:spTree>
    <p:extLst>
      <p:ext uri="{BB962C8B-B14F-4D97-AF65-F5344CB8AC3E}">
        <p14:creationId xmlns:p14="http://schemas.microsoft.com/office/powerpoint/2010/main" val="153245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0E056-DB95-4801-ACD9-DBDED86F395B}" type="slidenum">
              <a:rPr lang="en-US" smtClean="0"/>
              <a:t>78</a:t>
            </a:fld>
            <a:endParaRPr lang="en-US"/>
          </a:p>
        </p:txBody>
      </p:sp>
    </p:spTree>
    <p:extLst>
      <p:ext uri="{BB962C8B-B14F-4D97-AF65-F5344CB8AC3E}">
        <p14:creationId xmlns:p14="http://schemas.microsoft.com/office/powerpoint/2010/main" val="753261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106E24-A5E1-4E6D-85DB-95B62A6E62AD}"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F0832-25D7-4B76-9CF8-98AD5159B8D8}" type="slidenum">
              <a:rPr lang="en-US" smtClean="0"/>
              <a:t>‹#›</a:t>
            </a:fld>
            <a:endParaRPr lang="en-US"/>
          </a:p>
        </p:txBody>
      </p:sp>
    </p:spTree>
    <p:extLst>
      <p:ext uri="{BB962C8B-B14F-4D97-AF65-F5344CB8AC3E}">
        <p14:creationId xmlns:p14="http://schemas.microsoft.com/office/powerpoint/2010/main" val="3087907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06E24-A5E1-4E6D-85DB-95B62A6E62AD}"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F0832-25D7-4B76-9CF8-98AD5159B8D8}" type="slidenum">
              <a:rPr lang="en-US" smtClean="0"/>
              <a:t>‹#›</a:t>
            </a:fld>
            <a:endParaRPr lang="en-US"/>
          </a:p>
        </p:txBody>
      </p:sp>
    </p:spTree>
    <p:extLst>
      <p:ext uri="{BB962C8B-B14F-4D97-AF65-F5344CB8AC3E}">
        <p14:creationId xmlns:p14="http://schemas.microsoft.com/office/powerpoint/2010/main" val="301106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06E24-A5E1-4E6D-85DB-95B62A6E62AD}"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F0832-25D7-4B76-9CF8-98AD5159B8D8}" type="slidenum">
              <a:rPr lang="en-US" smtClean="0"/>
              <a:t>‹#›</a:t>
            </a:fld>
            <a:endParaRPr lang="en-US"/>
          </a:p>
        </p:txBody>
      </p:sp>
    </p:spTree>
    <p:extLst>
      <p:ext uri="{BB962C8B-B14F-4D97-AF65-F5344CB8AC3E}">
        <p14:creationId xmlns:p14="http://schemas.microsoft.com/office/powerpoint/2010/main" val="1859144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06E24-A5E1-4E6D-85DB-95B62A6E62AD}"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F0832-25D7-4B76-9CF8-98AD5159B8D8}" type="slidenum">
              <a:rPr lang="en-US" smtClean="0"/>
              <a:t>‹#›</a:t>
            </a:fld>
            <a:endParaRPr lang="en-US"/>
          </a:p>
        </p:txBody>
      </p:sp>
    </p:spTree>
    <p:extLst>
      <p:ext uri="{BB962C8B-B14F-4D97-AF65-F5344CB8AC3E}">
        <p14:creationId xmlns:p14="http://schemas.microsoft.com/office/powerpoint/2010/main" val="224913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06E24-A5E1-4E6D-85DB-95B62A6E62AD}"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F0832-25D7-4B76-9CF8-98AD5159B8D8}" type="slidenum">
              <a:rPr lang="en-US" smtClean="0"/>
              <a:t>‹#›</a:t>
            </a:fld>
            <a:endParaRPr lang="en-US"/>
          </a:p>
        </p:txBody>
      </p:sp>
    </p:spTree>
    <p:extLst>
      <p:ext uri="{BB962C8B-B14F-4D97-AF65-F5344CB8AC3E}">
        <p14:creationId xmlns:p14="http://schemas.microsoft.com/office/powerpoint/2010/main" val="1072158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106E24-A5E1-4E6D-85DB-95B62A6E62AD}"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F0832-25D7-4B76-9CF8-98AD5159B8D8}" type="slidenum">
              <a:rPr lang="en-US" smtClean="0"/>
              <a:t>‹#›</a:t>
            </a:fld>
            <a:endParaRPr lang="en-US"/>
          </a:p>
        </p:txBody>
      </p:sp>
    </p:spTree>
    <p:extLst>
      <p:ext uri="{BB962C8B-B14F-4D97-AF65-F5344CB8AC3E}">
        <p14:creationId xmlns:p14="http://schemas.microsoft.com/office/powerpoint/2010/main" val="289249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106E24-A5E1-4E6D-85DB-95B62A6E62AD}" type="datetimeFigureOut">
              <a:rPr lang="en-US" smtClean="0"/>
              <a:t>5/7/2023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F0832-25D7-4B76-9CF8-98AD5159B8D8}" type="slidenum">
              <a:rPr lang="en-US" smtClean="0"/>
              <a:t>‹#›</a:t>
            </a:fld>
            <a:endParaRPr lang="en-US"/>
          </a:p>
        </p:txBody>
      </p:sp>
    </p:spTree>
    <p:extLst>
      <p:ext uri="{BB962C8B-B14F-4D97-AF65-F5344CB8AC3E}">
        <p14:creationId xmlns:p14="http://schemas.microsoft.com/office/powerpoint/2010/main" val="177794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06E24-A5E1-4E6D-85DB-95B62A6E62AD}"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F0832-25D7-4B76-9CF8-98AD5159B8D8}" type="slidenum">
              <a:rPr lang="en-US" smtClean="0"/>
              <a:t>‹#›</a:t>
            </a:fld>
            <a:endParaRPr lang="en-US"/>
          </a:p>
        </p:txBody>
      </p:sp>
    </p:spTree>
    <p:extLst>
      <p:ext uri="{BB962C8B-B14F-4D97-AF65-F5344CB8AC3E}">
        <p14:creationId xmlns:p14="http://schemas.microsoft.com/office/powerpoint/2010/main" val="405147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06E24-A5E1-4E6D-85DB-95B62A6E62AD}" type="datetimeFigureOut">
              <a:rPr lang="en-US" smtClean="0"/>
              <a:t>5/7/2023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F0832-25D7-4B76-9CF8-98AD5159B8D8}" type="slidenum">
              <a:rPr lang="en-US" smtClean="0"/>
              <a:t>‹#›</a:t>
            </a:fld>
            <a:endParaRPr lang="en-US"/>
          </a:p>
        </p:txBody>
      </p:sp>
    </p:spTree>
    <p:extLst>
      <p:ext uri="{BB962C8B-B14F-4D97-AF65-F5344CB8AC3E}">
        <p14:creationId xmlns:p14="http://schemas.microsoft.com/office/powerpoint/2010/main" val="2335178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06E24-A5E1-4E6D-85DB-95B62A6E62AD}"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F0832-25D7-4B76-9CF8-98AD5159B8D8}" type="slidenum">
              <a:rPr lang="en-US" smtClean="0"/>
              <a:t>‹#›</a:t>
            </a:fld>
            <a:endParaRPr lang="en-US"/>
          </a:p>
        </p:txBody>
      </p:sp>
    </p:spTree>
    <p:extLst>
      <p:ext uri="{BB962C8B-B14F-4D97-AF65-F5344CB8AC3E}">
        <p14:creationId xmlns:p14="http://schemas.microsoft.com/office/powerpoint/2010/main" val="396567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06E24-A5E1-4E6D-85DB-95B62A6E62AD}"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F0832-25D7-4B76-9CF8-98AD5159B8D8}" type="slidenum">
              <a:rPr lang="en-US" smtClean="0"/>
              <a:t>‹#›</a:t>
            </a:fld>
            <a:endParaRPr lang="en-US"/>
          </a:p>
        </p:txBody>
      </p:sp>
    </p:spTree>
    <p:extLst>
      <p:ext uri="{BB962C8B-B14F-4D97-AF65-F5344CB8AC3E}">
        <p14:creationId xmlns:p14="http://schemas.microsoft.com/office/powerpoint/2010/main" val="25491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06E24-A5E1-4E6D-85DB-95B62A6E62AD}" type="datetimeFigureOut">
              <a:rPr lang="en-US" smtClean="0"/>
              <a:t>5/7/2023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F0832-25D7-4B76-9CF8-98AD5159B8D8}" type="slidenum">
              <a:rPr lang="en-US" smtClean="0"/>
              <a:t>‹#›</a:t>
            </a:fld>
            <a:endParaRPr lang="en-US"/>
          </a:p>
        </p:txBody>
      </p:sp>
    </p:spTree>
    <p:extLst>
      <p:ext uri="{BB962C8B-B14F-4D97-AF65-F5344CB8AC3E}">
        <p14:creationId xmlns:p14="http://schemas.microsoft.com/office/powerpoint/2010/main" val="4123991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6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7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7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8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8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 Id="rId5" Type="http://schemas.openxmlformats.org/officeDocument/2006/relationships/image" Target="../media/image122.png"/><Relationship Id="rId4" Type="http://schemas.openxmlformats.org/officeDocument/2006/relationships/image" Target="../media/image121.png"/></Relationships>
</file>

<file path=ppt/slides/_rels/slide8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 Id="rId5" Type="http://schemas.openxmlformats.org/officeDocument/2006/relationships/image" Target="../media/image126.png"/><Relationship Id="rId4" Type="http://schemas.openxmlformats.org/officeDocument/2006/relationships/image" Target="../media/image125.png"/></Relationships>
</file>

<file path=ppt/slides/_rels/slide8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8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89.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 Id="rId5" Type="http://schemas.openxmlformats.org/officeDocument/2006/relationships/image" Target="../media/image139.png"/><Relationship Id="rId4" Type="http://schemas.openxmlformats.org/officeDocument/2006/relationships/image" Target="../media/image138.png"/></Relationships>
</file>

<file path=ppt/slides/_rels/slide9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9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 Id="rId5" Type="http://schemas.openxmlformats.org/officeDocument/2006/relationships/image" Target="../media/image146.png"/><Relationship Id="rId4" Type="http://schemas.openxmlformats.org/officeDocument/2006/relationships/image" Target="../media/image145.png"/></Relationships>
</file>

<file path=ppt/slides/_rels/slide93.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Verilog Programming </a:t>
            </a:r>
            <a:endParaRPr lang="en-US" dirty="0"/>
          </a:p>
        </p:txBody>
      </p:sp>
      <p:sp>
        <p:nvSpPr>
          <p:cNvPr id="3" name="Subtitle 2"/>
          <p:cNvSpPr>
            <a:spLocks noGrp="1"/>
          </p:cNvSpPr>
          <p:nvPr>
            <p:ph type="subTitle" idx="1"/>
          </p:nvPr>
        </p:nvSpPr>
        <p:spPr/>
        <p:txBody>
          <a:bodyPr/>
          <a:lstStyle/>
          <a:p>
            <a:r>
              <a:rPr lang="en-US" dirty="0" smtClean="0"/>
              <a:t>Prof. </a:t>
            </a:r>
            <a:r>
              <a:rPr lang="en-US" dirty="0" err="1" smtClean="0"/>
              <a:t>Sayan</a:t>
            </a:r>
            <a:r>
              <a:rPr lang="en-US" dirty="0" smtClean="0"/>
              <a:t> </a:t>
            </a:r>
            <a:r>
              <a:rPr lang="en-US" dirty="0" err="1" smtClean="0"/>
              <a:t>Chatterjee</a:t>
            </a:r>
            <a:endParaRPr lang="en-US" dirty="0" smtClean="0"/>
          </a:p>
          <a:p>
            <a:r>
              <a:rPr lang="en-US" dirty="0" err="1" smtClean="0"/>
              <a:t>Jadavpur</a:t>
            </a:r>
            <a:r>
              <a:rPr lang="en-US" dirty="0" smtClean="0"/>
              <a:t> University</a:t>
            </a:r>
            <a:endParaRPr lang="en-US" dirty="0"/>
          </a:p>
        </p:txBody>
      </p:sp>
    </p:spTree>
    <p:extLst>
      <p:ext uri="{BB962C8B-B14F-4D97-AF65-F5344CB8AC3E}">
        <p14:creationId xmlns:p14="http://schemas.microsoft.com/office/powerpoint/2010/main" val="902617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0070C0"/>
                </a:solidFill>
              </a:rPr>
              <a:t>Primitives</a:t>
            </a:r>
            <a:endParaRPr lang="en-US" b="1" dirty="0">
              <a:solidFill>
                <a:srgbClr val="0070C0"/>
              </a:solidFill>
            </a:endParaRPr>
          </a:p>
        </p:txBody>
      </p:sp>
      <p:sp>
        <p:nvSpPr>
          <p:cNvPr id="3" name="Content Placeholder 2"/>
          <p:cNvSpPr>
            <a:spLocks noGrp="1"/>
          </p:cNvSpPr>
          <p:nvPr>
            <p:ph idx="1"/>
          </p:nvPr>
        </p:nvSpPr>
        <p:spPr>
          <a:xfrm>
            <a:off x="457200" y="1295400"/>
            <a:ext cx="8229600" cy="4830763"/>
          </a:xfrm>
        </p:spPr>
        <p:txBody>
          <a:bodyPr/>
          <a:lstStyle/>
          <a:p>
            <a:pPr algn="just"/>
            <a:r>
              <a:rPr lang="en-US" dirty="0"/>
              <a:t>Verilog provides a standard set of primitives, such as </a:t>
            </a:r>
            <a:r>
              <a:rPr lang="en-US" b="1" dirty="0"/>
              <a:t>and, </a:t>
            </a:r>
            <a:r>
              <a:rPr lang="en-US" b="1" dirty="0" err="1"/>
              <a:t>nand</a:t>
            </a:r>
            <a:r>
              <a:rPr lang="en-US" b="1" dirty="0"/>
              <a:t>, or, nor</a:t>
            </a:r>
            <a:r>
              <a:rPr lang="en-US" dirty="0"/>
              <a:t>, and </a:t>
            </a:r>
            <a:r>
              <a:rPr lang="en-US" b="1" dirty="0"/>
              <a:t>not</a:t>
            </a:r>
            <a:r>
              <a:rPr lang="en-US" dirty="0"/>
              <a:t>, as a part of the language. These are also commonly known as </a:t>
            </a:r>
            <a:r>
              <a:rPr lang="en-US" i="1" dirty="0"/>
              <a:t>built-in</a:t>
            </a:r>
            <a:r>
              <a:rPr lang="en-US" dirty="0"/>
              <a:t> </a:t>
            </a:r>
            <a:r>
              <a:rPr lang="en-US" dirty="0" smtClean="0"/>
              <a:t>primitives</a:t>
            </a:r>
            <a:r>
              <a:rPr lang="en-US" dirty="0"/>
              <a:t>. </a:t>
            </a:r>
            <a:endParaRPr lang="en-US" dirty="0" smtClean="0"/>
          </a:p>
          <a:p>
            <a:pPr algn="just"/>
            <a:r>
              <a:rPr lang="en-US" dirty="0"/>
              <a:t>Verilog provides the ability to define </a:t>
            </a:r>
            <a:r>
              <a:rPr lang="en-US" i="1" dirty="0"/>
              <a:t>User-Defined Primitives (UDP)</a:t>
            </a:r>
            <a:r>
              <a:rPr lang="en-US" dirty="0"/>
              <a:t>. These primitives are self-contained and do not instantiate other modules or primitives. UDPs are instantiated exactly like gate-level primitives.</a:t>
            </a:r>
          </a:p>
        </p:txBody>
      </p:sp>
    </p:spTree>
    <p:extLst>
      <p:ext uri="{BB962C8B-B14F-4D97-AF65-F5344CB8AC3E}">
        <p14:creationId xmlns:p14="http://schemas.microsoft.com/office/powerpoint/2010/main" val="32113919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1"/>
            <a:ext cx="8763000" cy="2209800"/>
          </a:xfrm>
        </p:spPr>
        <p:txBody>
          <a:bodyPr/>
          <a:lstStyle/>
          <a:p>
            <a:pPr marL="0" indent="0">
              <a:buNone/>
            </a:pPr>
            <a:r>
              <a:rPr lang="en-US" b="1" dirty="0"/>
              <a:t>2. Edge-Sensitive UDPs</a:t>
            </a:r>
            <a:endParaRPr lang="en-US" dirty="0"/>
          </a:p>
          <a:p>
            <a:pPr algn="just"/>
            <a:r>
              <a:rPr lang="en-US" sz="2400" dirty="0"/>
              <a:t>In level-sensitive behavior, the inputs and the current state's values are sufficient to determine the output value</a:t>
            </a:r>
            <a:r>
              <a:rPr lang="en-US" sz="2400" dirty="0" smtClean="0"/>
              <a:t>.</a:t>
            </a:r>
          </a:p>
          <a:p>
            <a:pPr algn="just"/>
            <a:r>
              <a:rPr lang="en-US" sz="2400" dirty="0"/>
              <a:t>Edge sensitive behavior differs in that changes in the output are triggered by specific transitions of the inputs.</a:t>
            </a:r>
          </a:p>
          <a:p>
            <a:endParaRPr lang="en-US" dirty="0"/>
          </a:p>
        </p:txBody>
      </p:sp>
      <p:sp>
        <p:nvSpPr>
          <p:cNvPr id="4" name="Rectangle 3"/>
          <p:cNvSpPr/>
          <p:nvPr/>
        </p:nvSpPr>
        <p:spPr>
          <a:xfrm>
            <a:off x="1981200" y="2438400"/>
            <a:ext cx="6248400" cy="4278094"/>
          </a:xfrm>
          <a:prstGeom prst="rect">
            <a:avLst/>
          </a:prstGeom>
        </p:spPr>
        <p:txBody>
          <a:bodyPr wrap="square">
            <a:spAutoFit/>
          </a:bodyPr>
          <a:lstStyle/>
          <a:p>
            <a:r>
              <a:rPr lang="en-US" sz="1600" b="1" dirty="0"/>
              <a:t>primitive </a:t>
            </a:r>
            <a:r>
              <a:rPr lang="en-US" sz="1600" b="1" dirty="0" err="1"/>
              <a:t>d_flop</a:t>
            </a:r>
            <a:r>
              <a:rPr lang="en-US" sz="1600" b="1" dirty="0"/>
              <a:t> (q, </a:t>
            </a:r>
            <a:r>
              <a:rPr lang="en-US" sz="1600" b="1" dirty="0" err="1"/>
              <a:t>clk</a:t>
            </a:r>
            <a:r>
              <a:rPr lang="en-US" sz="1600" b="1" dirty="0"/>
              <a:t>, d);  </a:t>
            </a:r>
          </a:p>
          <a:p>
            <a:r>
              <a:rPr lang="en-US" sz="1600" b="1" dirty="0"/>
              <a:t>    output  q;  </a:t>
            </a:r>
          </a:p>
          <a:p>
            <a:r>
              <a:rPr lang="en-US" sz="1600" b="1" dirty="0"/>
              <a:t>    input   </a:t>
            </a:r>
            <a:r>
              <a:rPr lang="en-US" sz="1600" b="1" dirty="0" err="1"/>
              <a:t>clk</a:t>
            </a:r>
            <a:r>
              <a:rPr lang="en-US" sz="1600" b="1" dirty="0"/>
              <a:t>, d;  </a:t>
            </a:r>
          </a:p>
          <a:p>
            <a:r>
              <a:rPr lang="en-US" sz="1600" b="1" dirty="0"/>
              <a:t>    </a:t>
            </a:r>
            <a:r>
              <a:rPr lang="en-US" sz="1600" b="1" dirty="0" err="1"/>
              <a:t>reg</a:t>
            </a:r>
            <a:r>
              <a:rPr lang="en-US" sz="1600" b="1" dirty="0"/>
              <a:t>     q;  </a:t>
            </a:r>
          </a:p>
          <a:p>
            <a:r>
              <a:rPr lang="en-US" sz="1600" b="1" dirty="0"/>
              <a:t>  </a:t>
            </a:r>
            <a:r>
              <a:rPr lang="en-US" sz="1600" b="1" dirty="0" smtClean="0"/>
              <a:t>    </a:t>
            </a:r>
            <a:r>
              <a:rPr lang="en-US" sz="1600" b="1" dirty="0"/>
              <a:t>table  </a:t>
            </a:r>
          </a:p>
          <a:p>
            <a:r>
              <a:rPr lang="en-US" sz="1600" b="1" dirty="0"/>
              <a:t>                               // </a:t>
            </a:r>
            <a:r>
              <a:rPr lang="en-US" sz="1600" b="1" dirty="0" err="1"/>
              <a:t>clk</a:t>
            </a:r>
            <a:r>
              <a:rPr lang="en-US" sz="1600" b="1" dirty="0"/>
              <a:t>         d         q       </a:t>
            </a:r>
            <a:r>
              <a:rPr lang="en-US" sz="1600" b="1" dirty="0" err="1"/>
              <a:t>q</a:t>
            </a:r>
            <a:r>
              <a:rPr lang="en-US" sz="1600" b="1" dirty="0"/>
              <a:t>+  </a:t>
            </a:r>
          </a:p>
          <a:p>
            <a:r>
              <a:rPr lang="en-US" sz="1600" b="1" dirty="0"/>
              <a:t>            // obtain output on rising edge of </a:t>
            </a:r>
            <a:r>
              <a:rPr lang="en-US" sz="1600" b="1" dirty="0" err="1"/>
              <a:t>clk</a:t>
            </a:r>
            <a:r>
              <a:rPr lang="en-US" sz="1600" b="1" dirty="0"/>
              <a:t>  </a:t>
            </a:r>
          </a:p>
          <a:p>
            <a:r>
              <a:rPr lang="en-US" sz="1600" b="1" dirty="0"/>
              <a:t>            (01)    0   :   ?   :   0;  </a:t>
            </a:r>
          </a:p>
          <a:p>
            <a:r>
              <a:rPr lang="en-US" sz="1600" b="1" dirty="0"/>
              <a:t>            (01)    1   :   ?   :   1;  </a:t>
            </a:r>
          </a:p>
          <a:p>
            <a:r>
              <a:rPr lang="en-US" sz="1600" b="1" dirty="0"/>
              <a:t>            (0?)    1   :   1   :   1;  </a:t>
            </a:r>
          </a:p>
          <a:p>
            <a:r>
              <a:rPr lang="en-US" sz="1600" b="1" dirty="0"/>
              <a:t>            (0?)    0   :   0   :   0;  </a:t>
            </a:r>
          </a:p>
          <a:p>
            <a:r>
              <a:rPr lang="en-US" sz="1600" b="1" dirty="0"/>
              <a:t>  </a:t>
            </a:r>
            <a:r>
              <a:rPr lang="en-US" sz="1600" b="1" dirty="0" smtClean="0"/>
              <a:t>            </a:t>
            </a:r>
            <a:r>
              <a:rPr lang="en-US" sz="1600" b="1" dirty="0"/>
              <a:t>// ignore negative edge of </a:t>
            </a:r>
            <a:r>
              <a:rPr lang="en-US" sz="1600" b="1" dirty="0" err="1"/>
              <a:t>clk</a:t>
            </a:r>
            <a:r>
              <a:rPr lang="en-US" sz="1600" b="1" dirty="0"/>
              <a:t>  </a:t>
            </a:r>
          </a:p>
          <a:p>
            <a:r>
              <a:rPr lang="en-US" sz="1600" b="1" dirty="0"/>
              <a:t>            (?0)    ?   :   ?   :   -;  </a:t>
            </a:r>
          </a:p>
          <a:p>
            <a:r>
              <a:rPr lang="en-US" sz="1600" b="1" dirty="0"/>
              <a:t>  </a:t>
            </a:r>
            <a:r>
              <a:rPr lang="en-US" sz="1600" b="1" dirty="0" smtClean="0"/>
              <a:t>            </a:t>
            </a:r>
            <a:r>
              <a:rPr lang="en-US" sz="1600" b="1" dirty="0"/>
              <a:t>// ignore data changes on steady </a:t>
            </a:r>
            <a:r>
              <a:rPr lang="en-US" sz="1600" b="1" dirty="0" err="1"/>
              <a:t>clk</a:t>
            </a:r>
            <a:r>
              <a:rPr lang="en-US" sz="1600" b="1" dirty="0"/>
              <a:t>  </a:t>
            </a:r>
          </a:p>
          <a:p>
            <a:r>
              <a:rPr lang="en-US" sz="1600" b="1" dirty="0"/>
              <a:t>            ?       (??):   ?   :   -;  </a:t>
            </a:r>
          </a:p>
          <a:p>
            <a:r>
              <a:rPr lang="en-US" sz="1600" b="1" dirty="0"/>
              <a:t>    </a:t>
            </a:r>
            <a:r>
              <a:rPr lang="en-US" sz="1600" b="1" dirty="0" err="1"/>
              <a:t>endtable</a:t>
            </a:r>
            <a:r>
              <a:rPr lang="en-US" sz="1600" b="1" dirty="0"/>
              <a:t>  </a:t>
            </a:r>
          </a:p>
          <a:p>
            <a:r>
              <a:rPr lang="en-US" sz="1600" b="1" dirty="0"/>
              <a:t>  </a:t>
            </a:r>
            <a:r>
              <a:rPr lang="en-US" sz="1600" b="1" dirty="0" err="1" smtClean="0"/>
              <a:t>endprimitive</a:t>
            </a:r>
            <a:r>
              <a:rPr lang="en-US" sz="1600" b="1" dirty="0" smtClean="0"/>
              <a:t> </a:t>
            </a:r>
            <a:endParaRPr lang="en-US" sz="1600" b="1" dirty="0"/>
          </a:p>
        </p:txBody>
      </p:sp>
    </p:spTree>
    <p:extLst>
      <p:ext uri="{BB962C8B-B14F-4D97-AF65-F5344CB8AC3E}">
        <p14:creationId xmlns:p14="http://schemas.microsoft.com/office/powerpoint/2010/main" val="219625034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0070C0"/>
                </a:solidFill>
              </a:rPr>
              <a:t>Test Bench</a:t>
            </a:r>
            <a:endParaRPr lang="en-US" b="1" dirty="0">
              <a:solidFill>
                <a:srgbClr val="0070C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459723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p:cNvGrpSpPr>
            <a:grpSpLocks/>
          </p:cNvGrpSpPr>
          <p:nvPr/>
        </p:nvGrpSpPr>
        <p:grpSpPr bwMode="auto">
          <a:xfrm>
            <a:off x="914400" y="4343400"/>
            <a:ext cx="7477125" cy="1938337"/>
            <a:chOff x="752475" y="3505200"/>
            <a:chExt cx="7477125" cy="1938992"/>
          </a:xfrm>
        </p:grpSpPr>
        <p:sp>
          <p:nvSpPr>
            <p:cNvPr id="6" name="Rectangle 3"/>
            <p:cNvSpPr>
              <a:spLocks noChangeArrowheads="1"/>
            </p:cNvSpPr>
            <p:nvPr/>
          </p:nvSpPr>
          <p:spPr bwMode="auto">
            <a:xfrm>
              <a:off x="752475" y="3771900"/>
              <a:ext cx="2028825" cy="1524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Text Box 6"/>
            <p:cNvSpPr txBox="1">
              <a:spLocks noChangeArrowheads="1"/>
            </p:cNvSpPr>
            <p:nvPr/>
          </p:nvSpPr>
          <p:spPr bwMode="auto">
            <a:xfrm>
              <a:off x="762000" y="3924300"/>
              <a:ext cx="19288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dirty="0"/>
                <a:t>Generating</a:t>
              </a:r>
            </a:p>
            <a:p>
              <a:pPr algn="ctr" eaLnBrk="1" hangingPunct="1"/>
              <a:r>
                <a:rPr lang="en-US" sz="2000" b="1" dirty="0"/>
                <a:t>Input</a:t>
              </a:r>
            </a:p>
            <a:p>
              <a:pPr algn="ctr" eaLnBrk="1" hangingPunct="1"/>
              <a:r>
                <a:rPr lang="en-US" sz="2000" b="1" dirty="0"/>
                <a:t>Stimuli</a:t>
              </a:r>
            </a:p>
          </p:txBody>
        </p:sp>
        <p:sp>
          <p:nvSpPr>
            <p:cNvPr id="8" name="Rectangle 5"/>
            <p:cNvSpPr>
              <a:spLocks noChangeArrowheads="1"/>
            </p:cNvSpPr>
            <p:nvPr/>
          </p:nvSpPr>
          <p:spPr bwMode="auto">
            <a:xfrm>
              <a:off x="3429000" y="4133850"/>
              <a:ext cx="2362200" cy="990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Text Box 8"/>
            <p:cNvSpPr txBox="1">
              <a:spLocks noChangeArrowheads="1"/>
            </p:cNvSpPr>
            <p:nvPr/>
          </p:nvSpPr>
          <p:spPr bwMode="auto">
            <a:xfrm>
              <a:off x="3476625" y="4248150"/>
              <a:ext cx="21002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a:t>  Design Under Test (DUT)</a:t>
              </a:r>
            </a:p>
          </p:txBody>
        </p:sp>
        <p:sp>
          <p:nvSpPr>
            <p:cNvPr id="10" name="AutoShape 11"/>
            <p:cNvSpPr>
              <a:spLocks noChangeArrowheads="1"/>
            </p:cNvSpPr>
            <p:nvPr/>
          </p:nvSpPr>
          <p:spPr bwMode="auto">
            <a:xfrm>
              <a:off x="5800725" y="4343400"/>
              <a:ext cx="381000" cy="533400"/>
            </a:xfrm>
            <a:prstGeom prst="right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AutoShape 12"/>
            <p:cNvSpPr>
              <a:spLocks noChangeArrowheads="1"/>
            </p:cNvSpPr>
            <p:nvPr/>
          </p:nvSpPr>
          <p:spPr bwMode="auto">
            <a:xfrm>
              <a:off x="2781300" y="4352925"/>
              <a:ext cx="638175" cy="485775"/>
            </a:xfrm>
            <a:prstGeom prst="rightArrow">
              <a:avLst>
                <a:gd name="adj1" fmla="val 50000"/>
                <a:gd name="adj2" fmla="val 3284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9"/>
            <p:cNvSpPr>
              <a:spLocks noChangeArrowheads="1"/>
            </p:cNvSpPr>
            <p:nvPr/>
          </p:nvSpPr>
          <p:spPr bwMode="auto">
            <a:xfrm>
              <a:off x="6200775" y="3543300"/>
              <a:ext cx="2028825" cy="18669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14"/>
            <p:cNvSpPr txBox="1">
              <a:spLocks noChangeArrowheads="1"/>
            </p:cNvSpPr>
            <p:nvPr/>
          </p:nvSpPr>
          <p:spPr bwMode="auto">
            <a:xfrm>
              <a:off x="6210300" y="3505200"/>
              <a:ext cx="19288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t>Comparing</a:t>
              </a:r>
            </a:p>
            <a:p>
              <a:pPr algn="ctr" eaLnBrk="1" hangingPunct="1"/>
              <a:r>
                <a:rPr lang="en-US" sz="2000" b="1"/>
                <a:t>Generated Outputs</a:t>
              </a:r>
              <a:br>
                <a:rPr lang="en-US" sz="2000" b="1"/>
              </a:br>
              <a:r>
                <a:rPr lang="en-US" sz="2000" b="1"/>
                <a:t>and Expected Outputs</a:t>
              </a:r>
            </a:p>
          </p:txBody>
        </p:sp>
      </p:grpSp>
      <p:sp>
        <p:nvSpPr>
          <p:cNvPr id="14" name="Rectangle 12"/>
          <p:cNvSpPr>
            <a:spLocks noChangeArrowheads="1"/>
          </p:cNvSpPr>
          <p:nvPr/>
        </p:nvSpPr>
        <p:spPr bwMode="auto">
          <a:xfrm>
            <a:off x="4785880" y="1889919"/>
            <a:ext cx="4226719"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charset="0"/>
              <a:buChar char="•"/>
            </a:pPr>
            <a:r>
              <a:rPr lang="en-US" b="1" dirty="0"/>
              <a:t>Generate stimulus for testing the hardware block.</a:t>
            </a:r>
          </a:p>
          <a:p>
            <a:pPr marL="285750" indent="-285750">
              <a:buFont typeface="Arial" charset="0"/>
              <a:buChar char="•"/>
            </a:pPr>
            <a:r>
              <a:rPr lang="en-US" b="1" dirty="0"/>
              <a:t>Apply the stimulus.</a:t>
            </a:r>
          </a:p>
          <a:p>
            <a:pPr marL="285750" indent="-285750">
              <a:buFont typeface="Arial" charset="0"/>
              <a:buChar char="•"/>
            </a:pPr>
            <a:r>
              <a:rPr lang="en-US" b="1" dirty="0"/>
              <a:t>Compare the generated outputs against the expected outputs.</a:t>
            </a:r>
          </a:p>
        </p:txBody>
      </p:sp>
    </p:spTree>
    <p:extLst>
      <p:ext uri="{BB962C8B-B14F-4D97-AF65-F5344CB8AC3E}">
        <p14:creationId xmlns:p14="http://schemas.microsoft.com/office/powerpoint/2010/main" val="202713123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30961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87727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0070C0"/>
                </a:solidFill>
              </a:rPr>
              <a:t>Code for </a:t>
            </a:r>
            <a:r>
              <a:rPr lang="en-US" b="1" dirty="0" err="1" smtClean="0">
                <a:solidFill>
                  <a:srgbClr val="0070C0"/>
                </a:solidFill>
              </a:rPr>
              <a:t>TestBench</a:t>
            </a:r>
            <a:r>
              <a:rPr lang="en-US" b="1" dirty="0" smtClean="0">
                <a:solidFill>
                  <a:srgbClr val="0070C0"/>
                </a:solidFill>
              </a:rPr>
              <a:t> by example</a:t>
            </a:r>
            <a:endParaRPr lang="en-US" b="1" dirty="0">
              <a:solidFill>
                <a:srgbClr val="0070C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0"/>
            <a:ext cx="63436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971800"/>
            <a:ext cx="828821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a:off x="4191000" y="5334000"/>
            <a:ext cx="9906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87708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018828"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8386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0070C0"/>
                </a:solidFill>
              </a:rPr>
              <a:t>Summary</a:t>
            </a:r>
            <a:endParaRPr lang="en-US" b="1" dirty="0">
              <a:solidFill>
                <a:srgbClr val="0070C0"/>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57336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6694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0070C0"/>
                </a:solidFill>
              </a:rPr>
              <a:t>Examples (Primitives)</a:t>
            </a:r>
            <a:endParaRPr lang="en-US" b="1" dirty="0">
              <a:solidFill>
                <a:srgbClr val="0070C0"/>
              </a:solidFill>
            </a:endParaRPr>
          </a:p>
        </p:txBody>
      </p:sp>
      <p:sp>
        <p:nvSpPr>
          <p:cNvPr id="3" name="Content Placeholder 2"/>
          <p:cNvSpPr>
            <a:spLocks noGrp="1"/>
          </p:cNvSpPr>
          <p:nvPr>
            <p:ph idx="1"/>
          </p:nvPr>
        </p:nvSpPr>
        <p:spPr>
          <a:xfrm>
            <a:off x="457200" y="1066801"/>
            <a:ext cx="8229600" cy="1600200"/>
          </a:xfrm>
        </p:spPr>
        <p:txBody>
          <a:bodyPr/>
          <a:lstStyle/>
          <a:p>
            <a:pPr>
              <a:lnSpc>
                <a:spcPct val="90000"/>
              </a:lnSpc>
            </a:pPr>
            <a:r>
              <a:rPr lang="en-US" dirty="0" smtClean="0"/>
              <a:t>Multiple-input gates:</a:t>
            </a:r>
          </a:p>
          <a:p>
            <a:pPr lvl="1">
              <a:lnSpc>
                <a:spcPct val="90000"/>
              </a:lnSpc>
            </a:pPr>
            <a:r>
              <a:rPr lang="en-US" b="1" dirty="0" smtClean="0"/>
              <a:t>and, </a:t>
            </a:r>
            <a:r>
              <a:rPr lang="en-US" b="1" dirty="0" err="1" smtClean="0"/>
              <a:t>nand</a:t>
            </a:r>
            <a:r>
              <a:rPr lang="en-US" b="1" dirty="0" smtClean="0"/>
              <a:t>, or, nor, </a:t>
            </a:r>
            <a:r>
              <a:rPr lang="en-US" b="1" dirty="0" err="1" smtClean="0"/>
              <a:t>xor</a:t>
            </a:r>
            <a:r>
              <a:rPr lang="en-US" b="1" dirty="0" smtClean="0"/>
              <a:t>, </a:t>
            </a:r>
            <a:r>
              <a:rPr lang="en-US" b="1" dirty="0" err="1" smtClean="0"/>
              <a:t>xnor</a:t>
            </a:r>
            <a:endParaRPr lang="en-US" b="1" dirty="0" smtClean="0"/>
          </a:p>
          <a:p>
            <a:pPr lvl="1">
              <a:lnSpc>
                <a:spcPct val="90000"/>
              </a:lnSpc>
              <a:buFontTx/>
              <a:buNone/>
            </a:pPr>
            <a:r>
              <a:rPr lang="en-US" dirty="0" smtClean="0"/>
              <a:t>	</a:t>
            </a:r>
            <a:r>
              <a:rPr lang="en-US" i="1" dirty="0" err="1" smtClean="0">
                <a:solidFill>
                  <a:srgbClr val="9900CC"/>
                </a:solidFill>
              </a:rPr>
              <a:t>xor</a:t>
            </a:r>
            <a:r>
              <a:rPr lang="en-US" i="1" dirty="0" smtClean="0">
                <a:solidFill>
                  <a:srgbClr val="9900CC"/>
                </a:solidFill>
              </a:rPr>
              <a:t> 	xor1(out, </a:t>
            </a:r>
            <a:r>
              <a:rPr lang="en-US" i="1" dirty="0" err="1" smtClean="0">
                <a:solidFill>
                  <a:srgbClr val="9900CC"/>
                </a:solidFill>
              </a:rPr>
              <a:t>inA</a:t>
            </a:r>
            <a:r>
              <a:rPr lang="en-US" i="1" dirty="0" smtClean="0">
                <a:solidFill>
                  <a:srgbClr val="9900CC"/>
                </a:solidFill>
              </a:rPr>
              <a:t>, </a:t>
            </a:r>
            <a:r>
              <a:rPr lang="en-US" i="1" dirty="0" err="1" smtClean="0">
                <a:solidFill>
                  <a:srgbClr val="9900CC"/>
                </a:solidFill>
              </a:rPr>
              <a:t>inB</a:t>
            </a:r>
            <a:r>
              <a:rPr lang="en-US" i="1" dirty="0" smtClean="0">
                <a:solidFill>
                  <a:srgbClr val="9900CC"/>
                </a:solidFill>
              </a:rPr>
              <a:t>, </a:t>
            </a:r>
            <a:r>
              <a:rPr lang="en-US" i="1" dirty="0" err="1" smtClean="0">
                <a:solidFill>
                  <a:srgbClr val="9900CC"/>
                </a:solidFill>
              </a:rPr>
              <a:t>inC</a:t>
            </a:r>
            <a:r>
              <a:rPr lang="en-US" i="1" dirty="0" smtClean="0">
                <a:solidFill>
                  <a:srgbClr val="9900CC"/>
                </a:solidFill>
              </a:rPr>
              <a:t>);</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273" y="2687782"/>
            <a:ext cx="5638800" cy="383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399" y="3352800"/>
            <a:ext cx="3345873" cy="1754326"/>
          </a:xfrm>
          <a:prstGeom prst="rect">
            <a:avLst/>
          </a:prstGeom>
        </p:spPr>
        <p:txBody>
          <a:bodyPr wrap="square">
            <a:spAutoFit/>
          </a:bodyPr>
          <a:lstStyle/>
          <a:p>
            <a:pPr>
              <a:lnSpc>
                <a:spcPct val="90000"/>
              </a:lnSpc>
            </a:pPr>
            <a:r>
              <a:rPr lang="en-US" sz="2400" dirty="0" smtClean="0"/>
              <a:t>Multiple-output gates:</a:t>
            </a:r>
          </a:p>
          <a:p>
            <a:pPr lvl="1">
              <a:lnSpc>
                <a:spcPct val="90000"/>
              </a:lnSpc>
            </a:pPr>
            <a:r>
              <a:rPr lang="en-US" sz="2400" b="1" dirty="0" err="1" smtClean="0"/>
              <a:t>buf</a:t>
            </a:r>
            <a:r>
              <a:rPr lang="en-US" sz="2400" b="1" dirty="0" smtClean="0"/>
              <a:t>, not</a:t>
            </a:r>
          </a:p>
          <a:p>
            <a:pPr lvl="1">
              <a:lnSpc>
                <a:spcPct val="90000"/>
              </a:lnSpc>
              <a:buFontTx/>
              <a:buNone/>
            </a:pPr>
            <a:r>
              <a:rPr lang="en-US" sz="2400" i="1" dirty="0" smtClean="0">
                <a:solidFill>
                  <a:srgbClr val="9900CC"/>
                </a:solidFill>
              </a:rPr>
              <a:t>Not inverter1(fanout1, fanout2, in);</a:t>
            </a:r>
            <a:endParaRPr lang="en-US" sz="2400" i="1" dirty="0">
              <a:solidFill>
                <a:srgbClr val="9900CC"/>
              </a:solidFill>
            </a:endParaRPr>
          </a:p>
        </p:txBody>
      </p:sp>
    </p:spTree>
    <p:extLst>
      <p:ext uri="{BB962C8B-B14F-4D97-AF65-F5344CB8AC3E}">
        <p14:creationId xmlns:p14="http://schemas.microsoft.com/office/powerpoint/2010/main" val="388563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097838"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066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198438"/>
            <a:ext cx="8229600" cy="715962"/>
          </a:xfrm>
        </p:spPr>
        <p:txBody>
          <a:bodyPr>
            <a:normAutofit fontScale="90000"/>
          </a:bodyPr>
          <a:lstStyle/>
          <a:p>
            <a:r>
              <a:rPr lang="en-US" b="1" dirty="0" smtClean="0">
                <a:solidFill>
                  <a:srgbClr val="0070C0"/>
                </a:solidFill>
              </a:rPr>
              <a:t>Modules</a:t>
            </a:r>
            <a:endParaRPr lang="en-US" b="1" dirty="0">
              <a:solidFill>
                <a:srgbClr val="0070C0"/>
              </a:solidFill>
            </a:endParaRPr>
          </a:p>
        </p:txBody>
      </p:sp>
      <p:sp>
        <p:nvSpPr>
          <p:cNvPr id="4" name="Rectangle 1027"/>
          <p:cNvSpPr txBox="1">
            <a:spLocks noChangeArrowheads="1"/>
          </p:cNvSpPr>
          <p:nvPr/>
        </p:nvSpPr>
        <p:spPr>
          <a:xfrm>
            <a:off x="457200" y="914400"/>
            <a:ext cx="77724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2800" b="1" dirty="0" smtClean="0"/>
              <a:t>Module</a:t>
            </a:r>
            <a:r>
              <a:rPr lang="en-US" sz="2800" dirty="0" smtClean="0"/>
              <a:t>  </a:t>
            </a:r>
            <a:r>
              <a:rPr lang="en-US" sz="2800" i="1" dirty="0" err="1" smtClean="0"/>
              <a:t>module_name</a:t>
            </a:r>
            <a:r>
              <a:rPr lang="en-US" sz="2800" dirty="0" smtClean="0"/>
              <a:t> (</a:t>
            </a:r>
            <a:r>
              <a:rPr lang="en-US" sz="2800" i="1" dirty="0" err="1" smtClean="0"/>
              <a:t>port_list</a:t>
            </a:r>
            <a:r>
              <a:rPr lang="en-US" sz="2800" dirty="0" smtClean="0"/>
              <a:t>);</a:t>
            </a:r>
          </a:p>
          <a:p>
            <a:pPr>
              <a:buFontTx/>
              <a:buNone/>
            </a:pPr>
            <a:r>
              <a:rPr lang="en-US" sz="2800" dirty="0" smtClean="0"/>
              <a:t>	</a:t>
            </a:r>
            <a:r>
              <a:rPr lang="en-US" sz="2000" i="1" u="sng" dirty="0" smtClean="0"/>
              <a:t>Declarations</a:t>
            </a:r>
            <a:r>
              <a:rPr lang="en-US" sz="2000" i="1" dirty="0" smtClean="0"/>
              <a:t>: </a:t>
            </a:r>
          </a:p>
          <a:p>
            <a:pPr>
              <a:buFontTx/>
              <a:buNone/>
            </a:pPr>
            <a:r>
              <a:rPr lang="en-US" sz="2000" i="1" dirty="0" smtClean="0"/>
              <a:t>		   input, output, wire, parameter…..</a:t>
            </a:r>
          </a:p>
          <a:p>
            <a:pPr>
              <a:buFontTx/>
              <a:buNone/>
            </a:pPr>
            <a:endParaRPr lang="en-US" sz="2000" i="1" dirty="0" smtClean="0"/>
          </a:p>
          <a:p>
            <a:pPr>
              <a:buFontTx/>
              <a:buNone/>
            </a:pPr>
            <a:endParaRPr lang="en-US" sz="2000" i="1" dirty="0" smtClean="0"/>
          </a:p>
          <a:p>
            <a:pPr>
              <a:buFontTx/>
              <a:buNone/>
            </a:pPr>
            <a:r>
              <a:rPr lang="en-US" sz="2000" i="1" dirty="0" smtClean="0"/>
              <a:t> 	</a:t>
            </a:r>
          </a:p>
          <a:p>
            <a:pPr>
              <a:buFontTx/>
              <a:buNone/>
            </a:pPr>
            <a:endParaRPr lang="en-US" sz="2000" i="1" dirty="0" smtClean="0"/>
          </a:p>
          <a:p>
            <a:pPr>
              <a:buFontTx/>
              <a:buNone/>
            </a:pPr>
            <a:r>
              <a:rPr lang="en-US" sz="2000" i="1" u="sng" dirty="0" smtClean="0"/>
              <a:t>System Modeling</a:t>
            </a:r>
            <a:r>
              <a:rPr lang="en-US" sz="2000" i="1" dirty="0" smtClean="0"/>
              <a:t>:</a:t>
            </a:r>
          </a:p>
          <a:p>
            <a:pPr>
              <a:buFontTx/>
              <a:buNone/>
            </a:pPr>
            <a:r>
              <a:rPr lang="en-US" sz="2000" i="1" dirty="0" smtClean="0"/>
              <a:t>		  describe the system in gate-level,  	data-flow, or 		  behavioral style…</a:t>
            </a:r>
          </a:p>
          <a:p>
            <a:pPr>
              <a:buFontTx/>
              <a:buNone/>
            </a:pPr>
            <a:endParaRPr lang="en-US" sz="1200" i="1" dirty="0" smtClean="0"/>
          </a:p>
          <a:p>
            <a:pPr>
              <a:buFontTx/>
              <a:buNone/>
            </a:pPr>
            <a:r>
              <a:rPr lang="en-US" sz="2800" b="1" dirty="0" err="1" smtClean="0"/>
              <a:t>endmodule</a:t>
            </a:r>
            <a:r>
              <a:rPr lang="en-US" sz="2800" b="1" dirty="0" smtClean="0"/>
              <a:t> </a:t>
            </a:r>
            <a:endParaRPr lang="en-US" sz="2800" b="1" dirty="0"/>
          </a:p>
        </p:txBody>
      </p:sp>
      <p:pic>
        <p:nvPicPr>
          <p:cNvPr id="5"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752600"/>
            <a:ext cx="3429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525982" y="5800617"/>
            <a:ext cx="5257800" cy="757130"/>
          </a:xfrm>
          <a:prstGeom prst="rect">
            <a:avLst/>
          </a:prstGeom>
        </p:spPr>
        <p:txBody>
          <a:bodyPr wrap="square">
            <a:spAutoFit/>
          </a:bodyPr>
          <a:lstStyle/>
          <a:p>
            <a:pPr lvl="1">
              <a:lnSpc>
                <a:spcPct val="90000"/>
              </a:lnSpc>
              <a:buFont typeface="Wingdings" pitchFamily="2" charset="2"/>
              <a:buChar char="§"/>
            </a:pPr>
            <a:r>
              <a:rPr lang="en-US" altLang="ko-KR" sz="2400" b="1" dirty="0" smtClean="0">
                <a:ea typeface="굴림" pitchFamily="34" charset="-127"/>
              </a:rPr>
              <a:t>Used to construct </a:t>
            </a:r>
            <a:r>
              <a:rPr lang="en-US" altLang="ko-KR" sz="2400" b="1" u="sng" dirty="0" smtClean="0">
                <a:ea typeface="굴림" pitchFamily="34" charset="-127"/>
              </a:rPr>
              <a:t>design hierarchy</a:t>
            </a:r>
          </a:p>
          <a:p>
            <a:pPr lvl="1">
              <a:lnSpc>
                <a:spcPct val="90000"/>
              </a:lnSpc>
              <a:buFont typeface="Wingdings" pitchFamily="2" charset="2"/>
              <a:buChar char="§"/>
            </a:pPr>
            <a:r>
              <a:rPr lang="en-US" altLang="ko-KR" sz="2400" b="1" dirty="0" smtClean="0">
                <a:ea typeface="굴림" pitchFamily="34" charset="-127"/>
              </a:rPr>
              <a:t>Cannot be </a:t>
            </a:r>
            <a:r>
              <a:rPr lang="en-US" altLang="ko-KR" sz="2400" b="1" u="sng" dirty="0" smtClean="0">
                <a:ea typeface="굴림" pitchFamily="34" charset="-127"/>
              </a:rPr>
              <a:t>nested</a:t>
            </a:r>
          </a:p>
        </p:txBody>
      </p:sp>
    </p:spTree>
    <p:extLst>
      <p:ext uri="{BB962C8B-B14F-4D97-AF65-F5344CB8AC3E}">
        <p14:creationId xmlns:p14="http://schemas.microsoft.com/office/powerpoint/2010/main" val="308334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0070C0"/>
                </a:solidFill>
              </a:rPr>
              <a:t>Input Output</a:t>
            </a:r>
            <a:endParaRPr lang="en-US" b="1" dirty="0">
              <a:solidFill>
                <a:srgbClr val="0070C0"/>
              </a:solidFill>
            </a:endParaRPr>
          </a:p>
        </p:txBody>
      </p:sp>
      <p:sp>
        <p:nvSpPr>
          <p:cNvPr id="3" name="Content Placeholder 2"/>
          <p:cNvSpPr>
            <a:spLocks noGrp="1"/>
          </p:cNvSpPr>
          <p:nvPr>
            <p:ph idx="1"/>
          </p:nvPr>
        </p:nvSpPr>
        <p:spPr>
          <a:xfrm>
            <a:off x="457200" y="1295400"/>
            <a:ext cx="8229600" cy="4830763"/>
          </a:xfrm>
        </p:spPr>
        <p:txBody>
          <a:bodyPr/>
          <a:lstStyle/>
          <a:p>
            <a:pPr>
              <a:lnSpc>
                <a:spcPct val="90000"/>
              </a:lnSpc>
            </a:pPr>
            <a:r>
              <a:rPr lang="en-US" altLang="ko-KR" sz="2800" b="1" dirty="0" smtClean="0">
                <a:ea typeface="굴림" pitchFamily="34" charset="-127"/>
              </a:rPr>
              <a:t>Input Declaration</a:t>
            </a:r>
          </a:p>
          <a:p>
            <a:pPr lvl="1">
              <a:lnSpc>
                <a:spcPct val="90000"/>
              </a:lnSpc>
              <a:buFont typeface="Wingdings" pitchFamily="2" charset="2"/>
              <a:buChar char="§"/>
            </a:pPr>
            <a:r>
              <a:rPr lang="en-US" altLang="ko-KR" sz="2400" b="1" dirty="0" smtClean="0">
                <a:ea typeface="굴림" pitchFamily="34" charset="-127"/>
              </a:rPr>
              <a:t>Scalar </a:t>
            </a:r>
          </a:p>
          <a:p>
            <a:pPr lvl="2">
              <a:lnSpc>
                <a:spcPct val="90000"/>
              </a:lnSpc>
            </a:pPr>
            <a:r>
              <a:rPr lang="en-US" altLang="ko-KR" sz="2000" b="1" dirty="0" smtClean="0">
                <a:ea typeface="굴림" pitchFamily="34" charset="-127"/>
              </a:rPr>
              <a:t> </a:t>
            </a:r>
            <a:r>
              <a:rPr lang="en-US" altLang="ko-KR" b="1" dirty="0" smtClean="0">
                <a:solidFill>
                  <a:schemeClr val="hlink"/>
                </a:solidFill>
                <a:latin typeface="Arial" pitchFamily="34" charset="0"/>
                <a:ea typeface="굴림" pitchFamily="34" charset="-127"/>
              </a:rPr>
              <a:t>input</a:t>
            </a:r>
            <a:r>
              <a:rPr lang="en-US" altLang="ko-KR" b="1" dirty="0" smtClean="0">
                <a:ea typeface="굴림" pitchFamily="34" charset="-127"/>
              </a:rPr>
              <a:t> </a:t>
            </a:r>
            <a:r>
              <a:rPr lang="en-US" altLang="ko-KR" b="1" i="1" dirty="0" smtClean="0">
                <a:ea typeface="굴림" pitchFamily="34" charset="-127"/>
              </a:rPr>
              <a:t>list of input identifiers</a:t>
            </a:r>
            <a:r>
              <a:rPr lang="en-US" altLang="ko-KR" b="1" dirty="0" smtClean="0">
                <a:latin typeface="Courier"/>
                <a:ea typeface="굴림" pitchFamily="34" charset="-127"/>
              </a:rPr>
              <a:t>;</a:t>
            </a:r>
          </a:p>
          <a:p>
            <a:pPr lvl="2">
              <a:lnSpc>
                <a:spcPct val="90000"/>
              </a:lnSpc>
            </a:pPr>
            <a:r>
              <a:rPr lang="en-US" altLang="ko-KR" b="1" dirty="0" smtClean="0">
                <a:ea typeface="굴림" pitchFamily="34" charset="-127"/>
              </a:rPr>
              <a:t>Example: </a:t>
            </a:r>
            <a:r>
              <a:rPr lang="en-US" altLang="ko-KR" b="1" dirty="0" smtClean="0">
                <a:latin typeface="Arial" pitchFamily="34" charset="0"/>
                <a:ea typeface="굴림" pitchFamily="34" charset="-127"/>
              </a:rPr>
              <a:t>input A, B, </a:t>
            </a:r>
            <a:r>
              <a:rPr lang="en-US" altLang="ko-KR" b="1" dirty="0" err="1" smtClean="0">
                <a:latin typeface="Arial" pitchFamily="34" charset="0"/>
                <a:ea typeface="굴림" pitchFamily="34" charset="-127"/>
              </a:rPr>
              <a:t>c_in</a:t>
            </a:r>
            <a:r>
              <a:rPr lang="en-US" altLang="ko-KR" b="1" dirty="0" smtClean="0">
                <a:latin typeface="Arial" pitchFamily="34" charset="0"/>
                <a:ea typeface="굴림" pitchFamily="34" charset="-127"/>
              </a:rPr>
              <a:t>;</a:t>
            </a:r>
          </a:p>
          <a:p>
            <a:pPr lvl="1">
              <a:lnSpc>
                <a:spcPct val="90000"/>
              </a:lnSpc>
              <a:buFont typeface="Wingdings" pitchFamily="2" charset="2"/>
              <a:buChar char="§"/>
            </a:pPr>
            <a:r>
              <a:rPr lang="en-US" altLang="ko-KR" sz="2400" b="1" dirty="0" smtClean="0">
                <a:ea typeface="굴림" pitchFamily="34" charset="-127"/>
              </a:rPr>
              <a:t>Vector</a:t>
            </a:r>
          </a:p>
          <a:p>
            <a:pPr lvl="2">
              <a:lnSpc>
                <a:spcPct val="90000"/>
              </a:lnSpc>
            </a:pPr>
            <a:r>
              <a:rPr lang="en-US" altLang="ko-KR" sz="2000" b="1" dirty="0" smtClean="0">
                <a:ea typeface="굴림" pitchFamily="34" charset="-127"/>
              </a:rPr>
              <a:t> </a:t>
            </a:r>
            <a:r>
              <a:rPr lang="en-US" altLang="ko-KR" b="1" dirty="0" smtClean="0">
                <a:solidFill>
                  <a:schemeClr val="hlink"/>
                </a:solidFill>
                <a:latin typeface="Arial" pitchFamily="34" charset="0"/>
                <a:ea typeface="굴림" pitchFamily="34" charset="-127"/>
              </a:rPr>
              <a:t>input</a:t>
            </a:r>
            <a:r>
              <a:rPr lang="en-US" altLang="ko-KR" b="1" dirty="0" smtClean="0">
                <a:latin typeface="Courier"/>
                <a:ea typeface="굴림" pitchFamily="34" charset="-127"/>
              </a:rPr>
              <a:t>[</a:t>
            </a:r>
            <a:r>
              <a:rPr lang="en-US" altLang="ko-KR" b="1" i="1" dirty="0" smtClean="0">
                <a:ea typeface="굴림" pitchFamily="34" charset="-127"/>
              </a:rPr>
              <a:t>range</a:t>
            </a:r>
            <a:r>
              <a:rPr lang="en-US" altLang="ko-KR" b="1" dirty="0" smtClean="0">
                <a:latin typeface="Courier"/>
                <a:ea typeface="굴림" pitchFamily="34" charset="-127"/>
              </a:rPr>
              <a:t>]</a:t>
            </a:r>
            <a:r>
              <a:rPr lang="en-US" altLang="ko-KR" b="1" dirty="0" smtClean="0">
                <a:ea typeface="굴림" pitchFamily="34" charset="-127"/>
              </a:rPr>
              <a:t> </a:t>
            </a:r>
            <a:r>
              <a:rPr lang="en-US" altLang="ko-KR" b="1" i="1" dirty="0" smtClean="0">
                <a:ea typeface="굴림" pitchFamily="34" charset="-127"/>
              </a:rPr>
              <a:t>list of input identifiers</a:t>
            </a:r>
            <a:r>
              <a:rPr lang="en-US" altLang="ko-KR" b="1" dirty="0" smtClean="0">
                <a:latin typeface="Courier"/>
                <a:ea typeface="굴림" pitchFamily="34" charset="-127"/>
              </a:rPr>
              <a:t>;</a:t>
            </a:r>
          </a:p>
          <a:p>
            <a:pPr lvl="2">
              <a:lnSpc>
                <a:spcPct val="90000"/>
              </a:lnSpc>
            </a:pPr>
            <a:r>
              <a:rPr lang="en-US" altLang="ko-KR" b="1" dirty="0" smtClean="0">
                <a:ea typeface="굴림" pitchFamily="34" charset="-127"/>
              </a:rPr>
              <a:t>Example:</a:t>
            </a:r>
            <a:r>
              <a:rPr lang="en-US" altLang="ko-KR" b="1" dirty="0" smtClean="0">
                <a:latin typeface="Courier"/>
                <a:ea typeface="굴림" pitchFamily="34" charset="-127"/>
              </a:rPr>
              <a:t> </a:t>
            </a:r>
            <a:r>
              <a:rPr lang="en-US" altLang="ko-KR" b="1" dirty="0" smtClean="0">
                <a:latin typeface="Arial" pitchFamily="34" charset="0"/>
                <a:ea typeface="굴림" pitchFamily="34" charset="-127"/>
              </a:rPr>
              <a:t>input[15:0] A, B, data;</a:t>
            </a:r>
          </a:p>
          <a:p>
            <a:pPr>
              <a:lnSpc>
                <a:spcPct val="90000"/>
              </a:lnSpc>
            </a:pPr>
            <a:r>
              <a:rPr lang="en-US" altLang="ko-KR" sz="2800" b="1" dirty="0" smtClean="0">
                <a:ea typeface="굴림" pitchFamily="34" charset="-127"/>
              </a:rPr>
              <a:t>Output Declaration</a:t>
            </a:r>
          </a:p>
          <a:p>
            <a:pPr lvl="1">
              <a:lnSpc>
                <a:spcPct val="90000"/>
              </a:lnSpc>
              <a:buFont typeface="Wingdings" pitchFamily="2" charset="2"/>
              <a:buChar char="§"/>
            </a:pPr>
            <a:r>
              <a:rPr lang="en-US" altLang="ko-KR" sz="2400" b="1" dirty="0" smtClean="0">
                <a:ea typeface="굴림" pitchFamily="34" charset="-127"/>
              </a:rPr>
              <a:t>Scalar Example: </a:t>
            </a:r>
            <a:r>
              <a:rPr lang="en-US" altLang="ko-KR" sz="2400" b="1" dirty="0" smtClean="0">
                <a:solidFill>
                  <a:schemeClr val="hlink"/>
                </a:solidFill>
                <a:latin typeface="Arial" pitchFamily="34" charset="0"/>
                <a:ea typeface="굴림" pitchFamily="34" charset="-127"/>
              </a:rPr>
              <a:t>output</a:t>
            </a:r>
            <a:r>
              <a:rPr lang="en-US" altLang="ko-KR" sz="2400" b="1" dirty="0" smtClean="0">
                <a:latin typeface="Arial" pitchFamily="34" charset="0"/>
                <a:ea typeface="굴림" pitchFamily="34" charset="-127"/>
              </a:rPr>
              <a:t> </a:t>
            </a:r>
            <a:r>
              <a:rPr lang="en-US" altLang="ko-KR" sz="2400" b="1" dirty="0" err="1" smtClean="0">
                <a:latin typeface="Arial" pitchFamily="34" charset="0"/>
                <a:ea typeface="굴림" pitchFamily="34" charset="-127"/>
              </a:rPr>
              <a:t>c_out</a:t>
            </a:r>
            <a:r>
              <a:rPr lang="en-US" altLang="ko-KR" sz="2400" b="1" dirty="0" smtClean="0">
                <a:latin typeface="Arial" pitchFamily="34" charset="0"/>
                <a:ea typeface="굴림" pitchFamily="34" charset="-127"/>
              </a:rPr>
              <a:t>, OV, MINUS;</a:t>
            </a:r>
          </a:p>
          <a:p>
            <a:pPr lvl="1">
              <a:lnSpc>
                <a:spcPct val="90000"/>
              </a:lnSpc>
              <a:buFont typeface="Wingdings" pitchFamily="2" charset="2"/>
              <a:buChar char="§"/>
            </a:pPr>
            <a:r>
              <a:rPr lang="en-US" altLang="ko-KR" sz="2400" b="1" dirty="0" smtClean="0">
                <a:ea typeface="굴림" pitchFamily="34" charset="-127"/>
              </a:rPr>
              <a:t>Vector Example: </a:t>
            </a:r>
            <a:r>
              <a:rPr lang="en-US" altLang="ko-KR" sz="2400" b="1" dirty="0" smtClean="0">
                <a:solidFill>
                  <a:schemeClr val="hlink"/>
                </a:solidFill>
                <a:latin typeface="Arial" pitchFamily="34" charset="0"/>
                <a:ea typeface="굴림" pitchFamily="34" charset="-127"/>
              </a:rPr>
              <a:t>output</a:t>
            </a:r>
            <a:r>
              <a:rPr lang="en-US" altLang="ko-KR" sz="2400" b="1" dirty="0" smtClean="0">
                <a:latin typeface="Arial" pitchFamily="34" charset="0"/>
                <a:ea typeface="굴림" pitchFamily="34" charset="-127"/>
              </a:rPr>
              <a:t>[7:0] ACC, REG_IN,</a:t>
            </a:r>
            <a:r>
              <a:rPr lang="en-US" altLang="ko-KR" sz="2400" b="1" dirty="0" smtClean="0">
                <a:latin typeface="Courier"/>
                <a:ea typeface="굴림" pitchFamily="34" charset="-127"/>
              </a:rPr>
              <a:t> </a:t>
            </a:r>
            <a:r>
              <a:rPr lang="en-US" altLang="ko-KR" sz="2400" b="1" dirty="0" err="1" smtClean="0">
                <a:latin typeface="Arial" pitchFamily="34" charset="0"/>
                <a:ea typeface="굴림" pitchFamily="34" charset="-127"/>
              </a:rPr>
              <a:t>data_out</a:t>
            </a:r>
            <a:r>
              <a:rPr lang="en-US" altLang="ko-KR" sz="2400" b="1" dirty="0" smtClean="0">
                <a:latin typeface="Arial" pitchFamily="34" charset="0"/>
                <a:ea typeface="굴림" pitchFamily="34" charset="-127"/>
              </a:rPr>
              <a:t>;</a:t>
            </a:r>
            <a:r>
              <a:rPr lang="en-US" altLang="ko-KR" sz="2400" b="1" dirty="0" smtClean="0">
                <a:latin typeface="Courier"/>
                <a:ea typeface="굴림" pitchFamily="34" charset="-127"/>
              </a:rPr>
              <a:t> </a:t>
            </a:r>
          </a:p>
          <a:p>
            <a:endParaRPr lang="en-US" dirty="0"/>
          </a:p>
        </p:txBody>
      </p:sp>
    </p:spTree>
    <p:extLst>
      <p:ext uri="{BB962C8B-B14F-4D97-AF65-F5344CB8AC3E}">
        <p14:creationId xmlns:p14="http://schemas.microsoft.com/office/powerpoint/2010/main" val="813494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09600" y="1066800"/>
            <a:ext cx="7772400" cy="3886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en-US" sz="2400" b="1" dirty="0" smtClean="0">
                <a:latin typeface="Courier New" pitchFamily="49" charset="0"/>
                <a:cs typeface="Courier New" pitchFamily="49" charset="0"/>
              </a:rPr>
              <a:t>// Compute the logical AND </a:t>
            </a:r>
            <a:r>
              <a:rPr lang="en-US" sz="2400" b="1" dirty="0" err="1" smtClean="0">
                <a:latin typeface="Courier New" pitchFamily="49" charset="0"/>
                <a:cs typeface="Courier New" pitchFamily="49" charset="0"/>
              </a:rPr>
              <a:t>and</a:t>
            </a:r>
            <a:r>
              <a:rPr lang="en-US" sz="2400" b="1" dirty="0" smtClean="0">
                <a:latin typeface="Courier New" pitchFamily="49" charset="0"/>
                <a:cs typeface="Courier New" pitchFamily="49" charset="0"/>
              </a:rPr>
              <a:t> OR of inputs A and B.</a:t>
            </a:r>
          </a:p>
          <a:p>
            <a:pPr>
              <a:lnSpc>
                <a:spcPct val="90000"/>
              </a:lnSpc>
              <a:buFontTx/>
              <a:buNone/>
            </a:pPr>
            <a:endParaRPr lang="en-US" sz="2400" b="1" dirty="0" smtClean="0">
              <a:latin typeface="Courier New" pitchFamily="49" charset="0"/>
              <a:cs typeface="Courier New" pitchFamily="49" charset="0"/>
            </a:endParaRPr>
          </a:p>
          <a:p>
            <a:pPr lvl="1">
              <a:lnSpc>
                <a:spcPct val="90000"/>
              </a:lnSpc>
              <a:buFontTx/>
              <a:buNone/>
            </a:pPr>
            <a:r>
              <a:rPr lang="en-US" sz="2400" b="1" dirty="0" smtClean="0">
                <a:solidFill>
                  <a:srgbClr val="9900CC"/>
                </a:solidFill>
                <a:latin typeface="Courier New" pitchFamily="49" charset="0"/>
                <a:cs typeface="Courier New" pitchFamily="49" charset="0"/>
              </a:rPr>
              <a:t>module AND_OR(</a:t>
            </a:r>
            <a:r>
              <a:rPr lang="en-US" sz="2400" b="1" dirty="0" err="1" smtClean="0">
                <a:solidFill>
                  <a:srgbClr val="9900CC"/>
                </a:solidFill>
                <a:latin typeface="Courier New" pitchFamily="49" charset="0"/>
                <a:cs typeface="Courier New" pitchFamily="49" charset="0"/>
              </a:rPr>
              <a:t>andOut</a:t>
            </a:r>
            <a:r>
              <a:rPr lang="en-US" sz="2400" b="1" dirty="0" smtClean="0">
                <a:solidFill>
                  <a:srgbClr val="9900CC"/>
                </a:solidFill>
                <a:latin typeface="Courier New" pitchFamily="49" charset="0"/>
                <a:cs typeface="Courier New" pitchFamily="49" charset="0"/>
              </a:rPr>
              <a:t>, </a:t>
            </a:r>
            <a:r>
              <a:rPr lang="en-US" sz="2400" b="1" dirty="0" err="1" smtClean="0">
                <a:solidFill>
                  <a:srgbClr val="9900CC"/>
                </a:solidFill>
                <a:latin typeface="Courier New" pitchFamily="49" charset="0"/>
                <a:cs typeface="Courier New" pitchFamily="49" charset="0"/>
              </a:rPr>
              <a:t>orOut</a:t>
            </a:r>
            <a:r>
              <a:rPr lang="en-US" sz="2400" b="1" dirty="0" smtClean="0">
                <a:solidFill>
                  <a:srgbClr val="9900CC"/>
                </a:solidFill>
                <a:latin typeface="Courier New" pitchFamily="49" charset="0"/>
                <a:cs typeface="Courier New" pitchFamily="49" charset="0"/>
              </a:rPr>
              <a:t>, A, B);</a:t>
            </a:r>
          </a:p>
          <a:p>
            <a:pPr lvl="1">
              <a:lnSpc>
                <a:spcPct val="90000"/>
              </a:lnSpc>
              <a:buFontTx/>
              <a:buNone/>
            </a:pPr>
            <a:r>
              <a:rPr lang="en-US" sz="2400" b="1" dirty="0" smtClean="0">
                <a:solidFill>
                  <a:srgbClr val="9900CC"/>
                </a:solidFill>
                <a:latin typeface="Courier New" pitchFamily="49" charset="0"/>
                <a:cs typeface="Courier New" pitchFamily="49" charset="0"/>
              </a:rPr>
              <a:t>   output </a:t>
            </a:r>
            <a:r>
              <a:rPr lang="en-US" sz="2400" b="1" dirty="0" err="1" smtClean="0">
                <a:solidFill>
                  <a:srgbClr val="9900CC"/>
                </a:solidFill>
                <a:latin typeface="Courier New" pitchFamily="49" charset="0"/>
                <a:cs typeface="Courier New" pitchFamily="49" charset="0"/>
              </a:rPr>
              <a:t>andOut</a:t>
            </a:r>
            <a:r>
              <a:rPr lang="en-US" sz="2400" b="1" dirty="0" smtClean="0">
                <a:solidFill>
                  <a:srgbClr val="9900CC"/>
                </a:solidFill>
                <a:latin typeface="Courier New" pitchFamily="49" charset="0"/>
                <a:cs typeface="Courier New" pitchFamily="49" charset="0"/>
              </a:rPr>
              <a:t>, </a:t>
            </a:r>
            <a:r>
              <a:rPr lang="en-US" sz="2400" b="1" dirty="0" err="1" smtClean="0">
                <a:solidFill>
                  <a:srgbClr val="9900CC"/>
                </a:solidFill>
                <a:latin typeface="Courier New" pitchFamily="49" charset="0"/>
                <a:cs typeface="Courier New" pitchFamily="49" charset="0"/>
              </a:rPr>
              <a:t>orOut</a:t>
            </a:r>
            <a:r>
              <a:rPr lang="en-US" sz="2400" b="1" dirty="0" smtClean="0">
                <a:solidFill>
                  <a:srgbClr val="9900CC"/>
                </a:solidFill>
                <a:latin typeface="Courier New" pitchFamily="49" charset="0"/>
                <a:cs typeface="Courier New" pitchFamily="49" charset="0"/>
              </a:rPr>
              <a:t>;</a:t>
            </a:r>
          </a:p>
          <a:p>
            <a:pPr lvl="1">
              <a:lnSpc>
                <a:spcPct val="90000"/>
              </a:lnSpc>
              <a:buFontTx/>
              <a:buNone/>
            </a:pPr>
            <a:r>
              <a:rPr lang="en-US" sz="2400" b="1" dirty="0" smtClean="0">
                <a:solidFill>
                  <a:srgbClr val="9900CC"/>
                </a:solidFill>
                <a:latin typeface="Courier New" pitchFamily="49" charset="0"/>
                <a:cs typeface="Courier New" pitchFamily="49" charset="0"/>
              </a:rPr>
              <a:t>  	 input A, B;</a:t>
            </a:r>
          </a:p>
          <a:p>
            <a:pPr lvl="1">
              <a:lnSpc>
                <a:spcPct val="90000"/>
              </a:lnSpc>
              <a:buFontTx/>
              <a:buNone/>
            </a:pPr>
            <a:r>
              <a:rPr lang="en-US" sz="2400" b="1" dirty="0" smtClean="0">
                <a:solidFill>
                  <a:srgbClr val="9900CC"/>
                </a:solidFill>
                <a:latin typeface="Courier New" pitchFamily="49" charset="0"/>
                <a:cs typeface="Courier New" pitchFamily="49" charset="0"/>
              </a:rPr>
              <a:t>   </a:t>
            </a:r>
            <a:r>
              <a:rPr lang="en-US" sz="2400" b="1" dirty="0" smtClean="0">
                <a:solidFill>
                  <a:srgbClr val="FF0000"/>
                </a:solidFill>
                <a:latin typeface="Courier New" pitchFamily="49" charset="0"/>
                <a:cs typeface="Courier New" pitchFamily="49" charset="0"/>
              </a:rPr>
              <a:t>and</a:t>
            </a:r>
            <a:r>
              <a:rPr lang="en-US" sz="2400" b="1" dirty="0" smtClean="0">
                <a:solidFill>
                  <a:srgbClr val="9900CC"/>
                </a:solidFill>
                <a:latin typeface="Courier New" pitchFamily="49" charset="0"/>
                <a:cs typeface="Courier New" pitchFamily="49" charset="0"/>
              </a:rPr>
              <a:t> </a:t>
            </a:r>
            <a:r>
              <a:rPr lang="en-US" sz="2400" b="1" dirty="0" err="1" smtClean="0">
                <a:solidFill>
                  <a:srgbClr val="9900CC"/>
                </a:solidFill>
                <a:latin typeface="Courier New" pitchFamily="49" charset="0"/>
                <a:cs typeface="Courier New" pitchFamily="49" charset="0"/>
              </a:rPr>
              <a:t>TheAndGate</a:t>
            </a:r>
            <a:r>
              <a:rPr lang="en-US" sz="2400" b="1" dirty="0" smtClean="0">
                <a:solidFill>
                  <a:srgbClr val="9900CC"/>
                </a:solidFill>
                <a:latin typeface="Courier New" pitchFamily="49" charset="0"/>
                <a:cs typeface="Courier New" pitchFamily="49" charset="0"/>
              </a:rPr>
              <a:t> (</a:t>
            </a:r>
            <a:r>
              <a:rPr lang="en-US" sz="2400" b="1" dirty="0" err="1" smtClean="0">
                <a:solidFill>
                  <a:srgbClr val="9900CC"/>
                </a:solidFill>
                <a:latin typeface="Courier New" pitchFamily="49" charset="0"/>
                <a:cs typeface="Courier New" pitchFamily="49" charset="0"/>
              </a:rPr>
              <a:t>andOut</a:t>
            </a:r>
            <a:r>
              <a:rPr lang="en-US" sz="2400" b="1" dirty="0" smtClean="0">
                <a:solidFill>
                  <a:srgbClr val="9900CC"/>
                </a:solidFill>
                <a:latin typeface="Courier New" pitchFamily="49" charset="0"/>
                <a:cs typeface="Courier New" pitchFamily="49" charset="0"/>
              </a:rPr>
              <a:t>, A, B);</a:t>
            </a:r>
          </a:p>
          <a:p>
            <a:pPr lvl="1">
              <a:lnSpc>
                <a:spcPct val="90000"/>
              </a:lnSpc>
              <a:buFontTx/>
              <a:buNone/>
            </a:pPr>
            <a:r>
              <a:rPr lang="en-US" sz="2400" b="1" dirty="0" smtClean="0">
                <a:solidFill>
                  <a:srgbClr val="9900CC"/>
                </a:solidFill>
                <a:latin typeface="Courier New" pitchFamily="49" charset="0"/>
                <a:cs typeface="Courier New" pitchFamily="49" charset="0"/>
              </a:rPr>
              <a:t>   </a:t>
            </a:r>
            <a:r>
              <a:rPr lang="en-US" sz="2400" b="1" dirty="0" smtClean="0">
                <a:solidFill>
                  <a:srgbClr val="FF0000"/>
                </a:solidFill>
                <a:latin typeface="Courier New" pitchFamily="49" charset="0"/>
                <a:cs typeface="Courier New" pitchFamily="49" charset="0"/>
              </a:rPr>
              <a:t>or</a:t>
            </a:r>
            <a:r>
              <a:rPr lang="en-US" sz="2400" b="1" dirty="0" smtClean="0">
                <a:solidFill>
                  <a:srgbClr val="9900CC"/>
                </a:solidFill>
                <a:latin typeface="Courier New" pitchFamily="49" charset="0"/>
                <a:cs typeface="Courier New" pitchFamily="49" charset="0"/>
              </a:rPr>
              <a:t> </a:t>
            </a:r>
            <a:r>
              <a:rPr lang="en-US" sz="2400" b="1" dirty="0" err="1" smtClean="0">
                <a:solidFill>
                  <a:srgbClr val="9900CC"/>
                </a:solidFill>
                <a:latin typeface="Courier New" pitchFamily="49" charset="0"/>
                <a:cs typeface="Courier New" pitchFamily="49" charset="0"/>
              </a:rPr>
              <a:t>TheOrGate</a:t>
            </a:r>
            <a:r>
              <a:rPr lang="en-US" sz="2400" b="1" dirty="0" smtClean="0">
                <a:solidFill>
                  <a:srgbClr val="9900CC"/>
                </a:solidFill>
                <a:latin typeface="Courier New" pitchFamily="49" charset="0"/>
                <a:cs typeface="Courier New" pitchFamily="49" charset="0"/>
              </a:rPr>
              <a:t> (</a:t>
            </a:r>
            <a:r>
              <a:rPr lang="en-US" sz="2400" b="1" dirty="0" err="1" smtClean="0">
                <a:solidFill>
                  <a:srgbClr val="9900CC"/>
                </a:solidFill>
                <a:latin typeface="Courier New" pitchFamily="49" charset="0"/>
                <a:cs typeface="Courier New" pitchFamily="49" charset="0"/>
              </a:rPr>
              <a:t>orOut</a:t>
            </a:r>
            <a:r>
              <a:rPr lang="en-US" sz="2400" b="1" dirty="0" smtClean="0">
                <a:solidFill>
                  <a:srgbClr val="9900CC"/>
                </a:solidFill>
                <a:latin typeface="Courier New" pitchFamily="49" charset="0"/>
                <a:cs typeface="Courier New" pitchFamily="49" charset="0"/>
              </a:rPr>
              <a:t>, A, B);</a:t>
            </a:r>
          </a:p>
          <a:p>
            <a:pPr lvl="1">
              <a:lnSpc>
                <a:spcPct val="90000"/>
              </a:lnSpc>
              <a:buFontTx/>
              <a:buNone/>
            </a:pPr>
            <a:r>
              <a:rPr lang="en-US" sz="2400" b="1" dirty="0" err="1" smtClean="0">
                <a:solidFill>
                  <a:srgbClr val="9900CC"/>
                </a:solidFill>
                <a:latin typeface="Courier New" pitchFamily="49" charset="0"/>
                <a:cs typeface="Courier New" pitchFamily="49" charset="0"/>
              </a:rPr>
              <a:t>endmodule</a:t>
            </a:r>
            <a:endParaRPr lang="en-US" sz="2400" b="1" dirty="0" smtClean="0">
              <a:solidFill>
                <a:srgbClr val="9900CC"/>
              </a:solidFill>
              <a:latin typeface="Courier New" pitchFamily="49" charset="0"/>
              <a:cs typeface="Courier New" pitchFamily="49" charset="0"/>
            </a:endParaRPr>
          </a:p>
          <a:p>
            <a:pPr>
              <a:lnSpc>
                <a:spcPct val="90000"/>
              </a:lnSpc>
            </a:pPr>
            <a:endParaRPr lang="en-US" sz="2400" b="1" dirty="0">
              <a:solidFill>
                <a:srgbClr val="9900CC"/>
              </a:solidFill>
              <a:latin typeface="Courier New" pitchFamily="49"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745396208"/>
              </p:ext>
            </p:extLst>
          </p:nvPr>
        </p:nvGraphicFramePr>
        <p:xfrm>
          <a:off x="3962400" y="4800600"/>
          <a:ext cx="3886200" cy="1676400"/>
        </p:xfrm>
        <a:graphic>
          <a:graphicData uri="http://schemas.openxmlformats.org/presentationml/2006/ole">
            <mc:AlternateContent xmlns:mc="http://schemas.openxmlformats.org/markup-compatibility/2006">
              <mc:Choice xmlns:v="urn:schemas-microsoft-com:vml" Requires="v">
                <p:oleObj spid="_x0000_s6180" name="Document" r:id="rId3" imgW="2944368" imgH="1897380" progId="Word.Document.8">
                  <p:embed/>
                </p:oleObj>
              </mc:Choice>
              <mc:Fallback>
                <p:oleObj name="Document" r:id="rId3" imgW="2944368" imgH="189738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800600"/>
                        <a:ext cx="3886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8" name="Straight Arrow Connector 7"/>
          <p:cNvCxnSpPr/>
          <p:nvPr/>
        </p:nvCxnSpPr>
        <p:spPr>
          <a:xfrm flipV="1">
            <a:off x="609600" y="3733800"/>
            <a:ext cx="10668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286000" y="3733800"/>
            <a:ext cx="9906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000" y="5257800"/>
            <a:ext cx="1221360" cy="646331"/>
          </a:xfrm>
          <a:prstGeom prst="rect">
            <a:avLst/>
          </a:prstGeom>
          <a:noFill/>
        </p:spPr>
        <p:txBody>
          <a:bodyPr wrap="none" rtlCol="0">
            <a:spAutoFit/>
          </a:bodyPr>
          <a:lstStyle/>
          <a:p>
            <a:r>
              <a:rPr lang="en-US" dirty="0" smtClean="0"/>
              <a:t>Operation/</a:t>
            </a:r>
          </a:p>
          <a:p>
            <a:r>
              <a:rPr lang="en-US" dirty="0" smtClean="0"/>
              <a:t>primitives</a:t>
            </a:r>
            <a:endParaRPr lang="en-US" dirty="0"/>
          </a:p>
        </p:txBody>
      </p:sp>
      <p:sp>
        <p:nvSpPr>
          <p:cNvPr id="12" name="TextBox 11"/>
          <p:cNvSpPr txBox="1"/>
          <p:nvPr/>
        </p:nvSpPr>
        <p:spPr>
          <a:xfrm>
            <a:off x="1794715" y="5257800"/>
            <a:ext cx="1973169" cy="369332"/>
          </a:xfrm>
          <a:prstGeom prst="rect">
            <a:avLst/>
          </a:prstGeom>
          <a:noFill/>
        </p:spPr>
        <p:txBody>
          <a:bodyPr wrap="none" rtlCol="0">
            <a:spAutoFit/>
          </a:bodyPr>
          <a:lstStyle/>
          <a:p>
            <a:r>
              <a:rPr lang="en-US" dirty="0" smtClean="0"/>
              <a:t>User defined name</a:t>
            </a:r>
            <a:endParaRPr lang="en-US" dirty="0"/>
          </a:p>
        </p:txBody>
      </p:sp>
    </p:spTree>
    <p:extLst>
      <p:ext uri="{BB962C8B-B14F-4D97-AF65-F5344CB8AC3E}">
        <p14:creationId xmlns:p14="http://schemas.microsoft.com/office/powerpoint/2010/main" val="2089058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Half Adder </a:t>
            </a:r>
            <a:endParaRPr lang="en-US" b="1" dirty="0">
              <a:solidFill>
                <a:srgbClr val="0070C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0"/>
            <a:ext cx="605005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6345" y="4038600"/>
            <a:ext cx="5783034" cy="242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192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26841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descr="dff 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3297382"/>
            <a:ext cx="7487471"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5029200"/>
            <a:ext cx="762448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767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399"/>
            <a:ext cx="6858000" cy="35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descr="https://www.chipverify.com/images/verilog/schematic/dff_sync_reset_schemati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623505"/>
            <a:ext cx="7391400" cy="3158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62600" y="3886200"/>
            <a:ext cx="2439001" cy="646331"/>
          </a:xfrm>
          <a:prstGeom prst="rect">
            <a:avLst/>
          </a:prstGeom>
          <a:noFill/>
        </p:spPr>
        <p:txBody>
          <a:bodyPr wrap="none" rtlCol="0">
            <a:spAutoFit/>
          </a:bodyPr>
          <a:lstStyle/>
          <a:p>
            <a:r>
              <a:rPr lang="en-US" dirty="0" smtClean="0"/>
              <a:t>Hardware Schematics</a:t>
            </a:r>
          </a:p>
          <a:p>
            <a:r>
              <a:rPr lang="en-US" dirty="0" smtClean="0"/>
              <a:t>An example of synthesis</a:t>
            </a:r>
            <a:endParaRPr lang="en-US" dirty="0"/>
          </a:p>
        </p:txBody>
      </p:sp>
    </p:spTree>
    <p:extLst>
      <p:ext uri="{BB962C8B-B14F-4D97-AF65-F5344CB8AC3E}">
        <p14:creationId xmlns:p14="http://schemas.microsoft.com/office/powerpoint/2010/main" val="626159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0070C0"/>
                </a:solidFill>
              </a:rPr>
              <a:t>Constants</a:t>
            </a:r>
            <a:endParaRPr lang="en-US" b="1" dirty="0">
              <a:solidFill>
                <a:srgbClr val="0070C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618" y="1828800"/>
            <a:ext cx="7230692"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41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0070C0"/>
                </a:solidFill>
              </a:rPr>
              <a:t>Introduction</a:t>
            </a:r>
            <a:endParaRPr lang="en-US" b="1" dirty="0">
              <a:solidFill>
                <a:srgbClr val="0070C0"/>
              </a:solidFill>
            </a:endParaRPr>
          </a:p>
        </p:txBody>
      </p:sp>
      <p:sp>
        <p:nvSpPr>
          <p:cNvPr id="3" name="Content Placeholder 2"/>
          <p:cNvSpPr>
            <a:spLocks noGrp="1"/>
          </p:cNvSpPr>
          <p:nvPr>
            <p:ph idx="1"/>
          </p:nvPr>
        </p:nvSpPr>
        <p:spPr>
          <a:xfrm>
            <a:off x="457200" y="1143000"/>
            <a:ext cx="8229600" cy="4983163"/>
          </a:xfrm>
        </p:spPr>
        <p:txBody>
          <a:bodyPr>
            <a:normAutofit lnSpcReduction="10000"/>
          </a:bodyPr>
          <a:lstStyle/>
          <a:p>
            <a:pPr algn="just"/>
            <a:r>
              <a:rPr lang="en-US" dirty="0" smtClean="0">
                <a:cs typeface="Times New Roman" pitchFamily="18" charset="0"/>
              </a:rPr>
              <a:t>Verilog is designed for circuit verification and simulation, for timing analysis, for test analysis (testability analysis and fault grading) and for logic synthesis.</a:t>
            </a:r>
          </a:p>
          <a:p>
            <a:pPr algn="just"/>
            <a:r>
              <a:rPr lang="en-US" dirty="0" smtClean="0">
                <a:cs typeface="Times New Roman" pitchFamily="18" charset="0"/>
              </a:rPr>
              <a:t>Verilog HDL is a Hardware Description Language that can be used to model a digital system at many levels of abstraction:</a:t>
            </a:r>
          </a:p>
          <a:p>
            <a:pPr lvl="3">
              <a:lnSpc>
                <a:spcPct val="90000"/>
              </a:lnSpc>
            </a:pPr>
            <a:r>
              <a:rPr lang="en-US" sz="2800" dirty="0" smtClean="0">
                <a:solidFill>
                  <a:srgbClr val="CC0066"/>
                </a:solidFill>
                <a:cs typeface="Times New Roman" pitchFamily="18" charset="0"/>
              </a:rPr>
              <a:t>Algorithmic-level</a:t>
            </a:r>
          </a:p>
          <a:p>
            <a:pPr lvl="3">
              <a:lnSpc>
                <a:spcPct val="90000"/>
              </a:lnSpc>
            </a:pPr>
            <a:r>
              <a:rPr lang="en-US" sz="2800" dirty="0" smtClean="0">
                <a:solidFill>
                  <a:srgbClr val="CC0066"/>
                </a:solidFill>
                <a:cs typeface="Times New Roman" pitchFamily="18" charset="0"/>
              </a:rPr>
              <a:t>Gate-level</a:t>
            </a:r>
          </a:p>
          <a:p>
            <a:pPr lvl="3">
              <a:lnSpc>
                <a:spcPct val="90000"/>
              </a:lnSpc>
            </a:pPr>
            <a:r>
              <a:rPr lang="en-US" sz="2800" dirty="0" smtClean="0">
                <a:solidFill>
                  <a:srgbClr val="CC0066"/>
                </a:solidFill>
                <a:cs typeface="Times New Roman" pitchFamily="18" charset="0"/>
              </a:rPr>
              <a:t>Switch-level</a:t>
            </a:r>
          </a:p>
          <a:p>
            <a:endParaRPr lang="en-US" dirty="0"/>
          </a:p>
        </p:txBody>
      </p:sp>
    </p:spTree>
    <p:extLst>
      <p:ext uri="{BB962C8B-B14F-4D97-AF65-F5344CB8AC3E}">
        <p14:creationId xmlns:p14="http://schemas.microsoft.com/office/powerpoint/2010/main" val="1129212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0070C0"/>
                </a:solidFill>
              </a:rPr>
              <a:t>Output message</a:t>
            </a:r>
            <a:endParaRPr lang="en-US" b="1" dirty="0">
              <a:solidFill>
                <a:srgbClr val="0070C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1481138"/>
            <a:ext cx="820102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937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solidFill>
                  <a:srgbClr val="0070C0"/>
                </a:solidFill>
              </a:rPr>
              <a:t>Operators</a:t>
            </a:r>
            <a:endParaRPr lang="en-US" b="1" dirty="0">
              <a:solidFill>
                <a:srgbClr val="0070C0"/>
              </a:solidFill>
            </a:endParaRP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782997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767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543800" cy="4807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5012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13523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040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02"/>
            <a:ext cx="8229600" cy="715962"/>
          </a:xfrm>
        </p:spPr>
        <p:txBody>
          <a:bodyPr>
            <a:normAutofit fontScale="90000"/>
          </a:bodyPr>
          <a:lstStyle/>
          <a:p>
            <a:r>
              <a:rPr lang="en-US" b="1" dirty="0" smtClean="0">
                <a:solidFill>
                  <a:srgbClr val="0070C0"/>
                </a:solidFill>
              </a:rPr>
              <a:t>Ports</a:t>
            </a:r>
            <a:endParaRPr lang="en-US" b="1" dirty="0">
              <a:solidFill>
                <a:srgbClr val="0070C0"/>
              </a:solidFill>
            </a:endParaRPr>
          </a:p>
        </p:txBody>
      </p:sp>
      <p:pic>
        <p:nvPicPr>
          <p:cNvPr id="13314" name="Picture 2" descr="verilog-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3048000" cy="1992157"/>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143000"/>
            <a:ext cx="5989054"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179618"/>
            <a:ext cx="6094270" cy="70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536" y="4419600"/>
            <a:ext cx="876186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715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000343"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91000" y="2667000"/>
            <a:ext cx="4696350" cy="369332"/>
          </a:xfrm>
          <a:prstGeom prst="rect">
            <a:avLst/>
          </a:prstGeom>
          <a:noFill/>
        </p:spPr>
        <p:txBody>
          <a:bodyPr wrap="none" rtlCol="0">
            <a:spAutoFit/>
          </a:bodyPr>
          <a:lstStyle/>
          <a:p>
            <a:r>
              <a:rPr lang="en-US" b="1" dirty="0" smtClean="0"/>
              <a:t>In, out and </a:t>
            </a:r>
            <a:r>
              <a:rPr lang="en-US" b="1" dirty="0" err="1" smtClean="0"/>
              <a:t>inout</a:t>
            </a:r>
            <a:r>
              <a:rPr lang="en-US" b="1" dirty="0" smtClean="0"/>
              <a:t> in a single module declaration</a:t>
            </a:r>
            <a:endParaRPr lang="en-US" b="1"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200400"/>
            <a:ext cx="7370956"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674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8162884"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17548" y="3454522"/>
            <a:ext cx="3746988" cy="523220"/>
          </a:xfrm>
          <a:prstGeom prst="rect">
            <a:avLst/>
          </a:prstGeom>
        </p:spPr>
        <p:txBody>
          <a:bodyPr wrap="none">
            <a:spAutoFit/>
          </a:bodyPr>
          <a:lstStyle/>
          <a:p>
            <a:r>
              <a:rPr lang="en-US" sz="2800" b="1" dirty="0">
                <a:solidFill>
                  <a:srgbClr val="0070C0"/>
                </a:solidFill>
              </a:rPr>
              <a:t>Verilog </a:t>
            </a:r>
            <a:r>
              <a:rPr lang="en-US" sz="2800" b="1" dirty="0" err="1">
                <a:solidFill>
                  <a:srgbClr val="0070C0"/>
                </a:solidFill>
              </a:rPr>
              <a:t>reg</a:t>
            </a:r>
            <a:r>
              <a:rPr lang="en-US" sz="2800" b="1" dirty="0">
                <a:solidFill>
                  <a:srgbClr val="0070C0"/>
                </a:solidFill>
              </a:rPr>
              <a:t>, Verilog wire</a:t>
            </a:r>
          </a:p>
        </p:txBody>
      </p:sp>
      <p:sp>
        <p:nvSpPr>
          <p:cNvPr id="5" name="Rectangle 4"/>
          <p:cNvSpPr/>
          <p:nvPr/>
        </p:nvSpPr>
        <p:spPr>
          <a:xfrm>
            <a:off x="381000" y="3977742"/>
            <a:ext cx="8534400" cy="923330"/>
          </a:xfrm>
          <a:prstGeom prst="rect">
            <a:avLst/>
          </a:prstGeom>
        </p:spPr>
        <p:txBody>
          <a:bodyPr wrap="square">
            <a:spAutoFit/>
          </a:bodyPr>
          <a:lstStyle/>
          <a:p>
            <a:pPr algn="just"/>
            <a:r>
              <a:rPr lang="en-US" dirty="0">
                <a:latin typeface="Cambria" pitchFamily="18" charset="0"/>
              </a:rPr>
              <a:t>Verilog data types are divided into two main groups: </a:t>
            </a:r>
            <a:r>
              <a:rPr lang="en-US" b="1" dirty="0">
                <a:solidFill>
                  <a:srgbClr val="0070C0"/>
                </a:solidFill>
                <a:latin typeface="Cambria" pitchFamily="18" charset="0"/>
              </a:rPr>
              <a:t>nets and variables. </a:t>
            </a:r>
            <a:r>
              <a:rPr lang="en-US" dirty="0">
                <a:latin typeface="Cambria" pitchFamily="18" charset="0"/>
              </a:rPr>
              <a:t>The distinction comes from how they are intended to represent different hardware structures.</a:t>
            </a:r>
          </a:p>
        </p:txBody>
      </p:sp>
      <p:sp>
        <p:nvSpPr>
          <p:cNvPr id="6" name="Rectangle 5"/>
          <p:cNvSpPr/>
          <p:nvPr/>
        </p:nvSpPr>
        <p:spPr>
          <a:xfrm>
            <a:off x="387926" y="5029200"/>
            <a:ext cx="8527473" cy="1569660"/>
          </a:xfrm>
          <a:prstGeom prst="rect">
            <a:avLst/>
          </a:prstGeom>
        </p:spPr>
        <p:txBody>
          <a:bodyPr wrap="square">
            <a:spAutoFit/>
          </a:bodyPr>
          <a:lstStyle/>
          <a:p>
            <a:pPr algn="just"/>
            <a:r>
              <a:rPr lang="en-US" sz="2400" b="1" dirty="0" smtClean="0">
                <a:solidFill>
                  <a:srgbClr val="FF0000"/>
                </a:solidFill>
                <a:latin typeface="Cambria" pitchFamily="18" charset="0"/>
              </a:rPr>
              <a:t>A net data </a:t>
            </a:r>
            <a:r>
              <a:rPr lang="en-US" dirty="0" smtClean="0">
                <a:latin typeface="Cambria" pitchFamily="18" charset="0"/>
              </a:rPr>
              <a:t>type represents a </a:t>
            </a:r>
            <a:r>
              <a:rPr lang="en-US" b="1" dirty="0" smtClean="0">
                <a:solidFill>
                  <a:srgbClr val="FF0000"/>
                </a:solidFill>
                <a:latin typeface="Cambria" pitchFamily="18" charset="0"/>
              </a:rPr>
              <a:t>physical connection </a:t>
            </a:r>
            <a:r>
              <a:rPr lang="en-US" dirty="0" smtClean="0">
                <a:solidFill>
                  <a:srgbClr val="FF0000"/>
                </a:solidFill>
                <a:latin typeface="Cambria" pitchFamily="18" charset="0"/>
              </a:rPr>
              <a:t>between structural entities </a:t>
            </a:r>
            <a:r>
              <a:rPr lang="en-US" dirty="0" smtClean="0">
                <a:latin typeface="Cambria" pitchFamily="18" charset="0"/>
              </a:rPr>
              <a:t>(think a plain wire), such as between gates or between modules. </a:t>
            </a:r>
            <a:r>
              <a:rPr lang="en-US" b="1" dirty="0" smtClean="0">
                <a:solidFill>
                  <a:srgbClr val="FF0000"/>
                </a:solidFill>
                <a:latin typeface="Cambria" pitchFamily="18" charset="0"/>
              </a:rPr>
              <a:t>It does not store any value.</a:t>
            </a:r>
            <a:r>
              <a:rPr lang="en-US" dirty="0" smtClean="0">
                <a:latin typeface="Cambria" pitchFamily="18" charset="0"/>
              </a:rPr>
              <a:t> Its value is derived from what is being driven from its driver(s). Verilog wire is probably the most common net data type, although there are many other net data types such as tri, wand, supply0.</a:t>
            </a:r>
            <a:endParaRPr lang="en-US" dirty="0">
              <a:latin typeface="Cambria" pitchFamily="18" charset="0"/>
            </a:endParaRPr>
          </a:p>
        </p:txBody>
      </p:sp>
    </p:spTree>
    <p:extLst>
      <p:ext uri="{BB962C8B-B14F-4D97-AF65-F5344CB8AC3E}">
        <p14:creationId xmlns:p14="http://schemas.microsoft.com/office/powerpoint/2010/main" val="2414520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534400" cy="1631216"/>
          </a:xfrm>
          <a:prstGeom prst="rect">
            <a:avLst/>
          </a:prstGeom>
        </p:spPr>
        <p:txBody>
          <a:bodyPr wrap="square">
            <a:spAutoFit/>
          </a:bodyPr>
          <a:lstStyle/>
          <a:p>
            <a:pPr algn="just"/>
            <a:r>
              <a:rPr lang="en-US" sz="2800" b="1" dirty="0">
                <a:solidFill>
                  <a:srgbClr val="FF0000"/>
                </a:solidFill>
                <a:latin typeface="Cambria" pitchFamily="18" charset="0"/>
              </a:rPr>
              <a:t>A variable data </a:t>
            </a:r>
            <a:r>
              <a:rPr lang="en-US" dirty="0">
                <a:latin typeface="Cambria" pitchFamily="18" charset="0"/>
              </a:rPr>
              <a:t>type generally represents a </a:t>
            </a:r>
            <a:r>
              <a:rPr lang="en-US" b="1" dirty="0">
                <a:solidFill>
                  <a:srgbClr val="FF0000"/>
                </a:solidFill>
                <a:latin typeface="Cambria" pitchFamily="18" charset="0"/>
              </a:rPr>
              <a:t>piece of storage</a:t>
            </a:r>
            <a:r>
              <a:rPr lang="en-US" dirty="0">
                <a:latin typeface="Cambria" pitchFamily="18" charset="0"/>
              </a:rPr>
              <a:t>. </a:t>
            </a:r>
            <a:r>
              <a:rPr lang="en-US" dirty="0">
                <a:solidFill>
                  <a:srgbClr val="FF0000"/>
                </a:solidFill>
                <a:latin typeface="Cambria" pitchFamily="18" charset="0"/>
              </a:rPr>
              <a:t>It holds a value assigned to it until the next assignment.</a:t>
            </a:r>
            <a:r>
              <a:rPr lang="en-US" dirty="0">
                <a:latin typeface="Cambria" pitchFamily="18" charset="0"/>
              </a:rPr>
              <a:t> Verilog </a:t>
            </a:r>
            <a:r>
              <a:rPr lang="en-US" b="1" dirty="0" err="1">
                <a:latin typeface="Cambria" pitchFamily="18" charset="0"/>
              </a:rPr>
              <a:t>reg</a:t>
            </a:r>
            <a:r>
              <a:rPr lang="en-US" dirty="0">
                <a:latin typeface="Cambria" pitchFamily="18" charset="0"/>
              </a:rPr>
              <a:t> is probably the most common variable data type. Verilog </a:t>
            </a:r>
            <a:r>
              <a:rPr lang="en-US" b="1" dirty="0" err="1">
                <a:latin typeface="Cambria" pitchFamily="18" charset="0"/>
              </a:rPr>
              <a:t>reg</a:t>
            </a:r>
            <a:r>
              <a:rPr lang="en-US" dirty="0">
                <a:latin typeface="Cambria" pitchFamily="18" charset="0"/>
              </a:rPr>
              <a:t> is generally used to model hardware registers (although it can also represent combinatorial logic, like inside an </a:t>
            </a:r>
            <a:r>
              <a:rPr lang="en-US" b="1" dirty="0">
                <a:latin typeface="Cambria" pitchFamily="18" charset="0"/>
              </a:rPr>
              <a:t>always@(*)</a:t>
            </a:r>
            <a:r>
              <a:rPr lang="en-US" dirty="0">
                <a:latin typeface="Cambria" pitchFamily="18" charset="0"/>
              </a:rPr>
              <a:t> block). Other variable data types include </a:t>
            </a:r>
            <a:r>
              <a:rPr lang="en-US" b="1" dirty="0">
                <a:latin typeface="Cambria" pitchFamily="18" charset="0"/>
              </a:rPr>
              <a:t>integer</a:t>
            </a:r>
            <a:r>
              <a:rPr lang="en-US" dirty="0">
                <a:latin typeface="Cambria" pitchFamily="18" charset="0"/>
              </a:rPr>
              <a:t>, </a:t>
            </a:r>
            <a:r>
              <a:rPr lang="en-US" b="1" dirty="0">
                <a:latin typeface="Cambria" pitchFamily="18" charset="0"/>
              </a:rPr>
              <a:t>time</a:t>
            </a:r>
            <a:r>
              <a:rPr lang="en-US" dirty="0">
                <a:latin typeface="Cambria" pitchFamily="18" charset="0"/>
              </a:rPr>
              <a:t>, </a:t>
            </a:r>
            <a:r>
              <a:rPr lang="en-US" b="1" dirty="0">
                <a:latin typeface="Cambria" pitchFamily="18" charset="0"/>
              </a:rPr>
              <a:t>real</a:t>
            </a:r>
            <a:r>
              <a:rPr lang="en-US" dirty="0">
                <a:latin typeface="Cambria" pitchFamily="18" charset="0"/>
              </a:rPr>
              <a:t>, </a:t>
            </a:r>
            <a:r>
              <a:rPr lang="en-US" b="1" dirty="0" err="1">
                <a:latin typeface="Cambria" pitchFamily="18" charset="0"/>
              </a:rPr>
              <a:t>realtime</a:t>
            </a:r>
            <a:r>
              <a:rPr lang="en-US" dirty="0">
                <a:latin typeface="Cambria" pitchFamily="18" charset="0"/>
              </a:rPr>
              <a:t>.</a:t>
            </a:r>
          </a:p>
        </p:txBody>
      </p:sp>
      <p:sp>
        <p:nvSpPr>
          <p:cNvPr id="5" name="Rectangle 4"/>
          <p:cNvSpPr/>
          <p:nvPr/>
        </p:nvSpPr>
        <p:spPr>
          <a:xfrm>
            <a:off x="457200" y="2133600"/>
            <a:ext cx="8229600" cy="1938992"/>
          </a:xfrm>
          <a:prstGeom prst="rect">
            <a:avLst/>
          </a:prstGeom>
        </p:spPr>
        <p:txBody>
          <a:bodyPr wrap="square">
            <a:spAutoFit/>
          </a:bodyPr>
          <a:lstStyle/>
          <a:p>
            <a:r>
              <a:rPr lang="en-US" sz="2000" dirty="0" smtClean="0">
                <a:latin typeface="Cambria" pitchFamily="18" charset="0"/>
              </a:rPr>
              <a:t>Almost all Verilog data types are 4-state, which means they can take on 4 values:</a:t>
            </a:r>
          </a:p>
          <a:p>
            <a:pPr marL="285750" indent="-285750">
              <a:buFont typeface="Arial" pitchFamily="34" charset="0"/>
              <a:buChar char="•"/>
            </a:pPr>
            <a:r>
              <a:rPr lang="en-US" sz="2000" dirty="0" smtClean="0">
                <a:latin typeface="Cambria" pitchFamily="18" charset="0"/>
              </a:rPr>
              <a:t>0 represents a logic zero, or a false condition</a:t>
            </a:r>
          </a:p>
          <a:p>
            <a:pPr marL="285750" indent="-285750">
              <a:buFont typeface="Arial" pitchFamily="34" charset="0"/>
              <a:buChar char="•"/>
            </a:pPr>
            <a:r>
              <a:rPr lang="en-US" sz="2000" dirty="0" smtClean="0">
                <a:latin typeface="Cambria" pitchFamily="18" charset="0"/>
              </a:rPr>
              <a:t>1 represents a logic one, or a true condition</a:t>
            </a:r>
          </a:p>
          <a:p>
            <a:pPr marL="285750" indent="-285750">
              <a:buFont typeface="Arial" pitchFamily="34" charset="0"/>
              <a:buChar char="•"/>
            </a:pPr>
            <a:r>
              <a:rPr lang="en-US" sz="2000" dirty="0" smtClean="0">
                <a:latin typeface="Cambria" pitchFamily="18" charset="0"/>
              </a:rPr>
              <a:t>X represents an unknown logic value</a:t>
            </a:r>
          </a:p>
          <a:p>
            <a:pPr marL="285750" indent="-285750">
              <a:buFont typeface="Arial" pitchFamily="34" charset="0"/>
              <a:buChar char="•"/>
            </a:pPr>
            <a:r>
              <a:rPr lang="en-US" sz="2000" dirty="0" smtClean="0">
                <a:latin typeface="Cambria" pitchFamily="18" charset="0"/>
              </a:rPr>
              <a:t>Z represents a high-impedance state</a:t>
            </a:r>
            <a:endParaRPr lang="en-US" sz="2000" dirty="0">
              <a:latin typeface="Cambria" pitchFamily="18" charset="0"/>
            </a:endParaRPr>
          </a:p>
        </p:txBody>
      </p:sp>
      <p:sp>
        <p:nvSpPr>
          <p:cNvPr id="6" name="Rectangle 5"/>
          <p:cNvSpPr/>
          <p:nvPr/>
        </p:nvSpPr>
        <p:spPr>
          <a:xfrm>
            <a:off x="304800" y="4724400"/>
            <a:ext cx="419100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b="1" dirty="0">
                <a:solidFill>
                  <a:srgbClr val="FF0000"/>
                </a:solidFill>
              </a:rPr>
              <a:t>Verilog net data </a:t>
            </a:r>
            <a:r>
              <a:rPr lang="en-US" dirty="0"/>
              <a:t>types can only be assigned values by continuous assignments. This means using constructs like continuous assignment statement (</a:t>
            </a:r>
            <a:r>
              <a:rPr lang="en-US" b="1" dirty="0">
                <a:solidFill>
                  <a:srgbClr val="FF0000"/>
                </a:solidFill>
              </a:rPr>
              <a:t>assign statement</a:t>
            </a:r>
            <a:r>
              <a:rPr lang="en-US" dirty="0"/>
              <a:t>), or drive it from an output port.</a:t>
            </a:r>
          </a:p>
        </p:txBody>
      </p:sp>
      <p:sp>
        <p:nvSpPr>
          <p:cNvPr id="7" name="Rectangle 6"/>
          <p:cNvSpPr/>
          <p:nvPr/>
        </p:nvSpPr>
        <p:spPr>
          <a:xfrm>
            <a:off x="4793673" y="4072592"/>
            <a:ext cx="4191000" cy="270843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1700" dirty="0" smtClean="0"/>
              <a:t>Verilog </a:t>
            </a:r>
            <a:r>
              <a:rPr lang="en-US" sz="1700" b="1" dirty="0" smtClean="0">
                <a:solidFill>
                  <a:srgbClr val="FF0000"/>
                </a:solidFill>
              </a:rPr>
              <a:t>variable data </a:t>
            </a:r>
            <a:r>
              <a:rPr lang="en-US" sz="1700" dirty="0" smtClean="0"/>
              <a:t>types can only be assigned values using procedural assignments. This means inside an </a:t>
            </a:r>
            <a:r>
              <a:rPr lang="en-US" sz="1700" b="1" dirty="0" smtClean="0">
                <a:solidFill>
                  <a:srgbClr val="FF0000"/>
                </a:solidFill>
              </a:rPr>
              <a:t>always block</a:t>
            </a:r>
            <a:r>
              <a:rPr lang="en-US" sz="1700" dirty="0" smtClean="0"/>
              <a:t>, an initial block, a task, a function. The assignment occurs on some kind of trigger (like the </a:t>
            </a:r>
            <a:r>
              <a:rPr lang="en-US" sz="1700" dirty="0" err="1" smtClean="0"/>
              <a:t>posedge</a:t>
            </a:r>
            <a:r>
              <a:rPr lang="en-US" sz="1700" dirty="0" smtClean="0"/>
              <a:t> of a clock), after which the variable retains its value until the next assignment (at the next trigger). This makes variables ideal for modeling storage elements like flip-flops.</a:t>
            </a:r>
            <a:endParaRPr lang="en-US" sz="1700" dirty="0"/>
          </a:p>
        </p:txBody>
      </p:sp>
    </p:spTree>
    <p:extLst>
      <p:ext uri="{BB962C8B-B14F-4D97-AF65-F5344CB8AC3E}">
        <p14:creationId xmlns:p14="http://schemas.microsoft.com/office/powerpoint/2010/main" val="1344266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0070C0"/>
                </a:solidFill>
              </a:rPr>
              <a:t>Wire </a:t>
            </a:r>
            <a:r>
              <a:rPr lang="en-US" b="1" dirty="0" err="1" smtClean="0">
                <a:solidFill>
                  <a:srgbClr val="0070C0"/>
                </a:solidFill>
              </a:rPr>
              <a:t>vs</a:t>
            </a:r>
            <a:r>
              <a:rPr lang="en-US" b="1" dirty="0" smtClean="0">
                <a:solidFill>
                  <a:srgbClr val="0070C0"/>
                </a:solidFill>
              </a:rPr>
              <a:t> </a:t>
            </a:r>
            <a:r>
              <a:rPr lang="en-US" b="1" dirty="0" err="1" smtClean="0">
                <a:solidFill>
                  <a:srgbClr val="0070C0"/>
                </a:solidFill>
              </a:rPr>
              <a:t>Reg</a:t>
            </a:r>
            <a:endParaRPr lang="en-US" b="1" dirty="0">
              <a:solidFill>
                <a:srgbClr val="0070C0"/>
              </a:solidFill>
            </a:endParaRPr>
          </a:p>
        </p:txBody>
      </p:sp>
      <p:sp>
        <p:nvSpPr>
          <p:cNvPr id="4" name="Rectangle 3"/>
          <p:cNvSpPr/>
          <p:nvPr/>
        </p:nvSpPr>
        <p:spPr>
          <a:xfrm>
            <a:off x="304800" y="1066800"/>
            <a:ext cx="8686800" cy="923330"/>
          </a:xfrm>
          <a:prstGeom prst="rect">
            <a:avLst/>
          </a:prstGeom>
        </p:spPr>
        <p:txBody>
          <a:bodyPr wrap="square">
            <a:spAutoFit/>
          </a:bodyPr>
          <a:lstStyle/>
          <a:p>
            <a:r>
              <a:rPr lang="en-US" dirty="0" smtClean="0"/>
              <a:t>wire data types can be used for connecting the output port to the actual driver. Below is the code which when synthesized gives a AND gate as output, as we know a AND gate can drive a load.</a:t>
            </a:r>
            <a:endParaRPr lang="en-US" dirty="0"/>
          </a:p>
        </p:txBody>
      </p:sp>
      <p:sp>
        <p:nvSpPr>
          <p:cNvPr id="5" name="Rectangle 4"/>
          <p:cNvSpPr/>
          <p:nvPr/>
        </p:nvSpPr>
        <p:spPr>
          <a:xfrm>
            <a:off x="304800" y="2026769"/>
            <a:ext cx="4572000" cy="2031325"/>
          </a:xfrm>
          <a:prstGeom prst="rect">
            <a:avLst/>
          </a:prstGeom>
        </p:spPr>
        <p:txBody>
          <a:bodyPr>
            <a:spAutoFit/>
          </a:bodyPr>
          <a:lstStyle/>
          <a:p>
            <a:endParaRPr lang="en-US" dirty="0" smtClean="0"/>
          </a:p>
          <a:p>
            <a:r>
              <a:rPr lang="en-US" dirty="0" smtClean="0"/>
              <a:t> 1 module </a:t>
            </a:r>
            <a:r>
              <a:rPr lang="en-US" dirty="0" err="1" smtClean="0"/>
              <a:t>wire_example</a:t>
            </a:r>
            <a:r>
              <a:rPr lang="en-US" dirty="0" smtClean="0"/>
              <a:t>( a, b, y);</a:t>
            </a:r>
          </a:p>
          <a:p>
            <a:r>
              <a:rPr lang="en-US" dirty="0" smtClean="0"/>
              <a:t> 2   input a, b;</a:t>
            </a:r>
          </a:p>
          <a:p>
            <a:r>
              <a:rPr lang="en-US" dirty="0" smtClean="0"/>
              <a:t> 3  output y;</a:t>
            </a:r>
          </a:p>
          <a:p>
            <a:r>
              <a:rPr lang="en-US" dirty="0" smtClean="0"/>
              <a:t> 4   wire a, b, y;</a:t>
            </a:r>
          </a:p>
          <a:p>
            <a:r>
              <a:rPr lang="en-US" dirty="0" smtClean="0"/>
              <a:t> 5   assign y = a &amp; b;</a:t>
            </a:r>
          </a:p>
          <a:p>
            <a:r>
              <a:rPr lang="en-US" dirty="0" smtClean="0"/>
              <a:t> 6  </a:t>
            </a:r>
            <a:r>
              <a:rPr lang="en-US" dirty="0" err="1" smtClean="0"/>
              <a:t>endmodule</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444334"/>
            <a:ext cx="2658569" cy="1298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7200" y="4272677"/>
            <a:ext cx="8458200" cy="1477328"/>
          </a:xfrm>
          <a:prstGeom prst="rect">
            <a:avLst/>
          </a:prstGeom>
        </p:spPr>
        <p:txBody>
          <a:bodyPr wrap="square">
            <a:spAutoFit/>
          </a:bodyPr>
          <a:lstStyle/>
          <a:p>
            <a:pPr algn="just"/>
            <a:r>
              <a:rPr lang="en-US" dirty="0">
                <a:latin typeface="Cambria" pitchFamily="18" charset="0"/>
              </a:rPr>
              <a:t>What this implies is that wire is used for designing combinational logic, as we all know that this kind of logic can not store a value. As you can see from the example above, a wire can be assigned a value by an assign statement. Default data type is wire: this means that if you declare a variable without specifying </a:t>
            </a:r>
            <a:r>
              <a:rPr lang="en-US" dirty="0" err="1">
                <a:latin typeface="Cambria" pitchFamily="18" charset="0"/>
              </a:rPr>
              <a:t>reg</a:t>
            </a:r>
            <a:r>
              <a:rPr lang="en-US" dirty="0">
                <a:latin typeface="Cambria" pitchFamily="18" charset="0"/>
              </a:rPr>
              <a:t> or wire, it will be a 1-bit wide wire.</a:t>
            </a:r>
          </a:p>
        </p:txBody>
      </p:sp>
    </p:spTree>
    <p:extLst>
      <p:ext uri="{BB962C8B-B14F-4D97-AF65-F5344CB8AC3E}">
        <p14:creationId xmlns:p14="http://schemas.microsoft.com/office/powerpoint/2010/main" val="3126349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610600" cy="923330"/>
          </a:xfrm>
          <a:prstGeom prst="rect">
            <a:avLst/>
          </a:prstGeom>
        </p:spPr>
        <p:txBody>
          <a:bodyPr wrap="square">
            <a:spAutoFit/>
          </a:bodyPr>
          <a:lstStyle/>
          <a:p>
            <a:pPr algn="just"/>
            <a:r>
              <a:rPr lang="en-US" dirty="0">
                <a:latin typeface="Cambria" pitchFamily="18" charset="0"/>
              </a:rPr>
              <a:t>Now, coming to </a:t>
            </a:r>
            <a:r>
              <a:rPr lang="en-US" dirty="0" err="1">
                <a:latin typeface="Cambria" pitchFamily="18" charset="0"/>
              </a:rPr>
              <a:t>reg</a:t>
            </a:r>
            <a:r>
              <a:rPr lang="en-US" dirty="0">
                <a:latin typeface="Cambria" pitchFamily="18" charset="0"/>
              </a:rPr>
              <a:t> data type, </a:t>
            </a:r>
            <a:r>
              <a:rPr lang="en-US" dirty="0" err="1">
                <a:latin typeface="Cambria" pitchFamily="18" charset="0"/>
              </a:rPr>
              <a:t>reg</a:t>
            </a:r>
            <a:r>
              <a:rPr lang="en-US" dirty="0">
                <a:latin typeface="Cambria" pitchFamily="18" charset="0"/>
              </a:rPr>
              <a:t> can store value and drive strength. Something that we need to know about </a:t>
            </a:r>
            <a:r>
              <a:rPr lang="en-US" dirty="0" err="1">
                <a:latin typeface="Cambria" pitchFamily="18" charset="0"/>
              </a:rPr>
              <a:t>reg</a:t>
            </a:r>
            <a:r>
              <a:rPr lang="en-US" dirty="0">
                <a:latin typeface="Cambria" pitchFamily="18" charset="0"/>
              </a:rPr>
              <a:t> is that it can be used for modeling both combinational and sequential logic. </a:t>
            </a:r>
            <a:r>
              <a:rPr lang="en-US" dirty="0" err="1">
                <a:latin typeface="Cambria" pitchFamily="18" charset="0"/>
              </a:rPr>
              <a:t>Reg</a:t>
            </a:r>
            <a:r>
              <a:rPr lang="en-US" dirty="0">
                <a:latin typeface="Cambria" pitchFamily="18" charset="0"/>
              </a:rPr>
              <a:t> data type can be driven from initial and always block.</a:t>
            </a:r>
          </a:p>
        </p:txBody>
      </p:sp>
      <p:sp>
        <p:nvSpPr>
          <p:cNvPr id="6" name="Rectangle 5"/>
          <p:cNvSpPr/>
          <p:nvPr/>
        </p:nvSpPr>
        <p:spPr>
          <a:xfrm>
            <a:off x="457200" y="1600199"/>
            <a:ext cx="5943600" cy="4247317"/>
          </a:xfrm>
          <a:prstGeom prst="rect">
            <a:avLst/>
          </a:prstGeom>
        </p:spPr>
        <p:txBody>
          <a:bodyPr wrap="square">
            <a:spAutoFit/>
          </a:bodyPr>
          <a:lstStyle/>
          <a:p>
            <a:r>
              <a:rPr lang="en-US" dirty="0" err="1" smtClean="0"/>
              <a:t>Reg</a:t>
            </a:r>
            <a:r>
              <a:rPr lang="en-US" dirty="0" smtClean="0"/>
              <a:t> data type as Combinational element</a:t>
            </a:r>
          </a:p>
          <a:p>
            <a:endParaRPr lang="en-US" dirty="0" smtClean="0"/>
          </a:p>
          <a:p>
            <a:r>
              <a:rPr lang="en-US" dirty="0" smtClean="0"/>
              <a:t>  1 module </a:t>
            </a:r>
            <a:r>
              <a:rPr lang="en-US" dirty="0" err="1" smtClean="0"/>
              <a:t>reg_combo_example</a:t>
            </a:r>
            <a:r>
              <a:rPr lang="en-US" dirty="0" smtClean="0"/>
              <a:t>( a, b, y);</a:t>
            </a:r>
          </a:p>
          <a:p>
            <a:r>
              <a:rPr lang="en-US" dirty="0" smtClean="0"/>
              <a:t>  2 input a, b;</a:t>
            </a:r>
          </a:p>
          <a:p>
            <a:r>
              <a:rPr lang="en-US" dirty="0" smtClean="0"/>
              <a:t>  3 output y;</a:t>
            </a:r>
          </a:p>
          <a:p>
            <a:r>
              <a:rPr lang="en-US" dirty="0" smtClean="0"/>
              <a:t>  4 </a:t>
            </a:r>
          </a:p>
          <a:p>
            <a:r>
              <a:rPr lang="en-US" dirty="0" smtClean="0"/>
              <a:t>  5 </a:t>
            </a:r>
            <a:r>
              <a:rPr lang="en-US" dirty="0" err="1" smtClean="0"/>
              <a:t>reg</a:t>
            </a:r>
            <a:r>
              <a:rPr lang="en-US" dirty="0" smtClean="0"/>
              <a:t>   y;</a:t>
            </a:r>
          </a:p>
          <a:p>
            <a:r>
              <a:rPr lang="en-US" dirty="0" smtClean="0"/>
              <a:t>  6 wire a, b;</a:t>
            </a:r>
          </a:p>
          <a:p>
            <a:r>
              <a:rPr lang="en-US" dirty="0" smtClean="0"/>
              <a:t>  7 </a:t>
            </a:r>
          </a:p>
          <a:p>
            <a:r>
              <a:rPr lang="en-US" dirty="0" smtClean="0"/>
              <a:t>  8 always @ ( a or b)</a:t>
            </a:r>
          </a:p>
          <a:p>
            <a:r>
              <a:rPr lang="en-US" dirty="0" smtClean="0"/>
              <a:t>  9 begin	</a:t>
            </a:r>
          </a:p>
          <a:p>
            <a:r>
              <a:rPr lang="en-US" dirty="0" smtClean="0"/>
              <a:t> 10   y = a &amp; b;</a:t>
            </a:r>
          </a:p>
          <a:p>
            <a:r>
              <a:rPr lang="en-US" dirty="0" smtClean="0"/>
              <a:t> 11 end</a:t>
            </a:r>
          </a:p>
          <a:p>
            <a:r>
              <a:rPr lang="en-US" dirty="0" smtClean="0"/>
              <a:t> 12 </a:t>
            </a:r>
          </a:p>
          <a:p>
            <a:r>
              <a:rPr lang="en-US" dirty="0" smtClean="0"/>
              <a:t> 13 </a:t>
            </a:r>
            <a:r>
              <a:rPr lang="en-US" dirty="0" err="1" smtClean="0"/>
              <a:t>endmodule</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363" y="1676400"/>
            <a:ext cx="234042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886200" y="3816191"/>
            <a:ext cx="4572000" cy="1754326"/>
          </a:xfrm>
          <a:prstGeom prst="rect">
            <a:avLst/>
          </a:prstGeom>
        </p:spPr>
        <p:txBody>
          <a:bodyPr>
            <a:spAutoFit/>
          </a:bodyPr>
          <a:lstStyle/>
          <a:p>
            <a:pPr algn="just"/>
            <a:r>
              <a:rPr lang="en-US" dirty="0" smtClean="0"/>
              <a:t>This gives the same output as that of the assign statement, with the only difference that y is declared as reg. There are distinct advantages to have </a:t>
            </a:r>
            <a:r>
              <a:rPr lang="en-US" dirty="0" err="1" smtClean="0"/>
              <a:t>reg</a:t>
            </a:r>
            <a:r>
              <a:rPr lang="en-US" dirty="0" smtClean="0"/>
              <a:t> modeled as combinational element; </a:t>
            </a:r>
            <a:r>
              <a:rPr lang="en-US" dirty="0" err="1" smtClean="0"/>
              <a:t>reg</a:t>
            </a:r>
            <a:r>
              <a:rPr lang="en-US" dirty="0" smtClean="0"/>
              <a:t> type is useful when a "case" statement is required.</a:t>
            </a:r>
            <a:endParaRPr lang="en-US" dirty="0"/>
          </a:p>
        </p:txBody>
      </p:sp>
    </p:spTree>
    <p:extLst>
      <p:ext uri="{BB962C8B-B14F-4D97-AF65-F5344CB8AC3E}">
        <p14:creationId xmlns:p14="http://schemas.microsoft.com/office/powerpoint/2010/main" val="703899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solidFill>
                  <a:srgbClr val="0070C0"/>
                </a:solidFill>
              </a:rPr>
              <a:t>Design Flow</a:t>
            </a:r>
            <a:endParaRPr lang="en-US" b="1" dirty="0">
              <a:solidFill>
                <a:srgbClr val="0070C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990600"/>
            <a:ext cx="6091718"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72200" y="1371600"/>
            <a:ext cx="2533194" cy="369332"/>
          </a:xfrm>
          <a:prstGeom prst="rect">
            <a:avLst/>
          </a:prstGeom>
          <a:noFill/>
        </p:spPr>
        <p:txBody>
          <a:bodyPr wrap="none" rtlCol="0">
            <a:spAutoFit/>
          </a:bodyPr>
          <a:lstStyle/>
          <a:p>
            <a:r>
              <a:rPr lang="en-US" dirty="0" smtClean="0"/>
              <a:t>System level architecture</a:t>
            </a:r>
            <a:endParaRPr lang="en-US" dirty="0"/>
          </a:p>
        </p:txBody>
      </p:sp>
      <p:sp>
        <p:nvSpPr>
          <p:cNvPr id="5" name="Right Arrow 4"/>
          <p:cNvSpPr/>
          <p:nvPr/>
        </p:nvSpPr>
        <p:spPr>
          <a:xfrm>
            <a:off x="6324600" y="3352800"/>
            <a:ext cx="21336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931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0070C0"/>
                </a:solidFill>
              </a:rPr>
              <a:t>Revision with Version</a:t>
            </a:r>
            <a:endParaRPr lang="en-US" b="1" dirty="0">
              <a:solidFill>
                <a:srgbClr val="0070C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90600"/>
            <a:ext cx="736282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224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53862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707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959"/>
            <a:ext cx="8229600" cy="701241"/>
          </a:xfrm>
        </p:spPr>
        <p:txBody>
          <a:bodyPr>
            <a:normAutofit fontScale="90000"/>
          </a:bodyPr>
          <a:lstStyle/>
          <a:p>
            <a:r>
              <a:rPr lang="en-US" b="1" dirty="0" smtClean="0">
                <a:solidFill>
                  <a:srgbClr val="0070C0"/>
                </a:solidFill>
              </a:rPr>
              <a:t>Procedural block</a:t>
            </a:r>
            <a:endParaRPr lang="en-US" b="1" dirty="0">
              <a:solidFill>
                <a:srgbClr val="0070C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18" y="838200"/>
            <a:ext cx="4657725"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105400" y="990600"/>
            <a:ext cx="3886200" cy="5509200"/>
          </a:xfrm>
          <a:prstGeom prst="rect">
            <a:avLst/>
          </a:prstGeom>
        </p:spPr>
        <p:txBody>
          <a:bodyPr wrap="square">
            <a:spAutoFit/>
          </a:bodyPr>
          <a:lstStyle/>
          <a:p>
            <a:r>
              <a:rPr lang="en-US" sz="2200" dirty="0" smtClean="0"/>
              <a:t>If </a:t>
            </a:r>
            <a:r>
              <a:rPr lang="en-US" sz="2200" dirty="0"/>
              <a:t>a procedural block has only one assignment to be carried out, it can be specified</a:t>
            </a:r>
          </a:p>
          <a:p>
            <a:pPr marL="285750" indent="-285750">
              <a:buFont typeface="Arial" pitchFamily="34" charset="0"/>
              <a:buChar char="•"/>
            </a:pPr>
            <a:r>
              <a:rPr lang="en-US" sz="2200" dirty="0" smtClean="0"/>
              <a:t>as </a:t>
            </a:r>
            <a:r>
              <a:rPr lang="en-US" sz="2200" dirty="0"/>
              <a:t>initial #2 a=0;</a:t>
            </a:r>
          </a:p>
          <a:p>
            <a:pPr marL="285750" indent="-285750">
              <a:buFont typeface="Arial" pitchFamily="34" charset="0"/>
              <a:buChar char="•"/>
            </a:pPr>
            <a:r>
              <a:rPr lang="en-US" sz="2200" dirty="0" smtClean="0"/>
              <a:t>More </a:t>
            </a:r>
            <a:r>
              <a:rPr lang="en-US" sz="2200" dirty="0"/>
              <a:t>than one procedural assignment is to be carried out in an initial block. All </a:t>
            </a:r>
            <a:r>
              <a:rPr lang="en-US" sz="2200" dirty="0" smtClean="0"/>
              <a:t>such assignments </a:t>
            </a:r>
            <a:r>
              <a:rPr lang="en-US" sz="2200" dirty="0"/>
              <a:t>are grouped together between “begin” and “end” declarations.</a:t>
            </a:r>
          </a:p>
          <a:p>
            <a:pPr marL="285750" indent="-285750">
              <a:buFont typeface="Arial" pitchFamily="34" charset="0"/>
              <a:buChar char="•"/>
            </a:pPr>
            <a:r>
              <a:rPr lang="en-US" sz="2200" dirty="0" smtClean="0"/>
              <a:t>Every </a:t>
            </a:r>
            <a:r>
              <a:rPr lang="en-US" sz="2200" dirty="0"/>
              <a:t>begin declaration must have its associated end declaration. </a:t>
            </a:r>
          </a:p>
          <a:p>
            <a:pPr marL="285750" indent="-285750">
              <a:buFont typeface="Arial" pitchFamily="34" charset="0"/>
              <a:buChar char="•"/>
            </a:pPr>
            <a:r>
              <a:rPr lang="en-US" sz="2200" dirty="0" smtClean="0"/>
              <a:t>begin </a:t>
            </a:r>
            <a:r>
              <a:rPr lang="en-US" sz="2200" dirty="0"/>
              <a:t>–end constructs can be nested as many times as desired.</a:t>
            </a:r>
          </a:p>
        </p:txBody>
      </p:sp>
    </p:spTree>
    <p:extLst>
      <p:ext uri="{BB962C8B-B14F-4D97-AF65-F5344CB8AC3E}">
        <p14:creationId xmlns:p14="http://schemas.microsoft.com/office/powerpoint/2010/main" val="2246238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8" y="457200"/>
            <a:ext cx="7620000" cy="593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588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51435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45339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1" y="533400"/>
            <a:ext cx="37719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6612" y="2971799"/>
            <a:ext cx="461962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4762500" y="2438400"/>
            <a:ext cx="95250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95600" y="4365047"/>
            <a:ext cx="95250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0055" y="4822247"/>
            <a:ext cx="458152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098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1"/>
            <a:ext cx="8610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8915400" cy="1030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3276600"/>
            <a:ext cx="8610600" cy="2862322"/>
          </a:xfrm>
          <a:prstGeom prst="rect">
            <a:avLst/>
          </a:prstGeom>
          <a:noFill/>
        </p:spPr>
        <p:txBody>
          <a:bodyPr wrap="square" rtlCol="0">
            <a:spAutoFit/>
          </a:bodyPr>
          <a:lstStyle/>
          <a:p>
            <a:pPr marL="342900" indent="-342900">
              <a:buFont typeface="Arial" pitchFamily="34" charset="0"/>
              <a:buChar char="•"/>
            </a:pPr>
            <a:r>
              <a:rPr lang="en-US" sz="2000" b="1" dirty="0" smtClean="0">
                <a:solidFill>
                  <a:srgbClr val="0070C0"/>
                </a:solidFill>
                <a:latin typeface="Cambria" pitchFamily="18" charset="0"/>
              </a:rPr>
              <a:t>The block has three inputs and two outputs.</a:t>
            </a:r>
          </a:p>
          <a:p>
            <a:pPr marL="342900" indent="-342900">
              <a:buFont typeface="Arial" pitchFamily="34" charset="0"/>
              <a:buChar char="•"/>
            </a:pPr>
            <a:r>
              <a:rPr lang="en-US" sz="2000" b="1" dirty="0" err="1" smtClean="0">
                <a:solidFill>
                  <a:srgbClr val="0070C0"/>
                </a:solidFill>
                <a:latin typeface="Cambria" pitchFamily="18" charset="0"/>
              </a:rPr>
              <a:t>Sum,Cout</a:t>
            </a:r>
            <a:r>
              <a:rPr lang="en-US" sz="2000" b="1" dirty="0" smtClean="0">
                <a:solidFill>
                  <a:srgbClr val="0070C0"/>
                </a:solidFill>
                <a:latin typeface="Cambria" pitchFamily="18" charset="0"/>
              </a:rPr>
              <a:t> , T1 , T2 and T3 are declared to be as type </a:t>
            </a:r>
            <a:r>
              <a:rPr lang="en-US" sz="2000" b="1" dirty="0" err="1" smtClean="0">
                <a:solidFill>
                  <a:srgbClr val="0070C0"/>
                </a:solidFill>
                <a:latin typeface="Cambria" pitchFamily="18" charset="0"/>
              </a:rPr>
              <a:t>reg</a:t>
            </a:r>
            <a:endParaRPr lang="en-US" sz="2000" b="1" dirty="0" smtClean="0">
              <a:solidFill>
                <a:srgbClr val="0070C0"/>
              </a:solidFill>
              <a:latin typeface="Cambria" pitchFamily="18" charset="0"/>
            </a:endParaRPr>
          </a:p>
          <a:p>
            <a:pPr marL="342900" indent="-342900">
              <a:buFont typeface="Arial" pitchFamily="34" charset="0"/>
              <a:buChar char="•"/>
            </a:pPr>
            <a:r>
              <a:rPr lang="en-US" sz="2000" b="1" dirty="0" smtClean="0">
                <a:solidFill>
                  <a:srgbClr val="0070C0"/>
                </a:solidFill>
                <a:latin typeface="Cambria" pitchFamily="18" charset="0"/>
              </a:rPr>
              <a:t>They are assigned within always statement.</a:t>
            </a:r>
          </a:p>
          <a:p>
            <a:pPr marL="342900" indent="-342900">
              <a:buFont typeface="Arial" pitchFamily="34" charset="0"/>
              <a:buChar char="•"/>
            </a:pPr>
            <a:r>
              <a:rPr lang="en-US" sz="2000" b="1" dirty="0" smtClean="0">
                <a:solidFill>
                  <a:srgbClr val="0070C0"/>
                </a:solidFill>
                <a:latin typeface="Cambria" pitchFamily="18" charset="0"/>
              </a:rPr>
              <a:t>Always statement has sequential block within begin end pair associated with event control.</a:t>
            </a:r>
          </a:p>
          <a:p>
            <a:pPr marL="342900" indent="-342900">
              <a:buFont typeface="Arial" pitchFamily="34" charset="0"/>
              <a:buChar char="•"/>
            </a:pPr>
            <a:r>
              <a:rPr lang="en-US" sz="2000" b="1" dirty="0" smtClean="0">
                <a:solidFill>
                  <a:srgbClr val="0070C0"/>
                </a:solidFill>
                <a:latin typeface="Cambria" pitchFamily="18" charset="0"/>
              </a:rPr>
              <a:t>It means when an event occurs on A, B or </a:t>
            </a:r>
            <a:r>
              <a:rPr lang="en-US" sz="2000" b="1" dirty="0" err="1" smtClean="0">
                <a:solidFill>
                  <a:srgbClr val="0070C0"/>
                </a:solidFill>
                <a:latin typeface="Cambria" pitchFamily="18" charset="0"/>
              </a:rPr>
              <a:t>Cin</a:t>
            </a:r>
            <a:r>
              <a:rPr lang="en-US" sz="2000" b="1" dirty="0" smtClean="0">
                <a:solidFill>
                  <a:srgbClr val="0070C0"/>
                </a:solidFill>
                <a:latin typeface="Cambria" pitchFamily="18" charset="0"/>
              </a:rPr>
              <a:t> the sequential block executed</a:t>
            </a:r>
          </a:p>
          <a:p>
            <a:pPr marL="342900" indent="-342900">
              <a:buFont typeface="Arial" pitchFamily="34" charset="0"/>
              <a:buChar char="•"/>
            </a:pPr>
            <a:r>
              <a:rPr lang="en-US" sz="2000" b="1" dirty="0" smtClean="0">
                <a:solidFill>
                  <a:srgbClr val="0070C0"/>
                </a:solidFill>
                <a:latin typeface="Cambria" pitchFamily="18" charset="0"/>
              </a:rPr>
              <a:t>Statements executed sequentially and execution suspended after the last statement </a:t>
            </a:r>
            <a:r>
              <a:rPr lang="en-US" sz="2000" b="1" dirty="0">
                <a:solidFill>
                  <a:srgbClr val="0070C0"/>
                </a:solidFill>
                <a:latin typeface="Cambria" pitchFamily="18" charset="0"/>
              </a:rPr>
              <a:t>i</a:t>
            </a:r>
            <a:r>
              <a:rPr lang="en-US" sz="2000" b="1" dirty="0" smtClean="0">
                <a:solidFill>
                  <a:srgbClr val="0070C0"/>
                </a:solidFill>
                <a:latin typeface="Cambria" pitchFamily="18" charset="0"/>
              </a:rPr>
              <a:t>n the sequential block has executed</a:t>
            </a:r>
            <a:endParaRPr lang="en-US" sz="2000" b="1" dirty="0">
              <a:solidFill>
                <a:srgbClr val="0070C0"/>
              </a:solidFill>
              <a:latin typeface="Cambria" pitchFamily="18" charset="0"/>
            </a:endParaRPr>
          </a:p>
        </p:txBody>
      </p:sp>
    </p:spTree>
    <p:extLst>
      <p:ext uri="{BB962C8B-B14F-4D97-AF65-F5344CB8AC3E}">
        <p14:creationId xmlns:p14="http://schemas.microsoft.com/office/powerpoint/2010/main" val="1353133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pPr algn="just"/>
            <a:r>
              <a:rPr lang="en-US" dirty="0"/>
              <a:t>The </a:t>
            </a:r>
            <a:r>
              <a:rPr lang="en-US" b="1" i="1" dirty="0"/>
              <a:t>always</a:t>
            </a:r>
            <a:r>
              <a:rPr lang="en-US" dirty="0"/>
              <a:t> block indicates a free-running process, </a:t>
            </a:r>
            <a:r>
              <a:rPr lang="en-US" dirty="0">
                <a:solidFill>
                  <a:srgbClr val="FF0000"/>
                </a:solidFill>
              </a:rPr>
              <a:t>but the </a:t>
            </a:r>
            <a:r>
              <a:rPr lang="en-US" b="1" i="1" dirty="0">
                <a:solidFill>
                  <a:srgbClr val="FF0000"/>
                </a:solidFill>
              </a:rPr>
              <a:t>initial</a:t>
            </a:r>
            <a:r>
              <a:rPr lang="en-US" dirty="0">
                <a:solidFill>
                  <a:srgbClr val="FF0000"/>
                </a:solidFill>
              </a:rPr>
              <a:t> block indicates a process executes exactly once.</a:t>
            </a:r>
            <a:r>
              <a:rPr lang="en-US" dirty="0"/>
              <a:t> Both constructs begin execution at simulator time 0, and both </a:t>
            </a:r>
            <a:r>
              <a:rPr lang="en-US" dirty="0" smtClean="0"/>
              <a:t>exec</a:t>
            </a:r>
          </a:p>
          <a:p>
            <a:pPr algn="just"/>
            <a:r>
              <a:rPr lang="en-US" dirty="0"/>
              <a:t>Initial blocks can be used in either synthesizable or non-synthesizable blocks. They are commonly used in </a:t>
            </a:r>
            <a:r>
              <a:rPr lang="en-US" dirty="0" smtClean="0"/>
              <a:t>test.</a:t>
            </a:r>
          </a:p>
          <a:p>
            <a:pPr algn="just"/>
            <a:r>
              <a:rPr lang="en-US" dirty="0"/>
              <a:t>Initial blocks cause particular instructions to be performed at the beginning of the simulation before any other instructions operate. Initial blocks only operate once.</a:t>
            </a:r>
          </a:p>
        </p:txBody>
      </p:sp>
    </p:spTree>
    <p:extLst>
      <p:ext uri="{BB962C8B-B14F-4D97-AF65-F5344CB8AC3E}">
        <p14:creationId xmlns:p14="http://schemas.microsoft.com/office/powerpoint/2010/main" val="2994569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b="1" dirty="0" smtClean="0">
                <a:solidFill>
                  <a:srgbClr val="0070C0"/>
                </a:solidFill>
              </a:rPr>
              <a:t>Initial</a:t>
            </a:r>
            <a:endParaRPr lang="en-US" b="1" dirty="0">
              <a:solidFill>
                <a:srgbClr val="0070C0"/>
              </a:solidFill>
            </a:endParaRPr>
          </a:p>
        </p:txBody>
      </p:sp>
      <p:sp>
        <p:nvSpPr>
          <p:cNvPr id="3" name="Content Placeholder 2"/>
          <p:cNvSpPr>
            <a:spLocks noGrp="1"/>
          </p:cNvSpPr>
          <p:nvPr>
            <p:ph idx="1"/>
          </p:nvPr>
        </p:nvSpPr>
        <p:spPr>
          <a:xfrm>
            <a:off x="457200" y="990600"/>
            <a:ext cx="8229600" cy="5135563"/>
          </a:xfrm>
        </p:spPr>
        <p:txBody>
          <a:bodyPr/>
          <a:lstStyle/>
          <a:p>
            <a:pPr marL="0" indent="0">
              <a:buNone/>
            </a:pPr>
            <a:r>
              <a:rPr lang="en-US" b="1" dirty="0"/>
              <a:t>Example</a:t>
            </a:r>
            <a:endParaRPr lang="en-US" dirty="0"/>
          </a:p>
          <a:p>
            <a:pPr algn="just"/>
            <a:r>
              <a:rPr lang="en-US" dirty="0"/>
              <a:t>The register variables </a:t>
            </a:r>
            <a:r>
              <a:rPr lang="en-US" b="1" dirty="0"/>
              <a:t>a</a:t>
            </a:r>
            <a:r>
              <a:rPr lang="en-US" dirty="0"/>
              <a:t> and </a:t>
            </a:r>
            <a:r>
              <a:rPr lang="en-US" b="1" dirty="0"/>
              <a:t>b</a:t>
            </a:r>
            <a:r>
              <a:rPr lang="en-US" dirty="0"/>
              <a:t> are initialized to binary 1 and 0 respectively at simulation time zero.</a:t>
            </a:r>
          </a:p>
          <a:p>
            <a:pPr algn="just"/>
            <a:r>
              <a:rPr lang="en-US" dirty="0"/>
              <a:t>The initial statement is completed and not executed again during that simulation run. This initial statement is containing a begin-end block of statements. In this begin-end type block, </a:t>
            </a:r>
            <a:r>
              <a:rPr lang="en-US" b="1" dirty="0"/>
              <a:t>a</a:t>
            </a:r>
            <a:r>
              <a:rPr lang="en-US" dirty="0"/>
              <a:t> is initialized first, followed by </a:t>
            </a:r>
            <a:r>
              <a:rPr lang="en-US" b="1" dirty="0"/>
              <a:t>b</a:t>
            </a:r>
            <a:r>
              <a:rPr lang="en-US" dirty="0"/>
              <a:t>.</a:t>
            </a:r>
          </a:p>
          <a:p>
            <a:endParaRPr lang="en-US" dirty="0"/>
          </a:p>
        </p:txBody>
      </p:sp>
    </p:spTree>
    <p:extLst>
      <p:ext uri="{BB962C8B-B14F-4D97-AF65-F5344CB8AC3E}">
        <p14:creationId xmlns:p14="http://schemas.microsoft.com/office/powerpoint/2010/main" val="3164693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733" y="381000"/>
            <a:ext cx="6435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500" y="3955473"/>
            <a:ext cx="6780508"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27708" y="3733800"/>
            <a:ext cx="1834092" cy="523220"/>
          </a:xfrm>
          <a:prstGeom prst="rect">
            <a:avLst/>
          </a:prstGeom>
          <a:noFill/>
        </p:spPr>
        <p:txBody>
          <a:bodyPr wrap="none" rtlCol="0">
            <a:spAutoFit/>
          </a:bodyPr>
          <a:lstStyle/>
          <a:p>
            <a:r>
              <a:rPr lang="en-US" sz="2800" b="1" dirty="0" smtClean="0"/>
              <a:t>With Delay</a:t>
            </a:r>
            <a:endParaRPr lang="en-US" sz="2800" b="1" dirty="0"/>
          </a:p>
        </p:txBody>
      </p:sp>
      <p:sp>
        <p:nvSpPr>
          <p:cNvPr id="9" name="TextBox 8"/>
          <p:cNvSpPr txBox="1"/>
          <p:nvPr/>
        </p:nvSpPr>
        <p:spPr>
          <a:xfrm>
            <a:off x="3427708" y="119390"/>
            <a:ext cx="2343847" cy="523220"/>
          </a:xfrm>
          <a:prstGeom prst="rect">
            <a:avLst/>
          </a:prstGeom>
          <a:noFill/>
        </p:spPr>
        <p:txBody>
          <a:bodyPr wrap="none" rtlCol="0">
            <a:spAutoFit/>
          </a:bodyPr>
          <a:lstStyle/>
          <a:p>
            <a:r>
              <a:rPr lang="en-US" sz="2800" b="1" dirty="0" smtClean="0"/>
              <a:t>Without Delay</a:t>
            </a:r>
            <a:endParaRPr lang="en-US" sz="2800" b="1" dirty="0"/>
          </a:p>
        </p:txBody>
      </p:sp>
    </p:spTree>
    <p:extLst>
      <p:ext uri="{BB962C8B-B14F-4D97-AF65-F5344CB8AC3E}">
        <p14:creationId xmlns:p14="http://schemas.microsoft.com/office/powerpoint/2010/main" val="1646584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8534400" cy="923330"/>
          </a:xfrm>
          <a:prstGeom prst="rect">
            <a:avLst/>
          </a:prstGeom>
        </p:spPr>
        <p:txBody>
          <a:bodyPr wrap="square">
            <a:spAutoFit/>
          </a:bodyPr>
          <a:lstStyle/>
          <a:p>
            <a:pPr algn="just"/>
            <a:r>
              <a:rPr lang="en-US" dirty="0"/>
              <a:t>There are no limits to the number of initial blocks that can be defined inside a module. The code shown below has three initial blocks, all of which are started at the same time and run in parallel.</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00421"/>
            <a:ext cx="8373626"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4413" y="5149334"/>
            <a:ext cx="8686800" cy="369332"/>
          </a:xfrm>
          <a:prstGeom prst="rect">
            <a:avLst/>
          </a:prstGeom>
        </p:spPr>
        <p:txBody>
          <a:bodyPr wrap="square">
            <a:spAutoFit/>
          </a:bodyPr>
          <a:lstStyle/>
          <a:p>
            <a:r>
              <a:rPr lang="en-US" b="1" dirty="0"/>
              <a:t>$finish is a Verilog system task that tells the simulator to terminate the current simulation</a:t>
            </a:r>
          </a:p>
        </p:txBody>
      </p:sp>
      <p:sp>
        <p:nvSpPr>
          <p:cNvPr id="6" name="Rectangle 5"/>
          <p:cNvSpPr/>
          <p:nvPr/>
        </p:nvSpPr>
        <p:spPr>
          <a:xfrm>
            <a:off x="245194" y="5562600"/>
            <a:ext cx="8670205" cy="1200329"/>
          </a:xfrm>
          <a:prstGeom prst="rect">
            <a:avLst/>
          </a:prstGeom>
        </p:spPr>
        <p:txBody>
          <a:bodyPr wrap="square">
            <a:spAutoFit/>
          </a:bodyPr>
          <a:lstStyle/>
          <a:p>
            <a:pPr algn="just"/>
            <a:r>
              <a:rPr lang="en-US" b="1" dirty="0"/>
              <a:t>In the above image, the first block has a delay of 20 units, while the second has a total delay of 50 units (10 + 40), and the last block has a delay of 60 units. Hence the simulation takes 60-time units to complete since there is </a:t>
            </a:r>
            <a:r>
              <a:rPr lang="en-US" b="1" dirty="0" err="1"/>
              <a:t>atleast</a:t>
            </a:r>
            <a:r>
              <a:rPr lang="en-US" b="1" dirty="0"/>
              <a:t> one initial block still running until 60-time units.</a:t>
            </a:r>
          </a:p>
        </p:txBody>
      </p:sp>
    </p:spTree>
    <p:extLst>
      <p:ext uri="{BB962C8B-B14F-4D97-AF65-F5344CB8AC3E}">
        <p14:creationId xmlns:p14="http://schemas.microsoft.com/office/powerpoint/2010/main" val="3788418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5381625"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11565" y="533400"/>
            <a:ext cx="3553217" cy="1200329"/>
          </a:xfrm>
          <a:prstGeom prst="rect">
            <a:avLst/>
          </a:prstGeom>
          <a:noFill/>
        </p:spPr>
        <p:txBody>
          <a:bodyPr wrap="none" rtlCol="0">
            <a:spAutoFit/>
          </a:bodyPr>
          <a:lstStyle/>
          <a:p>
            <a:pPr marL="285750" indent="-285750">
              <a:buFont typeface="Arial" pitchFamily="34" charset="0"/>
              <a:buChar char="•"/>
            </a:pPr>
            <a:r>
              <a:rPr lang="en-US" dirty="0" smtClean="0"/>
              <a:t>Sub blocks are defined by HDL to</a:t>
            </a:r>
          </a:p>
          <a:p>
            <a:r>
              <a:rPr lang="en-US" dirty="0" smtClean="0"/>
              <a:t>describe functionality</a:t>
            </a:r>
          </a:p>
          <a:p>
            <a:pPr marL="285750" indent="-285750">
              <a:buFont typeface="Arial" pitchFamily="34" charset="0"/>
              <a:buChar char="•"/>
            </a:pPr>
            <a:r>
              <a:rPr lang="en-US" dirty="0" smtClean="0"/>
              <a:t>Technology library are not </a:t>
            </a:r>
          </a:p>
          <a:p>
            <a:r>
              <a:rPr lang="en-US" dirty="0" smtClean="0"/>
              <a:t>considered in this level</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787611"/>
            <a:ext cx="38862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a:off x="2362200" y="3657600"/>
            <a:ext cx="7620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4397649"/>
            <a:ext cx="4419600" cy="1815882"/>
          </a:xfrm>
          <a:prstGeom prst="rect">
            <a:avLst/>
          </a:prstGeom>
        </p:spPr>
        <p:txBody>
          <a:bodyPr wrap="square">
            <a:spAutoFit/>
          </a:bodyPr>
          <a:lstStyle/>
          <a:p>
            <a:pPr algn="just"/>
            <a:r>
              <a:rPr lang="en-US" sz="1600" dirty="0" smtClean="0">
                <a:latin typeface="Cambria" pitchFamily="18" charset="0"/>
              </a:rPr>
              <a:t>HDLs </a:t>
            </a:r>
            <a:r>
              <a:rPr lang="en-US" sz="1600" dirty="0">
                <a:latin typeface="Cambria" pitchFamily="18" charset="0"/>
              </a:rPr>
              <a:t>are then converted to gate level schematics that </a:t>
            </a:r>
            <a:r>
              <a:rPr lang="en-US" sz="1600" dirty="0" smtClean="0">
                <a:latin typeface="Cambria" pitchFamily="18" charset="0"/>
              </a:rPr>
              <a:t>also involve </a:t>
            </a:r>
            <a:r>
              <a:rPr lang="en-US" sz="1600" dirty="0">
                <a:latin typeface="Cambria" pitchFamily="18" charset="0"/>
              </a:rPr>
              <a:t>technology libraries that characterize digital </a:t>
            </a:r>
            <a:r>
              <a:rPr lang="en-US" sz="1600" dirty="0" smtClean="0">
                <a:latin typeface="Cambria" pitchFamily="18" charset="0"/>
              </a:rPr>
              <a:t>elements like </a:t>
            </a:r>
            <a:r>
              <a:rPr lang="en-US" sz="1600" dirty="0">
                <a:latin typeface="Cambria" pitchFamily="18" charset="0"/>
              </a:rPr>
              <a:t>flip-flops. For example, the digital circuit for a D </a:t>
            </a:r>
            <a:r>
              <a:rPr lang="en-US" sz="1600" dirty="0" smtClean="0">
                <a:latin typeface="Cambria" pitchFamily="18" charset="0"/>
              </a:rPr>
              <a:t>latch contains </a:t>
            </a:r>
            <a:r>
              <a:rPr lang="en-US" sz="1600" dirty="0">
                <a:latin typeface="Cambria" pitchFamily="18" charset="0"/>
              </a:rPr>
              <a:t>NAND gates arranged in a certain fashion such </a:t>
            </a:r>
            <a:r>
              <a:rPr lang="en-US" sz="1600" dirty="0" smtClean="0">
                <a:latin typeface="Cambria" pitchFamily="18" charset="0"/>
              </a:rPr>
              <a:t>that all </a:t>
            </a:r>
            <a:r>
              <a:rPr lang="en-US" sz="1600" dirty="0">
                <a:latin typeface="Cambria" pitchFamily="18" charset="0"/>
              </a:rPr>
              <a:t>combinations of D and E inputs produce an output Q </a:t>
            </a:r>
            <a:r>
              <a:rPr lang="en-US" sz="1600" dirty="0" smtClean="0">
                <a:latin typeface="Cambria" pitchFamily="18" charset="0"/>
              </a:rPr>
              <a:t>given by </a:t>
            </a:r>
            <a:r>
              <a:rPr lang="en-US" sz="1600" dirty="0">
                <a:latin typeface="Cambria" pitchFamily="18" charset="0"/>
              </a:rPr>
              <a:t>the truth table. </a:t>
            </a:r>
          </a:p>
        </p:txBody>
      </p:sp>
      <p:sp>
        <p:nvSpPr>
          <p:cNvPr id="7" name="Down Arrow 6"/>
          <p:cNvSpPr/>
          <p:nvPr/>
        </p:nvSpPr>
        <p:spPr>
          <a:xfrm>
            <a:off x="4038600" y="6400800"/>
            <a:ext cx="381000" cy="329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895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0070C0"/>
                </a:solidFill>
              </a:rPr>
              <a:t>Always </a:t>
            </a:r>
            <a:endParaRPr lang="en-US" b="1" dirty="0">
              <a:solidFill>
                <a:srgbClr val="0070C0"/>
              </a:solidFill>
            </a:endParaRPr>
          </a:p>
        </p:txBody>
      </p:sp>
      <p:sp>
        <p:nvSpPr>
          <p:cNvPr id="3" name="Content Placeholder 2"/>
          <p:cNvSpPr>
            <a:spLocks noGrp="1"/>
          </p:cNvSpPr>
          <p:nvPr>
            <p:ph idx="1"/>
          </p:nvPr>
        </p:nvSpPr>
        <p:spPr>
          <a:xfrm>
            <a:off x="457200" y="990601"/>
            <a:ext cx="8382000" cy="1981200"/>
          </a:xfrm>
        </p:spPr>
        <p:txBody>
          <a:bodyPr>
            <a:normAutofit lnSpcReduction="10000"/>
          </a:bodyPr>
          <a:lstStyle/>
          <a:p>
            <a:pPr algn="just"/>
            <a:r>
              <a:rPr lang="en-US" dirty="0"/>
              <a:t>An always block always executes, unlike initial blocks that execute only once at the beginning of the simulation. The always block should have a sensitive list or a delay associated with it</a:t>
            </a:r>
          </a:p>
        </p:txBody>
      </p:sp>
      <p:sp>
        <p:nvSpPr>
          <p:cNvPr id="4" name="Rectangle 3"/>
          <p:cNvSpPr/>
          <p:nvPr/>
        </p:nvSpPr>
        <p:spPr>
          <a:xfrm>
            <a:off x="2286000" y="3048000"/>
            <a:ext cx="4572000" cy="1754326"/>
          </a:xfrm>
          <a:prstGeom prst="rect">
            <a:avLst/>
          </a:prstGeom>
        </p:spPr>
        <p:txBody>
          <a:bodyPr>
            <a:spAutoFit/>
          </a:bodyPr>
          <a:lstStyle/>
          <a:p>
            <a:r>
              <a:rPr lang="en-US" b="1" dirty="0" smtClean="0"/>
              <a:t>always</a:t>
            </a:r>
            <a:r>
              <a:rPr lang="en-US" b="1" dirty="0"/>
              <a:t> @ (event)  </a:t>
            </a:r>
          </a:p>
          <a:p>
            <a:r>
              <a:rPr lang="en-US" b="1" dirty="0"/>
              <a:t>    [statement]  </a:t>
            </a:r>
          </a:p>
          <a:p>
            <a:r>
              <a:rPr lang="en-US" b="1" dirty="0"/>
              <a:t>  </a:t>
            </a:r>
          </a:p>
          <a:p>
            <a:r>
              <a:rPr lang="en-US" b="1" dirty="0"/>
              <a:t>always @ (event) begin  </a:t>
            </a:r>
          </a:p>
          <a:p>
            <a:r>
              <a:rPr lang="en-US" b="1" dirty="0"/>
              <a:t>    [multiple statements]  </a:t>
            </a:r>
          </a:p>
          <a:p>
            <a:r>
              <a:rPr lang="en-US" b="1" dirty="0"/>
              <a:t>end  </a:t>
            </a:r>
          </a:p>
        </p:txBody>
      </p:sp>
      <p:sp>
        <p:nvSpPr>
          <p:cNvPr id="5" name="Rectangle 4"/>
          <p:cNvSpPr/>
          <p:nvPr/>
        </p:nvSpPr>
        <p:spPr>
          <a:xfrm>
            <a:off x="533400" y="5105400"/>
            <a:ext cx="8229600" cy="1200329"/>
          </a:xfrm>
          <a:prstGeom prst="rect">
            <a:avLst/>
          </a:prstGeom>
        </p:spPr>
        <p:txBody>
          <a:bodyPr wrap="square">
            <a:spAutoFit/>
          </a:bodyPr>
          <a:lstStyle/>
          <a:p>
            <a:pPr algn="just"/>
            <a:r>
              <a:rPr lang="en-US" sz="2400" b="1" dirty="0">
                <a:solidFill>
                  <a:srgbClr val="0070C0"/>
                </a:solidFill>
              </a:rPr>
              <a:t>The symbol @ after reserved word </a:t>
            </a:r>
            <a:r>
              <a:rPr lang="en-US" sz="2400" b="1" i="1" dirty="0">
                <a:solidFill>
                  <a:srgbClr val="0070C0"/>
                </a:solidFill>
              </a:rPr>
              <a:t>always</a:t>
            </a:r>
            <a:r>
              <a:rPr lang="en-US" sz="2400" b="1" dirty="0">
                <a:solidFill>
                  <a:srgbClr val="0070C0"/>
                </a:solidFill>
              </a:rPr>
              <a:t>, indicates that the block will be triggered </a:t>
            </a:r>
            <a:r>
              <a:rPr lang="en-US" sz="2400" b="1" i="1" dirty="0">
                <a:solidFill>
                  <a:srgbClr val="0070C0"/>
                </a:solidFill>
              </a:rPr>
              <a:t>at</a:t>
            </a:r>
            <a:r>
              <a:rPr lang="en-US" sz="2400" b="1" dirty="0">
                <a:solidFill>
                  <a:srgbClr val="0070C0"/>
                </a:solidFill>
              </a:rPr>
              <a:t> the condition in parenthesis after symbol @.</a:t>
            </a:r>
          </a:p>
        </p:txBody>
      </p:sp>
    </p:spTree>
    <p:extLst>
      <p:ext uri="{BB962C8B-B14F-4D97-AF65-F5344CB8AC3E}">
        <p14:creationId xmlns:p14="http://schemas.microsoft.com/office/powerpoint/2010/main" val="70914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267200"/>
            <a:ext cx="8382000" cy="2590800"/>
          </a:xfrm>
        </p:spPr>
        <p:txBody>
          <a:bodyPr>
            <a:normAutofit fontScale="77500" lnSpcReduction="20000"/>
          </a:bodyPr>
          <a:lstStyle/>
          <a:p>
            <a:pPr algn="just"/>
            <a:r>
              <a:rPr lang="en-US" dirty="0"/>
              <a:t>In the above example, we describe a 2:1 mux, with input x and y. The </a:t>
            </a:r>
            <a:r>
              <a:rPr lang="en-US" b="1" i="1" dirty="0" err="1"/>
              <a:t>sel</a:t>
            </a:r>
            <a:r>
              <a:rPr lang="en-US" dirty="0"/>
              <a:t> is the select input, and </a:t>
            </a:r>
            <a:r>
              <a:rPr lang="en-US" b="1" i="1" dirty="0"/>
              <a:t>m</a:t>
            </a:r>
            <a:r>
              <a:rPr lang="en-US" dirty="0"/>
              <a:t> is the mux output.</a:t>
            </a:r>
          </a:p>
          <a:p>
            <a:pPr algn="just"/>
            <a:r>
              <a:rPr lang="en-US" dirty="0"/>
              <a:t>In any combinational logic, output changes whenever input changes. When this theory is applied to always blocks, then the code inside always blocks needs to be executed whenever the input or output variables change</a:t>
            </a:r>
            <a:r>
              <a:rPr lang="en-US" dirty="0" smtClean="0"/>
              <a:t>.</a:t>
            </a:r>
            <a:endParaRPr lang="en-US" dirty="0"/>
          </a:p>
        </p:txBody>
      </p:sp>
      <p:sp>
        <p:nvSpPr>
          <p:cNvPr id="4" name="Rectangle 3"/>
          <p:cNvSpPr/>
          <p:nvPr/>
        </p:nvSpPr>
        <p:spPr>
          <a:xfrm>
            <a:off x="381000" y="297873"/>
            <a:ext cx="4572000" cy="3416320"/>
          </a:xfrm>
          <a:prstGeom prst="rect">
            <a:avLst/>
          </a:prstGeom>
        </p:spPr>
        <p:txBody>
          <a:bodyPr>
            <a:spAutoFit/>
          </a:bodyPr>
          <a:lstStyle/>
          <a:p>
            <a:r>
              <a:rPr lang="en-US" sz="2400" b="1" dirty="0"/>
              <a:t>always  @ (x or y or </a:t>
            </a:r>
            <a:r>
              <a:rPr lang="en-US" sz="2400" b="1" dirty="0" err="1"/>
              <a:t>sel</a:t>
            </a:r>
            <a:r>
              <a:rPr lang="en-US" sz="2400" b="1" dirty="0"/>
              <a:t>)  </a:t>
            </a:r>
          </a:p>
          <a:p>
            <a:r>
              <a:rPr lang="en-US" sz="2400" b="1" dirty="0"/>
              <a:t>begin  </a:t>
            </a:r>
          </a:p>
          <a:p>
            <a:r>
              <a:rPr lang="en-US" sz="2400" b="1" dirty="0"/>
              <a:t>     m = 0;  </a:t>
            </a:r>
          </a:p>
          <a:p>
            <a:r>
              <a:rPr lang="en-US" sz="2400" b="1" dirty="0"/>
              <a:t>  if (</a:t>
            </a:r>
            <a:r>
              <a:rPr lang="en-US" sz="2400" b="1" dirty="0" err="1"/>
              <a:t>sel</a:t>
            </a:r>
            <a:r>
              <a:rPr lang="en-US" sz="2400" b="1" dirty="0"/>
              <a:t> == 0) begin  </a:t>
            </a:r>
          </a:p>
          <a:p>
            <a:r>
              <a:rPr lang="en-US" sz="2400" b="1" dirty="0"/>
              <a:t>     m = x;  </a:t>
            </a:r>
          </a:p>
          <a:p>
            <a:r>
              <a:rPr lang="en-US" sz="2400" b="1" dirty="0"/>
              <a:t>   end else begin  </a:t>
            </a:r>
          </a:p>
          <a:p>
            <a:r>
              <a:rPr lang="en-US" sz="2400" b="1" dirty="0"/>
              <a:t>     m = y;  </a:t>
            </a:r>
          </a:p>
          <a:p>
            <a:r>
              <a:rPr lang="en-US" sz="2400" b="1" dirty="0"/>
              <a:t>   end  </a:t>
            </a:r>
          </a:p>
          <a:p>
            <a:r>
              <a:rPr lang="en-US" sz="2400" b="1" dirty="0"/>
              <a:t>end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97873"/>
            <a:ext cx="4191000" cy="367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719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2285999"/>
          </a:xfrm>
        </p:spPr>
        <p:txBody>
          <a:bodyPr/>
          <a:lstStyle/>
          <a:p>
            <a:pPr marL="0" indent="0">
              <a:buNone/>
            </a:pPr>
            <a:r>
              <a:rPr lang="en-US" dirty="0"/>
              <a:t>There are two types of sensitive list in the Verilog, such as:</a:t>
            </a:r>
          </a:p>
          <a:p>
            <a:r>
              <a:rPr lang="en-US" dirty="0"/>
              <a:t>Level sensitive (for combinational circuits).</a:t>
            </a:r>
          </a:p>
          <a:p>
            <a:r>
              <a:rPr lang="en-US" dirty="0"/>
              <a:t>Edge sensitive (for flip-flops).</a:t>
            </a:r>
          </a:p>
          <a:p>
            <a:endParaRPr lang="en-US" dirty="0"/>
          </a:p>
        </p:txBody>
      </p:sp>
      <p:sp>
        <p:nvSpPr>
          <p:cNvPr id="4" name="Rectangle 3"/>
          <p:cNvSpPr/>
          <p:nvPr/>
        </p:nvSpPr>
        <p:spPr>
          <a:xfrm>
            <a:off x="457200" y="2819400"/>
            <a:ext cx="4572000" cy="923330"/>
          </a:xfrm>
          <a:prstGeom prst="rect">
            <a:avLst/>
          </a:prstGeom>
        </p:spPr>
        <p:txBody>
          <a:bodyPr>
            <a:spAutoFit/>
          </a:bodyPr>
          <a:lstStyle/>
          <a:p>
            <a:r>
              <a:rPr lang="en-US" b="1" dirty="0"/>
              <a:t>always @ (</a:t>
            </a:r>
            <a:r>
              <a:rPr lang="en-US" b="1" dirty="0" err="1"/>
              <a:t>posedge</a:t>
            </a:r>
            <a:r>
              <a:rPr lang="en-US" b="1" dirty="0"/>
              <a:t> </a:t>
            </a:r>
            <a:r>
              <a:rPr lang="en-US" b="1" dirty="0" err="1"/>
              <a:t>clk</a:t>
            </a:r>
            <a:r>
              <a:rPr lang="en-US" b="1" dirty="0"/>
              <a:t>) begin  </a:t>
            </a:r>
          </a:p>
          <a:p>
            <a:r>
              <a:rPr lang="en-US" b="1" dirty="0"/>
              <a:t>    [statements]  </a:t>
            </a:r>
          </a:p>
          <a:p>
            <a:r>
              <a:rPr lang="en-US" b="1" dirty="0"/>
              <a:t>end </a:t>
            </a:r>
          </a:p>
        </p:txBody>
      </p:sp>
      <p:sp>
        <p:nvSpPr>
          <p:cNvPr id="5" name="Rectangle 4"/>
          <p:cNvSpPr/>
          <p:nvPr/>
        </p:nvSpPr>
        <p:spPr>
          <a:xfrm>
            <a:off x="4114800" y="3260283"/>
            <a:ext cx="4572000" cy="3139321"/>
          </a:xfrm>
          <a:prstGeom prst="rect">
            <a:avLst/>
          </a:prstGeom>
        </p:spPr>
        <p:txBody>
          <a:bodyPr>
            <a:spAutoFit/>
          </a:bodyPr>
          <a:lstStyle/>
          <a:p>
            <a:r>
              <a:rPr lang="en-US" b="1" dirty="0"/>
              <a:t>module </a:t>
            </a:r>
            <a:r>
              <a:rPr lang="en-US" b="1" dirty="0" err="1"/>
              <a:t>tff</a:t>
            </a:r>
            <a:r>
              <a:rPr lang="en-US" b="1" dirty="0"/>
              <a:t> (input  d, </a:t>
            </a:r>
            <a:r>
              <a:rPr lang="en-US" b="1" dirty="0" err="1"/>
              <a:t>clk</a:t>
            </a:r>
            <a:r>
              <a:rPr lang="en-US" b="1" dirty="0"/>
              <a:t>, </a:t>
            </a:r>
            <a:r>
              <a:rPr lang="en-US" b="1" dirty="0" err="1"/>
              <a:t>rstn</a:t>
            </a:r>
            <a:r>
              <a:rPr lang="en-US" b="1" dirty="0"/>
              <a:t>, output </a:t>
            </a:r>
            <a:r>
              <a:rPr lang="en-US" b="1" dirty="0" err="1"/>
              <a:t>reg</a:t>
            </a:r>
            <a:r>
              <a:rPr lang="en-US" b="1" dirty="0"/>
              <a:t> q);  </a:t>
            </a:r>
          </a:p>
          <a:p>
            <a:r>
              <a:rPr lang="en-US" b="1" dirty="0"/>
              <a:t>always @ (</a:t>
            </a:r>
            <a:r>
              <a:rPr lang="en-US" b="1" dirty="0" err="1"/>
              <a:t>posedge</a:t>
            </a:r>
            <a:r>
              <a:rPr lang="en-US" b="1" dirty="0"/>
              <a:t> </a:t>
            </a:r>
            <a:r>
              <a:rPr lang="en-US" b="1" dirty="0" err="1"/>
              <a:t>clk</a:t>
            </a:r>
            <a:r>
              <a:rPr lang="en-US" b="1" dirty="0"/>
              <a:t> or </a:t>
            </a:r>
            <a:r>
              <a:rPr lang="en-US" b="1" dirty="0" err="1"/>
              <a:t>negedge</a:t>
            </a:r>
            <a:r>
              <a:rPr lang="en-US" b="1" dirty="0"/>
              <a:t> </a:t>
            </a:r>
            <a:r>
              <a:rPr lang="en-US" b="1" dirty="0" err="1"/>
              <a:t>rstn</a:t>
            </a:r>
            <a:r>
              <a:rPr lang="en-US" b="1" dirty="0"/>
              <a:t>) begin  </a:t>
            </a:r>
          </a:p>
          <a:p>
            <a:r>
              <a:rPr lang="en-US" b="1" dirty="0"/>
              <a:t>if (!</a:t>
            </a:r>
            <a:r>
              <a:rPr lang="en-US" b="1" dirty="0" err="1"/>
              <a:t>rstn</a:t>
            </a:r>
            <a:r>
              <a:rPr lang="en-US" b="1" dirty="0"/>
              <a:t>)  </a:t>
            </a:r>
          </a:p>
          <a:p>
            <a:r>
              <a:rPr lang="en-US" b="1" dirty="0"/>
              <a:t>    q &lt;= 0;  </a:t>
            </a:r>
          </a:p>
          <a:p>
            <a:r>
              <a:rPr lang="en-US" b="1" dirty="0"/>
              <a:t>else  </a:t>
            </a:r>
          </a:p>
          <a:p>
            <a:r>
              <a:rPr lang="en-US" b="1" dirty="0"/>
              <a:t>    if (d)  </a:t>
            </a:r>
          </a:p>
          <a:p>
            <a:r>
              <a:rPr lang="en-US" b="1" dirty="0"/>
              <a:t>        q &lt;= ~q;  </a:t>
            </a:r>
          </a:p>
          <a:p>
            <a:r>
              <a:rPr lang="en-US" b="1" dirty="0"/>
              <a:t>    else  </a:t>
            </a:r>
          </a:p>
          <a:p>
            <a:r>
              <a:rPr lang="en-US" b="1" dirty="0"/>
              <a:t>        q &lt;= q;  </a:t>
            </a:r>
          </a:p>
          <a:p>
            <a:r>
              <a:rPr lang="en-US" b="1" dirty="0"/>
              <a:t>end  </a:t>
            </a:r>
          </a:p>
          <a:p>
            <a:r>
              <a:rPr lang="en-US" b="1" dirty="0" err="1"/>
              <a:t>endmodule</a:t>
            </a:r>
            <a:r>
              <a:rPr lang="en-US" b="1" dirty="0"/>
              <a:t> </a:t>
            </a:r>
          </a:p>
        </p:txBody>
      </p:sp>
    </p:spTree>
    <p:extLst>
      <p:ext uri="{BB962C8B-B14F-4D97-AF65-F5344CB8AC3E}">
        <p14:creationId xmlns:p14="http://schemas.microsoft.com/office/powerpoint/2010/main" val="1957810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005763" cy="3335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3504136"/>
            <a:ext cx="4572000" cy="313932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b="1" dirty="0"/>
              <a:t>always @(</a:t>
            </a:r>
            <a:r>
              <a:rPr lang="en-US" b="1" dirty="0" err="1"/>
              <a:t>posedge</a:t>
            </a:r>
            <a:r>
              <a:rPr lang="en-US" b="1" dirty="0"/>
              <a:t> </a:t>
            </a:r>
            <a:r>
              <a:rPr lang="en-US" b="1" dirty="0" err="1"/>
              <a:t>clk</a:t>
            </a:r>
            <a:r>
              <a:rPr lang="en-US" b="1" dirty="0"/>
              <a:t> or </a:t>
            </a:r>
            <a:r>
              <a:rPr lang="en-US" b="1" dirty="0" err="1"/>
              <a:t>negedge</a:t>
            </a:r>
            <a:r>
              <a:rPr lang="en-US" b="1" dirty="0"/>
              <a:t> </a:t>
            </a:r>
            <a:r>
              <a:rPr lang="en-US" b="1" dirty="0" err="1"/>
              <a:t>rst_n</a:t>
            </a:r>
            <a:r>
              <a:rPr lang="en-US" b="1" dirty="0"/>
              <a:t>)</a:t>
            </a:r>
          </a:p>
          <a:p>
            <a:r>
              <a:rPr lang="en-US" b="1" dirty="0"/>
              <a:t>    if (!</a:t>
            </a:r>
            <a:r>
              <a:rPr lang="en-US" b="1" dirty="0" err="1"/>
              <a:t>rst_n</a:t>
            </a:r>
            <a:r>
              <a:rPr lang="en-US" b="1" dirty="0"/>
              <a:t>)</a:t>
            </a:r>
          </a:p>
          <a:p>
            <a:r>
              <a:rPr lang="en-US" b="1" dirty="0"/>
              <a:t>        q1 &lt;= 1'b0;</a:t>
            </a:r>
          </a:p>
          <a:p>
            <a:r>
              <a:rPr lang="en-US" b="1" dirty="0"/>
              <a:t>    else</a:t>
            </a:r>
          </a:p>
          <a:p>
            <a:r>
              <a:rPr lang="en-US" b="1" dirty="0"/>
              <a:t>        q1 &lt;= d1;</a:t>
            </a:r>
          </a:p>
          <a:p>
            <a:endParaRPr lang="en-US" b="1" dirty="0"/>
          </a:p>
          <a:p>
            <a:r>
              <a:rPr lang="en-US" b="1" dirty="0"/>
              <a:t>always @(</a:t>
            </a:r>
            <a:r>
              <a:rPr lang="en-US" b="1" dirty="0" err="1"/>
              <a:t>posedge</a:t>
            </a:r>
            <a:r>
              <a:rPr lang="en-US" b="1" dirty="0"/>
              <a:t> </a:t>
            </a:r>
            <a:r>
              <a:rPr lang="en-US" b="1" dirty="0" err="1"/>
              <a:t>clk</a:t>
            </a:r>
            <a:r>
              <a:rPr lang="en-US" b="1" dirty="0"/>
              <a:t> or </a:t>
            </a:r>
            <a:r>
              <a:rPr lang="en-US" b="1" dirty="0" err="1"/>
              <a:t>negedge</a:t>
            </a:r>
            <a:r>
              <a:rPr lang="en-US" b="1" dirty="0"/>
              <a:t> </a:t>
            </a:r>
            <a:r>
              <a:rPr lang="en-US" b="1" dirty="0" err="1"/>
              <a:t>rst_n</a:t>
            </a:r>
            <a:r>
              <a:rPr lang="en-US" b="1" dirty="0"/>
              <a:t>)</a:t>
            </a:r>
          </a:p>
          <a:p>
            <a:r>
              <a:rPr lang="en-US" b="1" dirty="0"/>
              <a:t>    if (!</a:t>
            </a:r>
            <a:r>
              <a:rPr lang="en-US" b="1" dirty="0" err="1"/>
              <a:t>rst_n</a:t>
            </a:r>
            <a:r>
              <a:rPr lang="en-US" b="1" dirty="0"/>
              <a:t>)</a:t>
            </a:r>
          </a:p>
          <a:p>
            <a:r>
              <a:rPr lang="en-US" b="1" dirty="0"/>
              <a:t>        q2 &lt;= 1'b0;</a:t>
            </a:r>
          </a:p>
          <a:p>
            <a:r>
              <a:rPr lang="en-US" b="1" dirty="0"/>
              <a:t>    else</a:t>
            </a:r>
          </a:p>
          <a:p>
            <a:r>
              <a:rPr lang="en-US" b="1" dirty="0"/>
              <a:t>        q2 &lt;= q1;</a:t>
            </a:r>
          </a:p>
        </p:txBody>
      </p:sp>
      <p:sp>
        <p:nvSpPr>
          <p:cNvPr id="6" name="Rectangle 5"/>
          <p:cNvSpPr/>
          <p:nvPr/>
        </p:nvSpPr>
        <p:spPr>
          <a:xfrm>
            <a:off x="4953000" y="3520730"/>
            <a:ext cx="4038600"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a:t>always @(</a:t>
            </a:r>
            <a:r>
              <a:rPr lang="en-US" b="1" dirty="0" err="1"/>
              <a:t>posedge</a:t>
            </a:r>
            <a:r>
              <a:rPr lang="en-US" b="1" dirty="0"/>
              <a:t> </a:t>
            </a:r>
            <a:r>
              <a:rPr lang="en-US" b="1" dirty="0" err="1"/>
              <a:t>clk</a:t>
            </a:r>
            <a:r>
              <a:rPr lang="en-US" b="1" dirty="0"/>
              <a:t> or </a:t>
            </a:r>
            <a:r>
              <a:rPr lang="en-US" b="1" dirty="0" err="1"/>
              <a:t>negedge</a:t>
            </a:r>
            <a:r>
              <a:rPr lang="en-US" b="1" dirty="0"/>
              <a:t> </a:t>
            </a:r>
            <a:r>
              <a:rPr lang="en-US" b="1" dirty="0" err="1"/>
              <a:t>rst_n</a:t>
            </a:r>
            <a:r>
              <a:rPr lang="en-US" b="1" dirty="0"/>
              <a:t>)</a:t>
            </a:r>
          </a:p>
          <a:p>
            <a:r>
              <a:rPr lang="en-US" b="1" dirty="0"/>
              <a:t>    if (!</a:t>
            </a:r>
            <a:r>
              <a:rPr lang="en-US" b="1" dirty="0" err="1"/>
              <a:t>rst_n</a:t>
            </a:r>
            <a:r>
              <a:rPr lang="en-US" b="1" dirty="0"/>
              <a:t>) begin</a:t>
            </a:r>
          </a:p>
          <a:p>
            <a:r>
              <a:rPr lang="en-US" b="1" dirty="0"/>
              <a:t>        q1 &lt;= 1'b0;</a:t>
            </a:r>
          </a:p>
          <a:p>
            <a:r>
              <a:rPr lang="en-US" b="1" dirty="0"/>
              <a:t>        q2 &lt;= 1'b0;</a:t>
            </a:r>
          </a:p>
          <a:p>
            <a:r>
              <a:rPr lang="en-US" b="1" dirty="0"/>
              <a:t>    end</a:t>
            </a:r>
          </a:p>
          <a:p>
            <a:r>
              <a:rPr lang="en-US" b="1" dirty="0"/>
              <a:t>    else begin</a:t>
            </a:r>
          </a:p>
          <a:p>
            <a:r>
              <a:rPr lang="en-US" b="1" dirty="0"/>
              <a:t>        q1 &lt;= d1;</a:t>
            </a:r>
          </a:p>
          <a:p>
            <a:r>
              <a:rPr lang="en-US" b="1" dirty="0"/>
              <a:t>        q2 &lt;= q1;</a:t>
            </a:r>
          </a:p>
          <a:p>
            <a:r>
              <a:rPr lang="en-US" b="1" dirty="0"/>
              <a:t>    end</a:t>
            </a:r>
          </a:p>
        </p:txBody>
      </p:sp>
    </p:spTree>
    <p:extLst>
      <p:ext uri="{BB962C8B-B14F-4D97-AF65-F5344CB8AC3E}">
        <p14:creationId xmlns:p14="http://schemas.microsoft.com/office/powerpoint/2010/main" val="673548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39762"/>
          </a:xfrm>
        </p:spPr>
        <p:txBody>
          <a:bodyPr>
            <a:normAutofit fontScale="90000"/>
          </a:bodyPr>
          <a:lstStyle/>
          <a:p>
            <a:r>
              <a:rPr lang="en-US" b="1" dirty="0">
                <a:solidFill>
                  <a:srgbClr val="0070C0"/>
                </a:solidFill>
              </a:rPr>
              <a:t>Modeling Combinational Logic</a:t>
            </a:r>
            <a:br>
              <a:rPr lang="en-US" b="1" dirty="0">
                <a:solidFill>
                  <a:srgbClr val="0070C0"/>
                </a:solidFill>
              </a:rPr>
            </a:br>
            <a:endParaRPr lang="en-US" b="1" dirty="0">
              <a:solidFill>
                <a:srgbClr val="0070C0"/>
              </a:solidFill>
            </a:endParaRPr>
          </a:p>
        </p:txBody>
      </p:sp>
      <p:sp>
        <p:nvSpPr>
          <p:cNvPr id="3" name="Content Placeholder 2"/>
          <p:cNvSpPr>
            <a:spLocks noGrp="1"/>
          </p:cNvSpPr>
          <p:nvPr>
            <p:ph idx="1"/>
          </p:nvPr>
        </p:nvSpPr>
        <p:spPr>
          <a:xfrm>
            <a:off x="228600" y="838200"/>
            <a:ext cx="8686800" cy="5638800"/>
          </a:xfrm>
        </p:spPr>
        <p:txBody>
          <a:bodyPr>
            <a:normAutofit fontScale="85000" lnSpcReduction="20000"/>
          </a:bodyPr>
          <a:lstStyle/>
          <a:p>
            <a:pPr algn="just"/>
            <a:r>
              <a:rPr lang="en-US" dirty="0"/>
              <a:t>The Verilog always block can also model combinational logic, but it is a bit less straight forward to understand. </a:t>
            </a:r>
            <a:endParaRPr lang="en-US" dirty="0" smtClean="0"/>
          </a:p>
          <a:p>
            <a:pPr algn="just"/>
            <a:r>
              <a:rPr lang="en-US" dirty="0" smtClean="0"/>
              <a:t>A </a:t>
            </a:r>
            <a:r>
              <a:rPr lang="en-US" dirty="0"/>
              <a:t>physical implementation of a combinational circuit obviously operates continuously, sampling the inputs and calculating the resulting outputs. </a:t>
            </a:r>
            <a:endParaRPr lang="en-US" dirty="0" smtClean="0"/>
          </a:p>
          <a:p>
            <a:pPr algn="just"/>
            <a:r>
              <a:rPr lang="en-US" dirty="0" smtClean="0"/>
              <a:t>A </a:t>
            </a:r>
            <a:r>
              <a:rPr lang="en-US" dirty="0"/>
              <a:t>simulator, however, cannot execute a logical statement “continuously”, without causing the zero-delay infinite loop described at the beginning of the article. </a:t>
            </a:r>
            <a:endParaRPr lang="en-US" dirty="0" smtClean="0"/>
          </a:p>
          <a:p>
            <a:pPr algn="just"/>
            <a:r>
              <a:rPr lang="en-US" dirty="0" smtClean="0"/>
              <a:t>Therefore </a:t>
            </a:r>
            <a:r>
              <a:rPr lang="en-US" dirty="0"/>
              <a:t>to simulate combinational circuit, we have to define specific events at which the simulator should execute procedures, while maintaining correct </a:t>
            </a:r>
            <a:r>
              <a:rPr lang="en-US" dirty="0" smtClean="0"/>
              <a:t>behavior.</a:t>
            </a:r>
            <a:endParaRPr lang="en-US" dirty="0"/>
          </a:p>
          <a:p>
            <a:pPr algn="just"/>
            <a:r>
              <a:rPr lang="en-US" dirty="0"/>
              <a:t>The simple answer is, to model combinational circuit, the sensitivity list needs to contain all the inputs to the circuit (all the variables on the right hand side of the assignment). </a:t>
            </a:r>
          </a:p>
        </p:txBody>
      </p:sp>
    </p:spTree>
    <p:extLst>
      <p:ext uri="{BB962C8B-B14F-4D97-AF65-F5344CB8AC3E}">
        <p14:creationId xmlns:p14="http://schemas.microsoft.com/office/powerpoint/2010/main" val="842931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8305800" cy="954107"/>
          </a:xfrm>
          <a:prstGeom prst="rect">
            <a:avLst/>
          </a:prstGeom>
        </p:spPr>
        <p:txBody>
          <a:bodyPr wrap="square">
            <a:spAutoFit/>
          </a:bodyPr>
          <a:lstStyle/>
          <a:p>
            <a:pPr algn="just"/>
            <a:r>
              <a:rPr lang="en-US" sz="2800" b="1" dirty="0"/>
              <a:t>The following code describes a combinational AND gate using a Verilog always block.</a:t>
            </a:r>
          </a:p>
        </p:txBody>
      </p:sp>
      <p:sp>
        <p:nvSpPr>
          <p:cNvPr id="5" name="Rectangle 4"/>
          <p:cNvSpPr/>
          <p:nvPr/>
        </p:nvSpPr>
        <p:spPr>
          <a:xfrm>
            <a:off x="2438400" y="1371600"/>
            <a:ext cx="4572000" cy="64633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b="1" dirty="0"/>
              <a:t>always @(A or B)</a:t>
            </a:r>
          </a:p>
          <a:p>
            <a:r>
              <a:rPr lang="en-US" b="1" dirty="0"/>
              <a:t>    C = A &amp; B;</a:t>
            </a:r>
          </a:p>
        </p:txBody>
      </p:sp>
      <p:sp>
        <p:nvSpPr>
          <p:cNvPr id="6" name="Rectangle 5"/>
          <p:cNvSpPr/>
          <p:nvPr/>
        </p:nvSpPr>
        <p:spPr>
          <a:xfrm>
            <a:off x="381000" y="2371636"/>
            <a:ext cx="8534400" cy="1384995"/>
          </a:xfrm>
          <a:prstGeom prst="rect">
            <a:avLst/>
          </a:prstGeom>
        </p:spPr>
        <p:txBody>
          <a:bodyPr wrap="square">
            <a:spAutoFit/>
          </a:bodyPr>
          <a:lstStyle/>
          <a:p>
            <a:r>
              <a:rPr lang="en-US" sz="2800" b="1" dirty="0"/>
              <a:t>Using Comma in Event Expression</a:t>
            </a:r>
          </a:p>
          <a:p>
            <a:r>
              <a:rPr lang="en-US" sz="2800" dirty="0"/>
              <a:t>Verilog-2001 standard introduced the use of comma “,” to separate items in the event expression.</a:t>
            </a:r>
          </a:p>
        </p:txBody>
      </p:sp>
      <p:sp>
        <p:nvSpPr>
          <p:cNvPr id="7" name="Rectangle 6"/>
          <p:cNvSpPr/>
          <p:nvPr/>
        </p:nvSpPr>
        <p:spPr>
          <a:xfrm>
            <a:off x="2247900" y="4038600"/>
            <a:ext cx="4572000" cy="147732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b="1" dirty="0"/>
              <a:t>always @(</a:t>
            </a:r>
            <a:r>
              <a:rPr lang="en-US" b="1" dirty="0" err="1"/>
              <a:t>posedge</a:t>
            </a:r>
            <a:r>
              <a:rPr lang="en-US" b="1" dirty="0"/>
              <a:t> </a:t>
            </a:r>
            <a:r>
              <a:rPr lang="en-US" b="1" dirty="0" err="1"/>
              <a:t>clk</a:t>
            </a:r>
            <a:r>
              <a:rPr lang="en-US" b="1" dirty="0"/>
              <a:t>, </a:t>
            </a:r>
            <a:r>
              <a:rPr lang="en-US" b="1" dirty="0" err="1"/>
              <a:t>negedge</a:t>
            </a:r>
            <a:r>
              <a:rPr lang="en-US" b="1" dirty="0"/>
              <a:t> </a:t>
            </a:r>
            <a:r>
              <a:rPr lang="en-US" b="1" dirty="0" err="1"/>
              <a:t>rst_n</a:t>
            </a:r>
            <a:r>
              <a:rPr lang="en-US" b="1" dirty="0"/>
              <a:t>)</a:t>
            </a:r>
          </a:p>
          <a:p>
            <a:r>
              <a:rPr lang="en-US" b="1" dirty="0"/>
              <a:t>    if (!</a:t>
            </a:r>
            <a:r>
              <a:rPr lang="en-US" b="1" dirty="0" err="1"/>
              <a:t>rst_n</a:t>
            </a:r>
            <a:r>
              <a:rPr lang="en-US" b="1" dirty="0"/>
              <a:t>)</a:t>
            </a:r>
          </a:p>
          <a:p>
            <a:r>
              <a:rPr lang="en-US" b="1" dirty="0"/>
              <a:t>        q &lt;= 1'b0;</a:t>
            </a:r>
          </a:p>
          <a:p>
            <a:r>
              <a:rPr lang="en-US" b="1" dirty="0"/>
              <a:t>    else</a:t>
            </a:r>
          </a:p>
          <a:p>
            <a:r>
              <a:rPr lang="en-US" b="1" dirty="0"/>
              <a:t>        q &lt;= d;</a:t>
            </a:r>
          </a:p>
        </p:txBody>
      </p:sp>
    </p:spTree>
    <p:extLst>
      <p:ext uri="{BB962C8B-B14F-4D97-AF65-F5344CB8AC3E}">
        <p14:creationId xmlns:p14="http://schemas.microsoft.com/office/powerpoint/2010/main" val="3479723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5685403" cy="523220"/>
          </a:xfrm>
          <a:prstGeom prst="rect">
            <a:avLst/>
          </a:prstGeom>
        </p:spPr>
        <p:txBody>
          <a:bodyPr wrap="none">
            <a:spAutoFit/>
          </a:bodyPr>
          <a:lstStyle/>
          <a:p>
            <a:r>
              <a:rPr lang="en-US" sz="2800" b="1" dirty="0"/>
              <a:t>Implicit Event Expression @* or @(*)</a:t>
            </a:r>
          </a:p>
        </p:txBody>
      </p:sp>
      <p:sp>
        <p:nvSpPr>
          <p:cNvPr id="5" name="Rectangle 4"/>
          <p:cNvSpPr/>
          <p:nvPr/>
        </p:nvSpPr>
        <p:spPr>
          <a:xfrm>
            <a:off x="304800" y="1066800"/>
            <a:ext cx="8534400" cy="1938992"/>
          </a:xfrm>
          <a:prstGeom prst="rect">
            <a:avLst/>
          </a:prstGeom>
        </p:spPr>
        <p:txBody>
          <a:bodyPr wrap="square">
            <a:spAutoFit/>
          </a:bodyPr>
          <a:lstStyle/>
          <a:p>
            <a:pPr marL="285750" indent="-285750" algn="just">
              <a:buFont typeface="Arial" pitchFamily="34" charset="0"/>
              <a:buChar char="•"/>
            </a:pPr>
            <a:r>
              <a:rPr lang="en-US" sz="2400" dirty="0"/>
              <a:t>Sensitivity list is a frequent source of bugs in a Verilog design/model. </a:t>
            </a:r>
            <a:endParaRPr lang="en-US" sz="2400" dirty="0" smtClean="0"/>
          </a:p>
          <a:p>
            <a:pPr marL="285750" indent="-285750" algn="just">
              <a:buFont typeface="Arial" pitchFamily="34" charset="0"/>
              <a:buChar char="•"/>
            </a:pPr>
            <a:r>
              <a:rPr lang="en-US" sz="2400" dirty="0"/>
              <a:t>More precisely, the “@*” and “@(*)” syntax will add all nets and variables that appear in the (right hand side of a) statement to the event expression, with some exceptions.</a:t>
            </a:r>
          </a:p>
        </p:txBody>
      </p:sp>
      <p:sp>
        <p:nvSpPr>
          <p:cNvPr id="6" name="Rectangle 5"/>
          <p:cNvSpPr/>
          <p:nvPr/>
        </p:nvSpPr>
        <p:spPr>
          <a:xfrm>
            <a:off x="2286000" y="3124200"/>
            <a:ext cx="4572000" cy="147732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b="1" dirty="0"/>
              <a:t>always @*</a:t>
            </a:r>
          </a:p>
          <a:p>
            <a:r>
              <a:rPr lang="en-US" b="1" dirty="0"/>
              <a:t>    C = A &amp; B;</a:t>
            </a:r>
          </a:p>
          <a:p>
            <a:endParaRPr lang="en-US" b="1" dirty="0"/>
          </a:p>
          <a:p>
            <a:r>
              <a:rPr lang="en-US" b="1" dirty="0"/>
              <a:t>always @(*)</a:t>
            </a:r>
          </a:p>
          <a:p>
            <a:r>
              <a:rPr lang="en-US" b="1" dirty="0"/>
              <a:t>    C = A &amp; B;</a:t>
            </a:r>
          </a:p>
        </p:txBody>
      </p:sp>
      <p:sp>
        <p:nvSpPr>
          <p:cNvPr id="7" name="Rectangle 6"/>
          <p:cNvSpPr/>
          <p:nvPr/>
        </p:nvSpPr>
        <p:spPr>
          <a:xfrm>
            <a:off x="457200" y="5015346"/>
            <a:ext cx="8382000" cy="1477328"/>
          </a:xfrm>
          <a:prstGeom prst="rect">
            <a:avLst/>
          </a:prstGeom>
        </p:spPr>
        <p:txBody>
          <a:bodyPr wrap="square">
            <a:spAutoFit/>
          </a:bodyPr>
          <a:lstStyle/>
          <a:p>
            <a:pPr algn="just"/>
            <a:r>
              <a:rPr lang="en-US" dirty="0"/>
              <a:t>always@( * ) blocks are used to describe Combinational Logic, or Logic Gates. Only = (blocking</a:t>
            </a:r>
            <a:r>
              <a:rPr lang="en-US" dirty="0" smtClean="0"/>
              <a:t>) assignments </a:t>
            </a:r>
            <a:r>
              <a:rPr lang="en-US" dirty="0"/>
              <a:t>should be used in an always@( * ) block. Never use &lt;= (non-blocking) assignments </a:t>
            </a:r>
            <a:r>
              <a:rPr lang="en-US" dirty="0" smtClean="0"/>
              <a:t>in always</a:t>
            </a:r>
            <a:r>
              <a:rPr lang="en-US" dirty="0"/>
              <a:t>@( * ) blocks. Only use always@( * ) block when you want to infer an element(s) that </a:t>
            </a:r>
            <a:r>
              <a:rPr lang="en-US" dirty="0" smtClean="0"/>
              <a:t>changes its </a:t>
            </a:r>
            <a:r>
              <a:rPr lang="en-US" dirty="0"/>
              <a:t>value as soon as one or more of its inputs change.</a:t>
            </a:r>
          </a:p>
        </p:txBody>
      </p:sp>
    </p:spTree>
    <p:extLst>
      <p:ext uri="{BB962C8B-B14F-4D97-AF65-F5344CB8AC3E}">
        <p14:creationId xmlns:p14="http://schemas.microsoft.com/office/powerpoint/2010/main" val="3891283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solidFill>
                  <a:srgbClr val="0070C0"/>
                </a:solidFill>
              </a:rPr>
              <a:t>Verilog Block</a:t>
            </a:r>
            <a:endParaRPr lang="en-US" b="1" dirty="0">
              <a:solidFill>
                <a:srgbClr val="0070C0"/>
              </a:solidFill>
            </a:endParaRPr>
          </a:p>
        </p:txBody>
      </p:sp>
      <p:sp>
        <p:nvSpPr>
          <p:cNvPr id="3" name="Content Placeholder 2"/>
          <p:cNvSpPr>
            <a:spLocks noGrp="1"/>
          </p:cNvSpPr>
          <p:nvPr>
            <p:ph idx="1"/>
          </p:nvPr>
        </p:nvSpPr>
        <p:spPr>
          <a:xfrm>
            <a:off x="228600" y="990600"/>
            <a:ext cx="8686800" cy="5135563"/>
          </a:xfrm>
        </p:spPr>
        <p:txBody>
          <a:bodyPr>
            <a:normAutofit fontScale="85000" lnSpcReduction="20000"/>
          </a:bodyPr>
          <a:lstStyle/>
          <a:p>
            <a:r>
              <a:rPr lang="en-US" dirty="0"/>
              <a:t>The block statements are the grouping of two or more statements together, which act syntactically like a single statement. There are two types of blocks </a:t>
            </a:r>
          </a:p>
          <a:p>
            <a:r>
              <a:rPr lang="en-US" dirty="0" smtClean="0"/>
              <a:t>Sequential </a:t>
            </a:r>
            <a:r>
              <a:rPr lang="en-US" dirty="0"/>
              <a:t>block</a:t>
            </a:r>
          </a:p>
          <a:p>
            <a:r>
              <a:rPr lang="en-US" dirty="0"/>
              <a:t>Parallel block</a:t>
            </a:r>
          </a:p>
          <a:p>
            <a:pPr algn="just"/>
            <a:r>
              <a:rPr lang="en-US" dirty="0"/>
              <a:t>These blocks can be used if more than one statement should be executed. All statements in the </a:t>
            </a:r>
            <a:r>
              <a:rPr lang="en-US" b="1" i="1" dirty="0"/>
              <a:t>sequential</a:t>
            </a:r>
            <a:r>
              <a:rPr lang="en-US" dirty="0"/>
              <a:t> blocks will be executed sequentially in the given order</a:t>
            </a:r>
            <a:r>
              <a:rPr lang="en-US" dirty="0" smtClean="0"/>
              <a:t>.</a:t>
            </a:r>
          </a:p>
          <a:p>
            <a:pPr algn="just"/>
            <a:r>
              <a:rPr lang="en-US" dirty="0"/>
              <a:t>All statements in the </a:t>
            </a:r>
            <a:r>
              <a:rPr lang="en-US" b="1" i="1" dirty="0"/>
              <a:t>parallel</a:t>
            </a:r>
            <a:r>
              <a:rPr lang="en-US" dirty="0"/>
              <a:t> blocks are executed at the same time or concurrently. It means that the next statement's execution will not be delayed even if the previous statement contains a timing control statement.</a:t>
            </a:r>
          </a:p>
        </p:txBody>
      </p:sp>
    </p:spTree>
    <p:extLst>
      <p:ext uri="{BB962C8B-B14F-4D97-AF65-F5344CB8AC3E}">
        <p14:creationId xmlns:p14="http://schemas.microsoft.com/office/powerpoint/2010/main" val="4035007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463867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799" y="1314449"/>
            <a:ext cx="5790475" cy="203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629891"/>
            <a:ext cx="446722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939578"/>
            <a:ext cx="6742470" cy="138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780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solidFill>
                  <a:srgbClr val="0070C0"/>
                </a:solidFill>
              </a:rPr>
              <a:t>Blocking and </a:t>
            </a:r>
            <a:r>
              <a:rPr lang="en-US" b="1" dirty="0" smtClean="0">
                <a:solidFill>
                  <a:srgbClr val="0070C0"/>
                </a:solidFill>
              </a:rPr>
              <a:t>Non-blocking</a:t>
            </a:r>
            <a:endParaRPr lang="en-US" b="1" dirty="0">
              <a:solidFill>
                <a:srgbClr val="0070C0"/>
              </a:solidFill>
            </a:endParaRPr>
          </a:p>
        </p:txBody>
      </p:sp>
      <p:sp>
        <p:nvSpPr>
          <p:cNvPr id="3" name="Content Placeholder 2"/>
          <p:cNvSpPr>
            <a:spLocks noGrp="1"/>
          </p:cNvSpPr>
          <p:nvPr>
            <p:ph idx="1"/>
          </p:nvPr>
        </p:nvSpPr>
        <p:spPr>
          <a:xfrm>
            <a:off x="457200" y="1219200"/>
            <a:ext cx="8229600" cy="5334000"/>
          </a:xfrm>
        </p:spPr>
        <p:txBody>
          <a:bodyPr>
            <a:normAutofit fontScale="92500" lnSpcReduction="10000"/>
          </a:bodyPr>
          <a:lstStyle/>
          <a:p>
            <a:pPr algn="just"/>
            <a:r>
              <a:rPr lang="en-US" dirty="0" smtClean="0"/>
              <a:t>Blocking </a:t>
            </a:r>
            <a:r>
              <a:rPr lang="en-US" dirty="0"/>
              <a:t>and non-blocking assignments statements within the always </a:t>
            </a:r>
            <a:r>
              <a:rPr lang="en-US" dirty="0" smtClean="0"/>
              <a:t>block.</a:t>
            </a:r>
          </a:p>
          <a:p>
            <a:pPr algn="just"/>
            <a:r>
              <a:rPr lang="en-US" dirty="0"/>
              <a:t>The blocking assignment is similar to software assignment statements found in most popular programming languages</a:t>
            </a:r>
            <a:r>
              <a:rPr lang="en-US" dirty="0" smtClean="0"/>
              <a:t>.</a:t>
            </a:r>
          </a:p>
          <a:p>
            <a:pPr algn="just"/>
            <a:r>
              <a:rPr lang="en-US" dirty="0" smtClean="0"/>
              <a:t> </a:t>
            </a:r>
            <a:r>
              <a:rPr lang="en-US" dirty="0"/>
              <a:t>The non-blocking assignment is the more natural assignment statement to describe many hardware systems, especially for synthesis</a:t>
            </a:r>
            <a:r>
              <a:rPr lang="en-US" dirty="0" smtClean="0"/>
              <a:t>.</a:t>
            </a:r>
          </a:p>
          <a:p>
            <a:pPr algn="just"/>
            <a:r>
              <a:rPr lang="en-US" dirty="0"/>
              <a:t>The blocking assignments can only be used in a few situations, such as modeling combinational logic, defining functions, or implementing </a:t>
            </a:r>
            <a:r>
              <a:rPr lang="en-US" dirty="0" err="1"/>
              <a:t>testbench</a:t>
            </a:r>
            <a:r>
              <a:rPr lang="en-US" dirty="0"/>
              <a:t> algorithms.</a:t>
            </a:r>
          </a:p>
        </p:txBody>
      </p:sp>
    </p:spTree>
    <p:extLst>
      <p:ext uri="{BB962C8B-B14F-4D97-AF65-F5344CB8AC3E}">
        <p14:creationId xmlns:p14="http://schemas.microsoft.com/office/powerpoint/2010/main" val="370305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31718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a:off x="1752600" y="381000"/>
            <a:ext cx="457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33800" y="533400"/>
            <a:ext cx="5181600" cy="1938992"/>
          </a:xfrm>
          <a:prstGeom prst="rect">
            <a:avLst/>
          </a:prstGeom>
        </p:spPr>
        <p:txBody>
          <a:bodyPr wrap="square">
            <a:spAutoFit/>
          </a:bodyPr>
          <a:lstStyle/>
          <a:p>
            <a:pPr algn="just"/>
            <a:r>
              <a:rPr lang="en-US" sz="2000" dirty="0" smtClean="0">
                <a:latin typeface="Cambria" pitchFamily="18" charset="0"/>
              </a:rPr>
              <a:t>Implementation of a NAND gate is done by the connection of CMOS transistors in a particular format. At this level, the transistor channel widths, </a:t>
            </a:r>
            <a:r>
              <a:rPr lang="en-US" sz="2000" dirty="0" err="1" smtClean="0">
                <a:latin typeface="Cambria" pitchFamily="18" charset="0"/>
              </a:rPr>
              <a:t>Vdd</a:t>
            </a:r>
            <a:r>
              <a:rPr lang="en-US" sz="2000" dirty="0" smtClean="0">
                <a:latin typeface="Cambria" pitchFamily="18" charset="0"/>
              </a:rPr>
              <a:t> and the ability to drive the output capacitive load are taken into account during the design process.</a:t>
            </a:r>
            <a:endParaRPr lang="en-US" sz="2000" dirty="0">
              <a:latin typeface="Cambria"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472392"/>
            <a:ext cx="2519512" cy="423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4800" y="3709784"/>
            <a:ext cx="5410200" cy="1815882"/>
          </a:xfrm>
          <a:prstGeom prst="rect">
            <a:avLst/>
          </a:prstGeom>
        </p:spPr>
        <p:txBody>
          <a:bodyPr wrap="square">
            <a:spAutoFit/>
          </a:bodyPr>
          <a:lstStyle/>
          <a:p>
            <a:pPr algn="just"/>
            <a:r>
              <a:rPr lang="en-US" sz="2800" dirty="0" smtClean="0">
                <a:latin typeface="Cambria" pitchFamily="18" charset="0"/>
              </a:rPr>
              <a:t>The </a:t>
            </a:r>
            <a:r>
              <a:rPr lang="en-US" sz="2800" dirty="0">
                <a:latin typeface="Cambria" pitchFamily="18" charset="0"/>
              </a:rPr>
              <a:t>final step is the layout of these transistors in silicon </a:t>
            </a:r>
            <a:r>
              <a:rPr lang="en-US" sz="2800" dirty="0" smtClean="0">
                <a:latin typeface="Cambria" pitchFamily="18" charset="0"/>
              </a:rPr>
              <a:t>using EDA </a:t>
            </a:r>
            <a:r>
              <a:rPr lang="en-US" sz="2800" dirty="0">
                <a:latin typeface="Cambria" pitchFamily="18" charset="0"/>
              </a:rPr>
              <a:t>tools so that it can be fabricated. </a:t>
            </a:r>
          </a:p>
        </p:txBody>
      </p:sp>
    </p:spTree>
    <p:extLst>
      <p:ext uri="{BB962C8B-B14F-4D97-AF65-F5344CB8AC3E}">
        <p14:creationId xmlns:p14="http://schemas.microsoft.com/office/powerpoint/2010/main" val="238351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172200"/>
          </a:xfrm>
        </p:spPr>
        <p:txBody>
          <a:bodyPr/>
          <a:lstStyle/>
          <a:p>
            <a:pPr algn="just"/>
            <a:r>
              <a:rPr lang="en-US" dirty="0"/>
              <a:t>Non-blocking assignments happen in parallel. In other words, if an always@ block contains multiple </a:t>
            </a:r>
            <a:r>
              <a:rPr lang="en-US" dirty="0" smtClean="0"/>
              <a:t>&lt;= assignments</a:t>
            </a:r>
            <a:r>
              <a:rPr lang="en-US" dirty="0"/>
              <a:t>, which are literally written in Verilog sequentially, you should think of all of the </a:t>
            </a:r>
            <a:r>
              <a:rPr lang="en-US" dirty="0" smtClean="0"/>
              <a:t>assignments being </a:t>
            </a:r>
            <a:r>
              <a:rPr lang="en-US" dirty="0"/>
              <a:t>set at exactly the same time</a:t>
            </a:r>
            <a:r>
              <a:rPr lang="en-US" dirty="0" smtClean="0"/>
              <a:t>.</a:t>
            </a:r>
          </a:p>
          <a:p>
            <a:pPr algn="just"/>
            <a:r>
              <a:rPr lang="en-US" dirty="0"/>
              <a:t>Blocking assignments happen sequentially. In other words, if an always@ block contains multiple </a:t>
            </a:r>
            <a:r>
              <a:rPr lang="en-US" dirty="0" smtClean="0"/>
              <a:t>= assignments</a:t>
            </a:r>
            <a:r>
              <a:rPr lang="en-US" dirty="0"/>
              <a:t>, you should think of the assignments being set one after another.</a:t>
            </a:r>
            <a:endParaRPr lang="en-US" dirty="0">
              <a:solidFill>
                <a:srgbClr val="FF0000"/>
              </a:solidFill>
            </a:endParaRPr>
          </a:p>
        </p:txBody>
      </p:sp>
    </p:spTree>
    <p:extLst>
      <p:ext uri="{BB962C8B-B14F-4D97-AF65-F5344CB8AC3E}">
        <p14:creationId xmlns:p14="http://schemas.microsoft.com/office/powerpoint/2010/main" val="14748372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0070C0"/>
                </a:solidFill>
              </a:rPr>
              <a:t>Assignment operator</a:t>
            </a:r>
            <a:endParaRPr lang="en-US" b="1" dirty="0">
              <a:solidFill>
                <a:srgbClr val="0070C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41814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085850"/>
            <a:ext cx="41719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3810000" y="1485900"/>
            <a:ext cx="5334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14563"/>
            <a:ext cx="52197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043544"/>
            <a:ext cx="3208748" cy="130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5181600" y="2778270"/>
            <a:ext cx="5334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75" y="3490047"/>
            <a:ext cx="53816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6336" y="3490046"/>
            <a:ext cx="3127664" cy="123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Arrow 11"/>
          <p:cNvSpPr/>
          <p:nvPr/>
        </p:nvSpPr>
        <p:spPr>
          <a:xfrm>
            <a:off x="5448300" y="3771034"/>
            <a:ext cx="5334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375" y="5029200"/>
            <a:ext cx="84963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590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66" y="76200"/>
            <a:ext cx="7362334"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291" y="3479055"/>
            <a:ext cx="7028044"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5913" y="1981200"/>
            <a:ext cx="8686800" cy="1323439"/>
          </a:xfrm>
          <a:prstGeom prst="rect">
            <a:avLst/>
          </a:prstGeom>
        </p:spPr>
        <p:txBody>
          <a:bodyPr wrap="square">
            <a:spAutoFit/>
          </a:bodyPr>
          <a:lstStyle/>
          <a:p>
            <a:pPr algn="just"/>
            <a:r>
              <a:rPr lang="en-US" sz="2000" b="1" dirty="0" smtClean="0">
                <a:solidFill>
                  <a:srgbClr val="FF0000"/>
                </a:solidFill>
              </a:rPr>
              <a:t>It species </a:t>
            </a:r>
            <a:r>
              <a:rPr lang="en-US" sz="2000" b="1" dirty="0">
                <a:solidFill>
                  <a:srgbClr val="FF0000"/>
                </a:solidFill>
              </a:rPr>
              <a:t>a circuit that reads </a:t>
            </a:r>
            <a:r>
              <a:rPr lang="en-US" sz="2000" b="1" dirty="0" smtClean="0">
                <a:solidFill>
                  <a:srgbClr val="FF0000"/>
                </a:solidFill>
              </a:rPr>
              <a:t>“when </a:t>
            </a:r>
            <a:r>
              <a:rPr lang="en-US" sz="2000" b="1" dirty="0">
                <a:solidFill>
                  <a:srgbClr val="FF0000"/>
                </a:solidFill>
              </a:rPr>
              <a:t>the sensitivity list is </a:t>
            </a:r>
            <a:r>
              <a:rPr lang="en-US" sz="2000" b="1" dirty="0" smtClean="0">
                <a:solidFill>
                  <a:srgbClr val="FF0000"/>
                </a:solidFill>
              </a:rPr>
              <a:t>satisfied”, </a:t>
            </a:r>
            <a:r>
              <a:rPr lang="en-US" sz="2000" b="1" u="sng" dirty="0">
                <a:solidFill>
                  <a:srgbClr val="FF0000"/>
                </a:solidFill>
              </a:rPr>
              <a:t>B gets A's value, C </a:t>
            </a:r>
            <a:r>
              <a:rPr lang="en-US" sz="2000" b="1" u="sng" dirty="0" smtClean="0">
                <a:solidFill>
                  <a:srgbClr val="FF0000"/>
                </a:solidFill>
              </a:rPr>
              <a:t>gets B's </a:t>
            </a:r>
            <a:r>
              <a:rPr lang="en-US" sz="2000" b="1" u="sng" dirty="0">
                <a:solidFill>
                  <a:srgbClr val="FF0000"/>
                </a:solidFill>
              </a:rPr>
              <a:t>old value, and D gets C's old value</a:t>
            </a:r>
            <a:r>
              <a:rPr lang="en-US" sz="2000" b="1" dirty="0">
                <a:solidFill>
                  <a:srgbClr val="FF0000"/>
                </a:solidFill>
              </a:rPr>
              <a:t>." The key here is that C gets B's old value, </a:t>
            </a:r>
            <a:r>
              <a:rPr lang="en-US" sz="2000" b="1" dirty="0" err="1" smtClean="0">
                <a:solidFill>
                  <a:srgbClr val="FF0000"/>
                </a:solidFill>
              </a:rPr>
              <a:t>etc</a:t>
            </a:r>
            <a:r>
              <a:rPr lang="en-US" sz="2000" b="1" dirty="0" smtClean="0">
                <a:solidFill>
                  <a:srgbClr val="FF0000"/>
                </a:solidFill>
              </a:rPr>
              <a:t> </a:t>
            </a:r>
            <a:r>
              <a:rPr lang="en-US" sz="2000" b="1" dirty="0">
                <a:solidFill>
                  <a:srgbClr val="FF0000"/>
                </a:solidFill>
              </a:rPr>
              <a:t>This ensures that C is not set to A, as A is B's new value, as of the always@ block's execution.</a:t>
            </a:r>
          </a:p>
        </p:txBody>
      </p:sp>
      <p:sp>
        <p:nvSpPr>
          <p:cNvPr id="5" name="Rectangle 4"/>
          <p:cNvSpPr/>
          <p:nvPr/>
        </p:nvSpPr>
        <p:spPr>
          <a:xfrm>
            <a:off x="285913" y="5334000"/>
            <a:ext cx="8477087" cy="1323439"/>
          </a:xfrm>
          <a:prstGeom prst="rect">
            <a:avLst/>
          </a:prstGeom>
        </p:spPr>
        <p:txBody>
          <a:bodyPr wrap="square">
            <a:spAutoFit/>
          </a:bodyPr>
          <a:lstStyle/>
          <a:p>
            <a:pPr algn="just"/>
            <a:r>
              <a:rPr lang="en-US" sz="2000" b="1" dirty="0" smtClean="0">
                <a:solidFill>
                  <a:srgbClr val="FF0000"/>
                </a:solidFill>
              </a:rPr>
              <a:t>It species </a:t>
            </a:r>
            <a:r>
              <a:rPr lang="en-US" sz="2000" b="1" dirty="0">
                <a:solidFill>
                  <a:srgbClr val="FF0000"/>
                </a:solidFill>
              </a:rPr>
              <a:t>a circuit that reads </a:t>
            </a:r>
            <a:r>
              <a:rPr lang="en-US" sz="2000" b="1" dirty="0" smtClean="0">
                <a:solidFill>
                  <a:srgbClr val="FF0000"/>
                </a:solidFill>
              </a:rPr>
              <a:t>“when </a:t>
            </a:r>
            <a:r>
              <a:rPr lang="en-US" sz="2000" b="1" dirty="0">
                <a:solidFill>
                  <a:srgbClr val="FF0000"/>
                </a:solidFill>
              </a:rPr>
              <a:t>the sensitivity list is </a:t>
            </a:r>
            <a:r>
              <a:rPr lang="en-US" sz="2000" b="1" dirty="0" smtClean="0">
                <a:solidFill>
                  <a:srgbClr val="FF0000"/>
                </a:solidFill>
              </a:rPr>
              <a:t>satisfied”, </a:t>
            </a:r>
            <a:r>
              <a:rPr lang="en-US" sz="2000" b="1" u="sng" dirty="0">
                <a:solidFill>
                  <a:srgbClr val="FF0000"/>
                </a:solidFill>
              </a:rPr>
              <a:t>B gets A, C gets B, </a:t>
            </a:r>
            <a:r>
              <a:rPr lang="en-US" sz="2000" b="1" u="sng" dirty="0" smtClean="0">
                <a:solidFill>
                  <a:srgbClr val="FF0000"/>
                </a:solidFill>
              </a:rPr>
              <a:t>and D </a:t>
            </a:r>
            <a:r>
              <a:rPr lang="en-US" sz="2000" b="1" u="sng" dirty="0">
                <a:solidFill>
                  <a:srgbClr val="FF0000"/>
                </a:solidFill>
              </a:rPr>
              <a:t>gets C." But, by the time C gets B, B has been set to A. Likewise, by the time D gets C</a:t>
            </a:r>
            <a:r>
              <a:rPr lang="en-US" sz="2000" b="1" dirty="0">
                <a:solidFill>
                  <a:srgbClr val="FF0000"/>
                </a:solidFill>
              </a:rPr>
              <a:t>, C has been </a:t>
            </a:r>
            <a:r>
              <a:rPr lang="en-US" sz="2000" b="1" dirty="0" smtClean="0">
                <a:solidFill>
                  <a:srgbClr val="FF0000"/>
                </a:solidFill>
              </a:rPr>
              <a:t>set to </a:t>
            </a:r>
            <a:r>
              <a:rPr lang="en-US" sz="2000" b="1" dirty="0">
                <a:solidFill>
                  <a:srgbClr val="FF0000"/>
                </a:solidFill>
              </a:rPr>
              <a:t>B, which, as we stated above, has been set to A.</a:t>
            </a:r>
          </a:p>
        </p:txBody>
      </p:sp>
    </p:spTree>
    <p:extLst>
      <p:ext uri="{BB962C8B-B14F-4D97-AF65-F5344CB8AC3E}">
        <p14:creationId xmlns:p14="http://schemas.microsoft.com/office/powerpoint/2010/main" val="3361446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610600" cy="5668963"/>
          </a:xfrm>
        </p:spPr>
        <p:txBody>
          <a:bodyPr>
            <a:normAutofit lnSpcReduction="10000"/>
          </a:bodyPr>
          <a:lstStyle/>
          <a:p>
            <a:pPr algn="just"/>
            <a:r>
              <a:rPr lang="en-US" dirty="0"/>
              <a:t>always@(</a:t>
            </a:r>
            <a:r>
              <a:rPr lang="en-US" dirty="0" err="1"/>
              <a:t>posedge</a:t>
            </a:r>
            <a:r>
              <a:rPr lang="en-US" dirty="0"/>
              <a:t> Clock) </a:t>
            </a:r>
            <a:r>
              <a:rPr lang="en-US" dirty="0" smtClean="0"/>
              <a:t>(“always </a:t>
            </a:r>
            <a:r>
              <a:rPr lang="en-US" dirty="0"/>
              <a:t>at the positive edge of the clock") or always@(</a:t>
            </a:r>
            <a:r>
              <a:rPr lang="en-US" dirty="0" err="1"/>
              <a:t>negedge</a:t>
            </a:r>
            <a:r>
              <a:rPr lang="en-US" dirty="0"/>
              <a:t> Clock) </a:t>
            </a:r>
            <a:r>
              <a:rPr lang="en-US" dirty="0" smtClean="0"/>
              <a:t>(“always </a:t>
            </a:r>
            <a:r>
              <a:rPr lang="en-US" dirty="0"/>
              <a:t>at the negative edge of the clock") </a:t>
            </a:r>
            <a:r>
              <a:rPr lang="en-US" dirty="0" smtClean="0"/>
              <a:t>blocks </a:t>
            </a:r>
            <a:r>
              <a:rPr lang="en-US" dirty="0"/>
              <a:t>are used to describe Sequential Logic, or Registers.</a:t>
            </a:r>
          </a:p>
          <a:p>
            <a:pPr algn="just"/>
            <a:r>
              <a:rPr lang="en-US" dirty="0"/>
              <a:t>Only &lt;= (non-blocking) assignments should be used in an always@(</a:t>
            </a:r>
            <a:r>
              <a:rPr lang="en-US" dirty="0" err="1"/>
              <a:t>posedge</a:t>
            </a:r>
            <a:r>
              <a:rPr lang="en-US" dirty="0"/>
              <a:t> Clock) block. </a:t>
            </a:r>
            <a:endParaRPr lang="en-US" dirty="0" smtClean="0"/>
          </a:p>
          <a:p>
            <a:pPr algn="just"/>
            <a:r>
              <a:rPr lang="en-US" dirty="0" smtClean="0">
                <a:solidFill>
                  <a:srgbClr val="C00000"/>
                </a:solidFill>
              </a:rPr>
              <a:t>Never </a:t>
            </a:r>
            <a:r>
              <a:rPr lang="en-US" dirty="0">
                <a:solidFill>
                  <a:srgbClr val="C00000"/>
                </a:solidFill>
              </a:rPr>
              <a:t>use </a:t>
            </a:r>
            <a:r>
              <a:rPr lang="en-US" dirty="0" smtClean="0">
                <a:solidFill>
                  <a:srgbClr val="C00000"/>
                </a:solidFill>
              </a:rPr>
              <a:t>=(</a:t>
            </a:r>
            <a:r>
              <a:rPr lang="en-US" dirty="0">
                <a:solidFill>
                  <a:srgbClr val="C00000"/>
                </a:solidFill>
              </a:rPr>
              <a:t>blocking) assignments in always@(</a:t>
            </a:r>
            <a:r>
              <a:rPr lang="en-US" dirty="0" err="1">
                <a:solidFill>
                  <a:srgbClr val="C00000"/>
                </a:solidFill>
              </a:rPr>
              <a:t>posedge</a:t>
            </a:r>
            <a:r>
              <a:rPr lang="en-US" dirty="0">
                <a:solidFill>
                  <a:srgbClr val="C00000"/>
                </a:solidFill>
              </a:rPr>
              <a:t> Clock) blocks. Only use always@(</a:t>
            </a:r>
            <a:r>
              <a:rPr lang="en-US" dirty="0" err="1">
                <a:solidFill>
                  <a:srgbClr val="C00000"/>
                </a:solidFill>
              </a:rPr>
              <a:t>posedge</a:t>
            </a:r>
            <a:r>
              <a:rPr lang="en-US" dirty="0">
                <a:solidFill>
                  <a:srgbClr val="C00000"/>
                </a:solidFill>
              </a:rPr>
              <a:t> Clock) blocks </a:t>
            </a:r>
            <a:r>
              <a:rPr lang="en-US" dirty="0" smtClean="0">
                <a:solidFill>
                  <a:srgbClr val="C00000"/>
                </a:solidFill>
              </a:rPr>
              <a:t>when you </a:t>
            </a:r>
            <a:r>
              <a:rPr lang="en-US" dirty="0">
                <a:solidFill>
                  <a:srgbClr val="C00000"/>
                </a:solidFill>
              </a:rPr>
              <a:t>want to infer an element(s) that changes its value at the positive or negative edge of the clock.</a:t>
            </a:r>
          </a:p>
        </p:txBody>
      </p:sp>
    </p:spTree>
    <p:extLst>
      <p:ext uri="{BB962C8B-B14F-4D97-AF65-F5344CB8AC3E}">
        <p14:creationId xmlns:p14="http://schemas.microsoft.com/office/powerpoint/2010/main" val="30781918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
            <a:ext cx="6698456"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3200"/>
            <a:ext cx="4748161"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58726" y="4232564"/>
            <a:ext cx="2867003" cy="461665"/>
          </a:xfrm>
          <a:prstGeom prst="rect">
            <a:avLst/>
          </a:prstGeom>
          <a:noFill/>
        </p:spPr>
        <p:txBody>
          <a:bodyPr wrap="none" rtlCol="0">
            <a:spAutoFit/>
          </a:bodyPr>
          <a:lstStyle/>
          <a:p>
            <a:r>
              <a:rPr lang="en-US" sz="2400" b="1" dirty="0" smtClean="0">
                <a:solidFill>
                  <a:srgbClr val="FF0000"/>
                </a:solidFill>
              </a:rPr>
              <a:t>This is a shift register</a:t>
            </a:r>
            <a:endParaRPr lang="en-US" sz="2400" b="1" dirty="0">
              <a:solidFill>
                <a:srgbClr val="FF0000"/>
              </a:solidFill>
            </a:endParaRPr>
          </a:p>
        </p:txBody>
      </p:sp>
      <p:sp>
        <p:nvSpPr>
          <p:cNvPr id="5" name="TextBox 4"/>
          <p:cNvSpPr txBox="1"/>
          <p:nvPr/>
        </p:nvSpPr>
        <p:spPr>
          <a:xfrm>
            <a:off x="914400" y="4953000"/>
            <a:ext cx="7410811" cy="830997"/>
          </a:xfrm>
          <a:prstGeom prst="rect">
            <a:avLst/>
          </a:prstGeom>
          <a:noFill/>
        </p:spPr>
        <p:txBody>
          <a:bodyPr wrap="none" rtlCol="0">
            <a:spAutoFit/>
          </a:bodyPr>
          <a:lstStyle/>
          <a:p>
            <a:r>
              <a:rPr lang="en-US" sz="2400" dirty="0" smtClean="0"/>
              <a:t>If we are not following this &lt;= operator within always and </a:t>
            </a:r>
          </a:p>
          <a:p>
            <a:r>
              <a:rPr lang="en-US" sz="2400" dirty="0" smtClean="0"/>
              <a:t>use = operator then what will happen?</a:t>
            </a:r>
            <a:endParaRPr lang="en-US" sz="2400" dirty="0"/>
          </a:p>
        </p:txBody>
      </p:sp>
    </p:spTree>
    <p:extLst>
      <p:ext uri="{BB962C8B-B14F-4D97-AF65-F5344CB8AC3E}">
        <p14:creationId xmlns:p14="http://schemas.microsoft.com/office/powerpoint/2010/main" val="722398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2590800"/>
          </a:xfrm>
        </p:spPr>
        <p:txBody>
          <a:bodyPr/>
          <a:lstStyle/>
          <a:p>
            <a:pPr algn="just"/>
            <a:r>
              <a:rPr lang="en-US" dirty="0"/>
              <a:t>Consider the shift register from </a:t>
            </a:r>
            <a:r>
              <a:rPr lang="en-US" dirty="0" err="1" smtClean="0"/>
              <a:t>prev</a:t>
            </a:r>
            <a:r>
              <a:rPr lang="en-US" dirty="0" smtClean="0"/>
              <a:t> slide. </a:t>
            </a:r>
            <a:r>
              <a:rPr lang="en-US" dirty="0"/>
              <a:t>If you place = assignments inside of </a:t>
            </a:r>
            <a:r>
              <a:rPr lang="en-US" dirty="0" smtClean="0"/>
              <a:t>an always</a:t>
            </a:r>
            <a:r>
              <a:rPr lang="en-US" dirty="0"/>
              <a:t>@(</a:t>
            </a:r>
            <a:r>
              <a:rPr lang="en-US" dirty="0" err="1" smtClean="0"/>
              <a:t>posedge</a:t>
            </a:r>
            <a:r>
              <a:rPr lang="en-US" dirty="0" smtClean="0"/>
              <a:t> Clock</a:t>
            </a:r>
            <a:r>
              <a:rPr lang="en-US" dirty="0"/>
              <a:t>) block to produce the shift register, you instead get the parallel </a:t>
            </a:r>
            <a:r>
              <a:rPr lang="en-US" dirty="0" smtClean="0"/>
              <a:t>registers.</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0"/>
            <a:ext cx="629478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486400"/>
            <a:ext cx="3805429" cy="114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2687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fontScale="90000"/>
          </a:bodyPr>
          <a:lstStyle/>
          <a:p>
            <a:r>
              <a:rPr lang="en-US" b="1" dirty="0" smtClean="0">
                <a:solidFill>
                  <a:srgbClr val="0070C0"/>
                </a:solidFill>
              </a:rPr>
              <a:t>Comparative example: Combinational</a:t>
            </a:r>
            <a:endParaRPr lang="en-US" b="1" dirty="0">
              <a:solidFill>
                <a:srgbClr val="0070C0"/>
              </a:solidFill>
            </a:endParaRPr>
          </a:p>
        </p:txBody>
      </p:sp>
      <p:sp>
        <p:nvSpPr>
          <p:cNvPr id="4" name="TextBox 3"/>
          <p:cNvSpPr txBox="1"/>
          <p:nvPr/>
        </p:nvSpPr>
        <p:spPr>
          <a:xfrm>
            <a:off x="3886200" y="1039091"/>
            <a:ext cx="1340432" cy="369332"/>
          </a:xfrm>
          <a:prstGeom prst="rect">
            <a:avLst/>
          </a:prstGeom>
          <a:noFill/>
        </p:spPr>
        <p:txBody>
          <a:bodyPr wrap="none" rtlCol="0">
            <a:spAutoFit/>
          </a:bodyPr>
          <a:lstStyle/>
          <a:p>
            <a:r>
              <a:rPr lang="en-US" b="1" dirty="0" smtClean="0"/>
              <a:t>Mux design </a:t>
            </a:r>
            <a:endParaRPr lang="en-US" b="1"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1021"/>
            <a:ext cx="357187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459512"/>
            <a:ext cx="39814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691" y="4343400"/>
            <a:ext cx="449469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777" y="4267200"/>
            <a:ext cx="36385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21035" y="2564412"/>
            <a:ext cx="4989346" cy="646331"/>
          </a:xfrm>
          <a:prstGeom prst="rect">
            <a:avLst/>
          </a:prstGeom>
          <a:noFill/>
        </p:spPr>
        <p:txBody>
          <a:bodyPr wrap="square" rtlCol="0">
            <a:spAutoFit/>
          </a:bodyPr>
          <a:lstStyle/>
          <a:p>
            <a:r>
              <a:rPr lang="en-US" dirty="0"/>
              <a:t>If </a:t>
            </a:r>
            <a:r>
              <a:rPr lang="en-US" dirty="0" smtClean="0"/>
              <a:t>conditional expression? </a:t>
            </a:r>
          </a:p>
          <a:p>
            <a:r>
              <a:rPr lang="en-US" dirty="0" smtClean="0"/>
              <a:t>	True expression : false expression</a:t>
            </a:r>
            <a:r>
              <a:rPr lang="en-US" dirty="0"/>
              <a:t>;</a:t>
            </a:r>
          </a:p>
        </p:txBody>
      </p:sp>
    </p:spTree>
    <p:extLst>
      <p:ext uri="{BB962C8B-B14F-4D97-AF65-F5344CB8AC3E}">
        <p14:creationId xmlns:p14="http://schemas.microsoft.com/office/powerpoint/2010/main" val="33593282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solidFill>
                  <a:srgbClr val="0070C0"/>
                </a:solidFill>
              </a:rPr>
              <a:t>Comparative example: </a:t>
            </a:r>
            <a:r>
              <a:rPr lang="en-US" b="1" dirty="0" smtClean="0">
                <a:solidFill>
                  <a:srgbClr val="0070C0"/>
                </a:solidFill>
              </a:rPr>
              <a:t>Sequential</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446722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44958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182" y="5029200"/>
            <a:ext cx="3657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96412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6304"/>
            <a:ext cx="6248400" cy="3299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3341603"/>
            <a:ext cx="8134350" cy="345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6027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solidFill>
                  <a:srgbClr val="0070C0"/>
                </a:solidFill>
              </a:rPr>
              <a:t>wire </a:t>
            </a:r>
            <a:r>
              <a:rPr lang="en-US" b="1" dirty="0" err="1" smtClean="0">
                <a:solidFill>
                  <a:srgbClr val="0070C0"/>
                </a:solidFill>
              </a:rPr>
              <a:t>vs</a:t>
            </a:r>
            <a:r>
              <a:rPr lang="en-US" b="1" dirty="0" smtClean="0">
                <a:solidFill>
                  <a:srgbClr val="0070C0"/>
                </a:solidFill>
              </a:rPr>
              <a:t> </a:t>
            </a:r>
            <a:r>
              <a:rPr lang="en-US" b="1" dirty="0" err="1" smtClean="0">
                <a:solidFill>
                  <a:srgbClr val="0070C0"/>
                </a:solidFill>
              </a:rPr>
              <a:t>reg</a:t>
            </a:r>
            <a:r>
              <a:rPr lang="en-US" b="1" dirty="0" smtClean="0">
                <a:solidFill>
                  <a:srgbClr val="0070C0"/>
                </a:solidFill>
              </a:rPr>
              <a:t> in block</a:t>
            </a:r>
            <a:endParaRPr lang="en-US" b="1" dirty="0">
              <a:solidFill>
                <a:srgbClr val="0070C0"/>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9965"/>
            <a:ext cx="8991600" cy="1674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01290"/>
            <a:ext cx="2857392" cy="2008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506497"/>
            <a:ext cx="2303285" cy="205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199" y="4405744"/>
            <a:ext cx="3145971"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490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b="1" dirty="0" smtClean="0">
                <a:solidFill>
                  <a:srgbClr val="0070C0"/>
                </a:solidFill>
              </a:rPr>
              <a:t>History</a:t>
            </a:r>
            <a:endParaRPr lang="en-US" b="1" dirty="0">
              <a:solidFill>
                <a:srgbClr val="0070C0"/>
              </a:solidFill>
            </a:endParaRPr>
          </a:p>
        </p:txBody>
      </p:sp>
      <p:sp>
        <p:nvSpPr>
          <p:cNvPr id="3" name="Content Placeholder 2"/>
          <p:cNvSpPr>
            <a:spLocks noGrp="1"/>
          </p:cNvSpPr>
          <p:nvPr>
            <p:ph idx="1"/>
          </p:nvPr>
        </p:nvSpPr>
        <p:spPr>
          <a:xfrm>
            <a:off x="228600" y="914400"/>
            <a:ext cx="8686800" cy="5638800"/>
          </a:xfrm>
        </p:spPr>
        <p:txBody>
          <a:bodyPr>
            <a:normAutofit fontScale="92500"/>
          </a:bodyPr>
          <a:lstStyle/>
          <a:p>
            <a:pPr algn="just"/>
            <a:r>
              <a:rPr lang="en-US" dirty="0" smtClean="0"/>
              <a:t>Verilog HDL was first developed by Gateway Design Automation in 1983 for hardware modeling </a:t>
            </a:r>
          </a:p>
          <a:p>
            <a:pPr algn="just"/>
            <a:r>
              <a:rPr lang="en-US" dirty="0"/>
              <a:t>Cadence Design Systems acquired Gateway in 1989, and with it the rights to the language and the simulator. In 1990, Cadence put the language (but not the simulator) into the public domain, with the intention that it should become a standard, non-proprietary language.</a:t>
            </a:r>
            <a:endParaRPr lang="en-US" dirty="0" smtClean="0"/>
          </a:p>
          <a:p>
            <a:pPr algn="just"/>
            <a:r>
              <a:rPr lang="en-US" dirty="0" smtClean="0"/>
              <a:t>Open </a:t>
            </a:r>
            <a:r>
              <a:rPr lang="en-US" dirty="0" err="1" smtClean="0"/>
              <a:t>verilog</a:t>
            </a:r>
            <a:r>
              <a:rPr lang="en-US" dirty="0" smtClean="0"/>
              <a:t> International was formed and in 1995 Verilog HDL standardized through IEEE standard.</a:t>
            </a:r>
          </a:p>
          <a:p>
            <a:pPr algn="just"/>
            <a:r>
              <a:rPr lang="en-US" dirty="0" smtClean="0"/>
              <a:t>The standard is called IEEE </a:t>
            </a:r>
            <a:r>
              <a:rPr lang="en-US" dirty="0" err="1" smtClean="0"/>
              <a:t>Std</a:t>
            </a:r>
            <a:r>
              <a:rPr lang="en-US" dirty="0" smtClean="0"/>
              <a:t> 1364-1995</a:t>
            </a:r>
            <a:endParaRPr lang="en-US" dirty="0"/>
          </a:p>
        </p:txBody>
      </p:sp>
    </p:spTree>
    <p:extLst>
      <p:ext uri="{BB962C8B-B14F-4D97-AF65-F5344CB8AC3E}">
        <p14:creationId xmlns:p14="http://schemas.microsoft.com/office/powerpoint/2010/main" val="15243485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0070C0"/>
                </a:solidFill>
              </a:rPr>
              <a:t>Assign statement</a:t>
            </a:r>
            <a:endParaRPr lang="en-US" b="1" dirty="0">
              <a:solidFill>
                <a:srgbClr val="0070C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839200" cy="200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4801" y="3352800"/>
            <a:ext cx="8610600" cy="3231654"/>
          </a:xfrm>
          <a:prstGeom prst="rect">
            <a:avLst/>
          </a:prstGeom>
        </p:spPr>
        <p:txBody>
          <a:bodyPr wrap="square">
            <a:spAutoFit/>
          </a:bodyPr>
          <a:lstStyle/>
          <a:p>
            <a:r>
              <a:rPr lang="en-US" sz="2000" b="1" dirty="0">
                <a:solidFill>
                  <a:srgbClr val="FF0000"/>
                </a:solidFill>
              </a:rPr>
              <a:t>The assignment syntax starts with the keyword assign, followed by the signal name, which can be either a signal or a combination of different signal nets.</a:t>
            </a:r>
          </a:p>
          <a:p>
            <a:endParaRPr lang="en-US" sz="2000" dirty="0" smtClean="0"/>
          </a:p>
          <a:p>
            <a:r>
              <a:rPr lang="en-US" sz="2000" dirty="0" smtClean="0"/>
              <a:t>The</a:t>
            </a:r>
            <a:r>
              <a:rPr lang="en-US" sz="2000" dirty="0"/>
              <a:t> </a:t>
            </a:r>
            <a:r>
              <a:rPr lang="en-US" sz="2000" b="1" i="1" dirty="0"/>
              <a:t>drive strength</a:t>
            </a:r>
            <a:r>
              <a:rPr lang="en-US" sz="2000" dirty="0"/>
              <a:t> and </a:t>
            </a:r>
            <a:r>
              <a:rPr lang="en-US" sz="2000" b="1" i="1" dirty="0"/>
              <a:t>delay</a:t>
            </a:r>
            <a:r>
              <a:rPr lang="en-US" sz="2000" dirty="0"/>
              <a:t> are optional and mostly used for dataflow modeling than synthesizing into real hardware</a:t>
            </a:r>
            <a:r>
              <a:rPr lang="en-US" sz="2000" dirty="0" smtClean="0"/>
              <a:t>. The </a:t>
            </a:r>
            <a:r>
              <a:rPr lang="en-US" sz="2000" dirty="0"/>
              <a:t>signal on the right-hand side is evaluated and assigned to the net or expression of nets on the left-hand side</a:t>
            </a:r>
            <a:r>
              <a:rPr lang="en-US" sz="2000" dirty="0" smtClean="0"/>
              <a:t>.</a:t>
            </a:r>
          </a:p>
          <a:p>
            <a:endParaRPr lang="en-US" sz="2800" b="1" dirty="0">
              <a:solidFill>
                <a:srgbClr val="FF0000"/>
              </a:solidFill>
            </a:endParaRPr>
          </a:p>
          <a:p>
            <a:r>
              <a:rPr lang="en-US" sz="2800" b="1" dirty="0">
                <a:solidFill>
                  <a:srgbClr val="FF0000"/>
                </a:solidFill>
              </a:rPr>
              <a:t>assign &lt;</a:t>
            </a:r>
            <a:r>
              <a:rPr lang="en-US" sz="2800" b="1" dirty="0" err="1">
                <a:solidFill>
                  <a:srgbClr val="FF0000"/>
                </a:solidFill>
              </a:rPr>
              <a:t>net_expression</a:t>
            </a:r>
            <a:r>
              <a:rPr lang="en-US" sz="2800" b="1" dirty="0">
                <a:solidFill>
                  <a:srgbClr val="FF0000"/>
                </a:solidFill>
              </a:rPr>
              <a:t>&gt; = [</a:t>
            </a:r>
            <a:r>
              <a:rPr lang="en-US" sz="2800" b="1" dirty="0" err="1">
                <a:solidFill>
                  <a:srgbClr val="FF0000"/>
                </a:solidFill>
              </a:rPr>
              <a:t>drive_strength</a:t>
            </a:r>
            <a:r>
              <a:rPr lang="en-US" sz="2800" b="1" dirty="0">
                <a:solidFill>
                  <a:srgbClr val="FF0000"/>
                </a:solidFill>
              </a:rPr>
              <a:t>] [delay] &lt;expression of different signals or constant value&gt;  </a:t>
            </a:r>
          </a:p>
        </p:txBody>
      </p:sp>
    </p:spTree>
    <p:extLst>
      <p:ext uri="{BB962C8B-B14F-4D97-AF65-F5344CB8AC3E}">
        <p14:creationId xmlns:p14="http://schemas.microsoft.com/office/powerpoint/2010/main" val="36038970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solidFill>
                  <a:srgbClr val="0070C0"/>
                </a:solidFill>
              </a:rPr>
              <a:t>Rules: Assign</a:t>
            </a:r>
            <a:endParaRPr lang="en-US" b="1" dirty="0">
              <a:solidFill>
                <a:srgbClr val="0070C0"/>
              </a:solidFill>
            </a:endParaRPr>
          </a:p>
        </p:txBody>
      </p:sp>
      <p:sp>
        <p:nvSpPr>
          <p:cNvPr id="3" name="Content Placeholder 2"/>
          <p:cNvSpPr>
            <a:spLocks noGrp="1"/>
          </p:cNvSpPr>
          <p:nvPr>
            <p:ph idx="1"/>
          </p:nvPr>
        </p:nvSpPr>
        <p:spPr>
          <a:xfrm>
            <a:off x="381000" y="990600"/>
            <a:ext cx="8458200" cy="5486400"/>
          </a:xfrm>
        </p:spPr>
        <p:txBody>
          <a:bodyPr>
            <a:normAutofit fontScale="85000" lnSpcReduction="20000"/>
          </a:bodyPr>
          <a:lstStyle/>
          <a:p>
            <a:pPr marL="0" indent="0" algn="just">
              <a:buNone/>
            </a:pPr>
            <a:r>
              <a:rPr lang="en-US" dirty="0" smtClean="0"/>
              <a:t>Some </a:t>
            </a:r>
            <a:r>
              <a:rPr lang="en-US" dirty="0"/>
              <a:t>rules need to be followed during the use of an assign statement:</a:t>
            </a:r>
          </a:p>
          <a:p>
            <a:pPr algn="just"/>
            <a:r>
              <a:rPr lang="en-US" dirty="0"/>
              <a:t>LHS should always be a scalar, vector, or a combination of scalar and vector nets </a:t>
            </a:r>
            <a:r>
              <a:rPr lang="en-US" dirty="0">
                <a:solidFill>
                  <a:srgbClr val="FF0000"/>
                </a:solidFill>
              </a:rPr>
              <a:t>but never a scalar or vector register.</a:t>
            </a:r>
          </a:p>
          <a:p>
            <a:pPr algn="just"/>
            <a:r>
              <a:rPr lang="en-US" dirty="0">
                <a:solidFill>
                  <a:srgbClr val="FF0000"/>
                </a:solidFill>
              </a:rPr>
              <a:t>RHS can contain scalar or vector registers </a:t>
            </a:r>
            <a:r>
              <a:rPr lang="en-US" dirty="0"/>
              <a:t>and function calls.</a:t>
            </a:r>
          </a:p>
          <a:p>
            <a:pPr algn="just"/>
            <a:r>
              <a:rPr lang="en-US" dirty="0"/>
              <a:t>Whenever any operand on the RHS changes in value, LHS will be updated with the new value.</a:t>
            </a:r>
          </a:p>
          <a:p>
            <a:pPr algn="just"/>
            <a:r>
              <a:rPr lang="en-US" b="1" dirty="0">
                <a:solidFill>
                  <a:srgbClr val="FF0000"/>
                </a:solidFill>
              </a:rPr>
              <a:t>Assign statements are also called continuous assignments</a:t>
            </a:r>
            <a:r>
              <a:rPr lang="en-US" b="1" dirty="0" smtClean="0">
                <a:solidFill>
                  <a:srgbClr val="FF0000"/>
                </a:solidFill>
              </a:rPr>
              <a:t>.</a:t>
            </a:r>
          </a:p>
          <a:p>
            <a:pPr algn="just"/>
            <a:r>
              <a:rPr lang="en-US" b="1" dirty="0" smtClean="0">
                <a:solidFill>
                  <a:srgbClr val="92D050"/>
                </a:solidFill>
              </a:rPr>
              <a:t>Cannot </a:t>
            </a:r>
            <a:r>
              <a:rPr lang="en-US" b="1" dirty="0">
                <a:solidFill>
                  <a:srgbClr val="92D050"/>
                </a:solidFill>
              </a:rPr>
              <a:t>drive or assign </a:t>
            </a:r>
            <a:r>
              <a:rPr lang="en-US" b="1" i="1" dirty="0" err="1">
                <a:solidFill>
                  <a:srgbClr val="92D050"/>
                </a:solidFill>
              </a:rPr>
              <a:t>reg</a:t>
            </a:r>
            <a:r>
              <a:rPr lang="en-US" b="1" dirty="0">
                <a:solidFill>
                  <a:srgbClr val="92D050"/>
                </a:solidFill>
              </a:rPr>
              <a:t> type variables with an assign statement because a </a:t>
            </a:r>
            <a:r>
              <a:rPr lang="en-US" b="1" dirty="0" err="1">
                <a:solidFill>
                  <a:srgbClr val="92D050"/>
                </a:solidFill>
              </a:rPr>
              <a:t>reg</a:t>
            </a:r>
            <a:r>
              <a:rPr lang="en-US" b="1" dirty="0">
                <a:solidFill>
                  <a:srgbClr val="92D050"/>
                </a:solidFill>
              </a:rPr>
              <a:t> variable is capable of storing data and is not driven continuously.</a:t>
            </a:r>
          </a:p>
          <a:p>
            <a:endParaRPr lang="en-US" dirty="0"/>
          </a:p>
        </p:txBody>
      </p:sp>
    </p:spTree>
    <p:extLst>
      <p:ext uri="{BB962C8B-B14F-4D97-AF65-F5344CB8AC3E}">
        <p14:creationId xmlns:p14="http://schemas.microsoft.com/office/powerpoint/2010/main" val="10900271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0070C0"/>
                </a:solidFill>
              </a:rPr>
              <a:t>Implicit </a:t>
            </a:r>
            <a:r>
              <a:rPr lang="en-US" b="1" dirty="0" err="1" smtClean="0">
                <a:solidFill>
                  <a:srgbClr val="0070C0"/>
                </a:solidFill>
              </a:rPr>
              <a:t>vs</a:t>
            </a:r>
            <a:r>
              <a:rPr lang="en-US" b="1" dirty="0" smtClean="0">
                <a:solidFill>
                  <a:srgbClr val="0070C0"/>
                </a:solidFill>
              </a:rPr>
              <a:t> Explicit</a:t>
            </a:r>
            <a:endParaRPr lang="en-US" b="1" dirty="0">
              <a:solidFill>
                <a:srgbClr val="0070C0"/>
              </a:solidFill>
            </a:endParaRPr>
          </a:p>
        </p:txBody>
      </p:sp>
      <p:sp>
        <p:nvSpPr>
          <p:cNvPr id="4" name="Rectangle 3"/>
          <p:cNvSpPr/>
          <p:nvPr/>
        </p:nvSpPr>
        <p:spPr>
          <a:xfrm>
            <a:off x="381000" y="1066800"/>
            <a:ext cx="8534400" cy="923330"/>
          </a:xfrm>
          <a:prstGeom prst="rect">
            <a:avLst/>
          </a:prstGeom>
        </p:spPr>
        <p:txBody>
          <a:bodyPr wrap="square">
            <a:spAutoFit/>
          </a:bodyPr>
          <a:lstStyle/>
          <a:p>
            <a:r>
              <a:rPr lang="en-US" dirty="0"/>
              <a:t>When an assign statement is used to assign the given net with some value, it is called an </a:t>
            </a:r>
            <a:r>
              <a:rPr lang="en-US" b="1" i="1" dirty="0"/>
              <a:t>explicit</a:t>
            </a:r>
            <a:r>
              <a:rPr lang="en-US" dirty="0"/>
              <a:t> </a:t>
            </a:r>
            <a:r>
              <a:rPr lang="en-US" dirty="0" smtClean="0"/>
              <a:t>assignment.</a:t>
            </a:r>
          </a:p>
          <a:p>
            <a:r>
              <a:rPr lang="en-US" dirty="0"/>
              <a:t>If an assignment to be done during the net is declared, it is called an </a:t>
            </a:r>
            <a:r>
              <a:rPr lang="en-US" b="1" i="1" dirty="0"/>
              <a:t>implicit</a:t>
            </a:r>
            <a:r>
              <a:rPr lang="en-US" dirty="0"/>
              <a:t> assignment.</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133600"/>
            <a:ext cx="459491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36" y="3733800"/>
            <a:ext cx="3429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8233" y="5791200"/>
            <a:ext cx="6606483" cy="923330"/>
          </a:xfrm>
          <a:prstGeom prst="rect">
            <a:avLst/>
          </a:prstGeom>
        </p:spPr>
        <p:txBody>
          <a:bodyPr wrap="square">
            <a:spAutoFit/>
          </a:bodyPr>
          <a:lstStyle/>
          <a:p>
            <a:pPr algn="just"/>
            <a:r>
              <a:rPr lang="en-US" dirty="0"/>
              <a:t>Combinational logic requires the inputs to be continuously driven to maintain the output, unlike sequential elements like flip flops where the value is captured and stored at the edge of a clock.</a:t>
            </a:r>
          </a:p>
        </p:txBody>
      </p:sp>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769306"/>
            <a:ext cx="4572000" cy="203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6565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0070C0"/>
                </a:solidFill>
              </a:rPr>
              <a:t>Delay , Timescale</a:t>
            </a:r>
            <a:endParaRPr lang="en-US" b="1" dirty="0">
              <a:solidFill>
                <a:srgbClr val="0070C0"/>
              </a:solidFill>
            </a:endParaRPr>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pPr algn="just"/>
            <a:r>
              <a:rPr lang="en-US" dirty="0"/>
              <a:t>Verilog simulation depends on how time is defined because the simulator needs to know what a #1 means in terms of time. The `timescale compiler directive specifies the time unit and precision for the modules that follow it</a:t>
            </a:r>
            <a:r>
              <a:rPr lang="en-US" dirty="0" smtClean="0"/>
              <a:t>.</a:t>
            </a:r>
          </a:p>
          <a:p>
            <a:pPr algn="just"/>
            <a:r>
              <a:rPr lang="en-US" dirty="0"/>
              <a:t>The </a:t>
            </a:r>
            <a:r>
              <a:rPr lang="en-US" b="1" i="1" dirty="0" err="1"/>
              <a:t>time_unit</a:t>
            </a:r>
            <a:r>
              <a:rPr lang="en-US" dirty="0"/>
              <a:t> is the measurement of delays and simulation time, while the </a:t>
            </a:r>
            <a:r>
              <a:rPr lang="en-US" b="1" i="1" dirty="0" err="1"/>
              <a:t>time_precision</a:t>
            </a:r>
            <a:r>
              <a:rPr lang="en-US" dirty="0"/>
              <a:t> specifies how delay values are rounded before being used in the simulation</a:t>
            </a:r>
            <a:r>
              <a:rPr lang="en-US" dirty="0" smtClean="0"/>
              <a:t>.</a:t>
            </a:r>
          </a:p>
          <a:p>
            <a:pPr algn="just"/>
            <a:r>
              <a:rPr lang="en-US" b="1" i="1" dirty="0"/>
              <a:t>$</a:t>
            </a:r>
            <a:r>
              <a:rPr lang="en-US" b="1" i="1" dirty="0" err="1"/>
              <a:t>printtimescale</a:t>
            </a:r>
            <a:r>
              <a:rPr lang="en-US" dirty="0"/>
              <a:t> system task to display time unit and precision.</a:t>
            </a:r>
          </a:p>
          <a:p>
            <a:pPr algn="just"/>
            <a:endParaRPr lang="en-US" dirty="0"/>
          </a:p>
        </p:txBody>
      </p:sp>
    </p:spTree>
    <p:extLst>
      <p:ext uri="{BB962C8B-B14F-4D97-AF65-F5344CB8AC3E}">
        <p14:creationId xmlns:p14="http://schemas.microsoft.com/office/powerpoint/2010/main" val="23628049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b="1" dirty="0" smtClean="0">
                <a:solidFill>
                  <a:srgbClr val="0070C0"/>
                </a:solidFill>
              </a:rPr>
              <a:t>Dataflow style</a:t>
            </a:r>
            <a:endParaRPr lang="en-US" b="1" dirty="0">
              <a:solidFill>
                <a:srgbClr val="0070C0"/>
              </a:solidFill>
            </a:endParaRP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 y="990600"/>
            <a:ext cx="5410201" cy="223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352799"/>
            <a:ext cx="6934200" cy="345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5683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8048625" cy="473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4892146"/>
            <a:ext cx="4513928" cy="369332"/>
          </a:xfrm>
          <a:prstGeom prst="rect">
            <a:avLst/>
          </a:prstGeom>
          <a:noFill/>
        </p:spPr>
        <p:txBody>
          <a:bodyPr wrap="none" rtlCol="0">
            <a:spAutoFit/>
          </a:bodyPr>
          <a:lstStyle/>
          <a:p>
            <a:r>
              <a:rPr lang="en-US" dirty="0" smtClean="0"/>
              <a:t>EN changes at 5ns, statement 3,4,5,6 changes </a:t>
            </a:r>
            <a:endParaRPr lang="en-US" dirty="0"/>
          </a:p>
        </p:txBody>
      </p:sp>
      <p:cxnSp>
        <p:nvCxnSpPr>
          <p:cNvPr id="8" name="Straight Arrow Connector 7"/>
          <p:cNvCxnSpPr/>
          <p:nvPr/>
        </p:nvCxnSpPr>
        <p:spPr>
          <a:xfrm flipH="1" flipV="1">
            <a:off x="2819400" y="2667000"/>
            <a:ext cx="3505200" cy="2971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24600" y="5635551"/>
            <a:ext cx="2293385" cy="923330"/>
          </a:xfrm>
          <a:prstGeom prst="rect">
            <a:avLst/>
          </a:prstGeom>
          <a:noFill/>
        </p:spPr>
        <p:txBody>
          <a:bodyPr wrap="none" rtlCol="0">
            <a:spAutoFit/>
          </a:bodyPr>
          <a:lstStyle/>
          <a:p>
            <a:r>
              <a:rPr lang="en-US" dirty="0" smtClean="0"/>
              <a:t>EN changes @ 5</a:t>
            </a:r>
          </a:p>
          <a:p>
            <a:r>
              <a:rPr lang="en-US" dirty="0" smtClean="0"/>
              <a:t>Delay 2 </a:t>
            </a:r>
          </a:p>
          <a:p>
            <a:r>
              <a:rPr lang="en-US" dirty="0" smtClean="0"/>
              <a:t>Z[0] changes at 5+2= 7</a:t>
            </a:r>
            <a:endParaRPr lang="en-US" dirty="0"/>
          </a:p>
        </p:txBody>
      </p:sp>
      <p:cxnSp>
        <p:nvCxnSpPr>
          <p:cNvPr id="12" name="Straight Arrow Connector 11"/>
          <p:cNvCxnSpPr/>
          <p:nvPr/>
        </p:nvCxnSpPr>
        <p:spPr>
          <a:xfrm flipH="1" flipV="1">
            <a:off x="4191000" y="3581400"/>
            <a:ext cx="2743200" cy="13107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34201" y="4291981"/>
            <a:ext cx="1981200" cy="1200329"/>
          </a:xfrm>
          <a:prstGeom prst="rect">
            <a:avLst/>
          </a:prstGeom>
          <a:noFill/>
        </p:spPr>
        <p:txBody>
          <a:bodyPr wrap="square" rtlCol="0">
            <a:spAutoFit/>
          </a:bodyPr>
          <a:lstStyle/>
          <a:p>
            <a:r>
              <a:rPr lang="en-US" dirty="0" smtClean="0"/>
              <a:t>A changes @ 15</a:t>
            </a:r>
          </a:p>
          <a:p>
            <a:r>
              <a:rPr lang="en-US" dirty="0" smtClean="0"/>
              <a:t>Delay 2 </a:t>
            </a:r>
          </a:p>
          <a:p>
            <a:r>
              <a:rPr lang="en-US" dirty="0" smtClean="0"/>
              <a:t>Z[2] changes at 15+2= 17</a:t>
            </a:r>
            <a:endParaRPr lang="en-US" dirty="0"/>
          </a:p>
        </p:txBody>
      </p:sp>
    </p:spTree>
    <p:extLst>
      <p:ext uri="{BB962C8B-B14F-4D97-AF65-F5344CB8AC3E}">
        <p14:creationId xmlns:p14="http://schemas.microsoft.com/office/powerpoint/2010/main" val="31296552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solidFill>
                  <a:srgbClr val="0070C0"/>
                </a:solidFill>
              </a:rPr>
              <a:t>Behavioral Style</a:t>
            </a:r>
            <a:endParaRPr lang="en-US" b="1" dirty="0">
              <a:solidFill>
                <a:srgbClr val="0070C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4765964" cy="303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45" y="3968519"/>
            <a:ext cx="4813156" cy="104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31397"/>
            <a:ext cx="4377178" cy="355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3113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715962"/>
          </a:xfrm>
        </p:spPr>
        <p:txBody>
          <a:bodyPr>
            <a:normAutofit fontScale="90000"/>
          </a:bodyPr>
          <a:lstStyle/>
          <a:p>
            <a:r>
              <a:rPr lang="en-US" b="1" dirty="0" smtClean="0">
                <a:solidFill>
                  <a:srgbClr val="0070C0"/>
                </a:solidFill>
              </a:rPr>
              <a:t>Structural Modeling</a:t>
            </a:r>
            <a:endParaRPr lang="en-US" b="1" dirty="0">
              <a:solidFill>
                <a:srgbClr val="0070C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58" y="838200"/>
            <a:ext cx="4800600" cy="170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438400"/>
            <a:ext cx="501015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9562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7674377"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52762" y="2754868"/>
            <a:ext cx="4588051" cy="400110"/>
          </a:xfrm>
          <a:prstGeom prst="rect">
            <a:avLst/>
          </a:prstGeom>
          <a:noFill/>
        </p:spPr>
        <p:txBody>
          <a:bodyPr wrap="none" rtlCol="0">
            <a:spAutoFit/>
          </a:bodyPr>
          <a:lstStyle/>
          <a:p>
            <a:r>
              <a:rPr lang="en-US" sz="2000" b="1" dirty="0" smtClean="0">
                <a:solidFill>
                  <a:srgbClr val="FF0000"/>
                </a:solidFill>
              </a:rPr>
              <a:t>Now use the same one bit FA to a 4 bit FA</a:t>
            </a:r>
            <a:endParaRPr lang="en-US" sz="2000" b="1" dirty="0">
              <a:solidFill>
                <a:srgbClr val="FF0000"/>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87882"/>
            <a:ext cx="8087522"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1350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15414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11" y="3435927"/>
            <a:ext cx="8487723" cy="281940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2362200" y="3124200"/>
            <a:ext cx="99060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962400" y="3124200"/>
            <a:ext cx="99060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791200" y="3124200"/>
            <a:ext cx="99060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10473" y="2667000"/>
            <a:ext cx="2984791" cy="369332"/>
          </a:xfrm>
          <a:prstGeom prst="rect">
            <a:avLst/>
          </a:prstGeom>
          <a:noFill/>
        </p:spPr>
        <p:txBody>
          <a:bodyPr wrap="none" rtlCol="0">
            <a:spAutoFit/>
          </a:bodyPr>
          <a:lstStyle/>
          <a:p>
            <a:r>
              <a:rPr lang="en-US" dirty="0" smtClean="0"/>
              <a:t>Original mapped with present</a:t>
            </a:r>
            <a:endParaRPr lang="en-US" dirty="0"/>
          </a:p>
        </p:txBody>
      </p:sp>
    </p:spTree>
    <p:extLst>
      <p:ext uri="{BB962C8B-B14F-4D97-AF65-F5344CB8AC3E}">
        <p14:creationId xmlns:p14="http://schemas.microsoft.com/office/powerpoint/2010/main" val="1461354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lgn="just"/>
            <a:r>
              <a:rPr lang="en-US" dirty="0"/>
              <a:t>A significantly revised version was published in 2001: IEEE Std. 1364-2001. </a:t>
            </a:r>
            <a:endParaRPr lang="en-US" dirty="0" smtClean="0"/>
          </a:p>
          <a:p>
            <a:pPr algn="just"/>
            <a:r>
              <a:rPr lang="en-US" dirty="0" smtClean="0"/>
              <a:t>There </a:t>
            </a:r>
            <a:r>
              <a:rPr lang="en-US" dirty="0"/>
              <a:t>was a further revision in 2005 but this only added a few minor changes</a:t>
            </a:r>
            <a:r>
              <a:rPr lang="en-US" dirty="0" smtClean="0"/>
              <a:t>.</a:t>
            </a:r>
          </a:p>
          <a:p>
            <a:pPr algn="just"/>
            <a:r>
              <a:rPr lang="en-US" dirty="0" err="1"/>
              <a:t>Accellera</a:t>
            </a:r>
            <a:r>
              <a:rPr lang="en-US" dirty="0"/>
              <a:t>, which was formed from the merger of Open Verilog International (OVI) and VHDL </a:t>
            </a:r>
            <a:r>
              <a:rPr lang="en-US" dirty="0" smtClean="0"/>
              <a:t>International, </a:t>
            </a:r>
            <a:r>
              <a:rPr lang="en-US" dirty="0"/>
              <a:t>also developed a new </a:t>
            </a:r>
            <a:r>
              <a:rPr lang="en-US" dirty="0" smtClean="0"/>
              <a:t>standard - </a:t>
            </a:r>
            <a:r>
              <a:rPr lang="en-US" dirty="0" err="1" smtClean="0"/>
              <a:t>systemVerilog</a:t>
            </a:r>
            <a:r>
              <a:rPr lang="en-US" dirty="0"/>
              <a:t>, which extends Verilog. </a:t>
            </a:r>
            <a:r>
              <a:rPr lang="en-US" dirty="0" err="1"/>
              <a:t>SystemVerilog</a:t>
            </a:r>
            <a:r>
              <a:rPr lang="en-US" dirty="0"/>
              <a:t> became an IEEE standard (1800-2005) in 2005. </a:t>
            </a:r>
          </a:p>
        </p:txBody>
      </p:sp>
    </p:spTree>
    <p:extLst>
      <p:ext uri="{BB962C8B-B14F-4D97-AF65-F5344CB8AC3E}">
        <p14:creationId xmlns:p14="http://schemas.microsoft.com/office/powerpoint/2010/main" val="25997985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solidFill>
                  <a:srgbClr val="0070C0"/>
                </a:solidFill>
              </a:rPr>
              <a:t>Port Mapping</a:t>
            </a:r>
            <a:endParaRPr lang="en-US" b="1" dirty="0">
              <a:solidFill>
                <a:srgbClr val="0070C0"/>
              </a:solidFill>
            </a:endParaRPr>
          </a:p>
        </p:txBody>
      </p:sp>
      <p:sp>
        <p:nvSpPr>
          <p:cNvPr id="4" name="Rectangle 3"/>
          <p:cNvSpPr/>
          <p:nvPr/>
        </p:nvSpPr>
        <p:spPr>
          <a:xfrm>
            <a:off x="381000" y="1039091"/>
            <a:ext cx="4572000" cy="954107"/>
          </a:xfrm>
          <a:prstGeom prst="rect">
            <a:avLst/>
          </a:prstGeom>
        </p:spPr>
        <p:txBody>
          <a:bodyPr>
            <a:spAutoFit/>
          </a:bodyPr>
          <a:lstStyle/>
          <a:p>
            <a:r>
              <a:rPr lang="en-US" sz="2800" b="1" dirty="0">
                <a:solidFill>
                  <a:srgbClr val="C00000"/>
                </a:solidFill>
              </a:rPr>
              <a:t>Port mapping by order</a:t>
            </a:r>
            <a:endParaRPr lang="en-US" sz="2800" dirty="0">
              <a:solidFill>
                <a:srgbClr val="C00000"/>
              </a:solidFill>
            </a:endParaRPr>
          </a:p>
          <a:p>
            <a:r>
              <a:rPr lang="en-US" sz="2800" b="1" dirty="0">
                <a:solidFill>
                  <a:srgbClr val="C00000"/>
                </a:solidFill>
              </a:rPr>
              <a:t>Port mapping by name</a:t>
            </a:r>
            <a:endParaRPr lang="en-US" sz="2800" dirty="0">
              <a:solidFill>
                <a:srgbClr val="C00000"/>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44424"/>
            <a:ext cx="533400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749636" y="1535997"/>
            <a:ext cx="3276600" cy="2031325"/>
          </a:xfrm>
          <a:prstGeom prst="rect">
            <a:avLst/>
          </a:prstGeom>
        </p:spPr>
        <p:txBody>
          <a:bodyPr wrap="square">
            <a:spAutoFit/>
          </a:bodyPr>
          <a:lstStyle/>
          <a:p>
            <a:pPr algn="just"/>
            <a:r>
              <a:rPr lang="en-US" dirty="0">
                <a:latin typeface="Cambria" pitchFamily="18" charset="0"/>
              </a:rPr>
              <a:t>Figure shows module “SYNCHRO” which consists of 2 ‘D’ flip-flops and are connected in serial fashion. Module “SYNCHRO” has 2 input ports “ASYNC” and “CLOCK” and 1 output port “SYNC”.</a:t>
            </a:r>
          </a:p>
        </p:txBody>
      </p:sp>
      <p:sp>
        <p:nvSpPr>
          <p:cNvPr id="6" name="Rectangle 5"/>
          <p:cNvSpPr/>
          <p:nvPr/>
        </p:nvSpPr>
        <p:spPr>
          <a:xfrm>
            <a:off x="207818" y="4648200"/>
            <a:ext cx="6858000" cy="369332"/>
          </a:xfrm>
          <a:prstGeom prst="rect">
            <a:avLst/>
          </a:prstGeom>
        </p:spPr>
        <p:txBody>
          <a:bodyPr wrap="square">
            <a:spAutoFit/>
          </a:bodyPr>
          <a:lstStyle/>
          <a:p>
            <a:r>
              <a:rPr lang="en-US" b="1" dirty="0"/>
              <a:t>Verilog Programming for DFF instantiated in the SYNCHRO module: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503803058"/>
              </p:ext>
            </p:extLst>
          </p:nvPr>
        </p:nvGraphicFramePr>
        <p:xfrm>
          <a:off x="703118" y="5017532"/>
          <a:ext cx="5067300" cy="1645920"/>
        </p:xfrm>
        <a:graphic>
          <a:graphicData uri="http://schemas.openxmlformats.org/drawingml/2006/table">
            <a:tbl>
              <a:tblPr/>
              <a:tblGrid>
                <a:gridCol w="301971"/>
                <a:gridCol w="4765329"/>
              </a:tblGrid>
              <a:tr h="0">
                <a:tc>
                  <a:txBody>
                    <a:bodyPr/>
                    <a:lstStyle/>
                    <a:p>
                      <a:pPr algn="r" rtl="0" fontAlgn="base"/>
                      <a:r>
                        <a:rPr lang="en-US" b="0" i="0" dirty="0">
                          <a:solidFill>
                            <a:srgbClr val="AFAFAF"/>
                          </a:solidFill>
                          <a:effectLst/>
                          <a:latin typeface="Monaco"/>
                        </a:rPr>
                        <a:t>1</a:t>
                      </a:r>
                    </a:p>
                    <a:p>
                      <a:pPr algn="r" rtl="0" fontAlgn="base"/>
                      <a:r>
                        <a:rPr lang="en-US" b="0" i="0" dirty="0">
                          <a:solidFill>
                            <a:srgbClr val="AFAFAF"/>
                          </a:solidFill>
                          <a:effectLst/>
                          <a:latin typeface="Monaco"/>
                        </a:rPr>
                        <a:t>2</a:t>
                      </a:r>
                    </a:p>
                    <a:p>
                      <a:pPr algn="r" rtl="0" fontAlgn="base"/>
                      <a:r>
                        <a:rPr lang="en-US" b="0" i="0" dirty="0">
                          <a:solidFill>
                            <a:srgbClr val="AFAFAF"/>
                          </a:solidFill>
                          <a:effectLst/>
                          <a:latin typeface="Monaco"/>
                        </a:rPr>
                        <a:t>3</a:t>
                      </a:r>
                    </a:p>
                    <a:p>
                      <a:pPr algn="r" rtl="0" fontAlgn="base"/>
                      <a:r>
                        <a:rPr lang="en-US" b="0" i="0" dirty="0">
                          <a:solidFill>
                            <a:srgbClr val="AFAFAF"/>
                          </a:solidFill>
                          <a:effectLst/>
                          <a:latin typeface="Monaco"/>
                        </a:rPr>
                        <a:t>4</a:t>
                      </a:r>
                    </a:p>
                    <a:p>
                      <a:pPr algn="r" rtl="0" fontAlgn="base"/>
                      <a:r>
                        <a:rPr lang="en-US" b="0" i="0" dirty="0">
                          <a:solidFill>
                            <a:srgbClr val="AFAFAF"/>
                          </a:solidFill>
                          <a:effectLst/>
                          <a:latin typeface="Monaco"/>
                        </a:rPr>
                        <a:t>5</a:t>
                      </a:r>
                    </a:p>
                    <a:p>
                      <a:pPr algn="r" rtl="0" fontAlgn="base"/>
                      <a:r>
                        <a:rPr lang="en-US" b="0" i="0" dirty="0">
                          <a:solidFill>
                            <a:srgbClr val="AFAFAF"/>
                          </a:solidFill>
                          <a:effectLst/>
                          <a:latin typeface="Monaco"/>
                        </a:rPr>
                        <a:t>6</a:t>
                      </a:r>
                    </a:p>
                  </a:txBody>
                  <a:tcPr marL="0" marR="0" marT="0" marB="0" anchor="ctr">
                    <a:lnL>
                      <a:noFill/>
                    </a:lnL>
                    <a:lnR>
                      <a:noFill/>
                    </a:lnR>
                    <a:lnT>
                      <a:noFill/>
                    </a:lnT>
                    <a:lnB>
                      <a:noFill/>
                    </a:lnB>
                  </a:tcPr>
                </a:tc>
                <a:tc>
                  <a:txBody>
                    <a:bodyPr/>
                    <a:lstStyle/>
                    <a:p>
                      <a:pPr algn="l" rtl="0" fontAlgn="base"/>
                      <a:r>
                        <a:rPr lang="en-US" b="0" i="0" dirty="0">
                          <a:effectLst/>
                          <a:latin typeface="Monaco"/>
                        </a:rPr>
                        <a:t>module DFF (Q, D, CLK);</a:t>
                      </a:r>
                    </a:p>
                    <a:p>
                      <a:pPr algn="l" rtl="0" fontAlgn="base"/>
                      <a:r>
                        <a:rPr lang="en-US" b="0" i="0" dirty="0">
                          <a:effectLst/>
                          <a:latin typeface="Monaco"/>
                        </a:rPr>
                        <a:t>  input D, CLK;</a:t>
                      </a:r>
                    </a:p>
                    <a:p>
                      <a:pPr algn="l" rtl="0" fontAlgn="base"/>
                      <a:r>
                        <a:rPr lang="en-US" b="0" i="0" dirty="0">
                          <a:effectLst/>
                          <a:latin typeface="Monaco"/>
                        </a:rPr>
                        <a:t>  output </a:t>
                      </a:r>
                      <a:r>
                        <a:rPr lang="en-US" b="0" i="0" dirty="0" err="1">
                          <a:effectLst/>
                          <a:latin typeface="Monaco"/>
                        </a:rPr>
                        <a:t>reg</a:t>
                      </a:r>
                      <a:r>
                        <a:rPr lang="en-US" b="0" i="0" dirty="0">
                          <a:effectLst/>
                          <a:latin typeface="Monaco"/>
                        </a:rPr>
                        <a:t> Q;</a:t>
                      </a:r>
                    </a:p>
                    <a:p>
                      <a:pPr algn="l" rtl="0" fontAlgn="base"/>
                      <a:r>
                        <a:rPr lang="en-US" b="0" i="0" dirty="0">
                          <a:effectLst/>
                          <a:latin typeface="Monaco"/>
                        </a:rPr>
                        <a:t>  always @ (</a:t>
                      </a:r>
                      <a:r>
                        <a:rPr lang="en-US" b="0" i="0" dirty="0" err="1">
                          <a:effectLst/>
                          <a:latin typeface="Monaco"/>
                        </a:rPr>
                        <a:t>posedge</a:t>
                      </a:r>
                      <a:r>
                        <a:rPr lang="en-US" b="0" i="0" dirty="0">
                          <a:effectLst/>
                          <a:latin typeface="Monaco"/>
                        </a:rPr>
                        <a:t> CLK)</a:t>
                      </a:r>
                    </a:p>
                    <a:p>
                      <a:pPr algn="l" rtl="0" fontAlgn="base"/>
                      <a:r>
                        <a:rPr lang="en-US" b="0" i="0" dirty="0">
                          <a:effectLst/>
                          <a:latin typeface="Monaco"/>
                        </a:rPr>
                        <a:t>    Q &lt;= D;</a:t>
                      </a:r>
                    </a:p>
                    <a:p>
                      <a:pPr algn="l" rtl="0" fontAlgn="base"/>
                      <a:r>
                        <a:rPr lang="en-US" b="0" i="0" dirty="0" err="1">
                          <a:effectLst/>
                          <a:latin typeface="Monaco"/>
                        </a:rPr>
                        <a:t>endmodule</a:t>
                      </a:r>
                      <a:endParaRPr lang="en-US" b="0" i="0" dirty="0">
                        <a:effectLst/>
                        <a:latin typeface="Monaco"/>
                      </a:endParaRP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11431608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3645037" cy="369332"/>
          </a:xfrm>
          <a:prstGeom prst="rect">
            <a:avLst/>
          </a:prstGeom>
        </p:spPr>
        <p:txBody>
          <a:bodyPr wrap="none">
            <a:spAutoFit/>
          </a:bodyPr>
          <a:lstStyle/>
          <a:p>
            <a:r>
              <a:rPr lang="en-US" b="1" dirty="0"/>
              <a:t>MODULE PORT MAPPING BY ORDER</a:t>
            </a:r>
            <a:endParaRPr lang="en-US" dirty="0"/>
          </a:p>
        </p:txBody>
      </p:sp>
      <p:sp>
        <p:nvSpPr>
          <p:cNvPr id="6" name="Rectangle 5"/>
          <p:cNvSpPr/>
          <p:nvPr/>
        </p:nvSpPr>
        <p:spPr>
          <a:xfrm>
            <a:off x="381000" y="762000"/>
            <a:ext cx="4267200" cy="286232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t>module SYNCHRO (ASYNC,SYNC,CLOCK);</a:t>
            </a:r>
          </a:p>
          <a:p>
            <a:r>
              <a:rPr lang="en-US" dirty="0"/>
              <a:t>  input ASYNC;</a:t>
            </a:r>
          </a:p>
          <a:p>
            <a:r>
              <a:rPr lang="en-US" dirty="0"/>
              <a:t>  input CLOCK;</a:t>
            </a:r>
          </a:p>
          <a:p>
            <a:r>
              <a:rPr lang="en-US" dirty="0"/>
              <a:t>  output SYNC;</a:t>
            </a:r>
          </a:p>
          <a:p>
            <a:r>
              <a:rPr lang="en-US" dirty="0"/>
              <a:t>   </a:t>
            </a:r>
            <a:r>
              <a:rPr lang="en-US" dirty="0" smtClean="0"/>
              <a:t>wire </a:t>
            </a:r>
            <a:r>
              <a:rPr lang="en-US" dirty="0"/>
              <a:t>C1_ASYNC;</a:t>
            </a:r>
          </a:p>
          <a:p>
            <a:r>
              <a:rPr lang="en-US" dirty="0"/>
              <a:t>   </a:t>
            </a:r>
          </a:p>
          <a:p>
            <a:r>
              <a:rPr lang="en-US" dirty="0"/>
              <a:t>  </a:t>
            </a:r>
            <a:r>
              <a:rPr lang="en-US" b="1" dirty="0">
                <a:solidFill>
                  <a:srgbClr val="FF0000"/>
                </a:solidFill>
              </a:rPr>
              <a:t>DFF DFF1 (C1_ASYNC, ASYNC, CLOCK);</a:t>
            </a:r>
          </a:p>
          <a:p>
            <a:r>
              <a:rPr lang="en-US" b="1" dirty="0">
                <a:solidFill>
                  <a:srgbClr val="FF0000"/>
                </a:solidFill>
              </a:rPr>
              <a:t>  DFF DFF2 (SYNC, C1_ASYNC, CLOCK);</a:t>
            </a:r>
          </a:p>
          <a:p>
            <a:r>
              <a:rPr lang="en-US" dirty="0"/>
              <a:t> </a:t>
            </a:r>
          </a:p>
          <a:p>
            <a:r>
              <a:rPr lang="en-US" dirty="0" err="1" smtClean="0"/>
              <a:t>endmodule</a:t>
            </a:r>
            <a:endParaRPr lang="en-US" dirty="0"/>
          </a:p>
        </p:txBody>
      </p:sp>
      <p:sp>
        <p:nvSpPr>
          <p:cNvPr id="7" name="Rectangle 6"/>
          <p:cNvSpPr/>
          <p:nvPr/>
        </p:nvSpPr>
        <p:spPr>
          <a:xfrm>
            <a:off x="304800" y="3810000"/>
            <a:ext cx="3577711" cy="369332"/>
          </a:xfrm>
          <a:prstGeom prst="rect">
            <a:avLst/>
          </a:prstGeom>
        </p:spPr>
        <p:txBody>
          <a:bodyPr wrap="none">
            <a:spAutoFit/>
          </a:bodyPr>
          <a:lstStyle/>
          <a:p>
            <a:r>
              <a:rPr lang="en-US" b="1" dirty="0"/>
              <a:t>MODULE PORT MAPPING BY NAME</a:t>
            </a:r>
            <a:endParaRPr lang="en-US" dirty="0"/>
          </a:p>
        </p:txBody>
      </p:sp>
      <p:sp>
        <p:nvSpPr>
          <p:cNvPr id="8" name="Rectangle 7"/>
          <p:cNvSpPr/>
          <p:nvPr/>
        </p:nvSpPr>
        <p:spPr>
          <a:xfrm>
            <a:off x="381000" y="4179332"/>
            <a:ext cx="548640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t>Module SYNCHRO (ASYNC, SYNC, CLOCK); </a:t>
            </a:r>
          </a:p>
          <a:p>
            <a:r>
              <a:rPr lang="en-US" dirty="0"/>
              <a:t>  input ASYNC;</a:t>
            </a:r>
          </a:p>
          <a:p>
            <a:r>
              <a:rPr lang="en-US" dirty="0"/>
              <a:t>  input CLOCK;</a:t>
            </a:r>
          </a:p>
          <a:p>
            <a:r>
              <a:rPr lang="en-US" dirty="0"/>
              <a:t>  output SYNC;</a:t>
            </a:r>
          </a:p>
          <a:p>
            <a:r>
              <a:rPr lang="en-US" dirty="0"/>
              <a:t> </a:t>
            </a:r>
            <a:r>
              <a:rPr lang="en-US" dirty="0" smtClean="0"/>
              <a:t>  </a:t>
            </a:r>
            <a:r>
              <a:rPr lang="en-US" dirty="0"/>
              <a:t>wire C1_ASYNC;</a:t>
            </a:r>
          </a:p>
          <a:p>
            <a:r>
              <a:rPr lang="en-US" b="1" dirty="0">
                <a:solidFill>
                  <a:srgbClr val="FF0000"/>
                </a:solidFill>
              </a:rPr>
              <a:t> </a:t>
            </a:r>
            <a:r>
              <a:rPr lang="en-US" b="1" dirty="0" smtClean="0">
                <a:solidFill>
                  <a:srgbClr val="FF0000"/>
                </a:solidFill>
              </a:rPr>
              <a:t>  </a:t>
            </a:r>
            <a:r>
              <a:rPr lang="en-US" b="1" dirty="0">
                <a:solidFill>
                  <a:srgbClr val="FF0000"/>
                </a:solidFill>
              </a:rPr>
              <a:t>DFF DFF1 (.D (ASYNC), .CLK (CLOCK), .Q (C1_ASYNC));</a:t>
            </a:r>
          </a:p>
          <a:p>
            <a:r>
              <a:rPr lang="en-US" b="1" dirty="0">
                <a:solidFill>
                  <a:srgbClr val="FF0000"/>
                </a:solidFill>
              </a:rPr>
              <a:t>  DFF DFF2 (.D (C1_ASYNC), .Q (SYNC), .CLK (CLOCK)); </a:t>
            </a:r>
          </a:p>
          <a:p>
            <a:r>
              <a:rPr lang="en-US" dirty="0" err="1" smtClean="0"/>
              <a:t>endmodule</a:t>
            </a:r>
            <a:endParaRPr lang="en-US" dirty="0"/>
          </a:p>
        </p:txBody>
      </p:sp>
      <p:sp>
        <p:nvSpPr>
          <p:cNvPr id="9" name="Rectangle 8"/>
          <p:cNvSpPr/>
          <p:nvPr/>
        </p:nvSpPr>
        <p:spPr>
          <a:xfrm>
            <a:off x="4953000" y="762000"/>
            <a:ext cx="3962400" cy="2585323"/>
          </a:xfrm>
          <a:prstGeom prst="rect">
            <a:avLst/>
          </a:prstGeom>
        </p:spPr>
        <p:txBody>
          <a:bodyPr wrap="square">
            <a:spAutoFit/>
          </a:bodyPr>
          <a:lstStyle/>
          <a:p>
            <a:pPr algn="just"/>
            <a:r>
              <a:rPr lang="en-US" dirty="0"/>
              <a:t>Here first instance name of ‘D’ flip-flop is “DFF1” and second instance name is “DFF2”. In this </a:t>
            </a:r>
            <a:r>
              <a:rPr lang="en-US" b="1" dirty="0"/>
              <a:t>module ports are connected by order</a:t>
            </a:r>
            <a:r>
              <a:rPr lang="en-US" dirty="0"/>
              <a:t>. Order of ports in instantiation of DFF1 and DFF2 is same as order of ports in DFF. If the number of ports increased, then it is very difficult to do “module ports connection by order”.</a:t>
            </a:r>
          </a:p>
        </p:txBody>
      </p:sp>
      <p:sp>
        <p:nvSpPr>
          <p:cNvPr id="10" name="Rectangle 9"/>
          <p:cNvSpPr/>
          <p:nvPr/>
        </p:nvSpPr>
        <p:spPr>
          <a:xfrm>
            <a:off x="6019800" y="4040832"/>
            <a:ext cx="2895600" cy="2585323"/>
          </a:xfrm>
          <a:prstGeom prst="rect">
            <a:avLst/>
          </a:prstGeom>
        </p:spPr>
        <p:txBody>
          <a:bodyPr wrap="square">
            <a:spAutoFit/>
          </a:bodyPr>
          <a:lstStyle/>
          <a:p>
            <a:pPr algn="just"/>
            <a:r>
              <a:rPr lang="en-US" dirty="0"/>
              <a:t>In this module, ports are connected by Name. Order of ports in instantiation of DFF1 and DFF2 is different from order of ports in DFF. In this ‘.’ is used to represent port name followed by associated port name in small brackets i.e. “()”.</a:t>
            </a:r>
          </a:p>
        </p:txBody>
      </p:sp>
    </p:spTree>
    <p:extLst>
      <p:ext uri="{BB962C8B-B14F-4D97-AF65-F5344CB8AC3E}">
        <p14:creationId xmlns:p14="http://schemas.microsoft.com/office/powerpoint/2010/main" val="18583790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0070C0"/>
                </a:solidFill>
              </a:rPr>
              <a:t>Mixed Design</a:t>
            </a:r>
            <a:endParaRPr lang="en-US" b="1" dirty="0">
              <a:solidFill>
                <a:srgbClr val="0070C0"/>
              </a:solidFill>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7162800" cy="553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4912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0070C0"/>
                </a:solidFill>
              </a:rPr>
              <a:t>Identifier &amp; Comments</a:t>
            </a:r>
            <a:endParaRPr lang="en-US" b="1" dirty="0">
              <a:solidFill>
                <a:srgbClr val="0070C0"/>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8" y="1052945"/>
            <a:ext cx="828480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810000"/>
            <a:ext cx="5774076"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2339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0070C0"/>
                </a:solidFill>
              </a:rPr>
              <a:t>Format</a:t>
            </a:r>
            <a:endParaRPr lang="en-US" b="1" dirty="0">
              <a:solidFill>
                <a:srgbClr val="0070C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6855"/>
            <a:ext cx="8407076"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3462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0070C0"/>
                </a:solidFill>
              </a:rPr>
              <a:t>Compiler directives</a:t>
            </a:r>
            <a:endParaRPr lang="en-US" b="1" dirty="0">
              <a:solidFill>
                <a:srgbClr val="0070C0"/>
              </a:solidFill>
            </a:endParaRPr>
          </a:p>
        </p:txBody>
      </p:sp>
      <p:sp>
        <p:nvSpPr>
          <p:cNvPr id="3" name="Content Placeholder 2"/>
          <p:cNvSpPr>
            <a:spLocks noGrp="1"/>
          </p:cNvSpPr>
          <p:nvPr>
            <p:ph idx="1"/>
          </p:nvPr>
        </p:nvSpPr>
        <p:spPr>
          <a:xfrm>
            <a:off x="457200" y="1143001"/>
            <a:ext cx="8229600" cy="4876800"/>
          </a:xfrm>
        </p:spPr>
        <p:txBody>
          <a:bodyPr>
            <a:normAutofit/>
          </a:bodyPr>
          <a:lstStyle/>
          <a:p>
            <a:pPr algn="just"/>
            <a:r>
              <a:rPr lang="en-US" sz="2400" dirty="0"/>
              <a:t>The compiler directives are similar to C language preprocessor directives that may be used to specify certain information and ask the compiler to process it. </a:t>
            </a:r>
            <a:endParaRPr lang="en-US" sz="2400" dirty="0" smtClean="0"/>
          </a:p>
          <a:p>
            <a:pPr algn="just"/>
            <a:r>
              <a:rPr lang="en-US" sz="2400" dirty="0" smtClean="0"/>
              <a:t>The </a:t>
            </a:r>
            <a:r>
              <a:rPr lang="en-US" sz="2400" dirty="0">
                <a:solidFill>
                  <a:srgbClr val="FF0000"/>
                </a:solidFill>
              </a:rPr>
              <a:t>character ` is </a:t>
            </a:r>
            <a:r>
              <a:rPr lang="en-US" sz="2400" dirty="0"/>
              <a:t>used prior to the specific keyword. Its declaration can be put outside of the module and its scope may not be limited to a single module.</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114800"/>
            <a:ext cx="898701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766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46722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637255749"/>
              </p:ext>
            </p:extLst>
          </p:nvPr>
        </p:nvGraphicFramePr>
        <p:xfrm>
          <a:off x="609600" y="2819400"/>
          <a:ext cx="8229600" cy="3505200"/>
        </p:xfrm>
        <a:graphic>
          <a:graphicData uri="http://schemas.openxmlformats.org/drawingml/2006/table">
            <a:tbl>
              <a:tblPr>
                <a:tableStyleId>{69C7853C-536D-4A76-A0AE-DD22124D55A5}</a:tableStyleId>
              </a:tblPr>
              <a:tblGrid>
                <a:gridCol w="2838534"/>
                <a:gridCol w="5391066"/>
              </a:tblGrid>
              <a:tr h="0">
                <a:tc>
                  <a:txBody>
                    <a:bodyPr/>
                    <a:lstStyle/>
                    <a:p>
                      <a:pPr fontAlgn="base"/>
                      <a:r>
                        <a:rPr lang="en-US" sz="2000" b="1">
                          <a:effectLst/>
                        </a:rPr>
                        <a:t>Compiler directives</a:t>
                      </a:r>
                    </a:p>
                  </a:txBody>
                  <a:tcPr marL="76200" marR="76200" marT="76200" marB="76200" anchor="ctr"/>
                </a:tc>
                <a:tc>
                  <a:txBody>
                    <a:bodyPr/>
                    <a:lstStyle/>
                    <a:p>
                      <a:pPr fontAlgn="base"/>
                      <a:r>
                        <a:rPr lang="en-US" sz="2000" b="1" dirty="0">
                          <a:effectLst/>
                        </a:rPr>
                        <a:t>Description</a:t>
                      </a:r>
                    </a:p>
                  </a:txBody>
                  <a:tcPr marL="76200" marR="76200" marT="76200" marB="76200" anchor="ctr"/>
                </a:tc>
              </a:tr>
              <a:tr h="0">
                <a:tc>
                  <a:txBody>
                    <a:bodyPr/>
                    <a:lstStyle/>
                    <a:p>
                      <a:pPr fontAlgn="base"/>
                      <a:r>
                        <a:rPr lang="en-US" sz="2000" b="1">
                          <a:solidFill>
                            <a:srgbClr val="FF0000"/>
                          </a:solidFill>
                          <a:effectLst/>
                        </a:rPr>
                        <a:t>`define</a:t>
                      </a:r>
                    </a:p>
                  </a:txBody>
                  <a:tcPr marL="76200" marR="76200" marT="76200" marB="76200" anchor="ctr"/>
                </a:tc>
                <a:tc>
                  <a:txBody>
                    <a:bodyPr/>
                    <a:lstStyle/>
                    <a:p>
                      <a:pPr fontAlgn="base"/>
                      <a:r>
                        <a:rPr lang="en-US" sz="2000">
                          <a:effectLst/>
                        </a:rPr>
                        <a:t>To define text macros. (Similar to #define in C language)</a:t>
                      </a:r>
                    </a:p>
                  </a:txBody>
                  <a:tcPr marL="76200" marR="76200" marT="76200" marB="76200" anchor="ctr"/>
                </a:tc>
              </a:tr>
              <a:tr h="0">
                <a:tc>
                  <a:txBody>
                    <a:bodyPr/>
                    <a:lstStyle/>
                    <a:p>
                      <a:pPr fontAlgn="base"/>
                      <a:r>
                        <a:rPr lang="en-US" sz="2000" b="1">
                          <a:solidFill>
                            <a:srgbClr val="FF0000"/>
                          </a:solidFill>
                          <a:effectLst/>
                        </a:rPr>
                        <a:t>`include</a:t>
                      </a:r>
                    </a:p>
                  </a:txBody>
                  <a:tcPr marL="76200" marR="76200" marT="76200" marB="76200" anchor="ctr"/>
                </a:tc>
                <a:tc>
                  <a:txBody>
                    <a:bodyPr/>
                    <a:lstStyle/>
                    <a:p>
                      <a:pPr fontAlgn="base"/>
                      <a:r>
                        <a:rPr lang="en-US" sz="2000">
                          <a:effectLst/>
                        </a:rPr>
                        <a:t>To include entire content from another Verilog file into the existing file during compilation.  (Similar to #include in C language).</a:t>
                      </a:r>
                    </a:p>
                  </a:txBody>
                  <a:tcPr marL="76200" marR="76200" marT="76200" marB="76200" anchor="ctr"/>
                </a:tc>
              </a:tr>
              <a:tr h="0">
                <a:tc>
                  <a:txBody>
                    <a:bodyPr/>
                    <a:lstStyle/>
                    <a:p>
                      <a:pPr fontAlgn="base"/>
                      <a:r>
                        <a:rPr lang="da-DK" sz="2000" b="1">
                          <a:solidFill>
                            <a:srgbClr val="FF0000"/>
                          </a:solidFill>
                          <a:effectLst/>
                        </a:rPr>
                        <a:t>`ifdef…`endif</a:t>
                      </a:r>
                    </a:p>
                    <a:p>
                      <a:pPr fontAlgn="base"/>
                      <a:r>
                        <a:rPr lang="da-DK" sz="2000" b="1">
                          <a:solidFill>
                            <a:srgbClr val="FF0000"/>
                          </a:solidFill>
                          <a:effectLst/>
                        </a:rPr>
                        <a:t>`ifdef..`else..`endif</a:t>
                      </a:r>
                    </a:p>
                  </a:txBody>
                  <a:tcPr marL="76200" marR="76200" marT="76200" marB="76200" anchor="ctr"/>
                </a:tc>
                <a:tc>
                  <a:txBody>
                    <a:bodyPr/>
                    <a:lstStyle/>
                    <a:p>
                      <a:pPr fontAlgn="base"/>
                      <a:r>
                        <a:rPr lang="en-US" sz="2000">
                          <a:effectLst/>
                        </a:rPr>
                        <a:t>Conditional compiler directives that behave as if..else conditional statements.</a:t>
                      </a:r>
                    </a:p>
                  </a:txBody>
                  <a:tcPr marL="76200" marR="76200" marT="76200" marB="76200" anchor="ctr"/>
                </a:tc>
              </a:tr>
              <a:tr h="0">
                <a:tc>
                  <a:txBody>
                    <a:bodyPr/>
                    <a:lstStyle/>
                    <a:p>
                      <a:pPr fontAlgn="base"/>
                      <a:r>
                        <a:rPr lang="en-US" sz="2000" b="1" dirty="0">
                          <a:solidFill>
                            <a:srgbClr val="FF0000"/>
                          </a:solidFill>
                          <a:effectLst/>
                        </a:rPr>
                        <a:t>`timescale</a:t>
                      </a:r>
                    </a:p>
                  </a:txBody>
                  <a:tcPr marL="76200" marR="76200" marT="76200" marB="76200" anchor="ctr"/>
                </a:tc>
                <a:tc>
                  <a:txBody>
                    <a:bodyPr/>
                    <a:lstStyle/>
                    <a:p>
                      <a:pPr fontAlgn="base"/>
                      <a:r>
                        <a:rPr lang="en-US" sz="2000" dirty="0">
                          <a:effectLst/>
                        </a:rPr>
                        <a:t>To specify time units and precision for the module</a:t>
                      </a:r>
                    </a:p>
                  </a:txBody>
                  <a:tcPr marL="76200" marR="76200" marT="76200" marB="76200" anchor="ctr"/>
                </a:tc>
              </a:tr>
            </a:tbl>
          </a:graphicData>
        </a:graphic>
      </p:graphicFrame>
    </p:spTree>
    <p:extLst>
      <p:ext uri="{BB962C8B-B14F-4D97-AF65-F5344CB8AC3E}">
        <p14:creationId xmlns:p14="http://schemas.microsoft.com/office/powerpoint/2010/main" val="20197013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8357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3810000"/>
            <a:ext cx="768005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6463" y="6096000"/>
            <a:ext cx="479107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005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381000"/>
            <a:ext cx="8397551"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65" y="3048000"/>
            <a:ext cx="817098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2117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0" y="152400"/>
            <a:ext cx="7543800" cy="226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0" y="2590800"/>
            <a:ext cx="7615240" cy="129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230" y="3925075"/>
            <a:ext cx="6417899" cy="270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a:off x="6019800" y="5105400"/>
            <a:ext cx="762000" cy="167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916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Salient points</a:t>
            </a:r>
            <a:endParaRPr lang="en-US" b="1" dirty="0">
              <a:solidFill>
                <a:srgbClr val="0070C0"/>
              </a:solidFill>
            </a:endParaRPr>
          </a:p>
        </p:txBody>
      </p:sp>
      <p:sp>
        <p:nvSpPr>
          <p:cNvPr id="3" name="Content Placeholder 2"/>
          <p:cNvSpPr>
            <a:spLocks noGrp="1"/>
          </p:cNvSpPr>
          <p:nvPr>
            <p:ph idx="1"/>
          </p:nvPr>
        </p:nvSpPr>
        <p:spPr/>
        <p:txBody>
          <a:bodyPr>
            <a:normAutofit lnSpcReduction="10000"/>
          </a:bodyPr>
          <a:lstStyle/>
          <a:p>
            <a:pPr algn="just"/>
            <a:r>
              <a:rPr lang="en-US" dirty="0" smtClean="0"/>
              <a:t>Primitive logic gates are built in the language</a:t>
            </a:r>
          </a:p>
          <a:p>
            <a:pPr algn="just"/>
            <a:r>
              <a:rPr lang="en-US" dirty="0" smtClean="0"/>
              <a:t>User defined primitive where primitive could either be combinational or sequential logic.</a:t>
            </a:r>
          </a:p>
          <a:p>
            <a:pPr algn="just"/>
            <a:r>
              <a:rPr lang="en-US" dirty="0" smtClean="0"/>
              <a:t>Switch level modeling primitive gate are also built in</a:t>
            </a:r>
          </a:p>
          <a:p>
            <a:pPr algn="just"/>
            <a:r>
              <a:rPr lang="en-US" dirty="0" smtClean="0"/>
              <a:t>Language can provide pin to pin delay, path delay and timing check</a:t>
            </a:r>
          </a:p>
          <a:p>
            <a:pPr algn="just"/>
            <a:r>
              <a:rPr lang="en-US" dirty="0" smtClean="0"/>
              <a:t>Hierarchical design can be described up to any level</a:t>
            </a:r>
          </a:p>
          <a:p>
            <a:endParaRPr lang="en-US" dirty="0"/>
          </a:p>
        </p:txBody>
      </p:sp>
    </p:spTree>
    <p:extLst>
      <p:ext uri="{BB962C8B-B14F-4D97-AF65-F5344CB8AC3E}">
        <p14:creationId xmlns:p14="http://schemas.microsoft.com/office/powerpoint/2010/main" val="30226134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5750"/>
            <a:ext cx="823289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6522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0070C0"/>
                </a:solidFill>
              </a:rPr>
              <a:t>Multiple Driver</a:t>
            </a:r>
            <a:endParaRPr lang="en-US" b="1" dirty="0">
              <a:solidFill>
                <a:srgbClr val="0070C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1170710"/>
            <a:ext cx="4419600" cy="120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79543"/>
            <a:ext cx="3733800" cy="129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48200" y="1371600"/>
            <a:ext cx="3736536" cy="646331"/>
          </a:xfrm>
          <a:prstGeom prst="rect">
            <a:avLst/>
          </a:prstGeom>
          <a:noFill/>
        </p:spPr>
        <p:txBody>
          <a:bodyPr wrap="none" rtlCol="0">
            <a:spAutoFit/>
          </a:bodyPr>
          <a:lstStyle/>
          <a:p>
            <a:r>
              <a:rPr lang="en-US" dirty="0" smtClean="0"/>
              <a:t>If multiple drivers drive a wire then</a:t>
            </a:r>
          </a:p>
          <a:p>
            <a:r>
              <a:rPr lang="en-US" dirty="0"/>
              <a:t> </a:t>
            </a:r>
            <a:r>
              <a:rPr lang="en-US" dirty="0" smtClean="0"/>
              <a:t>following table determine the stages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7064054"/>
              </p:ext>
            </p:extLst>
          </p:nvPr>
        </p:nvGraphicFramePr>
        <p:xfrm>
          <a:off x="4634345" y="2194124"/>
          <a:ext cx="4267200" cy="1854200"/>
        </p:xfrm>
        <a:graphic>
          <a:graphicData uri="http://schemas.openxmlformats.org/drawingml/2006/table">
            <a:tbl>
              <a:tblPr firstRow="1" bandRow="1">
                <a:tableStyleId>{BDBED569-4797-4DF1-A0F4-6AAB3CD982D8}</a:tableStyleId>
              </a:tblPr>
              <a:tblGrid>
                <a:gridCol w="853440"/>
                <a:gridCol w="853440"/>
                <a:gridCol w="853440"/>
                <a:gridCol w="853440"/>
                <a:gridCol w="853440"/>
              </a:tblGrid>
              <a:tr h="370840">
                <a:tc>
                  <a:txBody>
                    <a:bodyPr/>
                    <a:lstStyle/>
                    <a:p>
                      <a:r>
                        <a:rPr lang="en-US" dirty="0" smtClean="0"/>
                        <a:t>Wire</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x</a:t>
                      </a:r>
                      <a:endParaRPr lang="en-US" dirty="0"/>
                    </a:p>
                  </a:txBody>
                  <a:tcPr/>
                </a:tc>
                <a:tc>
                  <a:txBody>
                    <a:bodyPr/>
                    <a:lstStyle/>
                    <a:p>
                      <a:r>
                        <a:rPr lang="en-US" dirty="0" smtClean="0"/>
                        <a:t>z</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x</a:t>
                      </a:r>
                      <a:endParaRPr lang="en-US" dirty="0"/>
                    </a:p>
                  </a:txBody>
                  <a:tcPr/>
                </a:tc>
                <a:tc>
                  <a:txBody>
                    <a:bodyPr/>
                    <a:lstStyle/>
                    <a:p>
                      <a:r>
                        <a:rPr lang="en-US" dirty="0" smtClean="0"/>
                        <a:t>1</a:t>
                      </a:r>
                      <a:endParaRPr lang="en-US" dirty="0"/>
                    </a:p>
                  </a:txBody>
                  <a:tcPr/>
                </a:tc>
                <a:tc>
                  <a:txBody>
                    <a:bodyPr/>
                    <a:lstStyle/>
                    <a:p>
                      <a:r>
                        <a:rPr lang="en-US" dirty="0" smtClean="0"/>
                        <a:t>x</a:t>
                      </a:r>
                      <a:endParaRPr lang="en-US" dirty="0"/>
                    </a:p>
                  </a:txBody>
                  <a:tcPr/>
                </a:tc>
                <a:tc>
                  <a:txBody>
                    <a:bodyPr/>
                    <a:lstStyle/>
                    <a:p>
                      <a:r>
                        <a:rPr lang="en-US" dirty="0" smtClean="0"/>
                        <a:t>1</a:t>
                      </a:r>
                      <a:endParaRPr lang="en-US" dirty="0"/>
                    </a:p>
                  </a:txBody>
                  <a:tcPr/>
                </a:tc>
              </a:tr>
              <a:tr h="370840">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r>
              <a:tr h="370840">
                <a:tc>
                  <a:txBody>
                    <a:bodyPr/>
                    <a:lstStyle/>
                    <a:p>
                      <a:r>
                        <a:rPr lang="en-US" dirty="0" smtClean="0"/>
                        <a:t>z</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x</a:t>
                      </a:r>
                      <a:endParaRPr lang="en-US" dirty="0"/>
                    </a:p>
                  </a:txBody>
                  <a:tcPr/>
                </a:tc>
                <a:tc>
                  <a:txBody>
                    <a:bodyPr/>
                    <a:lstStyle/>
                    <a:p>
                      <a:r>
                        <a:rPr lang="en-US" dirty="0" smtClean="0"/>
                        <a:t>z</a:t>
                      </a:r>
                      <a:endParaRPr lang="en-US" dirty="0"/>
                    </a:p>
                  </a:txBody>
                  <a:tcPr/>
                </a:tc>
              </a:tr>
            </a:tbl>
          </a:graphicData>
        </a:graphic>
      </p:graphicFrame>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250598"/>
            <a:ext cx="8208818" cy="25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685800" y="2286000"/>
            <a:ext cx="3429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79787" y="3674384"/>
            <a:ext cx="3041025"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tri net used for multiple driver</a:t>
            </a:r>
            <a:endParaRPr lang="en-US" dirty="0"/>
          </a:p>
        </p:txBody>
      </p:sp>
    </p:spTree>
    <p:extLst>
      <p:ext uri="{BB962C8B-B14F-4D97-AF65-F5344CB8AC3E}">
        <p14:creationId xmlns:p14="http://schemas.microsoft.com/office/powerpoint/2010/main" val="5453571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err="1" smtClean="0">
                <a:solidFill>
                  <a:srgbClr val="0070C0"/>
                </a:solidFill>
              </a:rPr>
              <a:t>Wor</a:t>
            </a:r>
            <a:r>
              <a:rPr lang="en-US" b="1" dirty="0" smtClean="0">
                <a:solidFill>
                  <a:srgbClr val="0070C0"/>
                </a:solidFill>
              </a:rPr>
              <a:t> and </a:t>
            </a:r>
            <a:r>
              <a:rPr lang="en-US" b="1" dirty="0" err="1" smtClean="0">
                <a:solidFill>
                  <a:srgbClr val="0070C0"/>
                </a:solidFill>
              </a:rPr>
              <a:t>Trior</a:t>
            </a:r>
            <a:endParaRPr lang="en-US" b="1" dirty="0">
              <a:solidFill>
                <a:srgbClr val="0070C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66672"/>
            <a:ext cx="8686800" cy="1233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83" y="2400300"/>
            <a:ext cx="785812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814765594"/>
              </p:ext>
            </p:extLst>
          </p:nvPr>
        </p:nvGraphicFramePr>
        <p:xfrm>
          <a:off x="2438400" y="3886200"/>
          <a:ext cx="4267200" cy="2286000"/>
        </p:xfrm>
        <a:graphic>
          <a:graphicData uri="http://schemas.openxmlformats.org/drawingml/2006/table">
            <a:tbl>
              <a:tblPr firstRow="1" bandRow="1">
                <a:tableStyleId>{BDBED569-4797-4DF1-A0F4-6AAB3CD982D8}</a:tableStyleId>
              </a:tblPr>
              <a:tblGrid>
                <a:gridCol w="853440"/>
                <a:gridCol w="853440"/>
                <a:gridCol w="853440"/>
                <a:gridCol w="853440"/>
                <a:gridCol w="853440"/>
              </a:tblGrid>
              <a:tr h="370840">
                <a:tc>
                  <a:txBody>
                    <a:bodyPr/>
                    <a:lstStyle/>
                    <a:p>
                      <a:r>
                        <a:rPr lang="en-US" sz="2400" dirty="0" smtClean="0"/>
                        <a:t>Wire</a:t>
                      </a:r>
                      <a:endParaRPr lang="en-US" sz="2400" dirty="0"/>
                    </a:p>
                  </a:txBody>
                  <a:tcPr/>
                </a:tc>
                <a:tc>
                  <a:txBody>
                    <a:bodyPr/>
                    <a:lstStyle/>
                    <a:p>
                      <a:r>
                        <a:rPr lang="en-US" sz="2400" dirty="0" smtClean="0"/>
                        <a:t>0</a:t>
                      </a:r>
                      <a:endParaRPr lang="en-US" sz="2400" dirty="0"/>
                    </a:p>
                  </a:txBody>
                  <a:tcPr/>
                </a:tc>
                <a:tc>
                  <a:txBody>
                    <a:bodyPr/>
                    <a:lstStyle/>
                    <a:p>
                      <a:r>
                        <a:rPr lang="en-US" sz="2400" dirty="0" smtClean="0">
                          <a:solidFill>
                            <a:srgbClr val="FF0000"/>
                          </a:solidFill>
                        </a:rPr>
                        <a:t>1</a:t>
                      </a:r>
                      <a:endParaRPr lang="en-US" sz="2400" dirty="0">
                        <a:solidFill>
                          <a:srgbClr val="FF0000"/>
                        </a:solidFill>
                      </a:endParaRPr>
                    </a:p>
                  </a:txBody>
                  <a:tcPr/>
                </a:tc>
                <a:tc>
                  <a:txBody>
                    <a:bodyPr/>
                    <a:lstStyle/>
                    <a:p>
                      <a:r>
                        <a:rPr lang="en-US" sz="2400" dirty="0" smtClean="0"/>
                        <a:t>x</a:t>
                      </a:r>
                      <a:endParaRPr lang="en-US" sz="2400" dirty="0"/>
                    </a:p>
                  </a:txBody>
                  <a:tcPr/>
                </a:tc>
                <a:tc>
                  <a:txBody>
                    <a:bodyPr/>
                    <a:lstStyle/>
                    <a:p>
                      <a:r>
                        <a:rPr lang="en-US" sz="2400" dirty="0" smtClean="0"/>
                        <a:t>z</a:t>
                      </a:r>
                      <a:endParaRPr lang="en-US" sz="2400" dirty="0"/>
                    </a:p>
                  </a:txBody>
                  <a:tcPr/>
                </a:tc>
              </a:tr>
              <a:tr h="370840">
                <a:tc>
                  <a:txBody>
                    <a:bodyPr/>
                    <a:lstStyle/>
                    <a:p>
                      <a:r>
                        <a:rPr lang="en-US" sz="2400" dirty="0" smtClean="0"/>
                        <a:t>0</a:t>
                      </a:r>
                      <a:endParaRPr lang="en-US" sz="2400" dirty="0"/>
                    </a:p>
                  </a:txBody>
                  <a:tcPr/>
                </a:tc>
                <a:tc>
                  <a:txBody>
                    <a:bodyPr/>
                    <a:lstStyle/>
                    <a:p>
                      <a:r>
                        <a:rPr lang="en-US" sz="2400" dirty="0" smtClean="0"/>
                        <a:t>0</a:t>
                      </a:r>
                      <a:endParaRPr lang="en-US" sz="2400" dirty="0"/>
                    </a:p>
                  </a:txBody>
                  <a:tcPr/>
                </a:tc>
                <a:tc>
                  <a:txBody>
                    <a:bodyPr/>
                    <a:lstStyle/>
                    <a:p>
                      <a:r>
                        <a:rPr lang="en-US" sz="2400" dirty="0" smtClean="0">
                          <a:solidFill>
                            <a:srgbClr val="FF0000"/>
                          </a:solidFill>
                        </a:rPr>
                        <a:t>1</a:t>
                      </a:r>
                      <a:endParaRPr lang="en-US" sz="2400" dirty="0">
                        <a:solidFill>
                          <a:srgbClr val="FF0000"/>
                        </a:solidFill>
                      </a:endParaRPr>
                    </a:p>
                  </a:txBody>
                  <a:tcPr/>
                </a:tc>
                <a:tc>
                  <a:txBody>
                    <a:bodyPr/>
                    <a:lstStyle/>
                    <a:p>
                      <a:r>
                        <a:rPr lang="en-US" sz="2400" dirty="0" smtClean="0"/>
                        <a:t>x</a:t>
                      </a:r>
                      <a:endParaRPr lang="en-US" sz="2400" dirty="0"/>
                    </a:p>
                  </a:txBody>
                  <a:tcPr/>
                </a:tc>
                <a:tc>
                  <a:txBody>
                    <a:bodyPr/>
                    <a:lstStyle/>
                    <a:p>
                      <a:r>
                        <a:rPr lang="en-US" sz="2400" dirty="0" smtClean="0"/>
                        <a:t>0</a:t>
                      </a:r>
                      <a:endParaRPr lang="en-US" sz="2400" dirty="0"/>
                    </a:p>
                  </a:txBody>
                  <a:tcPr/>
                </a:tc>
              </a:tr>
              <a:tr h="370840">
                <a:tc>
                  <a:txBody>
                    <a:bodyPr/>
                    <a:lstStyle/>
                    <a:p>
                      <a:r>
                        <a:rPr lang="en-US" sz="2400" dirty="0" smtClean="0">
                          <a:solidFill>
                            <a:srgbClr val="FF0000"/>
                          </a:solidFill>
                        </a:rPr>
                        <a:t>1</a:t>
                      </a:r>
                      <a:endParaRPr lang="en-US" sz="2400" dirty="0">
                        <a:solidFill>
                          <a:srgbClr val="FF0000"/>
                        </a:solidFill>
                      </a:endParaRPr>
                    </a:p>
                  </a:txBody>
                  <a:tcPr/>
                </a:tc>
                <a:tc>
                  <a:txBody>
                    <a:bodyPr/>
                    <a:lstStyle/>
                    <a:p>
                      <a:r>
                        <a:rPr lang="en-US" sz="2400" dirty="0" smtClean="0">
                          <a:solidFill>
                            <a:srgbClr val="FF0000"/>
                          </a:solidFill>
                        </a:rPr>
                        <a:t>1</a:t>
                      </a:r>
                      <a:endParaRPr lang="en-US" sz="2400" dirty="0">
                        <a:solidFill>
                          <a:srgbClr val="FF0000"/>
                        </a:solidFill>
                      </a:endParaRPr>
                    </a:p>
                  </a:txBody>
                  <a:tcPr/>
                </a:tc>
                <a:tc>
                  <a:txBody>
                    <a:bodyPr/>
                    <a:lstStyle/>
                    <a:p>
                      <a:r>
                        <a:rPr lang="en-US" sz="2400" dirty="0" smtClean="0">
                          <a:solidFill>
                            <a:srgbClr val="FF0000"/>
                          </a:solidFill>
                        </a:rPr>
                        <a:t>1</a:t>
                      </a:r>
                      <a:endParaRPr lang="en-US" sz="2400" dirty="0">
                        <a:solidFill>
                          <a:srgbClr val="FF0000"/>
                        </a:solidFill>
                      </a:endParaRPr>
                    </a:p>
                  </a:txBody>
                  <a:tcPr/>
                </a:tc>
                <a:tc>
                  <a:txBody>
                    <a:bodyPr/>
                    <a:lstStyle/>
                    <a:p>
                      <a:r>
                        <a:rPr lang="en-US" sz="2400" dirty="0" smtClean="0">
                          <a:solidFill>
                            <a:srgbClr val="FF0000"/>
                          </a:solidFill>
                        </a:rPr>
                        <a:t>1</a:t>
                      </a:r>
                      <a:endParaRPr lang="en-US" sz="2400" dirty="0">
                        <a:solidFill>
                          <a:srgbClr val="FF0000"/>
                        </a:solidFill>
                      </a:endParaRPr>
                    </a:p>
                  </a:txBody>
                  <a:tcPr/>
                </a:tc>
                <a:tc>
                  <a:txBody>
                    <a:bodyPr/>
                    <a:lstStyle/>
                    <a:p>
                      <a:r>
                        <a:rPr lang="en-US" sz="2400" dirty="0" smtClean="0">
                          <a:solidFill>
                            <a:srgbClr val="FF0000"/>
                          </a:solidFill>
                        </a:rPr>
                        <a:t>1</a:t>
                      </a:r>
                      <a:endParaRPr lang="en-US" sz="2400" dirty="0">
                        <a:solidFill>
                          <a:srgbClr val="FF0000"/>
                        </a:solidFill>
                      </a:endParaRPr>
                    </a:p>
                  </a:txBody>
                  <a:tcPr/>
                </a:tc>
              </a:tr>
              <a:tr h="370840">
                <a:tc>
                  <a:txBody>
                    <a:bodyPr/>
                    <a:lstStyle/>
                    <a:p>
                      <a:r>
                        <a:rPr lang="en-US" sz="2400" dirty="0" smtClean="0"/>
                        <a:t>x</a:t>
                      </a:r>
                      <a:endParaRPr lang="en-US" sz="2400" dirty="0"/>
                    </a:p>
                  </a:txBody>
                  <a:tcPr/>
                </a:tc>
                <a:tc>
                  <a:txBody>
                    <a:bodyPr/>
                    <a:lstStyle/>
                    <a:p>
                      <a:r>
                        <a:rPr lang="en-US" sz="2400" dirty="0" smtClean="0"/>
                        <a:t>x</a:t>
                      </a:r>
                      <a:endParaRPr lang="en-US" sz="2400" dirty="0"/>
                    </a:p>
                  </a:txBody>
                  <a:tcPr/>
                </a:tc>
                <a:tc>
                  <a:txBody>
                    <a:bodyPr/>
                    <a:lstStyle/>
                    <a:p>
                      <a:r>
                        <a:rPr lang="en-US" sz="2400" dirty="0" smtClean="0">
                          <a:solidFill>
                            <a:srgbClr val="FF0000"/>
                          </a:solidFill>
                        </a:rPr>
                        <a:t>1</a:t>
                      </a:r>
                      <a:endParaRPr lang="en-US" sz="2400" dirty="0">
                        <a:solidFill>
                          <a:srgbClr val="FF0000"/>
                        </a:solidFill>
                      </a:endParaRPr>
                    </a:p>
                  </a:txBody>
                  <a:tcPr/>
                </a:tc>
                <a:tc>
                  <a:txBody>
                    <a:bodyPr/>
                    <a:lstStyle/>
                    <a:p>
                      <a:r>
                        <a:rPr lang="en-US" sz="2400" dirty="0" smtClean="0"/>
                        <a:t>x</a:t>
                      </a:r>
                      <a:endParaRPr lang="en-US" sz="2400" dirty="0"/>
                    </a:p>
                  </a:txBody>
                  <a:tcPr/>
                </a:tc>
                <a:tc>
                  <a:txBody>
                    <a:bodyPr/>
                    <a:lstStyle/>
                    <a:p>
                      <a:r>
                        <a:rPr lang="en-US" sz="2400" dirty="0" smtClean="0"/>
                        <a:t>x</a:t>
                      </a:r>
                      <a:endParaRPr lang="en-US" sz="2400" dirty="0"/>
                    </a:p>
                  </a:txBody>
                  <a:tcPr/>
                </a:tc>
              </a:tr>
              <a:tr h="370840">
                <a:tc>
                  <a:txBody>
                    <a:bodyPr/>
                    <a:lstStyle/>
                    <a:p>
                      <a:r>
                        <a:rPr lang="en-US" sz="2400" dirty="0" smtClean="0"/>
                        <a:t>z</a:t>
                      </a:r>
                      <a:endParaRPr lang="en-US" sz="2400" dirty="0"/>
                    </a:p>
                  </a:txBody>
                  <a:tcPr/>
                </a:tc>
                <a:tc>
                  <a:txBody>
                    <a:bodyPr/>
                    <a:lstStyle/>
                    <a:p>
                      <a:r>
                        <a:rPr lang="en-US" sz="2400" dirty="0" smtClean="0"/>
                        <a:t>0</a:t>
                      </a:r>
                      <a:endParaRPr lang="en-US" sz="2400" dirty="0"/>
                    </a:p>
                  </a:txBody>
                  <a:tcPr/>
                </a:tc>
                <a:tc>
                  <a:txBody>
                    <a:bodyPr/>
                    <a:lstStyle/>
                    <a:p>
                      <a:r>
                        <a:rPr lang="en-US" sz="2400" dirty="0" smtClean="0">
                          <a:solidFill>
                            <a:srgbClr val="FF0000"/>
                          </a:solidFill>
                        </a:rPr>
                        <a:t>1</a:t>
                      </a:r>
                      <a:endParaRPr lang="en-US" sz="2400" dirty="0">
                        <a:solidFill>
                          <a:srgbClr val="FF0000"/>
                        </a:solidFill>
                      </a:endParaRPr>
                    </a:p>
                  </a:txBody>
                  <a:tcPr/>
                </a:tc>
                <a:tc>
                  <a:txBody>
                    <a:bodyPr/>
                    <a:lstStyle/>
                    <a:p>
                      <a:r>
                        <a:rPr lang="en-US" sz="2400" dirty="0" smtClean="0"/>
                        <a:t>x</a:t>
                      </a:r>
                      <a:endParaRPr lang="en-US" sz="2400" dirty="0"/>
                    </a:p>
                  </a:txBody>
                  <a:tcPr/>
                </a:tc>
                <a:tc>
                  <a:txBody>
                    <a:bodyPr/>
                    <a:lstStyle/>
                    <a:p>
                      <a:r>
                        <a:rPr lang="en-US" sz="2400" dirty="0" smtClean="0"/>
                        <a:t>z</a:t>
                      </a:r>
                      <a:endParaRPr lang="en-US" sz="2400" dirty="0"/>
                    </a:p>
                  </a:txBody>
                  <a:tcPr/>
                </a:tc>
              </a:tr>
            </a:tbl>
          </a:graphicData>
        </a:graphic>
      </p:graphicFrame>
    </p:spTree>
    <p:extLst>
      <p:ext uri="{BB962C8B-B14F-4D97-AF65-F5344CB8AC3E}">
        <p14:creationId xmlns:p14="http://schemas.microsoft.com/office/powerpoint/2010/main" val="39430898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0070C0"/>
                </a:solidFill>
              </a:rPr>
              <a:t>Wand and </a:t>
            </a:r>
            <a:r>
              <a:rPr lang="en-US" b="1" dirty="0" err="1" smtClean="0">
                <a:solidFill>
                  <a:srgbClr val="0070C0"/>
                </a:solidFill>
              </a:rPr>
              <a:t>Triand</a:t>
            </a:r>
            <a:r>
              <a:rPr lang="en-US" b="1" dirty="0" smtClean="0">
                <a:solidFill>
                  <a:srgbClr val="0070C0"/>
                </a:solidFill>
              </a:rPr>
              <a:t> </a:t>
            </a:r>
            <a:endParaRPr lang="en-US" b="1" dirty="0">
              <a:solidFill>
                <a:srgbClr val="0070C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86800" cy="1089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170127"/>
            <a:ext cx="425767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3896420781"/>
              </p:ext>
            </p:extLst>
          </p:nvPr>
        </p:nvGraphicFramePr>
        <p:xfrm>
          <a:off x="2590800" y="3657600"/>
          <a:ext cx="4267200" cy="2286000"/>
        </p:xfrm>
        <a:graphic>
          <a:graphicData uri="http://schemas.openxmlformats.org/drawingml/2006/table">
            <a:tbl>
              <a:tblPr firstRow="1" bandRow="1">
                <a:tableStyleId>{BDBED569-4797-4DF1-A0F4-6AAB3CD982D8}</a:tableStyleId>
              </a:tblPr>
              <a:tblGrid>
                <a:gridCol w="853440"/>
                <a:gridCol w="853440"/>
                <a:gridCol w="853440"/>
                <a:gridCol w="853440"/>
                <a:gridCol w="853440"/>
              </a:tblGrid>
              <a:tr h="370840">
                <a:tc>
                  <a:txBody>
                    <a:bodyPr/>
                    <a:lstStyle/>
                    <a:p>
                      <a:r>
                        <a:rPr lang="en-US" sz="2400" dirty="0" smtClean="0">
                          <a:solidFill>
                            <a:schemeClr val="tx1"/>
                          </a:solidFill>
                        </a:rPr>
                        <a:t>Wire</a:t>
                      </a:r>
                      <a:endParaRPr lang="en-US" sz="2400" dirty="0">
                        <a:solidFill>
                          <a:schemeClr val="tx1"/>
                        </a:solidFill>
                      </a:endParaRPr>
                    </a:p>
                  </a:txBody>
                  <a:tcPr/>
                </a:tc>
                <a:tc>
                  <a:txBody>
                    <a:bodyPr/>
                    <a:lstStyle/>
                    <a:p>
                      <a:r>
                        <a:rPr lang="en-US" sz="2400" dirty="0" smtClean="0">
                          <a:solidFill>
                            <a:srgbClr val="FF0000"/>
                          </a:solidFill>
                        </a:rPr>
                        <a:t>0</a:t>
                      </a:r>
                      <a:endParaRPr lang="en-US" sz="2400" dirty="0">
                        <a:solidFill>
                          <a:srgbClr val="FF0000"/>
                        </a:solidFill>
                      </a:endParaRPr>
                    </a:p>
                  </a:txBody>
                  <a:tcPr/>
                </a:tc>
                <a:tc>
                  <a:txBody>
                    <a:bodyPr/>
                    <a:lstStyle/>
                    <a:p>
                      <a:r>
                        <a:rPr lang="en-US" sz="2400" dirty="0" smtClean="0">
                          <a:solidFill>
                            <a:schemeClr val="tx1"/>
                          </a:solidFill>
                        </a:rPr>
                        <a:t>1</a:t>
                      </a:r>
                      <a:endParaRPr lang="en-US" sz="2400" dirty="0">
                        <a:solidFill>
                          <a:schemeClr val="tx1"/>
                        </a:solidFill>
                      </a:endParaRPr>
                    </a:p>
                  </a:txBody>
                  <a:tcPr/>
                </a:tc>
                <a:tc>
                  <a:txBody>
                    <a:bodyPr/>
                    <a:lstStyle/>
                    <a:p>
                      <a:r>
                        <a:rPr lang="en-US" sz="2400" dirty="0" smtClean="0">
                          <a:solidFill>
                            <a:schemeClr val="tx1"/>
                          </a:solidFill>
                        </a:rPr>
                        <a:t>x</a:t>
                      </a:r>
                      <a:endParaRPr lang="en-US" sz="2400" dirty="0">
                        <a:solidFill>
                          <a:schemeClr val="tx1"/>
                        </a:solidFill>
                      </a:endParaRPr>
                    </a:p>
                  </a:txBody>
                  <a:tcPr/>
                </a:tc>
                <a:tc>
                  <a:txBody>
                    <a:bodyPr/>
                    <a:lstStyle/>
                    <a:p>
                      <a:r>
                        <a:rPr lang="en-US" sz="2400" dirty="0" smtClean="0">
                          <a:solidFill>
                            <a:schemeClr val="tx1"/>
                          </a:solidFill>
                        </a:rPr>
                        <a:t>z</a:t>
                      </a:r>
                      <a:endParaRPr lang="en-US" sz="2400" dirty="0">
                        <a:solidFill>
                          <a:schemeClr val="tx1"/>
                        </a:solidFill>
                      </a:endParaRPr>
                    </a:p>
                  </a:txBody>
                  <a:tcPr/>
                </a:tc>
              </a:tr>
              <a:tr h="370840">
                <a:tc>
                  <a:txBody>
                    <a:bodyPr/>
                    <a:lstStyle/>
                    <a:p>
                      <a:r>
                        <a:rPr lang="en-US" sz="2400" dirty="0" smtClean="0">
                          <a:solidFill>
                            <a:srgbClr val="FF0000"/>
                          </a:solidFill>
                        </a:rPr>
                        <a:t>0</a:t>
                      </a:r>
                      <a:endParaRPr lang="en-US" sz="2400" dirty="0">
                        <a:solidFill>
                          <a:srgbClr val="FF0000"/>
                        </a:solidFill>
                      </a:endParaRPr>
                    </a:p>
                  </a:txBody>
                  <a:tcPr/>
                </a:tc>
                <a:tc>
                  <a:txBody>
                    <a:bodyPr/>
                    <a:lstStyle/>
                    <a:p>
                      <a:r>
                        <a:rPr lang="en-US" sz="2400" dirty="0" smtClean="0">
                          <a:solidFill>
                            <a:srgbClr val="FF0000"/>
                          </a:solidFill>
                        </a:rPr>
                        <a:t>0</a:t>
                      </a:r>
                      <a:endParaRPr lang="en-US" sz="2400" dirty="0">
                        <a:solidFill>
                          <a:srgbClr val="FF0000"/>
                        </a:solidFill>
                      </a:endParaRPr>
                    </a:p>
                  </a:txBody>
                  <a:tcPr/>
                </a:tc>
                <a:tc>
                  <a:txBody>
                    <a:bodyPr/>
                    <a:lstStyle/>
                    <a:p>
                      <a:r>
                        <a:rPr lang="en-US" sz="2400" dirty="0" smtClean="0">
                          <a:solidFill>
                            <a:srgbClr val="FF0000"/>
                          </a:solidFill>
                        </a:rPr>
                        <a:t>0</a:t>
                      </a:r>
                      <a:endParaRPr lang="en-US" sz="2400" dirty="0">
                        <a:solidFill>
                          <a:srgbClr val="FF0000"/>
                        </a:solidFill>
                      </a:endParaRPr>
                    </a:p>
                  </a:txBody>
                  <a:tcPr/>
                </a:tc>
                <a:tc>
                  <a:txBody>
                    <a:bodyPr/>
                    <a:lstStyle/>
                    <a:p>
                      <a:r>
                        <a:rPr lang="en-US" sz="2400" dirty="0" smtClean="0">
                          <a:solidFill>
                            <a:srgbClr val="FF0000"/>
                          </a:solidFill>
                        </a:rPr>
                        <a:t>0</a:t>
                      </a:r>
                      <a:endParaRPr lang="en-US" sz="2400" dirty="0">
                        <a:solidFill>
                          <a:srgbClr val="FF0000"/>
                        </a:solidFill>
                      </a:endParaRPr>
                    </a:p>
                  </a:txBody>
                  <a:tcPr/>
                </a:tc>
                <a:tc>
                  <a:txBody>
                    <a:bodyPr/>
                    <a:lstStyle/>
                    <a:p>
                      <a:r>
                        <a:rPr lang="en-US" sz="2400" dirty="0" smtClean="0">
                          <a:solidFill>
                            <a:srgbClr val="FF0000"/>
                          </a:solidFill>
                        </a:rPr>
                        <a:t>0</a:t>
                      </a:r>
                      <a:endParaRPr lang="en-US" sz="2400" dirty="0">
                        <a:solidFill>
                          <a:srgbClr val="FF0000"/>
                        </a:solidFill>
                      </a:endParaRPr>
                    </a:p>
                  </a:txBody>
                  <a:tcPr/>
                </a:tc>
              </a:tr>
              <a:tr h="370840">
                <a:tc>
                  <a:txBody>
                    <a:bodyPr/>
                    <a:lstStyle/>
                    <a:p>
                      <a:r>
                        <a:rPr lang="en-US" sz="2400" dirty="0" smtClean="0">
                          <a:solidFill>
                            <a:schemeClr val="tx1"/>
                          </a:solidFill>
                        </a:rPr>
                        <a:t>1</a:t>
                      </a:r>
                      <a:endParaRPr lang="en-US" sz="2400" dirty="0">
                        <a:solidFill>
                          <a:schemeClr val="tx1"/>
                        </a:solidFill>
                      </a:endParaRPr>
                    </a:p>
                  </a:txBody>
                  <a:tcPr/>
                </a:tc>
                <a:tc>
                  <a:txBody>
                    <a:bodyPr/>
                    <a:lstStyle/>
                    <a:p>
                      <a:r>
                        <a:rPr lang="en-US" sz="2400" dirty="0" smtClean="0">
                          <a:solidFill>
                            <a:srgbClr val="FF0000"/>
                          </a:solidFill>
                        </a:rPr>
                        <a:t>0</a:t>
                      </a:r>
                      <a:endParaRPr lang="en-US" sz="2400" dirty="0">
                        <a:solidFill>
                          <a:srgbClr val="FF0000"/>
                        </a:solidFill>
                      </a:endParaRPr>
                    </a:p>
                  </a:txBody>
                  <a:tcPr/>
                </a:tc>
                <a:tc>
                  <a:txBody>
                    <a:bodyPr/>
                    <a:lstStyle/>
                    <a:p>
                      <a:r>
                        <a:rPr lang="en-US" sz="2400" dirty="0" smtClean="0">
                          <a:solidFill>
                            <a:schemeClr val="tx1"/>
                          </a:solidFill>
                        </a:rPr>
                        <a:t>1</a:t>
                      </a:r>
                      <a:endParaRPr lang="en-US" sz="2400" dirty="0">
                        <a:solidFill>
                          <a:schemeClr val="tx1"/>
                        </a:solidFill>
                      </a:endParaRPr>
                    </a:p>
                  </a:txBody>
                  <a:tcPr/>
                </a:tc>
                <a:tc>
                  <a:txBody>
                    <a:bodyPr/>
                    <a:lstStyle/>
                    <a:p>
                      <a:r>
                        <a:rPr lang="en-US" sz="2400" dirty="0" smtClean="0">
                          <a:solidFill>
                            <a:schemeClr val="tx1"/>
                          </a:solidFill>
                        </a:rPr>
                        <a:t>x</a:t>
                      </a:r>
                      <a:endParaRPr lang="en-US" sz="2400" dirty="0">
                        <a:solidFill>
                          <a:schemeClr val="tx1"/>
                        </a:solidFill>
                      </a:endParaRPr>
                    </a:p>
                  </a:txBody>
                  <a:tcPr/>
                </a:tc>
                <a:tc>
                  <a:txBody>
                    <a:bodyPr/>
                    <a:lstStyle/>
                    <a:p>
                      <a:r>
                        <a:rPr lang="en-US" sz="2400" dirty="0" smtClean="0">
                          <a:solidFill>
                            <a:schemeClr val="tx1"/>
                          </a:solidFill>
                        </a:rPr>
                        <a:t>1</a:t>
                      </a:r>
                      <a:endParaRPr lang="en-US" sz="2400" dirty="0">
                        <a:solidFill>
                          <a:schemeClr val="tx1"/>
                        </a:solidFill>
                      </a:endParaRPr>
                    </a:p>
                  </a:txBody>
                  <a:tcPr/>
                </a:tc>
              </a:tr>
              <a:tr h="370840">
                <a:tc>
                  <a:txBody>
                    <a:bodyPr/>
                    <a:lstStyle/>
                    <a:p>
                      <a:r>
                        <a:rPr lang="en-US" sz="2400" dirty="0" smtClean="0">
                          <a:solidFill>
                            <a:schemeClr val="tx1"/>
                          </a:solidFill>
                        </a:rPr>
                        <a:t>x</a:t>
                      </a:r>
                      <a:endParaRPr lang="en-US" sz="2400" dirty="0">
                        <a:solidFill>
                          <a:schemeClr val="tx1"/>
                        </a:solidFill>
                      </a:endParaRPr>
                    </a:p>
                  </a:txBody>
                  <a:tcPr/>
                </a:tc>
                <a:tc>
                  <a:txBody>
                    <a:bodyPr/>
                    <a:lstStyle/>
                    <a:p>
                      <a:r>
                        <a:rPr lang="en-US" sz="2400" dirty="0" smtClean="0">
                          <a:solidFill>
                            <a:srgbClr val="FF0000"/>
                          </a:solidFill>
                        </a:rPr>
                        <a:t>0</a:t>
                      </a:r>
                      <a:endParaRPr lang="en-US" sz="2400" dirty="0">
                        <a:solidFill>
                          <a:srgbClr val="FF0000"/>
                        </a:solidFill>
                      </a:endParaRPr>
                    </a:p>
                  </a:txBody>
                  <a:tcPr/>
                </a:tc>
                <a:tc>
                  <a:txBody>
                    <a:bodyPr/>
                    <a:lstStyle/>
                    <a:p>
                      <a:r>
                        <a:rPr lang="en-US" sz="2400" dirty="0" smtClean="0">
                          <a:solidFill>
                            <a:schemeClr val="tx1"/>
                          </a:solidFill>
                        </a:rPr>
                        <a:t>x</a:t>
                      </a:r>
                      <a:endParaRPr lang="en-US" sz="2400" dirty="0">
                        <a:solidFill>
                          <a:schemeClr val="tx1"/>
                        </a:solidFill>
                      </a:endParaRPr>
                    </a:p>
                  </a:txBody>
                  <a:tcPr/>
                </a:tc>
                <a:tc>
                  <a:txBody>
                    <a:bodyPr/>
                    <a:lstStyle/>
                    <a:p>
                      <a:r>
                        <a:rPr lang="en-US" sz="2400" dirty="0" smtClean="0">
                          <a:solidFill>
                            <a:schemeClr val="tx1"/>
                          </a:solidFill>
                        </a:rPr>
                        <a:t>x</a:t>
                      </a:r>
                      <a:endParaRPr lang="en-US" sz="2400" dirty="0">
                        <a:solidFill>
                          <a:schemeClr val="tx1"/>
                        </a:solidFill>
                      </a:endParaRPr>
                    </a:p>
                  </a:txBody>
                  <a:tcPr/>
                </a:tc>
                <a:tc>
                  <a:txBody>
                    <a:bodyPr/>
                    <a:lstStyle/>
                    <a:p>
                      <a:r>
                        <a:rPr lang="en-US" sz="2400" dirty="0" smtClean="0">
                          <a:solidFill>
                            <a:schemeClr val="tx1"/>
                          </a:solidFill>
                        </a:rPr>
                        <a:t>x</a:t>
                      </a:r>
                      <a:endParaRPr lang="en-US" sz="2400" dirty="0">
                        <a:solidFill>
                          <a:schemeClr val="tx1"/>
                        </a:solidFill>
                      </a:endParaRPr>
                    </a:p>
                  </a:txBody>
                  <a:tcPr/>
                </a:tc>
              </a:tr>
              <a:tr h="370840">
                <a:tc>
                  <a:txBody>
                    <a:bodyPr/>
                    <a:lstStyle/>
                    <a:p>
                      <a:r>
                        <a:rPr lang="en-US" sz="2400" dirty="0" smtClean="0">
                          <a:solidFill>
                            <a:schemeClr val="tx1"/>
                          </a:solidFill>
                        </a:rPr>
                        <a:t>z</a:t>
                      </a:r>
                      <a:endParaRPr lang="en-US" sz="2400" dirty="0">
                        <a:solidFill>
                          <a:schemeClr val="tx1"/>
                        </a:solidFill>
                      </a:endParaRPr>
                    </a:p>
                  </a:txBody>
                  <a:tcPr/>
                </a:tc>
                <a:tc>
                  <a:txBody>
                    <a:bodyPr/>
                    <a:lstStyle/>
                    <a:p>
                      <a:r>
                        <a:rPr lang="en-US" sz="2400" dirty="0" smtClean="0">
                          <a:solidFill>
                            <a:srgbClr val="FF0000"/>
                          </a:solidFill>
                        </a:rPr>
                        <a:t>0</a:t>
                      </a:r>
                      <a:endParaRPr lang="en-US" sz="2400" dirty="0">
                        <a:solidFill>
                          <a:srgbClr val="FF0000"/>
                        </a:solidFill>
                      </a:endParaRPr>
                    </a:p>
                  </a:txBody>
                  <a:tcPr/>
                </a:tc>
                <a:tc>
                  <a:txBody>
                    <a:bodyPr/>
                    <a:lstStyle/>
                    <a:p>
                      <a:r>
                        <a:rPr lang="en-US" sz="2400" dirty="0" smtClean="0">
                          <a:solidFill>
                            <a:schemeClr val="tx1"/>
                          </a:solidFill>
                        </a:rPr>
                        <a:t>1</a:t>
                      </a:r>
                      <a:endParaRPr lang="en-US" sz="2400" dirty="0">
                        <a:solidFill>
                          <a:schemeClr val="tx1"/>
                        </a:solidFill>
                      </a:endParaRPr>
                    </a:p>
                  </a:txBody>
                  <a:tcPr/>
                </a:tc>
                <a:tc>
                  <a:txBody>
                    <a:bodyPr/>
                    <a:lstStyle/>
                    <a:p>
                      <a:r>
                        <a:rPr lang="en-US" sz="2400" dirty="0" smtClean="0">
                          <a:solidFill>
                            <a:schemeClr val="tx1"/>
                          </a:solidFill>
                        </a:rPr>
                        <a:t>x</a:t>
                      </a:r>
                      <a:endParaRPr lang="en-US" sz="2400" dirty="0">
                        <a:solidFill>
                          <a:schemeClr val="tx1"/>
                        </a:solidFill>
                      </a:endParaRPr>
                    </a:p>
                  </a:txBody>
                  <a:tcPr/>
                </a:tc>
                <a:tc>
                  <a:txBody>
                    <a:bodyPr/>
                    <a:lstStyle/>
                    <a:p>
                      <a:r>
                        <a:rPr lang="en-US" sz="2400" dirty="0" smtClean="0">
                          <a:solidFill>
                            <a:schemeClr val="tx1"/>
                          </a:solidFill>
                        </a:rPr>
                        <a:t>z</a:t>
                      </a:r>
                      <a:endParaRPr lang="en-US" sz="2400" dirty="0">
                        <a:solidFill>
                          <a:schemeClr val="tx1"/>
                        </a:solidFill>
                      </a:endParaRPr>
                    </a:p>
                  </a:txBody>
                  <a:tcPr/>
                </a:tc>
              </a:tr>
            </a:tbl>
          </a:graphicData>
        </a:graphic>
      </p:graphicFrame>
    </p:spTree>
    <p:extLst>
      <p:ext uri="{BB962C8B-B14F-4D97-AF65-F5344CB8AC3E}">
        <p14:creationId xmlns:p14="http://schemas.microsoft.com/office/powerpoint/2010/main" val="18502116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err="1" smtClean="0">
                <a:solidFill>
                  <a:srgbClr val="0070C0"/>
                </a:solidFill>
              </a:rPr>
              <a:t>Trireg</a:t>
            </a:r>
            <a:r>
              <a:rPr lang="en-US" b="1" dirty="0" smtClean="0">
                <a:solidFill>
                  <a:srgbClr val="0070C0"/>
                </a:solidFill>
              </a:rPr>
              <a:t> net</a:t>
            </a:r>
            <a:endParaRPr lang="en-US" b="1" dirty="0">
              <a:solidFill>
                <a:srgbClr val="0070C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839200" cy="151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2743200"/>
            <a:ext cx="555307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619500"/>
            <a:ext cx="8590998"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0626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solidFill>
                  <a:srgbClr val="0070C0"/>
                </a:solidFill>
              </a:rPr>
              <a:t>Multiple input gate</a:t>
            </a:r>
            <a:endParaRPr lang="en-US" b="1" dirty="0">
              <a:solidFill>
                <a:srgbClr val="0070C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82414"/>
            <a:ext cx="4219575" cy="147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75" y="1268559"/>
            <a:ext cx="4506569" cy="208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352800"/>
            <a:ext cx="8605838" cy="74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462" y="4260273"/>
            <a:ext cx="5850514" cy="228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1881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0070C0"/>
                </a:solidFill>
              </a:rPr>
              <a:t>Multiple output gate</a:t>
            </a:r>
            <a:endParaRPr lang="en-US" b="1" dirty="0">
              <a:solidFill>
                <a:srgbClr val="0070C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305800" cy="221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208665"/>
            <a:ext cx="7972425" cy="77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7" y="4114800"/>
            <a:ext cx="8686800" cy="109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907" y="5334000"/>
            <a:ext cx="8448675" cy="113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2888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0070C0"/>
                </a:solidFill>
              </a:rPr>
              <a:t>Conditional Statement ( </a:t>
            </a:r>
            <a:r>
              <a:rPr lang="en-US" b="1" dirty="0" err="1" smtClean="0">
                <a:solidFill>
                  <a:srgbClr val="0070C0"/>
                </a:solidFill>
              </a:rPr>
              <a:t>Behv</a:t>
            </a:r>
            <a:r>
              <a:rPr lang="en-US" b="1" dirty="0" smtClean="0">
                <a:solidFill>
                  <a:srgbClr val="0070C0"/>
                </a:solidFill>
              </a:rPr>
              <a:t> model)</a:t>
            </a:r>
            <a:endParaRPr lang="en-US" b="1" dirty="0">
              <a:solidFill>
                <a:srgbClr val="0070C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1143000"/>
            <a:ext cx="4648200" cy="1502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38400"/>
            <a:ext cx="3581400" cy="102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286000"/>
            <a:ext cx="3941617" cy="4464541"/>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4835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0070C0"/>
                </a:solidFill>
              </a:rPr>
              <a:t>Case Statement</a:t>
            </a:r>
            <a:endParaRPr lang="en-US" b="1" dirty="0">
              <a:solidFill>
                <a:srgbClr val="0070C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10600" cy="149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90627"/>
            <a:ext cx="5686425" cy="103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080" y="2930198"/>
            <a:ext cx="7732676" cy="362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7703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0070C0"/>
                </a:solidFill>
              </a:rPr>
              <a:t>Example</a:t>
            </a:r>
            <a:endParaRPr lang="en-US" b="1" dirty="0">
              <a:solidFill>
                <a:srgbClr val="0070C0"/>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 y="1108912"/>
            <a:ext cx="4262437" cy="183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3200"/>
            <a:ext cx="319682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350326"/>
            <a:ext cx="4098564" cy="231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431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Mixed level Modeling</a:t>
            </a:r>
            <a:endParaRPr lang="en-US" b="1" dirty="0">
              <a:solidFill>
                <a:srgbClr val="0070C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358578" cy="486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4783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0070C0"/>
                </a:solidFill>
              </a:rPr>
              <a:t>Loop Statement</a:t>
            </a:r>
            <a:endParaRPr lang="en-US" b="1" dirty="0">
              <a:solidFill>
                <a:srgbClr val="0070C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15291"/>
            <a:ext cx="5791200" cy="194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362200"/>
            <a:ext cx="5016428" cy="17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86200"/>
            <a:ext cx="8367713" cy="138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5271016"/>
            <a:ext cx="2565817" cy="141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4845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430701" cy="330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674" y="3048000"/>
            <a:ext cx="3223103" cy="175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4953000"/>
            <a:ext cx="721994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4454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1" y="149959"/>
            <a:ext cx="5462729" cy="190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788" y="76200"/>
            <a:ext cx="3452812" cy="220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90" y="2514600"/>
            <a:ext cx="8915400" cy="142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 y="4191000"/>
            <a:ext cx="840889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4745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04034"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9" y="2424545"/>
            <a:ext cx="6653521"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3020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0070C0"/>
                </a:solidFill>
              </a:rPr>
              <a:t>User Defined primitive</a:t>
            </a:r>
            <a:endParaRPr lang="en-US" b="1" dirty="0">
              <a:solidFill>
                <a:srgbClr val="0070C0"/>
              </a:solidFill>
            </a:endParaRPr>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pPr algn="just"/>
            <a:r>
              <a:rPr lang="en-US" dirty="0"/>
              <a:t>user can virtually argument predefined gate primitives by designing and specifying new primitive elements called user-defined primitives (UDPs</a:t>
            </a:r>
            <a:r>
              <a:rPr lang="en-US" dirty="0" smtClean="0"/>
              <a:t>).</a:t>
            </a:r>
          </a:p>
          <a:p>
            <a:pPr algn="just"/>
            <a:r>
              <a:rPr lang="en-US" b="1" i="1" dirty="0"/>
              <a:t>AND, NAND,</a:t>
            </a:r>
            <a:r>
              <a:rPr lang="en-US" dirty="0"/>
              <a:t> NOT, </a:t>
            </a:r>
            <a:r>
              <a:rPr lang="en-US" b="1" i="1" dirty="0"/>
              <a:t>OR,</a:t>
            </a:r>
            <a:r>
              <a:rPr lang="en-US" dirty="0"/>
              <a:t> and </a:t>
            </a:r>
            <a:r>
              <a:rPr lang="en-US" b="1" i="1" dirty="0"/>
              <a:t>NOR</a:t>
            </a:r>
            <a:r>
              <a:rPr lang="en-US" dirty="0"/>
              <a:t>, as a part of the language. </a:t>
            </a:r>
            <a:r>
              <a:rPr lang="en-US" dirty="0" smtClean="0"/>
              <a:t> Part of built-in primitive.</a:t>
            </a:r>
          </a:p>
          <a:p>
            <a:pPr algn="just"/>
            <a:r>
              <a:rPr lang="en-US" dirty="0"/>
              <a:t>Instances of these new UDPs can be used in the same manner as the gate primitives to represent the circuit being modeled</a:t>
            </a:r>
            <a:r>
              <a:rPr lang="en-US" dirty="0" smtClean="0"/>
              <a:t>.</a:t>
            </a:r>
          </a:p>
          <a:p>
            <a:pPr algn="just"/>
            <a:r>
              <a:rPr lang="en-US" dirty="0"/>
              <a:t>Each UDP has exactly one output, which can be in one of these states: 0, 1, or x.</a:t>
            </a:r>
          </a:p>
        </p:txBody>
      </p:sp>
    </p:spTree>
    <p:extLst>
      <p:ext uri="{BB962C8B-B14F-4D97-AF65-F5344CB8AC3E}">
        <p14:creationId xmlns:p14="http://schemas.microsoft.com/office/powerpoint/2010/main" val="35756746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lnSpcReduction="10000"/>
          </a:bodyPr>
          <a:lstStyle/>
          <a:p>
            <a:pPr algn="just"/>
            <a:r>
              <a:rPr lang="en-US" dirty="0"/>
              <a:t>These two types of behavior can be represented in user-defined primitives:</a:t>
            </a:r>
          </a:p>
          <a:p>
            <a:pPr lvl="1" algn="just"/>
            <a:r>
              <a:rPr lang="en-US" dirty="0"/>
              <a:t>Combinational UDP</a:t>
            </a:r>
          </a:p>
          <a:p>
            <a:pPr lvl="1" algn="just"/>
            <a:r>
              <a:rPr lang="en-US" dirty="0"/>
              <a:t>Sequential UDP</a:t>
            </a:r>
          </a:p>
          <a:p>
            <a:pPr algn="just"/>
            <a:r>
              <a:rPr lang="en-US" dirty="0"/>
              <a:t>A sequential UDP uses the value of its inputs and the current value of its output to determine the next value of output</a:t>
            </a:r>
            <a:r>
              <a:rPr lang="en-US" dirty="0" smtClean="0"/>
              <a:t>. </a:t>
            </a:r>
            <a:r>
              <a:rPr lang="en-US" b="1" i="1" dirty="0"/>
              <a:t>latches and flip-flops</a:t>
            </a:r>
            <a:r>
              <a:rPr lang="en-US" dirty="0" smtClean="0"/>
              <a:t>.</a:t>
            </a:r>
          </a:p>
          <a:p>
            <a:pPr algn="just"/>
            <a:r>
              <a:rPr lang="en-US" dirty="0"/>
              <a:t>A sequential UDP can model both level-sensitive and edge-sensitive behavior. </a:t>
            </a:r>
            <a:endParaRPr lang="en-US" dirty="0" smtClean="0"/>
          </a:p>
          <a:p>
            <a:pPr algn="just"/>
            <a:r>
              <a:rPr lang="en-US" dirty="0"/>
              <a:t>The maximum number of inputs to a sequential UDP is limited to 9 because the internal state counts as an input.</a:t>
            </a:r>
          </a:p>
        </p:txBody>
      </p:sp>
    </p:spTree>
    <p:extLst>
      <p:ext uri="{BB962C8B-B14F-4D97-AF65-F5344CB8AC3E}">
        <p14:creationId xmlns:p14="http://schemas.microsoft.com/office/powerpoint/2010/main" val="22287480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3124199"/>
          </a:xfrm>
        </p:spPr>
        <p:txBody>
          <a:bodyPr>
            <a:normAutofit fontScale="77500" lnSpcReduction="20000"/>
          </a:bodyPr>
          <a:lstStyle/>
          <a:p>
            <a:pPr marL="0" indent="0">
              <a:buNone/>
            </a:pPr>
            <a:r>
              <a:rPr lang="en-US" dirty="0"/>
              <a:t>primitive </a:t>
            </a:r>
            <a:r>
              <a:rPr lang="en-US" dirty="0" err="1"/>
              <a:t>UDP_name</a:t>
            </a:r>
            <a:r>
              <a:rPr lang="en-US" dirty="0"/>
              <a:t> (output, input, ...);  </a:t>
            </a:r>
          </a:p>
          <a:p>
            <a:pPr marL="0" indent="0">
              <a:buNone/>
            </a:pPr>
            <a:r>
              <a:rPr lang="en-US" dirty="0"/>
              <a:t>  </a:t>
            </a:r>
            <a:r>
              <a:rPr lang="en-US" dirty="0" err="1"/>
              <a:t>port_declaration</a:t>
            </a:r>
            <a:r>
              <a:rPr lang="en-US" dirty="0"/>
              <a:t>  </a:t>
            </a:r>
          </a:p>
          <a:p>
            <a:pPr marL="0" indent="0">
              <a:buNone/>
            </a:pPr>
            <a:r>
              <a:rPr lang="en-US" dirty="0"/>
              <a:t>  [ </a:t>
            </a:r>
            <a:r>
              <a:rPr lang="en-US" dirty="0" err="1"/>
              <a:t>reg</a:t>
            </a:r>
            <a:r>
              <a:rPr lang="en-US" dirty="0"/>
              <a:t> output; ]  </a:t>
            </a:r>
          </a:p>
          <a:p>
            <a:pPr marL="0" indent="0">
              <a:buNone/>
            </a:pPr>
            <a:r>
              <a:rPr lang="en-US" dirty="0"/>
              <a:t>  [ initial output = </a:t>
            </a:r>
            <a:r>
              <a:rPr lang="en-US" dirty="0" err="1"/>
              <a:t>initial_value</a:t>
            </a:r>
            <a:r>
              <a:rPr lang="en-US" dirty="0"/>
              <a:t>; ]  </a:t>
            </a:r>
          </a:p>
          <a:p>
            <a:pPr marL="0" indent="0">
              <a:buNone/>
            </a:pPr>
            <a:r>
              <a:rPr lang="en-US" dirty="0"/>
              <a:t>  table  </a:t>
            </a:r>
          </a:p>
          <a:p>
            <a:pPr marL="0" indent="0">
              <a:buNone/>
            </a:pPr>
            <a:r>
              <a:rPr lang="en-US" dirty="0"/>
              <a:t>     </a:t>
            </a:r>
            <a:r>
              <a:rPr lang="en-US" dirty="0" err="1"/>
              <a:t>truth_table</a:t>
            </a:r>
            <a:r>
              <a:rPr lang="en-US" dirty="0"/>
              <a:t>  </a:t>
            </a:r>
          </a:p>
          <a:p>
            <a:pPr marL="0" indent="0">
              <a:buNone/>
            </a:pPr>
            <a:r>
              <a:rPr lang="en-US" dirty="0"/>
              <a:t>  </a:t>
            </a:r>
            <a:r>
              <a:rPr lang="en-US" dirty="0" err="1"/>
              <a:t>endtable</a:t>
            </a:r>
            <a:r>
              <a:rPr lang="en-US" dirty="0"/>
              <a:t>  </a:t>
            </a:r>
          </a:p>
          <a:p>
            <a:pPr marL="0" indent="0">
              <a:buNone/>
            </a:pPr>
            <a:r>
              <a:rPr lang="en-US" dirty="0" err="1"/>
              <a:t>endprimitive</a:t>
            </a:r>
            <a:r>
              <a:rPr lang="en-US" dirty="0"/>
              <a:t>  </a:t>
            </a:r>
          </a:p>
          <a:p>
            <a:endParaRPr lang="en-US" dirty="0"/>
          </a:p>
        </p:txBody>
      </p:sp>
      <p:sp>
        <p:nvSpPr>
          <p:cNvPr id="4" name="Rectangle 3"/>
          <p:cNvSpPr/>
          <p:nvPr/>
        </p:nvSpPr>
        <p:spPr>
          <a:xfrm>
            <a:off x="4966855" y="2535060"/>
            <a:ext cx="37338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t>UDPs should be defined outside </a:t>
            </a:r>
            <a:r>
              <a:rPr lang="en-US" dirty="0" smtClean="0"/>
              <a:t>the</a:t>
            </a:r>
            <a:r>
              <a:rPr lang="en-US" dirty="0"/>
              <a:t> </a:t>
            </a:r>
            <a:r>
              <a:rPr lang="en-US" b="1" i="1" dirty="0"/>
              <a:t>module</a:t>
            </a:r>
            <a:r>
              <a:rPr lang="en-US" dirty="0"/>
              <a:t> and </a:t>
            </a:r>
            <a:r>
              <a:rPr lang="en-US" b="1" i="1" dirty="0" err="1"/>
              <a:t>endmodule</a:t>
            </a:r>
            <a:r>
              <a:rPr lang="en-US" dirty="0"/>
              <a:t>.</a:t>
            </a:r>
          </a:p>
        </p:txBody>
      </p:sp>
      <p:sp>
        <p:nvSpPr>
          <p:cNvPr id="5" name="Rectangle 4"/>
          <p:cNvSpPr/>
          <p:nvPr/>
        </p:nvSpPr>
        <p:spPr>
          <a:xfrm>
            <a:off x="394855" y="3810000"/>
            <a:ext cx="8305800"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800" dirty="0"/>
              <a:t>Hardware behavior is described as a primitive state table that lists out a different possible combination of inputs and their corresponding output within the </a:t>
            </a:r>
            <a:r>
              <a:rPr lang="en-US" sz="2800" b="1" i="1" dirty="0"/>
              <a:t>table</a:t>
            </a:r>
            <a:r>
              <a:rPr lang="en-US" sz="2800" dirty="0"/>
              <a:t> and </a:t>
            </a:r>
            <a:r>
              <a:rPr lang="en-US" sz="2800" b="1" i="1" dirty="0" err="1"/>
              <a:t>endtable</a:t>
            </a:r>
            <a:r>
              <a:rPr lang="en-US" sz="2800" dirty="0"/>
              <a:t>.</a:t>
            </a:r>
          </a:p>
        </p:txBody>
      </p:sp>
    </p:spTree>
    <p:extLst>
      <p:ext uri="{BB962C8B-B14F-4D97-AF65-F5344CB8AC3E}">
        <p14:creationId xmlns:p14="http://schemas.microsoft.com/office/powerpoint/2010/main" val="28705728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b="1" dirty="0" smtClean="0">
                <a:solidFill>
                  <a:srgbClr val="0070C0"/>
                </a:solidFill>
              </a:rPr>
              <a:t>Combinational UDP</a:t>
            </a:r>
            <a:endParaRPr lang="en-US" b="1" dirty="0">
              <a:solidFill>
                <a:srgbClr val="0070C0"/>
              </a:solidFill>
            </a:endParaRPr>
          </a:p>
        </p:txBody>
      </p:sp>
      <p:sp>
        <p:nvSpPr>
          <p:cNvPr id="3" name="Content Placeholder 2"/>
          <p:cNvSpPr>
            <a:spLocks noGrp="1"/>
          </p:cNvSpPr>
          <p:nvPr>
            <p:ph idx="1"/>
          </p:nvPr>
        </p:nvSpPr>
        <p:spPr>
          <a:xfrm>
            <a:off x="152400" y="762000"/>
            <a:ext cx="8839200" cy="6019799"/>
          </a:xfrm>
        </p:spPr>
        <p:txBody>
          <a:bodyPr>
            <a:normAutofit fontScale="47500" lnSpcReduction="20000"/>
          </a:bodyPr>
          <a:lstStyle/>
          <a:p>
            <a:pPr algn="just"/>
            <a:r>
              <a:rPr lang="en-US" sz="3400" dirty="0"/>
              <a:t>In combinational UDPs, the output state is determined solely as a function of the current input states. Whenever an input changes state, the UDP is evaluated, and one of the state table rows is matched. The output state is set to the value indicated by that row. The maximum number of inputs to a Combinational UDP is 10</a:t>
            </a:r>
            <a:r>
              <a:rPr lang="en-US" sz="3400" dirty="0" smtClean="0"/>
              <a:t>.</a:t>
            </a:r>
          </a:p>
          <a:p>
            <a:pPr algn="just"/>
            <a:endParaRPr lang="en-US" sz="3800" b="1" dirty="0"/>
          </a:p>
          <a:p>
            <a:pPr marL="0" indent="0">
              <a:buNone/>
            </a:pPr>
            <a:r>
              <a:rPr lang="en-US" sz="3800" b="1" dirty="0"/>
              <a:t>// Output should always be the first signal in the port list  </a:t>
            </a:r>
          </a:p>
          <a:p>
            <a:pPr marL="0" indent="0">
              <a:buNone/>
            </a:pPr>
            <a:r>
              <a:rPr lang="en-US" sz="3800" b="1" dirty="0"/>
              <a:t>  </a:t>
            </a:r>
          </a:p>
          <a:p>
            <a:pPr marL="0" indent="0">
              <a:buNone/>
            </a:pPr>
            <a:r>
              <a:rPr lang="en-US" sz="3800" b="1" dirty="0"/>
              <a:t>primitive mux (out, </a:t>
            </a:r>
            <a:r>
              <a:rPr lang="en-US" sz="3800" b="1" dirty="0" err="1"/>
              <a:t>sel</a:t>
            </a:r>
            <a:r>
              <a:rPr lang="en-US" sz="3800" b="1" dirty="0"/>
              <a:t>, a, b);  </a:t>
            </a:r>
          </a:p>
          <a:p>
            <a:pPr marL="0" indent="0">
              <a:buNone/>
            </a:pPr>
            <a:r>
              <a:rPr lang="en-US" sz="3800" b="1" dirty="0"/>
              <a:t>    output out;  </a:t>
            </a:r>
          </a:p>
          <a:p>
            <a:pPr marL="0" indent="0">
              <a:buNone/>
            </a:pPr>
            <a:r>
              <a:rPr lang="en-US" sz="3800" b="1" dirty="0"/>
              <a:t>    input </a:t>
            </a:r>
            <a:r>
              <a:rPr lang="en-US" sz="3800" b="1" dirty="0" err="1"/>
              <a:t>sel</a:t>
            </a:r>
            <a:r>
              <a:rPr lang="en-US" sz="3800" b="1" dirty="0"/>
              <a:t>, a, b;  </a:t>
            </a:r>
          </a:p>
          <a:p>
            <a:pPr marL="0" indent="0">
              <a:buNone/>
            </a:pPr>
            <a:r>
              <a:rPr lang="en-US" sz="3800" b="1" dirty="0"/>
              <a:t>  </a:t>
            </a:r>
          </a:p>
          <a:p>
            <a:pPr marL="0" indent="0">
              <a:buNone/>
            </a:pPr>
            <a:r>
              <a:rPr lang="en-US" sz="3800" b="1" dirty="0"/>
              <a:t>    table  </a:t>
            </a:r>
          </a:p>
          <a:p>
            <a:pPr marL="0" indent="0">
              <a:buNone/>
            </a:pPr>
            <a:r>
              <a:rPr lang="en-US" sz="3800" b="1" dirty="0"/>
              <a:t>                //   </a:t>
            </a:r>
            <a:r>
              <a:rPr lang="en-US" sz="3800" b="1" dirty="0" err="1"/>
              <a:t>sel</a:t>
            </a:r>
            <a:r>
              <a:rPr lang="en-US" sz="3800" b="1" dirty="0"/>
              <a:t>    a   b               out  </a:t>
            </a:r>
          </a:p>
          <a:p>
            <a:pPr marL="0" indent="0">
              <a:buNone/>
            </a:pPr>
            <a:r>
              <a:rPr lang="en-US" sz="3800" b="1" dirty="0"/>
              <a:t>            0   1   ?   :   1;  </a:t>
            </a:r>
          </a:p>
          <a:p>
            <a:pPr marL="0" indent="0">
              <a:buNone/>
            </a:pPr>
            <a:r>
              <a:rPr lang="en-US" sz="3800" b="1" dirty="0"/>
              <a:t>            0   0   ?   :   0;  </a:t>
            </a:r>
          </a:p>
          <a:p>
            <a:pPr marL="0" indent="0">
              <a:buNone/>
            </a:pPr>
            <a:r>
              <a:rPr lang="en-US" sz="3800" b="1" dirty="0"/>
              <a:t>            1   ?   0   :   0;  </a:t>
            </a:r>
          </a:p>
          <a:p>
            <a:pPr marL="0" indent="0">
              <a:buNone/>
            </a:pPr>
            <a:r>
              <a:rPr lang="en-US" sz="3800" b="1" dirty="0"/>
              <a:t>            1   ?   1   :   1;  </a:t>
            </a:r>
          </a:p>
          <a:p>
            <a:pPr marL="0" indent="0">
              <a:buNone/>
            </a:pPr>
            <a:r>
              <a:rPr lang="en-US" sz="3800" b="1" dirty="0"/>
              <a:t>            x   0   0   :   0;  </a:t>
            </a:r>
          </a:p>
          <a:p>
            <a:pPr marL="0" indent="0">
              <a:buNone/>
            </a:pPr>
            <a:r>
              <a:rPr lang="en-US" sz="3800" b="1" dirty="0"/>
              <a:t>            x   1   1   :   1;  </a:t>
            </a:r>
          </a:p>
          <a:p>
            <a:pPr marL="0" indent="0">
              <a:buNone/>
            </a:pPr>
            <a:r>
              <a:rPr lang="en-US" sz="3800" b="1" dirty="0"/>
              <a:t>    </a:t>
            </a:r>
            <a:r>
              <a:rPr lang="en-US" sz="3800" b="1" dirty="0" err="1"/>
              <a:t>endtable</a:t>
            </a:r>
            <a:r>
              <a:rPr lang="en-US" sz="3800" b="1" dirty="0"/>
              <a:t>  </a:t>
            </a:r>
          </a:p>
          <a:p>
            <a:pPr marL="0" indent="0">
              <a:buNone/>
            </a:pPr>
            <a:r>
              <a:rPr lang="en-US" sz="3800" b="1" dirty="0"/>
              <a:t>  </a:t>
            </a:r>
          </a:p>
          <a:p>
            <a:pPr marL="0" indent="0">
              <a:buNone/>
            </a:pPr>
            <a:r>
              <a:rPr lang="en-US" sz="3800" b="1" dirty="0" err="1"/>
              <a:t>endprimitive</a:t>
            </a:r>
            <a:r>
              <a:rPr lang="en-US" sz="3800" b="1" dirty="0"/>
              <a:t>  </a:t>
            </a:r>
          </a:p>
          <a:p>
            <a:pPr algn="just"/>
            <a:endParaRPr lang="en-US" dirty="0"/>
          </a:p>
        </p:txBody>
      </p:sp>
      <p:sp>
        <p:nvSpPr>
          <p:cNvPr id="4" name="Rectangle 3"/>
          <p:cNvSpPr/>
          <p:nvPr/>
        </p:nvSpPr>
        <p:spPr>
          <a:xfrm>
            <a:off x="4114800" y="3733800"/>
            <a:ext cx="4572000" cy="120032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en-US" sz="2400" dirty="0"/>
              <a:t>A ? indicates that the signal can be either 0, 1 or x and does not matter in deciding the final output.</a:t>
            </a:r>
          </a:p>
        </p:txBody>
      </p:sp>
    </p:spTree>
    <p:extLst>
      <p:ext uri="{BB962C8B-B14F-4D97-AF65-F5344CB8AC3E}">
        <p14:creationId xmlns:p14="http://schemas.microsoft.com/office/powerpoint/2010/main" val="36440447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p:spPr>
        <p:txBody>
          <a:bodyPr>
            <a:normAutofit fontScale="90000"/>
          </a:bodyPr>
          <a:lstStyle/>
          <a:p>
            <a:r>
              <a:rPr lang="en-US" b="1" dirty="0" smtClean="0">
                <a:solidFill>
                  <a:srgbClr val="0070C0"/>
                </a:solidFill>
              </a:rPr>
              <a:t>Sequential UDP</a:t>
            </a:r>
            <a:endParaRPr lang="en-US" b="1" dirty="0">
              <a:solidFill>
                <a:srgbClr val="0070C0"/>
              </a:solidFill>
            </a:endParaRPr>
          </a:p>
        </p:txBody>
      </p:sp>
      <p:sp>
        <p:nvSpPr>
          <p:cNvPr id="3" name="Content Placeholder 2"/>
          <p:cNvSpPr>
            <a:spLocks noGrp="1"/>
          </p:cNvSpPr>
          <p:nvPr>
            <p:ph idx="1"/>
          </p:nvPr>
        </p:nvSpPr>
        <p:spPr>
          <a:xfrm>
            <a:off x="228600" y="838200"/>
            <a:ext cx="8686800" cy="5287963"/>
          </a:xfrm>
        </p:spPr>
        <p:txBody>
          <a:bodyPr>
            <a:normAutofit fontScale="92500"/>
          </a:bodyPr>
          <a:lstStyle/>
          <a:p>
            <a:pPr algn="just"/>
            <a:r>
              <a:rPr lang="en-US" dirty="0"/>
              <a:t>Sequential UDP allows the mixing of the level-sensitive and edge-sensitive constructs in the same description. The output port should also be declared as </a:t>
            </a:r>
            <a:r>
              <a:rPr lang="en-US" b="1" i="1" dirty="0" err="1"/>
              <a:t>reg</a:t>
            </a:r>
            <a:r>
              <a:rPr lang="en-US" dirty="0"/>
              <a:t> type within the UDP definition and can be optionally initialized within an </a:t>
            </a:r>
            <a:r>
              <a:rPr lang="en-US" b="1" i="1" dirty="0"/>
              <a:t>initial</a:t>
            </a:r>
            <a:r>
              <a:rPr lang="en-US" dirty="0"/>
              <a:t> statement</a:t>
            </a:r>
            <a:r>
              <a:rPr lang="en-US" dirty="0" smtClean="0"/>
              <a:t>.</a:t>
            </a:r>
          </a:p>
          <a:p>
            <a:pPr marL="0" indent="0" algn="just">
              <a:buNone/>
            </a:pPr>
            <a:r>
              <a:rPr lang="en-US" b="1" dirty="0"/>
              <a:t>1. Level-Sensitive UDPs</a:t>
            </a:r>
            <a:endParaRPr lang="en-US" dirty="0"/>
          </a:p>
          <a:p>
            <a:pPr algn="just"/>
            <a:r>
              <a:rPr lang="en-US" dirty="0"/>
              <a:t>Level-sensitive sequential behavior is represented the same way as combinational behavior, except that the output is declared to be </a:t>
            </a:r>
            <a:r>
              <a:rPr lang="en-US" b="1" i="1" dirty="0" err="1"/>
              <a:t>reg</a:t>
            </a:r>
            <a:r>
              <a:rPr lang="en-US" dirty="0"/>
              <a:t> type, and there is an additional field in each table entry.</a:t>
            </a:r>
          </a:p>
          <a:p>
            <a:pPr algn="just"/>
            <a:endParaRPr lang="en-US" dirty="0"/>
          </a:p>
        </p:txBody>
      </p:sp>
    </p:spTree>
    <p:extLst>
      <p:ext uri="{BB962C8B-B14F-4D97-AF65-F5344CB8AC3E}">
        <p14:creationId xmlns:p14="http://schemas.microsoft.com/office/powerpoint/2010/main" val="16183865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20000"/>
          </a:bodyPr>
          <a:lstStyle/>
          <a:p>
            <a:pPr marL="0" indent="0">
              <a:buNone/>
            </a:pPr>
            <a:r>
              <a:rPr lang="en-US" dirty="0"/>
              <a:t>primitive </a:t>
            </a:r>
            <a:r>
              <a:rPr lang="en-US" dirty="0" err="1"/>
              <a:t>d_latch</a:t>
            </a:r>
            <a:r>
              <a:rPr lang="en-US" dirty="0"/>
              <a:t> (q, </a:t>
            </a:r>
            <a:r>
              <a:rPr lang="en-US" dirty="0" err="1"/>
              <a:t>clk</a:t>
            </a:r>
            <a:r>
              <a:rPr lang="en-US" dirty="0"/>
              <a:t>, d);  </a:t>
            </a:r>
          </a:p>
          <a:p>
            <a:pPr marL="0" indent="0">
              <a:buNone/>
            </a:pPr>
            <a:r>
              <a:rPr lang="en-US" dirty="0"/>
              <a:t>    output  q;  </a:t>
            </a:r>
          </a:p>
          <a:p>
            <a:pPr marL="0" indent="0">
              <a:buNone/>
            </a:pPr>
            <a:r>
              <a:rPr lang="en-US" dirty="0"/>
              <a:t>    input   </a:t>
            </a:r>
            <a:r>
              <a:rPr lang="en-US" dirty="0" err="1"/>
              <a:t>clk</a:t>
            </a:r>
            <a:r>
              <a:rPr lang="en-US" dirty="0"/>
              <a:t>, d;  </a:t>
            </a:r>
          </a:p>
          <a:p>
            <a:pPr marL="0" indent="0">
              <a:buNone/>
            </a:pPr>
            <a:r>
              <a:rPr lang="en-US" dirty="0"/>
              <a:t>    </a:t>
            </a:r>
            <a:r>
              <a:rPr lang="en-US" dirty="0" err="1"/>
              <a:t>reg</a:t>
            </a:r>
            <a:r>
              <a:rPr lang="en-US" dirty="0"/>
              <a:t>     q;  </a:t>
            </a:r>
          </a:p>
          <a:p>
            <a:pPr marL="0" indent="0">
              <a:buNone/>
            </a:pPr>
            <a:r>
              <a:rPr lang="en-US" dirty="0"/>
              <a:t>  </a:t>
            </a:r>
          </a:p>
          <a:p>
            <a:pPr marL="0" indent="0">
              <a:buNone/>
            </a:pPr>
            <a:r>
              <a:rPr lang="en-US" dirty="0"/>
              <a:t>    table  </a:t>
            </a:r>
          </a:p>
          <a:p>
            <a:pPr marL="0" indent="0">
              <a:buNone/>
            </a:pPr>
            <a:r>
              <a:rPr lang="en-US" dirty="0"/>
              <a:t>                 // </a:t>
            </a:r>
            <a:r>
              <a:rPr lang="en-US" dirty="0" err="1"/>
              <a:t>clk</a:t>
            </a:r>
            <a:r>
              <a:rPr lang="en-US" dirty="0"/>
              <a:t>     d       q   </a:t>
            </a:r>
            <a:r>
              <a:rPr lang="en-US" dirty="0" err="1"/>
              <a:t>q</a:t>
            </a:r>
            <a:r>
              <a:rPr lang="en-US" dirty="0"/>
              <a:t>+  </a:t>
            </a:r>
          </a:p>
          <a:p>
            <a:pPr marL="0" indent="0">
              <a:buNone/>
            </a:pPr>
            <a:r>
              <a:rPr lang="en-US" dirty="0"/>
              <a:t>            1   1   :   ? : 1;  </a:t>
            </a:r>
          </a:p>
          <a:p>
            <a:pPr marL="0" indent="0">
              <a:buNone/>
            </a:pPr>
            <a:r>
              <a:rPr lang="en-US" dirty="0"/>
              <a:t>            1   0   :   ? : 0;  </a:t>
            </a:r>
          </a:p>
          <a:p>
            <a:pPr marL="0" indent="0">
              <a:buNone/>
            </a:pPr>
            <a:r>
              <a:rPr lang="en-US" dirty="0"/>
              <a:t>            0   ?   :   ? : -;  </a:t>
            </a:r>
          </a:p>
          <a:p>
            <a:pPr marL="0" indent="0">
              <a:buNone/>
            </a:pPr>
            <a:r>
              <a:rPr lang="en-US" dirty="0"/>
              <a:t>    </a:t>
            </a:r>
            <a:r>
              <a:rPr lang="en-US" dirty="0" err="1"/>
              <a:t>endtable</a:t>
            </a:r>
            <a:r>
              <a:rPr lang="en-US" dirty="0"/>
              <a:t>  </a:t>
            </a:r>
          </a:p>
          <a:p>
            <a:pPr marL="0" indent="0">
              <a:buNone/>
            </a:pPr>
            <a:r>
              <a:rPr lang="en-US" dirty="0"/>
              <a:t>  </a:t>
            </a:r>
          </a:p>
          <a:p>
            <a:pPr marL="0" indent="0">
              <a:buNone/>
            </a:pPr>
            <a:r>
              <a:rPr lang="en-US" dirty="0" err="1"/>
              <a:t>endprimitive</a:t>
            </a:r>
            <a:r>
              <a:rPr lang="en-US" dirty="0"/>
              <a:t>  </a:t>
            </a:r>
          </a:p>
          <a:p>
            <a:endParaRPr lang="en-US" dirty="0"/>
          </a:p>
        </p:txBody>
      </p:sp>
      <p:sp>
        <p:nvSpPr>
          <p:cNvPr id="4" name="Rectangle 3"/>
          <p:cNvSpPr/>
          <p:nvPr/>
        </p:nvSpPr>
        <p:spPr>
          <a:xfrm>
            <a:off x="4038600" y="3962400"/>
            <a:ext cx="4572000" cy="64633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en-US" dirty="0"/>
              <a:t>In the above code, a hyphen "-" on the last row of the table indicates no change in value for q+</a:t>
            </a:r>
          </a:p>
        </p:txBody>
      </p:sp>
    </p:spTree>
    <p:extLst>
      <p:ext uri="{BB962C8B-B14F-4D97-AF65-F5344CB8AC3E}">
        <p14:creationId xmlns:p14="http://schemas.microsoft.com/office/powerpoint/2010/main" val="1711631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TotalTime>
  <Words>3774</Words>
  <Application>Microsoft Office PowerPoint</Application>
  <PresentationFormat>On-screen Show (4:3)</PresentationFormat>
  <Paragraphs>533</Paragraphs>
  <Slides>105</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105</vt:i4>
      </vt:variant>
    </vt:vector>
  </HeadingPairs>
  <TitlesOfParts>
    <vt:vector size="107" baseType="lpstr">
      <vt:lpstr>Office Theme</vt:lpstr>
      <vt:lpstr>Document</vt:lpstr>
      <vt:lpstr>Verilog Programming </vt:lpstr>
      <vt:lpstr>Introduction</vt:lpstr>
      <vt:lpstr>Design Flow</vt:lpstr>
      <vt:lpstr>PowerPoint Presentation</vt:lpstr>
      <vt:lpstr>PowerPoint Presentation</vt:lpstr>
      <vt:lpstr>History</vt:lpstr>
      <vt:lpstr>PowerPoint Presentation</vt:lpstr>
      <vt:lpstr>Salient points</vt:lpstr>
      <vt:lpstr>Mixed level Modeling</vt:lpstr>
      <vt:lpstr>Primitives</vt:lpstr>
      <vt:lpstr>Examples (Primitives)</vt:lpstr>
      <vt:lpstr>PowerPoint Presentation</vt:lpstr>
      <vt:lpstr>Modules</vt:lpstr>
      <vt:lpstr>Input Output</vt:lpstr>
      <vt:lpstr>PowerPoint Presentation</vt:lpstr>
      <vt:lpstr>Half Adder </vt:lpstr>
      <vt:lpstr>PowerPoint Presentation</vt:lpstr>
      <vt:lpstr>PowerPoint Presentation</vt:lpstr>
      <vt:lpstr>Constants</vt:lpstr>
      <vt:lpstr>Output message</vt:lpstr>
      <vt:lpstr>Operators</vt:lpstr>
      <vt:lpstr>PowerPoint Presentation</vt:lpstr>
      <vt:lpstr>PowerPoint Presentation</vt:lpstr>
      <vt:lpstr>Ports</vt:lpstr>
      <vt:lpstr>PowerPoint Presentation</vt:lpstr>
      <vt:lpstr>PowerPoint Presentation</vt:lpstr>
      <vt:lpstr>PowerPoint Presentation</vt:lpstr>
      <vt:lpstr>Wire vs Reg</vt:lpstr>
      <vt:lpstr>PowerPoint Presentation</vt:lpstr>
      <vt:lpstr>Revision with Version</vt:lpstr>
      <vt:lpstr>PowerPoint Presentation</vt:lpstr>
      <vt:lpstr>Procedural block</vt:lpstr>
      <vt:lpstr>PowerPoint Presentation</vt:lpstr>
      <vt:lpstr>PowerPoint Presentation</vt:lpstr>
      <vt:lpstr>PowerPoint Presentation</vt:lpstr>
      <vt:lpstr>PowerPoint Presentation</vt:lpstr>
      <vt:lpstr>Initial</vt:lpstr>
      <vt:lpstr>PowerPoint Presentation</vt:lpstr>
      <vt:lpstr>PowerPoint Presentation</vt:lpstr>
      <vt:lpstr>Always </vt:lpstr>
      <vt:lpstr>PowerPoint Presentation</vt:lpstr>
      <vt:lpstr>PowerPoint Presentation</vt:lpstr>
      <vt:lpstr>PowerPoint Presentation</vt:lpstr>
      <vt:lpstr>Modeling Combinational Logic </vt:lpstr>
      <vt:lpstr>PowerPoint Presentation</vt:lpstr>
      <vt:lpstr>PowerPoint Presentation</vt:lpstr>
      <vt:lpstr>Verilog Block</vt:lpstr>
      <vt:lpstr>PowerPoint Presentation</vt:lpstr>
      <vt:lpstr>Blocking and Non-blocking</vt:lpstr>
      <vt:lpstr>PowerPoint Presentation</vt:lpstr>
      <vt:lpstr>Assignment operator</vt:lpstr>
      <vt:lpstr>PowerPoint Presentation</vt:lpstr>
      <vt:lpstr>PowerPoint Presentation</vt:lpstr>
      <vt:lpstr>PowerPoint Presentation</vt:lpstr>
      <vt:lpstr>PowerPoint Presentation</vt:lpstr>
      <vt:lpstr>Comparative example: Combinational</vt:lpstr>
      <vt:lpstr>Comparative example: Sequential</vt:lpstr>
      <vt:lpstr>PowerPoint Presentation</vt:lpstr>
      <vt:lpstr>wire vs reg in block</vt:lpstr>
      <vt:lpstr>Assign statement</vt:lpstr>
      <vt:lpstr>Rules: Assign</vt:lpstr>
      <vt:lpstr>Implicit vs Explicit</vt:lpstr>
      <vt:lpstr>Delay , Timescale</vt:lpstr>
      <vt:lpstr>Dataflow style</vt:lpstr>
      <vt:lpstr>PowerPoint Presentation</vt:lpstr>
      <vt:lpstr>Behavioral Style</vt:lpstr>
      <vt:lpstr>Structural Modeling</vt:lpstr>
      <vt:lpstr>PowerPoint Presentation</vt:lpstr>
      <vt:lpstr>PowerPoint Presentation</vt:lpstr>
      <vt:lpstr>Port Mapping</vt:lpstr>
      <vt:lpstr>PowerPoint Presentation</vt:lpstr>
      <vt:lpstr>Mixed Design</vt:lpstr>
      <vt:lpstr>Identifier &amp; Comments</vt:lpstr>
      <vt:lpstr>Format</vt:lpstr>
      <vt:lpstr>Compiler directives</vt:lpstr>
      <vt:lpstr>PowerPoint Presentation</vt:lpstr>
      <vt:lpstr>PowerPoint Presentation</vt:lpstr>
      <vt:lpstr>PowerPoint Presentation</vt:lpstr>
      <vt:lpstr>PowerPoint Presentation</vt:lpstr>
      <vt:lpstr>PowerPoint Presentation</vt:lpstr>
      <vt:lpstr>Multiple Driver</vt:lpstr>
      <vt:lpstr>Wor and Trior</vt:lpstr>
      <vt:lpstr>Wand and Triand </vt:lpstr>
      <vt:lpstr>Trireg net</vt:lpstr>
      <vt:lpstr>Multiple input gate</vt:lpstr>
      <vt:lpstr>Multiple output gate</vt:lpstr>
      <vt:lpstr>Conditional Statement ( Behv model)</vt:lpstr>
      <vt:lpstr>Case Statement</vt:lpstr>
      <vt:lpstr>Example</vt:lpstr>
      <vt:lpstr>Loop Statement</vt:lpstr>
      <vt:lpstr>PowerPoint Presentation</vt:lpstr>
      <vt:lpstr>PowerPoint Presentation</vt:lpstr>
      <vt:lpstr>PowerPoint Presentation</vt:lpstr>
      <vt:lpstr>User Defined primitive</vt:lpstr>
      <vt:lpstr>PowerPoint Presentation</vt:lpstr>
      <vt:lpstr>PowerPoint Presentation</vt:lpstr>
      <vt:lpstr>Combinational UDP</vt:lpstr>
      <vt:lpstr>Sequential UDP</vt:lpstr>
      <vt:lpstr>PowerPoint Presentation</vt:lpstr>
      <vt:lpstr>PowerPoint Presentation</vt:lpstr>
      <vt:lpstr>Test Bench</vt:lpstr>
      <vt:lpstr>PowerPoint Presentation</vt:lpstr>
      <vt:lpstr>Code for TestBench by example</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dc:creator>
  <cp:lastModifiedBy>HU</cp:lastModifiedBy>
  <cp:revision>60</cp:revision>
  <dcterms:created xsi:type="dcterms:W3CDTF">2023-04-30T03:58:51Z</dcterms:created>
  <dcterms:modified xsi:type="dcterms:W3CDTF">2023-05-07T14:23:48Z</dcterms:modified>
</cp:coreProperties>
</file>