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6" r:id="rId15"/>
    <p:sldId id="277" r:id="rId16"/>
    <p:sldId id="280" r:id="rId17"/>
    <p:sldId id="279" r:id="rId18"/>
    <p:sldId id="278" r:id="rId19"/>
    <p:sldId id="281" r:id="rId20"/>
    <p:sldId id="282" r:id="rId21"/>
    <p:sldId id="270" r:id="rId22"/>
    <p:sldId id="271" r:id="rId23"/>
    <p:sldId id="272" r:id="rId24"/>
    <p:sldId id="273" r:id="rId25"/>
    <p:sldId id="274" r:id="rId26"/>
    <p:sldId id="275" r:id="rId27"/>
    <p:sldId id="283" r:id="rId28"/>
    <p:sldId id="284" r:id="rId29"/>
    <p:sldId id="285" r:id="rId30"/>
    <p:sldId id="286" r:id="rId31"/>
    <p:sldId id="287" r:id="rId32"/>
    <p:sldId id="288" r:id="rId33"/>
    <p:sldId id="289" r:id="rId34"/>
    <p:sldId id="290" r:id="rId35"/>
    <p:sldId id="293" r:id="rId36"/>
    <p:sldId id="291" r:id="rId37"/>
    <p:sldId id="292" r:id="rId38"/>
    <p:sldId id="296" r:id="rId39"/>
    <p:sldId id="300" r:id="rId40"/>
    <p:sldId id="297" r:id="rId41"/>
    <p:sldId id="298" r:id="rId42"/>
    <p:sldId id="301" r:id="rId43"/>
    <p:sldId id="299" r:id="rId44"/>
    <p:sldId id="302" r:id="rId45"/>
    <p:sldId id="303" r:id="rId46"/>
    <p:sldId id="305" r:id="rId47"/>
    <p:sldId id="306" r:id="rId48"/>
    <p:sldId id="307" r:id="rId49"/>
    <p:sldId id="308" r:id="rId50"/>
    <p:sldId id="309" r:id="rId51"/>
    <p:sldId id="304"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483C69-168D-416D-B7BB-1B5B8D192FE6}"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C72CB-5A60-47C8-B7AD-8E3F2DA5A535}" type="slidenum">
              <a:rPr lang="en-US" smtClean="0"/>
              <a:t>‹#›</a:t>
            </a:fld>
            <a:endParaRPr lang="en-US"/>
          </a:p>
        </p:txBody>
      </p:sp>
    </p:spTree>
    <p:extLst>
      <p:ext uri="{BB962C8B-B14F-4D97-AF65-F5344CB8AC3E}">
        <p14:creationId xmlns:p14="http://schemas.microsoft.com/office/powerpoint/2010/main" val="16147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483C69-168D-416D-B7BB-1B5B8D192FE6}"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C72CB-5A60-47C8-B7AD-8E3F2DA5A535}" type="slidenum">
              <a:rPr lang="en-US" smtClean="0"/>
              <a:t>‹#›</a:t>
            </a:fld>
            <a:endParaRPr lang="en-US"/>
          </a:p>
        </p:txBody>
      </p:sp>
    </p:spTree>
    <p:extLst>
      <p:ext uri="{BB962C8B-B14F-4D97-AF65-F5344CB8AC3E}">
        <p14:creationId xmlns:p14="http://schemas.microsoft.com/office/powerpoint/2010/main" val="148370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483C69-168D-416D-B7BB-1B5B8D192FE6}"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C72CB-5A60-47C8-B7AD-8E3F2DA5A535}" type="slidenum">
              <a:rPr lang="en-US" smtClean="0"/>
              <a:t>‹#›</a:t>
            </a:fld>
            <a:endParaRPr lang="en-US"/>
          </a:p>
        </p:txBody>
      </p:sp>
    </p:spTree>
    <p:extLst>
      <p:ext uri="{BB962C8B-B14F-4D97-AF65-F5344CB8AC3E}">
        <p14:creationId xmlns:p14="http://schemas.microsoft.com/office/powerpoint/2010/main" val="3798220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483C69-168D-416D-B7BB-1B5B8D192FE6}"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C72CB-5A60-47C8-B7AD-8E3F2DA5A535}" type="slidenum">
              <a:rPr lang="en-US" smtClean="0"/>
              <a:t>‹#›</a:t>
            </a:fld>
            <a:endParaRPr lang="en-US"/>
          </a:p>
        </p:txBody>
      </p:sp>
    </p:spTree>
    <p:extLst>
      <p:ext uri="{BB962C8B-B14F-4D97-AF65-F5344CB8AC3E}">
        <p14:creationId xmlns:p14="http://schemas.microsoft.com/office/powerpoint/2010/main" val="1591814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483C69-168D-416D-B7BB-1B5B8D192FE6}"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C72CB-5A60-47C8-B7AD-8E3F2DA5A535}" type="slidenum">
              <a:rPr lang="en-US" smtClean="0"/>
              <a:t>‹#›</a:t>
            </a:fld>
            <a:endParaRPr lang="en-US"/>
          </a:p>
        </p:txBody>
      </p:sp>
    </p:spTree>
    <p:extLst>
      <p:ext uri="{BB962C8B-B14F-4D97-AF65-F5344CB8AC3E}">
        <p14:creationId xmlns:p14="http://schemas.microsoft.com/office/powerpoint/2010/main" val="397263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483C69-168D-416D-B7BB-1B5B8D192FE6}"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7C72CB-5A60-47C8-B7AD-8E3F2DA5A535}" type="slidenum">
              <a:rPr lang="en-US" smtClean="0"/>
              <a:t>‹#›</a:t>
            </a:fld>
            <a:endParaRPr lang="en-US"/>
          </a:p>
        </p:txBody>
      </p:sp>
    </p:spTree>
    <p:extLst>
      <p:ext uri="{BB962C8B-B14F-4D97-AF65-F5344CB8AC3E}">
        <p14:creationId xmlns:p14="http://schemas.microsoft.com/office/powerpoint/2010/main" val="1425266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483C69-168D-416D-B7BB-1B5B8D192FE6}" type="datetimeFigureOut">
              <a:rPr lang="en-US" smtClean="0"/>
              <a:t>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7C72CB-5A60-47C8-B7AD-8E3F2DA5A535}" type="slidenum">
              <a:rPr lang="en-US" smtClean="0"/>
              <a:t>‹#›</a:t>
            </a:fld>
            <a:endParaRPr lang="en-US"/>
          </a:p>
        </p:txBody>
      </p:sp>
    </p:spTree>
    <p:extLst>
      <p:ext uri="{BB962C8B-B14F-4D97-AF65-F5344CB8AC3E}">
        <p14:creationId xmlns:p14="http://schemas.microsoft.com/office/powerpoint/2010/main" val="1807083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483C69-168D-416D-B7BB-1B5B8D192FE6}" type="datetimeFigureOut">
              <a:rPr lang="en-US" smtClean="0"/>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7C72CB-5A60-47C8-B7AD-8E3F2DA5A535}" type="slidenum">
              <a:rPr lang="en-US" smtClean="0"/>
              <a:t>‹#›</a:t>
            </a:fld>
            <a:endParaRPr lang="en-US"/>
          </a:p>
        </p:txBody>
      </p:sp>
    </p:spTree>
    <p:extLst>
      <p:ext uri="{BB962C8B-B14F-4D97-AF65-F5344CB8AC3E}">
        <p14:creationId xmlns:p14="http://schemas.microsoft.com/office/powerpoint/2010/main" val="1147791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483C69-168D-416D-B7BB-1B5B8D192FE6}" type="datetimeFigureOut">
              <a:rPr lang="en-US" smtClean="0"/>
              <a:t>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7C72CB-5A60-47C8-B7AD-8E3F2DA5A535}" type="slidenum">
              <a:rPr lang="en-US" smtClean="0"/>
              <a:t>‹#›</a:t>
            </a:fld>
            <a:endParaRPr lang="en-US"/>
          </a:p>
        </p:txBody>
      </p:sp>
    </p:spTree>
    <p:extLst>
      <p:ext uri="{BB962C8B-B14F-4D97-AF65-F5344CB8AC3E}">
        <p14:creationId xmlns:p14="http://schemas.microsoft.com/office/powerpoint/2010/main" val="1331750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483C69-168D-416D-B7BB-1B5B8D192FE6}"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7C72CB-5A60-47C8-B7AD-8E3F2DA5A535}" type="slidenum">
              <a:rPr lang="en-US" smtClean="0"/>
              <a:t>‹#›</a:t>
            </a:fld>
            <a:endParaRPr lang="en-US"/>
          </a:p>
        </p:txBody>
      </p:sp>
    </p:spTree>
    <p:extLst>
      <p:ext uri="{BB962C8B-B14F-4D97-AF65-F5344CB8AC3E}">
        <p14:creationId xmlns:p14="http://schemas.microsoft.com/office/powerpoint/2010/main" val="2654375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483C69-168D-416D-B7BB-1B5B8D192FE6}"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7C72CB-5A60-47C8-B7AD-8E3F2DA5A535}" type="slidenum">
              <a:rPr lang="en-US" smtClean="0"/>
              <a:t>‹#›</a:t>
            </a:fld>
            <a:endParaRPr lang="en-US"/>
          </a:p>
        </p:txBody>
      </p:sp>
    </p:spTree>
    <p:extLst>
      <p:ext uri="{BB962C8B-B14F-4D97-AF65-F5344CB8AC3E}">
        <p14:creationId xmlns:p14="http://schemas.microsoft.com/office/powerpoint/2010/main" val="1137391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483C69-168D-416D-B7BB-1B5B8D192FE6}" type="datetimeFigureOut">
              <a:rPr lang="en-US" smtClean="0"/>
              <a:t>1/12/2021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7C72CB-5A60-47C8-B7AD-8E3F2DA5A535}" type="slidenum">
              <a:rPr lang="en-US" smtClean="0"/>
              <a:t>‹#›</a:t>
            </a:fld>
            <a:endParaRPr lang="en-US"/>
          </a:p>
        </p:txBody>
      </p:sp>
    </p:spTree>
    <p:extLst>
      <p:ext uri="{BB962C8B-B14F-4D97-AF65-F5344CB8AC3E}">
        <p14:creationId xmlns:p14="http://schemas.microsoft.com/office/powerpoint/2010/main" val="170045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3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3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3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4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4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 Id="rId4" Type="http://schemas.openxmlformats.org/officeDocument/2006/relationships/image" Target="../media/image93.png"/></Relationships>
</file>

<file path=ppt/slides/_rels/slide4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7.xml"/><Relationship Id="rId5" Type="http://schemas.openxmlformats.org/officeDocument/2006/relationships/image" Target="../media/image86.png"/><Relationship Id="rId4" Type="http://schemas.openxmlformats.org/officeDocument/2006/relationships/image" Target="../media/image96.png"/></Relationships>
</file>

<file path=ppt/slides/_rels/slide49.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5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7.xml"/><Relationship Id="rId4" Type="http://schemas.openxmlformats.org/officeDocument/2006/relationships/image" Target="../media/image109.png"/></Relationships>
</file>

<file path=ppt/slides/_rels/slide54.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7.xml"/><Relationship Id="rId4" Type="http://schemas.openxmlformats.org/officeDocument/2006/relationships/image" Target="../media/image112.png"/></Relationships>
</file>

<file path=ppt/slides/_rels/slide55.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7.xml"/><Relationship Id="rId5" Type="http://schemas.openxmlformats.org/officeDocument/2006/relationships/image" Target="../media/image118.png"/><Relationship Id="rId4" Type="http://schemas.openxmlformats.org/officeDocument/2006/relationships/image" Target="../media/image117.png"/></Relationships>
</file>

<file path=ppt/slides/_rels/slide5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7.xml"/><Relationship Id="rId4" Type="http://schemas.openxmlformats.org/officeDocument/2006/relationships/image" Target="../media/image12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7.xml"/><Relationship Id="rId5" Type="http://schemas.openxmlformats.org/officeDocument/2006/relationships/image" Target="../media/image129.png"/><Relationship Id="rId4" Type="http://schemas.openxmlformats.org/officeDocument/2006/relationships/image" Target="../media/image128.png"/></Relationships>
</file>

<file path=ppt/slides/_rels/slide61.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7.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Propagation</a:t>
            </a:r>
            <a:endParaRPr lang="en-US" dirty="0"/>
          </a:p>
        </p:txBody>
      </p:sp>
    </p:spTree>
    <p:extLst>
      <p:ext uri="{BB962C8B-B14F-4D97-AF65-F5344CB8AC3E}">
        <p14:creationId xmlns:p14="http://schemas.microsoft.com/office/powerpoint/2010/main" val="566028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0507"/>
            <a:ext cx="8610600" cy="2169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3088" y="3247593"/>
            <a:ext cx="54578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695" y="4114800"/>
            <a:ext cx="864350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4778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8920976"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667000"/>
            <a:ext cx="8674662"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0283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8642294"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4386263"/>
            <a:ext cx="8458201" cy="2135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0690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28155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36915"/>
            <a:ext cx="8763000" cy="4540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441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762000"/>
            <a:ext cx="8077200" cy="5288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3115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26473"/>
            <a:ext cx="7696200" cy="5782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5238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184937"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2753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457200"/>
            <a:ext cx="8311487"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9455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95400"/>
            <a:ext cx="8272966"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07674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637105"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81783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762001"/>
            <a:ext cx="8791575" cy="4854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3627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29720"/>
            <a:ext cx="7567613" cy="5728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4939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725" y="381000"/>
            <a:ext cx="5924550"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 y="1600200"/>
            <a:ext cx="8763000" cy="2554545"/>
          </a:xfrm>
          <a:prstGeom prst="rect">
            <a:avLst/>
          </a:prstGeom>
        </p:spPr>
        <p:txBody>
          <a:bodyPr wrap="square">
            <a:spAutoFit/>
          </a:bodyPr>
          <a:lstStyle/>
          <a:p>
            <a:pPr algn="just"/>
            <a:r>
              <a:rPr lang="en-US" sz="2000" b="1" dirty="0">
                <a:solidFill>
                  <a:srgbClr val="002060"/>
                </a:solidFill>
                <a:latin typeface="Times New Roman" pitchFamily="18" charset="0"/>
                <a:cs typeface="Times New Roman" pitchFamily="18" charset="0"/>
              </a:rPr>
              <a:t>Radio-frequency (RF) planning for networks such as </a:t>
            </a:r>
            <a:r>
              <a:rPr lang="en-US" sz="2000" b="1" dirty="0" smtClean="0">
                <a:solidFill>
                  <a:srgbClr val="002060"/>
                </a:solidFill>
                <a:latin typeface="Times New Roman" pitchFamily="18" charset="0"/>
                <a:cs typeface="Times New Roman" pitchFamily="18" charset="0"/>
              </a:rPr>
              <a:t>cellular telephone </a:t>
            </a:r>
            <a:r>
              <a:rPr lang="en-US" sz="2000" b="1" dirty="0">
                <a:solidFill>
                  <a:srgbClr val="002060"/>
                </a:solidFill>
                <a:latin typeface="Times New Roman" pitchFamily="18" charset="0"/>
                <a:cs typeface="Times New Roman" pitchFamily="18" charset="0"/>
              </a:rPr>
              <a:t>systems or wireless local area networks (LANs) is a key part </a:t>
            </a:r>
            <a:r>
              <a:rPr lang="en-US" sz="2000" b="1" dirty="0" smtClean="0">
                <a:solidFill>
                  <a:srgbClr val="002060"/>
                </a:solidFill>
                <a:latin typeface="Times New Roman" pitchFamily="18" charset="0"/>
                <a:cs typeface="Times New Roman" pitchFamily="18" charset="0"/>
              </a:rPr>
              <a:t>of network </a:t>
            </a:r>
            <a:r>
              <a:rPr lang="en-US" sz="2000" b="1" dirty="0">
                <a:solidFill>
                  <a:srgbClr val="002060"/>
                </a:solidFill>
                <a:latin typeface="Times New Roman" pitchFamily="18" charset="0"/>
                <a:cs typeface="Times New Roman" pitchFamily="18" charset="0"/>
              </a:rPr>
              <a:t>deployment. Insufficient planning can result in overdesign and </a:t>
            </a:r>
            <a:r>
              <a:rPr lang="en-US" sz="2000" b="1" dirty="0" smtClean="0">
                <a:solidFill>
                  <a:srgbClr val="002060"/>
                </a:solidFill>
                <a:latin typeface="Times New Roman" pitchFamily="18" charset="0"/>
                <a:cs typeface="Times New Roman" pitchFamily="18" charset="0"/>
              </a:rPr>
              <a:t>wasted resources </a:t>
            </a:r>
            <a:r>
              <a:rPr lang="en-US" sz="2000" b="1" dirty="0">
                <a:solidFill>
                  <a:srgbClr val="002060"/>
                </a:solidFill>
                <a:latin typeface="Times New Roman" pitchFamily="18" charset="0"/>
                <a:cs typeface="Times New Roman" pitchFamily="18" charset="0"/>
              </a:rPr>
              <a:t>or under design and poor system performance. Prior to planning </a:t>
            </a:r>
            <a:r>
              <a:rPr lang="en-US" sz="2000" b="1" dirty="0" smtClean="0">
                <a:solidFill>
                  <a:srgbClr val="002060"/>
                </a:solidFill>
                <a:latin typeface="Times New Roman" pitchFamily="18" charset="0"/>
                <a:cs typeface="Times New Roman" pitchFamily="18" charset="0"/>
              </a:rPr>
              <a:t>a network</a:t>
            </a:r>
            <a:r>
              <a:rPr lang="en-US" sz="2000" b="1" dirty="0">
                <a:solidFill>
                  <a:srgbClr val="002060"/>
                </a:solidFill>
                <a:latin typeface="Times New Roman" pitchFamily="18" charset="0"/>
                <a:cs typeface="Times New Roman" pitchFamily="18" charset="0"/>
              </a:rPr>
              <a:t>, the parameters controlling the performance of each individual </a:t>
            </a:r>
            <a:r>
              <a:rPr lang="en-US" sz="2000" b="1" dirty="0" smtClean="0">
                <a:solidFill>
                  <a:srgbClr val="002060"/>
                </a:solidFill>
                <a:latin typeface="Times New Roman" pitchFamily="18" charset="0"/>
                <a:cs typeface="Times New Roman" pitchFamily="18" charset="0"/>
              </a:rPr>
              <a:t>link must </a:t>
            </a:r>
            <a:r>
              <a:rPr lang="en-US" sz="2000" b="1" dirty="0">
                <a:solidFill>
                  <a:srgbClr val="002060"/>
                </a:solidFill>
                <a:latin typeface="Times New Roman" pitchFamily="18" charset="0"/>
                <a:cs typeface="Times New Roman" pitchFamily="18" charset="0"/>
              </a:rPr>
              <a:t>be understood</a:t>
            </a:r>
            <a:r>
              <a:rPr lang="en-US" sz="2000" b="1" dirty="0" smtClean="0">
                <a:solidFill>
                  <a:srgbClr val="002060"/>
                </a:solidFill>
                <a:latin typeface="Times New Roman" pitchFamily="18" charset="0"/>
                <a:cs typeface="Times New Roman" pitchFamily="18" charset="0"/>
              </a:rPr>
              <a:t>. The </a:t>
            </a:r>
            <a:r>
              <a:rPr lang="en-US" sz="2000" b="1" dirty="0">
                <a:solidFill>
                  <a:srgbClr val="002060"/>
                </a:solidFill>
                <a:latin typeface="Times New Roman" pitchFamily="18" charset="0"/>
                <a:cs typeface="Times New Roman" pitchFamily="18" charset="0"/>
              </a:rPr>
              <a:t>essential parameters are the received signal strength</a:t>
            </a:r>
            <a:r>
              <a:rPr lang="en-US" sz="2000" b="1" dirty="0" smtClean="0">
                <a:solidFill>
                  <a:srgbClr val="002060"/>
                </a:solidFill>
                <a:latin typeface="Times New Roman" pitchFamily="18" charset="0"/>
                <a:cs typeface="Times New Roman" pitchFamily="18" charset="0"/>
              </a:rPr>
              <a:t>, the </a:t>
            </a:r>
            <a:r>
              <a:rPr lang="en-US" sz="2000" b="1" dirty="0">
                <a:solidFill>
                  <a:srgbClr val="002060"/>
                </a:solidFill>
                <a:latin typeface="Times New Roman" pitchFamily="18" charset="0"/>
                <a:cs typeface="Times New Roman" pitchFamily="18" charset="0"/>
              </a:rPr>
              <a:t>noise that accompanies the received signal, and any additional </a:t>
            </a:r>
            <a:r>
              <a:rPr lang="en-US" sz="2000" b="1" dirty="0" smtClean="0">
                <a:solidFill>
                  <a:srgbClr val="002060"/>
                </a:solidFill>
                <a:latin typeface="Times New Roman" pitchFamily="18" charset="0"/>
                <a:cs typeface="Times New Roman" pitchFamily="18" charset="0"/>
              </a:rPr>
              <a:t>channel impairments </a:t>
            </a:r>
            <a:r>
              <a:rPr lang="en-US" sz="2000" b="1" dirty="0">
                <a:solidFill>
                  <a:srgbClr val="002060"/>
                </a:solidFill>
                <a:latin typeface="Times New Roman" pitchFamily="18" charset="0"/>
                <a:cs typeface="Times New Roman" pitchFamily="18" charset="0"/>
              </a:rPr>
              <a:t>beyond attenuation, such as multipath or interference.</a:t>
            </a:r>
          </a:p>
        </p:txBody>
      </p:sp>
      <p:sp>
        <p:nvSpPr>
          <p:cNvPr id="3" name="Rectangle 2"/>
          <p:cNvSpPr/>
          <p:nvPr/>
        </p:nvSpPr>
        <p:spPr>
          <a:xfrm>
            <a:off x="381000" y="4343400"/>
            <a:ext cx="8534400" cy="1200329"/>
          </a:xfrm>
          <a:prstGeom prst="rect">
            <a:avLst/>
          </a:prstGeom>
        </p:spPr>
        <p:txBody>
          <a:bodyPr wrap="square">
            <a:spAutoFit/>
          </a:bodyPr>
          <a:lstStyle/>
          <a:p>
            <a:r>
              <a:rPr lang="en-US" sz="2400" dirty="0">
                <a:latin typeface="Times New Roman" pitchFamily="18" charset="0"/>
                <a:cs typeface="Times New Roman" pitchFamily="18" charset="0"/>
              </a:rPr>
              <a:t>For link planning, a </a:t>
            </a:r>
            <a:r>
              <a:rPr lang="en-US" sz="2400" b="1" i="1" dirty="0">
                <a:solidFill>
                  <a:srgbClr val="FF0000"/>
                </a:solidFill>
                <a:latin typeface="Times New Roman" pitchFamily="18" charset="0"/>
                <a:cs typeface="Times New Roman" pitchFamily="18" charset="0"/>
              </a:rPr>
              <a:t>link budget </a:t>
            </a:r>
            <a:r>
              <a:rPr lang="en-US" sz="2400" dirty="0">
                <a:latin typeface="Times New Roman" pitchFamily="18" charset="0"/>
                <a:cs typeface="Times New Roman" pitchFamily="18" charset="0"/>
              </a:rPr>
              <a:t>is prepared that accounts for the </a:t>
            </a:r>
            <a:r>
              <a:rPr lang="en-US" sz="2400" dirty="0" smtClean="0">
                <a:latin typeface="Times New Roman" pitchFamily="18" charset="0"/>
                <a:cs typeface="Times New Roman" pitchFamily="18" charset="0"/>
              </a:rPr>
              <a:t>transmitter effective </a:t>
            </a:r>
            <a:r>
              <a:rPr lang="en-US" sz="2400" dirty="0" err="1">
                <a:latin typeface="Times New Roman" pitchFamily="18" charset="0"/>
                <a:cs typeface="Times New Roman" pitchFamily="18" charset="0"/>
              </a:rPr>
              <a:t>isotropically</a:t>
            </a:r>
            <a:r>
              <a:rPr lang="en-US" sz="2400" dirty="0">
                <a:latin typeface="Times New Roman" pitchFamily="18" charset="0"/>
                <a:cs typeface="Times New Roman" pitchFamily="18" charset="0"/>
              </a:rPr>
              <a:t> radiated power (EIRP) and all of the losses in </a:t>
            </a:r>
            <a:r>
              <a:rPr lang="en-US" sz="2400" dirty="0" smtClean="0">
                <a:latin typeface="Times New Roman" pitchFamily="18" charset="0"/>
                <a:cs typeface="Times New Roman" pitchFamily="18" charset="0"/>
              </a:rPr>
              <a:t>the link </a:t>
            </a:r>
            <a:r>
              <a:rPr lang="en-US" sz="2400" dirty="0">
                <a:latin typeface="Times New Roman" pitchFamily="18" charset="0"/>
                <a:cs typeface="Times New Roman" pitchFamily="18" charset="0"/>
              </a:rPr>
              <a:t>prior to the receiver</a:t>
            </a:r>
          </a:p>
        </p:txBody>
      </p:sp>
    </p:spTree>
    <p:extLst>
      <p:ext uri="{BB962C8B-B14F-4D97-AF65-F5344CB8AC3E}">
        <p14:creationId xmlns:p14="http://schemas.microsoft.com/office/powerpoint/2010/main" val="1324586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709212"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873" y="2819400"/>
            <a:ext cx="7920973"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45060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00050"/>
            <a:ext cx="8711781"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0012" y="3962400"/>
            <a:ext cx="1323975"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90945" y="4572000"/>
            <a:ext cx="8725636" cy="1631216"/>
          </a:xfrm>
          <a:prstGeom prst="rect">
            <a:avLst/>
          </a:prstGeom>
        </p:spPr>
        <p:txBody>
          <a:bodyPr wrap="square">
            <a:spAutoFit/>
          </a:bodyPr>
          <a:lstStyle/>
          <a:p>
            <a:pPr algn="just"/>
            <a:r>
              <a:rPr lang="en-US" sz="2000" dirty="0">
                <a:latin typeface="Times New Roman" pitchFamily="18" charset="0"/>
                <a:cs typeface="Times New Roman" pitchFamily="18" charset="0"/>
              </a:rPr>
              <a:t>Path loss is the link budget element of primary interest in this text as it </a:t>
            </a:r>
            <a:r>
              <a:rPr lang="en-US" sz="2000" dirty="0" smtClean="0">
                <a:latin typeface="Times New Roman" pitchFamily="18" charset="0"/>
                <a:cs typeface="Times New Roman" pitchFamily="18" charset="0"/>
              </a:rPr>
              <a:t>relates to </a:t>
            </a:r>
            <a:r>
              <a:rPr lang="en-US" sz="2000" dirty="0">
                <a:latin typeface="Times New Roman" pitchFamily="18" charset="0"/>
                <a:cs typeface="Times New Roman" pitchFamily="18" charset="0"/>
              </a:rPr>
              <a:t>the topic of RF </a:t>
            </a:r>
            <a:r>
              <a:rPr lang="en-US" sz="2000" dirty="0" err="1">
                <a:latin typeface="Times New Roman" pitchFamily="18" charset="0"/>
                <a:cs typeface="Times New Roman" pitchFamily="18" charset="0"/>
              </a:rPr>
              <a:t>propagation.The</a:t>
            </a:r>
            <a:r>
              <a:rPr lang="en-US" sz="2000" dirty="0">
                <a:latin typeface="Times New Roman" pitchFamily="18" charset="0"/>
                <a:cs typeface="Times New Roman" pitchFamily="18" charset="0"/>
              </a:rPr>
              <a:t> path loss elements include free-space </a:t>
            </a:r>
            <a:r>
              <a:rPr lang="en-US" sz="2000" dirty="0" smtClean="0">
                <a:latin typeface="Times New Roman" pitchFamily="18" charset="0"/>
                <a:cs typeface="Times New Roman" pitchFamily="18" charset="0"/>
              </a:rPr>
              <a:t>loss, atmospheric </a:t>
            </a:r>
            <a:r>
              <a:rPr lang="en-US" sz="2000" dirty="0">
                <a:latin typeface="Times New Roman" pitchFamily="18" charset="0"/>
                <a:cs typeface="Times New Roman" pitchFamily="18" charset="0"/>
              </a:rPr>
              <a:t>losses due to gaseous and </a:t>
            </a:r>
            <a:r>
              <a:rPr lang="en-US" sz="2000" dirty="0" smtClean="0">
                <a:latin typeface="Times New Roman" pitchFamily="18" charset="0"/>
                <a:cs typeface="Times New Roman" pitchFamily="18" charset="0"/>
              </a:rPr>
              <a:t>water vapor </a:t>
            </a:r>
            <a:r>
              <a:rPr lang="en-US" sz="2000" dirty="0">
                <a:latin typeface="Times New Roman" pitchFamily="18" charset="0"/>
                <a:cs typeface="Times New Roman" pitchFamily="18" charset="0"/>
              </a:rPr>
              <a:t>absorption, precipitation, fading loss due to multipath, and other </a:t>
            </a:r>
            <a:r>
              <a:rPr lang="en-US" sz="2000" dirty="0" smtClean="0">
                <a:latin typeface="Times New Roman" pitchFamily="18" charset="0"/>
                <a:cs typeface="Times New Roman" pitchFamily="18" charset="0"/>
              </a:rPr>
              <a:t>miscellaneous  effects </a:t>
            </a:r>
            <a:r>
              <a:rPr lang="en-US" sz="2000" dirty="0">
                <a:latin typeface="Times New Roman" pitchFamily="18" charset="0"/>
                <a:cs typeface="Times New Roman" pitchFamily="18" charset="0"/>
              </a:rPr>
              <a:t>based on frequency and the environment.</a:t>
            </a:r>
          </a:p>
        </p:txBody>
      </p:sp>
    </p:spTree>
    <p:extLst>
      <p:ext uri="{BB962C8B-B14F-4D97-AF65-F5344CB8AC3E}">
        <p14:creationId xmlns:p14="http://schemas.microsoft.com/office/powerpoint/2010/main" val="13006148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8424711"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7200" y="2096869"/>
            <a:ext cx="6324600" cy="369332"/>
          </a:xfrm>
          <a:prstGeom prst="rect">
            <a:avLst/>
          </a:prstGeom>
        </p:spPr>
        <p:txBody>
          <a:bodyPr wrap="square">
            <a:spAutoFit/>
          </a:bodyPr>
          <a:lstStyle/>
          <a:p>
            <a:r>
              <a:rPr lang="en-US" i="1" dirty="0"/>
              <a:t>L </a:t>
            </a:r>
            <a:r>
              <a:rPr lang="en-US" dirty="0"/>
              <a:t>is actually a gain (albeit less than unity) rather than a loss.</a:t>
            </a: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991" y="2895600"/>
            <a:ext cx="8406956"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18462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15216"/>
            <a:ext cx="8543222" cy="2151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3048000"/>
            <a:ext cx="849495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5257800"/>
            <a:ext cx="7696200" cy="1131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99810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04800"/>
            <a:ext cx="362902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71524"/>
            <a:ext cx="8794398"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399" y="4572000"/>
            <a:ext cx="8969071"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5186" y="6019800"/>
            <a:ext cx="202882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16490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399"/>
            <a:ext cx="8382000" cy="1307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155152"/>
            <a:ext cx="1828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234" y="1764752"/>
            <a:ext cx="7049366" cy="503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52710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 y="295275"/>
            <a:ext cx="8191500" cy="626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66078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7949" y="152400"/>
            <a:ext cx="18573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762000"/>
            <a:ext cx="8841913"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648200"/>
            <a:ext cx="7165788"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4995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685800"/>
            <a:ext cx="8886825" cy="530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45522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70164"/>
            <a:ext cx="5967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90600"/>
            <a:ext cx="8418028"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3788" y="4114800"/>
            <a:ext cx="5629275"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28519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352953"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376" y="2819400"/>
            <a:ext cx="7848600" cy="3537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75460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9362" y="304800"/>
            <a:ext cx="410527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14388"/>
            <a:ext cx="8570286" cy="2309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0943" y="3096490"/>
            <a:ext cx="7315200" cy="3652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14676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1" y="152400"/>
            <a:ext cx="8229600" cy="398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810000"/>
            <a:ext cx="6648450"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77022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8124092"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455" y="2650115"/>
            <a:ext cx="7834745" cy="626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46" y="3657600"/>
            <a:ext cx="7902222"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81796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95400"/>
            <a:ext cx="70104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65994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6575" y="228600"/>
            <a:ext cx="299085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62000"/>
            <a:ext cx="8424672"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343400"/>
            <a:ext cx="8194964"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13847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7932448"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394364"/>
            <a:ext cx="8516389"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29715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2906" y="304800"/>
            <a:ext cx="347662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3503" y="2639291"/>
            <a:ext cx="6530497"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5" descr="Radio wave diffrac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7" descr="Radio Wave Diffraction: E/M Wave Diffraction » Electronics Not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465" name="Picture 9" descr="Physics, explained by cats: Things that waves do, part 2: Diffraction and  interfer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811357"/>
            <a:ext cx="3581400" cy="2551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1210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590262"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886200"/>
            <a:ext cx="2590800" cy="2693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199" y="3733800"/>
            <a:ext cx="4433863" cy="2845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9922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914400"/>
            <a:ext cx="9058275"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19594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57200"/>
            <a:ext cx="6905625"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418" y="3435927"/>
            <a:ext cx="7591425"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184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533400"/>
            <a:ext cx="8039100" cy="535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86332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70806"/>
            <a:ext cx="4572000" cy="2031325"/>
          </a:xfrm>
          <a:prstGeom prst="rect">
            <a:avLst/>
          </a:prstGeom>
        </p:spPr>
        <p:txBody>
          <a:bodyPr>
            <a:spAutoFit/>
          </a:bodyPr>
          <a:lstStyle/>
          <a:p>
            <a:pPr algn="just"/>
            <a:r>
              <a:rPr lang="en-US" dirty="0">
                <a:latin typeface="Times New Roman" pitchFamily="18" charset="0"/>
                <a:cs typeface="Times New Roman" pitchFamily="18" charset="0"/>
              </a:rPr>
              <a:t>If a parallel beam of light from a distant source encounters an obstacle, the shadow of the obstacle is not a simple geometric shadow but is, rather, a diffraction pattern. For example, it is well known that the diffraction pattern formed by a slit looks like the function shown in Figure 1.</a:t>
            </a:r>
          </a:p>
        </p:txBody>
      </p:sp>
      <p:pic>
        <p:nvPicPr>
          <p:cNvPr id="24578" name="Picture 2" descr="https://phys.libretexts.org/@api/deki/files/7238/Figure_III.1.PNG?revision=1&amp;size=bestfit&amp;width=447&amp;height=3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70806"/>
            <a:ext cx="3455814" cy="282959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72145" y="2209800"/>
            <a:ext cx="4572000" cy="646331"/>
          </a:xfrm>
          <a:prstGeom prst="rect">
            <a:avLst/>
          </a:prstGeom>
        </p:spPr>
        <p:txBody>
          <a:bodyPr>
            <a:spAutoFit/>
          </a:bodyPr>
          <a:lstStyle/>
          <a:p>
            <a:r>
              <a:rPr lang="en-US" dirty="0">
                <a:solidFill>
                  <a:srgbClr val="FF0000"/>
                </a:solidFill>
              </a:rPr>
              <a:t>Such diffraction is called </a:t>
            </a:r>
            <a:r>
              <a:rPr lang="en-US" i="1" dirty="0" err="1">
                <a:solidFill>
                  <a:srgbClr val="FF0000"/>
                </a:solidFill>
              </a:rPr>
              <a:t>Fraunhofer</a:t>
            </a:r>
            <a:r>
              <a:rPr lang="en-US" i="1" dirty="0">
                <a:solidFill>
                  <a:srgbClr val="FF0000"/>
                </a:solidFill>
              </a:rPr>
              <a:t> diffraction.</a:t>
            </a:r>
            <a:endParaRPr lang="en-US" dirty="0">
              <a:solidFill>
                <a:srgbClr val="FF0000"/>
              </a:solidFill>
            </a:endParaRPr>
          </a:p>
        </p:txBody>
      </p:sp>
      <p:sp>
        <p:nvSpPr>
          <p:cNvPr id="4" name="Rectangle 3"/>
          <p:cNvSpPr/>
          <p:nvPr/>
        </p:nvSpPr>
        <p:spPr>
          <a:xfrm>
            <a:off x="304800" y="3459402"/>
            <a:ext cx="4572000" cy="2308324"/>
          </a:xfrm>
          <a:prstGeom prst="rect">
            <a:avLst/>
          </a:prstGeom>
        </p:spPr>
        <p:txBody>
          <a:bodyPr>
            <a:spAutoFit/>
          </a:bodyPr>
          <a:lstStyle/>
          <a:p>
            <a:pPr algn="just"/>
            <a:r>
              <a:rPr lang="en-US" dirty="0">
                <a:latin typeface="Times New Roman" pitchFamily="18" charset="0"/>
                <a:cs typeface="Times New Roman" pitchFamily="18" charset="0"/>
              </a:rPr>
              <a:t>If, however, the source of light is not distant, but is close to the diffracting obstacle so that the incident waves are not plane waves, the diffraction pattern will look somewhat different. Such diffraction is called </a:t>
            </a:r>
            <a:r>
              <a:rPr lang="en-US" i="1" dirty="0">
                <a:latin typeface="Times New Roman" pitchFamily="18" charset="0"/>
                <a:cs typeface="Times New Roman" pitchFamily="18" charset="0"/>
              </a:rPr>
              <a:t>Fresnel diffraction</a:t>
            </a:r>
            <a:r>
              <a:rPr lang="en-US" dirty="0">
                <a:latin typeface="Times New Roman" pitchFamily="18" charset="0"/>
                <a:cs typeface="Times New Roman" pitchFamily="18" charset="0"/>
              </a:rPr>
              <a:t>, and its theory is, unsurprisingly, a little more difficult than the theory for </a:t>
            </a:r>
            <a:r>
              <a:rPr lang="en-US" dirty="0" err="1">
                <a:latin typeface="Times New Roman" pitchFamily="18" charset="0"/>
                <a:cs typeface="Times New Roman" pitchFamily="18" charset="0"/>
              </a:rPr>
              <a:t>Fraunhofer</a:t>
            </a:r>
            <a:r>
              <a:rPr lang="en-US" dirty="0">
                <a:latin typeface="Times New Roman" pitchFamily="18" charset="0"/>
                <a:cs typeface="Times New Roman" pitchFamily="18" charset="0"/>
              </a:rPr>
              <a:t> diffraction.</a:t>
            </a:r>
          </a:p>
        </p:txBody>
      </p:sp>
    </p:spTree>
    <p:extLst>
      <p:ext uri="{BB962C8B-B14F-4D97-AF65-F5344CB8AC3E}">
        <p14:creationId xmlns:p14="http://schemas.microsoft.com/office/powerpoint/2010/main" val="42591524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468" y="886691"/>
            <a:ext cx="5905500"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77091"/>
            <a:ext cx="3894667"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77" y="4343400"/>
            <a:ext cx="8817952"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5968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8718698"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2590800"/>
            <a:ext cx="8720667"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43965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048000"/>
            <a:ext cx="472440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6694185"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63907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927"/>
            <a:ext cx="653415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TextBox 2"/>
              <p:cNvSpPr txBox="1"/>
              <p:nvPr/>
            </p:nvSpPr>
            <p:spPr>
              <a:xfrm>
                <a:off x="2743200" y="1948934"/>
                <a:ext cx="2480231" cy="369332"/>
              </a:xfrm>
              <a:prstGeom prst="rect">
                <a:avLst/>
              </a:prstGeom>
              <a:noFill/>
            </p:spPr>
            <p:txBody>
              <a:bodyPr wrap="none" rtlCol="0">
                <a:spAutoFit/>
              </a:bodyPr>
              <a:lstStyle/>
              <a:p>
                <a:r>
                  <a:rPr lang="en-US" dirty="0" smtClean="0"/>
                  <a:t>Direct Ray TR </a:t>
                </a:r>
                <a14:m>
                  <m:oMath xmlns:m="http://schemas.openxmlformats.org/officeDocument/2006/math">
                    <m:sSub>
                      <m:sSubPr>
                        <m:ctrlPr>
                          <a:rPr lang="en-US" i="1" smtClean="0">
                            <a:latin typeface="Cambria Math"/>
                          </a:rPr>
                        </m:ctrlPr>
                      </m:sSubPr>
                      <m:e>
                        <m:r>
                          <a:rPr lang="en-US" b="0" i="1" smtClean="0">
                            <a:latin typeface="Cambria Math"/>
                          </a:rPr>
                          <m:t>= </m:t>
                        </m:r>
                        <m:r>
                          <a:rPr lang="en-US" b="0" i="1" smtClean="0">
                            <a:latin typeface="Cambria Math"/>
                          </a:rPr>
                          <m:t>𝑑</m:t>
                        </m:r>
                      </m:e>
                      <m:sub>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𝑑</m:t>
                        </m:r>
                      </m:e>
                      <m:sub>
                        <m:r>
                          <a:rPr lang="en-US" b="0" i="1" smtClean="0">
                            <a:latin typeface="Cambria Math"/>
                          </a:rPr>
                          <m:t>2</m:t>
                        </m:r>
                      </m:sub>
                    </m:sSub>
                  </m:oMath>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2743200" y="1948934"/>
                <a:ext cx="2480231" cy="369332"/>
              </a:xfrm>
              <a:prstGeom prst="rect">
                <a:avLst/>
              </a:prstGeom>
              <a:blipFill rotWithShape="1">
                <a:blip r:embed="rId3"/>
                <a:stretch>
                  <a:fillRect l="-1966" t="-8333" r="-3194"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133600" y="2470266"/>
                <a:ext cx="4347600" cy="656013"/>
              </a:xfrm>
              <a:prstGeom prst="rect">
                <a:avLst/>
              </a:prstGeom>
            </p:spPr>
            <p:txBody>
              <a:bodyPr wrap="none">
                <a:spAutoFit/>
              </a:bodyPr>
              <a:lstStyle/>
              <a:p>
                <a:r>
                  <a:rPr lang="en-US" dirty="0"/>
                  <a:t>Reflected Ray  TPR = </a:t>
                </a:r>
                <a14:m>
                  <m:oMath xmlns:m="http://schemas.openxmlformats.org/officeDocument/2006/math">
                    <m:rad>
                      <m:radPr>
                        <m:degHide m:val="on"/>
                        <m:ctrlPr>
                          <a:rPr lang="en-US" i="1">
                            <a:latin typeface="Cambria Math"/>
                          </a:rPr>
                        </m:ctrlPr>
                      </m:radPr>
                      <m:deg/>
                      <m:e>
                        <m:sSubSup>
                          <m:sSubSupPr>
                            <m:ctrlPr>
                              <a:rPr lang="en-US" i="1">
                                <a:latin typeface="Cambria Math"/>
                              </a:rPr>
                            </m:ctrlPr>
                          </m:sSubSupPr>
                          <m:e>
                            <m:r>
                              <a:rPr lang="en-US" i="1">
                                <a:latin typeface="Cambria Math"/>
                              </a:rPr>
                              <m:t>𝑑</m:t>
                            </m:r>
                          </m:e>
                          <m:sub>
                            <m:r>
                              <a:rPr lang="en-US" i="1">
                                <a:latin typeface="Cambria Math"/>
                              </a:rPr>
                              <m:t>1</m:t>
                            </m:r>
                          </m:sub>
                          <m:sup>
                            <m:r>
                              <a:rPr lang="en-US" i="1">
                                <a:latin typeface="Cambria Math"/>
                              </a:rPr>
                              <m:t>2</m:t>
                            </m:r>
                          </m:sup>
                        </m:sSubSup>
                        <m:r>
                          <a:rPr lang="en-US" i="1">
                            <a:latin typeface="Cambria Math"/>
                          </a:rPr>
                          <m:t>+ </m:t>
                        </m:r>
                        <m:sSup>
                          <m:sSupPr>
                            <m:ctrlPr>
                              <a:rPr lang="en-US" i="1">
                                <a:latin typeface="Cambria Math"/>
                              </a:rPr>
                            </m:ctrlPr>
                          </m:sSupPr>
                          <m:e>
                            <m:r>
                              <a:rPr lang="en-US" i="1">
                                <a:latin typeface="Cambria Math"/>
                              </a:rPr>
                              <m:t>h</m:t>
                            </m:r>
                          </m:e>
                          <m:sup>
                            <m:r>
                              <a:rPr lang="en-US" i="1">
                                <a:latin typeface="Cambria Math"/>
                              </a:rPr>
                              <m:t>2</m:t>
                            </m:r>
                          </m:sup>
                        </m:sSup>
                      </m:e>
                    </m:rad>
                    <m:r>
                      <a:rPr lang="en-US" i="1">
                        <a:latin typeface="Cambria Math"/>
                      </a:rPr>
                      <m:t>+</m:t>
                    </m:r>
                    <m:rad>
                      <m:radPr>
                        <m:degHide m:val="on"/>
                        <m:ctrlPr>
                          <a:rPr lang="en-US" i="1">
                            <a:latin typeface="Cambria Math"/>
                          </a:rPr>
                        </m:ctrlPr>
                      </m:radPr>
                      <m:deg/>
                      <m:e>
                        <m:sSubSup>
                          <m:sSubSupPr>
                            <m:ctrlPr>
                              <a:rPr lang="en-US" i="1">
                                <a:latin typeface="Cambria Math"/>
                              </a:rPr>
                            </m:ctrlPr>
                          </m:sSubSupPr>
                          <m:e>
                            <m:r>
                              <a:rPr lang="en-US" i="1">
                                <a:latin typeface="Cambria Math"/>
                              </a:rPr>
                              <m:t>𝑑</m:t>
                            </m:r>
                          </m:e>
                          <m:sub>
                            <m:r>
                              <a:rPr lang="en-US" i="1">
                                <a:latin typeface="Cambria Math"/>
                              </a:rPr>
                              <m:t>2</m:t>
                            </m:r>
                          </m:sub>
                          <m:sup>
                            <m:r>
                              <a:rPr lang="en-US" i="1">
                                <a:latin typeface="Cambria Math"/>
                              </a:rPr>
                              <m:t>2</m:t>
                            </m:r>
                          </m:sup>
                        </m:sSubSup>
                        <m:r>
                          <a:rPr lang="en-US" i="1">
                            <a:latin typeface="Cambria Math"/>
                          </a:rPr>
                          <m:t>+ </m:t>
                        </m:r>
                        <m:sSup>
                          <m:sSupPr>
                            <m:ctrlPr>
                              <a:rPr lang="en-US" i="1">
                                <a:latin typeface="Cambria Math"/>
                              </a:rPr>
                            </m:ctrlPr>
                          </m:sSupPr>
                          <m:e>
                            <m:r>
                              <a:rPr lang="en-US" i="1">
                                <a:latin typeface="Cambria Math"/>
                              </a:rPr>
                              <m:t>h</m:t>
                            </m:r>
                          </m:e>
                          <m:sup>
                            <m:r>
                              <a:rPr lang="en-US" i="1">
                                <a:latin typeface="Cambria Math"/>
                              </a:rPr>
                              <m:t>2</m:t>
                            </m:r>
                          </m:sup>
                        </m:sSup>
                      </m:e>
                    </m:rad>
                  </m:oMath>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2133600" y="2470266"/>
                <a:ext cx="4347600" cy="656013"/>
              </a:xfrm>
              <a:prstGeom prst="rect">
                <a:avLst/>
              </a:prstGeom>
              <a:blipFill rotWithShape="1">
                <a:blip r:embed="rId4"/>
                <a:stretch>
                  <a:fillRect l="-1122" r="-14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021400" y="3398912"/>
                <a:ext cx="4912800" cy="933012"/>
              </a:xfrm>
              <a:prstGeom prst="rect">
                <a:avLst/>
              </a:prstGeom>
            </p:spPr>
            <p:txBody>
              <a:bodyPr wrap="square">
                <a:spAutoFit/>
              </a:bodyPr>
              <a:lstStyle/>
              <a:p>
                <a:r>
                  <a:rPr lang="en-US" dirty="0"/>
                  <a:t>So the path length difference is </a:t>
                </a:r>
              </a:p>
              <a:p>
                <a:pPr/>
                <a14:m>
                  <m:oMathPara xmlns:m="http://schemas.openxmlformats.org/officeDocument/2006/math">
                    <m:oMathParaPr>
                      <m:jc m:val="centerGroup"/>
                    </m:oMathParaPr>
                    <m:oMath xmlns:m="http://schemas.openxmlformats.org/officeDocument/2006/math">
                      <m:r>
                        <a:rPr lang="en-US" i="1">
                          <a:latin typeface="Cambria Math"/>
                        </a:rPr>
                        <m:t>∆ =</m:t>
                      </m:r>
                      <m:rad>
                        <m:radPr>
                          <m:degHide m:val="on"/>
                          <m:ctrlPr>
                            <a:rPr lang="en-US" i="1">
                              <a:latin typeface="Cambria Math"/>
                            </a:rPr>
                          </m:ctrlPr>
                        </m:radPr>
                        <m:deg/>
                        <m:e>
                          <m:sSubSup>
                            <m:sSubSupPr>
                              <m:ctrlPr>
                                <a:rPr lang="en-US" i="1">
                                  <a:latin typeface="Cambria Math"/>
                                </a:rPr>
                              </m:ctrlPr>
                            </m:sSubSupPr>
                            <m:e>
                              <m:r>
                                <a:rPr lang="en-US" i="1">
                                  <a:latin typeface="Cambria Math"/>
                                </a:rPr>
                                <m:t>𝑑</m:t>
                              </m:r>
                            </m:e>
                            <m:sub>
                              <m:r>
                                <a:rPr lang="en-US" i="1">
                                  <a:latin typeface="Cambria Math"/>
                                </a:rPr>
                                <m:t>1</m:t>
                              </m:r>
                            </m:sub>
                            <m:sup>
                              <m:r>
                                <a:rPr lang="en-US" i="1">
                                  <a:latin typeface="Cambria Math"/>
                                </a:rPr>
                                <m:t>2</m:t>
                              </m:r>
                            </m:sup>
                          </m:sSubSup>
                          <m:r>
                            <a:rPr lang="en-US" i="1">
                              <a:latin typeface="Cambria Math"/>
                            </a:rPr>
                            <m:t>+ </m:t>
                          </m:r>
                          <m:sSup>
                            <m:sSupPr>
                              <m:ctrlPr>
                                <a:rPr lang="en-US" i="1">
                                  <a:latin typeface="Cambria Math"/>
                                </a:rPr>
                              </m:ctrlPr>
                            </m:sSupPr>
                            <m:e>
                              <m:r>
                                <a:rPr lang="en-US" i="1">
                                  <a:latin typeface="Cambria Math"/>
                                </a:rPr>
                                <m:t>h</m:t>
                              </m:r>
                            </m:e>
                            <m:sup>
                              <m:r>
                                <a:rPr lang="en-US" i="1">
                                  <a:latin typeface="Cambria Math"/>
                                </a:rPr>
                                <m:t>2</m:t>
                              </m:r>
                            </m:sup>
                          </m:sSup>
                        </m:e>
                      </m:rad>
                      <m:r>
                        <a:rPr lang="en-US" i="1">
                          <a:latin typeface="Cambria Math"/>
                        </a:rPr>
                        <m:t>+</m:t>
                      </m:r>
                      <m:rad>
                        <m:radPr>
                          <m:degHide m:val="on"/>
                          <m:ctrlPr>
                            <a:rPr lang="en-US" i="1">
                              <a:latin typeface="Cambria Math"/>
                            </a:rPr>
                          </m:ctrlPr>
                        </m:radPr>
                        <m:deg/>
                        <m:e>
                          <m:sSubSup>
                            <m:sSubSupPr>
                              <m:ctrlPr>
                                <a:rPr lang="en-US" i="1">
                                  <a:latin typeface="Cambria Math"/>
                                </a:rPr>
                              </m:ctrlPr>
                            </m:sSubSupPr>
                            <m:e>
                              <m:r>
                                <a:rPr lang="en-US" i="1">
                                  <a:latin typeface="Cambria Math"/>
                                </a:rPr>
                                <m:t>𝑑</m:t>
                              </m:r>
                            </m:e>
                            <m:sub>
                              <m:r>
                                <a:rPr lang="en-US" i="1">
                                  <a:latin typeface="Cambria Math"/>
                                </a:rPr>
                                <m:t>2</m:t>
                              </m:r>
                            </m:sub>
                            <m:sup>
                              <m:r>
                                <a:rPr lang="en-US" i="1">
                                  <a:latin typeface="Cambria Math"/>
                                </a:rPr>
                                <m:t>2</m:t>
                              </m:r>
                            </m:sup>
                          </m:sSubSup>
                          <m:r>
                            <a:rPr lang="en-US" i="1">
                              <a:latin typeface="Cambria Math"/>
                            </a:rPr>
                            <m:t>+ </m:t>
                          </m:r>
                          <m:sSup>
                            <m:sSupPr>
                              <m:ctrlPr>
                                <a:rPr lang="en-US" i="1">
                                  <a:latin typeface="Cambria Math"/>
                                </a:rPr>
                              </m:ctrlPr>
                            </m:sSupPr>
                            <m:e>
                              <m:r>
                                <a:rPr lang="en-US" i="1">
                                  <a:latin typeface="Cambria Math"/>
                                </a:rPr>
                                <m:t>h</m:t>
                              </m:r>
                            </m:e>
                            <m:sup>
                              <m:r>
                                <a:rPr lang="en-US" i="1">
                                  <a:latin typeface="Cambria Math"/>
                                </a:rPr>
                                <m:t>2</m:t>
                              </m:r>
                            </m:sup>
                          </m:sSup>
                        </m:e>
                      </m:rad>
                      <m:r>
                        <a:rPr lang="en-US" i="1">
                          <a:latin typeface="Cambria Math"/>
                        </a:rPr>
                        <m:t>− </m:t>
                      </m:r>
                      <m:sSub>
                        <m:sSubPr>
                          <m:ctrlPr>
                            <a:rPr lang="en-US" i="1">
                              <a:latin typeface="Cambria Math"/>
                            </a:rPr>
                          </m:ctrlPr>
                        </m:sSubPr>
                        <m:e>
                          <m:r>
                            <a:rPr lang="en-US" i="1">
                              <a:latin typeface="Cambria Math"/>
                            </a:rPr>
                            <m:t>𝑑</m:t>
                          </m:r>
                        </m:e>
                        <m:sub>
                          <m:r>
                            <a:rPr lang="en-US" i="1">
                              <a:latin typeface="Cambria Math"/>
                            </a:rPr>
                            <m:t>1</m:t>
                          </m:r>
                        </m:sub>
                      </m:sSub>
                      <m:r>
                        <a:rPr lang="en-US" i="1">
                          <a:latin typeface="Cambria Math"/>
                        </a:rPr>
                        <m:t>−</m:t>
                      </m:r>
                      <m:sSub>
                        <m:sSubPr>
                          <m:ctrlPr>
                            <a:rPr lang="en-US" i="1">
                              <a:latin typeface="Cambria Math"/>
                            </a:rPr>
                          </m:ctrlPr>
                        </m:sSubPr>
                        <m:e>
                          <m:r>
                            <a:rPr lang="en-US" i="1">
                              <a:latin typeface="Cambria Math"/>
                            </a:rPr>
                            <m:t>𝑑</m:t>
                          </m:r>
                        </m:e>
                        <m:sub>
                          <m:r>
                            <a:rPr lang="en-US" i="1">
                              <a:latin typeface="Cambria Math"/>
                            </a:rPr>
                            <m:t>2</m:t>
                          </m:r>
                        </m:sub>
                      </m:sSub>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2021400" y="3398912"/>
                <a:ext cx="4912800" cy="933012"/>
              </a:xfrm>
              <a:prstGeom prst="rect">
                <a:avLst/>
              </a:prstGeom>
              <a:blipFill rotWithShape="1">
                <a:blip r:embed="rId5"/>
                <a:stretch>
                  <a:fillRect l="-1117" t="-32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990600" y="4572000"/>
                <a:ext cx="7620000" cy="1636858"/>
              </a:xfrm>
              <a:prstGeom prst="rect">
                <a:avLst/>
              </a:prstGeom>
            </p:spPr>
            <p:txBody>
              <a:bodyPr wrap="square">
                <a:spAutoFit/>
              </a:bodyPr>
              <a:lstStyle/>
              <a:p>
                <a:r>
                  <a:rPr lang="en-US" sz="2800" dirty="0"/>
                  <a:t>As h&lt;&lt;d</a:t>
                </a:r>
                <a:r>
                  <a:rPr lang="en-US" sz="2800" baseline="-25000" dirty="0"/>
                  <a:t>1</a:t>
                </a:r>
                <a:r>
                  <a:rPr lang="en-US" sz="2800" dirty="0"/>
                  <a:t> and h&lt;&lt;d</a:t>
                </a:r>
                <a:r>
                  <a:rPr lang="en-US" sz="2800" baseline="-25000" dirty="0"/>
                  <a:t>2</a:t>
                </a:r>
                <a:r>
                  <a:rPr lang="en-US" sz="2800" dirty="0"/>
                  <a:t> then using Binomial expansion</a:t>
                </a:r>
              </a:p>
              <a:p>
                <a:pPr/>
                <a14:m>
                  <m:oMathPara xmlns:m="http://schemas.openxmlformats.org/officeDocument/2006/math">
                    <m:oMathParaPr>
                      <m:jc m:val="centerGroup"/>
                    </m:oMathParaPr>
                    <m:oMath xmlns:m="http://schemas.openxmlformats.org/officeDocument/2006/math">
                      <m:rad>
                        <m:radPr>
                          <m:degHide m:val="on"/>
                          <m:ctrlPr>
                            <a:rPr lang="en-US" sz="2800" i="1">
                              <a:latin typeface="Cambria Math"/>
                            </a:rPr>
                          </m:ctrlPr>
                        </m:radPr>
                        <m:deg/>
                        <m:e>
                          <m:sSubSup>
                            <m:sSubSupPr>
                              <m:ctrlPr>
                                <a:rPr lang="en-US" sz="2800" i="1">
                                  <a:latin typeface="Cambria Math"/>
                                </a:rPr>
                              </m:ctrlPr>
                            </m:sSubSupPr>
                            <m:e>
                              <m:r>
                                <a:rPr lang="en-US" sz="2800" i="1">
                                  <a:latin typeface="Cambria Math"/>
                                </a:rPr>
                                <m:t>𝑑</m:t>
                              </m:r>
                            </m:e>
                            <m:sub>
                              <m:r>
                                <a:rPr lang="en-US" sz="2800" i="1">
                                  <a:latin typeface="Cambria Math"/>
                                </a:rPr>
                                <m:t>1</m:t>
                              </m:r>
                            </m:sub>
                            <m:sup>
                              <m:r>
                                <a:rPr lang="en-US" sz="2800" i="1">
                                  <a:latin typeface="Cambria Math"/>
                                </a:rPr>
                                <m:t>2</m:t>
                              </m:r>
                            </m:sup>
                          </m:sSubSup>
                          <m:r>
                            <a:rPr lang="en-US" sz="2800" i="1">
                              <a:latin typeface="Cambria Math"/>
                            </a:rPr>
                            <m:t>+ </m:t>
                          </m:r>
                          <m:sSup>
                            <m:sSupPr>
                              <m:ctrlPr>
                                <a:rPr lang="en-US" sz="2800" i="1">
                                  <a:latin typeface="Cambria Math"/>
                                </a:rPr>
                              </m:ctrlPr>
                            </m:sSupPr>
                            <m:e>
                              <m:r>
                                <a:rPr lang="en-US" sz="2800" i="1">
                                  <a:latin typeface="Cambria Math"/>
                                </a:rPr>
                                <m:t>h</m:t>
                              </m:r>
                            </m:e>
                            <m:sup>
                              <m:r>
                                <a:rPr lang="en-US" sz="2800" i="1">
                                  <a:latin typeface="Cambria Math"/>
                                </a:rPr>
                                <m:t>2</m:t>
                              </m:r>
                            </m:sup>
                          </m:sSup>
                        </m:e>
                      </m:rad>
                      <m:r>
                        <a:rPr lang="en-US" sz="2800" i="1">
                          <a:latin typeface="Cambria Math"/>
                        </a:rPr>
                        <m:t>≅</m:t>
                      </m:r>
                      <m:sSub>
                        <m:sSubPr>
                          <m:ctrlPr>
                            <a:rPr lang="en-US" sz="2800" i="1">
                              <a:latin typeface="Cambria Math"/>
                            </a:rPr>
                          </m:ctrlPr>
                        </m:sSubPr>
                        <m:e>
                          <m:r>
                            <a:rPr lang="en-US" sz="2800" i="1">
                              <a:latin typeface="Cambria Math"/>
                            </a:rPr>
                            <m:t>𝑑</m:t>
                          </m:r>
                        </m:e>
                        <m:sub>
                          <m:r>
                            <a:rPr lang="en-US" sz="2800" i="1">
                              <a:latin typeface="Cambria Math"/>
                            </a:rPr>
                            <m:t>1</m:t>
                          </m:r>
                        </m:sub>
                      </m:sSub>
                      <m:d>
                        <m:dPr>
                          <m:ctrlPr>
                            <a:rPr lang="en-US" sz="2800" i="1">
                              <a:latin typeface="Cambria Math"/>
                            </a:rPr>
                          </m:ctrlPr>
                        </m:dPr>
                        <m:e>
                          <m:r>
                            <a:rPr lang="en-US" sz="2800" i="1">
                              <a:latin typeface="Cambria Math"/>
                            </a:rPr>
                            <m:t>1+</m:t>
                          </m:r>
                          <m:f>
                            <m:fPr>
                              <m:ctrlPr>
                                <a:rPr lang="en-US" sz="2800" i="1">
                                  <a:latin typeface="Cambria Math"/>
                                </a:rPr>
                              </m:ctrlPr>
                            </m:fPr>
                            <m:num>
                              <m:sSup>
                                <m:sSupPr>
                                  <m:ctrlPr>
                                    <a:rPr lang="en-US" sz="2800" i="1">
                                      <a:latin typeface="Cambria Math"/>
                                    </a:rPr>
                                  </m:ctrlPr>
                                </m:sSupPr>
                                <m:e>
                                  <m:r>
                                    <a:rPr lang="en-US" sz="2800" i="1">
                                      <a:latin typeface="Cambria Math"/>
                                    </a:rPr>
                                    <m:t>h</m:t>
                                  </m:r>
                                </m:e>
                                <m:sup>
                                  <m:r>
                                    <a:rPr lang="en-US" sz="2800" i="1">
                                      <a:latin typeface="Cambria Math"/>
                                    </a:rPr>
                                    <m:t>2</m:t>
                                  </m:r>
                                </m:sup>
                              </m:sSup>
                            </m:num>
                            <m:den>
                              <m:r>
                                <a:rPr lang="en-US" sz="2800" i="1">
                                  <a:latin typeface="Cambria Math"/>
                                </a:rPr>
                                <m:t>2</m:t>
                              </m:r>
                              <m:sSubSup>
                                <m:sSubSupPr>
                                  <m:ctrlPr>
                                    <a:rPr lang="en-US" sz="2800" i="1">
                                      <a:latin typeface="Cambria Math"/>
                                    </a:rPr>
                                  </m:ctrlPr>
                                </m:sSubSupPr>
                                <m:e>
                                  <m:r>
                                    <a:rPr lang="en-US" sz="2800" i="1">
                                      <a:latin typeface="Cambria Math"/>
                                    </a:rPr>
                                    <m:t>𝑑</m:t>
                                  </m:r>
                                </m:e>
                                <m:sub>
                                  <m:r>
                                    <a:rPr lang="en-US" sz="2800" i="1">
                                      <a:latin typeface="Cambria Math"/>
                                    </a:rPr>
                                    <m:t>1</m:t>
                                  </m:r>
                                </m:sub>
                                <m:sup>
                                  <m:r>
                                    <a:rPr lang="en-US" sz="2800" i="1">
                                      <a:latin typeface="Cambria Math"/>
                                    </a:rPr>
                                    <m:t>2</m:t>
                                  </m:r>
                                </m:sup>
                              </m:sSubSup>
                            </m:den>
                          </m:f>
                        </m:e>
                      </m:d>
                    </m:oMath>
                  </m:oMathPara>
                </a14:m>
                <a:endParaRPr lang="en-US" sz="2800" dirty="0"/>
              </a:p>
            </p:txBody>
          </p:sp>
        </mc:Choice>
        <mc:Fallback xmlns="">
          <p:sp>
            <p:nvSpPr>
              <p:cNvPr id="7" name="Rectangle 6"/>
              <p:cNvSpPr>
                <a:spLocks noRot="1" noChangeAspect="1" noMove="1" noResize="1" noEditPoints="1" noAdjustHandles="1" noChangeArrowheads="1" noChangeShapeType="1" noTextEdit="1"/>
              </p:cNvSpPr>
              <p:nvPr/>
            </p:nvSpPr>
            <p:spPr>
              <a:xfrm>
                <a:off x="990600" y="4572000"/>
                <a:ext cx="7620000" cy="1636858"/>
              </a:xfrm>
              <a:prstGeom prst="rect">
                <a:avLst/>
              </a:prstGeom>
              <a:blipFill rotWithShape="1">
                <a:blip r:embed="rId6"/>
                <a:stretch>
                  <a:fillRect l="-1680" t="-3346" r="-960"/>
                </a:stretch>
              </a:blipFill>
            </p:spPr>
            <p:txBody>
              <a:bodyPr/>
              <a:lstStyle/>
              <a:p>
                <a:r>
                  <a:rPr lang="en-US">
                    <a:noFill/>
                  </a:rPr>
                  <a:t> </a:t>
                </a:r>
              </a:p>
            </p:txBody>
          </p:sp>
        </mc:Fallback>
      </mc:AlternateContent>
    </p:spTree>
    <p:extLst>
      <p:ext uri="{BB962C8B-B14F-4D97-AF65-F5344CB8AC3E}">
        <p14:creationId xmlns:p14="http://schemas.microsoft.com/office/powerpoint/2010/main" val="36334772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762000" y="360218"/>
                <a:ext cx="7315200" cy="1118704"/>
              </a:xfrm>
              <a:prstGeom prst="rect">
                <a:avLst/>
              </a:prstGeom>
            </p:spPr>
            <p:txBody>
              <a:bodyPr wrap="square">
                <a:spAutoFit/>
              </a:bodyPr>
              <a:lstStyle/>
              <a:p>
                <a:r>
                  <a:rPr lang="en-US" sz="2400" dirty="0"/>
                  <a:t>Hence </a:t>
                </a:r>
              </a:p>
              <a:p>
                <a14:m>
                  <m:oMath xmlns:m="http://schemas.openxmlformats.org/officeDocument/2006/math">
                    <m:r>
                      <a:rPr lang="en-US" sz="2400" i="1">
                        <a:latin typeface="Cambria Math"/>
                      </a:rPr>
                      <m:t>∆ =</m:t>
                    </m:r>
                    <m:sSub>
                      <m:sSubPr>
                        <m:ctrlPr>
                          <a:rPr lang="en-US" sz="2400" i="1">
                            <a:latin typeface="Cambria Math"/>
                          </a:rPr>
                        </m:ctrlPr>
                      </m:sSubPr>
                      <m:e>
                        <m:r>
                          <a:rPr lang="en-US" sz="2400" i="1">
                            <a:latin typeface="Cambria Math"/>
                          </a:rPr>
                          <m:t>𝑑</m:t>
                        </m:r>
                      </m:e>
                      <m:sub>
                        <m:r>
                          <a:rPr lang="en-US" sz="2400" i="1">
                            <a:latin typeface="Cambria Math"/>
                          </a:rPr>
                          <m:t>1</m:t>
                        </m:r>
                      </m:sub>
                    </m:sSub>
                    <m:r>
                      <a:rPr lang="en-US" sz="2400" i="1">
                        <a:latin typeface="Cambria Math"/>
                      </a:rPr>
                      <m:t>+ </m:t>
                    </m:r>
                    <m:sSub>
                      <m:sSubPr>
                        <m:ctrlPr>
                          <a:rPr lang="en-US" sz="2400" i="1">
                            <a:latin typeface="Cambria Math"/>
                          </a:rPr>
                        </m:ctrlPr>
                      </m:sSubPr>
                      <m:e>
                        <m:r>
                          <a:rPr lang="en-US" sz="2400" i="1">
                            <a:latin typeface="Cambria Math"/>
                          </a:rPr>
                          <m:t>𝑑</m:t>
                        </m:r>
                      </m:e>
                      <m:sub>
                        <m:r>
                          <a:rPr lang="en-US" sz="2400" i="1">
                            <a:latin typeface="Cambria Math"/>
                          </a:rPr>
                          <m:t>2</m:t>
                        </m:r>
                      </m:sub>
                    </m:sSub>
                    <m:r>
                      <a:rPr lang="en-US" sz="2400" i="1">
                        <a:latin typeface="Cambria Math"/>
                      </a:rPr>
                      <m:t>+ </m:t>
                    </m:r>
                    <m:f>
                      <m:fPr>
                        <m:ctrlPr>
                          <a:rPr lang="en-US" sz="2400" i="1">
                            <a:latin typeface="Cambria Math"/>
                          </a:rPr>
                        </m:ctrlPr>
                      </m:fPr>
                      <m:num>
                        <m:sSup>
                          <m:sSupPr>
                            <m:ctrlPr>
                              <a:rPr lang="en-US" sz="2400" i="1">
                                <a:latin typeface="Cambria Math"/>
                              </a:rPr>
                            </m:ctrlPr>
                          </m:sSupPr>
                          <m:e>
                            <m:r>
                              <a:rPr lang="en-US" sz="2400" i="1">
                                <a:latin typeface="Cambria Math"/>
                              </a:rPr>
                              <m:t>h</m:t>
                            </m:r>
                          </m:e>
                          <m:sup>
                            <m:r>
                              <a:rPr lang="en-US" sz="2400" i="1">
                                <a:latin typeface="Cambria Math"/>
                              </a:rPr>
                              <m:t>2</m:t>
                            </m:r>
                          </m:sup>
                        </m:sSup>
                      </m:num>
                      <m:den>
                        <m:r>
                          <a:rPr lang="en-US" sz="2400" i="1">
                            <a:latin typeface="Cambria Math"/>
                          </a:rPr>
                          <m:t>2</m:t>
                        </m:r>
                        <m:sSub>
                          <m:sSubPr>
                            <m:ctrlPr>
                              <a:rPr lang="en-US" sz="2400" i="1">
                                <a:latin typeface="Cambria Math"/>
                              </a:rPr>
                            </m:ctrlPr>
                          </m:sSubPr>
                          <m:e>
                            <m:r>
                              <a:rPr lang="en-US" sz="2400" i="1">
                                <a:latin typeface="Cambria Math"/>
                              </a:rPr>
                              <m:t>𝑑</m:t>
                            </m:r>
                          </m:e>
                          <m:sub>
                            <m:r>
                              <a:rPr lang="en-US" sz="2400" i="1">
                                <a:latin typeface="Cambria Math"/>
                              </a:rPr>
                              <m:t>1</m:t>
                            </m:r>
                          </m:sub>
                        </m:sSub>
                      </m:den>
                    </m:f>
                    <m:r>
                      <a:rPr lang="en-US" sz="2400" i="1">
                        <a:latin typeface="Cambria Math"/>
                      </a:rPr>
                      <m:t>+ </m:t>
                    </m:r>
                    <m:f>
                      <m:fPr>
                        <m:ctrlPr>
                          <a:rPr lang="en-US" sz="2400" i="1">
                            <a:latin typeface="Cambria Math"/>
                          </a:rPr>
                        </m:ctrlPr>
                      </m:fPr>
                      <m:num>
                        <m:sSup>
                          <m:sSupPr>
                            <m:ctrlPr>
                              <a:rPr lang="en-US" sz="2400" i="1">
                                <a:latin typeface="Cambria Math"/>
                              </a:rPr>
                            </m:ctrlPr>
                          </m:sSupPr>
                          <m:e>
                            <m:r>
                              <a:rPr lang="en-US" sz="2400" i="1">
                                <a:latin typeface="Cambria Math"/>
                              </a:rPr>
                              <m:t>h</m:t>
                            </m:r>
                          </m:e>
                          <m:sup>
                            <m:r>
                              <a:rPr lang="en-US" sz="2400" i="1">
                                <a:latin typeface="Cambria Math"/>
                              </a:rPr>
                              <m:t>2</m:t>
                            </m:r>
                          </m:sup>
                        </m:sSup>
                      </m:num>
                      <m:den>
                        <m:r>
                          <a:rPr lang="en-US" sz="2400" i="1">
                            <a:latin typeface="Cambria Math"/>
                          </a:rPr>
                          <m:t>2</m:t>
                        </m:r>
                        <m:sSub>
                          <m:sSubPr>
                            <m:ctrlPr>
                              <a:rPr lang="en-US" sz="2400" i="1">
                                <a:latin typeface="Cambria Math"/>
                              </a:rPr>
                            </m:ctrlPr>
                          </m:sSubPr>
                          <m:e>
                            <m:r>
                              <a:rPr lang="en-US" sz="2400" i="1">
                                <a:latin typeface="Cambria Math"/>
                              </a:rPr>
                              <m:t>𝑑</m:t>
                            </m:r>
                          </m:e>
                          <m:sub>
                            <m:r>
                              <a:rPr lang="en-US" sz="2400" i="1">
                                <a:latin typeface="Cambria Math"/>
                              </a:rPr>
                              <m:t>2</m:t>
                            </m:r>
                          </m:sub>
                        </m:sSub>
                      </m:den>
                    </m:f>
                    <m:r>
                      <a:rPr lang="en-US" sz="2400" i="1">
                        <a:latin typeface="Cambria Math"/>
                      </a:rPr>
                      <m:t>− </m:t>
                    </m:r>
                    <m:sSub>
                      <m:sSubPr>
                        <m:ctrlPr>
                          <a:rPr lang="en-US" sz="2400" i="1">
                            <a:latin typeface="Cambria Math"/>
                          </a:rPr>
                        </m:ctrlPr>
                      </m:sSubPr>
                      <m:e>
                        <m:r>
                          <a:rPr lang="en-US" sz="2400" i="1">
                            <a:latin typeface="Cambria Math"/>
                          </a:rPr>
                          <m:t>𝑑</m:t>
                        </m:r>
                      </m:e>
                      <m:sub>
                        <m:r>
                          <a:rPr lang="en-US" sz="2400" i="1">
                            <a:latin typeface="Cambria Math"/>
                          </a:rPr>
                          <m:t>1</m:t>
                        </m:r>
                      </m:sub>
                    </m:sSub>
                    <m:r>
                      <a:rPr lang="en-US" sz="2400" i="1">
                        <a:latin typeface="Cambria Math"/>
                      </a:rPr>
                      <m:t>−</m:t>
                    </m:r>
                    <m:sSub>
                      <m:sSubPr>
                        <m:ctrlPr>
                          <a:rPr lang="en-US" sz="2400" i="1">
                            <a:latin typeface="Cambria Math"/>
                          </a:rPr>
                        </m:ctrlPr>
                      </m:sSubPr>
                      <m:e>
                        <m:r>
                          <a:rPr lang="en-US" sz="2400" i="1">
                            <a:latin typeface="Cambria Math"/>
                          </a:rPr>
                          <m:t>𝑑</m:t>
                        </m:r>
                      </m:e>
                      <m:sub>
                        <m:r>
                          <a:rPr lang="en-US" sz="2400" i="1">
                            <a:latin typeface="Cambria Math"/>
                          </a:rPr>
                          <m:t>2</m:t>
                        </m:r>
                      </m:sub>
                    </m:sSub>
                  </m:oMath>
                </a14:m>
                <a:r>
                  <a:rPr lang="en-US" sz="2400" dirty="0"/>
                  <a:t> = </a:t>
                </a:r>
                <a14:m>
                  <m:oMath xmlns:m="http://schemas.openxmlformats.org/officeDocument/2006/math">
                    <m:f>
                      <m:fPr>
                        <m:ctrlPr>
                          <a:rPr lang="en-US" sz="2400" i="1">
                            <a:latin typeface="Cambria Math"/>
                          </a:rPr>
                        </m:ctrlPr>
                      </m:fPr>
                      <m:num>
                        <m:sSup>
                          <m:sSupPr>
                            <m:ctrlPr>
                              <a:rPr lang="en-US" sz="2400" i="1">
                                <a:latin typeface="Cambria Math"/>
                              </a:rPr>
                            </m:ctrlPr>
                          </m:sSupPr>
                          <m:e>
                            <m:r>
                              <a:rPr lang="en-US" sz="2400" i="1">
                                <a:latin typeface="Cambria Math"/>
                              </a:rPr>
                              <m:t>h</m:t>
                            </m:r>
                          </m:e>
                          <m:sup>
                            <m:r>
                              <a:rPr lang="en-US" sz="2400" i="1">
                                <a:latin typeface="Cambria Math"/>
                              </a:rPr>
                              <m:t>2</m:t>
                            </m:r>
                          </m:sup>
                        </m:sSup>
                      </m:num>
                      <m:den>
                        <m:r>
                          <a:rPr lang="en-US" sz="2400" i="1">
                            <a:latin typeface="Cambria Math"/>
                          </a:rPr>
                          <m:t>2</m:t>
                        </m:r>
                        <m:sSub>
                          <m:sSubPr>
                            <m:ctrlPr>
                              <a:rPr lang="en-US" sz="2400" i="1">
                                <a:latin typeface="Cambria Math"/>
                              </a:rPr>
                            </m:ctrlPr>
                          </m:sSubPr>
                          <m:e>
                            <m:r>
                              <a:rPr lang="en-US" sz="2400" i="1">
                                <a:latin typeface="Cambria Math"/>
                              </a:rPr>
                              <m:t>𝑑</m:t>
                            </m:r>
                          </m:e>
                          <m:sub>
                            <m:r>
                              <a:rPr lang="en-US" sz="2400" i="1">
                                <a:latin typeface="Cambria Math"/>
                              </a:rPr>
                              <m:t>1</m:t>
                            </m:r>
                          </m:sub>
                        </m:sSub>
                      </m:den>
                    </m:f>
                    <m:r>
                      <a:rPr lang="en-US" sz="2400" i="1">
                        <a:latin typeface="Cambria Math"/>
                      </a:rPr>
                      <m:t>+ </m:t>
                    </m:r>
                    <m:f>
                      <m:fPr>
                        <m:ctrlPr>
                          <a:rPr lang="en-US" sz="2400" i="1">
                            <a:latin typeface="Cambria Math"/>
                          </a:rPr>
                        </m:ctrlPr>
                      </m:fPr>
                      <m:num>
                        <m:sSup>
                          <m:sSupPr>
                            <m:ctrlPr>
                              <a:rPr lang="en-US" sz="2400" i="1">
                                <a:latin typeface="Cambria Math"/>
                              </a:rPr>
                            </m:ctrlPr>
                          </m:sSupPr>
                          <m:e>
                            <m:r>
                              <a:rPr lang="en-US" sz="2400" i="1">
                                <a:latin typeface="Cambria Math"/>
                              </a:rPr>
                              <m:t>h</m:t>
                            </m:r>
                          </m:e>
                          <m:sup>
                            <m:r>
                              <a:rPr lang="en-US" sz="2400" i="1">
                                <a:latin typeface="Cambria Math"/>
                              </a:rPr>
                              <m:t>2</m:t>
                            </m:r>
                          </m:sup>
                        </m:sSup>
                      </m:num>
                      <m:den>
                        <m:r>
                          <a:rPr lang="en-US" sz="2400" i="1">
                            <a:latin typeface="Cambria Math"/>
                          </a:rPr>
                          <m:t>2</m:t>
                        </m:r>
                        <m:sSub>
                          <m:sSubPr>
                            <m:ctrlPr>
                              <a:rPr lang="en-US" sz="2400" i="1">
                                <a:latin typeface="Cambria Math"/>
                              </a:rPr>
                            </m:ctrlPr>
                          </m:sSubPr>
                          <m:e>
                            <m:r>
                              <a:rPr lang="en-US" sz="2400" i="1">
                                <a:latin typeface="Cambria Math"/>
                              </a:rPr>
                              <m:t>𝑑</m:t>
                            </m:r>
                          </m:e>
                          <m:sub>
                            <m:r>
                              <a:rPr lang="en-US" sz="2400" i="1">
                                <a:latin typeface="Cambria Math"/>
                              </a:rPr>
                              <m:t>2</m:t>
                            </m:r>
                          </m:sub>
                        </m:sSub>
                      </m:den>
                    </m:f>
                  </m:oMath>
                </a14:m>
                <a:r>
                  <a:rPr lang="en-US" sz="2400" dirty="0"/>
                  <a:t> </a:t>
                </a:r>
              </a:p>
            </p:txBody>
          </p:sp>
        </mc:Choice>
        <mc:Fallback xmlns="">
          <p:sp>
            <p:nvSpPr>
              <p:cNvPr id="2" name="Rectangle 1"/>
              <p:cNvSpPr>
                <a:spLocks noRot="1" noChangeAspect="1" noMove="1" noResize="1" noEditPoints="1" noAdjustHandles="1" noChangeArrowheads="1" noChangeShapeType="1" noTextEdit="1"/>
              </p:cNvSpPr>
              <p:nvPr/>
            </p:nvSpPr>
            <p:spPr>
              <a:xfrm>
                <a:off x="762000" y="360218"/>
                <a:ext cx="7315200" cy="1118704"/>
              </a:xfrm>
              <a:prstGeom prst="rect">
                <a:avLst/>
              </a:prstGeom>
              <a:blipFill rotWithShape="1">
                <a:blip r:embed="rId2"/>
                <a:stretch>
                  <a:fillRect l="-1250" t="-4348" b="-5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914400" y="1600200"/>
                <a:ext cx="7010400" cy="1720599"/>
              </a:xfrm>
              <a:prstGeom prst="rect">
                <a:avLst/>
              </a:prstGeom>
            </p:spPr>
            <p:txBody>
              <a:bodyPr wrap="square">
                <a:spAutoFit/>
              </a:bodyPr>
              <a:lstStyle/>
              <a:p>
                <a:r>
                  <a:rPr lang="en-US" sz="2800" dirty="0"/>
                  <a:t>So corresponding phase difference </a:t>
                </a:r>
                <a:endParaRPr lang="en-US" sz="2800" dirty="0" smtClean="0"/>
              </a:p>
              <a:p>
                <a:r>
                  <a:rPr lang="en-US" sz="2800" dirty="0" smtClean="0"/>
                  <a:t> </a:t>
                </a:r>
                <a:endParaRPr lang="en-US" sz="2800" dirty="0"/>
              </a:p>
              <a:p>
                <a14:m>
                  <m:oMath xmlns:m="http://schemas.openxmlformats.org/officeDocument/2006/math">
                    <m:r>
                      <a:rPr lang="en-US" sz="2800" i="1">
                        <a:latin typeface="Cambria Math"/>
                      </a:rPr>
                      <m:t>∅= </m:t>
                    </m:r>
                    <m:f>
                      <m:fPr>
                        <m:ctrlPr>
                          <a:rPr lang="en-US" sz="2800" i="1">
                            <a:latin typeface="Cambria Math"/>
                          </a:rPr>
                        </m:ctrlPr>
                      </m:fPr>
                      <m:num>
                        <m:r>
                          <a:rPr lang="en-US" sz="2800" i="1">
                            <a:latin typeface="Cambria Math"/>
                          </a:rPr>
                          <m:t>2</m:t>
                        </m:r>
                        <m:r>
                          <a:rPr lang="en-US" sz="2800" i="1">
                            <a:latin typeface="Cambria Math"/>
                          </a:rPr>
                          <m:t>𝜋</m:t>
                        </m:r>
                        <m:r>
                          <a:rPr lang="en-US" sz="2800" i="1">
                            <a:latin typeface="Cambria Math"/>
                          </a:rPr>
                          <m:t>∆</m:t>
                        </m:r>
                      </m:num>
                      <m:den>
                        <m:r>
                          <a:rPr lang="en-US" sz="2800" i="1">
                            <a:latin typeface="Cambria Math"/>
                          </a:rPr>
                          <m:t>𝜆</m:t>
                        </m:r>
                      </m:den>
                    </m:f>
                  </m:oMath>
                </a14:m>
                <a:r>
                  <a:rPr lang="en-US" sz="2800" dirty="0"/>
                  <a:t> = </a:t>
                </a:r>
                <a14:m>
                  <m:oMath xmlns:m="http://schemas.openxmlformats.org/officeDocument/2006/math">
                    <m:f>
                      <m:fPr>
                        <m:ctrlPr>
                          <a:rPr lang="en-US" sz="2800" i="1">
                            <a:latin typeface="Cambria Math"/>
                          </a:rPr>
                        </m:ctrlPr>
                      </m:fPr>
                      <m:num>
                        <m:r>
                          <a:rPr lang="en-US" sz="2800" i="1">
                            <a:latin typeface="Cambria Math"/>
                          </a:rPr>
                          <m:t>2</m:t>
                        </m:r>
                        <m:r>
                          <a:rPr lang="en-US" sz="2800" i="1">
                            <a:latin typeface="Cambria Math"/>
                          </a:rPr>
                          <m:t>𝜋</m:t>
                        </m:r>
                      </m:num>
                      <m:den>
                        <m:r>
                          <a:rPr lang="en-US" sz="2800" i="1">
                            <a:latin typeface="Cambria Math"/>
                          </a:rPr>
                          <m:t>𝜆</m:t>
                        </m:r>
                      </m:den>
                    </m:f>
                    <m:r>
                      <a:rPr lang="en-US" sz="2800" i="1">
                        <a:latin typeface="Cambria Math"/>
                      </a:rPr>
                      <m:t> </m:t>
                    </m:r>
                    <m:f>
                      <m:fPr>
                        <m:ctrlPr>
                          <a:rPr lang="en-US" sz="2800" i="1">
                            <a:latin typeface="Cambria Math"/>
                          </a:rPr>
                        </m:ctrlPr>
                      </m:fPr>
                      <m:num>
                        <m:sSup>
                          <m:sSupPr>
                            <m:ctrlPr>
                              <a:rPr lang="en-US" sz="2800" i="1">
                                <a:latin typeface="Cambria Math"/>
                              </a:rPr>
                            </m:ctrlPr>
                          </m:sSupPr>
                          <m:e>
                            <m:r>
                              <a:rPr lang="en-US" sz="2800" i="1">
                                <a:latin typeface="Cambria Math"/>
                              </a:rPr>
                              <m:t>h</m:t>
                            </m:r>
                          </m:e>
                          <m:sup>
                            <m:r>
                              <a:rPr lang="en-US" sz="2800" i="1">
                                <a:latin typeface="Cambria Math"/>
                              </a:rPr>
                              <m:t>2</m:t>
                            </m:r>
                          </m:sup>
                        </m:sSup>
                      </m:num>
                      <m:den>
                        <m:r>
                          <a:rPr lang="en-US" sz="2800" i="1">
                            <a:latin typeface="Cambria Math"/>
                          </a:rPr>
                          <m:t>2</m:t>
                        </m:r>
                      </m:den>
                    </m:f>
                    <m:d>
                      <m:dPr>
                        <m:ctrlPr>
                          <a:rPr lang="en-US" sz="2800" i="1">
                            <a:latin typeface="Cambria Math"/>
                          </a:rPr>
                        </m:ctrlPr>
                      </m:dPr>
                      <m:e>
                        <m:f>
                          <m:fPr>
                            <m:ctrlPr>
                              <a:rPr lang="en-US" sz="2800" i="1">
                                <a:latin typeface="Cambria Math"/>
                              </a:rPr>
                            </m:ctrlPr>
                          </m:fPr>
                          <m:num>
                            <m:sSub>
                              <m:sSubPr>
                                <m:ctrlPr>
                                  <a:rPr lang="en-US" sz="2800" i="1">
                                    <a:latin typeface="Cambria Math"/>
                                  </a:rPr>
                                </m:ctrlPr>
                              </m:sSubPr>
                              <m:e>
                                <m:r>
                                  <a:rPr lang="en-US" sz="2800" i="1">
                                    <a:latin typeface="Cambria Math"/>
                                  </a:rPr>
                                  <m:t>𝑑</m:t>
                                </m:r>
                              </m:e>
                              <m:sub>
                                <m:r>
                                  <a:rPr lang="en-US" sz="2800" i="1">
                                    <a:latin typeface="Cambria Math"/>
                                  </a:rPr>
                                  <m:t>1</m:t>
                                </m:r>
                              </m:sub>
                            </m:sSub>
                            <m:r>
                              <a:rPr lang="en-US" sz="2800" i="1">
                                <a:latin typeface="Cambria Math"/>
                              </a:rPr>
                              <m:t>+</m:t>
                            </m:r>
                            <m:sSub>
                              <m:sSubPr>
                                <m:ctrlPr>
                                  <a:rPr lang="en-US" sz="2800" i="1">
                                    <a:latin typeface="Cambria Math"/>
                                  </a:rPr>
                                </m:ctrlPr>
                              </m:sSubPr>
                              <m:e>
                                <m:r>
                                  <a:rPr lang="en-US" sz="2800" i="1">
                                    <a:latin typeface="Cambria Math"/>
                                  </a:rPr>
                                  <m:t>𝑑</m:t>
                                </m:r>
                              </m:e>
                              <m:sub>
                                <m:r>
                                  <a:rPr lang="en-US" sz="2800" i="1">
                                    <a:latin typeface="Cambria Math"/>
                                  </a:rPr>
                                  <m:t>2</m:t>
                                </m:r>
                              </m:sub>
                            </m:sSub>
                          </m:num>
                          <m:den>
                            <m:sSub>
                              <m:sSubPr>
                                <m:ctrlPr>
                                  <a:rPr lang="en-US" sz="2800" i="1">
                                    <a:latin typeface="Cambria Math"/>
                                  </a:rPr>
                                </m:ctrlPr>
                              </m:sSubPr>
                              <m:e>
                                <m:r>
                                  <a:rPr lang="en-US" sz="2800" i="1">
                                    <a:latin typeface="Cambria Math"/>
                                  </a:rPr>
                                  <m:t>𝑑</m:t>
                                </m:r>
                              </m:e>
                              <m:sub>
                                <m:r>
                                  <a:rPr lang="en-US" sz="2800" i="1">
                                    <a:latin typeface="Cambria Math"/>
                                  </a:rPr>
                                  <m:t>1</m:t>
                                </m:r>
                              </m:sub>
                            </m:sSub>
                            <m:sSub>
                              <m:sSubPr>
                                <m:ctrlPr>
                                  <a:rPr lang="en-US" sz="2800" i="1">
                                    <a:latin typeface="Cambria Math"/>
                                  </a:rPr>
                                </m:ctrlPr>
                              </m:sSubPr>
                              <m:e>
                                <m:r>
                                  <a:rPr lang="en-US" sz="2800" i="1">
                                    <a:latin typeface="Cambria Math"/>
                                  </a:rPr>
                                  <m:t>𝑑</m:t>
                                </m:r>
                              </m:e>
                              <m:sub>
                                <m:r>
                                  <a:rPr lang="en-US" sz="2800" i="1">
                                    <a:latin typeface="Cambria Math"/>
                                  </a:rPr>
                                  <m:t>2</m:t>
                                </m:r>
                              </m:sub>
                            </m:sSub>
                          </m:den>
                        </m:f>
                      </m:e>
                    </m:d>
                    <m:r>
                      <a:rPr lang="en-US" sz="2800" i="1">
                        <a:latin typeface="Cambria Math"/>
                      </a:rPr>
                      <m:t> </m:t>
                    </m:r>
                  </m:oMath>
                </a14:m>
                <a:endParaRPr lang="en-US" sz="2800" dirty="0"/>
              </a:p>
            </p:txBody>
          </p:sp>
        </mc:Choice>
        <mc:Fallback xmlns="">
          <p:sp>
            <p:nvSpPr>
              <p:cNvPr id="3" name="Rectangle 2"/>
              <p:cNvSpPr>
                <a:spLocks noRot="1" noChangeAspect="1" noMove="1" noResize="1" noEditPoints="1" noAdjustHandles="1" noChangeArrowheads="1" noChangeShapeType="1" noTextEdit="1"/>
              </p:cNvSpPr>
              <p:nvPr/>
            </p:nvSpPr>
            <p:spPr>
              <a:xfrm>
                <a:off x="914400" y="1600200"/>
                <a:ext cx="7010400" cy="1720599"/>
              </a:xfrm>
              <a:prstGeom prst="rect">
                <a:avLst/>
              </a:prstGeom>
              <a:blipFill rotWithShape="1">
                <a:blip r:embed="rId3"/>
                <a:stretch>
                  <a:fillRect l="-1739" t="-3191" b="-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914400" y="3451725"/>
                <a:ext cx="7467600" cy="1922193"/>
              </a:xfrm>
              <a:prstGeom prst="rect">
                <a:avLst/>
              </a:prstGeom>
            </p:spPr>
            <p:txBody>
              <a:bodyPr wrap="square">
                <a:spAutoFit/>
              </a:bodyPr>
              <a:lstStyle/>
              <a:p>
                <a:r>
                  <a:rPr lang="en-US" sz="2400" dirty="0"/>
                  <a:t>Now Fresnel – Kirchhoff diffraction is used to describe a number called v number as </a:t>
                </a:r>
              </a:p>
              <a:p>
                <a:pPr/>
                <a14:m>
                  <m:oMathPara xmlns:m="http://schemas.openxmlformats.org/officeDocument/2006/math">
                    <m:oMathParaPr>
                      <m:jc m:val="centerGroup"/>
                    </m:oMathParaPr>
                    <m:oMath xmlns:m="http://schemas.openxmlformats.org/officeDocument/2006/math">
                      <m:r>
                        <a:rPr lang="en-US" sz="2400" i="1">
                          <a:latin typeface="Cambria Math"/>
                        </a:rPr>
                        <m:t>𝑣</m:t>
                      </m:r>
                      <m:r>
                        <a:rPr lang="en-US" sz="2400" i="1">
                          <a:latin typeface="Cambria Math"/>
                        </a:rPr>
                        <m:t>=</m:t>
                      </m:r>
                      <m:r>
                        <a:rPr lang="en-US" sz="2400" i="1">
                          <a:latin typeface="Cambria Math"/>
                        </a:rPr>
                        <m:t>h</m:t>
                      </m:r>
                      <m:rad>
                        <m:radPr>
                          <m:degHide m:val="on"/>
                          <m:ctrlPr>
                            <a:rPr lang="en-US" sz="2400" i="1">
                              <a:latin typeface="Cambria Math"/>
                            </a:rPr>
                          </m:ctrlPr>
                        </m:radPr>
                        <m:deg/>
                        <m:e>
                          <m:f>
                            <m:fPr>
                              <m:ctrlPr>
                                <a:rPr lang="en-US" sz="2400" i="1">
                                  <a:latin typeface="Cambria Math"/>
                                </a:rPr>
                              </m:ctrlPr>
                            </m:fPr>
                            <m:num>
                              <m:r>
                                <a:rPr lang="en-US" sz="2400" i="1">
                                  <a:latin typeface="Cambria Math"/>
                                </a:rPr>
                                <m:t>2(</m:t>
                              </m:r>
                              <m:sSub>
                                <m:sSubPr>
                                  <m:ctrlPr>
                                    <a:rPr lang="en-US" sz="2400" i="1">
                                      <a:latin typeface="Cambria Math"/>
                                    </a:rPr>
                                  </m:ctrlPr>
                                </m:sSubPr>
                                <m:e>
                                  <m:r>
                                    <a:rPr lang="en-US" sz="2400" i="1">
                                      <a:latin typeface="Cambria Math"/>
                                    </a:rPr>
                                    <m:t>𝑑</m:t>
                                  </m:r>
                                </m:e>
                                <m:sub>
                                  <m:r>
                                    <a:rPr lang="en-US" sz="2400" i="1">
                                      <a:latin typeface="Cambria Math"/>
                                    </a:rPr>
                                    <m:t>1</m:t>
                                  </m:r>
                                </m:sub>
                              </m:sSub>
                              <m:r>
                                <a:rPr lang="en-US" sz="2400" i="1">
                                  <a:latin typeface="Cambria Math"/>
                                </a:rPr>
                                <m:t>+</m:t>
                              </m:r>
                              <m:sSub>
                                <m:sSubPr>
                                  <m:ctrlPr>
                                    <a:rPr lang="en-US" sz="2400" i="1">
                                      <a:latin typeface="Cambria Math"/>
                                    </a:rPr>
                                  </m:ctrlPr>
                                </m:sSubPr>
                                <m:e>
                                  <m:r>
                                    <a:rPr lang="en-US" sz="2400" i="1">
                                      <a:latin typeface="Cambria Math"/>
                                    </a:rPr>
                                    <m:t>𝑑</m:t>
                                  </m:r>
                                </m:e>
                                <m:sub>
                                  <m:r>
                                    <a:rPr lang="en-US" sz="2400" i="1">
                                      <a:latin typeface="Cambria Math"/>
                                    </a:rPr>
                                    <m:t>2</m:t>
                                  </m:r>
                                </m:sub>
                              </m:sSub>
                              <m:r>
                                <a:rPr lang="en-US" sz="2400" i="1">
                                  <a:latin typeface="Cambria Math"/>
                                </a:rPr>
                                <m:t>)</m:t>
                              </m:r>
                            </m:num>
                            <m:den>
                              <m:r>
                                <a:rPr lang="en-US" sz="2400" i="1">
                                  <a:latin typeface="Cambria Math"/>
                                </a:rPr>
                                <m:t>𝜆</m:t>
                              </m:r>
                              <m:sSub>
                                <m:sSubPr>
                                  <m:ctrlPr>
                                    <a:rPr lang="en-US" sz="2400" i="1">
                                      <a:latin typeface="Cambria Math"/>
                                    </a:rPr>
                                  </m:ctrlPr>
                                </m:sSubPr>
                                <m:e>
                                  <m:r>
                                    <a:rPr lang="en-US" sz="2400" i="1">
                                      <a:latin typeface="Cambria Math"/>
                                    </a:rPr>
                                    <m:t>𝑑</m:t>
                                  </m:r>
                                </m:e>
                                <m:sub>
                                  <m:r>
                                    <a:rPr lang="en-US" sz="2400" i="1">
                                      <a:latin typeface="Cambria Math"/>
                                    </a:rPr>
                                    <m:t>1</m:t>
                                  </m:r>
                                </m:sub>
                              </m:sSub>
                              <m:sSub>
                                <m:sSubPr>
                                  <m:ctrlPr>
                                    <a:rPr lang="en-US" sz="2400" i="1">
                                      <a:latin typeface="Cambria Math"/>
                                    </a:rPr>
                                  </m:ctrlPr>
                                </m:sSubPr>
                                <m:e>
                                  <m:r>
                                    <a:rPr lang="en-US" sz="2400" i="1">
                                      <a:latin typeface="Cambria Math"/>
                                    </a:rPr>
                                    <m:t>𝑑</m:t>
                                  </m:r>
                                </m:e>
                                <m:sub>
                                  <m:r>
                                    <a:rPr lang="en-US" sz="2400" i="1">
                                      <a:latin typeface="Cambria Math"/>
                                    </a:rPr>
                                    <m:t>2</m:t>
                                  </m:r>
                                </m:sub>
                              </m:sSub>
                            </m:den>
                          </m:f>
                        </m:e>
                      </m:rad>
                    </m:oMath>
                  </m:oMathPara>
                </a14:m>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914400" y="3451725"/>
                <a:ext cx="7467600" cy="1922193"/>
              </a:xfrm>
              <a:prstGeom prst="rect">
                <a:avLst/>
              </a:prstGeom>
              <a:blipFill rotWithShape="1">
                <a:blip r:embed="rId4"/>
                <a:stretch>
                  <a:fillRect l="-1224" t="-2532"/>
                </a:stretch>
              </a:blipFill>
            </p:spPr>
            <p:txBody>
              <a:bodyPr/>
              <a:lstStyle/>
              <a:p>
                <a:r>
                  <a:rPr lang="en-US">
                    <a:noFill/>
                  </a:rPr>
                  <a:t> </a:t>
                </a:r>
              </a:p>
            </p:txBody>
          </p:sp>
        </mc:Fallback>
      </mc:AlternateContent>
      <p:sp>
        <p:nvSpPr>
          <p:cNvPr id="5" name="Rectangle 4"/>
          <p:cNvSpPr/>
          <p:nvPr/>
        </p:nvSpPr>
        <p:spPr>
          <a:xfrm>
            <a:off x="1295400" y="5715000"/>
            <a:ext cx="6934200" cy="707886"/>
          </a:xfrm>
          <a:prstGeom prst="rect">
            <a:avLst/>
          </a:prstGeom>
        </p:spPr>
        <p:txBody>
          <a:bodyPr wrap="square">
            <a:spAutoFit/>
          </a:bodyPr>
          <a:lstStyle/>
          <a:p>
            <a:r>
              <a:rPr lang="en-US" sz="2000" b="1" dirty="0"/>
              <a:t>Depending on sign of h, v changes. For zero h this v number is zero.</a:t>
            </a:r>
          </a:p>
        </p:txBody>
      </p:sp>
    </p:spTree>
    <p:extLst>
      <p:ext uri="{BB962C8B-B14F-4D97-AF65-F5344CB8AC3E}">
        <p14:creationId xmlns:p14="http://schemas.microsoft.com/office/powerpoint/2010/main" val="26077527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533400" y="228600"/>
                <a:ext cx="3524876" cy="718979"/>
              </a:xfrm>
              <a:prstGeom prst="rect">
                <a:avLst/>
              </a:prstGeom>
            </p:spPr>
            <p:txBody>
              <a:bodyPr wrap="none">
                <a:spAutoFit/>
              </a:bodyPr>
              <a:lstStyle/>
              <a:p>
                <a:r>
                  <a:rPr lang="en-US" sz="2800" dirty="0"/>
                  <a:t>If  </a:t>
                </a:r>
                <a14:m>
                  <m:oMath xmlns:m="http://schemas.openxmlformats.org/officeDocument/2006/math">
                    <m:r>
                      <a:rPr lang="en-US" sz="2800" i="1">
                        <a:latin typeface="Cambria Math"/>
                      </a:rPr>
                      <m:t>∅=</m:t>
                    </m:r>
                    <m:r>
                      <a:rPr lang="en-US" sz="2800" i="1">
                        <a:latin typeface="Cambria Math"/>
                      </a:rPr>
                      <m:t>𝑛</m:t>
                    </m:r>
                    <m:r>
                      <a:rPr lang="en-US" sz="2800" i="1">
                        <a:latin typeface="Cambria Math"/>
                      </a:rPr>
                      <m:t>𝜋</m:t>
                    </m:r>
                    <m:r>
                      <a:rPr lang="en-US" sz="2800" i="1">
                        <a:latin typeface="Cambria Math"/>
                      </a:rPr>
                      <m:t> </m:t>
                    </m:r>
                  </m:oMath>
                </a14:m>
                <a:r>
                  <a:rPr lang="en-US" sz="2800" dirty="0"/>
                  <a:t>then  </a:t>
                </a:r>
                <a14:m>
                  <m:oMath xmlns:m="http://schemas.openxmlformats.org/officeDocument/2006/math">
                    <m:r>
                      <a:rPr lang="en-US" sz="2800" i="1">
                        <a:latin typeface="Cambria Math"/>
                      </a:rPr>
                      <m:t>∆ =</m:t>
                    </m:r>
                    <m:f>
                      <m:fPr>
                        <m:ctrlPr>
                          <a:rPr lang="en-US" sz="2800" i="1">
                            <a:latin typeface="Cambria Math"/>
                          </a:rPr>
                        </m:ctrlPr>
                      </m:fPr>
                      <m:num>
                        <m:r>
                          <a:rPr lang="en-US" sz="2800" i="1">
                            <a:latin typeface="Cambria Math"/>
                          </a:rPr>
                          <m:t>𝑛</m:t>
                        </m:r>
                        <m:r>
                          <a:rPr lang="en-US" sz="2800" i="1">
                            <a:latin typeface="Cambria Math"/>
                          </a:rPr>
                          <m:t>𝜆</m:t>
                        </m:r>
                      </m:num>
                      <m:den>
                        <m:r>
                          <a:rPr lang="en-US" sz="2800" i="1">
                            <a:latin typeface="Cambria Math"/>
                          </a:rPr>
                          <m:t>2</m:t>
                        </m:r>
                      </m:den>
                    </m:f>
                  </m:oMath>
                </a14:m>
                <a:endParaRPr lang="en-US" sz="2800" dirty="0"/>
              </a:p>
            </p:txBody>
          </p:sp>
        </mc:Choice>
        <mc:Fallback xmlns="">
          <p:sp>
            <p:nvSpPr>
              <p:cNvPr id="2" name="Rectangle 1"/>
              <p:cNvSpPr>
                <a:spLocks noRot="1" noChangeAspect="1" noMove="1" noResize="1" noEditPoints="1" noAdjustHandles="1" noChangeArrowheads="1" noChangeShapeType="1" noTextEdit="1"/>
              </p:cNvSpPr>
              <p:nvPr/>
            </p:nvSpPr>
            <p:spPr>
              <a:xfrm>
                <a:off x="533400" y="228600"/>
                <a:ext cx="3524876" cy="718979"/>
              </a:xfrm>
              <a:prstGeom prst="rect">
                <a:avLst/>
              </a:prstGeom>
              <a:blipFill rotWithShape="1">
                <a:blip r:embed="rId2"/>
                <a:stretch>
                  <a:fillRect l="-3633" r="-4844"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4876800" y="228600"/>
                <a:ext cx="3657091" cy="777585"/>
              </a:xfrm>
              <a:prstGeom prst="rect">
                <a:avLst/>
              </a:prstGeom>
            </p:spPr>
            <p:txBody>
              <a:bodyPr wrap="none">
                <a:spAutoFit/>
              </a:bodyPr>
              <a:lstStyle/>
              <a:p>
                <a:r>
                  <a:rPr lang="en-US" sz="2800" dirty="0"/>
                  <a:t>Hence </a:t>
                </a:r>
                <a14:m>
                  <m:oMath xmlns:m="http://schemas.openxmlformats.org/officeDocument/2006/math">
                    <m:r>
                      <a:rPr lang="en-US" sz="2800" i="1">
                        <a:latin typeface="Cambria Math"/>
                      </a:rPr>
                      <m:t>𝑛</m:t>
                    </m:r>
                    <m:r>
                      <a:rPr lang="en-US" sz="2800" i="1">
                        <a:latin typeface="Cambria Math"/>
                      </a:rPr>
                      <m:t>𝜆</m:t>
                    </m:r>
                    <m:r>
                      <a:rPr lang="en-US" sz="2800" i="1">
                        <a:latin typeface="Cambria Math"/>
                      </a:rPr>
                      <m:t> =</m:t>
                    </m:r>
                    <m:sSup>
                      <m:sSupPr>
                        <m:ctrlPr>
                          <a:rPr lang="en-US" sz="2800" i="1">
                            <a:latin typeface="Cambria Math"/>
                          </a:rPr>
                        </m:ctrlPr>
                      </m:sSupPr>
                      <m:e>
                        <m:r>
                          <a:rPr lang="en-US" sz="2800" i="1">
                            <a:latin typeface="Cambria Math"/>
                          </a:rPr>
                          <m:t>h</m:t>
                        </m:r>
                      </m:e>
                      <m:sup>
                        <m:r>
                          <a:rPr lang="en-US" sz="2800" i="1">
                            <a:latin typeface="Cambria Math"/>
                          </a:rPr>
                          <m:t>2</m:t>
                        </m:r>
                      </m:sup>
                    </m:sSup>
                    <m:d>
                      <m:dPr>
                        <m:ctrlPr>
                          <a:rPr lang="en-US" sz="2800" i="1">
                            <a:latin typeface="Cambria Math"/>
                          </a:rPr>
                        </m:ctrlPr>
                      </m:dPr>
                      <m:e>
                        <m:f>
                          <m:fPr>
                            <m:ctrlPr>
                              <a:rPr lang="en-US" sz="2800" i="1">
                                <a:latin typeface="Cambria Math"/>
                              </a:rPr>
                            </m:ctrlPr>
                          </m:fPr>
                          <m:num>
                            <m:sSub>
                              <m:sSubPr>
                                <m:ctrlPr>
                                  <a:rPr lang="en-US" sz="2800" i="1">
                                    <a:latin typeface="Cambria Math"/>
                                  </a:rPr>
                                </m:ctrlPr>
                              </m:sSubPr>
                              <m:e>
                                <m:r>
                                  <a:rPr lang="en-US" sz="2800" i="1">
                                    <a:latin typeface="Cambria Math"/>
                                  </a:rPr>
                                  <m:t>𝑑</m:t>
                                </m:r>
                              </m:e>
                              <m:sub>
                                <m:r>
                                  <a:rPr lang="en-US" sz="2800" i="1">
                                    <a:latin typeface="Cambria Math"/>
                                  </a:rPr>
                                  <m:t>1</m:t>
                                </m:r>
                              </m:sub>
                            </m:sSub>
                            <m:r>
                              <a:rPr lang="en-US" sz="2800" i="1">
                                <a:latin typeface="Cambria Math"/>
                              </a:rPr>
                              <m:t>+</m:t>
                            </m:r>
                            <m:sSub>
                              <m:sSubPr>
                                <m:ctrlPr>
                                  <a:rPr lang="en-US" sz="2800" i="1">
                                    <a:latin typeface="Cambria Math"/>
                                  </a:rPr>
                                </m:ctrlPr>
                              </m:sSubPr>
                              <m:e>
                                <m:r>
                                  <a:rPr lang="en-US" sz="2800" i="1">
                                    <a:latin typeface="Cambria Math"/>
                                  </a:rPr>
                                  <m:t>𝑑</m:t>
                                </m:r>
                              </m:e>
                              <m:sub>
                                <m:r>
                                  <a:rPr lang="en-US" sz="2800" i="1">
                                    <a:latin typeface="Cambria Math"/>
                                  </a:rPr>
                                  <m:t>2</m:t>
                                </m:r>
                              </m:sub>
                            </m:sSub>
                          </m:num>
                          <m:den>
                            <m:sSub>
                              <m:sSubPr>
                                <m:ctrlPr>
                                  <a:rPr lang="en-US" sz="2800" i="1">
                                    <a:latin typeface="Cambria Math"/>
                                  </a:rPr>
                                </m:ctrlPr>
                              </m:sSubPr>
                              <m:e>
                                <m:r>
                                  <a:rPr lang="en-US" sz="2800" i="1">
                                    <a:latin typeface="Cambria Math"/>
                                  </a:rPr>
                                  <m:t>𝑑</m:t>
                                </m:r>
                              </m:e>
                              <m:sub>
                                <m:r>
                                  <a:rPr lang="en-US" sz="2800" i="1">
                                    <a:latin typeface="Cambria Math"/>
                                  </a:rPr>
                                  <m:t>1</m:t>
                                </m:r>
                              </m:sub>
                            </m:sSub>
                            <m:sSub>
                              <m:sSubPr>
                                <m:ctrlPr>
                                  <a:rPr lang="en-US" sz="2800" i="1">
                                    <a:latin typeface="Cambria Math"/>
                                  </a:rPr>
                                </m:ctrlPr>
                              </m:sSubPr>
                              <m:e>
                                <m:r>
                                  <a:rPr lang="en-US" sz="2800" i="1">
                                    <a:latin typeface="Cambria Math"/>
                                  </a:rPr>
                                  <m:t>𝑑</m:t>
                                </m:r>
                              </m:e>
                              <m:sub>
                                <m:r>
                                  <a:rPr lang="en-US" sz="2800" i="1">
                                    <a:latin typeface="Cambria Math"/>
                                  </a:rPr>
                                  <m:t>2</m:t>
                                </m:r>
                              </m:sub>
                            </m:sSub>
                          </m:den>
                        </m:f>
                      </m:e>
                    </m:d>
                  </m:oMath>
                </a14:m>
                <a:endParaRPr lang="en-US" sz="2800" dirty="0"/>
              </a:p>
            </p:txBody>
          </p:sp>
        </mc:Choice>
        <mc:Fallback xmlns="">
          <p:sp>
            <p:nvSpPr>
              <p:cNvPr id="3" name="Rectangle 2"/>
              <p:cNvSpPr>
                <a:spLocks noRot="1" noChangeAspect="1" noMove="1" noResize="1" noEditPoints="1" noAdjustHandles="1" noChangeArrowheads="1" noChangeShapeType="1" noTextEdit="1"/>
              </p:cNvSpPr>
              <p:nvPr/>
            </p:nvSpPr>
            <p:spPr>
              <a:xfrm>
                <a:off x="4876800" y="228600"/>
                <a:ext cx="3657091" cy="777585"/>
              </a:xfrm>
              <a:prstGeom prst="rect">
                <a:avLst/>
              </a:prstGeom>
              <a:blipFill rotWithShape="1">
                <a:blip r:embed="rId3"/>
                <a:stretch>
                  <a:fillRect l="-3333" r="-4500" b="-3150"/>
                </a:stretch>
              </a:blipFill>
            </p:spPr>
            <p:txBody>
              <a:bodyPr/>
              <a:lstStyle/>
              <a:p>
                <a:r>
                  <a:rPr lang="en-US">
                    <a:noFill/>
                  </a:rPr>
                  <a:t> </a:t>
                </a:r>
              </a:p>
            </p:txBody>
          </p:sp>
        </mc:Fallback>
      </mc:AlternateContent>
      <p:sp>
        <p:nvSpPr>
          <p:cNvPr id="4" name="Rectangle 3"/>
          <p:cNvSpPr/>
          <p:nvPr/>
        </p:nvSpPr>
        <p:spPr>
          <a:xfrm>
            <a:off x="990600" y="1143000"/>
            <a:ext cx="6934199" cy="369332"/>
          </a:xfrm>
          <a:prstGeom prst="rect">
            <a:avLst/>
          </a:prstGeom>
        </p:spPr>
        <p:txBody>
          <a:bodyPr wrap="square">
            <a:spAutoFit/>
          </a:bodyPr>
          <a:lstStyle/>
          <a:p>
            <a:r>
              <a:rPr lang="en-US" dirty="0"/>
              <a:t>Hence it is clear that increase in distance is added with a square terms.</a:t>
            </a:r>
          </a:p>
        </p:txBody>
      </p:sp>
      <mc:AlternateContent xmlns:mc="http://schemas.openxmlformats.org/markup-compatibility/2006" xmlns:a14="http://schemas.microsoft.com/office/drawing/2010/main">
        <mc:Choice Requires="a14">
          <p:sp>
            <p:nvSpPr>
              <p:cNvPr id="5" name="Rectangle 4"/>
              <p:cNvSpPr/>
              <p:nvPr/>
            </p:nvSpPr>
            <p:spPr>
              <a:xfrm>
                <a:off x="3929728" y="1519259"/>
                <a:ext cx="1402307" cy="8404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m:t>
                      </m:r>
                      <m:f>
                        <m:fPr>
                          <m:ctrlPr>
                            <a:rPr lang="en-US" sz="2400" i="1">
                              <a:latin typeface="Cambria Math"/>
                            </a:rPr>
                          </m:ctrlPr>
                        </m:fPr>
                        <m:num>
                          <m:r>
                            <a:rPr lang="en-US" sz="2400" i="1">
                              <a:latin typeface="Cambria Math"/>
                            </a:rPr>
                            <m:t>𝜋</m:t>
                          </m:r>
                          <m:sSup>
                            <m:sSupPr>
                              <m:ctrlPr>
                                <a:rPr lang="en-US" sz="2400" i="1">
                                  <a:latin typeface="Cambria Math"/>
                                </a:rPr>
                              </m:ctrlPr>
                            </m:sSupPr>
                            <m:e>
                              <m:r>
                                <a:rPr lang="en-US" sz="2400" i="1">
                                  <a:latin typeface="Cambria Math"/>
                                </a:rPr>
                                <m:t>𝑣</m:t>
                              </m:r>
                            </m:e>
                            <m:sup>
                              <m:r>
                                <a:rPr lang="en-US" sz="2400" i="1">
                                  <a:latin typeface="Cambria Math"/>
                                </a:rPr>
                                <m:t>2</m:t>
                              </m:r>
                            </m:sup>
                          </m:sSup>
                        </m:num>
                        <m:den>
                          <m:r>
                            <a:rPr lang="en-US" sz="2400" i="1">
                              <a:latin typeface="Cambria Math"/>
                            </a:rPr>
                            <m:t>2</m:t>
                          </m:r>
                        </m:den>
                      </m:f>
                      <m:r>
                        <a:rPr lang="en-US" sz="2400" i="1">
                          <a:latin typeface="Cambria Math"/>
                        </a:rPr>
                        <m:t> </m:t>
                      </m:r>
                    </m:oMath>
                  </m:oMathPara>
                </a14:m>
                <a:endParaRPr lang="en-US" sz="2400" dirty="0"/>
              </a:p>
            </p:txBody>
          </p:sp>
        </mc:Choice>
        <mc:Fallback xmlns="">
          <p:sp>
            <p:nvSpPr>
              <p:cNvPr id="5" name="Rectangle 4"/>
              <p:cNvSpPr>
                <a:spLocks noRot="1" noChangeAspect="1" noMove="1" noResize="1" noEditPoints="1" noAdjustHandles="1" noChangeArrowheads="1" noChangeShapeType="1" noTextEdit="1"/>
              </p:cNvSpPr>
              <p:nvPr/>
            </p:nvSpPr>
            <p:spPr>
              <a:xfrm>
                <a:off x="3929728" y="1519259"/>
                <a:ext cx="1402307" cy="840486"/>
              </a:xfrm>
              <a:prstGeom prst="rect">
                <a:avLst/>
              </a:prstGeom>
              <a:blipFill rotWithShape="1">
                <a:blip r:embed="rId4"/>
                <a:stretch>
                  <a:fillRect r="-8696" b="-725"/>
                </a:stretch>
              </a:blipFill>
            </p:spPr>
            <p:txBody>
              <a:bodyPr/>
              <a:lstStyle/>
              <a:p>
                <a:r>
                  <a:rPr lang="en-US">
                    <a:noFill/>
                  </a:rPr>
                  <a:t> </a:t>
                </a:r>
              </a:p>
            </p:txBody>
          </p:sp>
        </mc:Fallback>
      </mc:AlternateContent>
      <p:sp>
        <p:nvSpPr>
          <p:cNvPr id="6" name="Rectangle 5"/>
          <p:cNvSpPr/>
          <p:nvPr/>
        </p:nvSpPr>
        <p:spPr>
          <a:xfrm>
            <a:off x="533400" y="2429018"/>
            <a:ext cx="8264236" cy="2031325"/>
          </a:xfrm>
          <a:prstGeom prst="rect">
            <a:avLst/>
          </a:prstGeom>
        </p:spPr>
        <p:txBody>
          <a:bodyPr wrap="square">
            <a:spAutoFit/>
          </a:bodyPr>
          <a:lstStyle/>
          <a:p>
            <a:pPr algn="just"/>
            <a:r>
              <a:rPr lang="en-US" dirty="0"/>
              <a:t>The v-parameter in Fresnel diffraction analysis can be thought of as the </a:t>
            </a:r>
            <a:r>
              <a:rPr lang="en-US" dirty="0" smtClean="0"/>
              <a:t>arc length </a:t>
            </a:r>
            <a:r>
              <a:rPr lang="en-US" dirty="0"/>
              <a:t>along the amplitude vector diagram called the </a:t>
            </a:r>
            <a:r>
              <a:rPr lang="en-US" dirty="0" err="1"/>
              <a:t>Cornu</a:t>
            </a:r>
            <a:r>
              <a:rPr lang="en-US" dirty="0"/>
              <a:t> spiral. In the </a:t>
            </a:r>
            <a:r>
              <a:rPr lang="en-US" dirty="0" err="1"/>
              <a:t>Fraunhofer</a:t>
            </a:r>
            <a:r>
              <a:rPr lang="en-US" dirty="0"/>
              <a:t> diffraction case where the source </a:t>
            </a:r>
            <a:r>
              <a:rPr lang="en-US" dirty="0" err="1"/>
              <a:t>wavefront</a:t>
            </a:r>
            <a:r>
              <a:rPr lang="en-US" dirty="0"/>
              <a:t> was assumed to be planar, the different elements of the </a:t>
            </a:r>
            <a:r>
              <a:rPr lang="en-US" dirty="0" err="1"/>
              <a:t>wavefront</a:t>
            </a:r>
            <a:r>
              <a:rPr lang="en-US" dirty="0"/>
              <a:t> had a constant phase difference and the incremental amplitude elements added to form the arc of a circle. In the Fresnel diffraction case where the curvature of the </a:t>
            </a:r>
            <a:r>
              <a:rPr lang="en-US" dirty="0" err="1"/>
              <a:t>wavefront</a:t>
            </a:r>
            <a:r>
              <a:rPr lang="en-US" dirty="0"/>
              <a:t> is included, the relative phase is not constant and the amplitude elements bend into the spiral curve.</a:t>
            </a:r>
          </a:p>
        </p:txBody>
      </p:sp>
      <p:pic>
        <p:nvPicPr>
          <p:cNvPr id="2050" name="Picture 2" descr="http://hyperphysics.phy-astr.gsu.edu/hbase/phyopt/imgpho/vpa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7907" y="4419600"/>
            <a:ext cx="5743575" cy="2171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3036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69818" y="381000"/>
            <a:ext cx="6934199" cy="646331"/>
          </a:xfrm>
          <a:prstGeom prst="rect">
            <a:avLst/>
          </a:prstGeom>
        </p:spPr>
        <p:txBody>
          <a:bodyPr wrap="square">
            <a:spAutoFit/>
          </a:bodyPr>
          <a:lstStyle/>
          <a:p>
            <a:r>
              <a:rPr lang="en-US" dirty="0" smtClean="0">
                <a:latin typeface="Times New Roman" pitchFamily="18" charset="0"/>
                <a:cs typeface="Times New Roman" pitchFamily="18" charset="0"/>
              </a:rPr>
              <a:t>Now we need to calculate the total amount of intensity of signal received at point P. </a:t>
            </a:r>
            <a:endParaRPr lang="en-US"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219200"/>
            <a:ext cx="6230758" cy="247786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81000" y="4114800"/>
            <a:ext cx="8458200" cy="2031325"/>
          </a:xfrm>
          <a:prstGeom prst="rect">
            <a:avLst/>
          </a:prstGeom>
        </p:spPr>
        <p:txBody>
          <a:bodyPr wrap="square">
            <a:spAutoFit/>
          </a:bodyPr>
          <a:lstStyle/>
          <a:p>
            <a:r>
              <a:rPr lang="en-US" dirty="0" smtClean="0">
                <a:latin typeface="Times New Roman" pitchFamily="18" charset="0"/>
                <a:cs typeface="Times New Roman" pitchFamily="18" charset="0"/>
              </a:rPr>
              <a:t>How this integration arrives : This is called Fresnel Integration. Fresnel integration is a term to solve Fresnel / near field diffraction parameter. So if a Electric field E originates from a source and if there are spatial /path variation on a single frame then how to calculate total E field at receiver due to all cumulative variable path diff effects.</a:t>
            </a:r>
          </a:p>
          <a:p>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In the above expression u is a dummy variable which has been used as integration factor related to height h in v number.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2657310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8763000" cy="2971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37158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1200" y="300243"/>
            <a:ext cx="4340355" cy="369332"/>
          </a:xfrm>
          <a:prstGeom prst="rect">
            <a:avLst/>
          </a:prstGeom>
          <a:noFill/>
        </p:spPr>
        <p:txBody>
          <a:bodyPr wrap="none" rtlCol="0">
            <a:spAutoFit/>
          </a:bodyPr>
          <a:lstStyle/>
          <a:p>
            <a:r>
              <a:rPr lang="en-US" dirty="0" err="1" smtClean="0"/>
              <a:t>Cornu</a:t>
            </a:r>
            <a:r>
              <a:rPr lang="en-US" dirty="0" smtClean="0"/>
              <a:t> Spiral ( </a:t>
            </a:r>
            <a:r>
              <a:rPr lang="en-US" dirty="0" err="1" smtClean="0"/>
              <a:t>Eular</a:t>
            </a:r>
            <a:r>
              <a:rPr lang="en-US" dirty="0" smtClean="0"/>
              <a:t> Spiral ) is a plot of S  </a:t>
            </a:r>
            <a:r>
              <a:rPr lang="en-US" dirty="0" err="1" smtClean="0"/>
              <a:t>vs</a:t>
            </a:r>
            <a:r>
              <a:rPr lang="en-US" dirty="0" smtClean="0"/>
              <a:t> C</a:t>
            </a:r>
            <a:endParaRPr lang="en-US" dirty="0"/>
          </a:p>
        </p:txBody>
      </p:sp>
      <p:sp>
        <p:nvSpPr>
          <p:cNvPr id="4" name="Rectangle 3"/>
          <p:cNvSpPr/>
          <p:nvPr/>
        </p:nvSpPr>
        <p:spPr>
          <a:xfrm>
            <a:off x="533400" y="882134"/>
            <a:ext cx="8229600" cy="369332"/>
          </a:xfrm>
          <a:prstGeom prst="rect">
            <a:avLst/>
          </a:prstGeom>
        </p:spPr>
        <p:txBody>
          <a:bodyPr wrap="square">
            <a:spAutoFit/>
          </a:bodyPr>
          <a:lstStyle/>
          <a:p>
            <a:r>
              <a:rPr lang="en-US" dirty="0"/>
              <a:t>An </a:t>
            </a:r>
            <a:r>
              <a:rPr lang="en-US" b="1" dirty="0"/>
              <a:t>Euler spiral</a:t>
            </a:r>
            <a:r>
              <a:rPr lang="en-US" dirty="0"/>
              <a:t> is a curve whose curvature changes linearly with its curve length</a:t>
            </a:r>
          </a:p>
        </p:txBody>
      </p:sp>
      <p:pic>
        <p:nvPicPr>
          <p:cNvPr id="4099" name="Picture 3" descr="https://upload.wikimedia.org/wikipedia/commons/thumb/9/91/Euler_spiral.svg/300px-Euler_spiral.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255" y="1272248"/>
            <a:ext cx="4724400" cy="47244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2438400" y="6172200"/>
            <a:ext cx="2286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533400" y="2514600"/>
            <a:ext cx="0" cy="2286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6200" y="3449782"/>
            <a:ext cx="343364" cy="369332"/>
          </a:xfrm>
          <a:prstGeom prst="rect">
            <a:avLst/>
          </a:prstGeom>
        </p:spPr>
        <p:txBody>
          <a:bodyPr wrap="none">
            <a:spAutoFit/>
          </a:bodyPr>
          <a:lstStyle/>
          <a:p>
            <a:r>
              <a:rPr lang="en-US" dirty="0"/>
              <a:t>S </a:t>
            </a:r>
          </a:p>
        </p:txBody>
      </p:sp>
      <p:sp>
        <p:nvSpPr>
          <p:cNvPr id="11" name="Rectangle 10"/>
          <p:cNvSpPr/>
          <p:nvPr/>
        </p:nvSpPr>
        <p:spPr>
          <a:xfrm>
            <a:off x="3276600" y="6324600"/>
            <a:ext cx="360996" cy="369332"/>
          </a:xfrm>
          <a:prstGeom prst="rect">
            <a:avLst/>
          </a:prstGeom>
        </p:spPr>
        <p:txBody>
          <a:bodyPr wrap="none">
            <a:spAutoFit/>
          </a:bodyPr>
          <a:lstStyle/>
          <a:p>
            <a:r>
              <a:rPr lang="en-US" dirty="0" smtClean="0"/>
              <a:t>C </a:t>
            </a:r>
            <a:endParaRPr lang="en-US"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533650"/>
            <a:ext cx="3590925"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83872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963" y="1600200"/>
            <a:ext cx="8523103"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28600"/>
            <a:ext cx="4953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2000" y="969818"/>
            <a:ext cx="7234160" cy="923330"/>
          </a:xfrm>
          <a:prstGeom prst="rect">
            <a:avLst/>
          </a:prstGeom>
          <a:noFill/>
        </p:spPr>
        <p:txBody>
          <a:bodyPr wrap="none" rtlCol="0">
            <a:spAutoFit/>
          </a:bodyPr>
          <a:lstStyle/>
          <a:p>
            <a:r>
              <a:rPr lang="en-US" dirty="0" smtClean="0"/>
              <a:t>Propagation above 50 MHz with small antenna mounted over any structure</a:t>
            </a:r>
          </a:p>
          <a:p>
            <a:r>
              <a:rPr lang="en-US" dirty="0" smtClean="0"/>
              <a:t>Preferable communication – LOS.</a:t>
            </a:r>
          </a:p>
          <a:p>
            <a:r>
              <a:rPr lang="en-US" dirty="0" smtClean="0"/>
              <a:t>But the problem is interference.</a:t>
            </a:r>
            <a:endParaRPr lang="en-US" dirty="0"/>
          </a:p>
        </p:txBody>
      </p:sp>
      <p:sp>
        <p:nvSpPr>
          <p:cNvPr id="3" name="TextBox 2"/>
          <p:cNvSpPr txBox="1"/>
          <p:nvPr/>
        </p:nvSpPr>
        <p:spPr>
          <a:xfrm>
            <a:off x="3733800" y="5943600"/>
            <a:ext cx="1866665" cy="369332"/>
          </a:xfrm>
          <a:prstGeom prst="rect">
            <a:avLst/>
          </a:prstGeom>
          <a:noFill/>
        </p:spPr>
        <p:txBody>
          <a:bodyPr wrap="none" rtlCol="0">
            <a:spAutoFit/>
          </a:bodyPr>
          <a:lstStyle/>
          <a:p>
            <a:r>
              <a:rPr lang="en-US" dirty="0" smtClean="0"/>
              <a:t>Assume Flat Earth</a:t>
            </a:r>
            <a:endParaRPr lang="en-US" dirty="0"/>
          </a:p>
        </p:txBody>
      </p:sp>
    </p:spTree>
    <p:extLst>
      <p:ext uri="{BB962C8B-B14F-4D97-AF65-F5344CB8AC3E}">
        <p14:creationId xmlns:p14="http://schemas.microsoft.com/office/powerpoint/2010/main" val="31762758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0469" y="697923"/>
            <a:ext cx="2218098" cy="902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81260" y="152400"/>
            <a:ext cx="1339982" cy="369332"/>
          </a:xfrm>
          <a:prstGeom prst="rect">
            <a:avLst/>
          </a:prstGeom>
          <a:noFill/>
        </p:spPr>
        <p:txBody>
          <a:bodyPr wrap="none" rtlCol="0">
            <a:spAutoFit/>
          </a:bodyPr>
          <a:lstStyle/>
          <a:p>
            <a:r>
              <a:rPr lang="en-US" dirty="0" smtClean="0"/>
              <a:t>Direct wave </a:t>
            </a:r>
            <a:endParaRPr lang="en-US" dirty="0"/>
          </a:p>
        </p:txBody>
      </p:sp>
      <p:sp>
        <p:nvSpPr>
          <p:cNvPr id="4" name="TextBox 3"/>
          <p:cNvSpPr txBox="1"/>
          <p:nvPr/>
        </p:nvSpPr>
        <p:spPr>
          <a:xfrm>
            <a:off x="4889397" y="148481"/>
            <a:ext cx="2404056" cy="369332"/>
          </a:xfrm>
          <a:prstGeom prst="rect">
            <a:avLst/>
          </a:prstGeom>
          <a:noFill/>
        </p:spPr>
        <p:txBody>
          <a:bodyPr wrap="none" rtlCol="0">
            <a:spAutoFit/>
          </a:bodyPr>
          <a:lstStyle/>
          <a:p>
            <a:r>
              <a:rPr lang="en-US" dirty="0" smtClean="0"/>
              <a:t>Ground Reflected Wave</a:t>
            </a:r>
            <a:endParaRPr lang="en-US"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7106" y="531668"/>
            <a:ext cx="3430550" cy="106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410691"/>
            <a:ext cx="8546471"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427785" y="1905000"/>
            <a:ext cx="1583319" cy="369332"/>
          </a:xfrm>
          <a:prstGeom prst="rect">
            <a:avLst/>
          </a:prstGeom>
          <a:noFill/>
        </p:spPr>
        <p:txBody>
          <a:bodyPr wrap="none" rtlCol="0">
            <a:spAutoFit/>
          </a:bodyPr>
          <a:lstStyle/>
          <a:p>
            <a:r>
              <a:rPr lang="en-US" dirty="0" smtClean="0"/>
              <a:t>Total Received </a:t>
            </a:r>
            <a:endParaRPr lang="en-US" dirty="0"/>
          </a:p>
        </p:txBody>
      </p:sp>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733800"/>
            <a:ext cx="8648454"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5791200"/>
            <a:ext cx="8837348" cy="90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79404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8553691"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429000"/>
            <a:ext cx="8186286"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724400"/>
            <a:ext cx="88360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69389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228600"/>
            <a:ext cx="8382001" cy="2152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581400"/>
            <a:ext cx="6590319" cy="157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381354"/>
            <a:ext cx="6704605" cy="1200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79127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8204462"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291" y="2438400"/>
            <a:ext cx="6508679"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42727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7025" y="228600"/>
            <a:ext cx="3409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14400"/>
            <a:ext cx="8943806"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352800"/>
            <a:ext cx="4033494"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1611" y="4614430"/>
            <a:ext cx="113347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21428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8072438" cy="2559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618" y="2667000"/>
            <a:ext cx="8093220" cy="3974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14310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1813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 y="1833816"/>
            <a:ext cx="9067079" cy="3881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16339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207" y="34636"/>
            <a:ext cx="7315200" cy="2410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764" y="2672452"/>
            <a:ext cx="8786814" cy="903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559" y="3532193"/>
            <a:ext cx="8825543" cy="2792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74741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8" y="1524000"/>
            <a:ext cx="8570091"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4525" y="609600"/>
            <a:ext cx="53149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39747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1383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20" y="1535471"/>
            <a:ext cx="5116680" cy="3569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20" y="5150638"/>
            <a:ext cx="8850480" cy="86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752600"/>
            <a:ext cx="3581400" cy="3101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57085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025" y="152400"/>
            <a:ext cx="7267576" cy="4217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922177"/>
            <a:ext cx="491490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647634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362932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905000" y="2895600"/>
            <a:ext cx="5867400" cy="3865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8893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1447800"/>
            <a:ext cx="7086600" cy="4247317"/>
          </a:xfrm>
          <a:prstGeom prst="rect">
            <a:avLst/>
          </a:prstGeom>
          <a:noFill/>
        </p:spPr>
        <p:txBody>
          <a:bodyPr wrap="square" rtlCol="0">
            <a:spAutoFit/>
          </a:bodyPr>
          <a:lstStyle/>
          <a:p>
            <a:r>
              <a:rPr lang="en-US" dirty="0" err="1" smtClean="0"/>
              <a:t>Pls</a:t>
            </a:r>
            <a:r>
              <a:rPr lang="en-US" dirty="0" smtClean="0"/>
              <a:t> note ionosphere required to study </a:t>
            </a:r>
          </a:p>
          <a:p>
            <a:r>
              <a:rPr lang="en-US" dirty="0" smtClean="0"/>
              <a:t>This presentation</a:t>
            </a:r>
          </a:p>
          <a:p>
            <a:r>
              <a:rPr lang="en-US" dirty="0" smtClean="0"/>
              <a:t>From scan note (wave propagation –III)</a:t>
            </a:r>
          </a:p>
          <a:p>
            <a:r>
              <a:rPr lang="en-US" dirty="0" smtClean="0"/>
              <a:t>3, </a:t>
            </a:r>
          </a:p>
          <a:p>
            <a:r>
              <a:rPr lang="en-US" dirty="0" smtClean="0"/>
              <a:t>3.1.</a:t>
            </a:r>
          </a:p>
          <a:p>
            <a:r>
              <a:rPr lang="en-US" dirty="0" smtClean="0"/>
              <a:t>3.2</a:t>
            </a:r>
          </a:p>
          <a:p>
            <a:r>
              <a:rPr lang="en-US" dirty="0" smtClean="0"/>
              <a:t>3.3.1</a:t>
            </a:r>
          </a:p>
          <a:p>
            <a:r>
              <a:rPr lang="en-US" dirty="0" smtClean="0"/>
              <a:t>3.3.2</a:t>
            </a:r>
          </a:p>
          <a:p>
            <a:r>
              <a:rPr lang="en-US" dirty="0" smtClean="0"/>
              <a:t>3.3.3</a:t>
            </a:r>
          </a:p>
          <a:p>
            <a:r>
              <a:rPr lang="en-US" dirty="0" smtClean="0"/>
              <a:t>3.3.4</a:t>
            </a:r>
          </a:p>
          <a:p>
            <a:r>
              <a:rPr lang="en-US" dirty="0" smtClean="0"/>
              <a:t>3.3.9</a:t>
            </a:r>
          </a:p>
          <a:p>
            <a:r>
              <a:rPr lang="en-US" dirty="0" smtClean="0"/>
              <a:t>3.3.10</a:t>
            </a:r>
          </a:p>
          <a:p>
            <a:r>
              <a:rPr lang="en-US" dirty="0" smtClean="0"/>
              <a:t>3.3.11</a:t>
            </a:r>
          </a:p>
          <a:p>
            <a:endParaRPr lang="en-US" dirty="0" smtClean="0"/>
          </a:p>
          <a:p>
            <a:r>
              <a:rPr lang="en-US" dirty="0" smtClean="0"/>
              <a:t> </a:t>
            </a:r>
            <a:endParaRPr lang="en-US" dirty="0"/>
          </a:p>
        </p:txBody>
      </p:sp>
    </p:spTree>
    <p:extLst>
      <p:ext uri="{BB962C8B-B14F-4D97-AF65-F5344CB8AC3E}">
        <p14:creationId xmlns:p14="http://schemas.microsoft.com/office/powerpoint/2010/main" val="576772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5804" y="65809"/>
            <a:ext cx="6921396"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88" y="3048000"/>
            <a:ext cx="7972425"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0311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0412" y="457200"/>
            <a:ext cx="25431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90600"/>
            <a:ext cx="7924800" cy="1909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7" y="2900071"/>
            <a:ext cx="7739063"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443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8856854"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97370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529</TotalTime>
  <Words>847</Words>
  <Application>Microsoft Office PowerPoint</Application>
  <PresentationFormat>On-screen Show (4:3)</PresentationFormat>
  <Paragraphs>57</Paragraphs>
  <Slides>63</Slides>
  <Notes>0</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Propagation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Propagation</dc:title>
  <dc:creator>HU</dc:creator>
  <cp:lastModifiedBy>HU</cp:lastModifiedBy>
  <cp:revision>30</cp:revision>
  <dcterms:created xsi:type="dcterms:W3CDTF">2021-01-01T04:20:23Z</dcterms:created>
  <dcterms:modified xsi:type="dcterms:W3CDTF">2021-01-12T07:18:18Z</dcterms:modified>
</cp:coreProperties>
</file>