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1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05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7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4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40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3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1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09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0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B7808-88B7-4202-9D5A-2EFA70AA0815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5BB07-7816-4CB4-9567-D1F17F0D6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93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Numerical Problems on STATIC CHARACTERISTICS OF MEASURING INSTRUMENTS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697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NUMERICALS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4413" y="914400"/>
            <a:ext cx="91440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800" dirty="0" smtClean="0"/>
              <a:t>[1] </a:t>
            </a:r>
            <a:r>
              <a:rPr lang="en-IN" sz="2800" dirty="0"/>
              <a:t>A meter reads 115.50 V and the true value of the voltage is 115.44 V. Determine the static error, and the static correction for this instrument.</a:t>
            </a:r>
            <a:endParaRPr lang="en-US" sz="2800" dirty="0"/>
          </a:p>
          <a:p>
            <a:pPr marL="0" indent="0">
              <a:buNone/>
            </a:pPr>
            <a:r>
              <a:rPr lang="en-IN" sz="2800" u="sng" dirty="0" smtClean="0"/>
              <a:t>Solution:</a:t>
            </a:r>
            <a:r>
              <a:rPr lang="en-IN" sz="2800" dirty="0" smtClean="0"/>
              <a:t> </a:t>
            </a:r>
          </a:p>
          <a:p>
            <a:pPr marL="0" indent="0">
              <a:buNone/>
            </a:pPr>
            <a:r>
              <a:rPr lang="en-IN" sz="2800" dirty="0" smtClean="0"/>
              <a:t>	The </a:t>
            </a:r>
            <a:r>
              <a:rPr lang="en-IN" sz="2800" dirty="0"/>
              <a:t>error is:   </a:t>
            </a:r>
            <a:r>
              <a:rPr lang="en-IN" sz="2800" i="1" dirty="0" err="1"/>
              <a:t>E</a:t>
            </a:r>
            <a:r>
              <a:rPr lang="en-IN" sz="2800" i="1" baseline="-25000" dirty="0" err="1"/>
              <a:t>s</a:t>
            </a:r>
            <a:r>
              <a:rPr lang="en-IN" sz="2800" dirty="0"/>
              <a:t> = </a:t>
            </a:r>
            <a:r>
              <a:rPr lang="en-IN" sz="2800" i="1" dirty="0"/>
              <a:t>A</a:t>
            </a:r>
            <a:r>
              <a:rPr lang="en-IN" sz="2800" i="1" baseline="-25000" dirty="0"/>
              <a:t>m</a:t>
            </a:r>
            <a:r>
              <a:rPr lang="en-IN" sz="2800" dirty="0"/>
              <a:t> - </a:t>
            </a:r>
            <a:r>
              <a:rPr lang="en-IN" sz="2800" i="1" dirty="0"/>
              <a:t>A</a:t>
            </a:r>
            <a:r>
              <a:rPr lang="en-IN" sz="2800" i="1" baseline="-25000" dirty="0"/>
              <a:t>t</a:t>
            </a:r>
            <a:r>
              <a:rPr lang="en-IN" sz="2800" dirty="0"/>
              <a:t> = 115.50 - 115.44 = +0.06 V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          Static </a:t>
            </a:r>
            <a:r>
              <a:rPr lang="en-IN" sz="2800" dirty="0" smtClean="0"/>
              <a:t>correction:</a:t>
            </a:r>
            <a:r>
              <a:rPr lang="en-IN" sz="2800" dirty="0"/>
              <a:t>  </a:t>
            </a:r>
            <a:r>
              <a:rPr lang="en-IN" sz="2800" i="1" dirty="0" err="1"/>
              <a:t>δC</a:t>
            </a:r>
            <a:r>
              <a:rPr lang="en-IN" sz="2800" dirty="0"/>
              <a:t> = </a:t>
            </a:r>
            <a:r>
              <a:rPr lang="en-IN" sz="2800" i="1" dirty="0"/>
              <a:t>A</a:t>
            </a:r>
            <a:r>
              <a:rPr lang="en-IN" sz="2800" i="1" baseline="-25000" dirty="0"/>
              <a:t>t</a:t>
            </a:r>
            <a:r>
              <a:rPr lang="en-IN" sz="2800" dirty="0"/>
              <a:t> - </a:t>
            </a:r>
            <a:r>
              <a:rPr lang="en-IN" sz="2800" i="1" dirty="0"/>
              <a:t>A</a:t>
            </a:r>
            <a:r>
              <a:rPr lang="en-IN" sz="2800" i="1" baseline="-25000" dirty="0"/>
              <a:t>m</a:t>
            </a:r>
            <a:r>
              <a:rPr lang="en-IN" sz="2800" dirty="0"/>
              <a:t>   = -0.06 V.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</a:t>
            </a:r>
            <a:endParaRPr lang="en-IN" sz="2800" dirty="0" smtClean="0"/>
          </a:p>
          <a:p>
            <a:pPr marL="0" indent="0" algn="just">
              <a:buNone/>
            </a:pPr>
            <a:r>
              <a:rPr lang="en-IN" sz="2800" dirty="0" smtClean="0"/>
              <a:t>[2] </a:t>
            </a:r>
            <a:r>
              <a:rPr lang="en-IN" sz="2800" dirty="0"/>
              <a:t>A thermometer reads </a:t>
            </a:r>
            <a:r>
              <a:rPr lang="en-IN" sz="2800" dirty="0" smtClean="0"/>
              <a:t>71.5</a:t>
            </a:r>
            <a:r>
              <a:rPr lang="en-IN" sz="2800" baseline="30000" dirty="0" smtClean="0"/>
              <a:t>o</a:t>
            </a:r>
            <a:r>
              <a:rPr lang="en-IN" sz="2800" dirty="0" smtClean="0"/>
              <a:t>C </a:t>
            </a:r>
            <a:r>
              <a:rPr lang="en-IN" sz="2800" dirty="0"/>
              <a:t>and the static correction given is +</a:t>
            </a:r>
            <a:r>
              <a:rPr lang="en-IN" sz="2800" dirty="0" smtClean="0"/>
              <a:t>0.5</a:t>
            </a:r>
            <a:r>
              <a:rPr lang="en-IN" sz="2800" baseline="30000" dirty="0" smtClean="0"/>
              <a:t>o</a:t>
            </a:r>
            <a:r>
              <a:rPr lang="en-IN" sz="2800" dirty="0" smtClean="0"/>
              <a:t>C</a:t>
            </a:r>
            <a:r>
              <a:rPr lang="en-IN" sz="2800" dirty="0"/>
              <a:t>. Determine the true value of the temperature.</a:t>
            </a:r>
            <a:endParaRPr lang="en-US" sz="2800" dirty="0"/>
          </a:p>
          <a:p>
            <a:pPr marL="0" indent="0">
              <a:buNone/>
            </a:pPr>
            <a:r>
              <a:rPr lang="en-IN" sz="2800" u="sng" dirty="0"/>
              <a:t>Solution:</a:t>
            </a:r>
            <a:r>
              <a:rPr lang="en-IN" sz="2800" dirty="0"/>
              <a:t> 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    </a:t>
            </a:r>
            <a:r>
              <a:rPr lang="en-IN" sz="2800" dirty="0" smtClean="0"/>
              <a:t>True </a:t>
            </a:r>
            <a:r>
              <a:rPr lang="en-IN" sz="2800" dirty="0"/>
              <a:t>value of the temperature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                         </a:t>
            </a:r>
            <a:r>
              <a:rPr lang="en-IN" sz="2800" i="1" dirty="0"/>
              <a:t> A</a:t>
            </a:r>
            <a:r>
              <a:rPr lang="en-IN" sz="2800" i="1" baseline="-25000" dirty="0"/>
              <a:t>t</a:t>
            </a:r>
            <a:r>
              <a:rPr lang="en-IN" sz="2800" dirty="0"/>
              <a:t> = </a:t>
            </a:r>
            <a:r>
              <a:rPr lang="en-IN" sz="2800" i="1" dirty="0"/>
              <a:t>A</a:t>
            </a:r>
            <a:r>
              <a:rPr lang="en-IN" sz="2800" i="1" baseline="-25000" dirty="0"/>
              <a:t>m</a:t>
            </a:r>
            <a:r>
              <a:rPr lang="en-IN" sz="2800" dirty="0"/>
              <a:t> + </a:t>
            </a:r>
            <a:r>
              <a:rPr lang="en-IN" sz="2800" i="1" dirty="0" err="1"/>
              <a:t>δC</a:t>
            </a:r>
            <a:r>
              <a:rPr lang="en-IN" sz="2800" dirty="0"/>
              <a:t> = 71.5+ 0.5 = </a:t>
            </a:r>
            <a:r>
              <a:rPr lang="en-IN" sz="2800" dirty="0" smtClean="0"/>
              <a:t>72.0</a:t>
            </a:r>
            <a:r>
              <a:rPr lang="en-IN" sz="2800" baseline="30000" dirty="0" smtClean="0"/>
              <a:t>o</a:t>
            </a:r>
            <a:r>
              <a:rPr lang="en-IN" sz="2800" dirty="0" smtClean="0"/>
              <a:t>C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            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722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NUMERICALS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4413" y="914400"/>
            <a:ext cx="9144000" cy="5943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800" dirty="0" smtClean="0"/>
              <a:t>[3] </a:t>
            </a:r>
            <a:r>
              <a:rPr lang="en-IN" sz="2800" dirty="0"/>
              <a:t>A thermometer</a:t>
            </a:r>
            <a:r>
              <a:rPr lang="en-IN" sz="2800" b="1" dirty="0"/>
              <a:t> </a:t>
            </a:r>
            <a:r>
              <a:rPr lang="en-IN" sz="2800" dirty="0"/>
              <a:t>is calibrated for the range of </a:t>
            </a:r>
            <a:r>
              <a:rPr lang="en-IN" sz="2800" dirty="0" smtClean="0"/>
              <a:t>100</a:t>
            </a:r>
            <a:r>
              <a:rPr lang="en-IN" sz="2800" baseline="30000" dirty="0" smtClean="0"/>
              <a:t>o</a:t>
            </a:r>
            <a:r>
              <a:rPr lang="en-IN" sz="2800" dirty="0" smtClean="0"/>
              <a:t>C </a:t>
            </a:r>
            <a:r>
              <a:rPr lang="en-IN" sz="2800" dirty="0"/>
              <a:t>to </a:t>
            </a:r>
            <a:r>
              <a:rPr lang="en-IN" sz="2800" dirty="0" smtClean="0"/>
              <a:t>150</a:t>
            </a:r>
            <a:r>
              <a:rPr lang="en-IN" sz="2800" baseline="30000" dirty="0" smtClean="0"/>
              <a:t>o</a:t>
            </a:r>
            <a:r>
              <a:rPr lang="en-IN" sz="2800" dirty="0" smtClean="0"/>
              <a:t>C. </a:t>
            </a:r>
            <a:r>
              <a:rPr lang="en-IN" sz="2800" dirty="0"/>
              <a:t>The accuracy is specified within </a:t>
            </a:r>
            <a:r>
              <a:rPr lang="en-IN" sz="2800" dirty="0" smtClean="0"/>
              <a:t>0.25%. </a:t>
            </a:r>
            <a:r>
              <a:rPr lang="en-IN" sz="2800" dirty="0"/>
              <a:t>What is the maximum static error?</a:t>
            </a:r>
            <a:endParaRPr lang="en-US" sz="2800" dirty="0"/>
          </a:p>
          <a:p>
            <a:pPr marL="0" indent="0">
              <a:buNone/>
            </a:pPr>
            <a:r>
              <a:rPr lang="en-IN" sz="2800" u="sng" dirty="0" smtClean="0"/>
              <a:t>Solution:</a:t>
            </a:r>
            <a:r>
              <a:rPr lang="en-IN" sz="2800" dirty="0" smtClean="0"/>
              <a:t> </a:t>
            </a:r>
          </a:p>
          <a:p>
            <a:pPr marL="0" indent="0">
              <a:buNone/>
            </a:pPr>
            <a:r>
              <a:rPr lang="en-IN" sz="2800" dirty="0" smtClean="0"/>
              <a:t>	</a:t>
            </a:r>
            <a:r>
              <a:rPr lang="en-IN" sz="2800" dirty="0"/>
              <a:t>Span of thermometer = 150 - 100 = </a:t>
            </a:r>
            <a:r>
              <a:rPr lang="en-IN" sz="2800" dirty="0" smtClean="0"/>
              <a:t>50</a:t>
            </a:r>
            <a:r>
              <a:rPr lang="en-IN" sz="2800" baseline="30000" dirty="0" smtClean="0"/>
              <a:t>o</a:t>
            </a:r>
            <a:r>
              <a:rPr lang="en-IN" sz="2800" dirty="0" smtClean="0"/>
              <a:t>C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         </a:t>
            </a:r>
            <a:r>
              <a:rPr lang="en-IN" sz="2800" dirty="0" smtClean="0"/>
              <a:t>Maximum </a:t>
            </a:r>
            <a:r>
              <a:rPr lang="en-IN" sz="2800" dirty="0"/>
              <a:t>static error = </a:t>
            </a:r>
            <a:r>
              <a:rPr lang="en-IN" sz="2800" dirty="0" smtClean="0"/>
              <a:t>(</a:t>
            </a:r>
            <a:r>
              <a:rPr lang="en-IN" sz="2800" dirty="0" smtClean="0">
                <a:sym typeface="Symbol"/>
              </a:rPr>
              <a:t>0.2550</a:t>
            </a:r>
            <a:r>
              <a:rPr lang="en-IN" sz="2800" baseline="30000" dirty="0" smtClean="0"/>
              <a:t>o</a:t>
            </a:r>
            <a:r>
              <a:rPr lang="en-IN" sz="2800" dirty="0" smtClean="0"/>
              <a:t>C</a:t>
            </a:r>
            <a:r>
              <a:rPr lang="en-IN" sz="2800" dirty="0" smtClean="0">
                <a:sym typeface="Symbol"/>
              </a:rPr>
              <a:t>)/100</a:t>
            </a:r>
            <a:r>
              <a:rPr lang="en-IN" sz="2800" dirty="0"/>
              <a:t> </a:t>
            </a:r>
            <a:r>
              <a:rPr lang="en-IN" sz="2800" dirty="0" smtClean="0"/>
              <a:t>= </a:t>
            </a:r>
            <a:r>
              <a:rPr lang="en-IN" sz="2800" dirty="0" smtClean="0">
                <a:sym typeface="Symbol"/>
              </a:rPr>
              <a:t>0.125</a:t>
            </a:r>
            <a:r>
              <a:rPr lang="en-IN" sz="2800" baseline="30000" dirty="0" smtClean="0"/>
              <a:t>o</a:t>
            </a:r>
            <a:r>
              <a:rPr lang="en-IN" sz="2800" dirty="0" smtClean="0"/>
              <a:t>C </a:t>
            </a:r>
            <a:r>
              <a:rPr lang="en-US" sz="2800" dirty="0" smtClean="0"/>
              <a:t> 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</a:t>
            </a:r>
            <a:endParaRPr lang="en-IN" sz="2800" dirty="0" smtClean="0"/>
          </a:p>
          <a:p>
            <a:pPr marL="0" indent="0">
              <a:buNone/>
            </a:pPr>
            <a:r>
              <a:rPr lang="en-IN" sz="2800" dirty="0"/>
              <a:t>             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99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NUMERICALS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4413" y="914400"/>
            <a:ext cx="9144000" cy="5943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800" dirty="0" smtClean="0"/>
              <a:t>[4] </a:t>
            </a:r>
            <a:r>
              <a:rPr lang="en-IN" sz="2800" dirty="0"/>
              <a:t>An analogue indicating instrument with a scale range of 0  to  2.50 V shows a voltage of 1.46 V. A voltage has a true value of </a:t>
            </a:r>
            <a:r>
              <a:rPr lang="en-IN" sz="2800" dirty="0" smtClean="0"/>
              <a:t>1.5V</a:t>
            </a:r>
            <a:r>
              <a:rPr lang="en-IN" sz="2800" dirty="0"/>
              <a:t>. What are the values of absolute error and correction? Express the error as a fraction of the true value and the full scale deflection.</a:t>
            </a:r>
            <a:endParaRPr lang="en-US" sz="2800" dirty="0"/>
          </a:p>
          <a:p>
            <a:pPr marL="0" indent="0" algn="just">
              <a:buNone/>
            </a:pPr>
            <a:r>
              <a:rPr lang="en-IN" sz="2800" u="sng" dirty="0" smtClean="0"/>
              <a:t>Solution:</a:t>
            </a:r>
            <a:r>
              <a:rPr lang="en-IN" sz="2800" dirty="0" smtClean="0"/>
              <a:t> </a:t>
            </a:r>
          </a:p>
          <a:p>
            <a:pPr marL="0" indent="0">
              <a:buNone/>
            </a:pPr>
            <a:r>
              <a:rPr lang="en-IN" sz="2800" dirty="0" smtClean="0"/>
              <a:t>	</a:t>
            </a:r>
            <a:r>
              <a:rPr lang="en-IN" sz="2800" dirty="0"/>
              <a:t>Absolute error </a:t>
            </a:r>
            <a:r>
              <a:rPr lang="en-IN" sz="2800" i="1" dirty="0" err="1" smtClean="0"/>
              <a:t>E</a:t>
            </a:r>
            <a:r>
              <a:rPr lang="en-IN" sz="2800" i="1" baseline="-25000" dirty="0" err="1" smtClean="0"/>
              <a:t>s</a:t>
            </a:r>
            <a:r>
              <a:rPr lang="en-IN" sz="2800" i="1" baseline="-25000" dirty="0" smtClean="0"/>
              <a:t> </a:t>
            </a:r>
            <a:r>
              <a:rPr lang="en-IN" sz="2800" dirty="0" smtClean="0"/>
              <a:t>= </a:t>
            </a:r>
            <a:r>
              <a:rPr lang="en-IN" sz="2800" i="1" dirty="0"/>
              <a:t>A</a:t>
            </a:r>
            <a:r>
              <a:rPr lang="en-IN" sz="2800" i="1" baseline="-25000" dirty="0"/>
              <a:t>m</a:t>
            </a:r>
            <a:r>
              <a:rPr lang="en-IN" sz="2800" dirty="0"/>
              <a:t> - </a:t>
            </a:r>
            <a:r>
              <a:rPr lang="en-IN" sz="2800" i="1" dirty="0" smtClean="0"/>
              <a:t>A</a:t>
            </a:r>
            <a:r>
              <a:rPr lang="en-IN" sz="2800" i="1" baseline="-25000" dirty="0" smtClean="0"/>
              <a:t>t</a:t>
            </a:r>
            <a:r>
              <a:rPr lang="en-IN" sz="2800" i="1" dirty="0" smtClean="0"/>
              <a:t> </a:t>
            </a:r>
            <a:r>
              <a:rPr lang="en-IN" sz="2800" dirty="0" smtClean="0"/>
              <a:t>= 1.46 </a:t>
            </a:r>
            <a:r>
              <a:rPr lang="en-IN" sz="2800" dirty="0"/>
              <a:t>- 1.50 = -</a:t>
            </a:r>
            <a:r>
              <a:rPr lang="en-IN" sz="2800" dirty="0" smtClean="0"/>
              <a:t>0.04V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          Absolute correction </a:t>
            </a:r>
            <a:r>
              <a:rPr lang="en-IN" sz="2800" i="1" dirty="0" err="1"/>
              <a:t>δC</a:t>
            </a:r>
            <a:r>
              <a:rPr lang="en-IN" sz="2800" dirty="0"/>
              <a:t> = </a:t>
            </a:r>
            <a:r>
              <a:rPr lang="en-IN" sz="2800" i="1" dirty="0" err="1"/>
              <a:t>δA</a:t>
            </a:r>
            <a:r>
              <a:rPr lang="en-IN" sz="2800" dirty="0"/>
              <a:t> = +0.04 V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          Relative error </a:t>
            </a:r>
            <a:r>
              <a:rPr lang="en-IN" sz="2800" i="1" dirty="0" err="1" smtClean="0"/>
              <a:t>E</a:t>
            </a:r>
            <a:r>
              <a:rPr lang="en-IN" sz="2800" i="1" baseline="-25000" dirty="0" err="1" smtClean="0"/>
              <a:t>r</a:t>
            </a:r>
            <a:r>
              <a:rPr lang="en-IN" sz="2800" i="1" baseline="-25000" dirty="0" smtClean="0"/>
              <a:t> </a:t>
            </a:r>
            <a:r>
              <a:rPr lang="en-IN" sz="2800" dirty="0" smtClean="0"/>
              <a:t>= (</a:t>
            </a:r>
            <a:r>
              <a:rPr lang="en-IN" sz="2800" i="1" dirty="0" err="1" smtClean="0"/>
              <a:t>E</a:t>
            </a:r>
            <a:r>
              <a:rPr lang="en-IN" sz="2800" i="1" baseline="-25000" dirty="0" err="1" smtClean="0"/>
              <a:t>s</a:t>
            </a:r>
            <a:r>
              <a:rPr lang="en-IN" sz="2800" i="1" baseline="-25000" dirty="0" smtClean="0"/>
              <a:t> </a:t>
            </a:r>
            <a:r>
              <a:rPr lang="en-IN" sz="2800" dirty="0" smtClean="0"/>
              <a:t>/</a:t>
            </a:r>
            <a:r>
              <a:rPr lang="en-IN" sz="2800" i="1" dirty="0" smtClean="0"/>
              <a:t>A</a:t>
            </a:r>
            <a:r>
              <a:rPr lang="en-IN" sz="2800" i="1" baseline="-25000" dirty="0" smtClean="0"/>
              <a:t>t</a:t>
            </a:r>
            <a:r>
              <a:rPr lang="en-IN" sz="2800" dirty="0" smtClean="0"/>
              <a:t>)</a:t>
            </a:r>
            <a:r>
              <a:rPr lang="en-IN" sz="2800" dirty="0" smtClean="0">
                <a:sym typeface="Symbol"/>
              </a:rPr>
              <a:t>100 = </a:t>
            </a:r>
            <a:r>
              <a:rPr lang="en-IN" sz="2800" dirty="0" smtClean="0"/>
              <a:t>(-0.04/ 1.50)</a:t>
            </a:r>
            <a:r>
              <a:rPr lang="en-IN" sz="2800" dirty="0" smtClean="0">
                <a:sym typeface="Symbol"/>
              </a:rPr>
              <a:t>100</a:t>
            </a:r>
          </a:p>
          <a:p>
            <a:pPr marL="0" indent="0">
              <a:buNone/>
            </a:pPr>
            <a:r>
              <a:rPr lang="en-IN" sz="2800" dirty="0">
                <a:sym typeface="Symbol"/>
              </a:rPr>
              <a:t>	</a:t>
            </a:r>
            <a:r>
              <a:rPr lang="en-IN" sz="2800" dirty="0" smtClean="0">
                <a:sym typeface="Symbol"/>
              </a:rPr>
              <a:t>				          = -2.66%</a:t>
            </a:r>
            <a:r>
              <a:rPr lang="en-IN" sz="2800" dirty="0" smtClean="0"/>
              <a:t> </a:t>
            </a:r>
            <a:r>
              <a:rPr lang="en-IN" sz="2800" dirty="0"/>
              <a:t>   </a:t>
            </a:r>
            <a:r>
              <a:rPr lang="en-US" sz="2800" dirty="0"/>
              <a:t> </a:t>
            </a:r>
          </a:p>
          <a:p>
            <a:pPr marL="914400" indent="-914400">
              <a:buNone/>
            </a:pPr>
            <a:r>
              <a:rPr lang="en-IN" sz="2800" dirty="0"/>
              <a:t>           </a:t>
            </a:r>
            <a:r>
              <a:rPr lang="en-IN" sz="2800" dirty="0" smtClean="0"/>
              <a:t>Relative </a:t>
            </a:r>
            <a:r>
              <a:rPr lang="en-IN" sz="2800" dirty="0"/>
              <a:t>error expressed as a percentage of full scale </a:t>
            </a:r>
            <a:r>
              <a:rPr lang="en-IN" sz="2800" dirty="0" smtClean="0"/>
              <a:t>division</a:t>
            </a:r>
            <a:r>
              <a:rPr lang="en-US" sz="2800" dirty="0" smtClean="0"/>
              <a:t> = </a:t>
            </a:r>
            <a:r>
              <a:rPr lang="en-IN" sz="2800" dirty="0" smtClean="0"/>
              <a:t>(-0.04/ 2.50)</a:t>
            </a:r>
            <a:r>
              <a:rPr lang="en-IN" sz="2800" dirty="0" smtClean="0">
                <a:sym typeface="Symbol"/>
              </a:rPr>
              <a:t>100 = -1.60%</a:t>
            </a:r>
          </a:p>
          <a:p>
            <a:pPr marL="914400" indent="-91440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277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NUMERICALS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4413" y="914400"/>
            <a:ext cx="9144000" cy="5943600"/>
          </a:xfrm>
        </p:spPr>
        <p:txBody>
          <a:bodyPr>
            <a:noAutofit/>
          </a:bodyPr>
          <a:lstStyle/>
          <a:p>
            <a:pPr algn="just"/>
            <a:r>
              <a:rPr lang="en-IN" sz="2800" dirty="0" smtClean="0"/>
              <a:t>[5] </a:t>
            </a:r>
            <a:r>
              <a:rPr lang="en-IN" sz="2800" dirty="0"/>
              <a:t>A pressure indicator showed a reading as 22 bar on a scale range of 0-25 bar. If the true value was 21.4 bar, determine</a:t>
            </a:r>
            <a:r>
              <a:rPr lang="en-IN" sz="2800" dirty="0" smtClean="0"/>
              <a:t>: i) Static error; ii)Static correction; iii)Relative </a:t>
            </a:r>
            <a:r>
              <a:rPr lang="en-IN" sz="2800" dirty="0"/>
              <a:t>static error</a:t>
            </a:r>
            <a:endParaRPr lang="en-US" sz="2800" dirty="0"/>
          </a:p>
          <a:p>
            <a:pPr marL="0" indent="0" algn="just">
              <a:buNone/>
            </a:pPr>
            <a:r>
              <a:rPr lang="en-IN" sz="2800" u="sng" dirty="0" smtClean="0"/>
              <a:t>Solution:</a:t>
            </a:r>
            <a:r>
              <a:rPr lang="en-IN" sz="2800" dirty="0" smtClean="0"/>
              <a:t> </a:t>
            </a:r>
          </a:p>
          <a:p>
            <a:pPr marL="0" indent="0">
              <a:buNone/>
            </a:pPr>
            <a:r>
              <a:rPr lang="en-IN" sz="2800" dirty="0" smtClean="0"/>
              <a:t>	</a:t>
            </a:r>
            <a:r>
              <a:rPr lang="en-IN" sz="2800" dirty="0"/>
              <a:t>i)    Static error =  22 - 21.4 = + 0.6 bar</a:t>
            </a:r>
            <a:endParaRPr lang="en-US" sz="2800" dirty="0"/>
          </a:p>
          <a:p>
            <a:pPr marL="0" indent="0">
              <a:buNone/>
            </a:pPr>
            <a:r>
              <a:rPr lang="en-IN" sz="2800" dirty="0" smtClean="0"/>
              <a:t>	ii</a:t>
            </a:r>
            <a:r>
              <a:rPr lang="en-IN" sz="2800" dirty="0"/>
              <a:t>)   Static correction = - (+0.6) = - 0.6 bar</a:t>
            </a:r>
            <a:endParaRPr lang="en-US" sz="2800" dirty="0"/>
          </a:p>
          <a:p>
            <a:pPr marL="0" indent="0">
              <a:buNone/>
            </a:pPr>
            <a:r>
              <a:rPr lang="en-IN" sz="2800" smtClean="0"/>
              <a:t>	iii</a:t>
            </a:r>
            <a:r>
              <a:rPr lang="en-IN" sz="2800" dirty="0"/>
              <a:t>)  Relative error = 0.6 / 21.4 = 0.028 or 2.8 %</a:t>
            </a:r>
            <a:endParaRPr lang="en-US" sz="2800" dirty="0"/>
          </a:p>
          <a:p>
            <a:pPr marL="914400" indent="-91440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060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NUMERICALS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4413" y="914400"/>
            <a:ext cx="9144000" cy="5943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800" dirty="0" smtClean="0"/>
              <a:t>[6] </a:t>
            </a:r>
            <a:r>
              <a:rPr lang="en-IN" sz="2800" dirty="0"/>
              <a:t>A pressure gauge which has a linear calibration curve has a radius of </a:t>
            </a:r>
            <a:r>
              <a:rPr lang="en-IN" sz="2800" dirty="0" smtClean="0"/>
              <a:t>the scale </a:t>
            </a:r>
            <a:r>
              <a:rPr lang="en-IN" sz="2800" dirty="0"/>
              <a:t>line as 120 mm and pressure of 0 </a:t>
            </a:r>
            <a:r>
              <a:rPr lang="en-IN" sz="2800" dirty="0" smtClean="0"/>
              <a:t>– 50Pa </a:t>
            </a:r>
            <a:r>
              <a:rPr lang="en-IN" sz="2800" dirty="0"/>
              <a:t>is displayed over an arc of 300</a:t>
            </a:r>
            <a:r>
              <a:rPr lang="en-IN" sz="2800" baseline="30000" dirty="0"/>
              <a:t>o</a:t>
            </a:r>
            <a:r>
              <a:rPr lang="en-IN" sz="2800" dirty="0"/>
              <a:t>. Determine the sensitivity of the gauge as a ratio of scale length to pressure.</a:t>
            </a:r>
            <a:endParaRPr lang="en-US" sz="2800" dirty="0"/>
          </a:p>
          <a:p>
            <a:pPr marL="0" indent="0">
              <a:buNone/>
            </a:pPr>
            <a:r>
              <a:rPr lang="en-IN" sz="2800" u="sng" dirty="0" smtClean="0"/>
              <a:t>Solution:</a:t>
            </a:r>
            <a:r>
              <a:rPr lang="en-IN" sz="2800" dirty="0" smtClean="0"/>
              <a:t> </a:t>
            </a:r>
          </a:p>
          <a:p>
            <a:pPr marL="0" indent="0">
              <a:buNone/>
            </a:pPr>
            <a:r>
              <a:rPr lang="en-IN" sz="2800" dirty="0" smtClean="0"/>
              <a:t>	300</a:t>
            </a:r>
            <a:r>
              <a:rPr lang="en-IN" sz="2800" baseline="30000" dirty="0" smtClean="0"/>
              <a:t>o</a:t>
            </a:r>
            <a:r>
              <a:rPr lang="en-IN" sz="2800" dirty="0" smtClean="0"/>
              <a:t> = 300</a:t>
            </a:r>
            <a:r>
              <a:rPr lang="en-IN" sz="2800" dirty="0" smtClean="0">
                <a:sym typeface="Symbol"/>
              </a:rPr>
              <a:t>/180 </a:t>
            </a:r>
            <a:r>
              <a:rPr lang="en-IN" sz="2800" dirty="0">
                <a:sym typeface="Symbol"/>
              </a:rPr>
              <a:t>= 5</a:t>
            </a:r>
            <a:r>
              <a:rPr lang="en-IN" sz="2800" dirty="0" smtClean="0">
                <a:sym typeface="Symbol"/>
              </a:rPr>
              <a:t>/3 radians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         </a:t>
            </a:r>
            <a:r>
              <a:rPr lang="en-US" sz="2800" dirty="0" smtClean="0"/>
              <a:t>Full scale deflection = </a:t>
            </a:r>
            <a:r>
              <a:rPr lang="en-IN" sz="2800" dirty="0">
                <a:sym typeface="Symbol"/>
              </a:rPr>
              <a:t>5/3 </a:t>
            </a:r>
            <a:r>
              <a:rPr lang="en-IN" sz="2800" dirty="0" smtClean="0">
                <a:sym typeface="Symbol"/>
              </a:rPr>
              <a:t>radians</a:t>
            </a:r>
          </a:p>
          <a:p>
            <a:pPr marL="0" indent="0">
              <a:buNone/>
            </a:pPr>
            <a:r>
              <a:rPr lang="en-IN" sz="2800" dirty="0">
                <a:sym typeface="Symbol"/>
              </a:rPr>
              <a:t>	</a:t>
            </a:r>
            <a:r>
              <a:rPr lang="en-IN" sz="2800" dirty="0" smtClean="0">
                <a:sym typeface="Symbol"/>
              </a:rPr>
              <a:t>Length of full scale </a:t>
            </a:r>
            <a:r>
              <a:rPr lang="en-IN" sz="2800" dirty="0">
                <a:sym typeface="Symbol"/>
              </a:rPr>
              <a:t>= </a:t>
            </a:r>
            <a:r>
              <a:rPr lang="en-IN" sz="2800" dirty="0" smtClean="0">
                <a:sym typeface="Symbol"/>
              </a:rPr>
              <a:t>120mm5</a:t>
            </a:r>
            <a:r>
              <a:rPr lang="en-IN" sz="2800" dirty="0">
                <a:sym typeface="Symbol"/>
              </a:rPr>
              <a:t>/</a:t>
            </a:r>
            <a:r>
              <a:rPr lang="en-IN" sz="2800" dirty="0" smtClean="0">
                <a:sym typeface="Symbol"/>
              </a:rPr>
              <a:t>3 = 200 mm</a:t>
            </a:r>
          </a:p>
          <a:p>
            <a:pPr marL="0" indent="0">
              <a:buNone/>
            </a:pPr>
            <a:r>
              <a:rPr lang="en-IN" sz="2800" dirty="0">
                <a:sym typeface="Symbol"/>
              </a:rPr>
              <a:t>	</a:t>
            </a:r>
            <a:r>
              <a:rPr lang="en-IN" sz="2800" dirty="0" smtClean="0">
                <a:sym typeface="Symbol"/>
              </a:rPr>
              <a:t>Sensitivity = </a:t>
            </a:r>
            <a:r>
              <a:rPr lang="en-US" sz="2800" dirty="0" smtClean="0">
                <a:sym typeface="Symbol"/>
              </a:rPr>
              <a:t>200</a:t>
            </a:r>
            <a:r>
              <a:rPr lang="en-IN" sz="2800" dirty="0" smtClean="0">
                <a:sym typeface="Symbol"/>
              </a:rPr>
              <a:t>/50 = 4 mm/Pa</a:t>
            </a:r>
            <a:endParaRPr lang="en-US" sz="2800" dirty="0"/>
          </a:p>
          <a:p>
            <a:pPr marL="0" indent="0">
              <a:buNone/>
            </a:pPr>
            <a:r>
              <a:rPr lang="en-IN" sz="2800" dirty="0"/>
              <a:t>  </a:t>
            </a:r>
            <a:endParaRPr lang="en-IN" sz="2800" dirty="0" smtClean="0"/>
          </a:p>
          <a:p>
            <a:pPr marL="0" indent="0">
              <a:buNone/>
            </a:pPr>
            <a:r>
              <a:rPr lang="en-IN" sz="2800" dirty="0"/>
              <a:t>             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6275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NUMERICALS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915400" cy="5943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400" dirty="0" smtClean="0"/>
              <a:t>[7] </a:t>
            </a:r>
            <a:r>
              <a:rPr lang="en-IN" sz="2400" dirty="0"/>
              <a:t>A Wheatstone bridge requires a change of </a:t>
            </a:r>
            <a:r>
              <a:rPr lang="en-IN" sz="2400" dirty="0" smtClean="0"/>
              <a:t>7Ω in </a:t>
            </a:r>
            <a:r>
              <a:rPr lang="en-IN" sz="2400" dirty="0"/>
              <a:t>the unknown arm of the bridge to produce a change in deflection of </a:t>
            </a:r>
            <a:r>
              <a:rPr lang="en-IN" sz="2400" dirty="0" smtClean="0"/>
              <a:t>3mm </a:t>
            </a:r>
            <a:r>
              <a:rPr lang="en-IN" sz="2400" dirty="0"/>
              <a:t>of the galvanometer. Determine the sensitivity. Also determine the deflection factor.</a:t>
            </a:r>
            <a:endParaRPr lang="en-US" sz="2400" dirty="0"/>
          </a:p>
          <a:p>
            <a:pPr marL="0" indent="0">
              <a:buNone/>
            </a:pPr>
            <a:r>
              <a:rPr lang="en-IN" sz="2800" u="sng" dirty="0" smtClean="0"/>
              <a:t>Solution:</a:t>
            </a:r>
            <a:r>
              <a:rPr lang="en-IN" sz="2800" dirty="0" smtClean="0"/>
              <a:t> </a:t>
            </a:r>
          </a:p>
          <a:p>
            <a:pPr marL="0" indent="0">
              <a:buNone/>
            </a:pPr>
            <a:r>
              <a:rPr lang="en-IN" sz="2800" dirty="0" smtClean="0"/>
              <a:t>	</a:t>
            </a:r>
          </a:p>
          <a:p>
            <a:pPr marL="0" indent="0">
              <a:buNone/>
            </a:pPr>
            <a:endParaRPr lang="en-IN" sz="2800" dirty="0"/>
          </a:p>
          <a:p>
            <a:pPr marL="0" indent="0">
              <a:buNone/>
            </a:pPr>
            <a:endParaRPr lang="en-IN" sz="2800" dirty="0" smtClean="0"/>
          </a:p>
          <a:p>
            <a:r>
              <a:rPr lang="en-IN" sz="2400" dirty="0"/>
              <a:t>It may be noted that</a:t>
            </a:r>
            <a:endParaRPr lang="en-US" sz="2400" dirty="0"/>
          </a:p>
          <a:p>
            <a:pPr marL="0" indent="0">
              <a:buNone/>
            </a:pPr>
            <a:r>
              <a:rPr lang="en-IN" sz="2400" dirty="0"/>
              <a:t>i)  </a:t>
            </a:r>
            <a:r>
              <a:rPr lang="en-IN" sz="2400" dirty="0" smtClean="0"/>
              <a:t>A </a:t>
            </a:r>
            <a:r>
              <a:rPr lang="en-IN" sz="2400" dirty="0"/>
              <a:t>sensitive instrument can quickly detect a small change in measurement.</a:t>
            </a:r>
            <a:endParaRPr lang="en-US" sz="2400" dirty="0"/>
          </a:p>
          <a:p>
            <a:pPr marL="0" indent="0">
              <a:buNone/>
            </a:pPr>
            <a:r>
              <a:rPr lang="en-IN" sz="2400" dirty="0"/>
              <a:t>ii) </a:t>
            </a:r>
            <a:r>
              <a:rPr lang="en-IN" sz="2400" dirty="0" smtClean="0"/>
              <a:t>Measuring </a:t>
            </a:r>
            <a:r>
              <a:rPr lang="en-IN" sz="2400" dirty="0"/>
              <a:t>instruments that have smaller scale parts are more sensitive.</a:t>
            </a:r>
            <a:endParaRPr lang="en-US" sz="2400" dirty="0"/>
          </a:p>
          <a:p>
            <a:pPr marL="0" indent="0">
              <a:buNone/>
            </a:pPr>
            <a:r>
              <a:rPr lang="en-IN" sz="2400" dirty="0" smtClean="0"/>
              <a:t>iii)Sensitive </a:t>
            </a:r>
            <a:r>
              <a:rPr lang="en-IN" sz="2400" dirty="0"/>
              <a:t>instruments need not necessarily be accurate.</a:t>
            </a:r>
            <a:endParaRPr lang="en-US" sz="2400" dirty="0"/>
          </a:p>
          <a:p>
            <a:pPr marL="0" indent="0">
              <a:buNone/>
            </a:pPr>
            <a:r>
              <a:rPr lang="en-IN" sz="2400" dirty="0"/>
              <a:t>  </a:t>
            </a:r>
            <a:endParaRPr lang="en-IN" sz="2400" dirty="0" smtClean="0"/>
          </a:p>
          <a:p>
            <a:pPr marL="0" indent="0">
              <a:buNone/>
            </a:pPr>
            <a:r>
              <a:rPr lang="en-IN" sz="2800" dirty="0"/>
              <a:t>             </a:t>
            </a:r>
            <a:endParaRPr lang="en-US" sz="28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436734"/>
              </p:ext>
            </p:extLst>
          </p:nvPr>
        </p:nvGraphicFramePr>
        <p:xfrm>
          <a:off x="990600" y="2667000"/>
          <a:ext cx="700405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4063680" imgH="419040" progId="Equation.3">
                  <p:embed/>
                </p:oleObj>
              </mc:Choice>
              <mc:Fallback>
                <p:oleObj name="Equation" r:id="rId3" imgW="40636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67000"/>
                        <a:ext cx="7004050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1369463"/>
              </p:ext>
            </p:extLst>
          </p:nvPr>
        </p:nvGraphicFramePr>
        <p:xfrm>
          <a:off x="2057400" y="3352800"/>
          <a:ext cx="479425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2781000" imgH="419040" progId="Equation.3">
                  <p:embed/>
                </p:oleObj>
              </mc:Choice>
              <mc:Fallback>
                <p:oleObj name="Equation" r:id="rId5" imgW="27810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52800"/>
                        <a:ext cx="479425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972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NUMERICALS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5943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IN" sz="2400" dirty="0" smtClean="0"/>
              <a:t>[8] </a:t>
            </a:r>
            <a:r>
              <a:rPr lang="en-US" sz="2400" dirty="0"/>
              <a:t>Determine the resolution of a voltmeter which has a range readout scale with 100 divisions and a full-scale reading of 100 V. If one tenth of a scale division can be read certainty, determine the resolution of the voltmeter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IN" sz="2800" u="sng" dirty="0" smtClean="0"/>
              <a:t>Solution:</a:t>
            </a:r>
            <a:r>
              <a:rPr lang="en-IN" sz="2800" dirty="0" smtClean="0"/>
              <a:t> </a:t>
            </a:r>
          </a:p>
          <a:p>
            <a:pPr marL="0" indent="0">
              <a:buNone/>
            </a:pPr>
            <a:r>
              <a:rPr lang="en-IN" sz="2800" dirty="0" smtClean="0"/>
              <a:t>	</a:t>
            </a:r>
            <a:r>
              <a:rPr lang="en-IN" sz="2400" dirty="0"/>
              <a:t>100 scale division = 100V</a:t>
            </a:r>
            <a:endParaRPr lang="en-US" sz="2400" dirty="0"/>
          </a:p>
          <a:p>
            <a:pPr marL="0" indent="0">
              <a:buNone/>
            </a:pPr>
            <a:r>
              <a:rPr lang="en-IN" sz="2400" dirty="0" smtClean="0"/>
              <a:t>	1 </a:t>
            </a:r>
            <a:r>
              <a:rPr lang="en-IN" sz="2400" dirty="0"/>
              <a:t>scale division = 100 /100 = 1V</a:t>
            </a:r>
            <a:endParaRPr lang="en-US" sz="2400" dirty="0"/>
          </a:p>
          <a:p>
            <a:pPr marL="0" indent="0">
              <a:buNone/>
            </a:pPr>
            <a:r>
              <a:rPr lang="en-IN" sz="2400" dirty="0" smtClean="0"/>
              <a:t>	Resolution </a:t>
            </a:r>
            <a:r>
              <a:rPr lang="en-IN" sz="2400" dirty="0"/>
              <a:t>= 1 x </a:t>
            </a:r>
            <a:r>
              <a:rPr lang="en-IN" sz="2400" dirty="0" smtClean="0"/>
              <a:t>1/10 = </a:t>
            </a:r>
            <a:r>
              <a:rPr lang="en-IN" sz="2400" dirty="0"/>
              <a:t>0.1 V</a:t>
            </a:r>
            <a:endParaRPr lang="en-IN" sz="2400" dirty="0" smtClean="0"/>
          </a:p>
          <a:p>
            <a:pPr marL="0" indent="0" algn="just">
              <a:buNone/>
            </a:pPr>
            <a:r>
              <a:rPr lang="en-IN" sz="2400" dirty="0" smtClean="0"/>
              <a:t>[9] A </a:t>
            </a:r>
            <a:r>
              <a:rPr lang="en-IN" sz="2400" dirty="0"/>
              <a:t>transducer measures a range of 0-200 N force with a resolution of 0.20 </a:t>
            </a:r>
            <a:r>
              <a:rPr lang="en-IN" sz="2400" dirty="0" err="1"/>
              <a:t>percent</a:t>
            </a:r>
            <a:r>
              <a:rPr lang="en-IN" sz="2400" dirty="0"/>
              <a:t> of full scale. What is the smallest change in the force which can be measured by this transducer?</a:t>
            </a:r>
          </a:p>
          <a:p>
            <a:pPr marL="0" indent="0">
              <a:buNone/>
            </a:pPr>
            <a:r>
              <a:rPr lang="en-IN" sz="2800" u="sng" dirty="0"/>
              <a:t>Solution:</a:t>
            </a:r>
            <a:r>
              <a:rPr lang="en-IN" sz="2800" dirty="0"/>
              <a:t> 	</a:t>
            </a:r>
            <a:r>
              <a:rPr lang="en-IN" sz="2400" dirty="0"/>
              <a:t>Range of force = 0-200 N</a:t>
            </a:r>
            <a:endParaRPr lang="en-US" sz="2400" dirty="0"/>
          </a:p>
          <a:p>
            <a:pPr marL="0" indent="0">
              <a:buNone/>
            </a:pPr>
            <a:r>
              <a:rPr lang="en-IN" sz="2400" dirty="0" smtClean="0"/>
              <a:t>		Resolution </a:t>
            </a:r>
            <a:r>
              <a:rPr lang="en-IN" sz="2400" dirty="0"/>
              <a:t>= 0.20 % of full scale</a:t>
            </a:r>
            <a:endParaRPr lang="en-US" sz="2400" dirty="0"/>
          </a:p>
          <a:p>
            <a:pPr marL="0" indent="0">
              <a:buNone/>
            </a:pPr>
            <a:r>
              <a:rPr lang="en-IN" sz="2400" dirty="0" smtClean="0"/>
              <a:t>Smallest </a:t>
            </a:r>
            <a:r>
              <a:rPr lang="en-IN" sz="2400" dirty="0"/>
              <a:t>change in force which can be measured = 200 x 0.20 / </a:t>
            </a:r>
            <a:r>
              <a:rPr lang="en-IN" sz="2400" dirty="0" smtClean="0"/>
              <a:t>10= 0.4N</a:t>
            </a:r>
            <a:endParaRPr lang="en-US" sz="2400" dirty="0"/>
          </a:p>
          <a:p>
            <a:pPr marL="0" indent="0">
              <a:buNone/>
            </a:pPr>
            <a:endParaRPr lang="en-IN" sz="2800" dirty="0"/>
          </a:p>
          <a:p>
            <a:pPr marL="0" indent="0">
              <a:buNone/>
            </a:pPr>
            <a:endParaRPr lang="en-IN" sz="2800" dirty="0" smtClean="0"/>
          </a:p>
        </p:txBody>
      </p:sp>
    </p:spTree>
    <p:extLst>
      <p:ext uri="{BB962C8B-B14F-4D97-AF65-F5344CB8AC3E}">
        <p14:creationId xmlns:p14="http://schemas.microsoft.com/office/powerpoint/2010/main" val="162624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Equation</vt:lpstr>
      <vt:lpstr>Numerical Problems on STATIC CHARACTERISTICS OF MEASURING INSTRUMENTS</vt:lpstr>
      <vt:lpstr>NUMERICALS</vt:lpstr>
      <vt:lpstr>NUMERICALS</vt:lpstr>
      <vt:lpstr>NUMERICALS</vt:lpstr>
      <vt:lpstr>NUMERICALS</vt:lpstr>
      <vt:lpstr>NUMERICALS</vt:lpstr>
      <vt:lpstr>NUMERICALS</vt:lpstr>
      <vt:lpstr>NUMERICALS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NUMERICALS</dc:title>
  <dc:creator>JU</dc:creator>
  <cp:lastModifiedBy>JU</cp:lastModifiedBy>
  <cp:revision>2</cp:revision>
  <dcterms:created xsi:type="dcterms:W3CDTF">2020-09-14T05:18:04Z</dcterms:created>
  <dcterms:modified xsi:type="dcterms:W3CDTF">2020-09-14T05:18:49Z</dcterms:modified>
</cp:coreProperties>
</file>