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5" r:id="rId10"/>
    <p:sldId id="266" r:id="rId11"/>
    <p:sldId id="267" r:id="rId12"/>
    <p:sldId id="268" r:id="rId1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 autoAdjust="0"/>
    <p:restoredTop sz="94660" autoAdjust="0"/>
  </p:normalViewPr>
  <p:slideViewPr>
    <p:cSldViewPr>
      <p:cViewPr varScale="1">
        <p:scale>
          <a:sx n="80" d="100"/>
          <a:sy n="80" d="100"/>
        </p:scale>
        <p:origin x="-888" y="-72"/>
      </p:cViewPr>
      <p:guideLst>
        <p:guide orient="horz" pos="2147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noProof="1" smtClean="0"/>
              <a:t>Click to edit Master title style</a:t>
            </a:r>
            <a:endParaRPr lang="en-IN" noProof="1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noProof="1" smtClean="0"/>
              <a:t>Click to edit Master subtitle style</a:t>
            </a:r>
            <a:endParaRPr lang="en-IN" noProof="1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4C729B-316F-4259-8AFE-BE513A9E182C}" type="datetimeFigureOut">
              <a:rPr lang="en-IN"/>
              <a:pPr>
                <a:defRPr/>
              </a:pPr>
              <a:t>08-06-2021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58F8FF-F158-450D-898D-DFB971BC0673}" type="slidenum">
              <a:rPr lang="en-IN"/>
              <a:pPr>
                <a:defRPr/>
              </a:pPr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1" smtClean="0"/>
              <a:t>Click to edit Master title style</a:t>
            </a:r>
            <a:endParaRPr lang="en-IN" noProof="1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noProof="1" smtClean="0"/>
              <a:t>Click to edit Master text styles</a:t>
            </a:r>
          </a:p>
          <a:p>
            <a:pPr lvl="1"/>
            <a:r>
              <a:rPr lang="en-US" noProof="1" smtClean="0"/>
              <a:t>Second level</a:t>
            </a:r>
          </a:p>
          <a:p>
            <a:pPr lvl="2"/>
            <a:r>
              <a:rPr lang="en-US" noProof="1" smtClean="0"/>
              <a:t>Third level</a:t>
            </a:r>
          </a:p>
          <a:p>
            <a:pPr lvl="3"/>
            <a:r>
              <a:rPr lang="en-US" noProof="1" smtClean="0"/>
              <a:t>Fourth level</a:t>
            </a:r>
          </a:p>
          <a:p>
            <a:pPr lvl="4"/>
            <a:r>
              <a:rPr lang="en-US" noProof="1" smtClean="0"/>
              <a:t>Fifth level</a:t>
            </a:r>
            <a:endParaRPr lang="en-IN" noProof="1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2DFDC9-3369-4E5B-96F5-DD124FFF51A6}" type="datetimeFigureOut">
              <a:rPr lang="en-IN"/>
              <a:pPr>
                <a:defRPr/>
              </a:pPr>
              <a:t>08-06-2021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D3C9B6-3842-4392-AFFA-3A483C35A944}" type="slidenum">
              <a:rPr lang="en-IN"/>
              <a:pPr>
                <a:defRPr/>
              </a:pPr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noProof="1" smtClean="0"/>
              <a:t>Click to edit Master title style</a:t>
            </a:r>
            <a:endParaRPr lang="en-IN" noProof="1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noProof="1" smtClean="0"/>
              <a:t>Click to edit Master text styles</a:t>
            </a:r>
          </a:p>
          <a:p>
            <a:pPr lvl="1"/>
            <a:r>
              <a:rPr lang="en-US" noProof="1" smtClean="0"/>
              <a:t>Second level</a:t>
            </a:r>
          </a:p>
          <a:p>
            <a:pPr lvl="2"/>
            <a:r>
              <a:rPr lang="en-US" noProof="1" smtClean="0"/>
              <a:t>Third level</a:t>
            </a:r>
          </a:p>
          <a:p>
            <a:pPr lvl="3"/>
            <a:r>
              <a:rPr lang="en-US" noProof="1" smtClean="0"/>
              <a:t>Fourth level</a:t>
            </a:r>
          </a:p>
          <a:p>
            <a:pPr lvl="4"/>
            <a:r>
              <a:rPr lang="en-US" noProof="1" smtClean="0"/>
              <a:t>Fifth level</a:t>
            </a:r>
            <a:endParaRPr lang="en-IN" noProof="1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D91013-48D7-4FD1-802A-589193A16224}" type="datetimeFigureOut">
              <a:rPr lang="en-IN"/>
              <a:pPr>
                <a:defRPr/>
              </a:pPr>
              <a:t>08-06-2021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A48357-C16C-4339-AFDD-C9E39E61E293}" type="slidenum">
              <a:rPr lang="en-IN"/>
              <a:pPr>
                <a:defRPr/>
              </a:pPr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1" smtClean="0"/>
              <a:t>Click to edit Master title style</a:t>
            </a:r>
            <a:endParaRPr lang="en-IN" noProof="1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noProof="1" smtClean="0"/>
              <a:t>Click to edit Master text styles</a:t>
            </a:r>
          </a:p>
          <a:p>
            <a:pPr lvl="1"/>
            <a:r>
              <a:rPr lang="en-US" noProof="1" smtClean="0"/>
              <a:t>Second level</a:t>
            </a:r>
          </a:p>
          <a:p>
            <a:pPr lvl="2"/>
            <a:r>
              <a:rPr lang="en-US" noProof="1" smtClean="0"/>
              <a:t>Third level</a:t>
            </a:r>
          </a:p>
          <a:p>
            <a:pPr lvl="3"/>
            <a:r>
              <a:rPr lang="en-US" noProof="1" smtClean="0"/>
              <a:t>Fourth level</a:t>
            </a:r>
          </a:p>
          <a:p>
            <a:pPr lvl="4"/>
            <a:r>
              <a:rPr lang="en-US" noProof="1" smtClean="0"/>
              <a:t>Fifth level</a:t>
            </a:r>
            <a:endParaRPr lang="en-IN" noProof="1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132F58-B472-4F29-9EDF-89E3C8C6385C}" type="datetimeFigureOut">
              <a:rPr lang="en-IN"/>
              <a:pPr>
                <a:defRPr/>
              </a:pPr>
              <a:t>08-06-2021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6F5D74-C024-45F0-BEFF-8BF78BF1CCC2}" type="slidenum">
              <a:rPr lang="en-IN"/>
              <a:pPr>
                <a:defRPr/>
              </a:pPr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noProof="1" smtClean="0"/>
              <a:t>Click to edit Master title style</a:t>
            </a:r>
            <a:endParaRPr lang="en-IN" noProof="1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noProof="1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35AFBF-7819-4641-8EBF-5DC6AB70E6B5}" type="datetimeFigureOut">
              <a:rPr lang="en-IN"/>
              <a:pPr>
                <a:defRPr/>
              </a:pPr>
              <a:t>08-06-2021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D26CB1-9B14-463D-8B7D-B7FAF7004C1E}" type="slidenum">
              <a:rPr lang="en-IN"/>
              <a:pPr>
                <a:defRPr/>
              </a:pPr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1" smtClean="0"/>
              <a:t>Click to edit Master title style</a:t>
            </a:r>
            <a:endParaRPr lang="en-IN" noProof="1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noProof="1" smtClean="0"/>
              <a:t>Click to edit Master text styles</a:t>
            </a:r>
          </a:p>
          <a:p>
            <a:pPr lvl="1"/>
            <a:r>
              <a:rPr lang="en-US" noProof="1" smtClean="0"/>
              <a:t>Second level</a:t>
            </a:r>
          </a:p>
          <a:p>
            <a:pPr lvl="2"/>
            <a:r>
              <a:rPr lang="en-US" noProof="1" smtClean="0"/>
              <a:t>Third level</a:t>
            </a:r>
          </a:p>
          <a:p>
            <a:pPr lvl="3"/>
            <a:r>
              <a:rPr lang="en-US" noProof="1" smtClean="0"/>
              <a:t>Fourth level</a:t>
            </a:r>
          </a:p>
          <a:p>
            <a:pPr lvl="4"/>
            <a:r>
              <a:rPr lang="en-US" noProof="1" smtClean="0"/>
              <a:t>Fifth level</a:t>
            </a:r>
            <a:endParaRPr lang="en-IN" noProof="1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noProof="1" smtClean="0"/>
              <a:t>Click to edit Master text styles</a:t>
            </a:r>
          </a:p>
          <a:p>
            <a:pPr lvl="1"/>
            <a:r>
              <a:rPr lang="en-US" noProof="1" smtClean="0"/>
              <a:t>Second level</a:t>
            </a:r>
          </a:p>
          <a:p>
            <a:pPr lvl="2"/>
            <a:r>
              <a:rPr lang="en-US" noProof="1" smtClean="0"/>
              <a:t>Third level</a:t>
            </a:r>
          </a:p>
          <a:p>
            <a:pPr lvl="3"/>
            <a:r>
              <a:rPr lang="en-US" noProof="1" smtClean="0"/>
              <a:t>Fourth level</a:t>
            </a:r>
          </a:p>
          <a:p>
            <a:pPr lvl="4"/>
            <a:r>
              <a:rPr lang="en-US" noProof="1" smtClean="0"/>
              <a:t>Fifth level</a:t>
            </a:r>
            <a:endParaRPr lang="en-IN" noProof="1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5635F8-5335-4372-B34E-E8761AE1214D}" type="datetimeFigureOut">
              <a:rPr lang="en-IN"/>
              <a:pPr>
                <a:defRPr/>
              </a:pPr>
              <a:t>08-06-2021</a:t>
            </a:fld>
            <a:endParaRPr lang="en-IN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IN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3444BA-99E2-4FA8-9D70-C87A87EEA0AD}" type="slidenum">
              <a:rPr lang="en-IN"/>
              <a:pPr>
                <a:defRPr/>
              </a:pPr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noProof="1" smtClean="0"/>
              <a:t>Click to edit Master title style</a:t>
            </a:r>
            <a:endParaRPr lang="en-IN" noProof="1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noProof="1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noProof="1" smtClean="0"/>
              <a:t>Click to edit Master text styles</a:t>
            </a:r>
          </a:p>
          <a:p>
            <a:pPr lvl="1"/>
            <a:r>
              <a:rPr lang="en-US" noProof="1" smtClean="0"/>
              <a:t>Second level</a:t>
            </a:r>
          </a:p>
          <a:p>
            <a:pPr lvl="2"/>
            <a:r>
              <a:rPr lang="en-US" noProof="1" smtClean="0"/>
              <a:t>Third level</a:t>
            </a:r>
          </a:p>
          <a:p>
            <a:pPr lvl="3"/>
            <a:r>
              <a:rPr lang="en-US" noProof="1" smtClean="0"/>
              <a:t>Fourth level</a:t>
            </a:r>
          </a:p>
          <a:p>
            <a:pPr lvl="4"/>
            <a:r>
              <a:rPr lang="en-US" noProof="1" smtClean="0"/>
              <a:t>Fifth level</a:t>
            </a:r>
            <a:endParaRPr lang="en-IN" noProof="1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noProof="1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noProof="1" smtClean="0"/>
              <a:t>Click to edit Master text styles</a:t>
            </a:r>
          </a:p>
          <a:p>
            <a:pPr lvl="1"/>
            <a:r>
              <a:rPr lang="en-US" noProof="1" smtClean="0"/>
              <a:t>Second level</a:t>
            </a:r>
          </a:p>
          <a:p>
            <a:pPr lvl="2"/>
            <a:r>
              <a:rPr lang="en-US" noProof="1" smtClean="0"/>
              <a:t>Third level</a:t>
            </a:r>
          </a:p>
          <a:p>
            <a:pPr lvl="3"/>
            <a:r>
              <a:rPr lang="en-US" noProof="1" smtClean="0"/>
              <a:t>Fourth level</a:t>
            </a:r>
          </a:p>
          <a:p>
            <a:pPr lvl="4"/>
            <a:r>
              <a:rPr lang="en-US" noProof="1" smtClean="0"/>
              <a:t>Fifth level</a:t>
            </a:r>
            <a:endParaRPr lang="en-IN" noProof="1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83C418-11E2-40F1-97F2-4834A3F4EC9D}" type="datetimeFigureOut">
              <a:rPr lang="en-IN"/>
              <a:pPr>
                <a:defRPr/>
              </a:pPr>
              <a:t>08-06-2021</a:t>
            </a:fld>
            <a:endParaRPr lang="en-IN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IN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25A95D-9493-4E4A-A176-6E4822E6CFFA}" type="slidenum">
              <a:rPr lang="en-IN"/>
              <a:pPr>
                <a:defRPr/>
              </a:pPr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1" smtClean="0"/>
              <a:t>Click to edit Master title style</a:t>
            </a:r>
            <a:endParaRPr lang="en-IN" noProof="1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45506D-A39A-4CB3-B74E-703AE73A125C}" type="datetimeFigureOut">
              <a:rPr lang="en-IN"/>
              <a:pPr>
                <a:defRPr/>
              </a:pPr>
              <a:t>08-06-2021</a:t>
            </a:fld>
            <a:endParaRPr lang="en-IN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IN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922074-E4D4-4B17-A390-CE3E379E5278}" type="slidenum">
              <a:rPr lang="en-IN"/>
              <a:pPr>
                <a:defRPr/>
              </a:pPr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9D77ED-EE5F-4B3E-9B7A-17F9FF348629}" type="datetimeFigureOut">
              <a:rPr lang="en-IN"/>
              <a:pPr>
                <a:defRPr/>
              </a:pPr>
              <a:t>08-06-2021</a:t>
            </a:fld>
            <a:endParaRPr lang="en-IN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IN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DE0916-81EB-4C65-A838-589022F5F4EB}" type="slidenum">
              <a:rPr lang="en-IN"/>
              <a:pPr>
                <a:defRPr/>
              </a:pPr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noProof="1" smtClean="0"/>
              <a:t>Click to edit Master title style</a:t>
            </a:r>
            <a:endParaRPr lang="en-IN" noProof="1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noProof="1" smtClean="0"/>
              <a:t>Click to edit Master text styles</a:t>
            </a:r>
          </a:p>
          <a:p>
            <a:pPr lvl="1"/>
            <a:r>
              <a:rPr lang="en-US" noProof="1" smtClean="0"/>
              <a:t>Second level</a:t>
            </a:r>
          </a:p>
          <a:p>
            <a:pPr lvl="2"/>
            <a:r>
              <a:rPr lang="en-US" noProof="1" smtClean="0"/>
              <a:t>Third level</a:t>
            </a:r>
          </a:p>
          <a:p>
            <a:pPr lvl="3"/>
            <a:r>
              <a:rPr lang="en-US" noProof="1" smtClean="0"/>
              <a:t>Fourth level</a:t>
            </a:r>
          </a:p>
          <a:p>
            <a:pPr lvl="4"/>
            <a:r>
              <a:rPr lang="en-US" noProof="1" smtClean="0"/>
              <a:t>Fifth level</a:t>
            </a:r>
            <a:endParaRPr lang="en-IN" noProof="1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noProof="1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168BBE-573F-47F4-98CD-6A80F9601626}" type="datetimeFigureOut">
              <a:rPr lang="en-IN"/>
              <a:pPr>
                <a:defRPr/>
              </a:pPr>
              <a:t>08-06-2021</a:t>
            </a:fld>
            <a:endParaRPr lang="en-IN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IN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C03BDB-2CAE-4D6C-96E5-C9714F3CCD85}" type="slidenum">
              <a:rPr lang="en-IN"/>
              <a:pPr>
                <a:defRPr/>
              </a:pPr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noProof="1" smtClean="0"/>
              <a:t>Click to edit Master title style</a:t>
            </a:r>
            <a:endParaRPr lang="en-IN" noProof="1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IN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noProof="1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5CC8AC-3190-481E-B91F-2C9FB0A709C6}" type="datetimeFigureOut">
              <a:rPr lang="en-IN"/>
              <a:pPr>
                <a:defRPr/>
              </a:pPr>
              <a:t>08-06-2021</a:t>
            </a:fld>
            <a:endParaRPr lang="en-IN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IN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1AFB64-BFFC-415E-8ED8-55ED2D74990A}" type="slidenum">
              <a:rPr lang="en-IN"/>
              <a:pPr>
                <a:defRPr/>
              </a:pPr>
              <a:t>‹#›</a:t>
            </a:fld>
            <a:endParaRPr lang="en-I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IN" smtClean="0"/>
          </a:p>
        </p:txBody>
      </p:sp>
      <p:sp>
        <p:nvSpPr>
          <p:cNvPr id="2051" name="Text Placeholder 2"/>
          <p:cNvSpPr>
            <a:spLocks noGrp="1" noChangeArrowheads="1"/>
          </p:cNvSpPr>
          <p:nvPr>
            <p:ph type="body" idx="4294967295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ADDD85FC-B64B-45A9-A7B1-91ED23A37F2D}" type="datetimeFigureOut">
              <a:rPr lang="en-IN"/>
              <a:pPr>
                <a:defRPr/>
              </a:pPr>
              <a:t>08-06-2021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16B45153-FA52-4D53-91DB-B71249BF1EE4}" type="slidenum">
              <a:rPr lang="en-IN"/>
              <a:pPr>
                <a:defRPr/>
              </a:pPr>
              <a:t>‹#›</a:t>
            </a:fld>
            <a:endParaRPr lang="en-I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3" y="1125538"/>
            <a:ext cx="7772400" cy="1798637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IN" sz="3600" dirty="0" smtClean="0"/>
              <a:t/>
            </a:r>
            <a:br>
              <a:rPr lang="en-IN" sz="3600" dirty="0" smtClean="0"/>
            </a:br>
            <a:r>
              <a:rPr lang="en-IN" sz="3600" dirty="0" smtClean="0"/>
              <a:t>Computer Programming</a:t>
            </a:r>
            <a:br>
              <a:rPr lang="en-IN" sz="3600" dirty="0" smtClean="0"/>
            </a:br>
            <a:r>
              <a:rPr lang="en-IN" sz="3600" dirty="0" smtClean="0"/>
              <a:t>Session: 2020-21</a:t>
            </a:r>
            <a:br>
              <a:rPr lang="en-IN" sz="3600" dirty="0" smtClean="0"/>
            </a:br>
            <a:r>
              <a:rPr lang="en-IN" sz="3600" dirty="0" smtClean="0"/>
              <a:t>Semester: 2nd </a:t>
            </a:r>
          </a:p>
        </p:txBody>
      </p:sp>
      <p:sp>
        <p:nvSpPr>
          <p:cNvPr id="3075" name="Subtitle 2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en-IN" dirty="0" smtClean="0">
                <a:solidFill>
                  <a:schemeClr val="tx1"/>
                </a:solidFill>
              </a:rPr>
              <a:t>Operators in C </a:t>
            </a:r>
          </a:p>
          <a:p>
            <a:pPr eaLnBrk="1" hangingPunct="1"/>
            <a:r>
              <a:rPr lang="en-IN" dirty="0" smtClean="0">
                <a:solidFill>
                  <a:schemeClr val="tx1"/>
                </a:solidFill>
              </a:rPr>
              <a:t>Part II</a:t>
            </a:r>
          </a:p>
          <a:p>
            <a:pPr eaLnBrk="1" hangingPunct="1"/>
            <a:r>
              <a:rPr lang="en-IN" dirty="0" smtClean="0">
                <a:solidFill>
                  <a:schemeClr val="tx1"/>
                </a:solidFill>
              </a:rPr>
              <a:t>Achintya </a:t>
            </a:r>
            <a:r>
              <a:rPr lang="en-IN" dirty="0" err="1" smtClean="0">
                <a:solidFill>
                  <a:schemeClr val="tx1"/>
                </a:solidFill>
              </a:rPr>
              <a:t>Mukhopadhyay</a:t>
            </a:r>
            <a:endParaRPr lang="en-IN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229600" cy="511156"/>
          </a:xfrm>
        </p:spPr>
        <p:txBody>
          <a:bodyPr/>
          <a:lstStyle/>
          <a:p>
            <a:pPr algn="l"/>
            <a:r>
              <a:rPr lang="en-IN" sz="3600" dirty="0" smtClean="0"/>
              <a:t>Illustration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71480"/>
            <a:ext cx="8229600" cy="5554683"/>
          </a:xfrm>
        </p:spPr>
        <p:txBody>
          <a:bodyPr/>
          <a:lstStyle/>
          <a:p>
            <a:pPr>
              <a:buNone/>
            </a:pPr>
            <a:r>
              <a:rPr lang="en-US" sz="2000" dirty="0" smtClean="0"/>
              <a:t># include &lt;</a:t>
            </a:r>
            <a:r>
              <a:rPr lang="en-US" sz="2000" dirty="0" err="1" smtClean="0"/>
              <a:t>stdio.h</a:t>
            </a:r>
            <a:r>
              <a:rPr lang="en-US" sz="2000" dirty="0" smtClean="0"/>
              <a:t>&gt;</a:t>
            </a:r>
          </a:p>
          <a:p>
            <a:pPr>
              <a:buNone/>
            </a:pPr>
            <a:r>
              <a:rPr lang="en-US" sz="2000" dirty="0" smtClean="0"/>
              <a:t># include &lt;</a:t>
            </a:r>
            <a:r>
              <a:rPr lang="en-US" sz="2000" dirty="0" err="1" smtClean="0"/>
              <a:t>math.h</a:t>
            </a:r>
            <a:r>
              <a:rPr lang="en-US" sz="2000" dirty="0" smtClean="0"/>
              <a:t>&gt;</a:t>
            </a:r>
          </a:p>
          <a:p>
            <a:pPr>
              <a:buNone/>
            </a:pPr>
            <a:r>
              <a:rPr lang="en-US" sz="2000" dirty="0" smtClean="0"/>
              <a:t>main()</a:t>
            </a:r>
          </a:p>
          <a:p>
            <a:pPr>
              <a:buNone/>
            </a:pPr>
            <a:r>
              <a:rPr lang="en-US" sz="2000" dirty="0" smtClean="0"/>
              <a:t>{</a:t>
            </a:r>
          </a:p>
          <a:p>
            <a:pPr>
              <a:buNone/>
            </a:pPr>
            <a:r>
              <a:rPr lang="en-US" sz="2000" dirty="0" smtClean="0"/>
              <a:t>	double a = 1.0, b = 8.0, c = 15.0,d;</a:t>
            </a:r>
          </a:p>
          <a:p>
            <a:pPr>
              <a:buNone/>
            </a:pPr>
            <a:r>
              <a:rPr lang="en-US" sz="2000" dirty="0" smtClean="0"/>
              <a:t>	d=</a:t>
            </a:r>
            <a:r>
              <a:rPr lang="en-US" sz="2000" dirty="0" err="1" smtClean="0"/>
              <a:t>pow</a:t>
            </a:r>
            <a:r>
              <a:rPr lang="en-US" sz="2000" dirty="0" smtClean="0"/>
              <a:t>(b,2)-4.0*a*c;</a:t>
            </a:r>
          </a:p>
          <a:p>
            <a:pPr>
              <a:buNone/>
            </a:pPr>
            <a:r>
              <a:rPr lang="en-US" sz="2000" dirty="0" smtClean="0"/>
              <a:t>	d=</a:t>
            </a:r>
            <a:r>
              <a:rPr lang="en-US" sz="2000" dirty="0" err="1" smtClean="0"/>
              <a:t>sqrt</a:t>
            </a:r>
            <a:r>
              <a:rPr lang="en-US" sz="2000" dirty="0" smtClean="0"/>
              <a:t>(d);</a:t>
            </a:r>
          </a:p>
          <a:p>
            <a:pPr>
              <a:buNone/>
            </a:pPr>
            <a:r>
              <a:rPr lang="en-US" sz="2000" dirty="0" smtClean="0"/>
              <a:t>	</a:t>
            </a:r>
            <a:r>
              <a:rPr lang="en-US" sz="2000" dirty="0" err="1" smtClean="0"/>
              <a:t>printf</a:t>
            </a:r>
            <a:r>
              <a:rPr lang="en-US" sz="2000" dirty="0" smtClean="0"/>
              <a:t>("d= %f\</a:t>
            </a:r>
            <a:r>
              <a:rPr lang="en-US" sz="2000" dirty="0" err="1" smtClean="0"/>
              <a:t>n",d</a:t>
            </a:r>
            <a:r>
              <a:rPr lang="en-US" sz="2000" dirty="0" smtClean="0"/>
              <a:t>);</a:t>
            </a:r>
          </a:p>
          <a:p>
            <a:pPr>
              <a:buNone/>
            </a:pPr>
            <a:r>
              <a:rPr lang="en-US" sz="2000" dirty="0" smtClean="0"/>
              <a:t>	</a:t>
            </a:r>
          </a:p>
          <a:p>
            <a:pPr>
              <a:buNone/>
            </a:pPr>
            <a:r>
              <a:rPr lang="en-US" sz="2000" dirty="0" smtClean="0"/>
              <a:t>}</a:t>
            </a: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229600" cy="511156"/>
          </a:xfrm>
        </p:spPr>
        <p:txBody>
          <a:bodyPr/>
          <a:lstStyle/>
          <a:p>
            <a:pPr algn="l"/>
            <a:r>
              <a:rPr lang="en-IN" sz="3600" dirty="0" smtClean="0"/>
              <a:t>Try this!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71480"/>
            <a:ext cx="8229600" cy="5554683"/>
          </a:xfrm>
        </p:spPr>
        <p:txBody>
          <a:bodyPr/>
          <a:lstStyle/>
          <a:p>
            <a:pPr>
              <a:buNone/>
            </a:pPr>
            <a:r>
              <a:rPr lang="en-US" sz="2000" dirty="0" smtClean="0"/>
              <a:t># include &lt;</a:t>
            </a:r>
            <a:r>
              <a:rPr lang="en-US" sz="2000" dirty="0" err="1" smtClean="0"/>
              <a:t>stdio.h</a:t>
            </a:r>
            <a:r>
              <a:rPr lang="en-US" sz="2000" dirty="0" smtClean="0"/>
              <a:t>&gt;</a:t>
            </a:r>
          </a:p>
          <a:p>
            <a:pPr>
              <a:buNone/>
            </a:pPr>
            <a:r>
              <a:rPr lang="en-US" sz="2000" dirty="0" smtClean="0"/>
              <a:t># include &lt;</a:t>
            </a:r>
            <a:r>
              <a:rPr lang="en-US" sz="2000" dirty="0" err="1" smtClean="0"/>
              <a:t>math.h</a:t>
            </a:r>
            <a:r>
              <a:rPr lang="en-US" sz="2000" dirty="0" smtClean="0"/>
              <a:t>&gt;</a:t>
            </a:r>
          </a:p>
          <a:p>
            <a:pPr>
              <a:buNone/>
            </a:pPr>
            <a:r>
              <a:rPr lang="en-US" sz="2000" dirty="0" smtClean="0"/>
              <a:t>main()</a:t>
            </a:r>
          </a:p>
          <a:p>
            <a:pPr>
              <a:buNone/>
            </a:pPr>
            <a:r>
              <a:rPr lang="en-US" sz="2000" dirty="0" smtClean="0"/>
              <a:t>{</a:t>
            </a:r>
          </a:p>
          <a:p>
            <a:pPr>
              <a:buNone/>
            </a:pPr>
            <a:r>
              <a:rPr lang="en-US" sz="2000" dirty="0" smtClean="0"/>
              <a:t>	</a:t>
            </a:r>
            <a:r>
              <a:rPr lang="en-US" sz="2000" dirty="0" err="1" smtClean="0"/>
              <a:t>int</a:t>
            </a:r>
            <a:r>
              <a:rPr lang="en-US" sz="2000" dirty="0" smtClean="0"/>
              <a:t> a = 1.0, b = 8.0, c = 15.0,d;</a:t>
            </a:r>
          </a:p>
          <a:p>
            <a:pPr>
              <a:buNone/>
            </a:pPr>
            <a:r>
              <a:rPr lang="en-US" sz="2000" dirty="0" smtClean="0"/>
              <a:t>	</a:t>
            </a:r>
            <a:r>
              <a:rPr lang="en-US" sz="2000" dirty="0" err="1" smtClean="0"/>
              <a:t>int</a:t>
            </a:r>
            <a:r>
              <a:rPr lang="en-US" sz="2000" dirty="0" smtClean="0"/>
              <a:t> p=16;</a:t>
            </a:r>
          </a:p>
          <a:p>
            <a:pPr>
              <a:buNone/>
            </a:pPr>
            <a:r>
              <a:rPr lang="en-US" sz="2000" dirty="0" smtClean="0"/>
              <a:t>	d=</a:t>
            </a:r>
            <a:r>
              <a:rPr lang="en-US" sz="2000" dirty="0" err="1" smtClean="0"/>
              <a:t>pow</a:t>
            </a:r>
            <a:r>
              <a:rPr lang="en-US" sz="2000" dirty="0" smtClean="0"/>
              <a:t>(b,2)-4.0*a*c;</a:t>
            </a:r>
          </a:p>
          <a:p>
            <a:pPr>
              <a:buNone/>
            </a:pPr>
            <a:r>
              <a:rPr lang="en-US" sz="2000" dirty="0" smtClean="0"/>
              <a:t>	d=</a:t>
            </a:r>
            <a:r>
              <a:rPr lang="en-US" sz="2000" dirty="0" err="1" smtClean="0"/>
              <a:t>sqrt</a:t>
            </a:r>
            <a:r>
              <a:rPr lang="en-US" sz="2000" dirty="0" smtClean="0"/>
              <a:t>(d);</a:t>
            </a:r>
          </a:p>
          <a:p>
            <a:pPr>
              <a:buNone/>
            </a:pPr>
            <a:r>
              <a:rPr lang="en-US" sz="2000" dirty="0" smtClean="0"/>
              <a:t>	p=</a:t>
            </a:r>
            <a:r>
              <a:rPr lang="en-US" sz="2000" dirty="0" err="1" smtClean="0"/>
              <a:t>sqrt</a:t>
            </a:r>
            <a:r>
              <a:rPr lang="en-US" sz="2000" dirty="0" smtClean="0"/>
              <a:t>(p);</a:t>
            </a:r>
          </a:p>
          <a:p>
            <a:pPr>
              <a:buNone/>
            </a:pPr>
            <a:r>
              <a:rPr lang="en-US" sz="2000" dirty="0" smtClean="0"/>
              <a:t>	</a:t>
            </a:r>
            <a:r>
              <a:rPr lang="en-US" sz="2000" dirty="0" err="1" smtClean="0"/>
              <a:t>printf</a:t>
            </a:r>
            <a:r>
              <a:rPr lang="en-US" sz="2000" dirty="0" smtClean="0"/>
              <a:t>("d= %d\</a:t>
            </a:r>
            <a:r>
              <a:rPr lang="en-US" sz="2000" dirty="0" err="1" smtClean="0"/>
              <a:t>n",d</a:t>
            </a:r>
            <a:r>
              <a:rPr lang="en-US" sz="2000" dirty="0" smtClean="0"/>
              <a:t>);</a:t>
            </a:r>
          </a:p>
          <a:p>
            <a:pPr>
              <a:buNone/>
            </a:pPr>
            <a:r>
              <a:rPr lang="en-US" sz="2000" dirty="0" smtClean="0"/>
              <a:t>	</a:t>
            </a:r>
            <a:r>
              <a:rPr lang="en-US" sz="2000" dirty="0" err="1" smtClean="0"/>
              <a:t>printf</a:t>
            </a:r>
            <a:r>
              <a:rPr lang="en-US" sz="2000" dirty="0" smtClean="0"/>
              <a:t>("p= %d\</a:t>
            </a:r>
            <a:r>
              <a:rPr lang="en-US" sz="2000" dirty="0" err="1" smtClean="0"/>
              <a:t>n",p</a:t>
            </a:r>
            <a:r>
              <a:rPr lang="en-US" sz="2000" dirty="0" smtClean="0"/>
              <a:t>);</a:t>
            </a:r>
          </a:p>
          <a:p>
            <a:pPr>
              <a:buNone/>
            </a:pPr>
            <a:r>
              <a:rPr lang="en-US" sz="2000" dirty="0" smtClean="0"/>
              <a:t>	</a:t>
            </a:r>
          </a:p>
          <a:p>
            <a:pPr>
              <a:buNone/>
            </a:pPr>
            <a:r>
              <a:rPr lang="en-IN" sz="2000" smtClean="0"/>
              <a:t>}</a:t>
            </a: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smtClean="0"/>
              <a:t>Practice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sz="2400" dirty="0" smtClean="0"/>
              <a:t>Write a programme that </a:t>
            </a:r>
          </a:p>
          <a:p>
            <a:pPr lvl="1"/>
            <a:r>
              <a:rPr lang="en-IN" sz="2000" dirty="0" smtClean="0"/>
              <a:t>Takes values of length and breadth of a rectangle</a:t>
            </a:r>
          </a:p>
          <a:p>
            <a:pPr lvl="1"/>
            <a:r>
              <a:rPr lang="en-IN" sz="2000" dirty="0" smtClean="0"/>
              <a:t>Calculates and prints its area and perimeter</a:t>
            </a:r>
          </a:p>
          <a:p>
            <a:pPr lvl="1"/>
            <a:r>
              <a:rPr lang="en-IN" sz="2000" dirty="0" smtClean="0"/>
              <a:t>Calculates </a:t>
            </a:r>
            <a:r>
              <a:rPr lang="en-IN" sz="2000" dirty="0" smtClean="0"/>
              <a:t>and prints </a:t>
            </a:r>
            <a:r>
              <a:rPr lang="en-IN" sz="2000" dirty="0" smtClean="0"/>
              <a:t>the length of each side of a square whose area is equal to the rectangle</a:t>
            </a:r>
          </a:p>
          <a:p>
            <a:pPr lvl="1"/>
            <a:r>
              <a:rPr lang="en-IN" sz="2000" dirty="0" smtClean="0"/>
              <a:t>Calculates </a:t>
            </a:r>
            <a:r>
              <a:rPr lang="en-IN" sz="2000" dirty="0" smtClean="0"/>
              <a:t>and prints </a:t>
            </a:r>
            <a:r>
              <a:rPr lang="en-IN" sz="2000" dirty="0" smtClean="0"/>
              <a:t>the ratio of the perimeters of the rectangle and the square</a:t>
            </a: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4282" y="142852"/>
            <a:ext cx="8229600" cy="571504"/>
          </a:xfrm>
        </p:spPr>
        <p:txBody>
          <a:bodyPr/>
          <a:lstStyle/>
          <a:p>
            <a:pPr algn="l"/>
            <a:r>
              <a:rPr lang="en-IN" sz="3600" dirty="0" smtClean="0"/>
              <a:t>Unary Operators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28670"/>
            <a:ext cx="8229600" cy="5500726"/>
          </a:xfrm>
        </p:spPr>
        <p:txBody>
          <a:bodyPr/>
          <a:lstStyle/>
          <a:p>
            <a:r>
              <a:rPr lang="en-US" sz="2400" dirty="0" smtClean="0"/>
              <a:t>C includes a class of operators that act upon a single operand to produce a new value. Such operators are known as </a:t>
            </a:r>
            <a:r>
              <a:rPr lang="en-US" sz="2400" b="1" i="1" dirty="0" smtClean="0"/>
              <a:t>unary operators</a:t>
            </a:r>
          </a:p>
          <a:p>
            <a:pPr lvl="1"/>
            <a:r>
              <a:rPr lang="en-IN" sz="2000" dirty="0" smtClean="0"/>
              <a:t>Most unary operators precede the operand but some unary operators come after the operand</a:t>
            </a:r>
          </a:p>
          <a:p>
            <a:r>
              <a:rPr lang="en-IN" sz="2400" dirty="0" smtClean="0"/>
              <a:t>Common unary operators in C are</a:t>
            </a:r>
          </a:p>
          <a:p>
            <a:pPr lvl="1"/>
            <a:r>
              <a:rPr lang="en-IN" sz="2000" dirty="0" smtClean="0"/>
              <a:t>Unary minus</a:t>
            </a:r>
          </a:p>
          <a:p>
            <a:pPr lvl="1"/>
            <a:r>
              <a:rPr lang="en-IN" sz="2000" dirty="0" smtClean="0"/>
              <a:t>Increment/decrement operator</a:t>
            </a:r>
          </a:p>
          <a:p>
            <a:pPr lvl="1"/>
            <a:r>
              <a:rPr lang="en-IN" sz="2000" i="1" dirty="0" err="1" smtClean="0"/>
              <a:t>sizeof</a:t>
            </a:r>
            <a:r>
              <a:rPr lang="en-IN" sz="2000" i="1" baseline="-25000" dirty="0" smtClean="0"/>
              <a:t>  </a:t>
            </a:r>
            <a:r>
              <a:rPr lang="en-IN" sz="2000" dirty="0" smtClean="0"/>
              <a:t> operator</a:t>
            </a:r>
          </a:p>
          <a:p>
            <a:pPr lvl="1"/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229600" cy="571504"/>
          </a:xfrm>
        </p:spPr>
        <p:txBody>
          <a:bodyPr/>
          <a:lstStyle/>
          <a:p>
            <a:pPr algn="l"/>
            <a:r>
              <a:rPr lang="en-IN" sz="3600" dirty="0" smtClean="0"/>
              <a:t>Unary Minus Operator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14356"/>
            <a:ext cx="8229600" cy="5715040"/>
          </a:xfrm>
        </p:spPr>
        <p:txBody>
          <a:bodyPr/>
          <a:lstStyle/>
          <a:p>
            <a:r>
              <a:rPr lang="en-US" sz="2400" dirty="0" smtClean="0"/>
              <a:t>Perhaps the most common unary operation is </a:t>
            </a:r>
            <a:r>
              <a:rPr lang="en-US" sz="2400" b="1" i="1" dirty="0" smtClean="0"/>
              <a:t>unary minus</a:t>
            </a:r>
          </a:p>
          <a:p>
            <a:r>
              <a:rPr lang="en-US" sz="2400" dirty="0" smtClean="0"/>
              <a:t>In unary minus operator, a numerical constant, variable or expression is preceded by a minus sign. </a:t>
            </a:r>
          </a:p>
          <a:p>
            <a:pPr lvl="1"/>
            <a:r>
              <a:rPr lang="en-US" sz="2000" dirty="0" smtClean="0"/>
              <a:t>Unlike some programming languages that allow a minus sign to be included as a part of a numeric constant, </a:t>
            </a:r>
            <a:r>
              <a:rPr lang="en-US" sz="2000" b="1" dirty="0" smtClean="0"/>
              <a:t>in C, all numeric constants are positive</a:t>
            </a:r>
          </a:p>
          <a:p>
            <a:pPr lvl="1"/>
            <a:r>
              <a:rPr lang="en-US" sz="2000" dirty="0" smtClean="0"/>
              <a:t> </a:t>
            </a:r>
            <a:r>
              <a:rPr lang="en-US" sz="2000" dirty="0" smtClean="0">
                <a:solidFill>
                  <a:srgbClr val="FF0000"/>
                </a:solidFill>
              </a:rPr>
              <a:t>A negative number is actually an expression, consisting of the unary minus operator, followed by a positive numeric constant</a:t>
            </a:r>
          </a:p>
          <a:p>
            <a:r>
              <a:rPr lang="en-IN" sz="2400" dirty="0" smtClean="0"/>
              <a:t>Unary minus is distinct from subtraction operator, which is a binary operator and requires two operands</a:t>
            </a:r>
          </a:p>
          <a:p>
            <a:r>
              <a:rPr lang="en-IN" sz="2400" dirty="0" smtClean="0"/>
              <a:t>Examples of unary minus operator:</a:t>
            </a:r>
          </a:p>
          <a:p>
            <a:pPr lvl="1"/>
            <a:r>
              <a:rPr lang="en-IN" sz="2000" dirty="0" smtClean="0"/>
              <a:t>-5 (applied to an integer constant)</a:t>
            </a:r>
          </a:p>
          <a:p>
            <a:pPr lvl="1"/>
            <a:r>
              <a:rPr lang="en-IN" sz="2000" dirty="0" smtClean="0"/>
              <a:t>-4.5 (applied to  a floating point constant)</a:t>
            </a:r>
          </a:p>
          <a:p>
            <a:pPr lvl="1"/>
            <a:r>
              <a:rPr lang="en-IN" sz="2000" dirty="0" smtClean="0"/>
              <a:t>- solution (applied to a numeric variable)</a:t>
            </a:r>
          </a:p>
          <a:p>
            <a:pPr lvl="1"/>
            <a:r>
              <a:rPr lang="en-IN" sz="2000" dirty="0" smtClean="0"/>
              <a:t>-(</a:t>
            </a:r>
            <a:r>
              <a:rPr lang="en-IN" sz="2000" dirty="0" err="1" smtClean="0"/>
              <a:t>x+y</a:t>
            </a:r>
            <a:r>
              <a:rPr lang="en-IN" sz="2000" dirty="0" smtClean="0"/>
              <a:t>) (applied to an expression</a:t>
            </a:r>
          </a:p>
          <a:p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229600" cy="571504"/>
          </a:xfrm>
        </p:spPr>
        <p:txBody>
          <a:bodyPr/>
          <a:lstStyle/>
          <a:p>
            <a:pPr algn="l"/>
            <a:r>
              <a:rPr lang="en-IN" sz="3600" dirty="0" smtClean="0"/>
              <a:t>Increment and Decrement Operator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14356"/>
            <a:ext cx="8229600" cy="5715040"/>
          </a:xfrm>
        </p:spPr>
        <p:txBody>
          <a:bodyPr/>
          <a:lstStyle/>
          <a:p>
            <a:r>
              <a:rPr lang="en-IN" sz="2400" dirty="0" smtClean="0"/>
              <a:t>Increment operator (++)</a:t>
            </a:r>
          </a:p>
          <a:p>
            <a:pPr lvl="1"/>
            <a:r>
              <a:rPr lang="en-IN" sz="2000" dirty="0" smtClean="0"/>
              <a:t>Appears as ++</a:t>
            </a:r>
            <a:r>
              <a:rPr lang="en-IN" sz="2000" dirty="0" err="1" smtClean="0"/>
              <a:t>i</a:t>
            </a:r>
            <a:r>
              <a:rPr lang="en-IN" sz="2000" dirty="0" smtClean="0"/>
              <a:t> or </a:t>
            </a:r>
            <a:r>
              <a:rPr lang="en-IN" sz="2000" dirty="0" err="1" smtClean="0"/>
              <a:t>i</a:t>
            </a:r>
            <a:r>
              <a:rPr lang="en-IN" sz="2000" dirty="0" smtClean="0"/>
              <a:t>++</a:t>
            </a:r>
          </a:p>
          <a:p>
            <a:pPr lvl="1"/>
            <a:r>
              <a:rPr lang="en-IN" sz="2000" dirty="0" smtClean="0"/>
              <a:t>Implies </a:t>
            </a:r>
            <a:r>
              <a:rPr lang="en-IN" sz="2000" dirty="0" err="1" smtClean="0"/>
              <a:t>i</a:t>
            </a:r>
            <a:r>
              <a:rPr lang="en-IN" sz="2000" dirty="0" smtClean="0"/>
              <a:t> is incremented by 1 i.e., </a:t>
            </a:r>
            <a:r>
              <a:rPr lang="en-IN" sz="2000" dirty="0" err="1" smtClean="0"/>
              <a:t>i</a:t>
            </a:r>
            <a:r>
              <a:rPr lang="en-IN" sz="2000" dirty="0" smtClean="0"/>
              <a:t> = i+1</a:t>
            </a:r>
          </a:p>
          <a:p>
            <a:r>
              <a:rPr lang="en-IN" sz="2400" dirty="0" smtClean="0"/>
              <a:t>Decrement operator (--)</a:t>
            </a:r>
          </a:p>
          <a:p>
            <a:pPr lvl="1"/>
            <a:r>
              <a:rPr lang="en-IN" sz="2000" dirty="0" smtClean="0"/>
              <a:t>Appears as --</a:t>
            </a:r>
            <a:r>
              <a:rPr lang="en-IN" sz="2000" dirty="0" err="1" smtClean="0"/>
              <a:t>i</a:t>
            </a:r>
            <a:r>
              <a:rPr lang="en-IN" sz="2000" dirty="0" smtClean="0"/>
              <a:t> or </a:t>
            </a:r>
            <a:r>
              <a:rPr lang="en-IN" sz="2000" dirty="0" err="1" smtClean="0"/>
              <a:t>i</a:t>
            </a:r>
            <a:r>
              <a:rPr lang="en-IN" sz="2000" dirty="0" smtClean="0"/>
              <a:t>--</a:t>
            </a:r>
          </a:p>
          <a:p>
            <a:pPr lvl="1"/>
            <a:r>
              <a:rPr lang="en-IN" sz="2000" dirty="0" smtClean="0"/>
              <a:t>Implies </a:t>
            </a:r>
            <a:r>
              <a:rPr lang="en-IN" sz="2000" dirty="0" err="1" smtClean="0"/>
              <a:t>i</a:t>
            </a:r>
            <a:r>
              <a:rPr lang="en-IN" sz="2000" dirty="0" smtClean="0"/>
              <a:t> is decremented by 1 i.e., </a:t>
            </a:r>
            <a:r>
              <a:rPr lang="en-IN" sz="2000" dirty="0" err="1" smtClean="0"/>
              <a:t>i</a:t>
            </a:r>
            <a:r>
              <a:rPr lang="en-IN" sz="2000" dirty="0" smtClean="0"/>
              <a:t> = i-1</a:t>
            </a:r>
          </a:p>
          <a:p>
            <a:r>
              <a:rPr lang="en-IN" sz="2400" dirty="0" smtClean="0"/>
              <a:t>Prefix and postfix operator</a:t>
            </a:r>
          </a:p>
          <a:p>
            <a:pPr lvl="1"/>
            <a:r>
              <a:rPr lang="en-US" sz="2000" b="1" dirty="0" smtClean="0"/>
              <a:t>Prefix operator: </a:t>
            </a:r>
            <a:r>
              <a:rPr lang="en-US" sz="2000" dirty="0" smtClean="0"/>
              <a:t>If the operator precedes the operand (e.g., </a:t>
            </a:r>
            <a:r>
              <a:rPr lang="en-US" sz="2000" b="1" dirty="0" smtClean="0"/>
              <a:t>++</a:t>
            </a:r>
            <a:r>
              <a:rPr lang="en-US" sz="2000" b="1" dirty="0" err="1" smtClean="0"/>
              <a:t>i</a:t>
            </a:r>
            <a:r>
              <a:rPr lang="en-US" sz="2000" b="1" dirty="0" smtClean="0"/>
              <a:t>), </a:t>
            </a:r>
            <a:r>
              <a:rPr lang="en-US" sz="2000" dirty="0" smtClean="0"/>
              <a:t>the</a:t>
            </a:r>
            <a:r>
              <a:rPr lang="en-US" sz="2000" b="1" dirty="0" smtClean="0"/>
              <a:t> </a:t>
            </a:r>
            <a:r>
              <a:rPr lang="en-US" sz="2000" dirty="0" smtClean="0"/>
              <a:t>operand will be altered in value </a:t>
            </a:r>
            <a:r>
              <a:rPr lang="en-US" sz="2000" b="1" i="1" dirty="0" smtClean="0"/>
              <a:t>before it is utilized for its intended purpose within the program. </a:t>
            </a:r>
          </a:p>
          <a:p>
            <a:pPr lvl="1"/>
            <a:r>
              <a:rPr lang="en-US" sz="2000" b="1" dirty="0" smtClean="0"/>
              <a:t>Postfix operator: </a:t>
            </a:r>
            <a:r>
              <a:rPr lang="en-US" sz="2000" dirty="0" smtClean="0"/>
              <a:t>If the operator follows the operand (e.g.,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i</a:t>
            </a:r>
            <a:r>
              <a:rPr lang="en-US" sz="2000" b="1" dirty="0" smtClean="0"/>
              <a:t>++)</a:t>
            </a:r>
            <a:r>
              <a:rPr lang="en-US" sz="2000" b="1" i="1" dirty="0" smtClean="0"/>
              <a:t>, </a:t>
            </a:r>
            <a:r>
              <a:rPr lang="en-US" sz="2000" dirty="0" smtClean="0"/>
              <a:t>the value of the operand will be altered</a:t>
            </a:r>
            <a:r>
              <a:rPr lang="en-US" sz="2000" b="1" i="1" dirty="0" smtClean="0"/>
              <a:t> after it is utilized.</a:t>
            </a:r>
            <a:endParaRPr lang="en-IN" sz="2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11156"/>
          </a:xfrm>
        </p:spPr>
        <p:txBody>
          <a:bodyPr/>
          <a:lstStyle/>
          <a:p>
            <a:pPr algn="just"/>
            <a:r>
              <a:rPr lang="en-IN" sz="3600" dirty="0" smtClean="0"/>
              <a:t>Illustration</a:t>
            </a:r>
            <a:endParaRPr lang="en-US" sz="36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571472" y="928670"/>
          <a:ext cx="8229600" cy="3571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IN" dirty="0" smtClean="0"/>
                        <a:t>Prefix Operator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 smtClean="0"/>
                        <a:t>Postfix Operator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IN" dirty="0" err="1" smtClean="0"/>
                        <a:t>int</a:t>
                      </a:r>
                      <a:r>
                        <a:rPr lang="en-IN" dirty="0" smtClean="0"/>
                        <a:t>  </a:t>
                      </a:r>
                      <a:r>
                        <a:rPr lang="en-IN" dirty="0" err="1" smtClean="0"/>
                        <a:t>i</a:t>
                      </a:r>
                      <a:r>
                        <a:rPr lang="en-IN" dirty="0" smtClean="0"/>
                        <a:t>=1;</a:t>
                      </a:r>
                    </a:p>
                    <a:p>
                      <a:r>
                        <a:rPr lang="en-IN" dirty="0" err="1" smtClean="0"/>
                        <a:t>printf</a:t>
                      </a:r>
                      <a:r>
                        <a:rPr lang="en-IN" dirty="0" smtClean="0"/>
                        <a:t>(“%d</a:t>
                      </a:r>
                      <a:r>
                        <a:rPr lang="en-IN" baseline="0" dirty="0" smtClean="0"/>
                        <a:t> \n”, </a:t>
                      </a:r>
                      <a:r>
                        <a:rPr lang="en-IN" baseline="0" dirty="0" err="1" smtClean="0"/>
                        <a:t>i</a:t>
                      </a:r>
                      <a:r>
                        <a:rPr lang="en-IN" baseline="0" dirty="0" smtClean="0"/>
                        <a:t>);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dirty="0" err="1" smtClean="0"/>
                        <a:t>printf</a:t>
                      </a:r>
                      <a:r>
                        <a:rPr lang="en-IN" dirty="0" smtClean="0"/>
                        <a:t>(“%d</a:t>
                      </a:r>
                      <a:r>
                        <a:rPr lang="en-IN" baseline="0" dirty="0" smtClean="0"/>
                        <a:t> \n”,++ </a:t>
                      </a:r>
                      <a:r>
                        <a:rPr lang="en-IN" baseline="0" dirty="0" err="1" smtClean="0"/>
                        <a:t>i</a:t>
                      </a:r>
                      <a:r>
                        <a:rPr lang="en-IN" baseline="0" dirty="0" smtClean="0"/>
                        <a:t>);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dirty="0" err="1" smtClean="0"/>
                        <a:t>printf</a:t>
                      </a:r>
                      <a:r>
                        <a:rPr lang="en-IN" dirty="0" smtClean="0"/>
                        <a:t>(“%d</a:t>
                      </a:r>
                      <a:r>
                        <a:rPr lang="en-IN" baseline="0" dirty="0" smtClean="0"/>
                        <a:t> \n”, </a:t>
                      </a:r>
                      <a:r>
                        <a:rPr lang="en-IN" baseline="0" dirty="0" err="1" smtClean="0"/>
                        <a:t>i</a:t>
                      </a:r>
                      <a:r>
                        <a:rPr lang="en-IN" baseline="0" dirty="0" smtClean="0"/>
                        <a:t>);</a:t>
                      </a: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 err="1" smtClean="0"/>
                        <a:t>int</a:t>
                      </a:r>
                      <a:r>
                        <a:rPr lang="en-IN" dirty="0" smtClean="0"/>
                        <a:t>  </a:t>
                      </a:r>
                      <a:r>
                        <a:rPr lang="en-IN" dirty="0" err="1" smtClean="0"/>
                        <a:t>i</a:t>
                      </a:r>
                      <a:r>
                        <a:rPr lang="en-IN" dirty="0" smtClean="0"/>
                        <a:t>=1;</a:t>
                      </a:r>
                    </a:p>
                    <a:p>
                      <a:r>
                        <a:rPr lang="en-IN" dirty="0" err="1" smtClean="0"/>
                        <a:t>printf</a:t>
                      </a:r>
                      <a:r>
                        <a:rPr lang="en-IN" dirty="0" smtClean="0"/>
                        <a:t>(“%d</a:t>
                      </a:r>
                      <a:r>
                        <a:rPr lang="en-IN" baseline="0" dirty="0" smtClean="0"/>
                        <a:t> \n”, </a:t>
                      </a:r>
                      <a:r>
                        <a:rPr lang="en-IN" baseline="0" dirty="0" err="1" smtClean="0"/>
                        <a:t>i</a:t>
                      </a:r>
                      <a:r>
                        <a:rPr lang="en-IN" baseline="0" dirty="0" smtClean="0"/>
                        <a:t>);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dirty="0" err="1" smtClean="0"/>
                        <a:t>printf</a:t>
                      </a:r>
                      <a:r>
                        <a:rPr lang="en-IN" dirty="0" smtClean="0"/>
                        <a:t>(“%d</a:t>
                      </a:r>
                      <a:r>
                        <a:rPr lang="en-IN" baseline="0" dirty="0" smtClean="0"/>
                        <a:t> \n”, </a:t>
                      </a:r>
                      <a:r>
                        <a:rPr lang="en-IN" baseline="0" dirty="0" err="1" smtClean="0"/>
                        <a:t>i</a:t>
                      </a:r>
                      <a:r>
                        <a:rPr lang="en-IN" baseline="0" dirty="0" smtClean="0"/>
                        <a:t>++);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dirty="0" err="1" smtClean="0"/>
                        <a:t>printf</a:t>
                      </a:r>
                      <a:r>
                        <a:rPr lang="en-IN" dirty="0" smtClean="0"/>
                        <a:t>(“%d</a:t>
                      </a:r>
                      <a:r>
                        <a:rPr lang="en-IN" baseline="0" dirty="0" smtClean="0"/>
                        <a:t> \n”, </a:t>
                      </a:r>
                      <a:r>
                        <a:rPr lang="en-IN" baseline="0" dirty="0" err="1" smtClean="0"/>
                        <a:t>i</a:t>
                      </a:r>
                      <a:r>
                        <a:rPr lang="en-IN" baseline="0" dirty="0" smtClean="0"/>
                        <a:t>);</a:t>
                      </a:r>
                    </a:p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IN" dirty="0" smtClean="0"/>
                        <a:t>Output:</a:t>
                      </a:r>
                    </a:p>
                    <a:p>
                      <a:r>
                        <a:rPr lang="en-IN" dirty="0" smtClean="0"/>
                        <a:t>1</a:t>
                      </a:r>
                    </a:p>
                    <a:p>
                      <a:r>
                        <a:rPr lang="en-IN" dirty="0" smtClean="0"/>
                        <a:t>2 </a:t>
                      </a:r>
                      <a:r>
                        <a:rPr lang="en-IN" dirty="0" smtClean="0">
                          <a:solidFill>
                            <a:srgbClr val="FF0000"/>
                          </a:solidFill>
                        </a:rPr>
                        <a:t>(The value</a:t>
                      </a:r>
                      <a:r>
                        <a:rPr lang="en-IN" baseline="0" dirty="0" smtClean="0">
                          <a:solidFill>
                            <a:srgbClr val="FF0000"/>
                          </a:solidFill>
                        </a:rPr>
                        <a:t> of </a:t>
                      </a:r>
                      <a:r>
                        <a:rPr lang="en-IN" baseline="0" dirty="0" err="1" smtClean="0">
                          <a:solidFill>
                            <a:srgbClr val="FF0000"/>
                          </a:solidFill>
                        </a:rPr>
                        <a:t>i</a:t>
                      </a:r>
                      <a:r>
                        <a:rPr lang="en-IN" baseline="0" dirty="0" smtClean="0">
                          <a:solidFill>
                            <a:srgbClr val="FF0000"/>
                          </a:solidFill>
                        </a:rPr>
                        <a:t> is first increased by 1 and then printed)</a:t>
                      </a:r>
                      <a:endParaRPr lang="en-IN" dirty="0" smtClean="0"/>
                    </a:p>
                    <a:p>
                      <a:r>
                        <a:rPr lang="en-IN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 smtClean="0"/>
                        <a:t>Output:</a:t>
                      </a:r>
                    </a:p>
                    <a:p>
                      <a:r>
                        <a:rPr lang="en-IN" dirty="0" smtClean="0"/>
                        <a:t>1</a:t>
                      </a:r>
                    </a:p>
                    <a:p>
                      <a:r>
                        <a:rPr lang="en-IN" dirty="0" smtClean="0"/>
                        <a:t>1 </a:t>
                      </a:r>
                      <a:r>
                        <a:rPr lang="en-IN" dirty="0" smtClean="0">
                          <a:solidFill>
                            <a:srgbClr val="FF0000"/>
                          </a:solidFill>
                        </a:rPr>
                        <a:t>(The value</a:t>
                      </a:r>
                      <a:r>
                        <a:rPr lang="en-IN" baseline="0" dirty="0" smtClean="0">
                          <a:solidFill>
                            <a:srgbClr val="FF0000"/>
                          </a:solidFill>
                        </a:rPr>
                        <a:t> of </a:t>
                      </a:r>
                      <a:r>
                        <a:rPr lang="en-IN" baseline="0" dirty="0" err="1" smtClean="0">
                          <a:solidFill>
                            <a:srgbClr val="FF0000"/>
                          </a:solidFill>
                        </a:rPr>
                        <a:t>i</a:t>
                      </a:r>
                      <a:r>
                        <a:rPr lang="en-IN" baseline="0" dirty="0" smtClean="0">
                          <a:solidFill>
                            <a:srgbClr val="FF0000"/>
                          </a:solidFill>
                        </a:rPr>
                        <a:t> is first printed and then increased by 1)</a:t>
                      </a:r>
                      <a:endParaRPr lang="en-IN" dirty="0" smtClean="0"/>
                    </a:p>
                    <a:p>
                      <a:r>
                        <a:rPr lang="en-IN" dirty="0" smtClean="0"/>
                        <a:t>2</a:t>
                      </a:r>
                      <a:endParaRPr lang="en-US" dirty="0" smtClean="0"/>
                    </a:p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229600" cy="582594"/>
          </a:xfrm>
        </p:spPr>
        <p:txBody>
          <a:bodyPr/>
          <a:lstStyle/>
          <a:p>
            <a:pPr algn="l"/>
            <a:r>
              <a:rPr lang="en-IN" sz="3600" dirty="0" smtClean="0"/>
              <a:t>Illustration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71480"/>
            <a:ext cx="8229600" cy="6000792"/>
          </a:xfrm>
        </p:spPr>
        <p:txBody>
          <a:bodyPr/>
          <a:lstStyle/>
          <a:p>
            <a:r>
              <a:rPr lang="en-IN" sz="2400" dirty="0" smtClean="0"/>
              <a:t>If p =5, find d =++p+5;</a:t>
            </a:r>
          </a:p>
          <a:p>
            <a:pPr>
              <a:buNone/>
            </a:pPr>
            <a:r>
              <a:rPr lang="en-IN" sz="2400" dirty="0" smtClean="0"/>
              <a:t>d=++p+5= (5+1)+5 = 11</a:t>
            </a:r>
          </a:p>
          <a:p>
            <a:r>
              <a:rPr lang="en-IN" sz="2400" dirty="0" smtClean="0"/>
              <a:t>If c=2, find d =++c + </a:t>
            </a:r>
            <a:r>
              <a:rPr lang="en-IN" sz="2400" dirty="0" err="1" smtClean="0"/>
              <a:t>c++</a:t>
            </a:r>
            <a:r>
              <a:rPr lang="en-IN" sz="2400" dirty="0" smtClean="0"/>
              <a:t> +4;</a:t>
            </a:r>
          </a:p>
          <a:p>
            <a:pPr>
              <a:buNone/>
            </a:pPr>
            <a:r>
              <a:rPr lang="en-IN" sz="2400" dirty="0" smtClean="0"/>
              <a:t>d=(2+1)+3+4=10</a:t>
            </a:r>
          </a:p>
          <a:p>
            <a:r>
              <a:rPr lang="en-IN" sz="2400" dirty="0" smtClean="0"/>
              <a:t>If c=2, find d =++c + </a:t>
            </a:r>
            <a:r>
              <a:rPr lang="en-IN" sz="2400" dirty="0" err="1" smtClean="0"/>
              <a:t>c++</a:t>
            </a:r>
            <a:r>
              <a:rPr lang="en-IN" sz="2400" dirty="0" smtClean="0"/>
              <a:t> +c;</a:t>
            </a:r>
          </a:p>
          <a:p>
            <a:pPr>
              <a:buNone/>
            </a:pPr>
            <a:r>
              <a:rPr lang="en-IN" sz="2400" dirty="0" smtClean="0"/>
              <a:t>d=(2+1)+3+4 = 10</a:t>
            </a:r>
          </a:p>
          <a:p>
            <a:r>
              <a:rPr lang="en-IN" sz="2400" dirty="0" smtClean="0"/>
              <a:t>If m = 12, find n=m++*5 + --m</a:t>
            </a:r>
          </a:p>
          <a:p>
            <a:pPr>
              <a:buNone/>
            </a:pPr>
            <a:r>
              <a:rPr lang="en-IN" sz="2400" dirty="0" smtClean="0"/>
              <a:t>n= 12*5+(13-1)=72</a:t>
            </a:r>
          </a:p>
          <a:p>
            <a:r>
              <a:rPr lang="en-IN" sz="2400" dirty="0" smtClean="0"/>
              <a:t>If a=4, b=3, find c = a++ * 6 + ++b*5 + 10</a:t>
            </a:r>
          </a:p>
          <a:p>
            <a:pPr>
              <a:buNone/>
            </a:pPr>
            <a:r>
              <a:rPr lang="en-IN" sz="2400" dirty="0" smtClean="0"/>
              <a:t>c=4*6+4*5+10 =54</a:t>
            </a:r>
          </a:p>
          <a:p>
            <a:r>
              <a:rPr lang="en-IN" sz="2400" dirty="0" smtClean="0"/>
              <a:t>If a=12, b = 8, find the value of a*=++a/6 + b++%3;</a:t>
            </a:r>
          </a:p>
          <a:p>
            <a:pPr>
              <a:buNone/>
            </a:pPr>
            <a:r>
              <a:rPr lang="en-IN" sz="2400" dirty="0" smtClean="0"/>
              <a:t>a= 12*(++a/6 + b++%3)=12+(13/6+8%3)=12*(2+2)= 48</a:t>
            </a:r>
          </a:p>
          <a:p>
            <a:pPr>
              <a:buNone/>
            </a:pPr>
            <a:endParaRPr lang="en-IN" sz="2400" dirty="0" smtClean="0"/>
          </a:p>
          <a:p>
            <a:pPr>
              <a:buNone/>
            </a:pP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0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229600" cy="582594"/>
          </a:xfrm>
        </p:spPr>
        <p:txBody>
          <a:bodyPr/>
          <a:lstStyle/>
          <a:p>
            <a:pPr algn="l"/>
            <a:r>
              <a:rPr lang="en-IN" sz="3600" i="1" dirty="0" smtClean="0"/>
              <a:t> </a:t>
            </a:r>
            <a:r>
              <a:rPr lang="en-IN" sz="3600" i="1" dirty="0" err="1" smtClean="0"/>
              <a:t>sizeof</a:t>
            </a:r>
            <a:r>
              <a:rPr lang="en-IN" sz="3600" dirty="0" smtClean="0"/>
              <a:t> Operator</a:t>
            </a:r>
            <a:endParaRPr lang="en-US" sz="3600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85794"/>
            <a:ext cx="8229600" cy="5340369"/>
          </a:xfrm>
        </p:spPr>
        <p:txBody>
          <a:bodyPr/>
          <a:lstStyle/>
          <a:p>
            <a:r>
              <a:rPr lang="en-IN" sz="2400" dirty="0" smtClean="0"/>
              <a:t>Returns the size of the </a:t>
            </a:r>
            <a:r>
              <a:rPr lang="en-IN" sz="2400" dirty="0" err="1" smtClean="0"/>
              <a:t>oprand</a:t>
            </a:r>
            <a:r>
              <a:rPr lang="en-IN" sz="2400" dirty="0" smtClean="0"/>
              <a:t> in bytes</a:t>
            </a:r>
          </a:p>
          <a:p>
            <a:r>
              <a:rPr lang="en-IN" sz="2400" dirty="0" smtClean="0"/>
              <a:t>Always precedes the operand</a:t>
            </a:r>
          </a:p>
          <a:p>
            <a:r>
              <a:rPr lang="en-IN" sz="2400" dirty="0" smtClean="0"/>
              <a:t>Can be used on variables or cast</a:t>
            </a:r>
          </a:p>
          <a:p>
            <a:r>
              <a:rPr lang="en-IN" sz="2400" dirty="0" smtClean="0">
                <a:solidFill>
                  <a:srgbClr val="FF0000"/>
                </a:solidFill>
              </a:rPr>
              <a:t>Useful for dynamic memory allocation</a:t>
            </a:r>
          </a:p>
          <a:p>
            <a:r>
              <a:rPr lang="en-IN" sz="2400" dirty="0" smtClean="0"/>
              <a:t>Illustration</a:t>
            </a:r>
          </a:p>
          <a:p>
            <a:pPr>
              <a:buNone/>
            </a:pPr>
            <a:r>
              <a:rPr lang="en-IN" sz="2000" dirty="0" err="1" smtClean="0"/>
              <a:t>int</a:t>
            </a:r>
            <a:r>
              <a:rPr lang="en-IN" sz="2000" dirty="0" smtClean="0"/>
              <a:t> a =5; </a:t>
            </a:r>
          </a:p>
          <a:p>
            <a:pPr>
              <a:buNone/>
            </a:pPr>
            <a:r>
              <a:rPr lang="en-IN" sz="2000" dirty="0" err="1" smtClean="0"/>
              <a:t>printf</a:t>
            </a:r>
            <a:r>
              <a:rPr lang="en-IN" sz="2000" dirty="0" smtClean="0"/>
              <a:t> (“Integer: %d\n”, </a:t>
            </a:r>
            <a:r>
              <a:rPr lang="en-IN" sz="2000" dirty="0" err="1" smtClean="0"/>
              <a:t>sizeof</a:t>
            </a:r>
            <a:r>
              <a:rPr lang="en-IN" sz="2000" dirty="0" smtClean="0"/>
              <a:t> a);</a:t>
            </a:r>
          </a:p>
          <a:p>
            <a:pPr>
              <a:buNone/>
            </a:pPr>
            <a:r>
              <a:rPr lang="en-IN" sz="2000" dirty="0" err="1" smtClean="0"/>
              <a:t>printf</a:t>
            </a:r>
            <a:r>
              <a:rPr lang="en-IN" sz="2000" dirty="0" smtClean="0"/>
              <a:t> (“Character: %d\n”, </a:t>
            </a:r>
            <a:r>
              <a:rPr lang="en-IN" sz="2000" dirty="0" err="1" smtClean="0"/>
              <a:t>sizeof</a:t>
            </a:r>
            <a:r>
              <a:rPr lang="en-IN" sz="2000" dirty="0" smtClean="0"/>
              <a:t> (char));</a:t>
            </a:r>
          </a:p>
          <a:p>
            <a:pPr>
              <a:buNone/>
            </a:pPr>
            <a:endParaRPr lang="en-IN" sz="2000" dirty="0" smtClean="0"/>
          </a:p>
          <a:p>
            <a:pPr>
              <a:buNone/>
            </a:pPr>
            <a:r>
              <a:rPr lang="en-IN" sz="2000" dirty="0" smtClean="0"/>
              <a:t>Output:</a:t>
            </a:r>
          </a:p>
          <a:p>
            <a:pPr>
              <a:buNone/>
            </a:pPr>
            <a:r>
              <a:rPr lang="en-IN" sz="2000" dirty="0" smtClean="0"/>
              <a:t>Integer: 4</a:t>
            </a:r>
          </a:p>
          <a:p>
            <a:pPr>
              <a:buNone/>
            </a:pPr>
            <a:r>
              <a:rPr lang="en-IN" sz="2000" dirty="0" smtClean="0"/>
              <a:t>Character: 1</a:t>
            </a:r>
          </a:p>
          <a:p>
            <a:pPr>
              <a:buNone/>
            </a:pP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229600" cy="511156"/>
          </a:xfrm>
        </p:spPr>
        <p:txBody>
          <a:bodyPr/>
          <a:lstStyle/>
          <a:p>
            <a:pPr algn="l"/>
            <a:r>
              <a:rPr lang="en-IN" sz="3600" dirty="0" smtClean="0"/>
              <a:t>Mathematical Functions</a:t>
            </a:r>
            <a:endParaRPr lang="en-US" sz="3600" dirty="0"/>
          </a:p>
        </p:txBody>
      </p:sp>
      <p:pic>
        <p:nvPicPr>
          <p:cNvPr id="2355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 b="63521"/>
          <a:stretch>
            <a:fillRect/>
          </a:stretch>
        </p:blipFill>
        <p:spPr bwMode="auto">
          <a:xfrm>
            <a:off x="1285852" y="285728"/>
            <a:ext cx="6634440" cy="26250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/>
          <a:srcRect t="39085" b="55704"/>
          <a:stretch>
            <a:fillRect/>
          </a:stretch>
        </p:blipFill>
        <p:spPr bwMode="auto">
          <a:xfrm>
            <a:off x="1285853" y="2928934"/>
            <a:ext cx="6643734" cy="4566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/>
          <a:srcRect t="53416"/>
          <a:stretch>
            <a:fillRect/>
          </a:stretch>
        </p:blipFill>
        <p:spPr bwMode="auto">
          <a:xfrm>
            <a:off x="1285852" y="3357562"/>
            <a:ext cx="6643734" cy="32839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229600" cy="511156"/>
          </a:xfrm>
        </p:spPr>
        <p:txBody>
          <a:bodyPr/>
          <a:lstStyle/>
          <a:p>
            <a:pPr algn="l"/>
            <a:r>
              <a:rPr lang="en-IN" sz="4000" dirty="0" smtClean="0"/>
              <a:t>Mathematical Functions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57232"/>
            <a:ext cx="8229600" cy="5268931"/>
          </a:xfrm>
        </p:spPr>
        <p:txBody>
          <a:bodyPr/>
          <a:lstStyle/>
          <a:p>
            <a:r>
              <a:rPr lang="en-IN" sz="2400" dirty="0" smtClean="0"/>
              <a:t>Standard library functions require inclusion of two additional header files (in addition to #include&lt;</a:t>
            </a:r>
            <a:r>
              <a:rPr lang="en-IN" sz="2400" dirty="0" err="1" smtClean="0"/>
              <a:t>stdio.h</a:t>
            </a:r>
            <a:r>
              <a:rPr lang="en-IN" sz="2400" dirty="0" smtClean="0"/>
              <a:t>&gt;)</a:t>
            </a:r>
          </a:p>
          <a:p>
            <a:pPr lvl="1"/>
            <a:r>
              <a:rPr lang="en-IN" sz="2000" dirty="0" smtClean="0"/>
              <a:t>#include&lt;</a:t>
            </a:r>
            <a:r>
              <a:rPr lang="en-IN" sz="2000" dirty="0" err="1" smtClean="0"/>
              <a:t>stdlib.h</a:t>
            </a:r>
            <a:r>
              <a:rPr lang="en-IN" sz="2000" dirty="0" smtClean="0"/>
              <a:t>&gt;</a:t>
            </a:r>
          </a:p>
          <a:p>
            <a:pPr lvl="1"/>
            <a:r>
              <a:rPr lang="en-IN" sz="2000" dirty="0" smtClean="0"/>
              <a:t>#include &lt;</a:t>
            </a:r>
            <a:r>
              <a:rPr lang="en-IN" sz="2000" dirty="0" err="1" smtClean="0"/>
              <a:t>math.h</a:t>
            </a:r>
            <a:r>
              <a:rPr lang="en-IN" sz="2000" dirty="0" smtClean="0"/>
              <a:t>&gt;</a:t>
            </a:r>
          </a:p>
          <a:p>
            <a:r>
              <a:rPr lang="en-IN" sz="2400" dirty="0" smtClean="0"/>
              <a:t>Each mathematical function takes specific class of arguments and returns specific (same or different from the arguments) class of values</a:t>
            </a:r>
          </a:p>
          <a:p>
            <a:endParaRPr lang="en-IN" sz="2400" dirty="0" smtClean="0"/>
          </a:p>
          <a:p>
            <a:endParaRPr lang="en-IN" sz="2400" dirty="0" smtClean="0"/>
          </a:p>
          <a:p>
            <a:endParaRPr lang="en-IN" sz="2400" dirty="0" smtClean="0">
              <a:solidFill>
                <a:srgbClr val="FF0000"/>
              </a:solidFill>
            </a:endParaRPr>
          </a:p>
          <a:p>
            <a:r>
              <a:rPr lang="en-IN" sz="2400" dirty="0" smtClean="0">
                <a:solidFill>
                  <a:srgbClr val="FF0000"/>
                </a:solidFill>
              </a:rPr>
              <a:t>In C, there is no exponentiation operator. This is handled by a library function </a:t>
            </a:r>
            <a:r>
              <a:rPr lang="en-IN" sz="2400" dirty="0" err="1" smtClean="0">
                <a:solidFill>
                  <a:srgbClr val="FF0000"/>
                </a:solidFill>
              </a:rPr>
              <a:t>pow</a:t>
            </a:r>
            <a:r>
              <a:rPr lang="en-IN" sz="2400" dirty="0" smtClean="0">
                <a:solidFill>
                  <a:srgbClr val="FF0000"/>
                </a:solidFill>
              </a:rPr>
              <a:t>(d1,d2)</a:t>
            </a:r>
            <a:r>
              <a:rPr lang="en-IN" sz="2400" dirty="0" smtClean="0">
                <a:solidFill>
                  <a:srgbClr val="FF0000"/>
                </a:solidFill>
                <a:sym typeface="Symbol"/>
              </a:rPr>
              <a:t>d1</a:t>
            </a:r>
            <a:r>
              <a:rPr lang="en-IN" sz="2400" baseline="30000" dirty="0" smtClean="0">
                <a:solidFill>
                  <a:srgbClr val="FF0000"/>
                </a:solidFill>
                <a:sym typeface="Symbol"/>
              </a:rPr>
              <a:t>d2</a:t>
            </a:r>
          </a:p>
          <a:p>
            <a:endParaRPr lang="en-IN" sz="2400" dirty="0" smtClean="0">
              <a:solidFill>
                <a:srgbClr val="FF0000"/>
              </a:solidFill>
            </a:endParaRPr>
          </a:p>
          <a:p>
            <a:pPr lvl="1"/>
            <a:endParaRPr lang="en-US" sz="2000" dirty="0"/>
          </a:p>
        </p:txBody>
      </p:sp>
      <p:pic>
        <p:nvPicPr>
          <p:cNvPr id="24579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071670" y="3643314"/>
            <a:ext cx="33909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TextBox 5"/>
          <p:cNvSpPr txBox="1"/>
          <p:nvPr/>
        </p:nvSpPr>
        <p:spPr>
          <a:xfrm>
            <a:off x="1785918" y="3929066"/>
            <a:ext cx="121444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dirty="0" smtClean="0"/>
              <a:t>Takes a double as argument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3000364" y="3929066"/>
            <a:ext cx="121444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dirty="0" smtClean="0"/>
              <a:t>Returns a double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4052</TotalTime>
  <Words>768</Words>
  <Application>Microsoft Office PowerPoint</Application>
  <PresentationFormat>On-screen Show (4:3)</PresentationFormat>
  <Paragraphs>120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 Computer Programming Session: 2020-21 Semester: 2nd </vt:lpstr>
      <vt:lpstr>Unary Operators</vt:lpstr>
      <vt:lpstr>Unary Minus Operator</vt:lpstr>
      <vt:lpstr>Increment and Decrement Operator</vt:lpstr>
      <vt:lpstr>Illustration</vt:lpstr>
      <vt:lpstr>Illustration</vt:lpstr>
      <vt:lpstr> sizeof Operator</vt:lpstr>
      <vt:lpstr>Mathematical Functions</vt:lpstr>
      <vt:lpstr>Mathematical Functions</vt:lpstr>
      <vt:lpstr>Illustration</vt:lpstr>
      <vt:lpstr>Try this!</vt:lpstr>
      <vt:lpstr>Practice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 1100 Thermodynamics Session: 2012-13 Semester: January-April</dc:title>
  <dc:creator>User</dc:creator>
  <cp:lastModifiedBy>Achintya</cp:lastModifiedBy>
  <cp:revision>97</cp:revision>
  <dcterms:created xsi:type="dcterms:W3CDTF">2013-01-07T03:21:23Z</dcterms:created>
  <dcterms:modified xsi:type="dcterms:W3CDTF">2021-06-08T11:40:51Z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1033-11.2.0.9684</vt:lpwstr>
  </property>
</Properties>
</file>