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729B-316F-4259-8AFE-BE513A9E182C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8F8FF-F158-450D-898D-DFB971BC067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DFDC9-3369-4E5B-96F5-DD124FFF51A6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3C9B6-3842-4392-AFFA-3A483C35A94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91013-48D7-4FD1-802A-589193A16224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48357-C16C-4339-AFDD-C9E39E61E29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2F58-B472-4F29-9EDF-89E3C8C6385C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5D74-C024-45F0-BEFF-8BF78BF1CCC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AFBF-7819-4641-8EBF-5DC6AB70E6B5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26CB1-9B14-463D-8B7D-B7FAF7004C1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35F8-5335-4372-B34E-E8761AE1214D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444BA-99E2-4FA8-9D70-C87A87EEA0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3C418-11E2-40F1-97F2-4834A3F4EC9D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A95D-9493-4E4A-A176-6E4822E6CFF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506D-A39A-4CB3-B74E-703AE73A125C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2074-E4D4-4B17-A390-CE3E379E527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77ED-EE5F-4B3E-9B7A-17F9FF348629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E0916-81EB-4C65-A838-589022F5F4E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IN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68BBE-573F-47F4-98CD-6A80F9601626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3BDB-2CAE-4D6C-96E5-C9714F3CCD8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IN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C8AC-3190-481E-B91F-2C9FB0A709C6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FB64-BFFC-415E-8ED8-55ED2D74990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DD85FC-B64B-45A9-A7B1-91ED23A37F2D}" type="datetimeFigureOut">
              <a:rPr lang="en-IN"/>
              <a:pPr>
                <a:defRPr/>
              </a:pPr>
              <a:t>03-06-2021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B45153-FA52-4D53-91DB-B71249BF1EE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3" y="1125538"/>
            <a:ext cx="7772400" cy="17986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N" sz="3600" dirty="0" smtClean="0"/>
              <a:t/>
            </a:r>
            <a:br>
              <a:rPr lang="en-IN" sz="3600" dirty="0" smtClean="0"/>
            </a:br>
            <a:r>
              <a:rPr lang="en-IN" sz="3600" dirty="0" smtClean="0"/>
              <a:t>Computer Programming</a:t>
            </a:r>
            <a:br>
              <a:rPr lang="en-IN" sz="3600" dirty="0" smtClean="0"/>
            </a:br>
            <a:r>
              <a:rPr lang="en-IN" sz="3600" dirty="0" smtClean="0"/>
              <a:t>Session: 2020-21</a:t>
            </a:r>
            <a:br>
              <a:rPr lang="en-IN" sz="3600" dirty="0" smtClean="0"/>
            </a:br>
            <a:r>
              <a:rPr lang="en-IN" sz="3600" dirty="0" smtClean="0"/>
              <a:t>Semester: 2nd 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IN" dirty="0" smtClean="0">
                <a:solidFill>
                  <a:schemeClr val="tx1"/>
                </a:solidFill>
              </a:rPr>
              <a:t>Operators </a:t>
            </a:r>
            <a:r>
              <a:rPr lang="en-IN" dirty="0" smtClean="0">
                <a:solidFill>
                  <a:schemeClr val="tx1"/>
                </a:solidFill>
              </a:rPr>
              <a:t>in C</a:t>
            </a:r>
          </a:p>
          <a:p>
            <a:pPr eaLnBrk="1" hangingPunct="1"/>
            <a:r>
              <a:rPr lang="en-IN" dirty="0" smtClean="0">
                <a:solidFill>
                  <a:schemeClr val="tx1"/>
                </a:solidFill>
              </a:rPr>
              <a:t>Achintya </a:t>
            </a:r>
            <a:r>
              <a:rPr lang="en-IN" dirty="0" err="1" smtClean="0">
                <a:solidFill>
                  <a:schemeClr val="tx1"/>
                </a:solidFill>
              </a:rPr>
              <a:t>Mukhopadhyay</a:t>
            </a:r>
            <a:endParaRPr lang="en-IN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3600" dirty="0" smtClean="0"/>
              <a:t>More complicated Expressions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785794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Mathematical</a:t>
                      </a:r>
                      <a:r>
                        <a:rPr lang="en-IN" baseline="0" dirty="0" smtClean="0"/>
                        <a:t> Expression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Expression in 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(a+(b*(c/d)))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((</a:t>
                      </a:r>
                      <a:r>
                        <a:rPr lang="en-IN" dirty="0" err="1" smtClean="0"/>
                        <a:t>a+b</a:t>
                      </a:r>
                      <a:r>
                        <a:rPr lang="en-IN" dirty="0" smtClean="0"/>
                        <a:t>)/(a-b))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(a+(b*d)/(c*f))/(a-(b*d)/(c*f))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00232" y="1214422"/>
          <a:ext cx="1575838" cy="357190"/>
        </p:xfrm>
        <a:graphic>
          <a:graphicData uri="http://schemas.openxmlformats.org/presentationml/2006/ole">
            <p:oleObj spid="_x0000_s1026" name="Equation" r:id="rId3" imgW="952200" imgH="2156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625725" y="1782763"/>
          <a:ext cx="609600" cy="650875"/>
        </p:xfrm>
        <a:graphic>
          <a:graphicData uri="http://schemas.openxmlformats.org/presentationml/2006/ole">
            <p:oleObj spid="_x0000_s1028" name="Equation" r:id="rId4" imgW="368280" imgH="3934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455863" y="2513013"/>
          <a:ext cx="985837" cy="1343025"/>
        </p:xfrm>
        <a:graphic>
          <a:graphicData uri="http://schemas.openxmlformats.org/presentationml/2006/ole">
            <p:oleObj spid="_x0000_s1029" name="Equation" r:id="rId5" imgW="596880" imgH="812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4000" dirty="0" smtClean="0"/>
              <a:t>Mixed Mode Arithmetic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6478"/>
          </a:xfrm>
        </p:spPr>
        <p:txBody>
          <a:bodyPr/>
          <a:lstStyle/>
          <a:p>
            <a:r>
              <a:rPr lang="en-IN" sz="2400" dirty="0" smtClean="0"/>
              <a:t>Mixed Mode Arithmetic:  Two operands in an arithmetic operator are of different data types</a:t>
            </a:r>
          </a:p>
          <a:p>
            <a:pPr lvl="1"/>
            <a:r>
              <a:rPr lang="en-US" sz="2000" dirty="0" smtClean="0"/>
              <a:t>Operands that differ in type may undergo type conversion before the expression takes on its final value. </a:t>
            </a:r>
          </a:p>
          <a:p>
            <a:pPr lvl="1"/>
            <a:r>
              <a:rPr lang="en-US" sz="2000" dirty="0" smtClean="0"/>
              <a:t>In general, the final result will be expressed in the highest precision possible, consistent with the data types of the operands</a:t>
            </a:r>
          </a:p>
          <a:p>
            <a:pPr lvl="1"/>
            <a:r>
              <a:rPr lang="en-IN" sz="2200" dirty="0" smtClean="0"/>
              <a:t>For operands that are not unsigned,</a:t>
            </a:r>
          </a:p>
          <a:p>
            <a:pPr lvl="2"/>
            <a:r>
              <a:rPr lang="en-US" sz="1800" dirty="0" smtClean="0"/>
              <a:t>If both operands are floating-point types whose precisions differ (e.g., a float and a double), the lower precision operand will be converted to the precision of the other operand, and the result will be expressed in this higher precision. </a:t>
            </a:r>
            <a:r>
              <a:rPr lang="en-US" sz="1800" b="1" dirty="0" smtClean="0"/>
              <a:t>Thus, an operation between a f l o a t and a double will result in a double</a:t>
            </a:r>
          </a:p>
          <a:p>
            <a:pPr lvl="2"/>
            <a:r>
              <a:rPr lang="en-US" sz="1800" dirty="0" smtClean="0"/>
              <a:t>If one operand is a floating-point type (e.g., f l o a t , double) and the other is a char or an </a:t>
            </a:r>
            <a:r>
              <a:rPr lang="en-US" sz="1800" dirty="0" err="1" smtClean="0"/>
              <a:t>int</a:t>
            </a:r>
            <a:r>
              <a:rPr lang="en-US" sz="1800" dirty="0" smtClean="0"/>
              <a:t>, the char or </a:t>
            </a:r>
            <a:r>
              <a:rPr lang="en-US" sz="1800" dirty="0" err="1" smtClean="0"/>
              <a:t>int</a:t>
            </a:r>
            <a:r>
              <a:rPr lang="en-US" sz="1800" dirty="0" smtClean="0"/>
              <a:t> will be converted to the floating-point type and the result will be expressed as such. </a:t>
            </a:r>
            <a:r>
              <a:rPr lang="en-US" sz="1800" b="1" dirty="0" smtClean="0"/>
              <a:t>Hence, an operation between an </a:t>
            </a:r>
            <a:r>
              <a:rPr lang="en-US" sz="1800" b="1" dirty="0" err="1" smtClean="0"/>
              <a:t>int</a:t>
            </a:r>
            <a:r>
              <a:rPr lang="en-US" sz="1800" b="1" dirty="0" smtClean="0"/>
              <a:t> and a double will result in a double.</a:t>
            </a:r>
            <a:endParaRPr lang="en-US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3600" dirty="0" smtClean="0"/>
              <a:t>Illustration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785794"/>
          <a:ext cx="8229600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n-IN" dirty="0" err="1" smtClean="0"/>
                        <a:t>int</a:t>
                      </a:r>
                      <a:r>
                        <a:rPr lang="en-IN" dirty="0" smtClean="0"/>
                        <a:t>  a</a:t>
                      </a:r>
                      <a:r>
                        <a:rPr lang="en-IN" baseline="0" dirty="0" smtClean="0"/>
                        <a:t> = 75; float b = 5.0; char c = ‘A’;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Expression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err="1" smtClean="0"/>
                        <a:t>a+b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80.0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Double  Precision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err="1" smtClean="0"/>
                        <a:t>a+c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Integer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3*a/4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Integer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3*b/4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3.75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Double Precision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(</a:t>
                      </a:r>
                      <a:r>
                        <a:rPr lang="en-IN" dirty="0" err="1" smtClean="0"/>
                        <a:t>a+c</a:t>
                      </a:r>
                      <a:r>
                        <a:rPr lang="en-IN" dirty="0" smtClean="0"/>
                        <a:t>)-(3*b/4)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136.25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Double Precision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(</a:t>
                      </a:r>
                      <a:r>
                        <a:rPr lang="en-IN" dirty="0" err="1" smtClean="0"/>
                        <a:t>a+c</a:t>
                      </a:r>
                      <a:r>
                        <a:rPr lang="en-IN" dirty="0" smtClean="0"/>
                        <a:t>)%(3*b/4)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Invalid Expression (Both operands for</a:t>
                      </a:r>
                      <a:r>
                        <a:rPr lang="en-IN" baseline="0" dirty="0" smtClean="0"/>
                        <a:t> % should be integer)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11156"/>
          </a:xfrm>
        </p:spPr>
        <p:txBody>
          <a:bodyPr/>
          <a:lstStyle/>
          <a:p>
            <a:pPr algn="l"/>
            <a:r>
              <a:rPr lang="en-IN" sz="3600" dirty="0" smtClean="0"/>
              <a:t>Type casting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483245"/>
          </a:xfrm>
        </p:spPr>
        <p:txBody>
          <a:bodyPr/>
          <a:lstStyle/>
          <a:p>
            <a:r>
              <a:rPr lang="en-US" sz="2400" b="1" u="sng" dirty="0" smtClean="0"/>
              <a:t>Value</a:t>
            </a:r>
            <a:r>
              <a:rPr lang="en-US" sz="2400" dirty="0" smtClean="0"/>
              <a:t> of an expression can be converted to a different data type </a:t>
            </a:r>
          </a:p>
          <a:p>
            <a:pPr lvl="1"/>
            <a:r>
              <a:rPr lang="en-US" sz="2000" dirty="0" smtClean="0"/>
              <a:t>Expression must be preceded by the name of the desired data type, enclosed in parentheses </a:t>
            </a:r>
          </a:p>
          <a:p>
            <a:pPr lvl="1"/>
            <a:r>
              <a:rPr lang="en-IN" sz="2000" dirty="0" smtClean="0"/>
              <a:t>Syntax: (data type) expression </a:t>
            </a:r>
          </a:p>
          <a:p>
            <a:pPr lvl="1"/>
            <a:r>
              <a:rPr lang="en-IN" sz="2000" dirty="0" smtClean="0"/>
              <a:t>Illustration</a:t>
            </a:r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r>
              <a:rPr lang="en-IN" sz="2400" dirty="0" smtClean="0"/>
              <a:t>In type casting, only the value of the of the expression is changed,  not the expression itself</a:t>
            </a:r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  <a:p>
            <a:pPr lvl="1"/>
            <a:endParaRPr lang="en-IN" sz="2000" dirty="0" smtClean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28596" y="2928934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n-IN" dirty="0" err="1" smtClean="0"/>
                        <a:t>int</a:t>
                      </a:r>
                      <a:r>
                        <a:rPr lang="en-IN" dirty="0" smtClean="0"/>
                        <a:t>  a</a:t>
                      </a:r>
                      <a:r>
                        <a:rPr lang="en-IN" baseline="0" dirty="0" smtClean="0"/>
                        <a:t> </a:t>
                      </a:r>
                      <a:r>
                        <a:rPr lang="en-IN" baseline="0" dirty="0" smtClean="0"/>
                        <a:t>=75; </a:t>
                      </a:r>
                      <a:r>
                        <a:rPr lang="en-IN" baseline="0" dirty="0" smtClean="0"/>
                        <a:t>float b = 5.0; char c = ‘A’;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Expression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err="1" smtClean="0"/>
                        <a:t>a+b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80.0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double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(</a:t>
                      </a:r>
                      <a:r>
                        <a:rPr lang="en-IN" dirty="0" err="1" smtClean="0"/>
                        <a:t>int</a:t>
                      </a:r>
                      <a:r>
                        <a:rPr lang="en-IN" dirty="0" smtClean="0"/>
                        <a:t>)(</a:t>
                      </a:r>
                      <a:r>
                        <a:rPr lang="en-IN" dirty="0" err="1" smtClean="0"/>
                        <a:t>a+b</a:t>
                      </a:r>
                      <a:r>
                        <a:rPr lang="en-IN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c/b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double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a/c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(float)a/c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1.153846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double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(float)(a/c)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double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42"/>
          </a:xfrm>
        </p:spPr>
        <p:txBody>
          <a:bodyPr/>
          <a:lstStyle/>
          <a:p>
            <a:pPr algn="l"/>
            <a:r>
              <a:rPr lang="en-IN" sz="3600" dirty="0" smtClean="0"/>
              <a:t>Illustration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n-IN" sz="2400" dirty="0" smtClean="0"/>
              <a:t>Example 1</a:t>
            </a:r>
          </a:p>
          <a:p>
            <a:pPr>
              <a:buNone/>
            </a:pPr>
            <a:r>
              <a:rPr lang="en-IN" sz="2400" dirty="0" smtClean="0"/>
              <a:t>Given: </a:t>
            </a:r>
            <a:r>
              <a:rPr lang="en-IN" sz="2400" dirty="0" err="1" smtClean="0"/>
              <a:t>int</a:t>
            </a:r>
            <a:r>
              <a:rPr lang="en-IN" sz="2400" dirty="0" smtClean="0"/>
              <a:t> </a:t>
            </a:r>
            <a:r>
              <a:rPr lang="en-IN" sz="2400" dirty="0" err="1" smtClean="0"/>
              <a:t>i</a:t>
            </a:r>
            <a:r>
              <a:rPr lang="en-IN" sz="2400" dirty="0" smtClean="0"/>
              <a:t> = 9; float f =5.5;</a:t>
            </a:r>
          </a:p>
          <a:p>
            <a:pPr>
              <a:buNone/>
            </a:pPr>
            <a:r>
              <a:rPr lang="en-IN" sz="2400" dirty="0" smtClean="0"/>
              <a:t>What is is the value of  (</a:t>
            </a:r>
            <a:r>
              <a:rPr lang="en-IN" sz="2400" dirty="0" err="1" smtClean="0"/>
              <a:t>i+f</a:t>
            </a:r>
            <a:r>
              <a:rPr lang="en-IN" sz="2400" dirty="0" smtClean="0"/>
              <a:t>)%4?</a:t>
            </a:r>
          </a:p>
          <a:p>
            <a:pPr lvl="1"/>
            <a:r>
              <a:rPr lang="en-IN" sz="2000" dirty="0" smtClean="0"/>
              <a:t>Invalid expression as (</a:t>
            </a:r>
            <a:r>
              <a:rPr lang="en-IN" sz="2000" dirty="0" err="1" smtClean="0"/>
              <a:t>i+f</a:t>
            </a:r>
            <a:r>
              <a:rPr lang="en-IN" sz="2000" dirty="0" smtClean="0"/>
              <a:t>) gives a float type number</a:t>
            </a:r>
          </a:p>
          <a:p>
            <a:pPr>
              <a:buNone/>
            </a:pPr>
            <a:r>
              <a:rPr lang="en-IN" sz="2400" dirty="0" smtClean="0"/>
              <a:t>What is the value of (</a:t>
            </a:r>
            <a:r>
              <a:rPr lang="en-IN" sz="2400" dirty="0" err="1" smtClean="0"/>
              <a:t>int</a:t>
            </a:r>
            <a:r>
              <a:rPr lang="en-IN" sz="2400" dirty="0" smtClean="0"/>
              <a:t>)(</a:t>
            </a:r>
            <a:r>
              <a:rPr lang="en-IN" sz="2400" dirty="0" err="1" smtClean="0"/>
              <a:t>i+f</a:t>
            </a:r>
            <a:r>
              <a:rPr lang="en-IN" sz="2400" dirty="0" smtClean="0"/>
              <a:t>)%4?</a:t>
            </a:r>
          </a:p>
          <a:p>
            <a:pPr lvl="1"/>
            <a:r>
              <a:rPr lang="en-IN" sz="2000" dirty="0" smtClean="0"/>
              <a:t>2</a:t>
            </a:r>
            <a:r>
              <a:rPr lang="en-IN" sz="2000" dirty="0" smtClean="0"/>
              <a:t>, </a:t>
            </a:r>
            <a:r>
              <a:rPr lang="en-IN" sz="2000" dirty="0" smtClean="0"/>
              <a:t>as now the value of the </a:t>
            </a:r>
            <a:r>
              <a:rPr lang="en-IN" sz="2000" dirty="0" err="1" smtClean="0"/>
              <a:t>i</a:t>
            </a:r>
            <a:r>
              <a:rPr lang="en-IN" sz="2000" dirty="0" smtClean="0"/>
              <a:t> + f is converted to 14(integer) before the % operation</a:t>
            </a:r>
          </a:p>
          <a:p>
            <a:r>
              <a:rPr lang="en-IN" sz="2400" dirty="0" smtClean="0"/>
              <a:t>Example 2</a:t>
            </a:r>
          </a:p>
          <a:p>
            <a:pPr>
              <a:buNone/>
            </a:pPr>
            <a:r>
              <a:rPr lang="en-IN" sz="2400" dirty="0" smtClean="0"/>
              <a:t>Given f =5.5; What is the value of (</a:t>
            </a:r>
            <a:r>
              <a:rPr lang="en-IN" sz="2400" dirty="0" err="1" smtClean="0"/>
              <a:t>int</a:t>
            </a:r>
            <a:r>
              <a:rPr lang="en-IN" sz="2400" dirty="0" smtClean="0"/>
              <a:t>)f?</a:t>
            </a:r>
          </a:p>
          <a:p>
            <a:pPr lvl="1"/>
            <a:r>
              <a:rPr lang="en-IN" sz="2000" dirty="0" smtClean="0"/>
              <a:t>5, but the value of f remains 5.5</a:t>
            </a:r>
          </a:p>
          <a:p>
            <a:r>
              <a:rPr lang="en-US" sz="2400" b="1" dirty="0" smtClean="0"/>
              <a:t>The data type associated with the expression itself is not changed by a cast. Rather, it is the </a:t>
            </a:r>
            <a:r>
              <a:rPr lang="en-US" sz="2400" b="1" i="1" u="sng" dirty="0" smtClean="0"/>
              <a:t>value of the expression</a:t>
            </a:r>
            <a:r>
              <a:rPr lang="en-US" sz="2400" b="1" u="sng" dirty="0" smtClean="0"/>
              <a:t> t</a:t>
            </a:r>
            <a:r>
              <a:rPr lang="en-US" sz="2400" b="1" dirty="0" smtClean="0"/>
              <a:t>hat undergoes type conversion wherever the cast appears.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00042"/>
          </a:xfrm>
        </p:spPr>
        <p:txBody>
          <a:bodyPr/>
          <a:lstStyle/>
          <a:p>
            <a:pPr algn="l"/>
            <a:r>
              <a:rPr lang="en-IN" sz="3600" dirty="0" smtClean="0"/>
              <a:t>Precedence and </a:t>
            </a:r>
            <a:r>
              <a:rPr lang="en-IN" sz="3600" dirty="0" err="1" smtClean="0"/>
              <a:t>Associativity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n-IN" sz="2400" dirty="0" smtClean="0"/>
              <a:t>Precedence</a:t>
            </a:r>
          </a:p>
          <a:p>
            <a:pPr lvl="1"/>
            <a:r>
              <a:rPr lang="en-US" sz="2000" dirty="0" smtClean="0"/>
              <a:t>Operators within C are grouped hierarchically according to their </a:t>
            </a:r>
            <a:r>
              <a:rPr lang="en-US" sz="2000" i="1" dirty="0" smtClean="0"/>
              <a:t>precedence (i.e., order of </a:t>
            </a:r>
            <a:r>
              <a:rPr lang="en-US" sz="2000" dirty="0" smtClean="0"/>
              <a:t>evaluation)</a:t>
            </a:r>
          </a:p>
          <a:p>
            <a:pPr lvl="1"/>
            <a:r>
              <a:rPr lang="en-US" sz="2000" dirty="0" smtClean="0"/>
              <a:t>Operations with a higher precedence are carried out before operations having a lower precedence</a:t>
            </a:r>
          </a:p>
          <a:p>
            <a:pPr lvl="1"/>
            <a:r>
              <a:rPr lang="en-IN" sz="2000" dirty="0" smtClean="0"/>
              <a:t>Natural order of precedence can be changed by use of parentheses</a:t>
            </a:r>
          </a:p>
          <a:p>
            <a:pPr lvl="1"/>
            <a:r>
              <a:rPr lang="en-IN" sz="2000" dirty="0" smtClean="0"/>
              <a:t>Order of precedence of arithmetic operators </a:t>
            </a:r>
          </a:p>
          <a:p>
            <a:pPr lvl="2"/>
            <a:r>
              <a:rPr lang="en-IN" sz="1600" dirty="0" smtClean="0"/>
              <a:t>*, /, %</a:t>
            </a:r>
          </a:p>
          <a:p>
            <a:pPr lvl="2"/>
            <a:r>
              <a:rPr lang="en-IN" sz="1600" dirty="0" smtClean="0"/>
              <a:t>+, -</a:t>
            </a:r>
          </a:p>
          <a:p>
            <a:r>
              <a:rPr lang="en-IN" sz="2400" dirty="0" smtClean="0"/>
              <a:t>Illustration</a:t>
            </a:r>
          </a:p>
          <a:p>
            <a:pPr lvl="1"/>
            <a:r>
              <a:rPr lang="en-IN" sz="2000" dirty="0" smtClean="0"/>
              <a:t>If a = 1.0, b = 2.0, c = 3.0, d = 4.0, </a:t>
            </a:r>
          </a:p>
          <a:p>
            <a:pPr lvl="1" algn="ctr">
              <a:buNone/>
            </a:pPr>
            <a:r>
              <a:rPr lang="en-IN" sz="2000" dirty="0" smtClean="0"/>
              <a:t>a-b/c-d=1.0-2.0/3.0-4.0=1.0 -0.6666667-4.0 = -3.666667</a:t>
            </a:r>
          </a:p>
          <a:p>
            <a:pPr lvl="1" algn="ctr">
              <a:buNone/>
            </a:pPr>
            <a:r>
              <a:rPr lang="en-IN" sz="2000" dirty="0" smtClean="0"/>
              <a:t>(a-b)/(c-d)=(1.0-2.0)/(3.0-4.0)=-1.0/(-1.0)=1.0</a:t>
            </a:r>
          </a:p>
          <a:p>
            <a:r>
              <a:rPr lang="en-IN" sz="2400" dirty="0" err="1" smtClean="0"/>
              <a:t>Associativity</a:t>
            </a:r>
            <a:endParaRPr lang="en-IN" sz="2400" dirty="0" smtClean="0"/>
          </a:p>
          <a:p>
            <a:pPr lvl="1"/>
            <a:r>
              <a:rPr lang="en-IN" sz="2000" dirty="0" smtClean="0"/>
              <a:t>Order in which the operations within the same precedence group are carried out.</a:t>
            </a:r>
          </a:p>
          <a:p>
            <a:pPr lvl="1"/>
            <a:r>
              <a:rPr lang="en-IN" sz="2000" dirty="0" smtClean="0"/>
              <a:t>For the above operators, left to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71480"/>
          </a:xfrm>
        </p:spPr>
        <p:txBody>
          <a:bodyPr/>
          <a:lstStyle/>
          <a:p>
            <a:pPr algn="l"/>
            <a:r>
              <a:rPr lang="en-IN" sz="4000" dirty="0" smtClean="0"/>
              <a:t>Assignment Operator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en-IN" sz="2400" dirty="0" smtClean="0"/>
              <a:t>Operators used to form assignment expressions, which assigns value of an expression to an identifier</a:t>
            </a:r>
          </a:p>
          <a:p>
            <a:r>
              <a:rPr lang="en-IN" sz="2400" dirty="0" smtClean="0"/>
              <a:t>The most common assignment operator is =</a:t>
            </a:r>
          </a:p>
          <a:p>
            <a:pPr lvl="1"/>
            <a:r>
              <a:rPr lang="en-IN" sz="2000" dirty="0" smtClean="0"/>
              <a:t>x </a:t>
            </a:r>
            <a:r>
              <a:rPr lang="en-IN" sz="2000" dirty="0" smtClean="0"/>
              <a:t>=5;  (Assigns the value 5 to the identifier x)</a:t>
            </a:r>
          </a:p>
          <a:p>
            <a:pPr lvl="1"/>
            <a:r>
              <a:rPr lang="en-IN" sz="2000" dirty="0" smtClean="0"/>
              <a:t>a = b; (Assigns the current value of b to a)</a:t>
            </a:r>
          </a:p>
          <a:p>
            <a:pPr lvl="1"/>
            <a:r>
              <a:rPr lang="en-IN" sz="2000" dirty="0" smtClean="0"/>
              <a:t>area = length* breadth; (Assigns the product of the current values of length and breadth to area)</a:t>
            </a:r>
          </a:p>
          <a:p>
            <a:pPr lvl="1"/>
            <a:r>
              <a:rPr lang="en-IN" sz="2000" b="1" dirty="0" smtClean="0"/>
              <a:t>total=</a:t>
            </a:r>
            <a:r>
              <a:rPr lang="en-IN" sz="2000" b="1" dirty="0" err="1" smtClean="0"/>
              <a:t>total+term</a:t>
            </a:r>
            <a:r>
              <a:rPr lang="en-IN" sz="2000" b="1" dirty="0" smtClean="0"/>
              <a:t>; (Assigns the sum of the current values of total and term to the identifier total so that the current value of total is updated with the new value)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71480"/>
          </a:xfrm>
        </p:spPr>
        <p:txBody>
          <a:bodyPr/>
          <a:lstStyle/>
          <a:p>
            <a:pPr algn="l"/>
            <a:r>
              <a:rPr lang="en-IN" sz="4000" dirty="0" smtClean="0"/>
              <a:t>Assignment Operator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en-US" sz="2400" dirty="0" smtClean="0"/>
              <a:t>If the two operands in an assignment expression are of different data types, then the value of </a:t>
            </a:r>
            <a:r>
              <a:rPr lang="en-US" sz="2400" dirty="0" smtClean="0"/>
              <a:t>the expression </a:t>
            </a:r>
            <a:r>
              <a:rPr lang="en-US" sz="2400" dirty="0" smtClean="0"/>
              <a:t>on the right (i.e., the right-hand operand) will automatically be converted to the type of </a:t>
            </a:r>
            <a:r>
              <a:rPr lang="en-US" sz="2400" dirty="0" smtClean="0"/>
              <a:t>the identifier </a:t>
            </a:r>
            <a:r>
              <a:rPr lang="en-US" sz="2400" dirty="0" smtClean="0"/>
              <a:t>on the </a:t>
            </a:r>
            <a:r>
              <a:rPr lang="en-US" sz="2400" dirty="0" smtClean="0"/>
              <a:t>left</a:t>
            </a:r>
          </a:p>
          <a:p>
            <a:r>
              <a:rPr lang="en-US" sz="2400" dirty="0" smtClean="0"/>
              <a:t>Under some circumstances, this automatic type conversion can result in an alteration of the data </a:t>
            </a:r>
            <a:r>
              <a:rPr lang="en-US" sz="2400" dirty="0" smtClean="0"/>
              <a:t>being assigned</a:t>
            </a:r>
            <a:endParaRPr lang="en-US" sz="2400" dirty="0" smtClean="0"/>
          </a:p>
          <a:p>
            <a:pPr lvl="1"/>
            <a:r>
              <a:rPr lang="en-US" sz="2000" dirty="0" smtClean="0"/>
              <a:t>A floating-point value may be truncated if assigned to an integer </a:t>
            </a:r>
            <a:r>
              <a:rPr lang="en-US" sz="2000" dirty="0" smtClean="0"/>
              <a:t>identifier</a:t>
            </a:r>
            <a:endParaRPr lang="en-US" sz="2000" dirty="0" smtClean="0"/>
          </a:p>
          <a:p>
            <a:pPr lvl="1"/>
            <a:r>
              <a:rPr lang="en-US" sz="2000" dirty="0" smtClean="0"/>
              <a:t>A double-precision value may be rounded if assigned to a floating-point (single-precision) </a:t>
            </a:r>
            <a:r>
              <a:rPr lang="en-US" sz="2000" dirty="0" smtClean="0"/>
              <a:t>identifier</a:t>
            </a:r>
          </a:p>
          <a:p>
            <a:r>
              <a:rPr lang="en-IN" sz="2400" dirty="0" smtClean="0"/>
              <a:t>Example</a:t>
            </a:r>
          </a:p>
          <a:p>
            <a:pPr lvl="1"/>
            <a:r>
              <a:rPr lang="en-IN" sz="2000" dirty="0" smtClean="0"/>
              <a:t>For j = 5, </a:t>
            </a:r>
          </a:p>
          <a:p>
            <a:pPr lvl="1" algn="ctr">
              <a:buNone/>
            </a:pPr>
            <a:r>
              <a:rPr lang="en-IN" sz="2000" dirty="0" err="1" smtClean="0"/>
              <a:t>i</a:t>
            </a:r>
            <a:r>
              <a:rPr lang="en-IN" sz="2000" dirty="0" smtClean="0"/>
              <a:t> =2*j/2 yields 5 (left to right </a:t>
            </a:r>
            <a:r>
              <a:rPr lang="en-IN" sz="2000" dirty="0" err="1" smtClean="0"/>
              <a:t>associativity</a:t>
            </a:r>
            <a:r>
              <a:rPr lang="en-IN" sz="2000" dirty="0" smtClean="0"/>
              <a:t>)</a:t>
            </a:r>
          </a:p>
          <a:p>
            <a:pPr lvl="1" algn="ctr">
              <a:buNone/>
            </a:pPr>
            <a:r>
              <a:rPr lang="en-IN" sz="2000" dirty="0" err="1" smtClean="0"/>
              <a:t>i</a:t>
            </a:r>
            <a:r>
              <a:rPr lang="en-IN" sz="2000" dirty="0" smtClean="0"/>
              <a:t>=2*(j/2) yields 4 (use of parenthesis and integer division)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71480"/>
          </a:xfrm>
        </p:spPr>
        <p:txBody>
          <a:bodyPr/>
          <a:lstStyle/>
          <a:p>
            <a:pPr algn="l"/>
            <a:r>
              <a:rPr lang="en-IN" sz="4000" dirty="0" smtClean="0"/>
              <a:t>Multiple Assignment Operator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en-IN" sz="2400" dirty="0" smtClean="0"/>
              <a:t>Multiple assignments are possible in C</a:t>
            </a:r>
          </a:p>
          <a:p>
            <a:pPr lvl="1"/>
            <a:r>
              <a:rPr lang="en-IN" sz="2000" dirty="0" err="1" smtClean="0"/>
              <a:t>Associativity</a:t>
            </a:r>
            <a:r>
              <a:rPr lang="en-IN" sz="2000" dirty="0" smtClean="0"/>
              <a:t> is from </a:t>
            </a:r>
            <a:r>
              <a:rPr lang="en-IN" sz="2000" u="sng" dirty="0" smtClean="0"/>
              <a:t>right to left</a:t>
            </a:r>
          </a:p>
          <a:p>
            <a:pPr lvl="1"/>
            <a:r>
              <a:rPr lang="en-IN" sz="2000" dirty="0" smtClean="0"/>
              <a:t>Example:</a:t>
            </a:r>
          </a:p>
          <a:p>
            <a:pPr lvl="1" algn="ctr">
              <a:buNone/>
            </a:pPr>
            <a:r>
              <a:rPr lang="en-IN" sz="2000" dirty="0" err="1" smtClean="0"/>
              <a:t>i</a:t>
            </a:r>
            <a:r>
              <a:rPr lang="en-IN" sz="2000" dirty="0" smtClean="0"/>
              <a:t> = j =10 implies 10 is assigned to j first and the value of j (10) is assigned to </a:t>
            </a:r>
            <a:r>
              <a:rPr lang="en-IN" sz="2000" dirty="0" err="1" smtClean="0"/>
              <a:t>i</a:t>
            </a:r>
            <a:r>
              <a:rPr lang="en-IN" sz="2000" dirty="0" smtClean="0"/>
              <a:t> </a:t>
            </a:r>
          </a:p>
          <a:p>
            <a:pPr lvl="1" algn="ctr">
              <a:buNone/>
            </a:pPr>
            <a:r>
              <a:rPr lang="en-IN" sz="2000" dirty="0" smtClean="0"/>
              <a:t>What will be the values of </a:t>
            </a:r>
            <a:r>
              <a:rPr lang="en-IN" sz="2000" dirty="0" err="1" smtClean="0"/>
              <a:t>i</a:t>
            </a:r>
            <a:r>
              <a:rPr lang="en-IN" sz="2000" dirty="0" smtClean="0"/>
              <a:t> and j if</a:t>
            </a:r>
          </a:p>
          <a:p>
            <a:pPr lvl="1" algn="ctr">
              <a:buNone/>
            </a:pPr>
            <a:r>
              <a:rPr lang="en-IN" sz="2000" dirty="0" err="1" smtClean="0"/>
              <a:t>i</a:t>
            </a:r>
            <a:r>
              <a:rPr lang="en-IN" sz="2000" dirty="0" smtClean="0"/>
              <a:t>= j =12.5?</a:t>
            </a:r>
          </a:p>
          <a:p>
            <a:pPr lvl="1" algn="ctr">
              <a:buNone/>
            </a:pPr>
            <a:r>
              <a:rPr lang="en-IN" sz="2000" dirty="0" smtClean="0"/>
              <a:t>( Consider both </a:t>
            </a:r>
            <a:r>
              <a:rPr lang="en-IN" sz="2000" dirty="0" err="1" smtClean="0"/>
              <a:t>i</a:t>
            </a:r>
            <a:r>
              <a:rPr lang="en-IN" sz="2000" dirty="0" smtClean="0"/>
              <a:t> and j to be integers)</a:t>
            </a:r>
          </a:p>
          <a:p>
            <a:pPr lvl="1" algn="just"/>
            <a:endParaRPr lang="en-IN" sz="2000" dirty="0" smtClean="0"/>
          </a:p>
          <a:p>
            <a:pPr lvl="1" algn="ctr"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71480"/>
          </a:xfrm>
        </p:spPr>
        <p:txBody>
          <a:bodyPr/>
          <a:lstStyle/>
          <a:p>
            <a:pPr algn="l"/>
            <a:r>
              <a:rPr lang="en-IN" sz="4000" dirty="0" smtClean="0"/>
              <a:t>A</a:t>
            </a:r>
            <a:r>
              <a:rPr lang="en-IN" sz="4000" dirty="0" smtClean="0"/>
              <a:t>dditional Assignment Operators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 algn="just"/>
            <a:r>
              <a:rPr lang="en-IN" sz="2400" dirty="0" smtClean="0"/>
              <a:t>x += y; implies x = </a:t>
            </a:r>
            <a:r>
              <a:rPr lang="en-IN" sz="2400" dirty="0" err="1" smtClean="0"/>
              <a:t>x+y</a:t>
            </a:r>
            <a:r>
              <a:rPr lang="en-IN" sz="2400" dirty="0" smtClean="0"/>
              <a:t>;</a:t>
            </a:r>
          </a:p>
          <a:p>
            <a:pPr algn="just"/>
            <a:r>
              <a:rPr lang="en-IN" sz="2400" dirty="0" smtClean="0"/>
              <a:t>a- = 5; implies a = a-5;</a:t>
            </a:r>
          </a:p>
          <a:p>
            <a:pPr algn="just"/>
            <a:r>
              <a:rPr lang="en-IN" sz="2400" dirty="0" smtClean="0"/>
              <a:t>p*=q; implies p = p*q;</a:t>
            </a:r>
          </a:p>
          <a:p>
            <a:pPr algn="just"/>
            <a:r>
              <a:rPr lang="en-IN" sz="2400" dirty="0" err="1" smtClean="0"/>
              <a:t>i</a:t>
            </a:r>
            <a:r>
              <a:rPr lang="en-IN" sz="2400" dirty="0" smtClean="0"/>
              <a:t> /= j; implies </a:t>
            </a:r>
            <a:r>
              <a:rPr lang="en-IN" sz="2400" dirty="0" err="1" smtClean="0"/>
              <a:t>i</a:t>
            </a:r>
            <a:r>
              <a:rPr lang="en-IN" sz="2400" dirty="0" smtClean="0"/>
              <a:t>=</a:t>
            </a:r>
            <a:r>
              <a:rPr lang="en-IN" sz="2400" dirty="0" err="1" smtClean="0"/>
              <a:t>i</a:t>
            </a:r>
            <a:r>
              <a:rPr lang="en-IN" sz="2400" dirty="0" smtClean="0"/>
              <a:t>/j;</a:t>
            </a:r>
          </a:p>
          <a:p>
            <a:pPr algn="just"/>
            <a:r>
              <a:rPr lang="en-IN" sz="2400" dirty="0" smtClean="0"/>
              <a:t>b%=c; implies b = </a:t>
            </a:r>
            <a:r>
              <a:rPr lang="en-IN" sz="2400" dirty="0" err="1" smtClean="0"/>
              <a:t>b%c</a:t>
            </a:r>
            <a:r>
              <a:rPr lang="en-IN" sz="2400" dirty="0" smtClean="0"/>
              <a:t>;</a:t>
            </a:r>
          </a:p>
          <a:p>
            <a:pPr algn="just"/>
            <a:r>
              <a:rPr lang="en-IN" sz="2400" dirty="0" smtClean="0"/>
              <a:t>Assignment operators have lower precedence than arithmetic operators and right to left </a:t>
            </a:r>
            <a:r>
              <a:rPr lang="en-IN" sz="2400" dirty="0" err="1" smtClean="0"/>
              <a:t>associativity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229600" cy="571504"/>
          </a:xfrm>
        </p:spPr>
        <p:txBody>
          <a:bodyPr/>
          <a:lstStyle/>
          <a:p>
            <a:pPr algn="l"/>
            <a:r>
              <a:rPr lang="en-IN" sz="3600" dirty="0" smtClean="0"/>
              <a:t>Operators in C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00726"/>
          </a:xfrm>
        </p:spPr>
        <p:txBody>
          <a:bodyPr/>
          <a:lstStyle/>
          <a:p>
            <a:r>
              <a:rPr lang="en-IN" sz="2400" dirty="0" smtClean="0"/>
              <a:t>Operators</a:t>
            </a:r>
            <a:r>
              <a:rPr lang="en-IN" sz="2400" dirty="0" smtClean="0"/>
              <a:t>: Basically symbols which perform certain operations to give meaningful results</a:t>
            </a:r>
            <a:endParaRPr lang="en-IN" sz="2400" dirty="0" smtClean="0"/>
          </a:p>
          <a:p>
            <a:r>
              <a:rPr lang="en-IN" sz="2400" dirty="0" smtClean="0"/>
              <a:t>Operands</a:t>
            </a:r>
            <a:r>
              <a:rPr lang="en-IN" sz="2400" dirty="0" smtClean="0"/>
              <a:t>: Data items that operators act upon</a:t>
            </a:r>
          </a:p>
          <a:p>
            <a:r>
              <a:rPr lang="en-IN" sz="2400" dirty="0" smtClean="0"/>
              <a:t>Types of Operators </a:t>
            </a:r>
          </a:p>
          <a:p>
            <a:pPr lvl="1"/>
            <a:r>
              <a:rPr lang="en-IN" sz="2000" dirty="0" smtClean="0"/>
              <a:t>Arithmetic Operators (e.g., a + b)</a:t>
            </a:r>
          </a:p>
          <a:p>
            <a:pPr lvl="1"/>
            <a:r>
              <a:rPr lang="en-IN" sz="2000" dirty="0" smtClean="0"/>
              <a:t>Unary Operators (e.g., -a)</a:t>
            </a:r>
          </a:p>
          <a:p>
            <a:pPr lvl="1"/>
            <a:r>
              <a:rPr lang="en-IN" sz="2000" dirty="0" smtClean="0"/>
              <a:t>Assignment Operators</a:t>
            </a:r>
          </a:p>
          <a:p>
            <a:pPr lvl="1"/>
            <a:r>
              <a:rPr lang="en-IN" sz="2000" dirty="0" smtClean="0"/>
              <a:t>Logical and Relational Operators</a:t>
            </a:r>
          </a:p>
          <a:p>
            <a:pPr lvl="1"/>
            <a:r>
              <a:rPr lang="en-IN" sz="2000" dirty="0" smtClean="0"/>
              <a:t>Conditional Operators</a:t>
            </a:r>
          </a:p>
          <a:p>
            <a:r>
              <a:rPr lang="en-IN" sz="2400" dirty="0" smtClean="0"/>
              <a:t>Unary, Binary and Ternary Operators</a:t>
            </a:r>
          </a:p>
          <a:p>
            <a:pPr lvl="1"/>
            <a:r>
              <a:rPr lang="en-IN" sz="2000" dirty="0" smtClean="0"/>
              <a:t>Binary Operators: Operators requiring two operands</a:t>
            </a:r>
          </a:p>
          <a:p>
            <a:pPr lvl="1"/>
            <a:r>
              <a:rPr lang="en-IN" sz="2000" dirty="0" smtClean="0"/>
              <a:t>Unary Operators: Operators requiring one operand</a:t>
            </a:r>
          </a:p>
          <a:p>
            <a:pPr lvl="1"/>
            <a:r>
              <a:rPr lang="en-IN" sz="2000" dirty="0" smtClean="0"/>
              <a:t>Ternary Operators: Operators requiring three operands</a:t>
            </a:r>
          </a:p>
          <a:p>
            <a:pPr lvl="1"/>
            <a:endParaRPr lang="en-IN" sz="2000" dirty="0" smtClean="0"/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229600" cy="571504"/>
          </a:xfrm>
        </p:spPr>
        <p:txBody>
          <a:bodyPr/>
          <a:lstStyle/>
          <a:p>
            <a:pPr algn="l"/>
            <a:r>
              <a:rPr lang="en-IN" sz="3600" dirty="0" smtClean="0"/>
              <a:t>Arithmetic Operators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786478"/>
          </a:xfrm>
        </p:spPr>
        <p:txBody>
          <a:bodyPr/>
          <a:lstStyle/>
          <a:p>
            <a:r>
              <a:rPr lang="en-IN" sz="2400" dirty="0" smtClean="0"/>
              <a:t>Arithmetic Operators</a:t>
            </a:r>
            <a:r>
              <a:rPr lang="en-IN" sz="2400" dirty="0" smtClean="0"/>
              <a:t>: Operations used to calculate arithmetic calculations in a programme</a:t>
            </a:r>
            <a:endParaRPr lang="en-IN" sz="2400" dirty="0" smtClean="0"/>
          </a:p>
          <a:p>
            <a:r>
              <a:rPr lang="en-IN" sz="2400" dirty="0" smtClean="0"/>
              <a:t>Types of Arithmetic Operators</a:t>
            </a:r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endParaRPr lang="en-IN" sz="2400" dirty="0" smtClean="0"/>
          </a:p>
          <a:p>
            <a:r>
              <a:rPr lang="en-IN" sz="2400" dirty="0" smtClean="0"/>
              <a:t>Operands acted upon must represent numeric values</a:t>
            </a:r>
          </a:p>
          <a:p>
            <a:pPr lvl="1"/>
            <a:r>
              <a:rPr lang="en-IN" sz="2000" dirty="0" smtClean="0"/>
              <a:t>Integers </a:t>
            </a:r>
          </a:p>
          <a:p>
            <a:pPr lvl="1"/>
            <a:r>
              <a:rPr lang="en-IN" sz="2000" dirty="0" smtClean="0"/>
              <a:t>Floating point numbers</a:t>
            </a:r>
          </a:p>
          <a:p>
            <a:pPr lvl="1"/>
            <a:r>
              <a:rPr lang="en-IN" sz="2000" dirty="0" smtClean="0"/>
              <a:t>Characters (Why?)</a:t>
            </a:r>
          </a:p>
          <a:p>
            <a:endParaRPr lang="en-IN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57290" y="1857364"/>
          <a:ext cx="6096000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43814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Operator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Purpose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Addition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Subtraction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Multiplication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Division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Remainder / Modulus Operator (Calculates</a:t>
                      </a:r>
                      <a:r>
                        <a:rPr lang="en-IN" baseline="0" dirty="0" smtClean="0"/>
                        <a:t> the remainder when one integer is divided by another)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229600" cy="571504"/>
          </a:xfrm>
        </p:spPr>
        <p:txBody>
          <a:bodyPr/>
          <a:lstStyle/>
          <a:p>
            <a:pPr algn="l"/>
            <a:r>
              <a:rPr lang="en-IN" sz="3600" dirty="0" smtClean="0"/>
              <a:t>Arithmetic Operators on Integers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6000792"/>
          </a:xfrm>
        </p:spPr>
        <p:txBody>
          <a:bodyPr/>
          <a:lstStyle/>
          <a:p>
            <a:r>
              <a:rPr lang="en-IN" sz="2400" dirty="0" smtClean="0"/>
              <a:t>Integer Division</a:t>
            </a:r>
          </a:p>
          <a:p>
            <a:pPr lvl="1"/>
            <a:r>
              <a:rPr lang="en-US" sz="2000" dirty="0" smtClean="0"/>
              <a:t>Division of one integer quantity by another</a:t>
            </a:r>
            <a:r>
              <a:rPr lang="en-US" sz="2000" b="1" i="1" dirty="0" smtClean="0"/>
              <a:t> </a:t>
            </a:r>
          </a:p>
          <a:p>
            <a:pPr lvl="1"/>
            <a:r>
              <a:rPr lang="en-US" sz="2000" b="1" i="1" dirty="0" smtClean="0"/>
              <a:t>Always </a:t>
            </a:r>
            <a:r>
              <a:rPr lang="en-US" sz="2000" dirty="0" smtClean="0"/>
              <a:t>results in a truncated quotient (i.e., the decimal portion of the quotient will be dropped). </a:t>
            </a:r>
          </a:p>
          <a:p>
            <a:pPr lvl="2"/>
            <a:r>
              <a:rPr lang="en-US" sz="1800" dirty="0" smtClean="0"/>
              <a:t>If a division operation is carried out with two floating-point numbers, or with one floating-point number and one integer, the result will be a floating-point quotient</a:t>
            </a:r>
          </a:p>
          <a:p>
            <a:endParaRPr lang="en-IN" sz="2600" dirty="0" smtClean="0"/>
          </a:p>
          <a:p>
            <a:endParaRPr lang="en-IN" sz="2600" dirty="0" smtClean="0"/>
          </a:p>
          <a:p>
            <a:endParaRPr lang="en-IN" sz="2600" dirty="0" smtClean="0"/>
          </a:p>
          <a:p>
            <a:endParaRPr lang="en-IN" sz="2600" dirty="0" smtClean="0"/>
          </a:p>
          <a:p>
            <a:r>
              <a:rPr lang="en-IN" sz="2400" dirty="0" smtClean="0"/>
              <a:t>Remainder (or Modulus) Operator</a:t>
            </a:r>
          </a:p>
          <a:p>
            <a:pPr lvl="1"/>
            <a:r>
              <a:rPr lang="en-IN" sz="2000" dirty="0" smtClean="0"/>
              <a:t>Calculates the remainder left after integer division</a:t>
            </a:r>
          </a:p>
          <a:p>
            <a:pPr lvl="1"/>
            <a:r>
              <a:rPr lang="en-IN" sz="2000" dirty="0" smtClean="0"/>
              <a:t>Both operands must be integers and the second </a:t>
            </a:r>
            <a:r>
              <a:rPr lang="en-IN" sz="2000" dirty="0" err="1" smtClean="0"/>
              <a:t>opeand</a:t>
            </a:r>
            <a:r>
              <a:rPr lang="en-IN" sz="2000" dirty="0" smtClean="0"/>
              <a:t> non-zero as well</a:t>
            </a:r>
          </a:p>
          <a:p>
            <a:pPr lvl="1"/>
            <a:r>
              <a:rPr lang="en-IN" sz="2000" dirty="0" smtClean="0"/>
              <a:t>Example: 8%3 = 2, 9%3 = 0</a:t>
            </a:r>
          </a:p>
          <a:p>
            <a:pPr lvl="1"/>
            <a:endParaRPr lang="en-IN" sz="22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43042" y="3214686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Integer Division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Floating point </a:t>
                      </a:r>
                      <a:r>
                        <a:rPr lang="en-IN" baseline="0" dirty="0" smtClean="0"/>
                        <a:t> Division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int</a:t>
                      </a:r>
                      <a:r>
                        <a:rPr lang="en-IN" dirty="0" smtClean="0"/>
                        <a:t>  a = 5, b=2, c;</a:t>
                      </a:r>
                    </a:p>
                    <a:p>
                      <a:r>
                        <a:rPr lang="en-IN" dirty="0" smtClean="0"/>
                        <a:t>c=a/b;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float  a = 5.0, b=2.0, c;</a:t>
                      </a:r>
                    </a:p>
                    <a:p>
                      <a:r>
                        <a:rPr lang="en-IN" dirty="0" smtClean="0"/>
                        <a:t>c=a/b;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Output: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Output: 2.5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3600" dirty="0" smtClean="0"/>
              <a:t>Illustration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285860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/>
                        <a:t>Operator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 smtClean="0"/>
                        <a:t>Integer</a:t>
                      </a:r>
                      <a:r>
                        <a:rPr lang="en-IN" b="1" baseline="0" dirty="0" smtClean="0"/>
                        <a:t> Operands </a:t>
                      </a:r>
                    </a:p>
                    <a:p>
                      <a:pPr algn="ctr"/>
                      <a:r>
                        <a:rPr lang="en-IN" b="1" baseline="0" dirty="0" err="1" smtClean="0"/>
                        <a:t>int</a:t>
                      </a:r>
                      <a:r>
                        <a:rPr lang="en-IN" b="1" baseline="0" dirty="0" smtClean="0"/>
                        <a:t>  a = 11, b=4;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Floating Point Operands</a:t>
                      </a:r>
                    </a:p>
                    <a:p>
                      <a:pPr algn="ctr"/>
                      <a:r>
                        <a:rPr lang="en-US" dirty="0" smtClean="0"/>
                        <a:t>float a = 11.0, b = 4.0;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15.0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7.0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44.0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/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2.75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Not Applicable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229600" cy="571504"/>
          </a:xfrm>
        </p:spPr>
        <p:txBody>
          <a:bodyPr/>
          <a:lstStyle/>
          <a:p>
            <a:pPr algn="l"/>
            <a:r>
              <a:rPr lang="en-IN" sz="3600" dirty="0" smtClean="0"/>
              <a:t>Arithmetic Operators on Characters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6000792"/>
          </a:xfrm>
        </p:spPr>
        <p:txBody>
          <a:bodyPr/>
          <a:lstStyle/>
          <a:p>
            <a:r>
              <a:rPr lang="en-IN" sz="2400" dirty="0" smtClean="0"/>
              <a:t>Arithmetic operations on characters use the integer values associated with the characters (ASCII values)</a:t>
            </a:r>
          </a:p>
          <a:p>
            <a:endParaRPr lang="en-IN" sz="24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00166" y="2143116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char c1=‘0’,c2 =‘A’;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48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65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c1+c2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c1+c2+5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c1+c2+’5’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166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571504"/>
          </a:xfrm>
        </p:spPr>
        <p:txBody>
          <a:bodyPr/>
          <a:lstStyle/>
          <a:p>
            <a:pPr algn="l"/>
            <a:r>
              <a:rPr lang="en-IN" sz="3600" dirty="0" smtClean="0"/>
              <a:t>Arithmetic Operators on Negative Operands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6000792"/>
          </a:xfrm>
        </p:spPr>
        <p:txBody>
          <a:bodyPr/>
          <a:lstStyle/>
          <a:p>
            <a:r>
              <a:rPr lang="en-IN" sz="2400" dirty="0" smtClean="0"/>
              <a:t>If one or both the operands are negative, usual rules of algebra apply for addition, subtraction, multiplication and division</a:t>
            </a:r>
          </a:p>
          <a:p>
            <a:pPr lvl="1"/>
            <a:r>
              <a:rPr lang="en-IN" sz="2000" dirty="0" smtClean="0"/>
              <a:t>Integer divisions always results in truncation towards 0 (i.e., magnitude of the quotient of integer division becomes smaller than the actual quotient)</a:t>
            </a:r>
          </a:p>
          <a:p>
            <a:pPr lvl="2"/>
            <a:r>
              <a:rPr lang="en-IN" sz="1800" dirty="0" smtClean="0"/>
              <a:t>10/3 = 3, 10/-3 = -3, -10/3 =-3 </a:t>
            </a:r>
          </a:p>
          <a:p>
            <a:r>
              <a:rPr lang="en-IN" sz="2400" dirty="0" smtClean="0"/>
              <a:t>Interpretation of the remainder operator unclear when one of the operands is negative</a:t>
            </a:r>
          </a:p>
          <a:p>
            <a:pPr lvl="1"/>
            <a:r>
              <a:rPr lang="en-IN" sz="2000" dirty="0" smtClean="0"/>
              <a:t>Generally the sign of the first operand is assigned to the remainder</a:t>
            </a:r>
          </a:p>
          <a:p>
            <a:pPr lvl="1"/>
            <a:r>
              <a:rPr lang="en-IN" sz="2000" dirty="0" smtClean="0"/>
              <a:t>Usually the condition a = ((a/b)*b)+(</a:t>
            </a:r>
            <a:r>
              <a:rPr lang="en-IN" sz="2000" dirty="0" err="1" smtClean="0"/>
              <a:t>a%b</a:t>
            </a:r>
            <a:r>
              <a:rPr lang="en-IN" sz="2000" dirty="0" smtClean="0"/>
              <a:t>) will be satisfied irrespective of  the signs of a and b</a:t>
            </a:r>
          </a:p>
          <a:p>
            <a:r>
              <a:rPr lang="en-US" sz="2400" b="1" i="1" dirty="0" smtClean="0">
                <a:solidFill>
                  <a:srgbClr val="FF0000"/>
                </a:solidFill>
              </a:rPr>
              <a:t>Beginning programmers should exercise care in the use of the remainder operation when one of the operands is negative. In general, it is best to avoid such situations</a:t>
            </a:r>
          </a:p>
          <a:p>
            <a:pPr algn="r">
              <a:buNone/>
            </a:pPr>
            <a:r>
              <a:rPr lang="en-IN" sz="2400" b="1" i="1" dirty="0" smtClean="0">
                <a:solidFill>
                  <a:srgbClr val="FF0000"/>
                </a:solidFill>
              </a:rPr>
              <a:t>Byron S. </a:t>
            </a:r>
            <a:r>
              <a:rPr lang="en-IN" sz="2400" b="1" i="1" dirty="0" err="1" smtClean="0">
                <a:solidFill>
                  <a:srgbClr val="FF0000"/>
                </a:solidFill>
              </a:rPr>
              <a:t>Gottfred</a:t>
            </a:r>
            <a:endParaRPr lang="en-US" sz="2400" b="1" i="1" dirty="0" smtClean="0">
              <a:solidFill>
                <a:srgbClr val="FF0000"/>
              </a:solidFill>
            </a:endParaRPr>
          </a:p>
          <a:p>
            <a:endParaRPr lang="en-I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582594"/>
          </a:xfrm>
        </p:spPr>
        <p:txBody>
          <a:bodyPr/>
          <a:lstStyle/>
          <a:p>
            <a:pPr algn="l"/>
            <a:r>
              <a:rPr lang="en-IN" sz="3600" dirty="0" smtClean="0"/>
              <a:t>Illustration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785794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en-IN" dirty="0" err="1" smtClean="0"/>
                        <a:t>int</a:t>
                      </a:r>
                      <a:r>
                        <a:rPr lang="en-IN" dirty="0" smtClean="0"/>
                        <a:t>  c1=5, c2=-2, c3=-3;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c1/c2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c1%c2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((</a:t>
                      </a:r>
                      <a:r>
                        <a:rPr lang="en-IN" dirty="0" smtClean="0"/>
                        <a:t>c1/c2)*c2)+(c1%c2)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c3/c2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c3%c2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((</a:t>
                      </a:r>
                      <a:r>
                        <a:rPr lang="en-IN" dirty="0" smtClean="0"/>
                        <a:t>c3/c2)*c2)+(c3%c2)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c3/c1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c3%c1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((</a:t>
                      </a:r>
                      <a:r>
                        <a:rPr lang="en-IN" dirty="0" smtClean="0"/>
                        <a:t>c3/c1)*c1)+(c3%c1)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-3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3754</TotalTime>
  <Words>1537</Words>
  <Application>Microsoft Office PowerPoint</Application>
  <PresentationFormat>On-screen Show (4:3)</PresentationFormat>
  <Paragraphs>262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Equation</vt:lpstr>
      <vt:lpstr> Computer Programming Session: 2020-21 Semester: 2nd </vt:lpstr>
      <vt:lpstr>Slide 2</vt:lpstr>
      <vt:lpstr>Operators in C</vt:lpstr>
      <vt:lpstr>Arithmetic Operators </vt:lpstr>
      <vt:lpstr>Arithmetic Operators on Integers</vt:lpstr>
      <vt:lpstr>Illustration</vt:lpstr>
      <vt:lpstr>Arithmetic Operators on Characters</vt:lpstr>
      <vt:lpstr>Arithmetic Operators on Negative Operands</vt:lpstr>
      <vt:lpstr>Illustration</vt:lpstr>
      <vt:lpstr>More complicated Expressions</vt:lpstr>
      <vt:lpstr>Mixed Mode Arithmetic</vt:lpstr>
      <vt:lpstr>Illustration</vt:lpstr>
      <vt:lpstr>Type casting </vt:lpstr>
      <vt:lpstr>Illustration</vt:lpstr>
      <vt:lpstr>Precedence and Associativity</vt:lpstr>
      <vt:lpstr>Assignment Operator</vt:lpstr>
      <vt:lpstr>Assignment Operator</vt:lpstr>
      <vt:lpstr>Multiple Assignment Operator</vt:lpstr>
      <vt:lpstr>Additional Assignment Operators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 1100 Thermodynamics Session: 2012-13 Semester: January-April</dc:title>
  <dc:creator>User</dc:creator>
  <cp:lastModifiedBy>Achintya</cp:lastModifiedBy>
  <cp:revision>94</cp:revision>
  <dcterms:created xsi:type="dcterms:W3CDTF">2013-01-07T03:21:23Z</dcterms:created>
  <dcterms:modified xsi:type="dcterms:W3CDTF">2021-06-03T14:43:38Z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