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29-07-2021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Functions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66"/>
          </a:xfrm>
        </p:spPr>
        <p:txBody>
          <a:bodyPr/>
          <a:lstStyle/>
          <a:p>
            <a:pPr algn="l"/>
            <a:r>
              <a:rPr lang="en-IN" sz="3200" dirty="0" smtClean="0"/>
              <a:t>Example of Calling a Function that Returns a Value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#include&lt;</a:t>
            </a:r>
            <a:r>
              <a:rPr lang="en-US" sz="2400" b="1" dirty="0" err="1" smtClean="0"/>
              <a:t>stdio.h</a:t>
            </a:r>
            <a:r>
              <a:rPr lang="en-US" sz="2400" b="1" dirty="0" smtClean="0"/>
              <a:t>&gt;</a:t>
            </a:r>
          </a:p>
          <a:p>
            <a:pPr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maximum(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a,int</a:t>
            </a:r>
            <a:r>
              <a:rPr lang="en-US" sz="2400" b="1" dirty="0" smtClean="0"/>
              <a:t> b)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c; </a:t>
            </a:r>
          </a:p>
          <a:p>
            <a:pPr>
              <a:buNone/>
            </a:pPr>
            <a:r>
              <a:rPr lang="en-US" sz="2400" b="1" dirty="0" smtClean="0"/>
              <a:t>	c=(a&gt;b)?a:b; </a:t>
            </a:r>
          </a:p>
          <a:p>
            <a:pPr>
              <a:buNone/>
            </a:pPr>
            <a:r>
              <a:rPr lang="en-US" sz="2400" b="1" dirty="0" smtClean="0"/>
              <a:t>	return(c);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main()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x=10,y=5,z;</a:t>
            </a:r>
          </a:p>
          <a:p>
            <a:pPr>
              <a:buNone/>
            </a:pPr>
            <a:r>
              <a:rPr lang="en-US" sz="2400" b="1" dirty="0" smtClean="0"/>
              <a:t>    z=maximum(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err="1" smtClean="0"/>
              <a:t>printf</a:t>
            </a:r>
            <a:r>
              <a:rPr lang="en-US" sz="2400" b="1" dirty="0" smtClean="0"/>
              <a:t>("Maximum of %d and %d is %d\</a:t>
            </a:r>
            <a:r>
              <a:rPr lang="en-US" sz="2400" b="1" dirty="0" err="1" smtClean="0"/>
              <a:t>n",x,y,z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66"/>
          </a:xfrm>
        </p:spPr>
        <p:txBody>
          <a:bodyPr/>
          <a:lstStyle/>
          <a:p>
            <a:pPr algn="l"/>
            <a:r>
              <a:rPr lang="en-IN" sz="3200" dirty="0" smtClean="0"/>
              <a:t>Example of Calling a Function that Returns No Value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543956" cy="5483245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#include&lt;</a:t>
            </a:r>
            <a:r>
              <a:rPr lang="en-US" sz="2400" b="1" dirty="0" err="1" smtClean="0"/>
              <a:t>stdio.h</a:t>
            </a:r>
            <a:r>
              <a:rPr lang="en-US" sz="2400" b="1" dirty="0" smtClean="0"/>
              <a:t>&gt;</a:t>
            </a:r>
          </a:p>
          <a:p>
            <a:pPr>
              <a:buNone/>
            </a:pPr>
            <a:r>
              <a:rPr lang="en-US" sz="2400" b="1" dirty="0" smtClean="0"/>
              <a:t>void maximum(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a,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b)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c;</a:t>
            </a:r>
          </a:p>
          <a:p>
            <a:pPr>
              <a:buNone/>
            </a:pPr>
            <a:r>
              <a:rPr lang="en-US" sz="2400" b="1" dirty="0" smtClean="0"/>
              <a:t> 	c=(a&gt;b)?a:b; 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printf</a:t>
            </a:r>
            <a:r>
              <a:rPr lang="en-US" sz="2400" b="1" dirty="0" smtClean="0"/>
              <a:t>("Maximum of %d and %d is %d\</a:t>
            </a:r>
            <a:r>
              <a:rPr lang="en-US" sz="2400" b="1" dirty="0" err="1" smtClean="0"/>
              <a:t>n",a,b,c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	return; </a:t>
            </a:r>
            <a:r>
              <a:rPr lang="en-US" sz="2400" b="1" dirty="0" smtClean="0">
                <a:solidFill>
                  <a:srgbClr val="00B050"/>
                </a:solidFill>
              </a:rPr>
              <a:t>//Does not return any value to the calling function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main()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x,y,z</a:t>
            </a:r>
            <a:r>
              <a:rPr lang="en-US" sz="2400" b="1" dirty="0" smtClean="0"/>
              <a:t>;</a:t>
            </a:r>
          </a:p>
          <a:p>
            <a:pPr>
              <a:buNone/>
            </a:pPr>
            <a:r>
              <a:rPr lang="en-US" sz="2400" b="1" dirty="0" smtClean="0"/>
              <a:t>    maximum(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);</a:t>
            </a:r>
            <a:r>
              <a:rPr lang="en-US" sz="2400" b="1" dirty="0" smtClean="0">
                <a:solidFill>
                  <a:srgbClr val="00B050"/>
                </a:solidFill>
              </a:rPr>
              <a:t> // Calling statement is simply the function name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err="1" smtClean="0"/>
              <a:t>printf</a:t>
            </a:r>
            <a:r>
              <a:rPr lang="en-US" sz="2400" b="1" dirty="0" smtClean="0"/>
              <a:t>("Maximum of %d and %d is %d\</a:t>
            </a:r>
            <a:r>
              <a:rPr lang="en-US" sz="2400" b="1" dirty="0" err="1" smtClean="0"/>
              <a:t>n",x,y,z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Example of a Function without arguments and returning values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543956" cy="5483245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#include&lt;</a:t>
            </a:r>
            <a:r>
              <a:rPr lang="en-US" sz="2400" b="1" dirty="0" err="1" smtClean="0"/>
              <a:t>stdio.h</a:t>
            </a:r>
            <a:r>
              <a:rPr lang="en-US" sz="2400" b="1" dirty="0" smtClean="0"/>
              <a:t>&gt;</a:t>
            </a:r>
          </a:p>
          <a:p>
            <a:pPr>
              <a:buNone/>
            </a:pPr>
            <a:r>
              <a:rPr lang="en-US" sz="2400" b="1" dirty="0" smtClean="0"/>
              <a:t>void maximum()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a=10,b=5, c;</a:t>
            </a:r>
          </a:p>
          <a:p>
            <a:pPr>
              <a:buNone/>
            </a:pPr>
            <a:r>
              <a:rPr lang="en-US" sz="2400" b="1" dirty="0" smtClean="0"/>
              <a:t> 	c=(a&gt;b)?a:b; 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printf</a:t>
            </a:r>
            <a:r>
              <a:rPr lang="en-US" sz="2400" b="1" dirty="0" smtClean="0"/>
              <a:t>("Maximum of %d and %d is %d\</a:t>
            </a:r>
            <a:r>
              <a:rPr lang="en-US" sz="2400" b="1" dirty="0" err="1" smtClean="0"/>
              <a:t>n",a,b,c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	return;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main()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smtClean="0">
                <a:solidFill>
                  <a:srgbClr val="00B050"/>
                </a:solidFill>
              </a:rPr>
              <a:t>//</a:t>
            </a:r>
            <a:r>
              <a:rPr lang="en-US" sz="2400" b="1" dirty="0" err="1" smtClean="0">
                <a:solidFill>
                  <a:srgbClr val="00B050"/>
                </a:solidFill>
              </a:rPr>
              <a:t>int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x,y</a:t>
            </a:r>
            <a:r>
              <a:rPr lang="en-US" sz="2400" b="1" dirty="0" smtClean="0">
                <a:solidFill>
                  <a:srgbClr val="00B050"/>
                </a:solidFill>
              </a:rPr>
              <a:t>;</a:t>
            </a:r>
          </a:p>
          <a:p>
            <a:pPr>
              <a:buNone/>
            </a:pPr>
            <a:r>
              <a:rPr lang="en-US" sz="2400" b="1" dirty="0" smtClean="0"/>
              <a:t>    maximum();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smtClean="0">
                <a:solidFill>
                  <a:srgbClr val="00B050"/>
                </a:solidFill>
              </a:rPr>
              <a:t>//</a:t>
            </a:r>
            <a:r>
              <a:rPr lang="en-US" sz="2400" b="1" dirty="0" err="1" smtClean="0">
                <a:solidFill>
                  <a:srgbClr val="00B050"/>
                </a:solidFill>
              </a:rPr>
              <a:t>printf</a:t>
            </a:r>
            <a:r>
              <a:rPr lang="en-US" sz="2400" b="1" dirty="0" smtClean="0">
                <a:solidFill>
                  <a:srgbClr val="00B050"/>
                </a:solidFill>
              </a:rPr>
              <a:t>("Maximum of %d and %d is %d\</a:t>
            </a:r>
            <a:r>
              <a:rPr lang="en-US" sz="2400" b="1" dirty="0" err="1" smtClean="0">
                <a:solidFill>
                  <a:srgbClr val="00B050"/>
                </a:solidFill>
              </a:rPr>
              <a:t>n",x,y,z</a:t>
            </a:r>
            <a:r>
              <a:rPr lang="en-US" sz="2400" b="1" dirty="0" smtClean="0">
                <a:solidFill>
                  <a:srgbClr val="00B050"/>
                </a:solidFill>
              </a:rPr>
              <a:t>);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Function Prototypes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543956" cy="5483245"/>
          </a:xfrm>
        </p:spPr>
        <p:txBody>
          <a:bodyPr/>
          <a:lstStyle/>
          <a:p>
            <a:r>
              <a:rPr lang="en-IN" sz="2400" dirty="0" smtClean="0"/>
              <a:t>Called functions can be written after the main function</a:t>
            </a:r>
          </a:p>
          <a:p>
            <a:pPr lvl="1"/>
            <a:r>
              <a:rPr lang="en-IN" sz="2000" dirty="0" smtClean="0"/>
              <a:t>To avoid confusion during compilation of the main function, the compiler needs to be </a:t>
            </a:r>
            <a:r>
              <a:rPr lang="en-IN" sz="2000" dirty="0" err="1" smtClean="0"/>
              <a:t>alterted</a:t>
            </a:r>
            <a:r>
              <a:rPr lang="en-IN" sz="2000" dirty="0" smtClean="0"/>
              <a:t> before the calling statement is encountered in the calling (main) programme</a:t>
            </a:r>
          </a:p>
          <a:p>
            <a:r>
              <a:rPr lang="en-IN" sz="2400" dirty="0" smtClean="0"/>
              <a:t>Achieved using </a:t>
            </a:r>
            <a:r>
              <a:rPr lang="en-IN" sz="2400" b="1" dirty="0" smtClean="0"/>
              <a:t>function prototypes</a:t>
            </a:r>
            <a:endParaRPr lang="en-IN" sz="2400" dirty="0" smtClean="0"/>
          </a:p>
          <a:p>
            <a:r>
              <a:rPr lang="en-IN" sz="2400" dirty="0" smtClean="0"/>
              <a:t>Syntax </a:t>
            </a:r>
          </a:p>
          <a:p>
            <a:pPr algn="ctr">
              <a:buNone/>
            </a:pPr>
            <a:r>
              <a:rPr lang="en-IN" sz="2400" dirty="0" smtClean="0"/>
              <a:t>data-type name (type 1 arg1, type 2 arg2, …, type n </a:t>
            </a:r>
            <a:r>
              <a:rPr lang="en-IN" sz="2400" dirty="0" err="1" smtClean="0"/>
              <a:t>arg</a:t>
            </a:r>
            <a:r>
              <a:rPr lang="en-IN" sz="2400" dirty="0" smtClean="0"/>
              <a:t> n);</a:t>
            </a:r>
          </a:p>
          <a:p>
            <a:pPr lvl="1"/>
            <a:r>
              <a:rPr lang="en-US" sz="2000" dirty="0" smtClean="0"/>
              <a:t>Names of the arguments within the function prototype need not be declared elsewhere in the program, since these are "dummy" argument names that are recognized only within the prototype. </a:t>
            </a:r>
          </a:p>
          <a:p>
            <a:pPr lvl="2"/>
            <a:r>
              <a:rPr lang="en-US" sz="1800" dirty="0" smtClean="0"/>
              <a:t>Argument names can be omitted (though not a very good idea</a:t>
            </a:r>
            <a:r>
              <a:rPr lang="en-US" sz="1800" b="1" i="1" dirty="0" smtClean="0"/>
              <a:t>)</a:t>
            </a:r>
          </a:p>
          <a:p>
            <a:pPr lvl="1"/>
            <a:r>
              <a:rPr lang="en-US" sz="2000" b="1" i="1" dirty="0" smtClean="0"/>
              <a:t>Argument data types are essential and must conform to the data types of the arguments within the prototype</a:t>
            </a:r>
            <a:endParaRPr lang="en-US" sz="2000" dirty="0" smtClean="0"/>
          </a:p>
          <a:p>
            <a:pPr lvl="1"/>
            <a:r>
              <a:rPr lang="en-US" sz="2000" b="1" i="1" dirty="0" smtClean="0"/>
              <a:t> </a:t>
            </a:r>
            <a:r>
              <a:rPr lang="en-US" sz="2000" dirty="0" smtClean="0"/>
              <a:t>In practice, the argument names are usually included and are often the same as the names of the actual arguments appearing in one of the function calls.</a:t>
            </a:r>
            <a:r>
              <a:rPr lang="en-US" dirty="0" smtClean="0"/>
              <a:t>.</a:t>
            </a:r>
            <a:endParaRPr lang="en-US" sz="6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Example of a Function with function prototype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9044022" cy="5483245"/>
          </a:xfrm>
        </p:spPr>
        <p:txBody>
          <a:bodyPr/>
          <a:lstStyle/>
          <a:p>
            <a:pPr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maximum(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a,int</a:t>
            </a:r>
            <a:r>
              <a:rPr lang="en-US" sz="2400" b="1" dirty="0" smtClean="0"/>
              <a:t> b);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//</a:t>
            </a:r>
            <a:r>
              <a:rPr lang="en-US" sz="2400" b="1" dirty="0" err="1" smtClean="0">
                <a:solidFill>
                  <a:srgbClr val="00B050"/>
                </a:solidFill>
              </a:rPr>
              <a:t>int</a:t>
            </a:r>
            <a:r>
              <a:rPr lang="en-US" sz="2400" b="1" dirty="0" smtClean="0">
                <a:solidFill>
                  <a:srgbClr val="00B050"/>
                </a:solidFill>
              </a:rPr>
              <a:t> maximum(</a:t>
            </a:r>
            <a:r>
              <a:rPr lang="en-US" sz="2400" b="1" dirty="0" err="1" smtClean="0">
                <a:solidFill>
                  <a:srgbClr val="00B050"/>
                </a:solidFill>
              </a:rPr>
              <a:t>int</a:t>
            </a:r>
            <a:r>
              <a:rPr lang="en-US" sz="2400" b="1" dirty="0" smtClean="0">
                <a:solidFill>
                  <a:srgbClr val="00B050"/>
                </a:solidFill>
              </a:rPr>
              <a:t> ,</a:t>
            </a:r>
            <a:r>
              <a:rPr lang="en-US" sz="2400" b="1" dirty="0" err="1" smtClean="0">
                <a:solidFill>
                  <a:srgbClr val="00B050"/>
                </a:solidFill>
              </a:rPr>
              <a:t>int</a:t>
            </a:r>
            <a:r>
              <a:rPr lang="en-US" sz="2400" b="1" dirty="0" smtClean="0">
                <a:solidFill>
                  <a:srgbClr val="00B050"/>
                </a:solidFill>
              </a:rPr>
              <a:t> );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Also possible but generally not preferred</a:t>
            </a:r>
          </a:p>
          <a:p>
            <a:pPr>
              <a:buNone/>
            </a:pPr>
            <a:r>
              <a:rPr lang="en-US" sz="2400" b="1" dirty="0" smtClean="0"/>
              <a:t>main()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x=10,y=5,z;</a:t>
            </a:r>
          </a:p>
          <a:p>
            <a:pPr>
              <a:buNone/>
            </a:pPr>
            <a:r>
              <a:rPr lang="en-US" sz="2400" b="1" dirty="0" smtClean="0"/>
              <a:t>    z=maximum(</a:t>
            </a:r>
            <a:r>
              <a:rPr lang="en-US" sz="2400" b="1" dirty="0" err="1" smtClean="0"/>
              <a:t>x,y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    </a:t>
            </a:r>
            <a:r>
              <a:rPr lang="en-US" sz="2400" b="1" dirty="0" err="1" smtClean="0"/>
              <a:t>printf</a:t>
            </a:r>
            <a:r>
              <a:rPr lang="en-US" sz="2400" b="1" dirty="0" smtClean="0"/>
              <a:t>("Maximum of %d and %d is %d\</a:t>
            </a:r>
            <a:r>
              <a:rPr lang="en-US" sz="2400" b="1" dirty="0" err="1" smtClean="0"/>
              <a:t>n",x,y,z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maximum(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a,int</a:t>
            </a:r>
            <a:r>
              <a:rPr lang="en-US" sz="2400" b="1" dirty="0" smtClean="0"/>
              <a:t> b)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c; </a:t>
            </a:r>
          </a:p>
          <a:p>
            <a:pPr>
              <a:buNone/>
            </a:pPr>
            <a:r>
              <a:rPr lang="en-US" sz="2400" b="1" dirty="0" smtClean="0"/>
              <a:t>	c=(a&gt;b)?a:b; </a:t>
            </a:r>
          </a:p>
          <a:p>
            <a:pPr>
              <a:buNone/>
            </a:pPr>
            <a:r>
              <a:rPr lang="en-US" sz="2400" b="1" dirty="0" smtClean="0"/>
              <a:t>	return(c);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Passing Arguments to a Function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543956" cy="5483245"/>
          </a:xfrm>
        </p:spPr>
        <p:txBody>
          <a:bodyPr/>
          <a:lstStyle/>
          <a:p>
            <a:r>
              <a:rPr lang="en-US" sz="2400" dirty="0" smtClean="0"/>
              <a:t>When a single value is passed to a function via </a:t>
            </a:r>
            <a:r>
              <a:rPr lang="en-US" sz="2400" b="1" dirty="0" smtClean="0"/>
              <a:t>an actual argument, the value of the actual argument is </a:t>
            </a:r>
            <a:r>
              <a:rPr lang="en-US" sz="2400" b="1" i="1" dirty="0" smtClean="0"/>
              <a:t>copied </a:t>
            </a:r>
            <a:r>
              <a:rPr lang="en-US" sz="2400" dirty="0" smtClean="0"/>
              <a:t>into the function</a:t>
            </a:r>
          </a:p>
          <a:p>
            <a:pPr lvl="1"/>
            <a:r>
              <a:rPr lang="en-US" sz="2000" b="1" i="1" dirty="0" smtClean="0"/>
              <a:t>Value of the corresponding  formal argument can be altered within the function, but the value of the actual argument within the calling routine will not change</a:t>
            </a:r>
          </a:p>
          <a:p>
            <a:pPr lvl="1"/>
            <a:r>
              <a:rPr lang="en-US" sz="2000" b="1" i="1" dirty="0" smtClean="0"/>
              <a:t>This procedure for </a:t>
            </a:r>
            <a:r>
              <a:rPr lang="en-US" sz="2000" dirty="0" smtClean="0"/>
              <a:t>passing the value of an argument to a function is known as </a:t>
            </a:r>
            <a:r>
              <a:rPr lang="en-US" sz="2000" b="1" i="1" dirty="0" smtClean="0"/>
              <a:t>passing by value.</a:t>
            </a:r>
          </a:p>
          <a:p>
            <a:r>
              <a:rPr lang="en-US" sz="2400" dirty="0" smtClean="0"/>
              <a:t>Passing by value does not allow information to be transferred back to the calling portion of the program via arguments. </a:t>
            </a:r>
          </a:p>
          <a:p>
            <a:pPr lvl="1"/>
            <a:r>
              <a:rPr lang="en-US" sz="2000" dirty="0" smtClean="0"/>
              <a:t>P</a:t>
            </a:r>
            <a:r>
              <a:rPr lang="en-US" sz="2000" i="1" dirty="0" smtClean="0"/>
              <a:t>assing </a:t>
            </a:r>
            <a:r>
              <a:rPr lang="en-US" sz="2000" b="1" i="1" dirty="0" smtClean="0"/>
              <a:t>by value is restricted to a one-way transfer of </a:t>
            </a:r>
            <a:r>
              <a:rPr lang="en-US" sz="2000" i="1" dirty="0" smtClean="0"/>
              <a:t>information</a:t>
            </a:r>
            <a:endParaRPr lang="en-US" sz="2000" b="1" i="1" dirty="0" smtClean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Example of a Function with function prototype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9044022" cy="548324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#include&lt;</a:t>
            </a:r>
            <a:r>
              <a:rPr lang="en-US" sz="2000" b="1" dirty="0" err="1" smtClean="0"/>
              <a:t>stdio.h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err="1" smtClean="0"/>
              <a:t>int</a:t>
            </a:r>
            <a:r>
              <a:rPr lang="en-US" sz="2000" b="1" dirty="0" smtClean="0"/>
              <a:t> maximum(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a,int</a:t>
            </a:r>
            <a:r>
              <a:rPr lang="en-US" sz="2000" b="1" dirty="0" smtClean="0"/>
              <a:t> b);</a:t>
            </a:r>
          </a:p>
          <a:p>
            <a:pPr>
              <a:buNone/>
            </a:pPr>
            <a:r>
              <a:rPr lang="en-US" sz="2000" b="1" dirty="0" smtClean="0"/>
              <a:t>main()</a:t>
            </a:r>
          </a:p>
          <a:p>
            <a:pPr>
              <a:buNone/>
            </a:pPr>
            <a:r>
              <a:rPr lang="en-US" sz="2000" b="1" dirty="0" smtClean="0"/>
              <a:t>{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x=10,y=5,z;</a:t>
            </a:r>
          </a:p>
          <a:p>
            <a:pPr>
              <a:buNone/>
            </a:pPr>
            <a:r>
              <a:rPr lang="en-US" sz="2000" b="1" dirty="0" smtClean="0"/>
              <a:t>    z=maximum(</a:t>
            </a:r>
            <a:r>
              <a:rPr lang="en-US" sz="2000" b="1" dirty="0" err="1" smtClean="0"/>
              <a:t>x,y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    </a:t>
            </a:r>
            <a:r>
              <a:rPr lang="en-US" sz="2000" b="1" dirty="0" err="1" smtClean="0"/>
              <a:t>printf</a:t>
            </a:r>
            <a:r>
              <a:rPr lang="en-US" sz="2000" b="1" dirty="0" smtClean="0"/>
              <a:t>("Maximum of %d and %d is %d\</a:t>
            </a:r>
            <a:r>
              <a:rPr lang="en-US" sz="2000" b="1" dirty="0" err="1" smtClean="0"/>
              <a:t>n",x,y,z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}</a:t>
            </a:r>
          </a:p>
          <a:p>
            <a:pPr>
              <a:buNone/>
            </a:pPr>
            <a:r>
              <a:rPr lang="en-US" sz="2000" b="1" dirty="0" err="1" smtClean="0"/>
              <a:t>int</a:t>
            </a:r>
            <a:r>
              <a:rPr lang="en-US" sz="2000" b="1" dirty="0" smtClean="0"/>
              <a:t> maximum(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a,int</a:t>
            </a:r>
            <a:r>
              <a:rPr lang="en-US" sz="2000" b="1" dirty="0" smtClean="0"/>
              <a:t> b)</a:t>
            </a:r>
          </a:p>
          <a:p>
            <a:pPr>
              <a:buNone/>
            </a:pPr>
            <a:r>
              <a:rPr lang="en-US" sz="2000" b="1" dirty="0" smtClean="0"/>
              <a:t>{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c; </a:t>
            </a:r>
          </a:p>
          <a:p>
            <a:pPr>
              <a:buNone/>
            </a:pPr>
            <a:r>
              <a:rPr lang="en-US" sz="2000" b="1" dirty="0" smtClean="0"/>
              <a:t>	c=(a&gt;b)?a:b; 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printf</a:t>
            </a:r>
            <a:r>
              <a:rPr lang="en-US" sz="2000" b="1" dirty="0" smtClean="0"/>
              <a:t>("Maximum of %d and %d is %d\</a:t>
            </a:r>
            <a:r>
              <a:rPr lang="en-US" sz="2000" b="1" dirty="0" err="1" smtClean="0"/>
              <a:t>n",a,b,c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	a++;--b;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printf</a:t>
            </a:r>
            <a:r>
              <a:rPr lang="en-US" sz="2000" b="1" dirty="0" smtClean="0"/>
              <a:t>("Maximum of %d and %d is %d\</a:t>
            </a:r>
            <a:r>
              <a:rPr lang="en-US" sz="2000" b="1" dirty="0" err="1" smtClean="0"/>
              <a:t>n",a,b,c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	return(c);</a:t>
            </a:r>
          </a:p>
          <a:p>
            <a:pPr>
              <a:buNone/>
            </a:pPr>
            <a:r>
              <a:rPr lang="en-US" sz="2000" b="1" dirty="0" smtClean="0"/>
              <a:t>}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Recursion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US" sz="2400" b="1" i="1" dirty="0" smtClean="0"/>
              <a:t>Recursion is a process by which a </a:t>
            </a:r>
            <a:r>
              <a:rPr lang="en-US" sz="2400" b="1" i="1" dirty="0" smtClean="0"/>
              <a:t>fun</a:t>
            </a:r>
            <a:r>
              <a:rPr lang="en-US" sz="2400" b="1" i="1" dirty="0" smtClean="0"/>
              <a:t>ction </a:t>
            </a:r>
            <a:r>
              <a:rPr lang="en-US" sz="2400" b="1" i="1" dirty="0" smtClean="0"/>
              <a:t>calls itself repeatedly, until some specified condition has been </a:t>
            </a:r>
            <a:r>
              <a:rPr lang="en-US" sz="2400" dirty="0" smtClean="0"/>
              <a:t>satisfied</a:t>
            </a:r>
          </a:p>
          <a:p>
            <a:r>
              <a:rPr lang="en-US" sz="2400" dirty="0" smtClean="0"/>
              <a:t>Used for repetitive computations in which each action is stated in terms of a previous result</a:t>
            </a:r>
          </a:p>
          <a:p>
            <a:r>
              <a:rPr lang="en-IN" sz="2400" dirty="0" smtClean="0"/>
              <a:t>Two conditions need to be satisfied for recursive solution</a:t>
            </a:r>
          </a:p>
          <a:p>
            <a:pPr lvl="1"/>
            <a:r>
              <a:rPr lang="en-IN" sz="2000" dirty="0" smtClean="0"/>
              <a:t>Problem must be written in a recursive form</a:t>
            </a:r>
          </a:p>
          <a:p>
            <a:pPr lvl="1"/>
            <a:r>
              <a:rPr lang="en-IN" sz="2000" dirty="0" smtClean="0"/>
              <a:t>Must include a stopping condition</a:t>
            </a:r>
          </a:p>
          <a:p>
            <a:r>
              <a:rPr lang="en-IN" sz="2400" dirty="0" smtClean="0"/>
              <a:t>Example of recursive computation</a:t>
            </a:r>
          </a:p>
          <a:p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with 1! = 1 as the stopping criterion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14612" y="4071942"/>
          <a:ext cx="4614054" cy="428628"/>
        </p:xfrm>
        <a:graphic>
          <a:graphicData uri="http://schemas.openxmlformats.org/presentationml/2006/ole">
            <p:oleObj spid="_x0000_s1026" name="Equation" r:id="rId3" imgW="232380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Example of an Iterative  Function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9044022" cy="548324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#include&lt;</a:t>
            </a:r>
            <a:r>
              <a:rPr lang="en-US" sz="2000" b="1" dirty="0" err="1" smtClean="0"/>
              <a:t>stdio.h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factorial_n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n)</a:t>
            </a:r>
          </a:p>
          <a:p>
            <a:pPr>
              <a:buNone/>
            </a:pPr>
            <a:r>
              <a:rPr lang="en-US" sz="2000" b="1" dirty="0" smtClean="0"/>
              <a:t>{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k = n, </a:t>
            </a:r>
            <a:r>
              <a:rPr lang="en-US" sz="2000" b="1" dirty="0" err="1" smtClean="0"/>
              <a:t>fact_n</a:t>
            </a:r>
            <a:r>
              <a:rPr lang="en-US" sz="2000" b="1" dirty="0" smtClean="0"/>
              <a:t>=1;</a:t>
            </a:r>
          </a:p>
          <a:p>
            <a:pPr>
              <a:buNone/>
            </a:pPr>
            <a:r>
              <a:rPr lang="en-US" sz="2000" b="1" dirty="0" smtClean="0"/>
              <a:t>	for(k=</a:t>
            </a:r>
            <a:r>
              <a:rPr lang="en-US" sz="2000" b="1" dirty="0" err="1" smtClean="0"/>
              <a:t>n;k</a:t>
            </a:r>
            <a:r>
              <a:rPr lang="en-US" sz="2000" b="1" dirty="0" smtClean="0"/>
              <a:t>&gt;=1;k--)</a:t>
            </a:r>
          </a:p>
          <a:p>
            <a:pPr>
              <a:buNone/>
            </a:pPr>
            <a:r>
              <a:rPr lang="en-US" sz="2000" b="1" dirty="0" smtClean="0"/>
              <a:t>	{</a:t>
            </a:r>
          </a:p>
          <a:p>
            <a:pPr>
              <a:buNone/>
            </a:pPr>
            <a:r>
              <a:rPr lang="en-US" sz="2000" b="1" dirty="0" smtClean="0"/>
              <a:t>		</a:t>
            </a:r>
            <a:r>
              <a:rPr lang="en-US" sz="2000" b="1" dirty="0" err="1" smtClean="0"/>
              <a:t>fact_n</a:t>
            </a:r>
            <a:r>
              <a:rPr lang="en-US" sz="2000" b="1" dirty="0" smtClean="0"/>
              <a:t>*=k;</a:t>
            </a:r>
          </a:p>
          <a:p>
            <a:pPr>
              <a:buNone/>
            </a:pPr>
            <a:r>
              <a:rPr lang="en-US" sz="2000" b="1" dirty="0" smtClean="0"/>
              <a:t>	}</a:t>
            </a:r>
          </a:p>
          <a:p>
            <a:pPr>
              <a:buNone/>
            </a:pPr>
            <a:r>
              <a:rPr lang="en-US" sz="2000" b="1" dirty="0" smtClean="0"/>
              <a:t>	return(</a:t>
            </a:r>
            <a:r>
              <a:rPr lang="en-US" sz="2000" b="1" dirty="0" err="1" smtClean="0"/>
              <a:t>fact_n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}</a:t>
            </a:r>
          </a:p>
          <a:p>
            <a:pPr>
              <a:buNone/>
            </a:pPr>
            <a:r>
              <a:rPr lang="en-US" sz="2000" b="1" dirty="0" smtClean="0"/>
              <a:t>main()</a:t>
            </a:r>
          </a:p>
          <a:p>
            <a:pPr>
              <a:buNone/>
            </a:pPr>
            <a:r>
              <a:rPr lang="en-US" sz="2000" b="1" dirty="0" smtClean="0"/>
              <a:t>{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a = 6, b;</a:t>
            </a:r>
          </a:p>
          <a:p>
            <a:pPr>
              <a:buNone/>
            </a:pPr>
            <a:r>
              <a:rPr lang="en-US" sz="2000" b="1" dirty="0" smtClean="0"/>
              <a:t>	b=</a:t>
            </a:r>
            <a:r>
              <a:rPr lang="en-US" sz="2000" b="1" dirty="0" err="1" smtClean="0"/>
              <a:t>factorial_n</a:t>
            </a:r>
            <a:r>
              <a:rPr lang="en-US" sz="2000" b="1" dirty="0" smtClean="0"/>
              <a:t>(a);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printf</a:t>
            </a:r>
            <a:r>
              <a:rPr lang="en-US" sz="2000" b="1" dirty="0" smtClean="0"/>
              <a:t>("Factorial of %d = %d\n", </a:t>
            </a:r>
            <a:r>
              <a:rPr lang="en-US" sz="2000" b="1" dirty="0" err="1" smtClean="0"/>
              <a:t>a,b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}</a:t>
            </a:r>
          </a:p>
          <a:p>
            <a:pPr>
              <a:buNone/>
            </a:pPr>
            <a:endParaRPr lang="en-US" sz="2000" b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66"/>
          </a:xfrm>
        </p:spPr>
        <p:txBody>
          <a:bodyPr/>
          <a:lstStyle/>
          <a:p>
            <a:pPr algn="l"/>
            <a:r>
              <a:rPr lang="en-IN" sz="2800" dirty="0" smtClean="0"/>
              <a:t>Example of an Recursive  Function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9044022" cy="548324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#include&lt;</a:t>
            </a:r>
            <a:r>
              <a:rPr lang="en-US" sz="2000" b="1" dirty="0" err="1" smtClean="0"/>
              <a:t>stdio.h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factorial_rec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n)</a:t>
            </a:r>
          </a:p>
          <a:p>
            <a:pPr>
              <a:buNone/>
            </a:pPr>
            <a:r>
              <a:rPr lang="en-US" sz="2000" b="1" dirty="0" smtClean="0"/>
              <a:t>{</a:t>
            </a:r>
          </a:p>
          <a:p>
            <a:pPr>
              <a:buNone/>
            </a:pPr>
            <a:r>
              <a:rPr lang="en-US" sz="2000" b="1" dirty="0" smtClean="0"/>
              <a:t>	         if (n&lt;=1)</a:t>
            </a:r>
          </a:p>
          <a:p>
            <a:pPr>
              <a:buNone/>
            </a:pPr>
            <a:r>
              <a:rPr lang="en-US" sz="2000" b="1" dirty="0" smtClean="0"/>
              <a:t>	         return(1);</a:t>
            </a:r>
          </a:p>
          <a:p>
            <a:pPr>
              <a:buNone/>
            </a:pPr>
            <a:r>
              <a:rPr lang="en-US" sz="2000" b="1" dirty="0" smtClean="0"/>
              <a:t>	    else</a:t>
            </a:r>
          </a:p>
          <a:p>
            <a:pPr>
              <a:buNone/>
            </a:pPr>
            <a:r>
              <a:rPr lang="en-US" sz="2000" b="1" dirty="0" smtClean="0"/>
              <a:t>		     return(n*</a:t>
            </a:r>
            <a:r>
              <a:rPr lang="en-US" sz="2000" b="1" dirty="0" err="1" smtClean="0"/>
              <a:t>factorial_rec</a:t>
            </a:r>
            <a:r>
              <a:rPr lang="en-US" sz="2000" b="1" dirty="0" smtClean="0"/>
              <a:t>(n-1));     </a:t>
            </a:r>
          </a:p>
          <a:p>
            <a:pPr>
              <a:buNone/>
            </a:pPr>
            <a:r>
              <a:rPr lang="en-US" sz="2000" b="1" dirty="0" smtClean="0"/>
              <a:t>}</a:t>
            </a:r>
          </a:p>
          <a:p>
            <a:pPr>
              <a:buNone/>
            </a:pPr>
            <a:r>
              <a:rPr lang="en-US" sz="2000" b="1" dirty="0" smtClean="0"/>
              <a:t>main()</a:t>
            </a:r>
          </a:p>
          <a:p>
            <a:pPr>
              <a:buNone/>
            </a:pPr>
            <a:r>
              <a:rPr lang="en-US" sz="2000" b="1" dirty="0" smtClean="0"/>
              <a:t>{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a = 5, b;</a:t>
            </a:r>
          </a:p>
          <a:p>
            <a:pPr>
              <a:buNone/>
            </a:pPr>
            <a:r>
              <a:rPr lang="en-US" sz="2000" b="1" dirty="0" smtClean="0"/>
              <a:t>	b=</a:t>
            </a:r>
            <a:r>
              <a:rPr lang="en-US" sz="2000" b="1" dirty="0" err="1" smtClean="0"/>
              <a:t>factorial_rec</a:t>
            </a:r>
            <a:r>
              <a:rPr lang="en-US" sz="2000" b="1" dirty="0" smtClean="0"/>
              <a:t>(a);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b="1" dirty="0" err="1" smtClean="0"/>
              <a:t>printf</a:t>
            </a:r>
            <a:r>
              <a:rPr lang="en-US" sz="2000" b="1" dirty="0" smtClean="0"/>
              <a:t>("Factorial of %d = %d\n", </a:t>
            </a:r>
            <a:r>
              <a:rPr lang="en-US" sz="2000" b="1" dirty="0" err="1" smtClean="0"/>
              <a:t>a,b</a:t>
            </a:r>
            <a:r>
              <a:rPr lang="en-US" sz="2000" b="1" dirty="0" smtClean="0"/>
              <a:t>);</a:t>
            </a:r>
          </a:p>
          <a:p>
            <a:pPr>
              <a:buNone/>
            </a:pPr>
            <a:r>
              <a:rPr lang="en-US" sz="2000" b="1" dirty="0" smtClean="0"/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 function is a self-contained program segment that carries out some specific, well-defined task</a:t>
            </a:r>
          </a:p>
          <a:p>
            <a:pPr lvl="1"/>
            <a:r>
              <a:rPr lang="en-US" sz="2000" dirty="0" smtClean="0"/>
              <a:t>Every C program consists of one or more functions</a:t>
            </a:r>
          </a:p>
          <a:p>
            <a:pPr lvl="1"/>
            <a:r>
              <a:rPr lang="en-US" sz="2000" dirty="0" smtClean="0"/>
              <a:t>One of these functions must be called </a:t>
            </a:r>
            <a:r>
              <a:rPr lang="en-US" sz="2000" b="1" dirty="0" smtClean="0"/>
              <a:t>main</a:t>
            </a:r>
          </a:p>
          <a:p>
            <a:pPr lvl="2"/>
            <a:r>
              <a:rPr lang="en-US" sz="1800" dirty="0" smtClean="0"/>
              <a:t>Execution of the program will always begin by carrying out the instructions in </a:t>
            </a:r>
            <a:r>
              <a:rPr lang="en-US" sz="1800" b="1" dirty="0" smtClean="0"/>
              <a:t>main</a:t>
            </a:r>
          </a:p>
          <a:p>
            <a:pPr lvl="1"/>
            <a:r>
              <a:rPr lang="en-US" sz="2000" dirty="0" smtClean="0"/>
              <a:t>Additional functions will be subordinate to </a:t>
            </a:r>
            <a:r>
              <a:rPr lang="en-US" sz="2000" b="1" dirty="0" smtClean="0"/>
              <a:t>main </a:t>
            </a:r>
            <a:r>
              <a:rPr lang="en-US" sz="2000" dirty="0" smtClean="0"/>
              <a:t>and may be also to one another</a:t>
            </a:r>
          </a:p>
          <a:p>
            <a:pPr lvl="1"/>
            <a:r>
              <a:rPr lang="en-US" sz="2000" dirty="0" smtClean="0"/>
              <a:t>If a program contains multiple functions, their definitions may appear in any order, though they must be independent of one another</a:t>
            </a:r>
          </a:p>
          <a:p>
            <a:pPr lvl="2"/>
            <a:r>
              <a:rPr lang="en-US" sz="2000" dirty="0" smtClean="0"/>
              <a:t>One function definition cannot be embedded within another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Write a programme using functions that accepts the coordinates of vertices of a triangle and calculates </a:t>
            </a:r>
            <a:r>
              <a:rPr lang="en-IN" sz="2400" smtClean="0"/>
              <a:t>its area.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Working of a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 function will carry out its intended action whenever it is accessed (i.e., whenever the function is "called") from some other portion of the program</a:t>
            </a:r>
          </a:p>
          <a:p>
            <a:pPr lvl="1"/>
            <a:r>
              <a:rPr lang="en-US" sz="2000" dirty="0" smtClean="0"/>
              <a:t>Same function can be accessed from several different places within a program</a:t>
            </a:r>
          </a:p>
          <a:p>
            <a:pPr lvl="1"/>
            <a:r>
              <a:rPr lang="en-US" sz="2000" dirty="0" smtClean="0"/>
              <a:t>Once the function has carried out its intended action, control will be returned to the point from which the function was accessed</a:t>
            </a:r>
          </a:p>
          <a:p>
            <a:r>
              <a:rPr lang="en-US" sz="2400" dirty="0" smtClean="0"/>
              <a:t>Generally, </a:t>
            </a:r>
            <a:r>
              <a:rPr lang="en-US" sz="2400" b="1" i="1" dirty="0" smtClean="0"/>
              <a:t>a function will process information that is passed to it from the calling portion of the program, and return a single value</a:t>
            </a:r>
          </a:p>
          <a:p>
            <a:pPr lvl="1"/>
            <a:r>
              <a:rPr lang="en-US" sz="2000" dirty="0" smtClean="0"/>
              <a:t>Information is passed to the function via special identifiers called </a:t>
            </a:r>
            <a:r>
              <a:rPr lang="en-US" sz="2000" b="1" i="1" dirty="0" smtClean="0"/>
              <a:t>arguments (also </a:t>
            </a:r>
            <a:r>
              <a:rPr lang="en-US" sz="2000" dirty="0" smtClean="0"/>
              <a:t>called </a:t>
            </a:r>
            <a:r>
              <a:rPr lang="en-US" sz="2000" b="1" i="1" dirty="0" smtClean="0"/>
              <a:t>parameters), </a:t>
            </a:r>
          </a:p>
          <a:p>
            <a:pPr lvl="1"/>
            <a:r>
              <a:rPr lang="en-US" sz="2000" b="1" i="1" dirty="0" smtClean="0"/>
              <a:t>Information returned via the return statement</a:t>
            </a:r>
          </a:p>
          <a:p>
            <a:r>
              <a:rPr lang="en-US" sz="2400" dirty="0" smtClean="0"/>
              <a:t>Some functions, however, accept information but do not return anything </a:t>
            </a:r>
            <a:r>
              <a:rPr lang="en-US" sz="2000" dirty="0" smtClean="0"/>
              <a:t>(e.g., </a:t>
            </a:r>
            <a:r>
              <a:rPr lang="en-US" sz="2000" b="1" dirty="0" err="1" smtClean="0"/>
              <a:t>printf</a:t>
            </a:r>
            <a:r>
              <a:rPr lang="en-US" sz="2000" b="1" dirty="0" smtClean="0"/>
              <a:t>) , whereas other functions (</a:t>
            </a:r>
            <a:r>
              <a:rPr lang="en-US" sz="2000" b="1" dirty="0" err="1" smtClean="0"/>
              <a:t>scanf</a:t>
            </a:r>
            <a:r>
              <a:rPr lang="en-US" sz="2000" b="1" dirty="0" smtClean="0"/>
              <a:t>) return multiple values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Definition of a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 function definition has two principal components: </a:t>
            </a:r>
          </a:p>
          <a:p>
            <a:pPr lvl="1"/>
            <a:r>
              <a:rPr lang="en-US" sz="2000" dirty="0" smtClean="0"/>
              <a:t>the first line (including the argument declarations), and</a:t>
            </a:r>
          </a:p>
          <a:p>
            <a:pPr lvl="1"/>
            <a:r>
              <a:rPr lang="en-US" sz="2000" dirty="0" smtClean="0"/>
              <a:t>the body of the function</a:t>
            </a:r>
          </a:p>
          <a:p>
            <a:r>
              <a:rPr lang="en-US" sz="2400" dirty="0" smtClean="0"/>
              <a:t>First line of a function definition contains </a:t>
            </a:r>
          </a:p>
          <a:p>
            <a:pPr lvl="1"/>
            <a:r>
              <a:rPr lang="en-US" sz="2000" dirty="0" smtClean="0"/>
              <a:t>Type specification of the value returned by the function, followed by</a:t>
            </a:r>
          </a:p>
          <a:p>
            <a:pPr lvl="1"/>
            <a:r>
              <a:rPr lang="en-US" sz="2000" dirty="0" smtClean="0"/>
              <a:t>Function name and </a:t>
            </a:r>
          </a:p>
          <a:p>
            <a:pPr lvl="1"/>
            <a:r>
              <a:rPr lang="en-US" sz="2000" dirty="0" smtClean="0"/>
              <a:t>A set of arguments (optional), separated by commas and enclosed in parentheses. </a:t>
            </a:r>
          </a:p>
          <a:p>
            <a:pPr lvl="2"/>
            <a:r>
              <a:rPr lang="en-US" sz="1800" dirty="0" smtClean="0"/>
              <a:t>Each argument is preceded by its associated type declaration </a:t>
            </a:r>
          </a:p>
          <a:p>
            <a:pPr lvl="3"/>
            <a:r>
              <a:rPr lang="en-US" sz="1800" dirty="0" smtClean="0"/>
              <a:t>An empty pair of parentheses must follow the function name if the function definition does not include any arguments (e.g. main() )</a:t>
            </a:r>
          </a:p>
          <a:p>
            <a:pPr lvl="2"/>
            <a:r>
              <a:rPr lang="en-IN" sz="1800" dirty="0" smtClean="0"/>
              <a:t>Syntax</a:t>
            </a:r>
          </a:p>
          <a:p>
            <a:pPr lvl="2" algn="ctr">
              <a:buNone/>
            </a:pPr>
            <a:r>
              <a:rPr lang="en-IN" sz="1800" b="1" i="1" dirty="0" smtClean="0"/>
              <a:t>data-type name (type 1 arg1, type 2 arg2, …, type n </a:t>
            </a:r>
            <a:r>
              <a:rPr lang="en-IN" sz="1800" b="1" i="1" dirty="0" err="1" smtClean="0"/>
              <a:t>argn</a:t>
            </a:r>
            <a:r>
              <a:rPr lang="en-IN" sz="1800" b="1" i="1" dirty="0" smtClean="0"/>
              <a:t>)</a:t>
            </a:r>
          </a:p>
          <a:p>
            <a:pPr lvl="2" algn="ctr">
              <a:buNone/>
            </a:pPr>
            <a:endParaRPr lang="en-IN" sz="1800" dirty="0" smtClean="0"/>
          </a:p>
          <a:p>
            <a:pPr lvl="2" algn="ctr">
              <a:buNone/>
            </a:pPr>
            <a:endParaRPr lang="en-IN" sz="1800" dirty="0" smtClean="0"/>
          </a:p>
          <a:p>
            <a:pPr lvl="2" algn="ctr">
              <a:buNone/>
            </a:pPr>
            <a:r>
              <a:rPr lang="en-IN" sz="1800" dirty="0" smtClean="0"/>
              <a:t> </a:t>
            </a:r>
            <a:r>
              <a:rPr lang="en-IN" sz="1800" dirty="0" err="1" smtClean="0"/>
              <a:t>int</a:t>
            </a:r>
            <a:r>
              <a:rPr lang="en-IN" sz="1800" dirty="0" smtClean="0"/>
              <a:t> max (</a:t>
            </a:r>
            <a:r>
              <a:rPr lang="en-IN" sz="1800" dirty="0" err="1" smtClean="0"/>
              <a:t>int</a:t>
            </a:r>
            <a:r>
              <a:rPr lang="en-IN" sz="1800" dirty="0" smtClean="0"/>
              <a:t> a , </a:t>
            </a:r>
            <a:r>
              <a:rPr lang="en-IN" sz="1800" dirty="0" err="1" smtClean="0"/>
              <a:t>int</a:t>
            </a:r>
            <a:r>
              <a:rPr lang="en-IN" sz="1800" dirty="0" smtClean="0"/>
              <a:t> b)</a:t>
            </a:r>
          </a:p>
          <a:p>
            <a:pPr lvl="3"/>
            <a:r>
              <a:rPr lang="en-US" sz="1800" dirty="0" smtClean="0"/>
              <a:t>Data types are assumed to be of type </a:t>
            </a:r>
            <a:r>
              <a:rPr lang="en-US" sz="1800" dirty="0" err="1" smtClean="0"/>
              <a:t>int</a:t>
            </a:r>
            <a:r>
              <a:rPr lang="en-US" sz="1800" dirty="0" smtClean="0"/>
              <a:t> if they are not shown explicitly</a:t>
            </a:r>
            <a:endParaRPr lang="en-IN" sz="1800" dirty="0" smtClean="0"/>
          </a:p>
          <a:p>
            <a:pPr lvl="2" algn="just">
              <a:buNone/>
            </a:pPr>
            <a:endParaRPr lang="en-US" sz="1800" dirty="0"/>
          </a:p>
        </p:txBody>
      </p:sp>
      <p:sp>
        <p:nvSpPr>
          <p:cNvPr id="4" name="Oval 3"/>
          <p:cNvSpPr/>
          <p:nvPr/>
        </p:nvSpPr>
        <p:spPr>
          <a:xfrm>
            <a:off x="2285984" y="4929198"/>
            <a:ext cx="1000132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14480" y="5214950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>
                <a:solidFill>
                  <a:srgbClr val="FF0000"/>
                </a:solidFill>
              </a:rPr>
              <a:t>Data type of the value returned by the function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5357826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rgbClr val="FF0000"/>
                </a:solidFill>
              </a:rPr>
              <a:t>Data type of the arguments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072066" y="4929198"/>
            <a:ext cx="714380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29058" y="4929198"/>
            <a:ext cx="714380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Definition of a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Arguments in the </a:t>
            </a:r>
            <a:r>
              <a:rPr lang="en-US" sz="2400" b="1" dirty="0" smtClean="0"/>
              <a:t>function definition </a:t>
            </a:r>
            <a:r>
              <a:rPr lang="en-US" sz="2400" dirty="0" smtClean="0"/>
              <a:t>called </a:t>
            </a:r>
            <a:r>
              <a:rPr lang="en-US" sz="2400" b="1" i="1" dirty="0" smtClean="0"/>
              <a:t>formal arguments (parameters or formal parameters)</a:t>
            </a:r>
          </a:p>
          <a:p>
            <a:pPr lvl="1"/>
            <a:r>
              <a:rPr lang="en-US" sz="2000" dirty="0" smtClean="0"/>
              <a:t>Represent the names of data items that are transferred into the function from the calling portion of the program</a:t>
            </a:r>
          </a:p>
          <a:p>
            <a:r>
              <a:rPr lang="en-US" sz="2400" dirty="0" smtClean="0"/>
              <a:t>Corresponding arguments in the </a:t>
            </a:r>
            <a:r>
              <a:rPr lang="en-US" sz="2400" b="1" dirty="0" smtClean="0"/>
              <a:t>function reference</a:t>
            </a:r>
            <a:r>
              <a:rPr lang="en-US" sz="2400" b="1" i="1" dirty="0" smtClean="0"/>
              <a:t> </a:t>
            </a:r>
            <a:r>
              <a:rPr lang="en-US" sz="2400" dirty="0" smtClean="0"/>
              <a:t>called </a:t>
            </a:r>
            <a:r>
              <a:rPr lang="en-US" sz="2400" b="1" i="1" dirty="0" smtClean="0"/>
              <a:t>actual arguments(arguments, or actual parameters) </a:t>
            </a:r>
            <a:endParaRPr lang="en-US" sz="2400" dirty="0" smtClean="0"/>
          </a:p>
          <a:p>
            <a:pPr lvl="1"/>
            <a:r>
              <a:rPr lang="en-US" sz="2000" dirty="0" smtClean="0"/>
              <a:t>Define the data items that are actually transferred</a:t>
            </a:r>
          </a:p>
          <a:p>
            <a:r>
              <a:rPr lang="en-US" sz="2400" dirty="0" smtClean="0"/>
              <a:t>Identifiers used as formal arguments are "local" in the sense that they are not recognized outside of the function</a:t>
            </a:r>
          </a:p>
          <a:p>
            <a:pPr lvl="1"/>
            <a:r>
              <a:rPr lang="en-US" sz="2000" dirty="0" smtClean="0"/>
              <a:t>Names of the formal arguments need not be the same as the names of the actual arguments in the calling portion of the program. </a:t>
            </a:r>
          </a:p>
          <a:p>
            <a:pPr lvl="1"/>
            <a:r>
              <a:rPr lang="en-US" sz="2000" b="1" i="1" dirty="0" smtClean="0"/>
              <a:t>Each formal argument must be of the same data type, however, as the data item it receives from the calling portion of the program</a:t>
            </a:r>
          </a:p>
          <a:p>
            <a:pPr>
              <a:buNone/>
            </a:pP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Body of a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After the function definition, remainder of the function definition is a compound statement that defines the action to be taken by the function. </a:t>
            </a:r>
          </a:p>
          <a:p>
            <a:pPr lvl="1"/>
            <a:r>
              <a:rPr lang="en-US" sz="2000" dirty="0" smtClean="0"/>
              <a:t>Sometimes referred to as the</a:t>
            </a:r>
            <a:r>
              <a:rPr lang="en-US" sz="2000" b="1" dirty="0" smtClean="0"/>
              <a:t> </a:t>
            </a:r>
            <a:r>
              <a:rPr lang="en-US" sz="2000" b="1" i="1" dirty="0" smtClean="0"/>
              <a:t>body of the function</a:t>
            </a:r>
          </a:p>
          <a:p>
            <a:r>
              <a:rPr lang="en-US" sz="2400" dirty="0" smtClean="0"/>
              <a:t>Compound statement can contain expression statements, other compound statements, control statements, etc</a:t>
            </a:r>
          </a:p>
          <a:p>
            <a:r>
              <a:rPr lang="en-US" sz="2400" dirty="0" smtClean="0"/>
              <a:t> Should include one or more </a:t>
            </a:r>
            <a:r>
              <a:rPr lang="en-US" sz="2400" b="1" dirty="0" smtClean="0"/>
              <a:t>return statements, </a:t>
            </a:r>
            <a:r>
              <a:rPr lang="en-US" sz="2400" dirty="0" smtClean="0"/>
              <a:t>in order to return a value to the</a:t>
            </a:r>
            <a:r>
              <a:rPr lang="en-US" sz="2400" b="1" dirty="0" smtClean="0"/>
              <a:t> </a:t>
            </a:r>
            <a:r>
              <a:rPr lang="en-US" sz="2400" dirty="0" smtClean="0"/>
              <a:t>calling portion of the program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Example of a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#include&lt;</a:t>
            </a:r>
            <a:r>
              <a:rPr lang="en-US" sz="2400" b="1" dirty="0" err="1" smtClean="0"/>
              <a:t>stdio.h</a:t>
            </a:r>
            <a:r>
              <a:rPr lang="en-US" sz="2400" b="1" dirty="0" smtClean="0"/>
              <a:t>&gt;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// Calculates maximum of two integers</a:t>
            </a:r>
          </a:p>
          <a:p>
            <a:pPr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maximum(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a,int</a:t>
            </a:r>
            <a:r>
              <a:rPr lang="en-US" sz="2400" b="1" dirty="0" smtClean="0"/>
              <a:t> b)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//The function maximum receives two integers as arguments with a and b as formal arguments and returns an integer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c; </a:t>
            </a:r>
            <a:r>
              <a:rPr lang="en-US" sz="2400" b="1" dirty="0" smtClean="0">
                <a:solidFill>
                  <a:srgbClr val="00B050"/>
                </a:solidFill>
              </a:rPr>
              <a:t>//Local variable c</a:t>
            </a:r>
          </a:p>
          <a:p>
            <a:pPr>
              <a:buNone/>
            </a:pPr>
            <a:r>
              <a:rPr lang="en-US" sz="2400" b="1" dirty="0" smtClean="0"/>
              <a:t>	c=(a&gt;b)?a:b; </a:t>
            </a:r>
            <a:r>
              <a:rPr lang="en-US" sz="2400" b="1" dirty="0" smtClean="0">
                <a:solidFill>
                  <a:srgbClr val="00B050"/>
                </a:solidFill>
              </a:rPr>
              <a:t>//Returns larger of the formal arguments a and b to </a:t>
            </a:r>
            <a:r>
              <a:rPr lang="en-US" sz="2400" b="1" dirty="0" err="1" smtClean="0">
                <a:solidFill>
                  <a:srgbClr val="00B050"/>
                </a:solidFill>
              </a:rPr>
              <a:t>int</a:t>
            </a:r>
            <a:r>
              <a:rPr lang="en-US" sz="2400" b="1" dirty="0" smtClean="0">
                <a:solidFill>
                  <a:srgbClr val="00B050"/>
                </a:solidFill>
              </a:rPr>
              <a:t> variable</a:t>
            </a:r>
          </a:p>
          <a:p>
            <a:pPr>
              <a:buNone/>
            </a:pPr>
            <a:r>
              <a:rPr lang="en-US" sz="2400" b="1" dirty="0" smtClean="0"/>
              <a:t>	return(c); </a:t>
            </a:r>
            <a:r>
              <a:rPr lang="en-US" sz="2400" b="1" dirty="0" smtClean="0">
                <a:solidFill>
                  <a:srgbClr val="00B050"/>
                </a:solidFill>
              </a:rPr>
              <a:t>//Returns the value of c to the calling function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1470" y="0"/>
            <a:ext cx="8229600" cy="500066"/>
          </a:xfrm>
        </p:spPr>
        <p:txBody>
          <a:bodyPr/>
          <a:lstStyle/>
          <a:p>
            <a:pPr algn="l"/>
            <a:r>
              <a:rPr lang="en-IN" sz="3200" dirty="0" smtClean="0"/>
              <a:t>Example of a function not returning any value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// Calculates maximum of two integers</a:t>
            </a:r>
          </a:p>
          <a:p>
            <a:pPr>
              <a:buNone/>
            </a:pPr>
            <a:r>
              <a:rPr lang="en-US" sz="2400" b="1" dirty="0" smtClean="0"/>
              <a:t>void maximum(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a,int</a:t>
            </a:r>
            <a:r>
              <a:rPr lang="en-US" sz="2400" b="1" dirty="0" smtClean="0"/>
              <a:t> b)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//The function maximum receives two integers as arguments with a and b as formal arguments and returns an integer</a:t>
            </a:r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c;//Local variable c</a:t>
            </a:r>
          </a:p>
          <a:p>
            <a:pPr>
              <a:buNone/>
            </a:pPr>
            <a:r>
              <a:rPr lang="en-US" sz="2400" b="1" dirty="0" smtClean="0"/>
              <a:t>	c=(a&gt;b)?a:b; </a:t>
            </a:r>
            <a:r>
              <a:rPr lang="en-US" sz="2400" b="1" dirty="0" smtClean="0">
                <a:solidFill>
                  <a:srgbClr val="00B050"/>
                </a:solidFill>
              </a:rPr>
              <a:t>//Returns larger of the formal arguments a and b to </a:t>
            </a:r>
            <a:r>
              <a:rPr lang="en-US" sz="2400" b="1" dirty="0" err="1" smtClean="0">
                <a:solidFill>
                  <a:srgbClr val="00B050"/>
                </a:solidFill>
              </a:rPr>
              <a:t>int</a:t>
            </a:r>
            <a:r>
              <a:rPr lang="en-US" sz="2400" b="1" dirty="0" smtClean="0">
                <a:solidFill>
                  <a:srgbClr val="00B050"/>
                </a:solidFill>
              </a:rPr>
              <a:t> variable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printf</a:t>
            </a:r>
            <a:r>
              <a:rPr lang="en-US" sz="2400" b="1" dirty="0" smtClean="0"/>
              <a:t>("Maximum of %d and %d is %d\</a:t>
            </a:r>
            <a:r>
              <a:rPr lang="en-US" sz="2400" b="1" dirty="0" err="1" smtClean="0"/>
              <a:t>n",a,b,c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	return; </a:t>
            </a:r>
            <a:r>
              <a:rPr lang="en-US" sz="2400" b="1" dirty="0" smtClean="0">
                <a:solidFill>
                  <a:srgbClr val="00B050"/>
                </a:solidFill>
              </a:rPr>
              <a:t>//Does not return any value to the calling function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66"/>
          </a:xfrm>
        </p:spPr>
        <p:txBody>
          <a:bodyPr/>
          <a:lstStyle/>
          <a:p>
            <a:pPr algn="l"/>
            <a:r>
              <a:rPr lang="en-IN" sz="3600" dirty="0" smtClean="0"/>
              <a:t>Accessing a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A function can be accessed (i.e., called) by specifying its name, followed by a list of arguments enclosed in parentheses and separated by commas. </a:t>
            </a:r>
          </a:p>
          <a:p>
            <a:pPr lvl="1"/>
            <a:r>
              <a:rPr lang="en-US" sz="2000" dirty="0" smtClean="0"/>
              <a:t>If the function call does not require any argument, an empty pair of parentheses must follow the name of the function. </a:t>
            </a:r>
          </a:p>
          <a:p>
            <a:pPr lvl="1"/>
            <a:r>
              <a:rPr lang="en-US" sz="2000" dirty="0" smtClean="0"/>
              <a:t>The function call may be a part of a simple expression (such as an assignment statement), or it may be one of the operands within a more complex expression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9831</TotalTime>
  <Words>1241</Words>
  <Application>Microsoft Office PowerPoint</Application>
  <PresentationFormat>On-screen Show (4:3)</PresentationFormat>
  <Paragraphs>209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 Computer Programming Session: 2020-21 Semester: 2nd </vt:lpstr>
      <vt:lpstr>Functions</vt:lpstr>
      <vt:lpstr>Working of a Function</vt:lpstr>
      <vt:lpstr>Definition of a Function</vt:lpstr>
      <vt:lpstr>Definition of a Function</vt:lpstr>
      <vt:lpstr>Body of a Function</vt:lpstr>
      <vt:lpstr>Example of a Function</vt:lpstr>
      <vt:lpstr>Example of a function not returning any value</vt:lpstr>
      <vt:lpstr>Accessing a Function</vt:lpstr>
      <vt:lpstr>Example of Calling a Function that Returns a Value</vt:lpstr>
      <vt:lpstr>Example of Calling a Function that Returns No Value</vt:lpstr>
      <vt:lpstr>Example of a Function without arguments and returning values</vt:lpstr>
      <vt:lpstr>Function Prototypes</vt:lpstr>
      <vt:lpstr>Example of a Function with function prototype</vt:lpstr>
      <vt:lpstr>Passing Arguments to a Function</vt:lpstr>
      <vt:lpstr>Example of a Function with function prototype</vt:lpstr>
      <vt:lpstr>Recursion</vt:lpstr>
      <vt:lpstr>Example of an Iterative  Function</vt:lpstr>
      <vt:lpstr>Example of an Recursive  Function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112</cp:revision>
  <dcterms:created xsi:type="dcterms:W3CDTF">2013-01-07T03:21:23Z</dcterms:created>
  <dcterms:modified xsi:type="dcterms:W3CDTF">2021-07-29T12:43:00Z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