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8" r:id="rId15"/>
    <p:sldId id="270" r:id="rId16"/>
    <p:sldId id="27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2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01-06-2021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7986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>Computer Programming</a:t>
            </a:r>
            <a:br>
              <a:rPr lang="en-IN" sz="3600" dirty="0" smtClean="0"/>
            </a:br>
            <a:r>
              <a:rPr lang="en-IN" sz="3600" dirty="0" smtClean="0"/>
              <a:t>Session: 2020-21</a:t>
            </a:r>
            <a:br>
              <a:rPr lang="en-IN" sz="3600" dirty="0" smtClean="0"/>
            </a:br>
            <a:r>
              <a:rPr lang="en-IN" sz="3600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Expressions and Assignments in C</a:t>
            </a:r>
          </a:p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Integer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400" dirty="0" smtClean="0"/>
              <a:t>Integer valued numbers</a:t>
            </a:r>
          </a:p>
          <a:p>
            <a:r>
              <a:rPr lang="en-IN" sz="2400" dirty="0" smtClean="0"/>
              <a:t>Sequence of digits</a:t>
            </a:r>
          </a:p>
          <a:p>
            <a:pPr lvl="1"/>
            <a:r>
              <a:rPr lang="en-IN" sz="2000" dirty="0" smtClean="0"/>
              <a:t>Can contain  ‘-’ sign at the start ( ‘-’ is actually an operator in C)</a:t>
            </a:r>
          </a:p>
          <a:p>
            <a:pPr lvl="1"/>
            <a:r>
              <a:rPr lang="en-IN" sz="2000" dirty="0" smtClean="0"/>
              <a:t>Cannot contain decimal points</a:t>
            </a:r>
          </a:p>
          <a:p>
            <a:r>
              <a:rPr lang="en-IN" sz="2400" dirty="0" smtClean="0"/>
              <a:t>Can be written in three different number systems</a:t>
            </a:r>
          </a:p>
          <a:p>
            <a:pPr lvl="1"/>
            <a:r>
              <a:rPr lang="en-IN" sz="2000" dirty="0" smtClean="0"/>
              <a:t>Decimal (base  10): Contain the digits 0 – 9 </a:t>
            </a:r>
            <a:r>
              <a:rPr lang="en-IN" sz="2000" b="1" dirty="0" smtClean="0"/>
              <a:t>(For constants with more than 1 digit, the first digit cannot be 0)</a:t>
            </a:r>
          </a:p>
          <a:p>
            <a:pPr lvl="1"/>
            <a:r>
              <a:rPr lang="en-IN" sz="2000" dirty="0" smtClean="0"/>
              <a:t>Octal (base 8): Contain the digits 0 – 7 </a:t>
            </a:r>
            <a:r>
              <a:rPr lang="en-IN" sz="2000" b="1" dirty="0" smtClean="0"/>
              <a:t>( First digit must be 0 to identify it as an octal integer)</a:t>
            </a:r>
          </a:p>
          <a:p>
            <a:pPr lvl="1"/>
            <a:r>
              <a:rPr lang="en-IN" sz="2000" dirty="0" smtClean="0"/>
              <a:t>Hexadecimal (base 16): Contain the digits 0 – 9 and the letters A – F (in upper or lower case) </a:t>
            </a:r>
            <a:r>
              <a:rPr lang="en-IN" sz="2000" b="1" dirty="0" smtClean="0"/>
              <a:t>(Must begin with 0x or 0X)</a:t>
            </a:r>
          </a:p>
          <a:p>
            <a:r>
              <a:rPr lang="en-IN" sz="2400" dirty="0" smtClean="0"/>
              <a:t>Depending on the architecture of the computer, magnitude of integers can generally range from 0 to 2</a:t>
            </a:r>
            <a:r>
              <a:rPr lang="en-IN" sz="2400" baseline="30000" dirty="0" smtClean="0"/>
              <a:t>15</a:t>
            </a:r>
            <a:r>
              <a:rPr lang="en-IN" sz="2400" dirty="0" smtClean="0"/>
              <a:t> – 1 or 2</a:t>
            </a:r>
            <a:r>
              <a:rPr lang="en-IN" sz="2400" baseline="30000" dirty="0" smtClean="0"/>
              <a:t>31</a:t>
            </a:r>
            <a:r>
              <a:rPr lang="en-IN" sz="2400" dirty="0" smtClean="0"/>
              <a:t> – 1 </a:t>
            </a:r>
          </a:p>
          <a:p>
            <a:pPr>
              <a:buNone/>
            </a:pPr>
            <a:endParaRPr lang="en-IN" sz="2400" dirty="0" smtClean="0"/>
          </a:p>
          <a:p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Valid and Invalid Integer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000" dirty="0" smtClean="0"/>
              <a:t>Valid decimal integer constants</a:t>
            </a:r>
          </a:p>
          <a:p>
            <a:pPr lvl="1"/>
            <a:r>
              <a:rPr lang="en-IN" sz="1600" dirty="0" smtClean="0"/>
              <a:t>0, 2, 20, -574, 9999</a:t>
            </a:r>
          </a:p>
          <a:p>
            <a:r>
              <a:rPr lang="en-IN" sz="2000" dirty="0" smtClean="0"/>
              <a:t>Valid octal integer constants</a:t>
            </a:r>
          </a:p>
          <a:p>
            <a:pPr lvl="1"/>
            <a:r>
              <a:rPr lang="en-IN" sz="1600" dirty="0" smtClean="0"/>
              <a:t>0, 03, 045, 0567, 034567</a:t>
            </a:r>
          </a:p>
          <a:p>
            <a:r>
              <a:rPr lang="en-IN" sz="2000" dirty="0" smtClean="0"/>
              <a:t>Valid hexadecimal integer constants</a:t>
            </a:r>
          </a:p>
          <a:p>
            <a:pPr lvl="1"/>
            <a:r>
              <a:rPr lang="en-IN" sz="1600" dirty="0" smtClean="0"/>
              <a:t>0, 0x1, 0xDEF, 0xabcd, 0x139</a:t>
            </a:r>
          </a:p>
          <a:p>
            <a:r>
              <a:rPr lang="en-IN" sz="2000" dirty="0" smtClean="0"/>
              <a:t>Invalid decimal integer constants</a:t>
            </a:r>
          </a:p>
          <a:p>
            <a:pPr lvl="1"/>
            <a:r>
              <a:rPr lang="en-IN" sz="1600" dirty="0" smtClean="0"/>
              <a:t>5,679 (contains comma)</a:t>
            </a:r>
          </a:p>
          <a:p>
            <a:pPr lvl="1"/>
            <a:r>
              <a:rPr lang="en-IN" sz="1600" dirty="0" smtClean="0"/>
              <a:t>578.0 (contains decimal point)</a:t>
            </a:r>
          </a:p>
          <a:p>
            <a:pPr lvl="1"/>
            <a:r>
              <a:rPr lang="en-IN" sz="1600" dirty="0" smtClean="0"/>
              <a:t>0874 (starts with 0)</a:t>
            </a:r>
          </a:p>
          <a:p>
            <a:r>
              <a:rPr lang="en-IN" sz="2000" dirty="0" smtClean="0"/>
              <a:t>Invalid octal integer constants</a:t>
            </a:r>
          </a:p>
          <a:p>
            <a:pPr lvl="1"/>
            <a:r>
              <a:rPr lang="en-IN" sz="1600" dirty="0" smtClean="0"/>
              <a:t>756 (does not start with 0)</a:t>
            </a:r>
          </a:p>
          <a:p>
            <a:pPr lvl="1"/>
            <a:r>
              <a:rPr lang="en-IN" sz="1600" dirty="0" smtClean="0"/>
              <a:t>0128 (contains invalid digit 8)</a:t>
            </a:r>
          </a:p>
          <a:p>
            <a:r>
              <a:rPr lang="en-IN" sz="2000" dirty="0" smtClean="0"/>
              <a:t>Invalid hexadecimal integer constants</a:t>
            </a:r>
          </a:p>
          <a:p>
            <a:pPr lvl="1"/>
            <a:r>
              <a:rPr lang="en-IN" sz="1600" dirty="0" smtClean="0"/>
              <a:t>0be76 (does not start with 0x or 0X)</a:t>
            </a:r>
          </a:p>
          <a:p>
            <a:pPr lvl="1"/>
            <a:r>
              <a:rPr lang="en-IN" sz="1600" dirty="0" smtClean="0"/>
              <a:t>0x12fg7 (contains invalid character 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Floating Point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2400" dirty="0" smtClean="0"/>
              <a:t>Floating-point constant is a base- 10 number that contains either a decimal point or an exponent (or both)</a:t>
            </a:r>
          </a:p>
          <a:p>
            <a:pPr lvl="1"/>
            <a:r>
              <a:rPr lang="en-IN" sz="2000" dirty="0" smtClean="0"/>
              <a:t>123.45</a:t>
            </a:r>
          </a:p>
          <a:p>
            <a:pPr lvl="1"/>
            <a:r>
              <a:rPr lang="en-IN" sz="2000" dirty="0" smtClean="0"/>
              <a:t>6.023e23</a:t>
            </a:r>
          </a:p>
          <a:p>
            <a:pPr lvl="1"/>
            <a:r>
              <a:rPr lang="en-IN" sz="2000" dirty="0" smtClean="0"/>
              <a:t>5.67e-8</a:t>
            </a:r>
            <a:endParaRPr lang="en-US" sz="2000" dirty="0" smtClean="0"/>
          </a:p>
          <a:p>
            <a:r>
              <a:rPr lang="en-US" sz="2400" dirty="0" smtClean="0"/>
              <a:t>If an exponent is present, its effect is to shift the location of the decimal point</a:t>
            </a:r>
          </a:p>
          <a:p>
            <a:pPr lvl="1"/>
            <a:r>
              <a:rPr lang="en-IN" sz="2000" dirty="0" smtClean="0"/>
              <a:t>12345.67 </a:t>
            </a:r>
            <a:r>
              <a:rPr lang="en-IN" sz="2000" dirty="0" smtClean="0">
                <a:sym typeface="Symbol"/>
              </a:rPr>
              <a:t> 123.4567e2  123456.7e-1</a:t>
            </a:r>
          </a:p>
          <a:p>
            <a:r>
              <a:rPr lang="en-IN" sz="2400" dirty="0" smtClean="0">
                <a:sym typeface="Symbol"/>
              </a:rPr>
              <a:t>In C, normally floating point numbers are stored as double precision</a:t>
            </a:r>
          </a:p>
          <a:p>
            <a:r>
              <a:rPr lang="en-IN" sz="2400" dirty="0" smtClean="0">
                <a:sym typeface="Symbol"/>
              </a:rPr>
              <a:t>Invalid floating point numbers</a:t>
            </a:r>
          </a:p>
          <a:p>
            <a:pPr lvl="1"/>
            <a:r>
              <a:rPr lang="en-IN" sz="2000" dirty="0" smtClean="0">
                <a:sym typeface="Symbol"/>
              </a:rPr>
              <a:t>12345 (no decimal point)</a:t>
            </a:r>
          </a:p>
          <a:p>
            <a:pPr lvl="1"/>
            <a:r>
              <a:rPr lang="en-IN" sz="2000" dirty="0" smtClean="0">
                <a:sym typeface="Symbol"/>
              </a:rPr>
              <a:t>1.2345e1.2 ((exponent cannot contain decimal point)</a:t>
            </a:r>
          </a:p>
          <a:p>
            <a:pPr lvl="1"/>
            <a:r>
              <a:rPr lang="en-IN" sz="2000" dirty="0" smtClean="0">
                <a:sym typeface="Symbol"/>
              </a:rPr>
              <a:t>345 e5 (illegal character (space))</a:t>
            </a:r>
          </a:p>
          <a:p>
            <a:pPr lvl="1"/>
            <a:r>
              <a:rPr lang="en-IN" sz="2000" dirty="0" smtClean="0">
                <a:sym typeface="Symbol"/>
              </a:rPr>
              <a:t>1,457.98 (Contains illegal character “,”)</a:t>
            </a:r>
            <a:endParaRPr lang="en-US" sz="20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Character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400" dirty="0" smtClean="0"/>
              <a:t>A character constant is a single character, enclosed in single quotes (‘a’, ‘9’, ‘*’, ‘+’)</a:t>
            </a:r>
          </a:p>
          <a:p>
            <a:r>
              <a:rPr lang="en-IN" sz="2400" dirty="0" smtClean="0"/>
              <a:t>Most computers follow ASCII character set</a:t>
            </a:r>
          </a:p>
          <a:p>
            <a:pPr lvl="1"/>
            <a:r>
              <a:rPr lang="en-US" sz="2000" dirty="0" smtClean="0"/>
              <a:t>Each individual character is numerically encoded with its own unique 7-bit combination</a:t>
            </a:r>
            <a:r>
              <a:rPr lang="en-IN" sz="2000" dirty="0" smtClean="0"/>
              <a:t> </a:t>
            </a:r>
          </a:p>
          <a:p>
            <a:pPr lvl="1"/>
            <a:r>
              <a:rPr lang="en-IN" sz="2000" dirty="0" smtClean="0"/>
              <a:t>A total of 2</a:t>
            </a:r>
            <a:r>
              <a:rPr lang="en-IN" sz="2000" baseline="30000" dirty="0" smtClean="0"/>
              <a:t>7</a:t>
            </a:r>
            <a:r>
              <a:rPr lang="en-IN" sz="2000" dirty="0" smtClean="0"/>
              <a:t> = 128 characters</a:t>
            </a:r>
          </a:p>
          <a:p>
            <a:pPr lvl="2"/>
            <a:r>
              <a:rPr lang="en-IN" sz="1800" dirty="0" smtClean="0"/>
              <a:t>Digits are arranged consecutively in their numerical sequence ( 0 – 9)</a:t>
            </a:r>
          </a:p>
          <a:p>
            <a:pPr lvl="2"/>
            <a:r>
              <a:rPr lang="en-IN" sz="1800" dirty="0" smtClean="0"/>
              <a:t>Letters arranged alphabetically, with upper case preceding the lower case</a:t>
            </a:r>
          </a:p>
          <a:p>
            <a:pPr lvl="1"/>
            <a:r>
              <a:rPr lang="en-IN" sz="2000" dirty="0" smtClean="0"/>
              <a:t>ASCII encoding gives unique integer value for each character</a:t>
            </a:r>
          </a:p>
          <a:p>
            <a:pPr lvl="2"/>
            <a:r>
              <a:rPr lang="en-IN" sz="1800" dirty="0" smtClean="0"/>
              <a:t>Allows certain arithmetic operations on character constants</a:t>
            </a:r>
          </a:p>
          <a:p>
            <a:pPr lvl="2">
              <a:buNone/>
            </a:pPr>
            <a:r>
              <a:rPr lang="en-IN" sz="1600" dirty="0" smtClean="0"/>
              <a:t> </a:t>
            </a:r>
          </a:p>
          <a:p>
            <a:endParaRPr lang="en-IN" sz="2400" dirty="0" smtClean="0"/>
          </a:p>
          <a:p>
            <a:pPr>
              <a:buNone/>
            </a:pPr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39718"/>
          </a:xfrm>
        </p:spPr>
        <p:txBody>
          <a:bodyPr/>
          <a:lstStyle/>
          <a:p>
            <a:pPr algn="l"/>
            <a:r>
              <a:rPr lang="en-IN" sz="4000" dirty="0" smtClean="0"/>
              <a:t>ASCII Characters</a:t>
            </a:r>
            <a:endParaRPr lang="en-US" sz="4000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5492" y="500062"/>
            <a:ext cx="5566904" cy="6101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Escape Sequences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2400" dirty="0" smtClean="0"/>
              <a:t>Certain nonprinting characters, as well as the backslash (\) and the apostrophe ( </a:t>
            </a:r>
            <a:r>
              <a:rPr lang="en-US" sz="2400" b="1" dirty="0" smtClean="0"/>
              <a:t>`), </a:t>
            </a:r>
            <a:r>
              <a:rPr lang="en-US" sz="2400" dirty="0" smtClean="0"/>
              <a:t>can be expressed in terms of </a:t>
            </a:r>
            <a:r>
              <a:rPr lang="en-US" sz="2400" i="1" dirty="0" smtClean="0"/>
              <a:t>escape sequences</a:t>
            </a:r>
            <a:r>
              <a:rPr lang="en-IN" sz="2400" dirty="0" smtClean="0"/>
              <a:t> </a:t>
            </a:r>
          </a:p>
          <a:p>
            <a:pPr lvl="1"/>
            <a:r>
              <a:rPr lang="en-US" sz="2000" dirty="0" smtClean="0"/>
              <a:t>Always begins with a backward slash and is followed by one or more special characters</a:t>
            </a:r>
          </a:p>
          <a:p>
            <a:pPr lvl="1"/>
            <a:r>
              <a:rPr lang="en-IN" sz="2000" dirty="0" smtClean="0"/>
              <a:t>Represent single characters</a:t>
            </a:r>
          </a:p>
          <a:p>
            <a:endParaRPr lang="en-IN" sz="2400" dirty="0" smtClean="0"/>
          </a:p>
          <a:p>
            <a:pPr>
              <a:buNone/>
            </a:pPr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39718"/>
          </a:xfrm>
        </p:spPr>
        <p:txBody>
          <a:bodyPr/>
          <a:lstStyle/>
          <a:p>
            <a:pPr algn="l"/>
            <a:r>
              <a:rPr lang="en-IN" sz="4000" dirty="0" smtClean="0"/>
              <a:t>Escape Sequences</a:t>
            </a:r>
            <a:endParaRPr lang="en-US" sz="4000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10391" y="785794"/>
            <a:ext cx="569575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String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2400" dirty="0" smtClean="0"/>
              <a:t>Consists of any number of consecutive characters (including none), enclosed in (double) quotation marks</a:t>
            </a:r>
          </a:p>
          <a:p>
            <a:pPr lvl="1"/>
            <a:r>
              <a:rPr lang="en-IN" sz="2000" dirty="0" smtClean="0"/>
              <a:t>Example: “name”, “125”</a:t>
            </a:r>
          </a:p>
          <a:p>
            <a:r>
              <a:rPr lang="en-US" sz="2400" dirty="0" smtClean="0"/>
              <a:t>Compiler automatically places a null character </a:t>
            </a:r>
            <a:r>
              <a:rPr lang="en-US" sz="2400" b="1" dirty="0" smtClean="0"/>
              <a:t>(\0) at the end of every string constant, as the last </a:t>
            </a:r>
            <a:r>
              <a:rPr lang="en-US" sz="2400" dirty="0" smtClean="0"/>
              <a:t>character within the string (before the closing double quotation mark)</a:t>
            </a:r>
          </a:p>
          <a:p>
            <a:pPr lvl="1"/>
            <a:r>
              <a:rPr lang="en-IN" sz="2000" dirty="0" smtClean="0"/>
              <a:t>Not visible when printed</a:t>
            </a:r>
          </a:p>
          <a:p>
            <a:r>
              <a:rPr lang="en-IN" sz="2400" dirty="0" smtClean="0"/>
              <a:t>Individual characters in a string can be extracted and examined</a:t>
            </a:r>
          </a:p>
          <a:p>
            <a:r>
              <a:rPr lang="en-IN" sz="2400" dirty="0" smtClean="0">
                <a:solidFill>
                  <a:srgbClr val="FF0000"/>
                </a:solidFill>
              </a:rPr>
              <a:t>Difference between 0, ‘0’, “0”, ‘\0’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0: Integer constant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‘0’: Character constant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“0”: String constant consisting of a single character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‘\0’: Escape sequence (null character) representing end of a string in computer memory</a:t>
            </a:r>
          </a:p>
          <a:p>
            <a:endParaRPr lang="en-IN" sz="6600" dirty="0" smtClean="0"/>
          </a:p>
          <a:p>
            <a:pPr>
              <a:buNone/>
            </a:pPr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Variables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400" dirty="0" smtClean="0"/>
              <a:t>Variables must be </a:t>
            </a:r>
            <a:r>
              <a:rPr lang="en-IN" sz="2400" i="1" u="sng" dirty="0" smtClean="0"/>
              <a:t>declared</a:t>
            </a:r>
            <a:r>
              <a:rPr lang="en-IN" sz="2400" dirty="0" smtClean="0"/>
              <a:t> as specific data types (integer, float, character etc)</a:t>
            </a:r>
          </a:p>
          <a:p>
            <a:r>
              <a:rPr lang="en-IN" sz="2400" dirty="0" smtClean="0"/>
              <a:t>Data items must be </a:t>
            </a:r>
            <a:r>
              <a:rPr lang="en-IN" sz="2400" i="1" u="sng" dirty="0" smtClean="0"/>
              <a:t>assigned</a:t>
            </a:r>
            <a:r>
              <a:rPr lang="en-IN" sz="2400" dirty="0" smtClean="0"/>
              <a:t> to variables at some point in the programme</a:t>
            </a:r>
          </a:p>
          <a:p>
            <a:pPr lvl="1"/>
            <a:r>
              <a:rPr lang="en-IN" sz="2000" dirty="0" smtClean="0"/>
              <a:t>Data item can be later accessed in the name by simply referring to the variable name</a:t>
            </a:r>
          </a:p>
          <a:p>
            <a:pPr lvl="1"/>
            <a:r>
              <a:rPr lang="en-IN" sz="2000" dirty="0" smtClean="0">
                <a:solidFill>
                  <a:srgbClr val="FF0000"/>
                </a:solidFill>
              </a:rPr>
              <a:t>Value assigned to a variable can change during the execution of a programme but data type cannot</a:t>
            </a:r>
          </a:p>
          <a:p>
            <a:pPr lvl="1"/>
            <a:endParaRPr lang="en-IN" sz="20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Declarations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sz="2400" dirty="0" smtClean="0"/>
              <a:t>A declaration associates a group of variables with a specific data type. </a:t>
            </a:r>
          </a:p>
          <a:p>
            <a:pPr lvl="1"/>
            <a:r>
              <a:rPr lang="en-US" sz="2000" dirty="0" smtClean="0"/>
              <a:t>All variables must be declared before they can appear in executable statements</a:t>
            </a:r>
          </a:p>
          <a:p>
            <a:r>
              <a:rPr lang="en-US" sz="2400" dirty="0" smtClean="0"/>
              <a:t>A declaration consists of a data type, followed by one or more variable names, ending with a semicolon</a:t>
            </a:r>
          </a:p>
          <a:p>
            <a:pPr lvl="1"/>
            <a:r>
              <a:rPr lang="en-IN" sz="2000" dirty="0" err="1" smtClean="0"/>
              <a:t>int</a:t>
            </a:r>
            <a:r>
              <a:rPr lang="en-IN" sz="2000" dirty="0" smtClean="0"/>
              <a:t> year, </a:t>
            </a:r>
            <a:r>
              <a:rPr lang="en-IN" sz="2000" dirty="0" err="1" smtClean="0"/>
              <a:t>student_number</a:t>
            </a:r>
            <a:r>
              <a:rPr lang="en-IN" sz="2000" dirty="0" smtClean="0"/>
              <a:t>;</a:t>
            </a:r>
          </a:p>
          <a:p>
            <a:pPr lvl="1"/>
            <a:r>
              <a:rPr lang="en-IN" sz="2000" dirty="0" smtClean="0"/>
              <a:t>float </a:t>
            </a:r>
            <a:r>
              <a:rPr lang="en-IN" sz="2000" dirty="0" err="1" smtClean="0"/>
              <a:t>height_student</a:t>
            </a:r>
            <a:r>
              <a:rPr lang="en-IN" sz="2000" dirty="0" smtClean="0"/>
              <a:t>, </a:t>
            </a:r>
            <a:r>
              <a:rPr lang="en-IN" sz="2000" dirty="0" err="1" smtClean="0"/>
              <a:t>per_cent_student</a:t>
            </a:r>
            <a:r>
              <a:rPr lang="en-IN" sz="2000" dirty="0" smtClean="0"/>
              <a:t>;</a:t>
            </a:r>
          </a:p>
          <a:p>
            <a:pPr lvl="1"/>
            <a:r>
              <a:rPr lang="en-IN" sz="2000" dirty="0" smtClean="0"/>
              <a:t>char option;</a:t>
            </a:r>
          </a:p>
          <a:p>
            <a:pPr lvl="1"/>
            <a:r>
              <a:rPr lang="en-IN" sz="2000" dirty="0" smtClean="0"/>
              <a:t>char </a:t>
            </a:r>
            <a:r>
              <a:rPr lang="en-IN" sz="2000" dirty="0" err="1" smtClean="0"/>
              <a:t>student_roll_number</a:t>
            </a:r>
            <a:r>
              <a:rPr lang="en-IN" sz="2000" dirty="0" smtClean="0"/>
              <a:t> [15]    (</a:t>
            </a:r>
            <a:r>
              <a:rPr lang="en-IN" sz="2000" dirty="0" smtClean="0"/>
              <a:t>declaration </a:t>
            </a:r>
            <a:r>
              <a:rPr lang="en-IN" sz="2000" dirty="0" smtClean="0"/>
              <a:t>for a string, which is an array of characters)</a:t>
            </a:r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Character Sets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229600" cy="5857916"/>
          </a:xfrm>
        </p:spPr>
        <p:txBody>
          <a:bodyPr/>
          <a:lstStyle/>
          <a:p>
            <a:r>
              <a:rPr lang="en-IN" sz="2400" dirty="0" smtClean="0"/>
              <a:t>Hierarchy of learning C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Characters in C</a:t>
            </a:r>
          </a:p>
          <a:p>
            <a:pPr lvl="1"/>
            <a:r>
              <a:rPr lang="en-IN" sz="2000" dirty="0" smtClean="0"/>
              <a:t>Alphabets (A – Z, a – z)</a:t>
            </a:r>
          </a:p>
          <a:p>
            <a:pPr lvl="1"/>
            <a:r>
              <a:rPr lang="en-IN" sz="2000" dirty="0" smtClean="0"/>
              <a:t>Digits (0 – 9)</a:t>
            </a:r>
          </a:p>
          <a:p>
            <a:pPr lvl="1"/>
            <a:r>
              <a:rPr lang="en-IN" sz="2000" dirty="0" smtClean="0"/>
              <a:t>Special Characters</a:t>
            </a:r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2"/>
            <a:r>
              <a:rPr lang="en-IN" sz="1800" dirty="0" smtClean="0"/>
              <a:t>Certain </a:t>
            </a:r>
            <a:r>
              <a:rPr lang="en-IN" sz="1600" dirty="0" smtClean="0"/>
              <a:t> combinations of special characters are used for special purposes and are known as </a:t>
            </a:r>
            <a:r>
              <a:rPr lang="en-IN" sz="1600" b="1" dirty="0" smtClean="0"/>
              <a:t>escape sequences </a:t>
            </a:r>
            <a:r>
              <a:rPr lang="en-IN" sz="1600" dirty="0" smtClean="0"/>
              <a:t>(considered as single character) \n, \t, \b</a:t>
            </a:r>
            <a:endParaRPr lang="en-IN" sz="1600" b="1" dirty="0" smtClean="0"/>
          </a:p>
          <a:p>
            <a:pPr lvl="1">
              <a:buNone/>
            </a:pPr>
            <a:endParaRPr lang="en-IN" sz="20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1428736"/>
            <a:ext cx="15001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Character Set </a:t>
            </a:r>
            <a:r>
              <a:rPr lang="en-IN" dirty="0" smtClean="0">
                <a:solidFill>
                  <a:srgbClr val="FF0000"/>
                </a:solidFill>
              </a:rPr>
              <a:t>(Alphabet)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6050" y="1428736"/>
            <a:ext cx="150019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Constants, Variables, Keywords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(Words)</a:t>
            </a:r>
            <a:r>
              <a:rPr lang="en-IN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86380" y="1500174"/>
            <a:ext cx="15001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Instructions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(Sentences)</a:t>
            </a:r>
            <a:r>
              <a:rPr lang="en-IN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29520" y="1428736"/>
            <a:ext cx="150019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Programmes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(Paragraphs)</a:t>
            </a:r>
            <a:r>
              <a:rPr lang="en-IN" dirty="0" smtClean="0"/>
              <a:t> 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3"/>
          </p:cNvCxnSpPr>
          <p:nvPr/>
        </p:nvCxnSpPr>
        <p:spPr>
          <a:xfrm>
            <a:off x="1785918" y="1751902"/>
            <a:ext cx="10001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286248" y="1785926"/>
            <a:ext cx="10001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3"/>
          </p:cNvCxnSpPr>
          <p:nvPr/>
        </p:nvCxnSpPr>
        <p:spPr>
          <a:xfrm flipV="1">
            <a:off x="6786578" y="1785926"/>
            <a:ext cx="6429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357694"/>
            <a:ext cx="63563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Symbolic 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71480"/>
            <a:ext cx="9001156" cy="5554683"/>
          </a:xfrm>
        </p:spPr>
        <p:txBody>
          <a:bodyPr/>
          <a:lstStyle/>
          <a:p>
            <a:r>
              <a:rPr lang="en-US" sz="2400" dirty="0" smtClean="0"/>
              <a:t>A symbolic constant is a name that substitutes for a sequence of characters</a:t>
            </a:r>
          </a:p>
          <a:p>
            <a:pPr lvl="1"/>
            <a:r>
              <a:rPr lang="en-US" sz="2000" dirty="0" smtClean="0"/>
              <a:t>Characters may represent a numeric constant, a character constant or a string constant</a:t>
            </a:r>
          </a:p>
          <a:p>
            <a:pPr lvl="1"/>
            <a:r>
              <a:rPr lang="en-US" sz="2000" dirty="0" smtClean="0"/>
              <a:t>A symbolic constant allows a name to appear in place of a numeric constant, a character constant or a string</a:t>
            </a:r>
          </a:p>
          <a:p>
            <a:pPr lvl="1"/>
            <a:r>
              <a:rPr lang="en-US" sz="2000" dirty="0" smtClean="0"/>
              <a:t>When a program is compiled, each occurrence of a symbolic constant is replaced by its corresponding character sequence</a:t>
            </a:r>
          </a:p>
          <a:p>
            <a:r>
              <a:rPr lang="en-IN" sz="2400" dirty="0" smtClean="0"/>
              <a:t>Syntax of symbolic constant declaration</a:t>
            </a:r>
          </a:p>
          <a:p>
            <a:pPr algn="ctr">
              <a:buNone/>
            </a:pPr>
            <a:r>
              <a:rPr lang="en-IN" sz="2400" dirty="0" smtClean="0"/>
              <a:t>#define </a:t>
            </a:r>
            <a:r>
              <a:rPr lang="en-IN" sz="2400" i="1" dirty="0" smtClean="0"/>
              <a:t>name text</a:t>
            </a:r>
          </a:p>
          <a:p>
            <a:pPr lvl="1"/>
            <a:r>
              <a:rPr lang="en-IN" sz="2000" dirty="0" smtClean="0"/>
              <a:t>#define PI 3.14159</a:t>
            </a:r>
          </a:p>
          <a:p>
            <a:pPr lvl="1"/>
            <a:r>
              <a:rPr lang="en-IN" sz="2000" dirty="0" smtClean="0"/>
              <a:t>#define UNIVERSITY “</a:t>
            </a:r>
            <a:r>
              <a:rPr lang="en-IN" sz="2000" dirty="0" err="1" smtClean="0"/>
              <a:t>Jadavpur</a:t>
            </a:r>
            <a:r>
              <a:rPr lang="en-IN" sz="2000" dirty="0" smtClean="0"/>
              <a:t> University”</a:t>
            </a:r>
          </a:p>
          <a:p>
            <a:pPr lvl="1"/>
            <a:r>
              <a:rPr lang="en-IN" sz="2000" dirty="0" smtClean="0"/>
              <a:t>#define TRUE 1</a:t>
            </a:r>
          </a:p>
          <a:p>
            <a:r>
              <a:rPr lang="en-IN" sz="2400" dirty="0" smtClean="0"/>
              <a:t>Statement does not end with a semicolon as it would imply that ;  is part of the text</a:t>
            </a:r>
          </a:p>
          <a:p>
            <a:r>
              <a:rPr lang="en-IN" sz="2400" dirty="0" smtClean="0"/>
              <a:t>Generally written in uppercase to distinguish from usual variables</a:t>
            </a:r>
          </a:p>
          <a:p>
            <a:pPr algn="ctr">
              <a:buNone/>
            </a:pPr>
            <a:endParaRPr lang="en-IN" sz="2400" i="1" dirty="0" smtClean="0"/>
          </a:p>
          <a:p>
            <a:pPr algn="ctr">
              <a:buNone/>
            </a:pPr>
            <a:endParaRPr lang="en-IN" sz="2400" dirty="0" smtClean="0"/>
          </a:p>
          <a:p>
            <a:endParaRPr lang="en-US" sz="2400" dirty="0" smtClean="0"/>
          </a:p>
          <a:p>
            <a:endParaRPr lang="en-US" sz="6600" dirty="0" smtClean="0"/>
          </a:p>
          <a:p>
            <a:endParaRPr lang="en-US" sz="66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Expressions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71480"/>
            <a:ext cx="9001156" cy="5554683"/>
          </a:xfrm>
        </p:spPr>
        <p:txBody>
          <a:bodyPr/>
          <a:lstStyle/>
          <a:p>
            <a:r>
              <a:rPr lang="en-US" sz="2400" dirty="0" smtClean="0"/>
              <a:t>An expression represents a single data item, such as a number or a character</a:t>
            </a:r>
          </a:p>
          <a:p>
            <a:pPr lvl="1"/>
            <a:r>
              <a:rPr lang="en-US" sz="2000" dirty="0" smtClean="0"/>
              <a:t>May consist of a single entity, such as a constant, a variable, an array element or a reference to a function</a:t>
            </a:r>
          </a:p>
          <a:p>
            <a:pPr lvl="1"/>
            <a:r>
              <a:rPr lang="en-US" sz="2000" dirty="0" smtClean="0"/>
              <a:t>May also consist of some combination of such entities, interconnected by one or more </a:t>
            </a:r>
            <a:r>
              <a:rPr lang="en-US" sz="2000" b="1" i="1" dirty="0" smtClean="0"/>
              <a:t>operators</a:t>
            </a:r>
          </a:p>
          <a:p>
            <a:pPr lvl="1"/>
            <a:r>
              <a:rPr lang="en-IN" sz="2000" dirty="0" smtClean="0"/>
              <a:t>Examples</a:t>
            </a:r>
          </a:p>
          <a:p>
            <a:pPr lvl="1" algn="ctr">
              <a:buNone/>
            </a:pPr>
            <a:r>
              <a:rPr lang="en-IN" sz="2000" dirty="0" err="1" smtClean="0"/>
              <a:t>a+b</a:t>
            </a:r>
            <a:endParaRPr lang="en-IN" sz="2000" dirty="0" smtClean="0"/>
          </a:p>
          <a:p>
            <a:pPr lvl="1" algn="ctr">
              <a:buNone/>
            </a:pPr>
            <a:r>
              <a:rPr lang="en-IN" sz="2000" dirty="0" smtClean="0"/>
              <a:t>a-b</a:t>
            </a:r>
          </a:p>
          <a:p>
            <a:pPr lvl="1" algn="ctr">
              <a:buNone/>
            </a:pPr>
            <a:r>
              <a:rPr lang="en-IN" sz="2000" dirty="0" smtClean="0"/>
              <a:t>a*b</a:t>
            </a:r>
          </a:p>
          <a:p>
            <a:pPr lvl="1" algn="ctr">
              <a:buNone/>
            </a:pPr>
            <a:r>
              <a:rPr lang="en-IN" sz="2000" dirty="0" smtClean="0"/>
              <a:t>a/b</a:t>
            </a:r>
          </a:p>
          <a:p>
            <a:pPr lvl="1" algn="ctr">
              <a:buNone/>
            </a:pPr>
            <a:r>
              <a:rPr lang="en-IN" sz="2000" dirty="0" smtClean="0"/>
              <a:t>a+(b*(</a:t>
            </a:r>
            <a:r>
              <a:rPr lang="en-IN" sz="2000" dirty="0" err="1" smtClean="0"/>
              <a:t>c+d</a:t>
            </a:r>
            <a:r>
              <a:rPr lang="en-IN" sz="2000" dirty="0" smtClean="0"/>
              <a:t>))</a:t>
            </a:r>
          </a:p>
          <a:p>
            <a:pPr lvl="1" algn="ctr">
              <a:buNone/>
            </a:pPr>
            <a:r>
              <a:rPr lang="en-IN" sz="2000" dirty="0" smtClean="0"/>
              <a:t>(</a:t>
            </a:r>
            <a:r>
              <a:rPr lang="en-IN" sz="2000" dirty="0" err="1" smtClean="0"/>
              <a:t>a+b</a:t>
            </a:r>
            <a:r>
              <a:rPr lang="en-IN" sz="2000" dirty="0" smtClean="0"/>
              <a:t>)/(a-b)</a:t>
            </a:r>
            <a:endParaRPr lang="en-US" sz="2000" dirty="0" smtClean="0"/>
          </a:p>
          <a:p>
            <a:endParaRPr lang="en-US" sz="6600" dirty="0" smtClean="0"/>
          </a:p>
          <a:p>
            <a:endParaRPr lang="en-IN" sz="6600" dirty="0" smtClean="0"/>
          </a:p>
          <a:p>
            <a:pPr algn="ctr">
              <a:buNone/>
            </a:pPr>
            <a:endParaRPr lang="en-IN" sz="2400" dirty="0" smtClean="0"/>
          </a:p>
          <a:p>
            <a:endParaRPr lang="en-US" sz="2400" dirty="0" smtClean="0"/>
          </a:p>
          <a:p>
            <a:endParaRPr lang="en-US" sz="6600" dirty="0" smtClean="0"/>
          </a:p>
          <a:p>
            <a:endParaRPr lang="en-US" sz="6600" dirty="0" smtClean="0"/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71480"/>
            <a:ext cx="9001156" cy="5554683"/>
          </a:xfrm>
        </p:spPr>
        <p:txBody>
          <a:bodyPr/>
          <a:lstStyle/>
          <a:p>
            <a:r>
              <a:rPr lang="en-US" sz="2400" dirty="0" smtClean="0"/>
              <a:t>A statement causes the computer to carry out some action. </a:t>
            </a:r>
          </a:p>
          <a:p>
            <a:r>
              <a:rPr lang="en-US" sz="2400" dirty="0" smtClean="0"/>
              <a:t>Three different classes of statements in C.</a:t>
            </a:r>
          </a:p>
          <a:p>
            <a:pPr lvl="1"/>
            <a:r>
              <a:rPr lang="en-US" sz="2000" dirty="0" smtClean="0"/>
              <a:t>Expression statements</a:t>
            </a:r>
          </a:p>
          <a:p>
            <a:pPr lvl="1"/>
            <a:r>
              <a:rPr lang="en-US" sz="2000" dirty="0" smtClean="0"/>
              <a:t>Compound statements </a:t>
            </a:r>
          </a:p>
          <a:p>
            <a:pPr lvl="1"/>
            <a:r>
              <a:rPr lang="en-US" sz="2000" dirty="0" smtClean="0"/>
              <a:t>Control statement</a:t>
            </a:r>
          </a:p>
          <a:p>
            <a:r>
              <a:rPr lang="en-IN" sz="2400" dirty="0" smtClean="0"/>
              <a:t>Expression statements consist of an expression followed by a semicolon</a:t>
            </a:r>
          </a:p>
          <a:p>
            <a:pPr lvl="1"/>
            <a:r>
              <a:rPr lang="en-IN" sz="2000" dirty="0" smtClean="0"/>
              <a:t>Assignment statement evaluates an expression on the right of ‘=‘ sign and assigns it to the variable on the left</a:t>
            </a:r>
          </a:p>
          <a:p>
            <a:pPr lvl="1" algn="ctr">
              <a:buNone/>
            </a:pPr>
            <a:r>
              <a:rPr lang="en-IN" sz="2000" dirty="0" smtClean="0"/>
              <a:t>a=3.7;</a:t>
            </a:r>
          </a:p>
          <a:p>
            <a:pPr lvl="1" algn="ctr">
              <a:buNone/>
            </a:pPr>
            <a:r>
              <a:rPr lang="en-IN" sz="2000" dirty="0" smtClean="0"/>
              <a:t>c=</a:t>
            </a:r>
            <a:r>
              <a:rPr lang="en-IN" sz="2000" dirty="0" err="1" smtClean="0"/>
              <a:t>a+b</a:t>
            </a:r>
            <a:r>
              <a:rPr lang="en-IN" sz="2000" dirty="0" smtClean="0"/>
              <a:t>;</a:t>
            </a:r>
          </a:p>
          <a:p>
            <a:pPr lvl="1"/>
            <a:r>
              <a:rPr lang="en-IN" sz="2000" dirty="0" smtClean="0"/>
              <a:t>Other examples</a:t>
            </a:r>
          </a:p>
          <a:p>
            <a:pPr lvl="1" algn="ctr">
              <a:buNone/>
            </a:pPr>
            <a:r>
              <a:rPr lang="en-IN" sz="2000" dirty="0" err="1" smtClean="0"/>
              <a:t>printf</a:t>
            </a:r>
            <a:r>
              <a:rPr lang="en-IN" sz="2000" dirty="0" smtClean="0"/>
              <a:t> (“Sum = %f”, c);</a:t>
            </a:r>
          </a:p>
          <a:p>
            <a:pPr lvl="1" algn="ctr">
              <a:buNone/>
            </a:pPr>
            <a:r>
              <a:rPr lang="en-IN" sz="2000" dirty="0" err="1" smtClean="0"/>
              <a:t>scanf</a:t>
            </a:r>
            <a:r>
              <a:rPr lang="en-IN" sz="2000" dirty="0" smtClean="0"/>
              <a:t> (“%f”, &amp;b);</a:t>
            </a:r>
          </a:p>
          <a:p>
            <a:pPr lvl="1" algn="ctr">
              <a:buNone/>
            </a:pPr>
            <a:endParaRPr lang="en-IN" sz="2000" dirty="0" smtClean="0"/>
          </a:p>
          <a:p>
            <a:pPr lvl="1"/>
            <a:endParaRPr lang="en-IN" sz="2000" dirty="0" smtClean="0"/>
          </a:p>
          <a:p>
            <a:pPr lvl="2"/>
            <a:endParaRPr lang="en-I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71480"/>
            <a:ext cx="9001156" cy="5554683"/>
          </a:xfrm>
        </p:spPr>
        <p:txBody>
          <a:bodyPr/>
          <a:lstStyle/>
          <a:p>
            <a:r>
              <a:rPr lang="en-US" sz="2400" dirty="0" smtClean="0"/>
              <a:t>A compound statement consists of several individual statements enclosed within a pair of braces { }.</a:t>
            </a:r>
          </a:p>
          <a:p>
            <a:pPr lvl="1"/>
            <a:r>
              <a:rPr lang="en-US" sz="2000" dirty="0" smtClean="0"/>
              <a:t>Individual statements may themselves be expression statements, compound statements or control statements</a:t>
            </a:r>
          </a:p>
          <a:p>
            <a:pPr lvl="1"/>
            <a:r>
              <a:rPr lang="en-US" sz="2000" dirty="0" smtClean="0"/>
              <a:t>Provides </a:t>
            </a:r>
            <a:r>
              <a:rPr lang="en-US" sz="1800" dirty="0" smtClean="0"/>
              <a:t>a </a:t>
            </a:r>
            <a:r>
              <a:rPr lang="en-US" sz="2000" dirty="0" smtClean="0"/>
              <a:t>capability for embedding statements within other statements</a:t>
            </a:r>
          </a:p>
          <a:p>
            <a:pPr lvl="1"/>
            <a:r>
              <a:rPr lang="en-US" sz="2000" dirty="0" smtClean="0"/>
              <a:t>Does not end with a semicolon</a:t>
            </a:r>
          </a:p>
          <a:p>
            <a:pPr>
              <a:buNone/>
            </a:pPr>
            <a:endParaRPr lang="en-IN" sz="6600" dirty="0" smtClean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071810"/>
            <a:ext cx="43243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A Typical Programme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/* An Example </a:t>
            </a:r>
            <a:r>
              <a:rPr lang="en-US" sz="2000" dirty="0" err="1" smtClean="0">
                <a:solidFill>
                  <a:srgbClr val="0070C0"/>
                </a:solidFill>
              </a:rPr>
              <a:t>Programme</a:t>
            </a:r>
            <a:r>
              <a:rPr lang="en-US" sz="2000" dirty="0" smtClean="0">
                <a:solidFill>
                  <a:srgbClr val="0070C0"/>
                </a:solidFill>
              </a:rPr>
              <a:t>*/</a:t>
            </a:r>
          </a:p>
          <a:p>
            <a:pPr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/* </a:t>
            </a:r>
            <a:r>
              <a:rPr lang="en-US" sz="2000" dirty="0" err="1" smtClean="0">
                <a:solidFill>
                  <a:srgbClr val="0070C0"/>
                </a:solidFill>
              </a:rPr>
              <a:t>Programme</a:t>
            </a:r>
            <a:r>
              <a:rPr lang="en-US" sz="2000" dirty="0" smtClean="0">
                <a:solidFill>
                  <a:srgbClr val="0070C0"/>
                </a:solidFill>
              </a:rPr>
              <a:t> to calculate surface area and volume of a sphere*/</a:t>
            </a:r>
          </a:p>
          <a:p>
            <a:pPr>
              <a:buNone/>
            </a:pPr>
            <a:r>
              <a:rPr lang="en-US" sz="2000" dirty="0" smtClean="0"/>
              <a:t>#include &lt;</a:t>
            </a:r>
            <a:r>
              <a:rPr lang="en-US" sz="2000" dirty="0" err="1" smtClean="0"/>
              <a:t>stdio.h</a:t>
            </a:r>
            <a:r>
              <a:rPr lang="en-US" sz="2000" dirty="0" smtClean="0"/>
              <a:t>&gt;</a:t>
            </a:r>
            <a:r>
              <a:rPr lang="en-US" sz="2000" dirty="0" smtClean="0">
                <a:solidFill>
                  <a:srgbClr val="0070C0"/>
                </a:solidFill>
              </a:rPr>
              <a:t> /*Header file containing important functions*/</a:t>
            </a:r>
          </a:p>
          <a:p>
            <a:pPr>
              <a:buNone/>
            </a:pPr>
            <a:r>
              <a:rPr lang="en-US" sz="2000" dirty="0" smtClean="0"/>
              <a:t>main () </a:t>
            </a:r>
            <a:r>
              <a:rPr lang="en-US" sz="2000" dirty="0" smtClean="0">
                <a:solidFill>
                  <a:srgbClr val="0070C0"/>
                </a:solidFill>
              </a:rPr>
              <a:t>/*Function main () indicates no arguments*/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	float radius, volume, area; </a:t>
            </a:r>
            <a:r>
              <a:rPr lang="en-US" sz="2000" dirty="0" smtClean="0">
                <a:solidFill>
                  <a:srgbClr val="0070C0"/>
                </a:solidFill>
              </a:rPr>
              <a:t>/* Declaration statement*/</a:t>
            </a:r>
          </a:p>
          <a:p>
            <a:pPr>
              <a:buNone/>
            </a:pPr>
            <a:r>
              <a:rPr lang="en-US" sz="2000" dirty="0" smtClean="0"/>
              <a:t>	#define PI 3.14159 </a:t>
            </a:r>
            <a:r>
              <a:rPr lang="en-US" sz="2000" dirty="0" smtClean="0">
                <a:solidFill>
                  <a:srgbClr val="0070C0"/>
                </a:solidFill>
              </a:rPr>
              <a:t>/*Symbolic constant; Enables programmer to write the value of pi multiple times*/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("Enter the value of radius \n");</a:t>
            </a:r>
            <a:r>
              <a:rPr lang="en-US" sz="2000" dirty="0" smtClean="0">
                <a:solidFill>
                  <a:srgbClr val="0070C0"/>
                </a:solidFill>
              </a:rPr>
              <a:t> /*Output Statement to make the </a:t>
            </a:r>
            <a:r>
              <a:rPr lang="en-US" sz="2000" dirty="0" err="1" smtClean="0">
                <a:solidFill>
                  <a:srgbClr val="0070C0"/>
                </a:solidFill>
              </a:rPr>
              <a:t>programme</a:t>
            </a:r>
            <a:r>
              <a:rPr lang="en-US" sz="2000" dirty="0" smtClean="0">
                <a:solidFill>
                  <a:srgbClr val="0070C0"/>
                </a:solidFill>
              </a:rPr>
              <a:t> user-friendly*/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scanf</a:t>
            </a:r>
            <a:r>
              <a:rPr lang="en-US" sz="2000" dirty="0" smtClean="0"/>
              <a:t> ("%</a:t>
            </a:r>
            <a:r>
              <a:rPr lang="en-US" sz="2000" dirty="0" err="1" smtClean="0"/>
              <a:t>f",&amp;radius</a:t>
            </a:r>
            <a:r>
              <a:rPr lang="en-US" sz="2000" dirty="0" smtClean="0"/>
              <a:t>); </a:t>
            </a:r>
            <a:r>
              <a:rPr lang="en-US" sz="2000" dirty="0" smtClean="0">
                <a:solidFill>
                  <a:srgbClr val="0070C0"/>
                </a:solidFill>
              </a:rPr>
              <a:t>/*Input Statement &amp;radius denotes the </a:t>
            </a:r>
            <a:r>
              <a:rPr lang="en-US" sz="2000" dirty="0" err="1" smtClean="0">
                <a:solidFill>
                  <a:srgbClr val="0070C0"/>
                </a:solidFill>
              </a:rPr>
              <a:t>meory</a:t>
            </a:r>
            <a:r>
              <a:rPr lang="en-US" sz="2000" dirty="0" smtClean="0">
                <a:solidFill>
                  <a:srgbClr val="0070C0"/>
                </a:solidFill>
              </a:rPr>
              <a:t> location where the variable radius is stored*/</a:t>
            </a:r>
          </a:p>
          <a:p>
            <a:pPr>
              <a:buNone/>
            </a:pPr>
            <a:r>
              <a:rPr lang="en-US" sz="2000" dirty="0" smtClean="0"/>
              <a:t>	area=4.0*PI*radius*radius; </a:t>
            </a:r>
            <a:r>
              <a:rPr lang="en-US" sz="2000" dirty="0" smtClean="0">
                <a:solidFill>
                  <a:srgbClr val="0070C0"/>
                </a:solidFill>
              </a:rPr>
              <a:t>/*Assignment statement*/</a:t>
            </a:r>
          </a:p>
          <a:p>
            <a:pPr>
              <a:buNone/>
            </a:pPr>
            <a:r>
              <a:rPr lang="en-US" sz="2000" dirty="0" smtClean="0"/>
              <a:t>	volume=4.0*PI*radius*radius*radius/3.0;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("Radius of the sphere = %f \n", radius); </a:t>
            </a:r>
            <a:r>
              <a:rPr lang="en-US" sz="2000" dirty="0" smtClean="0">
                <a:solidFill>
                  <a:srgbClr val="0070C0"/>
                </a:solidFill>
              </a:rPr>
              <a:t>/*Output statement*/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("Surface area of the sphere = %f \n", area);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printf</a:t>
            </a:r>
            <a:r>
              <a:rPr lang="en-US" sz="2000" dirty="0" smtClean="0"/>
              <a:t> ("Volume of the sphere = %f \n", volume);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Identifiers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786874" cy="5857916"/>
          </a:xfrm>
        </p:spPr>
        <p:txBody>
          <a:bodyPr/>
          <a:lstStyle/>
          <a:p>
            <a:r>
              <a:rPr lang="en-IN" sz="2400" b="1" dirty="0" smtClean="0"/>
              <a:t>Identifiers:</a:t>
            </a:r>
            <a:r>
              <a:rPr lang="en-IN" sz="2400" dirty="0" smtClean="0"/>
              <a:t> Names given to programme elements like variables, functions, arrays</a:t>
            </a:r>
          </a:p>
          <a:p>
            <a:pPr lvl="1"/>
            <a:r>
              <a:rPr lang="en-IN" sz="2000" dirty="0" smtClean="0"/>
              <a:t>Consist of letters and digits in any order but the first character must be a letter</a:t>
            </a:r>
          </a:p>
          <a:p>
            <a:pPr lvl="1"/>
            <a:r>
              <a:rPr lang="en-IN" sz="2000" dirty="0" smtClean="0"/>
              <a:t>Both upper case and lower case letters can be used though lower case letters are preferred</a:t>
            </a:r>
          </a:p>
          <a:p>
            <a:pPr lvl="1"/>
            <a:r>
              <a:rPr lang="en-IN" sz="2000" dirty="0" smtClean="0"/>
              <a:t>Upper and lower case are not interchangeable i.e., identifier names are </a:t>
            </a:r>
            <a:r>
              <a:rPr lang="en-IN" sz="2000" i="1" dirty="0" smtClean="0"/>
              <a:t>case sensitive </a:t>
            </a:r>
            <a:r>
              <a:rPr lang="en-IN" sz="2000" dirty="0" smtClean="0"/>
              <a:t>(Big and big are two different identifiers)</a:t>
            </a:r>
          </a:p>
          <a:p>
            <a:pPr lvl="1"/>
            <a:r>
              <a:rPr lang="en-IN" sz="2000" dirty="0" smtClean="0"/>
              <a:t>Underscore (_) can also be used in identifier name (underscore is the only special character that can be used in an identifier and is considered a letter)</a:t>
            </a:r>
          </a:p>
          <a:p>
            <a:r>
              <a:rPr lang="en-IN" sz="2400" dirty="0" smtClean="0"/>
              <a:t>Identifiers can be  of any length but certain compilers consider only the first few (8 or 31) characters only</a:t>
            </a:r>
          </a:p>
          <a:p>
            <a:r>
              <a:rPr lang="en-IN" sz="2400" dirty="0" smtClean="0"/>
              <a:t>Identifier  names should be meaningful so that its purpose can be easily understood</a:t>
            </a:r>
          </a:p>
          <a:p>
            <a:pPr lvl="1"/>
            <a:r>
              <a:rPr lang="en-IN" sz="2000" dirty="0" smtClean="0"/>
              <a:t>Should not be too long (e.g., </a:t>
            </a:r>
            <a:r>
              <a:rPr lang="en-IN" sz="2000" dirty="0" err="1" smtClean="0"/>
              <a:t>average_marks</a:t>
            </a:r>
            <a:r>
              <a:rPr lang="en-IN" sz="2000" dirty="0" smtClean="0"/>
              <a:t> and not </a:t>
            </a:r>
            <a:r>
              <a:rPr lang="en-IN" sz="2000" dirty="0" err="1" smtClean="0"/>
              <a:t>average_of_all_marks</a:t>
            </a:r>
            <a:r>
              <a:rPr lang="en-IN" sz="2000" dirty="0" smtClean="0"/>
              <a:t>)</a:t>
            </a:r>
          </a:p>
          <a:p>
            <a:endParaRPr lang="en-IN" sz="2400" dirty="0" smtClean="0"/>
          </a:p>
          <a:p>
            <a:pPr lvl="1">
              <a:buNone/>
            </a:pPr>
            <a:r>
              <a:rPr lang="en-IN" sz="2000" i="1" dirty="0" smtClean="0"/>
              <a:t> 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Valid and Invalid Identifiers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229600" cy="5857916"/>
          </a:xfrm>
        </p:spPr>
        <p:txBody>
          <a:bodyPr/>
          <a:lstStyle/>
          <a:p>
            <a:r>
              <a:rPr lang="en-IN" sz="2400" b="1" dirty="0" smtClean="0"/>
              <a:t>Valid Identifiers</a:t>
            </a:r>
          </a:p>
          <a:p>
            <a:pPr lvl="1"/>
            <a:r>
              <a:rPr lang="en-IN" sz="2000" dirty="0" err="1" smtClean="0"/>
              <a:t>abc</a:t>
            </a:r>
            <a:endParaRPr lang="en-IN" sz="2000" dirty="0" smtClean="0"/>
          </a:p>
          <a:p>
            <a:pPr lvl="1"/>
            <a:r>
              <a:rPr lang="en-IN" sz="2000" dirty="0" smtClean="0"/>
              <a:t>innings1</a:t>
            </a:r>
          </a:p>
          <a:p>
            <a:pPr lvl="1"/>
            <a:r>
              <a:rPr lang="en-IN" sz="2000" dirty="0" smtClean="0"/>
              <a:t>a4bc</a:t>
            </a:r>
          </a:p>
          <a:p>
            <a:pPr lvl="1"/>
            <a:r>
              <a:rPr lang="en-IN" sz="2000" dirty="0" err="1" smtClean="0"/>
              <a:t>best_result</a:t>
            </a:r>
            <a:endParaRPr lang="en-IN" sz="2000" dirty="0" smtClean="0"/>
          </a:p>
          <a:p>
            <a:pPr lvl="1"/>
            <a:r>
              <a:rPr lang="en-IN" sz="2000" dirty="0" smtClean="0"/>
              <a:t>_temperature</a:t>
            </a:r>
          </a:p>
          <a:p>
            <a:pPr lvl="1"/>
            <a:r>
              <a:rPr lang="en-IN" sz="2000" dirty="0" smtClean="0"/>
              <a:t>PRESSURE</a:t>
            </a:r>
          </a:p>
          <a:p>
            <a:pPr lvl="1"/>
            <a:r>
              <a:rPr lang="en-IN" sz="2000" dirty="0" smtClean="0"/>
              <a:t>Resistance</a:t>
            </a:r>
          </a:p>
          <a:p>
            <a:r>
              <a:rPr lang="en-IN" sz="2400" b="1" dirty="0" smtClean="0"/>
              <a:t>Invalid Identifiers</a:t>
            </a:r>
            <a:endParaRPr lang="en-US" sz="1600" b="1" dirty="0" smtClean="0"/>
          </a:p>
          <a:p>
            <a:pPr lvl="1"/>
            <a:r>
              <a:rPr lang="en-IN" sz="2000" dirty="0" smtClean="0"/>
              <a:t>4acb (Cannot start with a number)</a:t>
            </a:r>
          </a:p>
          <a:p>
            <a:pPr lvl="1"/>
            <a:r>
              <a:rPr lang="en-IN" sz="2000" dirty="0" smtClean="0"/>
              <a:t>best-result (Illegal character ‘-’)</a:t>
            </a:r>
          </a:p>
          <a:p>
            <a:pPr lvl="1"/>
            <a:r>
              <a:rPr lang="en-IN" sz="2000" dirty="0" smtClean="0"/>
              <a:t>“average” (Illegal character “ “)</a:t>
            </a:r>
          </a:p>
          <a:p>
            <a:pPr lvl="1"/>
            <a:r>
              <a:rPr lang="en-IN" sz="2000" dirty="0" smtClean="0"/>
              <a:t>maximum temperature (space not allowed)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Keywords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229600" cy="5857916"/>
          </a:xfrm>
        </p:spPr>
        <p:txBody>
          <a:bodyPr/>
          <a:lstStyle/>
          <a:p>
            <a:r>
              <a:rPr lang="en-IN" sz="2400" b="1" dirty="0" smtClean="0"/>
              <a:t>Keywords:</a:t>
            </a:r>
            <a:r>
              <a:rPr lang="en-IN" sz="2400" dirty="0" smtClean="0"/>
              <a:t> Certain reserved words have </a:t>
            </a:r>
            <a:r>
              <a:rPr lang="en-IN" sz="2400" dirty="0" err="1" smtClean="0"/>
              <a:t>predfined</a:t>
            </a:r>
            <a:r>
              <a:rPr lang="en-IN" sz="2400" dirty="0" smtClean="0"/>
              <a:t> meanings in C</a:t>
            </a:r>
          </a:p>
          <a:p>
            <a:pPr lvl="1"/>
            <a:r>
              <a:rPr lang="en-IN" sz="2000" dirty="0" smtClean="0"/>
              <a:t>Cannot be used a names for user-defined identifiers</a:t>
            </a:r>
          </a:p>
          <a:p>
            <a:pPr lvl="1"/>
            <a:r>
              <a:rPr lang="en-IN" sz="2000" dirty="0" smtClean="0"/>
              <a:t>Keywords are all lowercase (Uppercase can be used as an user-defined identifier but not usually done)</a:t>
            </a:r>
          </a:p>
          <a:p>
            <a:pPr lvl="1"/>
            <a:r>
              <a:rPr lang="en-IN" sz="2000" dirty="0" smtClean="0"/>
              <a:t>Standard keywords </a:t>
            </a:r>
          </a:p>
          <a:p>
            <a:pPr lvl="1">
              <a:buNone/>
            </a:pPr>
            <a:endParaRPr lang="en-IN" sz="2000" dirty="0" smtClean="0"/>
          </a:p>
          <a:p>
            <a:pPr lvl="1">
              <a:buNone/>
            </a:pPr>
            <a:endParaRPr lang="en-IN" sz="2000" dirty="0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990850"/>
            <a:ext cx="622935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Keywords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500042"/>
            <a:ext cx="8229600" cy="6072230"/>
          </a:xfrm>
        </p:spPr>
        <p:txBody>
          <a:bodyPr/>
          <a:lstStyle/>
          <a:p>
            <a:r>
              <a:rPr lang="en-IN" sz="2400" b="1" dirty="0" smtClean="0"/>
              <a:t>Keywords:</a:t>
            </a:r>
            <a:r>
              <a:rPr lang="en-IN" sz="2400" dirty="0" smtClean="0"/>
              <a:t> Certain reserved words have </a:t>
            </a:r>
            <a:r>
              <a:rPr lang="en-IN" sz="2400" dirty="0" err="1" smtClean="0"/>
              <a:t>predfined</a:t>
            </a:r>
            <a:r>
              <a:rPr lang="en-IN" sz="2400" dirty="0" smtClean="0"/>
              <a:t> meanings in C</a:t>
            </a:r>
          </a:p>
          <a:p>
            <a:pPr lvl="1"/>
            <a:r>
              <a:rPr lang="en-IN" sz="2000" dirty="0" smtClean="0"/>
              <a:t>Cannot be used a names for user-defined identifiers</a:t>
            </a:r>
          </a:p>
          <a:p>
            <a:pPr lvl="1"/>
            <a:r>
              <a:rPr lang="en-IN" sz="2000" dirty="0" smtClean="0"/>
              <a:t>Keywords are all lowercase (Uppercase can be used as an user-defined identifier but not usually done)</a:t>
            </a:r>
          </a:p>
          <a:p>
            <a:pPr lvl="1"/>
            <a:r>
              <a:rPr lang="en-IN" sz="2000" dirty="0" smtClean="0"/>
              <a:t>Standard keywords </a:t>
            </a:r>
          </a:p>
          <a:p>
            <a:pPr lvl="1">
              <a:buNone/>
            </a:pPr>
            <a:endParaRPr lang="en-IN" sz="2000" dirty="0" smtClean="0"/>
          </a:p>
          <a:p>
            <a:pPr lvl="1">
              <a:buNone/>
            </a:pPr>
            <a:endParaRPr lang="en-IN" sz="2000" dirty="0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786058"/>
            <a:ext cx="622935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Data Types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268535"/>
          </a:xfrm>
        </p:spPr>
        <p:txBody>
          <a:bodyPr/>
          <a:lstStyle/>
          <a:p>
            <a:r>
              <a:rPr lang="en-IN" sz="2400" dirty="0" smtClean="0"/>
              <a:t>Basic data types can be augmented by use of qualifiers long, short, signed, unsigned</a:t>
            </a:r>
            <a:endParaRPr lang="en-US" sz="24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428596" y="857232"/>
          <a:ext cx="8229600" cy="3205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4578"/>
                <a:gridCol w="3271822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/>
                        <a:t>Data Type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/>
                        <a:t>Description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/>
                        <a:t>Typical </a:t>
                      </a:r>
                      <a:r>
                        <a:rPr lang="en-IN" b="1" smtClean="0"/>
                        <a:t>Memory Requirements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Integer quantity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2 bytes or 1 word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Floating point number ( number containing a decimal point)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 word (4 bytes)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 precision</a:t>
                      </a:r>
                      <a:r>
                        <a:rPr lang="en-IN" baseline="0" dirty="0" smtClean="0"/>
                        <a:t> floating point number (with more significant figures)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2 words</a:t>
                      </a:r>
                      <a:r>
                        <a:rPr lang="en-IN" baseline="0" dirty="0" smtClean="0"/>
                        <a:t> (8 bytes)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char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Single character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1 byte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Constants and Variables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en-IN" sz="2400" b="1" dirty="0" smtClean="0"/>
              <a:t>Constants: </a:t>
            </a:r>
            <a:r>
              <a:rPr lang="en-IN" sz="2400" dirty="0" smtClean="0"/>
              <a:t>Quantities which remain unchanged during the entire execution</a:t>
            </a:r>
            <a:endParaRPr lang="en-IN" sz="2400" b="1" dirty="0" smtClean="0"/>
          </a:p>
          <a:p>
            <a:r>
              <a:rPr lang="en-IN" sz="2400" b="1" dirty="0" smtClean="0"/>
              <a:t>Variables: </a:t>
            </a:r>
            <a:r>
              <a:rPr lang="en-US" sz="2400" dirty="0" smtClean="0"/>
              <a:t>Identifier </a:t>
            </a:r>
            <a:r>
              <a:rPr lang="en-US" sz="2400" dirty="0" smtClean="0"/>
              <a:t>that is used to represent some specified type of information within a designated portion of the program</a:t>
            </a:r>
          </a:p>
          <a:p>
            <a:pPr lvl="1"/>
            <a:r>
              <a:rPr lang="en-US" sz="2000" dirty="0" smtClean="0"/>
              <a:t>Data item must be assigned to the variable at some point in the program</a:t>
            </a:r>
          </a:p>
          <a:p>
            <a:pPr lvl="1"/>
            <a:r>
              <a:rPr lang="en-IN" sz="2000" dirty="0" smtClean="0"/>
              <a:t>Value of a variable can change during execution of the programme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Constants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400" dirty="0" smtClean="0"/>
              <a:t>Four types of constants in C</a:t>
            </a:r>
          </a:p>
          <a:p>
            <a:pPr lvl="1"/>
            <a:r>
              <a:rPr lang="en-IN" sz="2000" dirty="0" smtClean="0"/>
              <a:t>Integer constant</a:t>
            </a:r>
          </a:p>
          <a:p>
            <a:pPr lvl="1"/>
            <a:r>
              <a:rPr lang="en-IN" sz="2000" dirty="0" smtClean="0"/>
              <a:t>Floating point constants</a:t>
            </a:r>
          </a:p>
          <a:p>
            <a:pPr lvl="1"/>
            <a:r>
              <a:rPr lang="en-IN" sz="2000" dirty="0" smtClean="0"/>
              <a:t>Character constants</a:t>
            </a:r>
          </a:p>
          <a:p>
            <a:pPr lvl="1"/>
            <a:r>
              <a:rPr lang="en-IN" sz="2000" dirty="0" smtClean="0"/>
              <a:t>String constants</a:t>
            </a:r>
          </a:p>
          <a:p>
            <a:pPr lvl="1">
              <a:buNone/>
            </a:pPr>
            <a:r>
              <a:rPr lang="en-IN" sz="2000" i="1" dirty="0" smtClean="0"/>
              <a:t>Another type of constant also exists, known as </a:t>
            </a:r>
            <a:r>
              <a:rPr lang="en-IN" sz="2000" i="1" dirty="0" err="1" smtClean="0"/>
              <a:t>enum</a:t>
            </a:r>
            <a:r>
              <a:rPr lang="en-IN" sz="2000" i="1" dirty="0" smtClean="0"/>
              <a:t> constants</a:t>
            </a:r>
          </a:p>
          <a:p>
            <a:pPr lvl="1"/>
            <a:r>
              <a:rPr lang="en-IN" sz="2000" i="1" dirty="0" smtClean="0"/>
              <a:t>Integer and Floating point constants are together known as numeric-type constants</a:t>
            </a:r>
            <a:endParaRPr lang="en-US" sz="1600" i="1" dirty="0" smtClean="0"/>
          </a:p>
          <a:p>
            <a:r>
              <a:rPr lang="en-IN" sz="2400" dirty="0" smtClean="0"/>
              <a:t>Rules for numeric type constants</a:t>
            </a:r>
          </a:p>
          <a:p>
            <a:pPr lvl="1"/>
            <a:r>
              <a:rPr lang="en-IN" sz="2000" dirty="0" smtClean="0"/>
              <a:t>Commas and blank spaces cannot be included within the constants</a:t>
            </a:r>
          </a:p>
          <a:p>
            <a:pPr lvl="1"/>
            <a:r>
              <a:rPr lang="en-IN" sz="2000" dirty="0" smtClean="0"/>
              <a:t>Value of each type of constant cannot exceed specified minimum and maximum bounds, depending on the type of constants ( exact </a:t>
            </a:r>
            <a:r>
              <a:rPr lang="en-IN" sz="2000" dirty="0" err="1" smtClean="0"/>
              <a:t>vlaues</a:t>
            </a:r>
            <a:r>
              <a:rPr lang="en-IN" sz="2000" dirty="0" smtClean="0"/>
              <a:t> depend on the compiler)</a:t>
            </a:r>
          </a:p>
          <a:p>
            <a:pPr lvl="1"/>
            <a:r>
              <a:rPr lang="en-IN" sz="2000" dirty="0" smtClean="0"/>
              <a:t>Constant can be preceded by a minus 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2756</TotalTime>
  <Words>1671</Words>
  <Application>Microsoft Office PowerPoint</Application>
  <PresentationFormat>On-screen Show (4:3)</PresentationFormat>
  <Paragraphs>246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Computer Programming Session: 2020-21 Semester: 2nd </vt:lpstr>
      <vt:lpstr>Character Sets</vt:lpstr>
      <vt:lpstr>Identifiers</vt:lpstr>
      <vt:lpstr>Valid and Invalid Identifiers</vt:lpstr>
      <vt:lpstr>Keywords</vt:lpstr>
      <vt:lpstr>Keywords</vt:lpstr>
      <vt:lpstr>Data Types</vt:lpstr>
      <vt:lpstr>Constants and Variables </vt:lpstr>
      <vt:lpstr>Constants</vt:lpstr>
      <vt:lpstr>Integer Constants</vt:lpstr>
      <vt:lpstr>Valid and Invalid Integer Constants</vt:lpstr>
      <vt:lpstr>Floating Point Constants</vt:lpstr>
      <vt:lpstr>Character Constants</vt:lpstr>
      <vt:lpstr>ASCII Characters</vt:lpstr>
      <vt:lpstr>Escape Sequences</vt:lpstr>
      <vt:lpstr>Escape Sequences</vt:lpstr>
      <vt:lpstr>String Constants</vt:lpstr>
      <vt:lpstr>Variables</vt:lpstr>
      <vt:lpstr>Declarations</vt:lpstr>
      <vt:lpstr>Symbolic Constants</vt:lpstr>
      <vt:lpstr>Expressions</vt:lpstr>
      <vt:lpstr>Statements</vt:lpstr>
      <vt:lpstr>Statements</vt:lpstr>
      <vt:lpstr>A Typical Programme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91</cp:revision>
  <dcterms:created xsi:type="dcterms:W3CDTF">2013-01-07T03:21:23Z</dcterms:created>
  <dcterms:modified xsi:type="dcterms:W3CDTF">2021-06-01T12:55:01Z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