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12"/>
  </p:notesMasterIdLst>
  <p:sldIdLst>
    <p:sldId id="256" r:id="rId2"/>
    <p:sldId id="258" r:id="rId3"/>
    <p:sldId id="259" r:id="rId4"/>
    <p:sldId id="261" r:id="rId5"/>
    <p:sldId id="260" r:id="rId6"/>
    <p:sldId id="262" r:id="rId7"/>
    <p:sldId id="263" r:id="rId8"/>
    <p:sldId id="264" r:id="rId9"/>
    <p:sldId id="265" r:id="rId10"/>
    <p:sldId id="266" r:id="rId11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 autoAdjust="0"/>
    <p:restoredTop sz="94660" autoAdjust="0"/>
  </p:normalViewPr>
  <p:slideViewPr>
    <p:cSldViewPr>
      <p:cViewPr varScale="1">
        <p:scale>
          <a:sx n="80" d="100"/>
          <a:sy n="80" d="100"/>
        </p:scale>
        <p:origin x="-1445" y="-72"/>
      </p:cViewPr>
      <p:guideLst>
        <p:guide orient="horz" pos="2147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91C5F72-13B6-4750-ADA9-21E6EC7B4FE5}" type="datetimeFigureOut">
              <a:rPr lang="en-US" smtClean="0"/>
              <a:pPr/>
              <a:t>6/23/2021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4B2D03A-572E-4551-9E1C-33D61D9983D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B2D03A-572E-4551-9E1C-33D61D9983D0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noProof="1" smtClean="0"/>
              <a:t>Click to edit Master title style</a:t>
            </a:r>
            <a:endParaRPr lang="en-IN" noProof="1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noProof="1" smtClean="0"/>
              <a:t>Click to edit Master subtitle style</a:t>
            </a:r>
            <a:endParaRPr lang="en-IN" noProof="1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4C729B-316F-4259-8AFE-BE513A9E182C}" type="datetimeFigureOut">
              <a:rPr lang="en-IN"/>
              <a:pPr>
                <a:defRPr/>
              </a:pPr>
              <a:t>23-06-2021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58F8FF-F158-450D-898D-DFB971BC0673}" type="slidenum">
              <a:rPr lang="en-IN"/>
              <a:pPr>
                <a:defRPr/>
              </a:pPr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1" smtClean="0"/>
              <a:t>Click to edit Master title style</a:t>
            </a:r>
            <a:endParaRPr lang="en-IN" noProof="1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noProof="1" smtClean="0"/>
              <a:t>Click to edit Master text styles</a:t>
            </a:r>
          </a:p>
          <a:p>
            <a:pPr lvl="1"/>
            <a:r>
              <a:rPr lang="en-US" noProof="1" smtClean="0"/>
              <a:t>Second level</a:t>
            </a:r>
          </a:p>
          <a:p>
            <a:pPr lvl="2"/>
            <a:r>
              <a:rPr lang="en-US" noProof="1" smtClean="0"/>
              <a:t>Third level</a:t>
            </a:r>
          </a:p>
          <a:p>
            <a:pPr lvl="3"/>
            <a:r>
              <a:rPr lang="en-US" noProof="1" smtClean="0"/>
              <a:t>Fourth level</a:t>
            </a:r>
          </a:p>
          <a:p>
            <a:pPr lvl="4"/>
            <a:r>
              <a:rPr lang="en-US" noProof="1" smtClean="0"/>
              <a:t>Fifth level</a:t>
            </a:r>
            <a:endParaRPr lang="en-IN" noProof="1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2DFDC9-3369-4E5B-96F5-DD124FFF51A6}" type="datetimeFigureOut">
              <a:rPr lang="en-IN"/>
              <a:pPr>
                <a:defRPr/>
              </a:pPr>
              <a:t>23-06-2021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D3C9B6-3842-4392-AFFA-3A483C35A944}" type="slidenum">
              <a:rPr lang="en-IN"/>
              <a:pPr>
                <a:defRPr/>
              </a:pPr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noProof="1" smtClean="0"/>
              <a:t>Click to edit Master title style</a:t>
            </a:r>
            <a:endParaRPr lang="en-IN" noProof="1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noProof="1" smtClean="0"/>
              <a:t>Click to edit Master text styles</a:t>
            </a:r>
          </a:p>
          <a:p>
            <a:pPr lvl="1"/>
            <a:r>
              <a:rPr lang="en-US" noProof="1" smtClean="0"/>
              <a:t>Second level</a:t>
            </a:r>
          </a:p>
          <a:p>
            <a:pPr lvl="2"/>
            <a:r>
              <a:rPr lang="en-US" noProof="1" smtClean="0"/>
              <a:t>Third level</a:t>
            </a:r>
          </a:p>
          <a:p>
            <a:pPr lvl="3"/>
            <a:r>
              <a:rPr lang="en-US" noProof="1" smtClean="0"/>
              <a:t>Fourth level</a:t>
            </a:r>
          </a:p>
          <a:p>
            <a:pPr lvl="4"/>
            <a:r>
              <a:rPr lang="en-US" noProof="1" smtClean="0"/>
              <a:t>Fifth level</a:t>
            </a:r>
            <a:endParaRPr lang="en-IN" noProof="1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D91013-48D7-4FD1-802A-589193A16224}" type="datetimeFigureOut">
              <a:rPr lang="en-IN"/>
              <a:pPr>
                <a:defRPr/>
              </a:pPr>
              <a:t>23-06-2021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A48357-C16C-4339-AFDD-C9E39E61E293}" type="slidenum">
              <a:rPr lang="en-IN"/>
              <a:pPr>
                <a:defRPr/>
              </a:pPr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1" smtClean="0"/>
              <a:t>Click to edit Master title style</a:t>
            </a:r>
            <a:endParaRPr lang="en-IN" noProof="1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noProof="1" smtClean="0"/>
              <a:t>Click to edit Master text styles</a:t>
            </a:r>
          </a:p>
          <a:p>
            <a:pPr lvl="1"/>
            <a:r>
              <a:rPr lang="en-US" noProof="1" smtClean="0"/>
              <a:t>Second level</a:t>
            </a:r>
          </a:p>
          <a:p>
            <a:pPr lvl="2"/>
            <a:r>
              <a:rPr lang="en-US" noProof="1" smtClean="0"/>
              <a:t>Third level</a:t>
            </a:r>
          </a:p>
          <a:p>
            <a:pPr lvl="3"/>
            <a:r>
              <a:rPr lang="en-US" noProof="1" smtClean="0"/>
              <a:t>Fourth level</a:t>
            </a:r>
          </a:p>
          <a:p>
            <a:pPr lvl="4"/>
            <a:r>
              <a:rPr lang="en-US" noProof="1" smtClean="0"/>
              <a:t>Fifth level</a:t>
            </a:r>
            <a:endParaRPr lang="en-IN" noProof="1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132F58-B472-4F29-9EDF-89E3C8C6385C}" type="datetimeFigureOut">
              <a:rPr lang="en-IN"/>
              <a:pPr>
                <a:defRPr/>
              </a:pPr>
              <a:t>23-06-2021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6F5D74-C024-45F0-BEFF-8BF78BF1CCC2}" type="slidenum">
              <a:rPr lang="en-IN"/>
              <a:pPr>
                <a:defRPr/>
              </a:pPr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noProof="1" smtClean="0"/>
              <a:t>Click to edit Master title style</a:t>
            </a:r>
            <a:endParaRPr lang="en-IN" noProof="1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noProof="1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35AFBF-7819-4641-8EBF-5DC6AB70E6B5}" type="datetimeFigureOut">
              <a:rPr lang="en-IN"/>
              <a:pPr>
                <a:defRPr/>
              </a:pPr>
              <a:t>23-06-2021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D26CB1-9B14-463D-8B7D-B7FAF7004C1E}" type="slidenum">
              <a:rPr lang="en-IN"/>
              <a:pPr>
                <a:defRPr/>
              </a:pPr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1" smtClean="0"/>
              <a:t>Click to edit Master title style</a:t>
            </a:r>
            <a:endParaRPr lang="en-IN" noProof="1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noProof="1" smtClean="0"/>
              <a:t>Click to edit Master text styles</a:t>
            </a:r>
          </a:p>
          <a:p>
            <a:pPr lvl="1"/>
            <a:r>
              <a:rPr lang="en-US" noProof="1" smtClean="0"/>
              <a:t>Second level</a:t>
            </a:r>
          </a:p>
          <a:p>
            <a:pPr lvl="2"/>
            <a:r>
              <a:rPr lang="en-US" noProof="1" smtClean="0"/>
              <a:t>Third level</a:t>
            </a:r>
          </a:p>
          <a:p>
            <a:pPr lvl="3"/>
            <a:r>
              <a:rPr lang="en-US" noProof="1" smtClean="0"/>
              <a:t>Fourth level</a:t>
            </a:r>
          </a:p>
          <a:p>
            <a:pPr lvl="4"/>
            <a:r>
              <a:rPr lang="en-US" noProof="1" smtClean="0"/>
              <a:t>Fifth level</a:t>
            </a:r>
            <a:endParaRPr lang="en-IN" noProof="1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noProof="1" smtClean="0"/>
              <a:t>Click to edit Master text styles</a:t>
            </a:r>
          </a:p>
          <a:p>
            <a:pPr lvl="1"/>
            <a:r>
              <a:rPr lang="en-US" noProof="1" smtClean="0"/>
              <a:t>Second level</a:t>
            </a:r>
          </a:p>
          <a:p>
            <a:pPr lvl="2"/>
            <a:r>
              <a:rPr lang="en-US" noProof="1" smtClean="0"/>
              <a:t>Third level</a:t>
            </a:r>
          </a:p>
          <a:p>
            <a:pPr lvl="3"/>
            <a:r>
              <a:rPr lang="en-US" noProof="1" smtClean="0"/>
              <a:t>Fourth level</a:t>
            </a:r>
          </a:p>
          <a:p>
            <a:pPr lvl="4"/>
            <a:r>
              <a:rPr lang="en-US" noProof="1" smtClean="0"/>
              <a:t>Fifth level</a:t>
            </a:r>
            <a:endParaRPr lang="en-IN" noProof="1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5635F8-5335-4372-B34E-E8761AE1214D}" type="datetimeFigureOut">
              <a:rPr lang="en-IN"/>
              <a:pPr>
                <a:defRPr/>
              </a:pPr>
              <a:t>23-06-2021</a:t>
            </a:fld>
            <a:endParaRPr lang="en-IN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IN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3444BA-99E2-4FA8-9D70-C87A87EEA0AD}" type="slidenum">
              <a:rPr lang="en-IN"/>
              <a:pPr>
                <a:defRPr/>
              </a:pPr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noProof="1" smtClean="0"/>
              <a:t>Click to edit Master title style</a:t>
            </a:r>
            <a:endParaRPr lang="en-IN" noProof="1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noProof="1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noProof="1" smtClean="0"/>
              <a:t>Click to edit Master text styles</a:t>
            </a:r>
          </a:p>
          <a:p>
            <a:pPr lvl="1"/>
            <a:r>
              <a:rPr lang="en-US" noProof="1" smtClean="0"/>
              <a:t>Second level</a:t>
            </a:r>
          </a:p>
          <a:p>
            <a:pPr lvl="2"/>
            <a:r>
              <a:rPr lang="en-US" noProof="1" smtClean="0"/>
              <a:t>Third level</a:t>
            </a:r>
          </a:p>
          <a:p>
            <a:pPr lvl="3"/>
            <a:r>
              <a:rPr lang="en-US" noProof="1" smtClean="0"/>
              <a:t>Fourth level</a:t>
            </a:r>
          </a:p>
          <a:p>
            <a:pPr lvl="4"/>
            <a:r>
              <a:rPr lang="en-US" noProof="1" smtClean="0"/>
              <a:t>Fifth level</a:t>
            </a:r>
            <a:endParaRPr lang="en-IN" noProof="1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noProof="1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noProof="1" smtClean="0"/>
              <a:t>Click to edit Master text styles</a:t>
            </a:r>
          </a:p>
          <a:p>
            <a:pPr lvl="1"/>
            <a:r>
              <a:rPr lang="en-US" noProof="1" smtClean="0"/>
              <a:t>Second level</a:t>
            </a:r>
          </a:p>
          <a:p>
            <a:pPr lvl="2"/>
            <a:r>
              <a:rPr lang="en-US" noProof="1" smtClean="0"/>
              <a:t>Third level</a:t>
            </a:r>
          </a:p>
          <a:p>
            <a:pPr lvl="3"/>
            <a:r>
              <a:rPr lang="en-US" noProof="1" smtClean="0"/>
              <a:t>Fourth level</a:t>
            </a:r>
          </a:p>
          <a:p>
            <a:pPr lvl="4"/>
            <a:r>
              <a:rPr lang="en-US" noProof="1" smtClean="0"/>
              <a:t>Fifth level</a:t>
            </a:r>
            <a:endParaRPr lang="en-IN" noProof="1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83C418-11E2-40F1-97F2-4834A3F4EC9D}" type="datetimeFigureOut">
              <a:rPr lang="en-IN"/>
              <a:pPr>
                <a:defRPr/>
              </a:pPr>
              <a:t>23-06-2021</a:t>
            </a:fld>
            <a:endParaRPr lang="en-IN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IN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25A95D-9493-4E4A-A176-6E4822E6CFFA}" type="slidenum">
              <a:rPr lang="en-IN"/>
              <a:pPr>
                <a:defRPr/>
              </a:pPr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1" smtClean="0"/>
              <a:t>Click to edit Master title style</a:t>
            </a:r>
            <a:endParaRPr lang="en-IN" noProof="1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45506D-A39A-4CB3-B74E-703AE73A125C}" type="datetimeFigureOut">
              <a:rPr lang="en-IN"/>
              <a:pPr>
                <a:defRPr/>
              </a:pPr>
              <a:t>23-06-2021</a:t>
            </a:fld>
            <a:endParaRPr lang="en-IN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IN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922074-E4D4-4B17-A390-CE3E379E5278}" type="slidenum">
              <a:rPr lang="en-IN"/>
              <a:pPr>
                <a:defRPr/>
              </a:pPr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9D77ED-EE5F-4B3E-9B7A-17F9FF348629}" type="datetimeFigureOut">
              <a:rPr lang="en-IN"/>
              <a:pPr>
                <a:defRPr/>
              </a:pPr>
              <a:t>23-06-2021</a:t>
            </a:fld>
            <a:endParaRPr lang="en-IN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IN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DE0916-81EB-4C65-A838-589022F5F4EB}" type="slidenum">
              <a:rPr lang="en-IN"/>
              <a:pPr>
                <a:defRPr/>
              </a:pPr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noProof="1" smtClean="0"/>
              <a:t>Click to edit Master title style</a:t>
            </a:r>
            <a:endParaRPr lang="en-IN" noProof="1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noProof="1" smtClean="0"/>
              <a:t>Click to edit Master text styles</a:t>
            </a:r>
          </a:p>
          <a:p>
            <a:pPr lvl="1"/>
            <a:r>
              <a:rPr lang="en-US" noProof="1" smtClean="0"/>
              <a:t>Second level</a:t>
            </a:r>
          </a:p>
          <a:p>
            <a:pPr lvl="2"/>
            <a:r>
              <a:rPr lang="en-US" noProof="1" smtClean="0"/>
              <a:t>Third level</a:t>
            </a:r>
          </a:p>
          <a:p>
            <a:pPr lvl="3"/>
            <a:r>
              <a:rPr lang="en-US" noProof="1" smtClean="0"/>
              <a:t>Fourth level</a:t>
            </a:r>
          </a:p>
          <a:p>
            <a:pPr lvl="4"/>
            <a:r>
              <a:rPr lang="en-US" noProof="1" smtClean="0"/>
              <a:t>Fifth level</a:t>
            </a:r>
            <a:endParaRPr lang="en-IN" noProof="1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noProof="1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168BBE-573F-47F4-98CD-6A80F9601626}" type="datetimeFigureOut">
              <a:rPr lang="en-IN"/>
              <a:pPr>
                <a:defRPr/>
              </a:pPr>
              <a:t>23-06-2021</a:t>
            </a:fld>
            <a:endParaRPr lang="en-IN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IN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C03BDB-2CAE-4D6C-96E5-C9714F3CCD85}" type="slidenum">
              <a:rPr lang="en-IN"/>
              <a:pPr>
                <a:defRPr/>
              </a:pPr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noProof="1" smtClean="0"/>
              <a:t>Click to edit Master title style</a:t>
            </a:r>
            <a:endParaRPr lang="en-IN" noProof="1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IN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noProof="1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5CC8AC-3190-481E-B91F-2C9FB0A709C6}" type="datetimeFigureOut">
              <a:rPr lang="en-IN"/>
              <a:pPr>
                <a:defRPr/>
              </a:pPr>
              <a:t>23-06-2021</a:t>
            </a:fld>
            <a:endParaRPr lang="en-IN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IN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1AFB64-BFFC-415E-8ED8-55ED2D74990A}" type="slidenum">
              <a:rPr lang="en-IN"/>
              <a:pPr>
                <a:defRPr/>
              </a:pPr>
              <a:t>‹#›</a:t>
            </a:fld>
            <a:endParaRPr lang="en-I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IN" smtClean="0"/>
          </a:p>
        </p:txBody>
      </p:sp>
      <p:sp>
        <p:nvSpPr>
          <p:cNvPr id="2051" name="Text Placeholder 2"/>
          <p:cNvSpPr>
            <a:spLocks noGrp="1" noChangeArrowheads="1"/>
          </p:cNvSpPr>
          <p:nvPr>
            <p:ph type="body" idx="4294967295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ADDD85FC-B64B-45A9-A7B1-91ED23A37F2D}" type="datetimeFigureOut">
              <a:rPr lang="en-IN"/>
              <a:pPr>
                <a:defRPr/>
              </a:pPr>
              <a:t>23-06-2021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16B45153-FA52-4D53-91DB-B71249BF1EE4}" type="slidenum">
              <a:rPr lang="en-IN"/>
              <a:pPr>
                <a:defRPr/>
              </a:pPr>
              <a:t>‹#›</a:t>
            </a:fld>
            <a:endParaRPr lang="en-I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IN" dirty="0" smtClean="0"/>
              <a:t/>
            </a:r>
            <a:br>
              <a:rPr lang="en-IN" dirty="0" smtClean="0"/>
            </a:br>
            <a:r>
              <a:rPr lang="en-IN" dirty="0" smtClean="0"/>
              <a:t>Computer Programming</a:t>
            </a:r>
            <a:br>
              <a:rPr lang="en-IN" dirty="0" smtClean="0"/>
            </a:br>
            <a:r>
              <a:rPr lang="en-IN" dirty="0" smtClean="0"/>
              <a:t>Session: 2020-21</a:t>
            </a:r>
            <a:br>
              <a:rPr lang="en-IN" dirty="0" smtClean="0"/>
            </a:br>
            <a:r>
              <a:rPr lang="en-IN" dirty="0" smtClean="0"/>
              <a:t>Semester: 2nd </a:t>
            </a:r>
          </a:p>
        </p:txBody>
      </p:sp>
      <p:sp>
        <p:nvSpPr>
          <p:cNvPr id="3075" name="Subtitle 2"/>
          <p:cNvSpPr>
            <a:spLocks noGrp="1" noChangeArrowheads="1"/>
          </p:cNvSpPr>
          <p:nvPr>
            <p:ph type="subTitle" idx="1"/>
          </p:nvPr>
        </p:nvSpPr>
        <p:spPr>
          <a:xfrm>
            <a:off x="1357290" y="4429132"/>
            <a:ext cx="6400800" cy="1752600"/>
          </a:xfrm>
        </p:spPr>
        <p:txBody>
          <a:bodyPr/>
          <a:lstStyle/>
          <a:p>
            <a:r>
              <a:rPr lang="en-IN" dirty="0" smtClean="0">
                <a:solidFill>
                  <a:schemeClr val="tx1"/>
                </a:solidFill>
              </a:rPr>
              <a:t>Control Statements</a:t>
            </a:r>
          </a:p>
          <a:p>
            <a:r>
              <a:rPr lang="en-IN" dirty="0" smtClean="0">
                <a:solidFill>
                  <a:schemeClr val="tx1"/>
                </a:solidFill>
              </a:rPr>
              <a:t>Part II</a:t>
            </a:r>
          </a:p>
          <a:p>
            <a:r>
              <a:rPr lang="en-IN" dirty="0" smtClean="0">
                <a:solidFill>
                  <a:schemeClr val="tx1"/>
                </a:solidFill>
              </a:rPr>
              <a:t>Achintya </a:t>
            </a:r>
            <a:r>
              <a:rPr lang="en-IN" dirty="0" err="1" smtClean="0">
                <a:solidFill>
                  <a:schemeClr val="tx1"/>
                </a:solidFill>
              </a:rPr>
              <a:t>Mukhopadhyay</a:t>
            </a:r>
            <a:endParaRPr lang="en-IN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2594"/>
          </a:xfrm>
        </p:spPr>
        <p:txBody>
          <a:bodyPr/>
          <a:lstStyle/>
          <a:p>
            <a:pPr algn="l"/>
            <a:r>
              <a:rPr lang="en-IN" dirty="0" smtClean="0"/>
              <a:t>Practice Programme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2984"/>
            <a:ext cx="8229600" cy="4983179"/>
          </a:xfrm>
        </p:spPr>
        <p:txBody>
          <a:bodyPr/>
          <a:lstStyle/>
          <a:p>
            <a:r>
              <a:rPr lang="en-IN" sz="2400" dirty="0" smtClean="0"/>
              <a:t>Write a programme that takes three sides of a triangle as input and performs the following tasks: </a:t>
            </a:r>
          </a:p>
          <a:p>
            <a:pPr lvl="1"/>
            <a:r>
              <a:rPr lang="en-IN" sz="2000" dirty="0" smtClean="0"/>
              <a:t>Checks if the triangle is right-angled</a:t>
            </a:r>
          </a:p>
          <a:p>
            <a:pPr lvl="1"/>
            <a:r>
              <a:rPr lang="en-IN" sz="2000" dirty="0" smtClean="0"/>
              <a:t>Finds the radius of the in-circle of the triangle</a:t>
            </a:r>
          </a:p>
          <a:p>
            <a:pPr lvl="1"/>
            <a:endParaRPr lang="en-IN" sz="2000" dirty="0" smtClean="0"/>
          </a:p>
          <a:p>
            <a:r>
              <a:rPr lang="en-IN" sz="2400" dirty="0" smtClean="0"/>
              <a:t>Write a programme that takes coordinates of three points and performs the following tasks</a:t>
            </a:r>
          </a:p>
          <a:p>
            <a:pPr lvl="1"/>
            <a:r>
              <a:rPr lang="en-IN" sz="2000" dirty="0" smtClean="0"/>
              <a:t>Checks if the points form the vertices of a </a:t>
            </a:r>
            <a:r>
              <a:rPr lang="en-IN" sz="2000" dirty="0" err="1" smtClean="0"/>
              <a:t>traiangle</a:t>
            </a:r>
            <a:endParaRPr lang="en-IN" sz="2000" dirty="0" smtClean="0"/>
          </a:p>
          <a:p>
            <a:pPr lvl="1"/>
            <a:r>
              <a:rPr lang="en-IN" sz="2000" dirty="0" smtClean="0"/>
              <a:t>Checks if a point, input by user, lies inside the triangle</a:t>
            </a: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229600" cy="428604"/>
          </a:xfrm>
        </p:spPr>
        <p:txBody>
          <a:bodyPr/>
          <a:lstStyle/>
          <a:p>
            <a:pPr algn="l"/>
            <a:r>
              <a:rPr lang="en-IN" sz="3600" dirty="0" smtClean="0"/>
              <a:t>Switch-case structure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357166"/>
            <a:ext cx="9144000" cy="6143668"/>
          </a:xfrm>
        </p:spPr>
        <p:txBody>
          <a:bodyPr/>
          <a:lstStyle/>
          <a:p>
            <a:r>
              <a:rPr lang="en-IN" sz="1600" dirty="0" smtClean="0"/>
              <a:t>Consider the following problem:</a:t>
            </a:r>
          </a:p>
          <a:p>
            <a:pPr lvl="1"/>
            <a:r>
              <a:rPr lang="en-IN" sz="1600" dirty="0" smtClean="0"/>
              <a:t>If  today is a Sunday, print the day of the week a date after n days will be. n is a user input</a:t>
            </a:r>
          </a:p>
          <a:p>
            <a:pPr lvl="1">
              <a:buNone/>
            </a:pPr>
            <a:r>
              <a:rPr lang="en-IN" sz="1600" dirty="0" smtClean="0"/>
              <a:t>/* Program to check day after n days*/</a:t>
            </a:r>
          </a:p>
          <a:p>
            <a:pPr lvl="1">
              <a:buNone/>
            </a:pPr>
            <a:r>
              <a:rPr lang="en-IN" sz="1600" dirty="0" smtClean="0"/>
              <a:t>#include &lt;</a:t>
            </a:r>
            <a:r>
              <a:rPr lang="en-IN" sz="1600" dirty="0" err="1" smtClean="0"/>
              <a:t>stdio.h</a:t>
            </a:r>
            <a:r>
              <a:rPr lang="en-IN" sz="1600" dirty="0" smtClean="0"/>
              <a:t>&gt;</a:t>
            </a:r>
          </a:p>
          <a:p>
            <a:pPr lvl="1">
              <a:buNone/>
            </a:pPr>
            <a:r>
              <a:rPr lang="en-IN" sz="1600" dirty="0" smtClean="0"/>
              <a:t>main()</a:t>
            </a:r>
          </a:p>
          <a:p>
            <a:pPr lvl="1">
              <a:buNone/>
            </a:pPr>
            <a:r>
              <a:rPr lang="en-IN" sz="1600" dirty="0" smtClean="0"/>
              <a:t>{</a:t>
            </a:r>
          </a:p>
          <a:p>
            <a:pPr lvl="1">
              <a:buNone/>
            </a:pPr>
            <a:r>
              <a:rPr lang="en-IN" sz="1600" dirty="0" smtClean="0"/>
              <a:t>	</a:t>
            </a:r>
            <a:r>
              <a:rPr lang="en-IN" sz="1600" dirty="0" err="1" smtClean="0"/>
              <a:t>int</a:t>
            </a:r>
            <a:r>
              <a:rPr lang="en-IN" sz="1600" dirty="0" smtClean="0"/>
              <a:t> </a:t>
            </a:r>
            <a:r>
              <a:rPr lang="en-IN" sz="1600" dirty="0" err="1" smtClean="0"/>
              <a:t>n,m</a:t>
            </a:r>
            <a:r>
              <a:rPr lang="en-IN" sz="1600" dirty="0" smtClean="0"/>
              <a:t>;</a:t>
            </a:r>
          </a:p>
          <a:p>
            <a:pPr lvl="1">
              <a:buNone/>
            </a:pPr>
            <a:r>
              <a:rPr lang="en-IN" sz="1600" dirty="0" smtClean="0"/>
              <a:t>	</a:t>
            </a:r>
            <a:r>
              <a:rPr lang="en-IN" sz="1600" dirty="0" err="1" smtClean="0"/>
              <a:t>printf</a:t>
            </a:r>
            <a:r>
              <a:rPr lang="en-IN" sz="1600" dirty="0" smtClean="0"/>
              <a:t> ("Give the value of n:\n");</a:t>
            </a:r>
          </a:p>
          <a:p>
            <a:pPr lvl="1">
              <a:buNone/>
            </a:pPr>
            <a:r>
              <a:rPr lang="en-IN" sz="1600" dirty="0" smtClean="0"/>
              <a:t>	</a:t>
            </a:r>
            <a:r>
              <a:rPr lang="en-IN" sz="1600" dirty="0" err="1" smtClean="0"/>
              <a:t>scanf</a:t>
            </a:r>
            <a:r>
              <a:rPr lang="en-IN" sz="1600" dirty="0" smtClean="0"/>
              <a:t>("%</a:t>
            </a:r>
            <a:r>
              <a:rPr lang="en-IN" sz="1600" dirty="0" err="1" smtClean="0"/>
              <a:t>d",&amp;n</a:t>
            </a:r>
            <a:r>
              <a:rPr lang="en-IN" sz="1600" dirty="0" smtClean="0"/>
              <a:t>);</a:t>
            </a:r>
          </a:p>
          <a:p>
            <a:pPr lvl="1">
              <a:buNone/>
            </a:pPr>
            <a:r>
              <a:rPr lang="en-IN" sz="1600" dirty="0" smtClean="0"/>
              <a:t>	m=n%7;</a:t>
            </a:r>
          </a:p>
          <a:p>
            <a:pPr lvl="1">
              <a:buNone/>
            </a:pPr>
            <a:r>
              <a:rPr lang="en-IN" sz="1600" dirty="0" smtClean="0"/>
              <a:t>	if (m==1)</a:t>
            </a:r>
          </a:p>
          <a:p>
            <a:pPr lvl="1">
              <a:buNone/>
            </a:pPr>
            <a:r>
              <a:rPr lang="en-IN" sz="1600" dirty="0" smtClean="0"/>
              <a:t>	   </a:t>
            </a:r>
            <a:r>
              <a:rPr lang="en-IN" sz="1600" dirty="0" err="1" smtClean="0"/>
              <a:t>printf</a:t>
            </a:r>
            <a:r>
              <a:rPr lang="en-IN" sz="1600" dirty="0" smtClean="0"/>
              <a:t> ("Monday\n");</a:t>
            </a:r>
          </a:p>
          <a:p>
            <a:pPr lvl="1">
              <a:buNone/>
            </a:pPr>
            <a:r>
              <a:rPr lang="en-IN" sz="1600" dirty="0" smtClean="0"/>
              <a:t>	else{</a:t>
            </a:r>
          </a:p>
          <a:p>
            <a:pPr lvl="1">
              <a:buNone/>
            </a:pPr>
            <a:r>
              <a:rPr lang="en-IN" sz="1600" dirty="0" smtClean="0"/>
              <a:t>		if (m==2)</a:t>
            </a:r>
          </a:p>
          <a:p>
            <a:pPr lvl="1">
              <a:buNone/>
            </a:pPr>
            <a:r>
              <a:rPr lang="en-IN" sz="1600" dirty="0" smtClean="0"/>
              <a:t>		   </a:t>
            </a:r>
            <a:r>
              <a:rPr lang="en-IN" sz="1600" dirty="0" err="1" smtClean="0"/>
              <a:t>printf</a:t>
            </a:r>
            <a:r>
              <a:rPr lang="en-IN" sz="1600" dirty="0" smtClean="0"/>
              <a:t> ("Tuesday\n");</a:t>
            </a:r>
          </a:p>
          <a:p>
            <a:pPr lvl="1">
              <a:buNone/>
            </a:pPr>
            <a:r>
              <a:rPr lang="en-IN" sz="1600" dirty="0" smtClean="0"/>
              <a:t>		   else{</a:t>
            </a:r>
          </a:p>
          <a:p>
            <a:pPr lvl="1">
              <a:buNone/>
            </a:pPr>
            <a:r>
              <a:rPr lang="en-IN" sz="1600" dirty="0" smtClean="0"/>
              <a:t>		   	if (m==3)</a:t>
            </a:r>
          </a:p>
          <a:p>
            <a:pPr lvl="1">
              <a:buNone/>
            </a:pPr>
            <a:r>
              <a:rPr lang="en-IN" sz="1600" dirty="0" smtClean="0"/>
              <a:t>		   	  </a:t>
            </a:r>
            <a:r>
              <a:rPr lang="en-IN" sz="1600" dirty="0" err="1" smtClean="0"/>
              <a:t>printf</a:t>
            </a:r>
            <a:r>
              <a:rPr lang="en-IN" sz="1600" dirty="0" smtClean="0"/>
              <a:t>("Wednesday\n");</a:t>
            </a:r>
          </a:p>
          <a:p>
            <a:pPr lvl="1">
              <a:buNone/>
            </a:pPr>
            <a:r>
              <a:rPr lang="en-IN" sz="1600" dirty="0" smtClean="0"/>
              <a:t>		   	  else{</a:t>
            </a:r>
          </a:p>
          <a:p>
            <a:pPr lvl="1">
              <a:buNone/>
            </a:pPr>
            <a:r>
              <a:rPr lang="en-IN" sz="1600" dirty="0" smtClean="0"/>
              <a:t>		   	  	if (m==4)</a:t>
            </a:r>
          </a:p>
          <a:p>
            <a:pPr lvl="1">
              <a:buNone/>
            </a:pPr>
            <a:r>
              <a:rPr lang="en-IN" sz="1600" dirty="0" smtClean="0"/>
              <a:t>		   	  	    </a:t>
            </a:r>
            <a:r>
              <a:rPr lang="en-IN" sz="1600" dirty="0" err="1" smtClean="0"/>
              <a:t>printf</a:t>
            </a:r>
            <a:r>
              <a:rPr lang="en-IN" sz="1600" dirty="0" smtClean="0"/>
              <a:t>("Thursday\n");</a:t>
            </a:r>
          </a:p>
          <a:p>
            <a:pPr lvl="1">
              <a:buNone/>
            </a:pPr>
            <a:r>
              <a:rPr lang="en-IN" sz="1600" dirty="0" smtClean="0"/>
              <a:t>						</a:t>
            </a:r>
            <a:endParaRPr lang="en-US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229600" cy="428604"/>
          </a:xfrm>
        </p:spPr>
        <p:txBody>
          <a:bodyPr/>
          <a:lstStyle/>
          <a:p>
            <a:pPr algn="l"/>
            <a:r>
              <a:rPr lang="en-IN" sz="3600" dirty="0" smtClean="0"/>
              <a:t>Switch-case structure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357166"/>
            <a:ext cx="9144000" cy="6143668"/>
          </a:xfrm>
        </p:spPr>
        <p:txBody>
          <a:bodyPr/>
          <a:lstStyle/>
          <a:p>
            <a:pPr lvl="1">
              <a:buNone/>
            </a:pPr>
            <a:r>
              <a:rPr lang="en-IN" sz="1600" dirty="0" smtClean="0"/>
              <a:t>else {</a:t>
            </a:r>
          </a:p>
          <a:p>
            <a:pPr lvl="1">
              <a:buNone/>
            </a:pPr>
            <a:r>
              <a:rPr lang="en-IN" sz="1600" dirty="0" smtClean="0"/>
              <a:t>						 	if(m==5)</a:t>
            </a:r>
          </a:p>
          <a:p>
            <a:pPr lvl="1">
              <a:buNone/>
            </a:pPr>
            <a:r>
              <a:rPr lang="en-IN" sz="1600" dirty="0" smtClean="0"/>
              <a:t>						 	 </a:t>
            </a:r>
            <a:r>
              <a:rPr lang="en-IN" sz="1600" dirty="0" err="1" smtClean="0"/>
              <a:t>printf</a:t>
            </a:r>
            <a:r>
              <a:rPr lang="en-IN" sz="1600" dirty="0" smtClean="0"/>
              <a:t>("Friday\n");</a:t>
            </a:r>
          </a:p>
          <a:p>
            <a:pPr lvl="1">
              <a:buNone/>
            </a:pPr>
            <a:r>
              <a:rPr lang="en-IN" sz="1600" dirty="0" smtClean="0"/>
              <a:t>						 	 else {</a:t>
            </a:r>
          </a:p>
          <a:p>
            <a:pPr lvl="1">
              <a:buNone/>
            </a:pPr>
            <a:r>
              <a:rPr lang="en-IN" sz="1600" dirty="0" smtClean="0"/>
              <a:t>						 	 	if (m==6)</a:t>
            </a:r>
          </a:p>
          <a:p>
            <a:pPr lvl="1">
              <a:buNone/>
            </a:pPr>
            <a:r>
              <a:rPr lang="en-IN" sz="1600" dirty="0" smtClean="0"/>
              <a:t>						 	 	</a:t>
            </a:r>
            <a:r>
              <a:rPr lang="en-IN" sz="1600" dirty="0" err="1" smtClean="0"/>
              <a:t>printf</a:t>
            </a:r>
            <a:r>
              <a:rPr lang="en-IN" sz="1600" dirty="0" smtClean="0"/>
              <a:t>("Saturday\n");</a:t>
            </a:r>
          </a:p>
          <a:p>
            <a:pPr lvl="1">
              <a:buNone/>
            </a:pPr>
            <a:r>
              <a:rPr lang="en-IN" sz="1600" dirty="0" smtClean="0"/>
              <a:t>						 	 	else</a:t>
            </a:r>
          </a:p>
          <a:p>
            <a:pPr lvl="1">
              <a:buNone/>
            </a:pPr>
            <a:r>
              <a:rPr lang="en-IN" sz="1600" dirty="0" smtClean="0"/>
              <a:t>						 	 	</a:t>
            </a:r>
            <a:r>
              <a:rPr lang="en-IN" sz="1600" dirty="0" err="1" smtClean="0"/>
              <a:t>printf</a:t>
            </a:r>
            <a:r>
              <a:rPr lang="en-IN" sz="1600" dirty="0" smtClean="0"/>
              <a:t> ("Sunday\n");</a:t>
            </a:r>
          </a:p>
          <a:p>
            <a:pPr lvl="1">
              <a:buNone/>
            </a:pPr>
            <a:r>
              <a:rPr lang="en-IN" sz="1600" dirty="0" smtClean="0"/>
              <a:t>							  }</a:t>
            </a:r>
          </a:p>
          <a:p>
            <a:pPr lvl="1">
              <a:buNone/>
            </a:pPr>
            <a:r>
              <a:rPr lang="en-IN" sz="1600" dirty="0" smtClean="0"/>
              <a:t>						 }  </a:t>
            </a:r>
          </a:p>
          <a:p>
            <a:pPr lvl="1">
              <a:buNone/>
            </a:pPr>
            <a:r>
              <a:rPr lang="en-IN" sz="1600" dirty="0" smtClean="0"/>
              <a:t>				 }</a:t>
            </a:r>
          </a:p>
          <a:p>
            <a:pPr lvl="1">
              <a:buNone/>
            </a:pPr>
            <a:r>
              <a:rPr lang="en-IN" sz="1600" dirty="0" smtClean="0"/>
              <a:t>		   }</a:t>
            </a:r>
          </a:p>
          <a:p>
            <a:pPr lvl="1">
              <a:buNone/>
            </a:pPr>
            <a:r>
              <a:rPr lang="en-IN" sz="1600" dirty="0" smtClean="0"/>
              <a:t>	}</a:t>
            </a:r>
          </a:p>
          <a:p>
            <a:pPr lvl="1">
              <a:buNone/>
            </a:pPr>
            <a:r>
              <a:rPr lang="en-IN" sz="1600" dirty="0" smtClean="0"/>
              <a:t>	     </a:t>
            </a:r>
          </a:p>
          <a:p>
            <a:pPr lvl="1">
              <a:buNone/>
            </a:pPr>
            <a:r>
              <a:rPr lang="en-IN" sz="1600" dirty="0" smtClean="0"/>
              <a:t>}                              </a:t>
            </a:r>
          </a:p>
          <a:p>
            <a:pPr lvl="1">
              <a:buNone/>
            </a:pPr>
            <a:r>
              <a:rPr lang="en-IN" sz="1800" dirty="0" smtClean="0"/>
              <a:t>   </a:t>
            </a:r>
          </a:p>
          <a:p>
            <a:pPr lvl="1">
              <a:buNone/>
            </a:pPr>
            <a:r>
              <a:rPr lang="en-IN" sz="1800" dirty="0" smtClean="0"/>
              <a:t>         </a:t>
            </a:r>
            <a:endParaRPr lang="en-US" sz="1800" dirty="0" smtClean="0"/>
          </a:p>
          <a:p>
            <a:pPr>
              <a:buNone/>
            </a:pPr>
            <a:endParaRPr lang="en-US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229600" cy="511156"/>
          </a:xfrm>
        </p:spPr>
        <p:txBody>
          <a:bodyPr/>
          <a:lstStyle/>
          <a:p>
            <a:pPr algn="l"/>
            <a:r>
              <a:rPr lang="en-IN" sz="3600" dirty="0" smtClean="0"/>
              <a:t>switch-case structure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71480"/>
            <a:ext cx="8229600" cy="5554683"/>
          </a:xfrm>
        </p:spPr>
        <p:txBody>
          <a:bodyPr/>
          <a:lstStyle/>
          <a:p>
            <a:r>
              <a:rPr lang="en-IN" sz="2000" dirty="0" smtClean="0"/>
              <a:t>C  language allows a much more compact structure to achieve the same goal</a:t>
            </a:r>
          </a:p>
          <a:p>
            <a:r>
              <a:rPr lang="en-IN" sz="2000" dirty="0" smtClean="0"/>
              <a:t>The structure is known as switch-case structure</a:t>
            </a:r>
          </a:p>
          <a:p>
            <a:r>
              <a:rPr lang="en-US" sz="2000" dirty="0" smtClean="0"/>
              <a:t>Causes a particular group of statements to be chosen from several available groups</a:t>
            </a:r>
          </a:p>
          <a:p>
            <a:pPr lvl="1"/>
            <a:r>
              <a:rPr lang="en-US" sz="1800" dirty="0" smtClean="0"/>
              <a:t>Selection is based upon the current value of an expression which is included within the </a:t>
            </a:r>
            <a:r>
              <a:rPr lang="en-US" sz="1800" b="1" dirty="0" smtClean="0"/>
              <a:t>switch statement</a:t>
            </a:r>
            <a:endParaRPr lang="en-US" sz="1800" dirty="0" smtClean="0"/>
          </a:p>
          <a:p>
            <a:r>
              <a:rPr lang="en-IN" sz="2000" dirty="0" smtClean="0"/>
              <a:t>Syntax is </a:t>
            </a:r>
            <a:r>
              <a:rPr lang="en-IN" sz="2000" dirty="0" smtClean="0">
                <a:solidFill>
                  <a:srgbClr val="FF0000"/>
                </a:solidFill>
              </a:rPr>
              <a:t>switch </a:t>
            </a:r>
            <a:r>
              <a:rPr lang="en-IN" sz="2000" dirty="0" smtClean="0">
                <a:solidFill>
                  <a:srgbClr val="FF0000"/>
                </a:solidFill>
              </a:rPr>
              <a:t>(expression) statement</a:t>
            </a:r>
          </a:p>
          <a:p>
            <a:pPr lvl="1"/>
            <a:r>
              <a:rPr lang="en-IN" sz="1800" dirty="0" smtClean="0"/>
              <a:t>Expression results in integer value</a:t>
            </a:r>
          </a:p>
          <a:p>
            <a:pPr lvl="2"/>
            <a:r>
              <a:rPr lang="en-IN" sz="1600" dirty="0" smtClean="0"/>
              <a:t>Can also be of char type as each character has an associated integer value</a:t>
            </a:r>
          </a:p>
          <a:p>
            <a:pPr lvl="1"/>
            <a:r>
              <a:rPr lang="en-IN" sz="1800" dirty="0" smtClean="0"/>
              <a:t>Statement is usually a compound statement</a:t>
            </a:r>
          </a:p>
          <a:p>
            <a:pPr lvl="1"/>
            <a:r>
              <a:rPr lang="en-US" sz="1800" dirty="0" smtClean="0"/>
              <a:t>Embedded statement specifies alternate courses of action </a:t>
            </a:r>
          </a:p>
          <a:p>
            <a:pPr lvl="2"/>
            <a:r>
              <a:rPr lang="en-US" sz="1600" dirty="0" smtClean="0"/>
              <a:t>Each alternative is expressed as a group of one or more individual statements within the overall embedded statement</a:t>
            </a:r>
          </a:p>
          <a:p>
            <a:pPr lvl="1"/>
            <a:r>
              <a:rPr lang="en-US" sz="2000" dirty="0" smtClean="0"/>
              <a:t>For each alternative, the first statement within the group must be preceded by one or more </a:t>
            </a:r>
            <a:r>
              <a:rPr lang="en-US" sz="2000" b="1" dirty="0" smtClean="0"/>
              <a:t>case labels </a:t>
            </a:r>
            <a:r>
              <a:rPr lang="en-US" sz="2000" dirty="0" smtClean="0"/>
              <a:t>(also called </a:t>
            </a:r>
            <a:r>
              <a:rPr lang="en-US" sz="2000" b="1" i="1" dirty="0" smtClean="0"/>
              <a:t>case prefixes)</a:t>
            </a:r>
          </a:p>
          <a:p>
            <a:pPr lvl="1"/>
            <a:r>
              <a:rPr lang="en-US" sz="2000" dirty="0" smtClean="0"/>
              <a:t>Case labels identify the different groups of statements (i.e., the different alternatives) and distinguish then from one another</a:t>
            </a:r>
          </a:p>
          <a:p>
            <a:pPr lvl="2"/>
            <a:r>
              <a:rPr lang="en-IN" sz="1800" b="1" i="1" dirty="0" smtClean="0"/>
              <a:t>Each case label must be unique</a:t>
            </a:r>
            <a:endParaRPr lang="en-US" sz="1800" b="1" i="1" dirty="0" smtClean="0"/>
          </a:p>
          <a:p>
            <a:pPr lvl="1"/>
            <a:endParaRPr lang="en-US" sz="2000" dirty="0" smtClean="0"/>
          </a:p>
          <a:p>
            <a:pPr lvl="1"/>
            <a:endParaRPr lang="en-IN" sz="1800" dirty="0" smtClean="0"/>
          </a:p>
          <a:p>
            <a:endParaRPr lang="en-IN" sz="2000" dirty="0" smtClean="0"/>
          </a:p>
          <a:p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229600" cy="428604"/>
          </a:xfrm>
        </p:spPr>
        <p:txBody>
          <a:bodyPr/>
          <a:lstStyle/>
          <a:p>
            <a:pPr algn="l"/>
            <a:r>
              <a:rPr lang="en-IN" sz="3600" dirty="0" smtClean="0"/>
              <a:t>switch-case structure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357166"/>
            <a:ext cx="9144000" cy="6143668"/>
          </a:xfrm>
        </p:spPr>
        <p:txBody>
          <a:bodyPr/>
          <a:lstStyle/>
          <a:p>
            <a:pPr>
              <a:buNone/>
            </a:pPr>
            <a:r>
              <a:rPr lang="en-US" sz="1800" dirty="0" smtClean="0"/>
              <a:t>/* Program to check day after n days*/</a:t>
            </a:r>
          </a:p>
          <a:p>
            <a:pPr>
              <a:buNone/>
            </a:pPr>
            <a:r>
              <a:rPr lang="en-US" sz="1800" dirty="0" smtClean="0"/>
              <a:t>#include &lt;</a:t>
            </a:r>
            <a:r>
              <a:rPr lang="en-US" sz="1800" dirty="0" err="1" smtClean="0"/>
              <a:t>stdio.h</a:t>
            </a:r>
            <a:r>
              <a:rPr lang="en-US" sz="1800" dirty="0" smtClean="0"/>
              <a:t>&gt;</a:t>
            </a:r>
          </a:p>
          <a:p>
            <a:pPr>
              <a:buNone/>
            </a:pPr>
            <a:r>
              <a:rPr lang="en-US" sz="1800" dirty="0" smtClean="0"/>
              <a:t>main()</a:t>
            </a:r>
          </a:p>
          <a:p>
            <a:pPr>
              <a:buNone/>
            </a:pPr>
            <a:r>
              <a:rPr lang="en-US" sz="1800" dirty="0" smtClean="0"/>
              <a:t>{</a:t>
            </a:r>
          </a:p>
          <a:p>
            <a:pPr>
              <a:buNone/>
            </a:pPr>
            <a:r>
              <a:rPr lang="en-US" sz="1800" dirty="0" smtClean="0"/>
              <a:t>	</a:t>
            </a:r>
            <a:r>
              <a:rPr lang="en-US" sz="1800" dirty="0" err="1" smtClean="0"/>
              <a:t>int</a:t>
            </a:r>
            <a:r>
              <a:rPr lang="en-US" sz="1800" dirty="0" smtClean="0"/>
              <a:t> </a:t>
            </a:r>
            <a:r>
              <a:rPr lang="en-US" sz="1800" dirty="0" err="1" smtClean="0"/>
              <a:t>n,m</a:t>
            </a:r>
            <a:r>
              <a:rPr lang="en-US" sz="1800" dirty="0" smtClean="0"/>
              <a:t>;</a:t>
            </a:r>
          </a:p>
          <a:p>
            <a:pPr>
              <a:buNone/>
            </a:pPr>
            <a:r>
              <a:rPr lang="en-US" sz="1800" dirty="0" smtClean="0"/>
              <a:t>	</a:t>
            </a:r>
            <a:r>
              <a:rPr lang="en-US" sz="1800" dirty="0" err="1" smtClean="0"/>
              <a:t>printf</a:t>
            </a:r>
            <a:r>
              <a:rPr lang="en-US" sz="1800" dirty="0" smtClean="0"/>
              <a:t> ("Give the value of n:\n");</a:t>
            </a:r>
          </a:p>
          <a:p>
            <a:pPr>
              <a:buNone/>
            </a:pPr>
            <a:r>
              <a:rPr lang="en-US" sz="1800" dirty="0" smtClean="0"/>
              <a:t>	</a:t>
            </a:r>
            <a:r>
              <a:rPr lang="en-US" sz="1800" dirty="0" err="1" smtClean="0"/>
              <a:t>scanf</a:t>
            </a:r>
            <a:r>
              <a:rPr lang="en-US" sz="1800" dirty="0" smtClean="0"/>
              <a:t>("%</a:t>
            </a:r>
            <a:r>
              <a:rPr lang="en-US" sz="1800" dirty="0" err="1" smtClean="0"/>
              <a:t>d",&amp;n</a:t>
            </a:r>
            <a:r>
              <a:rPr lang="en-US" sz="1800" dirty="0" smtClean="0"/>
              <a:t>);</a:t>
            </a:r>
          </a:p>
          <a:p>
            <a:pPr>
              <a:buNone/>
            </a:pPr>
            <a:r>
              <a:rPr lang="en-US" sz="1800" dirty="0" smtClean="0"/>
              <a:t>	m=n%7;</a:t>
            </a:r>
          </a:p>
          <a:p>
            <a:pPr>
              <a:buNone/>
            </a:pPr>
            <a:r>
              <a:rPr lang="en-US" sz="1800" dirty="0" smtClean="0"/>
              <a:t>	switch (m){</a:t>
            </a:r>
          </a:p>
          <a:p>
            <a:pPr>
              <a:buNone/>
            </a:pPr>
            <a:r>
              <a:rPr lang="en-US" sz="1800" dirty="0" smtClean="0"/>
              <a:t>		case 1:printf ("Monday\n");	break;</a:t>
            </a:r>
          </a:p>
          <a:p>
            <a:pPr>
              <a:buNone/>
            </a:pPr>
            <a:r>
              <a:rPr lang="en-US" sz="1800" dirty="0" smtClean="0"/>
              <a:t>		case 2:printf ("Tuesday\n");	break;</a:t>
            </a:r>
          </a:p>
          <a:p>
            <a:pPr>
              <a:buNone/>
            </a:pPr>
            <a:r>
              <a:rPr lang="en-US" sz="1800" dirty="0" smtClean="0"/>
              <a:t>		case 3:printf("Wednesday\n"); break;</a:t>
            </a:r>
          </a:p>
          <a:p>
            <a:pPr>
              <a:buNone/>
            </a:pPr>
            <a:r>
              <a:rPr lang="en-US" sz="1800" dirty="0" smtClean="0"/>
              <a:t>		case 4:printf("Thursday\n");	break;</a:t>
            </a:r>
          </a:p>
          <a:p>
            <a:pPr>
              <a:buNone/>
            </a:pPr>
            <a:r>
              <a:rPr lang="en-US" sz="1800" dirty="0" smtClean="0"/>
              <a:t>		case 5:printf("Friday\n");	break;</a:t>
            </a:r>
          </a:p>
          <a:p>
            <a:pPr>
              <a:buNone/>
            </a:pPr>
            <a:r>
              <a:rPr lang="en-US" sz="1800" dirty="0" smtClean="0"/>
              <a:t>		case 6:printf("Saturday\n");	break;</a:t>
            </a:r>
          </a:p>
          <a:p>
            <a:pPr>
              <a:buNone/>
            </a:pPr>
            <a:r>
              <a:rPr lang="en-US" sz="1800" dirty="0" smtClean="0"/>
              <a:t>		</a:t>
            </a:r>
            <a:r>
              <a:rPr lang="en-US" sz="1800" dirty="0" err="1" smtClean="0"/>
              <a:t>default:printf</a:t>
            </a:r>
            <a:r>
              <a:rPr lang="en-US" sz="1800" dirty="0" smtClean="0"/>
              <a:t> ("Sunday\n");      </a:t>
            </a:r>
          </a:p>
          <a:p>
            <a:pPr>
              <a:buNone/>
            </a:pPr>
            <a:r>
              <a:rPr lang="en-US" sz="1800" dirty="0" smtClean="0"/>
              <a:t>	}</a:t>
            </a:r>
          </a:p>
          <a:p>
            <a:pPr>
              <a:buNone/>
            </a:pPr>
            <a:r>
              <a:rPr lang="en-US" sz="1800" dirty="0" smtClean="0"/>
              <a:t>}</a:t>
            </a:r>
            <a:endParaRPr lang="en-US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229600" cy="511156"/>
          </a:xfrm>
        </p:spPr>
        <p:txBody>
          <a:bodyPr/>
          <a:lstStyle/>
          <a:p>
            <a:pPr algn="l"/>
            <a:r>
              <a:rPr lang="en-IN" sz="4000" dirty="0" smtClean="0"/>
              <a:t>switch-case structure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0034" y="500042"/>
            <a:ext cx="8229600" cy="5411807"/>
          </a:xfrm>
        </p:spPr>
        <p:txBody>
          <a:bodyPr/>
          <a:lstStyle/>
          <a:p>
            <a:r>
              <a:rPr lang="en-US" sz="2400" dirty="0" smtClean="0"/>
              <a:t>Control is transferred directly to the group of statements whose case-label value matches the value of the expression. </a:t>
            </a:r>
          </a:p>
          <a:p>
            <a:pPr lvl="1"/>
            <a:r>
              <a:rPr lang="en-US" sz="2000" dirty="0" smtClean="0"/>
              <a:t>If none of the case label values matches the value of the expression, then none of the groups within the switch statement will be selected. </a:t>
            </a:r>
          </a:p>
          <a:p>
            <a:pPr lvl="1"/>
            <a:r>
              <a:rPr lang="en-US" sz="2000" dirty="0" smtClean="0"/>
              <a:t>Control is transferred directly to the statement that follows the switch statement</a:t>
            </a:r>
          </a:p>
          <a:p>
            <a:r>
              <a:rPr lang="en-US" sz="2400" dirty="0" smtClean="0"/>
              <a:t>One of the labeled groups of statements within the switch statement may be labeled default. </a:t>
            </a:r>
          </a:p>
          <a:p>
            <a:pPr lvl="1"/>
            <a:r>
              <a:rPr lang="en-US" sz="2000" dirty="0" smtClean="0"/>
              <a:t>Will be selected if none of the case labels matches the value of the </a:t>
            </a:r>
            <a:r>
              <a:rPr lang="en-US" sz="2000" i="1" dirty="0" smtClean="0"/>
              <a:t>expression. </a:t>
            </a:r>
          </a:p>
          <a:p>
            <a:pPr lvl="1"/>
            <a:r>
              <a:rPr lang="en-US" sz="2000" i="1" dirty="0" smtClean="0"/>
              <a:t>Convenient </a:t>
            </a:r>
            <a:r>
              <a:rPr lang="en-US" sz="2000" dirty="0" smtClean="0"/>
              <a:t>for generating error messages or error correction routines. </a:t>
            </a:r>
          </a:p>
          <a:p>
            <a:pPr lvl="1"/>
            <a:r>
              <a:rPr lang="en-US" sz="2000" dirty="0" smtClean="0"/>
              <a:t>default group may appear anywhere within the switch statement, need not necessarily be placed at the end. </a:t>
            </a:r>
          </a:p>
          <a:p>
            <a:r>
              <a:rPr lang="en-US" sz="2400" dirty="0" smtClean="0"/>
              <a:t>If none of the case labels matches the value of the </a:t>
            </a:r>
            <a:r>
              <a:rPr lang="en-US" sz="2400" i="1" dirty="0" smtClean="0"/>
              <a:t>expression and the default group is not present then no action </a:t>
            </a:r>
            <a:r>
              <a:rPr lang="en-US" sz="2400" dirty="0" smtClean="0"/>
              <a:t>will be taken by the switch statement</a:t>
            </a:r>
          </a:p>
          <a:p>
            <a:pPr lvl="1"/>
            <a:r>
              <a:rPr lang="en-IN" sz="2000" dirty="0" smtClean="0"/>
              <a:t>Control moves to next statement after the switch statement</a:t>
            </a:r>
            <a:endParaRPr lang="en-US" sz="2000" dirty="0" smtClean="0"/>
          </a:p>
          <a:p>
            <a:pPr lvl="1"/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229600" cy="582594"/>
          </a:xfrm>
        </p:spPr>
        <p:txBody>
          <a:bodyPr/>
          <a:lstStyle/>
          <a:p>
            <a:pPr algn="l"/>
            <a:r>
              <a:rPr lang="en-IN" sz="4000" dirty="0" smtClean="0"/>
              <a:t>break and continue statements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42918"/>
            <a:ext cx="8229600" cy="5483245"/>
          </a:xfrm>
        </p:spPr>
        <p:txBody>
          <a:bodyPr/>
          <a:lstStyle/>
          <a:p>
            <a:r>
              <a:rPr lang="en-US" sz="2400" dirty="0" smtClean="0"/>
              <a:t>break statement is used to terminate loops or to exit from a switch. </a:t>
            </a:r>
          </a:p>
          <a:p>
            <a:pPr lvl="1"/>
            <a:r>
              <a:rPr lang="en-US" sz="2000" dirty="0" smtClean="0"/>
              <a:t>Can be used within a for, while, do -while, or switch statement</a:t>
            </a:r>
          </a:p>
          <a:p>
            <a:pPr lvl="1"/>
            <a:r>
              <a:rPr lang="en-US" sz="2000" dirty="0" smtClean="0"/>
              <a:t>break statement causes a transfer of control out of the entire switch statement, to the first statement following the switch statement</a:t>
            </a:r>
          </a:p>
          <a:p>
            <a:pPr lvl="1"/>
            <a:r>
              <a:rPr lang="en-US" sz="2000" dirty="0" smtClean="0"/>
              <a:t>If a break statement is included in a while, do - while or for loop, then control will immediately be transferred out of the loop when the break statement is encountered</a:t>
            </a:r>
          </a:p>
          <a:p>
            <a:r>
              <a:rPr lang="en-US" sz="2400" dirty="0" smtClean="0"/>
              <a:t>continue statement is used to bypass the remainder of the current pass through a loop. </a:t>
            </a:r>
          </a:p>
          <a:p>
            <a:pPr lvl="1"/>
            <a:r>
              <a:rPr lang="en-US" sz="2000" dirty="0" smtClean="0"/>
              <a:t>Loop does not terminate when a continue statement is encountered.</a:t>
            </a:r>
          </a:p>
          <a:p>
            <a:pPr lvl="1"/>
            <a:r>
              <a:rPr lang="en-US" sz="2000" dirty="0" smtClean="0"/>
              <a:t>Remaining loop statements are skipped and the computation proceeds directly to the next pass through the loop. </a:t>
            </a:r>
          </a:p>
          <a:p>
            <a:pPr lvl="1"/>
            <a:r>
              <a:rPr lang="en-US" sz="2000" dirty="0" smtClean="0"/>
              <a:t>continue statement can be included within a while, a do - while or a for statement.</a:t>
            </a:r>
          </a:p>
          <a:p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229600" cy="582594"/>
          </a:xfrm>
        </p:spPr>
        <p:txBody>
          <a:bodyPr/>
          <a:lstStyle/>
          <a:p>
            <a:pPr algn="l"/>
            <a:r>
              <a:rPr lang="en-IN" sz="4000" dirty="0" smtClean="0"/>
              <a:t>comma operator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42918"/>
            <a:ext cx="8229600" cy="5483245"/>
          </a:xfrm>
        </p:spPr>
        <p:txBody>
          <a:bodyPr/>
          <a:lstStyle/>
          <a:p>
            <a:r>
              <a:rPr lang="en-IN" sz="2400" dirty="0" smtClean="0"/>
              <a:t>Used primarily in conjunction with the for statement</a:t>
            </a:r>
            <a:endParaRPr lang="en-US" sz="2400" dirty="0" smtClean="0"/>
          </a:p>
          <a:p>
            <a:r>
              <a:rPr lang="en-US" sz="2400" dirty="0" smtClean="0"/>
              <a:t>Permits two different expressions to appear in situations where only one expression would ordinarily be used</a:t>
            </a:r>
          </a:p>
          <a:p>
            <a:r>
              <a:rPr lang="en-IN" sz="2400" dirty="0" smtClean="0"/>
              <a:t>Examples</a:t>
            </a:r>
          </a:p>
          <a:p>
            <a:r>
              <a:rPr lang="en-US" sz="2400" dirty="0" smtClean="0"/>
              <a:t>for ( expression 1a, expression 1b; expression 2; expression 3) statement</a:t>
            </a:r>
          </a:p>
          <a:p>
            <a:pPr lvl="1"/>
            <a:r>
              <a:rPr lang="en-US" sz="2000" dirty="0" smtClean="0"/>
              <a:t>Expression 1a and expression 1b, separated by the comma operator, initialize two separate indices that would be used simultaneously within the for loop</a:t>
            </a:r>
          </a:p>
          <a:p>
            <a:r>
              <a:rPr lang="en-US" sz="2400" dirty="0" smtClean="0"/>
              <a:t>for ( expression 1; expression 2; expression 3a, expression 3b) statement</a:t>
            </a:r>
          </a:p>
          <a:p>
            <a:pPr lvl="1"/>
            <a:r>
              <a:rPr lang="en-US" sz="2000" dirty="0" smtClean="0"/>
              <a:t>Expression 3a and expression 3b, separated by the comma operator, modify (increment/ decrement) two separate indices that would be used simultaneously within the for loop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2594"/>
          </a:xfrm>
        </p:spPr>
        <p:txBody>
          <a:bodyPr/>
          <a:lstStyle/>
          <a:p>
            <a:pPr algn="l"/>
            <a:r>
              <a:rPr lang="en-IN" dirty="0" smtClean="0"/>
              <a:t>Practice Programme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2984"/>
            <a:ext cx="8229600" cy="4983179"/>
          </a:xfrm>
        </p:spPr>
        <p:txBody>
          <a:bodyPr/>
          <a:lstStyle/>
          <a:p>
            <a:r>
              <a:rPr lang="en-IN" sz="2400" dirty="0" smtClean="0"/>
              <a:t>Write a programme that takes three sides of a triangle as input and performs the following tasks: </a:t>
            </a:r>
          </a:p>
          <a:p>
            <a:pPr lvl="1"/>
            <a:r>
              <a:rPr lang="en-IN" sz="2000" dirty="0" smtClean="0"/>
              <a:t>Checks if the inputs are valid</a:t>
            </a:r>
          </a:p>
          <a:p>
            <a:pPr lvl="1"/>
            <a:r>
              <a:rPr lang="en-IN" sz="2000" dirty="0" smtClean="0"/>
              <a:t>If valid, performs the following tasks</a:t>
            </a:r>
          </a:p>
          <a:p>
            <a:pPr lvl="2"/>
            <a:r>
              <a:rPr lang="en-IN" sz="1600" dirty="0" smtClean="0"/>
              <a:t>Checks if the triangle is equilateral, isosceles or scalene</a:t>
            </a:r>
          </a:p>
          <a:p>
            <a:pPr lvl="2"/>
            <a:r>
              <a:rPr lang="en-IN" sz="1600" dirty="0" smtClean="0"/>
              <a:t>Finds the area of the triangle</a:t>
            </a:r>
          </a:p>
          <a:p>
            <a:pPr lvl="2"/>
            <a:r>
              <a:rPr lang="en-IN" sz="1600" dirty="0" smtClean="0"/>
              <a:t>Finds the included angles of the triangle </a:t>
            </a:r>
            <a:r>
              <a:rPr lang="en-IN" sz="1600" smtClean="0"/>
              <a:t>in degrees</a:t>
            </a:r>
            <a:endParaRPr lang="en-US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6672</TotalTime>
  <Words>793</Words>
  <Application>Microsoft Office PowerPoint</Application>
  <PresentationFormat>On-screen Show (4:3)</PresentationFormat>
  <Paragraphs>123</Paragraphs>
  <Slides>10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 Computer Programming Session: 2020-21 Semester: 2nd </vt:lpstr>
      <vt:lpstr>Switch-case structure</vt:lpstr>
      <vt:lpstr>Switch-case structure</vt:lpstr>
      <vt:lpstr>switch-case structure</vt:lpstr>
      <vt:lpstr>switch-case structure</vt:lpstr>
      <vt:lpstr>switch-case structure</vt:lpstr>
      <vt:lpstr>break and continue statements</vt:lpstr>
      <vt:lpstr>comma operator</vt:lpstr>
      <vt:lpstr>Practice Programme</vt:lpstr>
      <vt:lpstr>Practice Programme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 1100 Thermodynamics Session: 2012-13 Semester: January-April</dc:title>
  <dc:creator>User</dc:creator>
  <cp:lastModifiedBy>Achintya</cp:lastModifiedBy>
  <cp:revision>104</cp:revision>
  <dcterms:created xsi:type="dcterms:W3CDTF">2013-01-07T03:21:23Z</dcterms:created>
  <dcterms:modified xsi:type="dcterms:W3CDTF">2021-06-23T19:18:33Z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1033-11.2.0.9684</vt:lpwstr>
  </property>
</Properties>
</file>