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9" r:id="rId11"/>
    <p:sldId id="268" r:id="rId12"/>
    <p:sldId id="267" r:id="rId13"/>
    <p:sldId id="266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C5F72-13B6-4750-ADA9-21E6EC7B4FE5}" type="datetimeFigureOut">
              <a:rPr lang="en-US" smtClean="0"/>
              <a:pPr/>
              <a:t>6/15/2021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2D03A-572E-4551-9E1C-33D61D9983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729B-316F-4259-8AFE-BE513A9E182C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F8FF-F158-450D-898D-DFB971BC067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DFDC9-3369-4E5B-96F5-DD124FFF51A6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C9B6-3842-4392-AFFA-3A483C35A94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91013-48D7-4FD1-802A-589193A16224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48357-C16C-4339-AFDD-C9E39E61E29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2F58-B472-4F29-9EDF-89E3C8C6385C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5D74-C024-45F0-BEFF-8BF78BF1CCC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AFBF-7819-4641-8EBF-5DC6AB70E6B5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26CB1-9B14-463D-8B7D-B7FAF7004C1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35F8-5335-4372-B34E-E8761AE1214D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44BA-99E2-4FA8-9D70-C87A87EEA0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3C418-11E2-40F1-97F2-4834A3F4EC9D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A95D-9493-4E4A-A176-6E4822E6CFF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506D-A39A-4CB3-B74E-703AE73A125C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2074-E4D4-4B17-A390-CE3E379E527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77ED-EE5F-4B3E-9B7A-17F9FF348629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916-81EB-4C65-A838-589022F5F4E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68BBE-573F-47F4-98CD-6A80F9601626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3BDB-2CAE-4D6C-96E5-C9714F3CCD8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C8AC-3190-481E-B91F-2C9FB0A709C6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FB64-BFFC-415E-8ED8-55ED2D74990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DD85FC-B64B-45A9-A7B1-91ED23A37F2D}" type="datetimeFigureOut">
              <a:rPr lang="en-IN"/>
              <a:pPr>
                <a:defRPr/>
              </a:pPr>
              <a:t>15-06-2021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B45153-FA52-4D53-91DB-B71249BF1EE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Computer Programming</a:t>
            </a:r>
            <a:br>
              <a:rPr lang="en-IN" dirty="0" smtClean="0"/>
            </a:br>
            <a:r>
              <a:rPr lang="en-IN" dirty="0" smtClean="0"/>
              <a:t>Session: 2020-21</a:t>
            </a:r>
            <a:br>
              <a:rPr lang="en-IN" dirty="0" smtClean="0"/>
            </a:br>
            <a:r>
              <a:rPr lang="en-IN" dirty="0" smtClean="0"/>
              <a:t>Semester: 2nd 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4429132"/>
            <a:ext cx="6400800" cy="1752600"/>
          </a:xfrm>
        </p:spPr>
        <p:txBody>
          <a:bodyPr/>
          <a:lstStyle/>
          <a:p>
            <a:r>
              <a:rPr lang="en-IN" dirty="0" smtClean="0">
                <a:solidFill>
                  <a:schemeClr val="tx1"/>
                </a:solidFill>
              </a:rPr>
              <a:t>Control Statements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Part I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Achintya </a:t>
            </a:r>
            <a:r>
              <a:rPr lang="en-IN" dirty="0" err="1" smtClean="0">
                <a:solidFill>
                  <a:schemeClr val="tx1"/>
                </a:solidFill>
              </a:rPr>
              <a:t>Mukhopadhyay</a:t>
            </a:r>
            <a:endParaRPr lang="en-IN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Looping: do ...while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71480"/>
            <a:ext cx="8643998" cy="5929354"/>
          </a:xfrm>
        </p:spPr>
        <p:txBody>
          <a:bodyPr/>
          <a:lstStyle/>
          <a:p>
            <a:r>
              <a:rPr lang="en-IN" sz="2400" dirty="0" smtClean="0"/>
              <a:t>Illustration</a:t>
            </a:r>
          </a:p>
          <a:p>
            <a:pPr>
              <a:buNone/>
            </a:pPr>
            <a:r>
              <a:rPr lang="en-US" sz="2000" dirty="0" smtClean="0"/>
              <a:t>/* Sum of n natural numbers */</a:t>
            </a:r>
          </a:p>
          <a:p>
            <a:pPr>
              <a:buNone/>
            </a:pPr>
            <a:r>
              <a:rPr lang="en-US" sz="2000" dirty="0" smtClean="0"/>
              <a:t>#include&lt;</a:t>
            </a:r>
            <a:r>
              <a:rPr lang="en-US" sz="2000" dirty="0" err="1" smtClean="0"/>
              <a:t>stdio.h</a:t>
            </a:r>
            <a:r>
              <a:rPr lang="en-US" sz="2000" dirty="0" smtClean="0"/>
              <a:t>&gt;</a:t>
            </a:r>
          </a:p>
          <a:p>
            <a:pPr>
              <a:buNone/>
            </a:pPr>
            <a:r>
              <a:rPr lang="en-US" sz="2000" dirty="0" smtClean="0"/>
              <a:t>main()</a:t>
            </a:r>
          </a:p>
          <a:p>
            <a:pPr>
              <a:buNone/>
            </a:pP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int</a:t>
            </a:r>
            <a:r>
              <a:rPr lang="en-US" sz="2000" dirty="0" smtClean="0"/>
              <a:t> term=0,sum=0,n=10;</a:t>
            </a:r>
          </a:p>
          <a:p>
            <a:pPr>
              <a:buNone/>
            </a:pPr>
            <a:r>
              <a:rPr lang="en-US" sz="2000" dirty="0" smtClean="0"/>
              <a:t>	do{</a:t>
            </a:r>
          </a:p>
          <a:p>
            <a:pPr>
              <a:buNone/>
            </a:pPr>
            <a:r>
              <a:rPr lang="en-US" sz="2000" dirty="0" smtClean="0"/>
              <a:t>		sum+=++term;</a:t>
            </a:r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printf</a:t>
            </a:r>
            <a:r>
              <a:rPr lang="en-US" sz="2000" dirty="0" smtClean="0"/>
              <a:t>("term = %d sum = %d\</a:t>
            </a:r>
            <a:r>
              <a:rPr lang="en-US" sz="2000" dirty="0" err="1" smtClean="0"/>
              <a:t>n",term,sum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	}while(term&lt;n);</a:t>
            </a:r>
          </a:p>
          <a:p>
            <a:pPr>
              <a:buNone/>
            </a:pPr>
            <a:r>
              <a:rPr lang="en-US" sz="2000" dirty="0" smtClean="0"/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Looping: for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71480"/>
            <a:ext cx="8643998" cy="5929354"/>
          </a:xfrm>
        </p:spPr>
        <p:txBody>
          <a:bodyPr/>
          <a:lstStyle/>
          <a:p>
            <a:r>
              <a:rPr lang="en-US" sz="2400" dirty="0" smtClean="0"/>
              <a:t>for statement is the third and perhaps the most commonly used looping statement in C</a:t>
            </a:r>
            <a:r>
              <a:rPr lang="en-US" sz="2400" b="1" dirty="0" smtClean="0"/>
              <a:t> </a:t>
            </a:r>
          </a:p>
          <a:p>
            <a:pPr lvl="1"/>
            <a:r>
              <a:rPr lang="en-US" sz="2000" b="1" dirty="0" smtClean="0"/>
              <a:t>I</a:t>
            </a:r>
            <a:r>
              <a:rPr lang="en-US" sz="2000" dirty="0" smtClean="0"/>
              <a:t>ncludes </a:t>
            </a:r>
          </a:p>
          <a:p>
            <a:pPr lvl="2"/>
            <a:r>
              <a:rPr lang="en-US" sz="1800" dirty="0" smtClean="0"/>
              <a:t>an expression that specifies an initial value for an index,</a:t>
            </a:r>
          </a:p>
          <a:p>
            <a:pPr lvl="2"/>
            <a:r>
              <a:rPr lang="en-US" sz="1800" dirty="0" smtClean="0"/>
              <a:t> another expression that determines whether or not the loop is continued,</a:t>
            </a:r>
          </a:p>
          <a:p>
            <a:pPr lvl="2"/>
            <a:r>
              <a:rPr lang="en-US" sz="1800" dirty="0" smtClean="0"/>
              <a:t>a third expression that allows the index to be modified at the end of each pass</a:t>
            </a:r>
          </a:p>
          <a:p>
            <a:pPr lvl="1"/>
            <a:r>
              <a:rPr lang="en-IN" sz="2200" dirty="0" smtClean="0"/>
              <a:t>Syntax</a:t>
            </a:r>
          </a:p>
          <a:p>
            <a:pPr lvl="2"/>
            <a:r>
              <a:rPr lang="en-IN" sz="1800" dirty="0" smtClean="0"/>
              <a:t>for (expression1, expression2, expression3) statement</a:t>
            </a:r>
          </a:p>
          <a:p>
            <a:pPr lvl="1"/>
            <a:r>
              <a:rPr lang="en-US" sz="1800" dirty="0" smtClean="0"/>
              <a:t>expression 1 used to initialize some parameter (called an index) that controls the looping action,</a:t>
            </a:r>
          </a:p>
          <a:p>
            <a:pPr lvl="1"/>
            <a:r>
              <a:rPr lang="en-US" sz="1800" dirty="0" smtClean="0"/>
              <a:t>expression  2 represents a condition that must be true for the loop to continue execution, and </a:t>
            </a:r>
          </a:p>
          <a:p>
            <a:pPr lvl="1"/>
            <a:r>
              <a:rPr lang="en-US" sz="1800" dirty="0" smtClean="0"/>
              <a:t>expression 3 is used to alter the value of the parameter initially assigned by expression 1.</a:t>
            </a:r>
            <a:r>
              <a:rPr lang="en-US" sz="1800" i="1" dirty="0" smtClean="0"/>
              <a:t> </a:t>
            </a:r>
          </a:p>
          <a:p>
            <a:pPr lvl="1"/>
            <a:r>
              <a:rPr lang="en-US" sz="2000" i="1" dirty="0" smtClean="0"/>
              <a:t>Typically, </a:t>
            </a:r>
          </a:p>
          <a:p>
            <a:pPr lvl="2"/>
            <a:r>
              <a:rPr lang="en-US" sz="1800" i="1" dirty="0" smtClean="0"/>
              <a:t>expression 1 </a:t>
            </a:r>
            <a:r>
              <a:rPr lang="en-US" sz="1800" dirty="0" smtClean="0"/>
              <a:t>is an assignment expression, </a:t>
            </a:r>
          </a:p>
          <a:p>
            <a:pPr lvl="2"/>
            <a:r>
              <a:rPr lang="en-US" sz="1800" i="1" dirty="0" smtClean="0"/>
              <a:t>expression 2 is a logical expression and </a:t>
            </a:r>
          </a:p>
          <a:p>
            <a:pPr lvl="2"/>
            <a:r>
              <a:rPr lang="en-US" sz="1800" i="1" dirty="0" smtClean="0"/>
              <a:t>expression 3 is a unary </a:t>
            </a:r>
            <a:r>
              <a:rPr lang="en-US" sz="1800" dirty="0" smtClean="0"/>
              <a:t>expression or an assignment expression</a:t>
            </a:r>
            <a:endParaRPr lang="en-IN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3600" dirty="0" smtClean="0"/>
              <a:t>Looping: for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en-US" sz="2400" dirty="0" smtClean="0"/>
              <a:t>When the for statement is executed, expression 2 is evaluated and tested at the beginning of each pass through the loop, and expression 3 is evaluated at the end of each pass</a:t>
            </a:r>
          </a:p>
          <a:p>
            <a:r>
              <a:rPr lang="en-US" sz="2400" dirty="0" smtClean="0"/>
              <a:t>The looping action will continue as long as the value of expression 2 is not zero, that is, as long as the logical condition represented by expression 2 is true</a:t>
            </a:r>
          </a:p>
          <a:p>
            <a:r>
              <a:rPr lang="en-IN" sz="2400" dirty="0" smtClean="0"/>
              <a:t>For statements </a:t>
            </a:r>
            <a:r>
              <a:rPr lang="en-US" sz="2400" dirty="0" smtClean="0"/>
              <a:t>can be used to carry out looping actions where the number of passes through the loop is not known in advance</a:t>
            </a:r>
          </a:p>
          <a:p>
            <a:r>
              <a:rPr lang="en-US" sz="2400" dirty="0" smtClean="0"/>
              <a:t>Particularly well suited for loops in which the number of passes </a:t>
            </a:r>
            <a:r>
              <a:rPr lang="en-US" sz="2400" b="1" i="1" dirty="0" smtClean="0"/>
              <a:t>is </a:t>
            </a:r>
            <a:r>
              <a:rPr lang="en-US" sz="2400" dirty="0" smtClean="0"/>
              <a:t>known in advance</a:t>
            </a:r>
          </a:p>
          <a:p>
            <a:r>
              <a:rPr lang="en-US" sz="2400" b="1" dirty="0" smtClean="0"/>
              <a:t>while loops are generally used when the number of passes is </a:t>
            </a:r>
            <a:r>
              <a:rPr lang="en-US" sz="2400" b="1" i="1" dirty="0" smtClean="0"/>
              <a:t>not known in advance, and for loops are generally used when the number of passes is known in advance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Looping: for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71480"/>
            <a:ext cx="8643998" cy="5929354"/>
          </a:xfrm>
        </p:spPr>
        <p:txBody>
          <a:bodyPr/>
          <a:lstStyle/>
          <a:p>
            <a:r>
              <a:rPr lang="en-IN" sz="2400" dirty="0" smtClean="0"/>
              <a:t>Illustration</a:t>
            </a:r>
          </a:p>
          <a:p>
            <a:pPr>
              <a:buNone/>
            </a:pPr>
            <a:r>
              <a:rPr lang="en-US" sz="2000" dirty="0" smtClean="0"/>
              <a:t>/* Sum of n natural numbers */</a:t>
            </a:r>
          </a:p>
          <a:p>
            <a:pPr>
              <a:buNone/>
            </a:pPr>
            <a:r>
              <a:rPr lang="en-US" sz="2000" dirty="0" smtClean="0"/>
              <a:t>#include&lt;</a:t>
            </a:r>
            <a:r>
              <a:rPr lang="en-US" sz="2000" dirty="0" err="1" smtClean="0"/>
              <a:t>stdio.h</a:t>
            </a:r>
            <a:r>
              <a:rPr lang="en-US" sz="2000" dirty="0" smtClean="0"/>
              <a:t>&gt;</a:t>
            </a:r>
          </a:p>
          <a:p>
            <a:pPr>
              <a:buNone/>
            </a:pPr>
            <a:r>
              <a:rPr lang="en-US" sz="2000" dirty="0" smtClean="0"/>
              <a:t>main()</a:t>
            </a:r>
          </a:p>
          <a:p>
            <a:pPr>
              <a:buNone/>
            </a:pP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int</a:t>
            </a:r>
            <a:r>
              <a:rPr lang="en-US" sz="2000" dirty="0" smtClean="0"/>
              <a:t> term=0,sum=0,n=10;</a:t>
            </a:r>
          </a:p>
          <a:p>
            <a:pPr>
              <a:buNone/>
            </a:pPr>
            <a:r>
              <a:rPr lang="en-US" sz="2000" dirty="0" smtClean="0"/>
              <a:t>	for (term = 0; term &lt;= n; ++term) {</a:t>
            </a:r>
          </a:p>
          <a:p>
            <a:pPr>
              <a:buNone/>
            </a:pPr>
            <a:r>
              <a:rPr lang="en-US" sz="2000" dirty="0" smtClean="0"/>
              <a:t>		sum+=term;</a:t>
            </a:r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printf</a:t>
            </a:r>
            <a:r>
              <a:rPr lang="en-US" sz="2000" dirty="0" smtClean="0"/>
              <a:t>("term = %d sum = %d\</a:t>
            </a:r>
            <a:r>
              <a:rPr lang="en-US" sz="2000" dirty="0" err="1" smtClean="0"/>
              <a:t>n",term,sum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	}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3600" dirty="0" smtClean="0"/>
              <a:t>Looping: for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en-US" sz="2400" dirty="0" smtClean="0"/>
              <a:t>All three expressions need not be included in the </a:t>
            </a:r>
            <a:r>
              <a:rPr lang="en-US" sz="2400" b="1" dirty="0" smtClean="0"/>
              <a:t>for statement, though the </a:t>
            </a:r>
            <a:r>
              <a:rPr lang="en-US" sz="2400" dirty="0" smtClean="0"/>
              <a:t>semicolons must be present. </a:t>
            </a:r>
          </a:p>
          <a:p>
            <a:pPr lvl="1"/>
            <a:r>
              <a:rPr lang="en-US" sz="2000" dirty="0" smtClean="0"/>
              <a:t>The first and third expressions may be omitted if other means are provided for initializing the index and or altering </a:t>
            </a:r>
            <a:r>
              <a:rPr lang="en-US" sz="2400" dirty="0" smtClean="0"/>
              <a:t>the index. </a:t>
            </a:r>
          </a:p>
          <a:p>
            <a:pPr lvl="1"/>
            <a:r>
              <a:rPr lang="en-US" sz="2000" dirty="0" smtClean="0"/>
              <a:t>If the second expression is omitted, however, it will be assumed to have a permanent value of </a:t>
            </a:r>
            <a:r>
              <a:rPr lang="en-US" sz="2000" b="1" dirty="0" smtClean="0"/>
              <a:t>1</a:t>
            </a:r>
            <a:r>
              <a:rPr lang="en-US" sz="2000" dirty="0" smtClean="0"/>
              <a:t>(true); </a:t>
            </a:r>
          </a:p>
          <a:p>
            <a:pPr lvl="2"/>
            <a:r>
              <a:rPr lang="en-US" sz="1800" dirty="0" smtClean="0"/>
              <a:t>Loop will continue indefinitely unless it is terminated by some other means, such </a:t>
            </a:r>
            <a:r>
              <a:rPr lang="en-US" sz="1800" b="1" dirty="0" smtClean="0"/>
              <a:t>as a break or </a:t>
            </a:r>
            <a:r>
              <a:rPr lang="en-US" sz="1800" dirty="0" smtClean="0"/>
              <a:t>a </a:t>
            </a:r>
            <a:r>
              <a:rPr lang="en-US" sz="1800" b="1" dirty="0" smtClean="0"/>
              <a:t>return statement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1857356" y="3571876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en-US" dirty="0" smtClean="0"/>
              <a:t>/* Sum of n natural numbers */</a:t>
            </a:r>
          </a:p>
          <a:p>
            <a:pPr>
              <a:buNone/>
            </a:pPr>
            <a:r>
              <a:rPr lang="en-US" dirty="0" smtClean="0"/>
              <a:t>#include&lt;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main()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term=0,sum=0,n=10;</a:t>
            </a:r>
          </a:p>
          <a:p>
            <a:pPr>
              <a:buNone/>
            </a:pPr>
            <a:r>
              <a:rPr lang="en-US" dirty="0" smtClean="0"/>
              <a:t>	for </a:t>
            </a:r>
            <a:r>
              <a:rPr lang="en-US" dirty="0" smtClean="0"/>
              <a:t>(; </a:t>
            </a:r>
            <a:r>
              <a:rPr lang="en-US" dirty="0" smtClean="0"/>
              <a:t>term &lt;= n</a:t>
            </a:r>
            <a:r>
              <a:rPr lang="en-US" dirty="0" smtClean="0"/>
              <a:t>;) </a:t>
            </a: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	sum</a:t>
            </a:r>
            <a:r>
              <a:rPr lang="en-US" dirty="0" smtClean="0"/>
              <a:t>+=++term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printf</a:t>
            </a:r>
            <a:r>
              <a:rPr lang="en-US" dirty="0" smtClean="0"/>
              <a:t>("term = %d sum = %d\</a:t>
            </a:r>
            <a:r>
              <a:rPr lang="en-US" dirty="0" err="1" smtClean="0"/>
              <a:t>n",term,sum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/>
          <a:lstStyle/>
          <a:p>
            <a:pPr algn="l"/>
            <a:r>
              <a:rPr lang="en-IN" sz="3600" dirty="0" smtClean="0"/>
              <a:t>Practice Problems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en-IN" sz="2400" dirty="0" smtClean="0"/>
              <a:t>Write a programme to find the sum of natural numbers such that the sum does not exceed 50.</a:t>
            </a:r>
          </a:p>
          <a:p>
            <a:r>
              <a:rPr lang="en-IN" sz="2400" dirty="0" smtClean="0"/>
              <a:t>Write a programme to check if a point (</a:t>
            </a:r>
            <a:r>
              <a:rPr lang="en-IN" sz="2400" dirty="0" err="1" smtClean="0"/>
              <a:t>x,y</a:t>
            </a:r>
            <a:r>
              <a:rPr lang="en-IN" sz="2400" dirty="0" smtClean="0"/>
              <a:t>) is inside, on or outside a circle with centre (</a:t>
            </a:r>
            <a:r>
              <a:rPr lang="en-IN" sz="2400" dirty="0" err="1" smtClean="0"/>
              <a:t>x</a:t>
            </a:r>
            <a:r>
              <a:rPr lang="en-IN" sz="2400" baseline="-25000" dirty="0" err="1" smtClean="0"/>
              <a:t>c</a:t>
            </a:r>
            <a:r>
              <a:rPr lang="en-IN" sz="2400" dirty="0" err="1" smtClean="0"/>
              <a:t>,y</a:t>
            </a:r>
            <a:r>
              <a:rPr lang="en-IN" sz="2400" baseline="-25000" dirty="0" err="1" smtClean="0"/>
              <a:t>c</a:t>
            </a:r>
            <a:r>
              <a:rPr lang="en-IN" sz="2400" dirty="0" smtClean="0"/>
              <a:t>) and radius r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Prerequisites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143668"/>
          </a:xfrm>
        </p:spPr>
        <p:txBody>
          <a:bodyPr/>
          <a:lstStyle/>
          <a:p>
            <a:r>
              <a:rPr lang="en-IN" sz="2400" dirty="0" smtClean="0"/>
              <a:t>Logical and Relational Operators</a:t>
            </a:r>
          </a:p>
          <a:p>
            <a:r>
              <a:rPr lang="en-IN" sz="2400" dirty="0" smtClean="0"/>
              <a:t>Compound Statements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Branching: if...else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5786478"/>
          </a:xfrm>
        </p:spPr>
        <p:txBody>
          <a:bodyPr/>
          <a:lstStyle/>
          <a:p>
            <a:r>
              <a:rPr lang="en-IN" sz="2400" dirty="0" smtClean="0"/>
              <a:t>if ... else statement evaluates a logical expression and executes one set of statements (could be one single statement) if the logical expression is true and another set of statements if false</a:t>
            </a:r>
          </a:p>
          <a:p>
            <a:pPr lvl="1"/>
            <a:r>
              <a:rPr lang="en-IN" sz="2000" dirty="0" smtClean="0"/>
              <a:t>“else” part is optional</a:t>
            </a:r>
          </a:p>
          <a:p>
            <a:pPr lvl="2"/>
            <a:r>
              <a:rPr lang="en-IN" sz="1800" dirty="0" smtClean="0"/>
              <a:t>In its simplest version the syntax is </a:t>
            </a:r>
          </a:p>
          <a:p>
            <a:pPr lvl="2" algn="ctr">
              <a:buNone/>
            </a:pPr>
            <a:r>
              <a:rPr lang="en-IN" sz="1800" dirty="0" smtClean="0"/>
              <a:t>if (expression) statement</a:t>
            </a:r>
          </a:p>
          <a:p>
            <a:pPr lvl="2" algn="just"/>
            <a:r>
              <a:rPr lang="en-IN" sz="1800" dirty="0" smtClean="0"/>
              <a:t>Expression must be enclosed in parentheses</a:t>
            </a:r>
          </a:p>
          <a:p>
            <a:pPr lvl="2" algn="just"/>
            <a:r>
              <a:rPr lang="en-IN" sz="1800" dirty="0" smtClean="0"/>
              <a:t>Statement may be simple or compound</a:t>
            </a:r>
          </a:p>
          <a:p>
            <a:pPr lvl="2" algn="just"/>
            <a:r>
              <a:rPr lang="en-IN" sz="1800" dirty="0" smtClean="0"/>
              <a:t>Statement is executed only if the expression is true</a:t>
            </a:r>
          </a:p>
          <a:p>
            <a:pPr algn="just"/>
            <a:r>
              <a:rPr lang="en-IN" sz="2400" dirty="0" smtClean="0"/>
              <a:t>Example</a:t>
            </a:r>
          </a:p>
          <a:p>
            <a:pPr lvl="1">
              <a:buNone/>
            </a:pPr>
            <a:r>
              <a:rPr lang="en-IN" sz="2000" dirty="0" smtClean="0"/>
              <a:t>if (</a:t>
            </a:r>
            <a:r>
              <a:rPr lang="en-IN" sz="2000" dirty="0" err="1" smtClean="0"/>
              <a:t>dis</a:t>
            </a:r>
            <a:r>
              <a:rPr lang="en-IN" sz="2000" dirty="0" smtClean="0"/>
              <a:t>&gt;=0)</a:t>
            </a:r>
          </a:p>
          <a:p>
            <a:pPr lvl="1">
              <a:buNone/>
            </a:pPr>
            <a:r>
              <a:rPr lang="en-IN" sz="2000" dirty="0" smtClean="0"/>
              <a:t>   </a:t>
            </a:r>
            <a:r>
              <a:rPr lang="en-IN" sz="2000" dirty="0" err="1" smtClean="0"/>
              <a:t>dis</a:t>
            </a:r>
            <a:r>
              <a:rPr lang="en-IN" sz="2000" dirty="0" smtClean="0"/>
              <a:t> = </a:t>
            </a:r>
            <a:r>
              <a:rPr lang="en-IN" sz="2000" dirty="0" err="1" smtClean="0"/>
              <a:t>sqrt</a:t>
            </a:r>
            <a:r>
              <a:rPr lang="en-IN" sz="2000" dirty="0" smtClean="0"/>
              <a:t>(</a:t>
            </a:r>
            <a:r>
              <a:rPr lang="en-IN" sz="2000" dirty="0" err="1" smtClean="0"/>
              <a:t>dis</a:t>
            </a:r>
            <a:r>
              <a:rPr lang="en-IN" sz="2000" dirty="0" smtClean="0"/>
              <a:t>);</a:t>
            </a:r>
          </a:p>
          <a:p>
            <a:pPr lvl="1">
              <a:buNone/>
            </a:pPr>
            <a:endParaRPr lang="en-IN" sz="2000" dirty="0" smtClean="0"/>
          </a:p>
          <a:p>
            <a:pPr lvl="1">
              <a:buNone/>
            </a:pPr>
            <a:r>
              <a:rPr lang="en-IN" sz="2000" dirty="0" smtClean="0"/>
              <a:t>if (c!=0) {</a:t>
            </a:r>
          </a:p>
          <a:p>
            <a:pPr lvl="1">
              <a:buNone/>
            </a:pPr>
            <a:r>
              <a:rPr lang="en-IN" sz="2000" dirty="0" smtClean="0"/>
              <a:t>    d=1.0/c;</a:t>
            </a:r>
          </a:p>
          <a:p>
            <a:pPr lvl="1">
              <a:buNone/>
            </a:pPr>
            <a:r>
              <a:rPr lang="en-IN" sz="2000" dirty="0" smtClean="0"/>
              <a:t>    </a:t>
            </a:r>
            <a:r>
              <a:rPr lang="en-IN" sz="2000" dirty="0" err="1" smtClean="0"/>
              <a:t>printf</a:t>
            </a:r>
            <a:r>
              <a:rPr lang="en-IN" sz="2000" dirty="0" smtClean="0"/>
              <a:t> (“%f\</a:t>
            </a:r>
            <a:r>
              <a:rPr lang="en-IN" sz="2000" dirty="0" err="1" smtClean="0"/>
              <a:t>n”,d</a:t>
            </a:r>
            <a:r>
              <a:rPr lang="en-IN" sz="2000" dirty="0" smtClean="0"/>
              <a:t>);</a:t>
            </a:r>
          </a:p>
          <a:p>
            <a:pPr lvl="1">
              <a:buNone/>
            </a:pPr>
            <a:r>
              <a:rPr lang="en-IN" sz="2000" dirty="0" smtClean="0"/>
              <a:t>} </a:t>
            </a:r>
          </a:p>
          <a:p>
            <a:pPr lvl="1">
              <a:buNone/>
            </a:pPr>
            <a:r>
              <a:rPr lang="en-IN" sz="2000" dirty="0" smtClean="0"/>
              <a:t>     </a:t>
            </a:r>
          </a:p>
          <a:p>
            <a:pPr lvl="1" algn="just">
              <a:buNone/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Branching: if...else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714356"/>
            <a:ext cx="8643998" cy="5786478"/>
          </a:xfrm>
        </p:spPr>
        <p:txBody>
          <a:bodyPr/>
          <a:lstStyle/>
          <a:p>
            <a:pPr algn="just"/>
            <a:r>
              <a:rPr lang="en-IN" sz="2400" dirty="0" smtClean="0"/>
              <a:t>if...else statement </a:t>
            </a:r>
          </a:p>
          <a:p>
            <a:pPr lvl="1" algn="just"/>
            <a:r>
              <a:rPr lang="en-IN" sz="2000" dirty="0" smtClean="0"/>
              <a:t>Syntax</a:t>
            </a:r>
          </a:p>
          <a:p>
            <a:pPr lvl="1" algn="ctr">
              <a:buNone/>
            </a:pPr>
            <a:r>
              <a:rPr lang="en-IN" sz="2000" dirty="0" smtClean="0"/>
              <a:t>if (expression) statement1 else statement2</a:t>
            </a:r>
          </a:p>
          <a:p>
            <a:pPr lvl="1" algn="just"/>
            <a:r>
              <a:rPr lang="en-IN" sz="2000" dirty="0" smtClean="0"/>
              <a:t>If expression is true, statement1 is executed, if expression is false, statement2 is executed</a:t>
            </a:r>
          </a:p>
          <a:p>
            <a:pPr lvl="1" algn="just"/>
            <a:r>
              <a:rPr lang="en-IN" sz="2000" dirty="0" smtClean="0"/>
              <a:t>Statements can be simple or compound</a:t>
            </a:r>
          </a:p>
          <a:p>
            <a:pPr lvl="1" algn="just"/>
            <a:r>
              <a:rPr lang="en-IN" sz="2000" dirty="0" smtClean="0"/>
              <a:t>Expression must be enclosed in parentheses</a:t>
            </a:r>
          </a:p>
          <a:p>
            <a:pPr lvl="1" algn="just"/>
            <a:r>
              <a:rPr lang="en-IN" sz="2000" dirty="0" smtClean="0"/>
              <a:t>Equivalent function can be performed with conditional statement (mostly for simple cases)</a:t>
            </a:r>
          </a:p>
          <a:p>
            <a:pPr algn="just"/>
            <a:r>
              <a:rPr lang="en-IN" sz="2400" dirty="0" smtClean="0"/>
              <a:t>Examples</a:t>
            </a:r>
          </a:p>
          <a:p>
            <a:pPr lvl="1" algn="just">
              <a:buNone/>
            </a:pP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4358640"/>
          <a:ext cx="857256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3470"/>
                <a:gridCol w="3929090"/>
              </a:tblGrid>
              <a:tr h="370840">
                <a:tc>
                  <a:txBody>
                    <a:bodyPr/>
                    <a:lstStyle/>
                    <a:p>
                      <a:pPr lvl="1" algn="just">
                        <a:buNone/>
                      </a:pPr>
                      <a:r>
                        <a:rPr lang="en-IN" sz="2000" dirty="0" smtClean="0"/>
                        <a:t>if (</a:t>
                      </a:r>
                      <a:r>
                        <a:rPr lang="en-IN" sz="2000" dirty="0" smtClean="0"/>
                        <a:t>a==0</a:t>
                      </a:r>
                      <a:r>
                        <a:rPr lang="en-IN" sz="2000" dirty="0" smtClean="0"/>
                        <a:t>)</a:t>
                      </a:r>
                    </a:p>
                    <a:p>
                      <a:pPr lvl="1" algn="just">
                        <a:buNone/>
                      </a:pPr>
                      <a:r>
                        <a:rPr lang="en-IN" sz="2000" dirty="0" smtClean="0"/>
                        <a:t>   </a:t>
                      </a:r>
                      <a:r>
                        <a:rPr lang="en-IN" sz="2000" dirty="0" err="1" smtClean="0"/>
                        <a:t>printf</a:t>
                      </a:r>
                      <a:r>
                        <a:rPr lang="en-IN" sz="2000" dirty="0" smtClean="0"/>
                        <a:t> (“Not a quadratic equation\n”);</a:t>
                      </a:r>
                    </a:p>
                    <a:p>
                      <a:pPr lvl="1" algn="just">
                        <a:buNone/>
                      </a:pPr>
                      <a:r>
                        <a:rPr lang="en-IN" sz="2000" dirty="0" smtClean="0"/>
                        <a:t>else</a:t>
                      </a:r>
                    </a:p>
                    <a:p>
                      <a:pPr lvl="1" algn="just">
                        <a:buNone/>
                      </a:pPr>
                      <a:r>
                        <a:rPr lang="en-IN" sz="2000" dirty="0" smtClean="0"/>
                        <a:t>   </a:t>
                      </a:r>
                      <a:r>
                        <a:rPr lang="en-IN" sz="2000" dirty="0" err="1" smtClean="0"/>
                        <a:t>printf</a:t>
                      </a:r>
                      <a:r>
                        <a:rPr lang="en-IN" sz="2000" dirty="0" smtClean="0"/>
                        <a:t> (“Quadratic equation”);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if</a:t>
                      </a:r>
                      <a:r>
                        <a:rPr lang="en-IN" baseline="0" dirty="0" smtClean="0"/>
                        <a:t> (</a:t>
                      </a:r>
                      <a:r>
                        <a:rPr lang="en-IN" baseline="0" dirty="0" err="1" smtClean="0"/>
                        <a:t>selling_price</a:t>
                      </a:r>
                      <a:r>
                        <a:rPr lang="en-IN" baseline="0" dirty="0" smtClean="0"/>
                        <a:t>&gt;</a:t>
                      </a:r>
                      <a:r>
                        <a:rPr lang="en-IN" baseline="0" dirty="0" err="1" smtClean="0"/>
                        <a:t>cost_price</a:t>
                      </a:r>
                      <a:r>
                        <a:rPr lang="en-IN" baseline="0" dirty="0" smtClean="0"/>
                        <a:t>){</a:t>
                      </a:r>
                    </a:p>
                    <a:p>
                      <a:r>
                        <a:rPr lang="en-IN" baseline="0" dirty="0" smtClean="0"/>
                        <a:t>      profit =</a:t>
                      </a:r>
                      <a:r>
                        <a:rPr lang="en-IN" baseline="0" dirty="0" err="1" smtClean="0"/>
                        <a:t>selling_price-cost_price</a:t>
                      </a:r>
                      <a:r>
                        <a:rPr lang="en-IN" baseline="0" dirty="0" smtClean="0"/>
                        <a:t>;</a:t>
                      </a:r>
                    </a:p>
                    <a:p>
                      <a:r>
                        <a:rPr lang="en-IN" baseline="0" dirty="0" smtClean="0"/>
                        <a:t>      </a:t>
                      </a:r>
                      <a:r>
                        <a:rPr lang="en-IN" baseline="0" dirty="0" err="1" smtClean="0"/>
                        <a:t>printf</a:t>
                      </a:r>
                      <a:r>
                        <a:rPr lang="en-IN" baseline="0" dirty="0" smtClean="0"/>
                        <a:t> (“Profit = %f\n”, profit);</a:t>
                      </a:r>
                    </a:p>
                    <a:p>
                      <a:r>
                        <a:rPr lang="en-IN" baseline="0" dirty="0" smtClean="0"/>
                        <a:t>} </a:t>
                      </a:r>
                    </a:p>
                    <a:p>
                      <a:r>
                        <a:rPr lang="en-IN" baseline="0" dirty="0" smtClean="0"/>
                        <a:t>else {</a:t>
                      </a:r>
                    </a:p>
                    <a:p>
                      <a:r>
                        <a:rPr lang="en-IN" baseline="0" dirty="0" smtClean="0"/>
                        <a:t>      loss =</a:t>
                      </a:r>
                      <a:r>
                        <a:rPr lang="en-IN" baseline="0" dirty="0" err="1" smtClean="0"/>
                        <a:t>cost_price-selling_price</a:t>
                      </a:r>
                      <a:r>
                        <a:rPr lang="en-IN" baseline="0" dirty="0" smtClean="0"/>
                        <a:t>;</a:t>
                      </a:r>
                    </a:p>
                    <a:p>
                      <a:r>
                        <a:rPr lang="en-IN" baseline="0" dirty="0" smtClean="0"/>
                        <a:t>      </a:t>
                      </a:r>
                      <a:r>
                        <a:rPr lang="en-IN" baseline="0" dirty="0" err="1" smtClean="0"/>
                        <a:t>printf</a:t>
                      </a:r>
                      <a:r>
                        <a:rPr lang="en-IN" baseline="0" dirty="0" smtClean="0"/>
                        <a:t> (“Profit = %f\n”, profit);</a:t>
                      </a:r>
                    </a:p>
                    <a:p>
                      <a:r>
                        <a:rPr lang="en-IN" baseline="0" dirty="0" smtClean="0"/>
                        <a:t>}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Branching: if...else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714356"/>
            <a:ext cx="8643998" cy="5786478"/>
          </a:xfrm>
        </p:spPr>
        <p:txBody>
          <a:bodyPr/>
          <a:lstStyle/>
          <a:p>
            <a:pPr algn="just"/>
            <a:r>
              <a:rPr lang="en-IN" sz="2400" dirty="0" smtClean="0"/>
              <a:t>Nested if...else statement</a:t>
            </a:r>
          </a:p>
          <a:p>
            <a:pPr lvl="1" algn="just"/>
            <a:r>
              <a:rPr lang="en-IN" sz="2000" dirty="0" smtClean="0"/>
              <a:t>Compound statement of an if...else statement can contain another if...else statement</a:t>
            </a:r>
          </a:p>
          <a:p>
            <a:pPr lvl="2" algn="just"/>
            <a:r>
              <a:rPr lang="en-IN" sz="1800" dirty="0" smtClean="0"/>
              <a:t>Inner if... else statement must be fully contained within the outer statement (i.e., the inner statement must begin and end inside the outer if...else statement)</a:t>
            </a:r>
          </a:p>
          <a:p>
            <a:pPr lvl="1" algn="just"/>
            <a:r>
              <a:rPr lang="en-IN" sz="2200" dirty="0" smtClean="0"/>
              <a:t>Syntax</a:t>
            </a:r>
          </a:p>
          <a:p>
            <a:pPr lvl="2" algn="ctr">
              <a:buNone/>
            </a:pPr>
            <a:r>
              <a:rPr lang="en-IN" sz="1800" dirty="0" smtClean="0"/>
              <a:t>if (expression1) if (expression2) statement1 </a:t>
            </a:r>
          </a:p>
          <a:p>
            <a:pPr lvl="2" algn="ctr">
              <a:buNone/>
            </a:pPr>
            <a:r>
              <a:rPr lang="en-IN" sz="1800" dirty="0" smtClean="0"/>
              <a:t>                             else statement2</a:t>
            </a:r>
          </a:p>
          <a:p>
            <a:pPr lvl="2" algn="ctr">
              <a:buNone/>
            </a:pPr>
            <a:r>
              <a:rPr lang="en-IN" sz="1800" dirty="0" smtClean="0"/>
              <a:t>else if (expression3) statement3</a:t>
            </a:r>
          </a:p>
          <a:p>
            <a:pPr lvl="2" algn="ctr">
              <a:buNone/>
            </a:pPr>
            <a:r>
              <a:rPr lang="en-IN" sz="1800" dirty="0" smtClean="0"/>
              <a:t>else statement4</a:t>
            </a:r>
          </a:p>
          <a:p>
            <a:pPr lvl="1"/>
            <a:r>
              <a:rPr lang="en-IN" sz="2200" dirty="0" smtClean="0"/>
              <a:t>Else statement to be always associated with the nearest unmatched if statement (i.e., an if statement not associated with an else statement)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Branching: if...else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71480"/>
            <a:ext cx="8643998" cy="5929354"/>
          </a:xfrm>
        </p:spPr>
        <p:txBody>
          <a:bodyPr/>
          <a:lstStyle/>
          <a:p>
            <a:pPr algn="just"/>
            <a:r>
              <a:rPr lang="en-IN" sz="2400" dirty="0" smtClean="0"/>
              <a:t>Illustrations</a:t>
            </a:r>
          </a:p>
          <a:p>
            <a:pPr algn="just">
              <a:buNone/>
            </a:pPr>
            <a:r>
              <a:rPr lang="en-IN" sz="2400" dirty="0" smtClean="0"/>
              <a:t>if (x!=0){</a:t>
            </a:r>
          </a:p>
          <a:p>
            <a:pPr algn="just">
              <a:buNone/>
            </a:pPr>
            <a:r>
              <a:rPr lang="en-IN" sz="2400" dirty="0" smtClean="0"/>
              <a:t>          if (x&gt;0){</a:t>
            </a:r>
          </a:p>
          <a:p>
            <a:pPr algn="just">
              <a:buNone/>
            </a:pPr>
            <a:r>
              <a:rPr lang="en-IN" sz="2400" dirty="0" smtClean="0"/>
              <a:t>                  </a:t>
            </a:r>
            <a:r>
              <a:rPr lang="en-IN" sz="2400" dirty="0" err="1" smtClean="0"/>
              <a:t>mod_x</a:t>
            </a:r>
            <a:r>
              <a:rPr lang="en-IN" sz="2400" dirty="0" smtClean="0"/>
              <a:t>=x;</a:t>
            </a:r>
          </a:p>
          <a:p>
            <a:pPr algn="just">
              <a:buNone/>
            </a:pPr>
            <a:r>
              <a:rPr lang="en-IN" sz="2400" dirty="0" smtClean="0"/>
              <a:t>                  </a:t>
            </a:r>
            <a:r>
              <a:rPr lang="en-IN" sz="2400" dirty="0" err="1" smtClean="0"/>
              <a:t>signum_x</a:t>
            </a:r>
            <a:r>
              <a:rPr lang="en-IN" sz="2400" dirty="0" smtClean="0"/>
              <a:t>=x/</a:t>
            </a:r>
            <a:r>
              <a:rPr lang="en-IN" sz="2400" dirty="0" err="1" smtClean="0"/>
              <a:t>mod_x</a:t>
            </a:r>
            <a:r>
              <a:rPr lang="en-IN" sz="2400" dirty="0" smtClean="0"/>
              <a:t>;</a:t>
            </a:r>
          </a:p>
          <a:p>
            <a:pPr algn="just">
              <a:buNone/>
            </a:pPr>
            <a:r>
              <a:rPr lang="en-IN" sz="2400" dirty="0" smtClean="0"/>
              <a:t>                  }</a:t>
            </a:r>
          </a:p>
          <a:p>
            <a:pPr algn="just">
              <a:buNone/>
            </a:pPr>
            <a:r>
              <a:rPr lang="en-IN" sz="2400" dirty="0" smtClean="0"/>
              <a:t>          else {</a:t>
            </a:r>
          </a:p>
          <a:p>
            <a:pPr algn="just">
              <a:buNone/>
            </a:pPr>
            <a:r>
              <a:rPr lang="en-IN" sz="2400" dirty="0" smtClean="0"/>
              <a:t>                  </a:t>
            </a:r>
            <a:r>
              <a:rPr lang="en-IN" sz="2400" dirty="0" err="1" smtClean="0"/>
              <a:t>mod_x</a:t>
            </a:r>
            <a:r>
              <a:rPr lang="en-IN" sz="2400" dirty="0" smtClean="0"/>
              <a:t>=-x;</a:t>
            </a:r>
          </a:p>
          <a:p>
            <a:pPr algn="just">
              <a:buNone/>
            </a:pPr>
            <a:r>
              <a:rPr lang="en-IN" sz="2400" dirty="0" smtClean="0"/>
              <a:t>                  </a:t>
            </a:r>
            <a:r>
              <a:rPr lang="en-IN" sz="2400" dirty="0" err="1" smtClean="0"/>
              <a:t>signum_x</a:t>
            </a:r>
            <a:r>
              <a:rPr lang="en-IN" sz="2400" dirty="0" smtClean="0"/>
              <a:t>=x/</a:t>
            </a:r>
            <a:r>
              <a:rPr lang="en-IN" sz="2400" dirty="0" err="1" smtClean="0"/>
              <a:t>mod_x</a:t>
            </a:r>
            <a:r>
              <a:rPr lang="en-IN" sz="2400" dirty="0" smtClean="0"/>
              <a:t>;</a:t>
            </a:r>
          </a:p>
          <a:p>
            <a:pPr algn="just">
              <a:buNone/>
            </a:pPr>
            <a:r>
              <a:rPr lang="en-IN" sz="2400" dirty="0" smtClean="0"/>
              <a:t>                  }</a:t>
            </a:r>
          </a:p>
          <a:p>
            <a:pPr algn="just">
              <a:buNone/>
            </a:pPr>
            <a:r>
              <a:rPr lang="en-IN" sz="2400" dirty="0" smtClean="0"/>
              <a:t>          </a:t>
            </a:r>
            <a:r>
              <a:rPr lang="en-IN" sz="2400" dirty="0" err="1" smtClean="0"/>
              <a:t>printf</a:t>
            </a:r>
            <a:r>
              <a:rPr lang="en-IN" sz="2400" dirty="0" smtClean="0"/>
              <a:t>(“</a:t>
            </a:r>
            <a:r>
              <a:rPr lang="en-IN" sz="2400" dirty="0" err="1" smtClean="0"/>
              <a:t>signum</a:t>
            </a:r>
            <a:r>
              <a:rPr lang="en-IN" sz="2400" dirty="0" smtClean="0"/>
              <a:t>(x) = %d”, </a:t>
            </a:r>
            <a:r>
              <a:rPr lang="en-IN" sz="2400" dirty="0" err="1" smtClean="0"/>
              <a:t>signum_x</a:t>
            </a:r>
            <a:r>
              <a:rPr lang="en-IN" sz="2400" dirty="0" smtClean="0"/>
              <a:t>);</a:t>
            </a:r>
          </a:p>
          <a:p>
            <a:pPr algn="just">
              <a:buNone/>
            </a:pPr>
            <a:r>
              <a:rPr lang="en-IN" sz="2400" dirty="0" smtClean="0"/>
              <a:t> else</a:t>
            </a:r>
          </a:p>
          <a:p>
            <a:pPr algn="just">
              <a:buNone/>
            </a:pPr>
            <a:r>
              <a:rPr lang="en-IN" sz="2400" dirty="0" smtClean="0"/>
              <a:t>          </a:t>
            </a:r>
            <a:r>
              <a:rPr lang="en-IN" sz="2400" dirty="0" err="1" smtClean="0"/>
              <a:t>printf</a:t>
            </a:r>
            <a:r>
              <a:rPr lang="en-IN" sz="2400" dirty="0" smtClean="0"/>
              <a:t>(“</a:t>
            </a:r>
            <a:r>
              <a:rPr lang="en-IN" sz="2400" dirty="0" err="1" smtClean="0"/>
              <a:t>signum</a:t>
            </a:r>
            <a:r>
              <a:rPr lang="en-IN" sz="2400" dirty="0" smtClean="0"/>
              <a:t>(x) not defined”);</a:t>
            </a:r>
          </a:p>
          <a:p>
            <a:pPr algn="just">
              <a:buNone/>
            </a:pPr>
            <a:r>
              <a:rPr lang="en-IN" sz="24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Looping: while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71480"/>
            <a:ext cx="8643998" cy="5929354"/>
          </a:xfrm>
        </p:spPr>
        <p:txBody>
          <a:bodyPr/>
          <a:lstStyle/>
          <a:p>
            <a:r>
              <a:rPr lang="en-US" sz="2400" dirty="0" smtClean="0"/>
              <a:t>while statement is used to carry out looping operations, in which a group of statements is executed repeatedly, until some condition has been satisfied</a:t>
            </a:r>
          </a:p>
          <a:p>
            <a:pPr lvl="1"/>
            <a:r>
              <a:rPr lang="en-IN" sz="2000" dirty="0" smtClean="0"/>
              <a:t>Syntax</a:t>
            </a:r>
          </a:p>
          <a:p>
            <a:pPr lvl="1" algn="ctr">
              <a:buNone/>
            </a:pPr>
            <a:r>
              <a:rPr lang="en-IN" sz="2000" dirty="0" smtClean="0"/>
              <a:t>while (expression) statement</a:t>
            </a:r>
          </a:p>
          <a:p>
            <a:pPr lvl="1"/>
            <a:r>
              <a:rPr lang="en-US" sz="2000" dirty="0" smtClean="0"/>
              <a:t>Statement will be executed repeatedly, as long as the expression is true (i.e., as long expression has a nonzero value). </a:t>
            </a:r>
          </a:p>
          <a:p>
            <a:pPr lvl="1"/>
            <a:r>
              <a:rPr lang="en-US" sz="2000" dirty="0" smtClean="0"/>
              <a:t>Statement can be simple or compound, though it is usually a compound statement. </a:t>
            </a:r>
          </a:p>
          <a:p>
            <a:pPr lvl="1"/>
            <a:r>
              <a:rPr lang="en-US" sz="2000" dirty="0" smtClean="0"/>
              <a:t>Must include some feature that eventually alters the value of the expression, thus providing a stopping condition for the loop.</a:t>
            </a:r>
            <a:endParaRPr lang="en-I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Looping: while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71480"/>
            <a:ext cx="8643998" cy="5929354"/>
          </a:xfrm>
        </p:spPr>
        <p:txBody>
          <a:bodyPr/>
          <a:lstStyle/>
          <a:p>
            <a:r>
              <a:rPr lang="en-IN" sz="2400" dirty="0" smtClean="0"/>
              <a:t>Illustration</a:t>
            </a:r>
          </a:p>
          <a:p>
            <a:pPr>
              <a:buNone/>
            </a:pPr>
            <a:r>
              <a:rPr lang="en-US" sz="2000" dirty="0" smtClean="0"/>
              <a:t>/* Sum of n natural numbers */</a:t>
            </a:r>
          </a:p>
          <a:p>
            <a:pPr>
              <a:buNone/>
            </a:pPr>
            <a:r>
              <a:rPr lang="en-US" sz="2000" dirty="0" smtClean="0"/>
              <a:t>#include&lt;</a:t>
            </a:r>
            <a:r>
              <a:rPr lang="en-US" sz="2000" dirty="0" err="1" smtClean="0"/>
              <a:t>stdio.h</a:t>
            </a:r>
            <a:r>
              <a:rPr lang="en-US" sz="2000" dirty="0" smtClean="0"/>
              <a:t>&gt;</a:t>
            </a:r>
          </a:p>
          <a:p>
            <a:pPr>
              <a:buNone/>
            </a:pPr>
            <a:r>
              <a:rPr lang="en-US" sz="2000" dirty="0" smtClean="0"/>
              <a:t>main()</a:t>
            </a:r>
          </a:p>
          <a:p>
            <a:pPr>
              <a:buNone/>
            </a:pP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int</a:t>
            </a:r>
            <a:r>
              <a:rPr lang="en-US" sz="2000" dirty="0" smtClean="0"/>
              <a:t> term=0,sum=0,n=10;</a:t>
            </a:r>
          </a:p>
          <a:p>
            <a:pPr>
              <a:buNone/>
            </a:pPr>
            <a:r>
              <a:rPr lang="en-US" sz="2000" dirty="0" smtClean="0"/>
              <a:t>	while(term&lt;n){</a:t>
            </a:r>
          </a:p>
          <a:p>
            <a:pPr>
              <a:buNone/>
            </a:pPr>
            <a:r>
              <a:rPr lang="en-US" sz="2000" dirty="0" smtClean="0"/>
              <a:t>		sum+=++term;</a:t>
            </a:r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printf</a:t>
            </a:r>
            <a:r>
              <a:rPr lang="en-US" sz="2000" dirty="0" smtClean="0"/>
              <a:t> ("term = %d sum = %d\</a:t>
            </a:r>
            <a:r>
              <a:rPr lang="en-US" sz="2000" dirty="0" err="1" smtClean="0"/>
              <a:t>n",term,sum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	}</a:t>
            </a:r>
          </a:p>
          <a:p>
            <a:pPr>
              <a:buNone/>
            </a:pPr>
            <a:r>
              <a:rPr lang="en-US" sz="2000" dirty="0" smtClean="0"/>
              <a:t>}</a:t>
            </a:r>
            <a:r>
              <a:rPr lang="en-IN" sz="2000" dirty="0" smtClean="0"/>
              <a:t> </a:t>
            </a:r>
          </a:p>
          <a:p>
            <a:pPr>
              <a:buNone/>
            </a:pPr>
            <a:r>
              <a:rPr lang="en-IN" sz="2000" dirty="0" smtClean="0"/>
              <a:t>A less compact version  </a:t>
            </a:r>
          </a:p>
          <a:p>
            <a:pPr>
              <a:buNone/>
            </a:pPr>
            <a:r>
              <a:rPr lang="en-US" sz="2000" dirty="0" smtClean="0"/>
              <a:t>while(term&lt;n){</a:t>
            </a:r>
          </a:p>
          <a:p>
            <a:pPr>
              <a:buNone/>
            </a:pPr>
            <a:r>
              <a:rPr lang="en-US" sz="2000" dirty="0" smtClean="0"/>
              <a:t>		term=term+1;</a:t>
            </a:r>
          </a:p>
          <a:p>
            <a:pPr>
              <a:buNone/>
            </a:pPr>
            <a:r>
              <a:rPr lang="en-IN" sz="2000" dirty="0" smtClean="0"/>
              <a:t>                 sum=</a:t>
            </a:r>
            <a:r>
              <a:rPr lang="en-IN" sz="2000" dirty="0" err="1" smtClean="0"/>
              <a:t>sum+term</a:t>
            </a:r>
            <a:r>
              <a:rPr lang="en-IN" sz="2000" dirty="0" smtClean="0"/>
              <a:t>;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printf</a:t>
            </a:r>
            <a:r>
              <a:rPr lang="en-US" sz="2000" dirty="0" smtClean="0"/>
              <a:t> ("term = %d sum = %d\</a:t>
            </a:r>
            <a:r>
              <a:rPr lang="en-US" sz="2000" dirty="0" err="1" smtClean="0"/>
              <a:t>n",term,sum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IN" sz="2000" dirty="0" smtClean="0"/>
              <a:t>     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Looping: do...while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71480"/>
            <a:ext cx="8643998" cy="5929354"/>
          </a:xfrm>
        </p:spPr>
        <p:txBody>
          <a:bodyPr/>
          <a:lstStyle/>
          <a:p>
            <a:r>
              <a:rPr lang="en-IN" sz="2000" dirty="0" smtClean="0"/>
              <a:t>In  while statement, condition is checked at the beginning of execution of the loop</a:t>
            </a:r>
          </a:p>
          <a:p>
            <a:r>
              <a:rPr lang="en-IN" sz="2000" dirty="0" smtClean="0"/>
              <a:t>Sometimes desirable to execute the loop before checking the condition</a:t>
            </a:r>
            <a:endParaRPr lang="en-IN" sz="1800" dirty="0" smtClean="0"/>
          </a:p>
          <a:p>
            <a:pPr lvl="1"/>
            <a:r>
              <a:rPr lang="en-IN" sz="1800" dirty="0" smtClean="0"/>
              <a:t>Achieved using do...while statement</a:t>
            </a:r>
          </a:p>
          <a:p>
            <a:pPr lvl="1"/>
            <a:r>
              <a:rPr lang="en-IN" sz="1800" dirty="0" smtClean="0"/>
              <a:t>Syntax</a:t>
            </a:r>
          </a:p>
          <a:p>
            <a:pPr lvl="1" algn="ctr">
              <a:buNone/>
            </a:pPr>
            <a:r>
              <a:rPr lang="en-IN" sz="1800" dirty="0" smtClean="0"/>
              <a:t>do statement while expression;</a:t>
            </a:r>
          </a:p>
          <a:p>
            <a:pPr lvl="1"/>
            <a:r>
              <a:rPr lang="en-IN" sz="1800" dirty="0" smtClean="0"/>
              <a:t>Loop executed before condition is checked</a:t>
            </a:r>
          </a:p>
          <a:p>
            <a:pPr lvl="2"/>
            <a:r>
              <a:rPr lang="en-IN" sz="1800" dirty="0" smtClean="0"/>
              <a:t>Loop is executed at least once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4796</TotalTime>
  <Words>1052</Words>
  <Application>Microsoft Office PowerPoint</Application>
  <PresentationFormat>On-screen Show (4:3)</PresentationFormat>
  <Paragraphs>166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Computer Programming Session: 2020-21 Semester: 2nd </vt:lpstr>
      <vt:lpstr>Prerequisites</vt:lpstr>
      <vt:lpstr>Branching: if...else Statement</vt:lpstr>
      <vt:lpstr>Branching: if...else Statement</vt:lpstr>
      <vt:lpstr>Branching: if...else Statement</vt:lpstr>
      <vt:lpstr>Branching: if...else Statement</vt:lpstr>
      <vt:lpstr>Looping: while Statement</vt:lpstr>
      <vt:lpstr>Looping: while Statement</vt:lpstr>
      <vt:lpstr>Looping: do...while Statement</vt:lpstr>
      <vt:lpstr>Looping: do ...while Statement</vt:lpstr>
      <vt:lpstr>Looping: for Statement</vt:lpstr>
      <vt:lpstr>Looping: for Statement</vt:lpstr>
      <vt:lpstr>Looping: for Statement</vt:lpstr>
      <vt:lpstr>Looping: for Statement</vt:lpstr>
      <vt:lpstr>Practice Problems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 1100 Thermodynamics Session: 2012-13 Semester: January-April</dc:title>
  <dc:creator>User</dc:creator>
  <cp:lastModifiedBy>Achintya</cp:lastModifiedBy>
  <cp:revision>101</cp:revision>
  <dcterms:created xsi:type="dcterms:W3CDTF">2013-01-07T03:21:23Z</dcterms:created>
  <dcterms:modified xsi:type="dcterms:W3CDTF">2021-06-15T14:48:19Z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