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-1853" y="-379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Structures 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Processing a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IN" sz="2400" dirty="0" smtClean="0"/>
              <a:t>For structure containing another structure, the individual members can be accessed as follows</a:t>
            </a:r>
          </a:p>
          <a:p>
            <a:r>
              <a:rPr lang="en-IN" sz="2400" dirty="0" smtClean="0"/>
              <a:t>For the structure</a:t>
            </a:r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subject_data</a:t>
            </a: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smtClean="0"/>
              <a:t>marks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     char </a:t>
            </a:r>
            <a:r>
              <a:rPr lang="en-US" sz="2400" dirty="0" smtClean="0"/>
              <a:t>grade};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 {</a:t>
            </a:r>
          </a:p>
          <a:p>
            <a:pPr>
              <a:buNone/>
            </a:pPr>
            <a:r>
              <a:rPr lang="en-US" sz="2400" dirty="0" smtClean="0"/>
              <a:t>                char roll [12]</a:t>
            </a:r>
          </a:p>
          <a:p>
            <a:pPr>
              <a:buNone/>
            </a:pPr>
            <a:r>
              <a:rPr lang="en-US" sz="2400" dirty="0" smtClean="0"/>
              <a:t>		  char name [30]</a:t>
            </a:r>
          </a:p>
          <a:p>
            <a:pPr>
              <a:buNone/>
            </a:pPr>
            <a:r>
              <a:rPr lang="en-US" sz="2400" dirty="0" smtClean="0"/>
              <a:t>               </a:t>
            </a:r>
            <a:r>
              <a:rPr lang="en-US" sz="2400" b="1" dirty="0" err="1" smtClean="0"/>
              <a:t>struct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subject_data</a:t>
            </a:r>
            <a:r>
              <a:rPr lang="en-US" sz="2400" dirty="0" smtClean="0"/>
              <a:t>} </a:t>
            </a:r>
            <a:r>
              <a:rPr lang="en-US" sz="2400" dirty="0" smtClean="0"/>
              <a:t>student_1, </a:t>
            </a:r>
            <a:r>
              <a:rPr lang="en-US" sz="2400" dirty="0" smtClean="0"/>
              <a:t>student_2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IN" sz="2400" dirty="0" smtClean="0"/>
              <a:t>The grade of a subject for student_1 can be accessed as </a:t>
            </a:r>
          </a:p>
          <a:p>
            <a:pPr>
              <a:buNone/>
            </a:pPr>
            <a:r>
              <a:rPr lang="en-IN" sz="2400" dirty="0" smtClean="0"/>
              <a:t>student_1.subject_data.grade</a:t>
            </a:r>
            <a:endParaRPr lang="en-US" sz="2400" dirty="0" smtClean="0"/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User-defined data types (</a:t>
            </a:r>
            <a:r>
              <a:rPr lang="en-IN" sz="3600" dirty="0" err="1" smtClean="0"/>
              <a:t>typedef</a:t>
            </a:r>
            <a:r>
              <a:rPr lang="en-IN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US" sz="2400" dirty="0" err="1" smtClean="0"/>
              <a:t>typedef</a:t>
            </a:r>
            <a:r>
              <a:rPr lang="en-US" sz="2400" dirty="0" smtClean="0"/>
              <a:t> feature allows users to define new data-types that are equivalent to existing data </a:t>
            </a:r>
            <a:r>
              <a:rPr lang="en-US" sz="2400" dirty="0" smtClean="0"/>
              <a:t>types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smtClean="0"/>
              <a:t>Once </a:t>
            </a:r>
            <a:r>
              <a:rPr lang="en-US" sz="2000" dirty="0" smtClean="0"/>
              <a:t>a user-defined </a:t>
            </a:r>
            <a:r>
              <a:rPr lang="en-US" sz="2000" dirty="0" smtClean="0"/>
              <a:t>data type has been established, then new variables, arrays, structures, etc. can be declared </a:t>
            </a:r>
            <a:r>
              <a:rPr lang="en-US" sz="2000" dirty="0" smtClean="0"/>
              <a:t>in terms </a:t>
            </a:r>
            <a:r>
              <a:rPr lang="en-US" sz="2000" dirty="0" smtClean="0"/>
              <a:t>of this new data </a:t>
            </a:r>
            <a:r>
              <a:rPr lang="en-US" sz="2000" dirty="0" smtClean="0"/>
              <a:t>type</a:t>
            </a:r>
          </a:p>
          <a:p>
            <a:pPr lvl="1"/>
            <a:r>
              <a:rPr lang="en-US" sz="2000" dirty="0" smtClean="0"/>
              <a:t>type refers to an existing data type (either a standard data type, or previous user-defined data type</a:t>
            </a:r>
            <a:r>
              <a:rPr lang="en-US" sz="2000" dirty="0" smtClean="0"/>
              <a:t>), and </a:t>
            </a:r>
            <a:r>
              <a:rPr lang="en-US" sz="2000" dirty="0" smtClean="0"/>
              <a:t>new- type refers to the new user-defined data type</a:t>
            </a:r>
            <a:endParaRPr lang="en-US" sz="2000" dirty="0" smtClean="0"/>
          </a:p>
          <a:p>
            <a:pPr lvl="1"/>
            <a:r>
              <a:rPr lang="en-IN" sz="2000" dirty="0" smtClean="0"/>
              <a:t>Syntax is</a:t>
            </a:r>
          </a:p>
          <a:p>
            <a:pPr lvl="1">
              <a:buNone/>
            </a:pPr>
            <a:r>
              <a:rPr lang="en-IN" sz="2000" dirty="0" err="1" smtClean="0"/>
              <a:t>typedef</a:t>
            </a:r>
            <a:r>
              <a:rPr lang="en-IN" sz="2000" dirty="0" smtClean="0"/>
              <a:t>  </a:t>
            </a:r>
            <a:r>
              <a:rPr lang="en-IN" sz="2000" i="1" dirty="0" smtClean="0"/>
              <a:t>type </a:t>
            </a:r>
            <a:r>
              <a:rPr lang="en-IN" sz="2000" dirty="0" smtClean="0"/>
              <a:t>new-type; (e.g., </a:t>
            </a:r>
            <a:r>
              <a:rPr lang="en-IN" sz="2000" dirty="0" err="1" smtClean="0"/>
              <a:t>typedef</a:t>
            </a:r>
            <a:r>
              <a:rPr lang="en-IN" sz="2000" dirty="0" smtClean="0"/>
              <a:t> </a:t>
            </a:r>
            <a:r>
              <a:rPr lang="en-IN" sz="2000" dirty="0" err="1" smtClean="0"/>
              <a:t>int</a:t>
            </a:r>
            <a:r>
              <a:rPr lang="en-IN" sz="2000" dirty="0" smtClean="0"/>
              <a:t> age;)</a:t>
            </a:r>
          </a:p>
          <a:p>
            <a:pPr lvl="1"/>
            <a:r>
              <a:rPr lang="en-IN" sz="2000" dirty="0" smtClean="0"/>
              <a:t>age male, female; is equivalent to </a:t>
            </a:r>
            <a:r>
              <a:rPr lang="en-IN" sz="2000" dirty="0" err="1" smtClean="0"/>
              <a:t>int</a:t>
            </a:r>
            <a:r>
              <a:rPr lang="en-IN" sz="2000" dirty="0" smtClean="0"/>
              <a:t> male, female;</a:t>
            </a:r>
          </a:p>
          <a:p>
            <a:r>
              <a:rPr lang="en-US" sz="2400" dirty="0" err="1" smtClean="0"/>
              <a:t>typedef</a:t>
            </a:r>
            <a:r>
              <a:rPr lang="en-US" sz="2400" dirty="0" smtClean="0"/>
              <a:t> feature is particularly convenient </a:t>
            </a:r>
            <a:r>
              <a:rPr lang="en-US" sz="2400" dirty="0" smtClean="0"/>
              <a:t>when </a:t>
            </a:r>
            <a:r>
              <a:rPr lang="en-US" sz="2400" dirty="0" smtClean="0"/>
              <a:t>defining structures, since it eliminates the need </a:t>
            </a:r>
            <a:r>
              <a:rPr lang="en-US" sz="2400" dirty="0" smtClean="0"/>
              <a:t>to repeatedly </a:t>
            </a:r>
            <a:r>
              <a:rPr lang="en-US" sz="2400" dirty="0" smtClean="0"/>
              <a:t>write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tag whenever a structure is referenced</a:t>
            </a:r>
            <a:endParaRPr lang="en-I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Structure definition using </a:t>
            </a:r>
            <a:r>
              <a:rPr lang="en-IN" sz="3600" dirty="0" err="1" smtClean="0"/>
              <a:t>typedef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en-IN" sz="2400" dirty="0" smtClean="0"/>
              <a:t>Following are equivalent: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{</a:t>
            </a:r>
          </a:p>
          <a:p>
            <a:pPr>
              <a:buNone/>
            </a:pPr>
            <a:r>
              <a:rPr lang="en-US" sz="2400" dirty="0" smtClean="0"/>
              <a:t>                                       char roll [12]</a:t>
            </a:r>
          </a:p>
          <a:p>
            <a:pPr>
              <a:buNone/>
            </a:pPr>
            <a:r>
              <a:rPr lang="en-US" sz="2400" dirty="0" smtClean="0"/>
              <a:t>			            char name [30]</a:t>
            </a:r>
          </a:p>
          <a:p>
            <a:pPr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marks [6]</a:t>
            </a:r>
          </a:p>
          <a:p>
            <a:pPr>
              <a:buNone/>
            </a:pPr>
            <a:r>
              <a:rPr lang="en-US" sz="2400" dirty="0" smtClean="0"/>
              <a:t>                                       char grade [6]};</a:t>
            </a:r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student_1, student_2, …, </a:t>
            </a:r>
            <a:r>
              <a:rPr lang="en-US" sz="2400" dirty="0" err="1" smtClean="0"/>
              <a:t>student_n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err="1" smtClean="0"/>
              <a:t>typedef</a:t>
            </a:r>
            <a:r>
              <a:rPr lang="en-US" sz="2400" dirty="0" smtClean="0"/>
              <a:t>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{          </a:t>
            </a:r>
            <a:r>
              <a:rPr lang="en-US" sz="2400" dirty="0" smtClean="0"/>
              <a:t>char roll [12]</a:t>
            </a:r>
          </a:p>
          <a:p>
            <a:pPr>
              <a:buNone/>
            </a:pPr>
            <a:r>
              <a:rPr lang="en-US" sz="2400" dirty="0" smtClean="0"/>
              <a:t>			            char name [30]</a:t>
            </a:r>
          </a:p>
          <a:p>
            <a:pPr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marks [6]</a:t>
            </a:r>
          </a:p>
          <a:p>
            <a:pPr>
              <a:buNone/>
            </a:pPr>
            <a:r>
              <a:rPr lang="en-US" sz="2400" dirty="0" smtClean="0"/>
              <a:t>                                       char grade [6</a:t>
            </a:r>
            <a:r>
              <a:rPr lang="en-US" sz="2400" dirty="0" smtClean="0"/>
              <a:t>]} student;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student </a:t>
            </a:r>
            <a:r>
              <a:rPr lang="en-US" sz="2400" dirty="0" smtClean="0"/>
              <a:t>student_1, student_2, …, </a:t>
            </a:r>
            <a:r>
              <a:rPr lang="en-US" sz="2400" dirty="0" err="1" smtClean="0"/>
              <a:t>student_n</a:t>
            </a:r>
            <a:r>
              <a:rPr lang="en-US" sz="2400" dirty="0" smtClean="0"/>
              <a:t>;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Structures and Pointers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sz="2400" dirty="0" smtClean="0"/>
              <a:t>The beginning address of a structure can be accessed in the same manner as any other address, through the </a:t>
            </a:r>
            <a:r>
              <a:rPr lang="en-US" sz="2400" dirty="0" smtClean="0"/>
              <a:t>use of </a:t>
            </a:r>
            <a:r>
              <a:rPr lang="en-US" sz="2400" dirty="0" smtClean="0"/>
              <a:t>the address </a:t>
            </a:r>
            <a:r>
              <a:rPr lang="en-US" sz="2400" dirty="0" smtClean="0"/>
              <a:t>(&amp;) </a:t>
            </a:r>
            <a:r>
              <a:rPr lang="en-US" sz="2400" dirty="0" smtClean="0"/>
              <a:t>operator. </a:t>
            </a:r>
            <a:endParaRPr lang="en-US" sz="2400" dirty="0" smtClean="0"/>
          </a:p>
          <a:p>
            <a:pPr lvl="1"/>
            <a:r>
              <a:rPr lang="en-US" sz="2000" dirty="0" smtClean="0"/>
              <a:t>If </a:t>
            </a:r>
            <a:r>
              <a:rPr lang="en-US" sz="2000" dirty="0" smtClean="0"/>
              <a:t>variable represents a structure-type variable, then &amp;</a:t>
            </a:r>
            <a:r>
              <a:rPr lang="en-US" sz="2000" dirty="0" smtClean="0"/>
              <a:t>variable represents </a:t>
            </a:r>
            <a:r>
              <a:rPr lang="en-US" sz="2000" dirty="0" smtClean="0"/>
              <a:t>the starting address of that </a:t>
            </a:r>
            <a:r>
              <a:rPr lang="en-US" sz="2000" dirty="0" smtClean="0"/>
              <a:t>variable</a:t>
            </a:r>
          </a:p>
          <a:p>
            <a:r>
              <a:rPr lang="en-US" sz="2400" dirty="0" smtClean="0"/>
              <a:t>One </a:t>
            </a:r>
            <a:r>
              <a:rPr lang="en-US" sz="2400" dirty="0" smtClean="0"/>
              <a:t>can declare a pointer variable for a structure </a:t>
            </a:r>
            <a:r>
              <a:rPr lang="en-US" sz="2400" dirty="0" smtClean="0"/>
              <a:t>by writing</a:t>
            </a:r>
            <a:endParaRPr lang="en-US" sz="2400" dirty="0" smtClean="0"/>
          </a:p>
          <a:p>
            <a:pPr algn="ctr">
              <a:buNone/>
            </a:pPr>
            <a:r>
              <a:rPr lang="en-US" sz="2400" b="1" i="1" dirty="0" smtClean="0"/>
              <a:t>type *</a:t>
            </a:r>
            <a:r>
              <a:rPr lang="en-US" sz="2400" b="1" i="1" dirty="0" err="1" smtClean="0"/>
              <a:t>ptvar</a:t>
            </a:r>
            <a:r>
              <a:rPr lang="en-US" sz="2400" b="1" i="1" dirty="0" smtClean="0"/>
              <a:t>;</a:t>
            </a:r>
          </a:p>
          <a:p>
            <a:pPr>
              <a:buNone/>
            </a:pPr>
            <a:r>
              <a:rPr lang="en-US" sz="2400" dirty="0" smtClean="0"/>
              <a:t>     where </a:t>
            </a:r>
          </a:p>
          <a:p>
            <a:pPr lvl="1"/>
            <a:r>
              <a:rPr lang="en-US" sz="2000" dirty="0" smtClean="0"/>
              <a:t>type </a:t>
            </a:r>
            <a:r>
              <a:rPr lang="en-US" sz="2000" dirty="0" smtClean="0"/>
              <a:t>is a data type that identifies the composition of the structure, and </a:t>
            </a:r>
            <a:endParaRPr lang="en-US" sz="2000" dirty="0" smtClean="0"/>
          </a:p>
          <a:p>
            <a:pPr lvl="1"/>
            <a:r>
              <a:rPr lang="en-US" sz="2000" dirty="0" err="1" smtClean="0"/>
              <a:t>ptvar</a:t>
            </a:r>
            <a:r>
              <a:rPr lang="en-US" sz="2000" dirty="0" smtClean="0"/>
              <a:t> </a:t>
            </a:r>
            <a:r>
              <a:rPr lang="en-US" sz="2000" dirty="0" smtClean="0"/>
              <a:t>represents the name </a:t>
            </a:r>
            <a:r>
              <a:rPr lang="en-US" sz="2000" dirty="0" smtClean="0"/>
              <a:t>of the </a:t>
            </a:r>
            <a:r>
              <a:rPr lang="en-US" sz="2000" dirty="0" smtClean="0"/>
              <a:t>pointer variable. </a:t>
            </a:r>
            <a:endParaRPr lang="en-US" sz="2000" dirty="0" smtClean="0"/>
          </a:p>
          <a:p>
            <a:r>
              <a:rPr lang="en-US" sz="2400" dirty="0" smtClean="0"/>
              <a:t>We </a:t>
            </a:r>
            <a:r>
              <a:rPr lang="en-US" sz="2400" dirty="0" smtClean="0"/>
              <a:t>can then assign the beginning address of a structure variable to this pointer </a:t>
            </a:r>
            <a:r>
              <a:rPr lang="en-US" sz="2400" dirty="0" smtClean="0"/>
              <a:t>by writing</a:t>
            </a:r>
            <a:endParaRPr lang="en-US" sz="2400" dirty="0" smtClean="0"/>
          </a:p>
          <a:p>
            <a:pPr algn="ctr">
              <a:buNone/>
            </a:pPr>
            <a:r>
              <a:rPr lang="en-US" sz="2400" b="1" i="1" dirty="0" err="1" smtClean="0"/>
              <a:t>ptvar</a:t>
            </a:r>
            <a:r>
              <a:rPr lang="en-US" sz="2400" b="1" i="1" dirty="0" smtClean="0"/>
              <a:t> = &amp;variable;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Structures and Pointers: Example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typedef</a:t>
            </a:r>
            <a:r>
              <a:rPr lang="en-US" sz="2400" dirty="0" smtClean="0"/>
              <a:t>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{          char roll [12]</a:t>
            </a:r>
          </a:p>
          <a:p>
            <a:pPr>
              <a:buNone/>
            </a:pPr>
            <a:r>
              <a:rPr lang="en-US" sz="2400" dirty="0" smtClean="0"/>
              <a:t>			            char name [30]</a:t>
            </a:r>
          </a:p>
          <a:p>
            <a:pPr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marks [6]</a:t>
            </a:r>
          </a:p>
          <a:p>
            <a:pPr>
              <a:buNone/>
            </a:pPr>
            <a:r>
              <a:rPr lang="en-US" sz="2400" dirty="0" smtClean="0"/>
              <a:t>                                       char grade [6]} student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IN" sz="2400" dirty="0" smtClean="0"/>
              <a:t>student student_1, *</a:t>
            </a:r>
            <a:r>
              <a:rPr lang="en-IN" sz="2400" dirty="0" err="1" smtClean="0"/>
              <a:t>ps</a:t>
            </a:r>
            <a:r>
              <a:rPr lang="en-IN" sz="2400" dirty="0" smtClean="0"/>
              <a:t>;</a:t>
            </a:r>
          </a:p>
          <a:p>
            <a:r>
              <a:rPr lang="en-IN" sz="2400" dirty="0" smtClean="0"/>
              <a:t>The last statement defines student_1 to be a structure as defined above and </a:t>
            </a:r>
            <a:r>
              <a:rPr lang="en-IN" sz="2400" dirty="0" err="1" smtClean="0"/>
              <a:t>ps</a:t>
            </a:r>
            <a:r>
              <a:rPr lang="en-IN" sz="2400" dirty="0" smtClean="0"/>
              <a:t> as pointer to a structure of type student</a:t>
            </a:r>
          </a:p>
          <a:p>
            <a:r>
              <a:rPr lang="en-IN" sz="2400" dirty="0" smtClean="0"/>
              <a:t>Hence, one can write</a:t>
            </a:r>
          </a:p>
          <a:p>
            <a:pPr algn="ctr">
              <a:buNone/>
            </a:pPr>
            <a:r>
              <a:rPr lang="en-IN" sz="2400" dirty="0" err="1" smtClean="0"/>
              <a:t>ps</a:t>
            </a:r>
            <a:r>
              <a:rPr lang="en-IN" sz="2400" dirty="0" smtClean="0"/>
              <a:t>=&amp;student_1;</a:t>
            </a:r>
          </a:p>
          <a:p>
            <a:r>
              <a:rPr lang="en-US" sz="2400" dirty="0" smtClean="0"/>
              <a:t>Individual </a:t>
            </a:r>
            <a:r>
              <a:rPr lang="en-US" sz="2400" dirty="0" smtClean="0"/>
              <a:t>structure member can be accessed in terms of its corresponding pointer variable by writing</a:t>
            </a:r>
          </a:p>
          <a:p>
            <a:pPr algn="ctr">
              <a:buNone/>
            </a:pPr>
            <a:r>
              <a:rPr lang="en-US" sz="2400" dirty="0" err="1" smtClean="0"/>
              <a:t>ptvar</a:t>
            </a:r>
            <a:r>
              <a:rPr lang="en-US" sz="2400" dirty="0" smtClean="0"/>
              <a:t>- &gt;member</a:t>
            </a:r>
          </a:p>
          <a:p>
            <a:pPr>
              <a:buNone/>
            </a:pPr>
            <a:r>
              <a:rPr lang="en-US" sz="2400" dirty="0" smtClean="0"/>
              <a:t>where </a:t>
            </a:r>
            <a:r>
              <a:rPr lang="en-US" sz="2400" dirty="0" err="1" smtClean="0"/>
              <a:t>ptvar</a:t>
            </a:r>
            <a:r>
              <a:rPr lang="en-US" sz="2400" dirty="0" smtClean="0"/>
              <a:t> refers to a structure-type pointer variable and the operator -&gt; is comparable to the period (.)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Structures and Pointers: Example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IN" sz="2400" dirty="0" smtClean="0"/>
              <a:t>For the following </a:t>
            </a:r>
            <a:r>
              <a:rPr lang="en-IN" sz="2400" dirty="0" err="1" smtClean="0"/>
              <a:t>datatype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typedef</a:t>
            </a:r>
            <a:r>
              <a:rPr lang="en-US" sz="2400" dirty="0" smtClean="0"/>
              <a:t>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{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smtClean="0"/>
              <a:t>roll </a:t>
            </a:r>
          </a:p>
          <a:p>
            <a:pPr>
              <a:buNone/>
            </a:pPr>
            <a:r>
              <a:rPr lang="en-US" sz="2400" dirty="0" smtClean="0"/>
              <a:t>			            char name [30]</a:t>
            </a:r>
          </a:p>
          <a:p>
            <a:pPr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smtClean="0"/>
              <a:t>marks [6]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       char </a:t>
            </a:r>
            <a:r>
              <a:rPr lang="en-US" sz="2400" dirty="0" smtClean="0"/>
              <a:t>grade [6]} </a:t>
            </a:r>
            <a:r>
              <a:rPr lang="en-US" sz="2400" dirty="0" smtClean="0"/>
              <a:t>student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IN" sz="2400" dirty="0" smtClean="0"/>
              <a:t>student student_1, *</a:t>
            </a:r>
            <a:r>
              <a:rPr lang="en-IN" sz="2400" dirty="0" err="1" smtClean="0"/>
              <a:t>ps</a:t>
            </a:r>
            <a:r>
              <a:rPr lang="en-IN" sz="2400" dirty="0" smtClean="0"/>
              <a:t> = &amp;student_1;</a:t>
            </a:r>
          </a:p>
          <a:p>
            <a:pPr>
              <a:buNone/>
            </a:pPr>
            <a:r>
              <a:rPr lang="en-IN" sz="2400" dirty="0" smtClean="0">
                <a:solidFill>
                  <a:srgbClr val="FF0000"/>
                </a:solidFill>
              </a:rPr>
              <a:t>student_1.roll,  (*</a:t>
            </a:r>
            <a:r>
              <a:rPr lang="en-IN" sz="2400" dirty="0" err="1" smtClean="0">
                <a:solidFill>
                  <a:srgbClr val="FF0000"/>
                </a:solidFill>
              </a:rPr>
              <a:t>ps</a:t>
            </a:r>
            <a:r>
              <a:rPr lang="en-IN" sz="2400" dirty="0" smtClean="0">
                <a:solidFill>
                  <a:srgbClr val="FF0000"/>
                </a:solidFill>
              </a:rPr>
              <a:t>).roll and </a:t>
            </a:r>
            <a:r>
              <a:rPr lang="en-IN" sz="2400" dirty="0" err="1" smtClean="0">
                <a:solidFill>
                  <a:srgbClr val="FF0000"/>
                </a:solidFill>
              </a:rPr>
              <a:t>ps</a:t>
            </a:r>
            <a:r>
              <a:rPr lang="en-IN" sz="2400" dirty="0" smtClean="0">
                <a:solidFill>
                  <a:srgbClr val="FF0000"/>
                </a:solidFill>
              </a:rPr>
              <a:t>-&gt;roll are equivalent</a:t>
            </a:r>
          </a:p>
          <a:p>
            <a:pPr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/>
              <a:t>Marks of 3</a:t>
            </a:r>
            <a:r>
              <a:rPr lang="en-IN" sz="2400" baseline="30000" dirty="0" smtClean="0"/>
              <a:t>rd</a:t>
            </a:r>
            <a:r>
              <a:rPr lang="en-IN" sz="2400" dirty="0" smtClean="0"/>
              <a:t> subject can be accessed by any of the following:</a:t>
            </a:r>
          </a:p>
          <a:p>
            <a:pPr>
              <a:buNone/>
            </a:pPr>
            <a:r>
              <a:rPr lang="en-IN" sz="2400" dirty="0" smtClean="0"/>
              <a:t>student_1.marks[2], (*</a:t>
            </a:r>
            <a:r>
              <a:rPr lang="en-IN" sz="2400" dirty="0" err="1" smtClean="0"/>
              <a:t>ps</a:t>
            </a:r>
            <a:r>
              <a:rPr lang="en-IN" sz="2400" dirty="0" smtClean="0"/>
              <a:t>).marks[2]. </a:t>
            </a:r>
            <a:r>
              <a:rPr lang="en-IN" sz="2400" dirty="0" err="1" smtClean="0"/>
              <a:t>ps</a:t>
            </a:r>
            <a:r>
              <a:rPr lang="en-IN" sz="2400" dirty="0" smtClean="0"/>
              <a:t>-&gt;marks[2], *(student_1.marks+2), *(*(</a:t>
            </a:r>
            <a:r>
              <a:rPr lang="en-IN" sz="2400" dirty="0" err="1" smtClean="0"/>
              <a:t>ps</a:t>
            </a:r>
            <a:r>
              <a:rPr lang="en-IN" sz="2400" dirty="0" smtClean="0"/>
              <a:t>).marks+2), </a:t>
            </a:r>
            <a:r>
              <a:rPr lang="en-IN" sz="2400" dirty="0" err="1" smtClean="0"/>
              <a:t>ps</a:t>
            </a:r>
            <a:r>
              <a:rPr lang="en-IN" sz="2400" dirty="0" smtClean="0"/>
              <a:t>-&gt;(marks+2)</a:t>
            </a:r>
          </a:p>
          <a:p>
            <a:pPr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sz="24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Structures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dirty="0" smtClean="0"/>
              <a:t>Array </a:t>
            </a:r>
            <a:r>
              <a:rPr lang="en-US" sz="2400" dirty="0" smtClean="0"/>
              <a:t>is a data structure whose elements are all of the same data </a:t>
            </a:r>
            <a:r>
              <a:rPr lang="en-US" sz="2400" dirty="0" smtClean="0"/>
              <a:t>type</a:t>
            </a:r>
          </a:p>
          <a:p>
            <a:r>
              <a:rPr lang="en-US" sz="2400" dirty="0" smtClean="0"/>
              <a:t>Structure is a data structure in which individual elements can be of different types</a:t>
            </a:r>
          </a:p>
          <a:p>
            <a:pPr lvl="1"/>
            <a:r>
              <a:rPr lang="en-US" sz="2000" dirty="0" smtClean="0"/>
              <a:t>A single structure can contain integer elements, floating point elements, character elements, arrays, pointers and even other structures</a:t>
            </a:r>
          </a:p>
          <a:p>
            <a:pPr lvl="1"/>
            <a:r>
              <a:rPr lang="en-US" sz="2000" dirty="0" smtClean="0"/>
              <a:t>Individual structure elements are called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Structures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dirty="0" smtClean="0"/>
              <a:t>A structure is defined as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b="1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i="1" dirty="0" smtClean="0"/>
              <a:t>tag </a:t>
            </a: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	member 1;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	member 2;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	…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	member m};</a:t>
            </a:r>
          </a:p>
          <a:p>
            <a:pPr lvl="1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smtClean="0"/>
              <a:t>is a required </a:t>
            </a:r>
            <a:r>
              <a:rPr lang="en-US" sz="2000" dirty="0" smtClean="0"/>
              <a:t>keyword, </a:t>
            </a:r>
            <a:r>
              <a:rPr lang="en-US" sz="2000" i="1" dirty="0" smtClean="0"/>
              <a:t>tag </a:t>
            </a:r>
            <a:r>
              <a:rPr lang="en-US" sz="2000" i="1" dirty="0" smtClean="0"/>
              <a:t>is a name that identifies structures of this </a:t>
            </a:r>
            <a:r>
              <a:rPr lang="en-US" sz="2000" i="1" dirty="0" smtClean="0"/>
              <a:t>type</a:t>
            </a:r>
          </a:p>
          <a:p>
            <a:pPr lvl="1"/>
            <a:r>
              <a:rPr lang="en-US" sz="2000" dirty="0" smtClean="0"/>
              <a:t>Structure definition is also a declaration</a:t>
            </a:r>
          </a:p>
          <a:p>
            <a:r>
              <a:rPr lang="en-US" sz="2400" dirty="0" smtClean="0"/>
              <a:t>Once the composition of the structure has been defined, </a:t>
            </a:r>
            <a:r>
              <a:rPr lang="en-US" sz="2400" dirty="0" smtClean="0"/>
              <a:t>individual </a:t>
            </a:r>
            <a:r>
              <a:rPr lang="en-US" sz="2400" dirty="0" smtClean="0"/>
              <a:t>structure-type variables can </a:t>
            </a:r>
            <a:r>
              <a:rPr lang="en-US" sz="2400" dirty="0" smtClean="0"/>
              <a:t>be declared as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struct</a:t>
            </a:r>
            <a:r>
              <a:rPr lang="en-US" sz="2400" dirty="0" smtClean="0"/>
              <a:t> tag variable 1, variable 2, …, variable n;</a:t>
            </a:r>
          </a:p>
          <a:p>
            <a:pPr lvl="1"/>
            <a:r>
              <a:rPr lang="en-US" sz="2000" b="1" dirty="0" err="1" smtClean="0"/>
              <a:t>struct</a:t>
            </a:r>
            <a:r>
              <a:rPr lang="en-US" sz="2000" dirty="0" smtClean="0"/>
              <a:t> is a required keyword, tag is the </a:t>
            </a:r>
            <a:r>
              <a:rPr lang="en-US" sz="2000" dirty="0" smtClean="0"/>
              <a:t>name that </a:t>
            </a:r>
            <a:r>
              <a:rPr lang="en-US" sz="2000" dirty="0" smtClean="0"/>
              <a:t>appeared in the structure declaration, and variable </a:t>
            </a:r>
            <a:r>
              <a:rPr lang="en-US" sz="2000" dirty="0" smtClean="0"/>
              <a:t>1 </a:t>
            </a:r>
            <a:r>
              <a:rPr lang="en-US" sz="2000" dirty="0" smtClean="0"/>
              <a:t>, variable 2, . . ., variable n </a:t>
            </a:r>
            <a:r>
              <a:rPr lang="en-US" sz="2000" dirty="0" smtClean="0"/>
              <a:t>are structure </a:t>
            </a:r>
            <a:r>
              <a:rPr lang="en-US" sz="2000" dirty="0" smtClean="0"/>
              <a:t>variables of type tag</a:t>
            </a:r>
            <a:endParaRPr lang="en-US" sz="20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{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                            char roll [12]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	            char name [30]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marks [6]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                            char grade [6]};</a:t>
            </a:r>
          </a:p>
          <a:p>
            <a:pPr>
              <a:buNone/>
            </a:pPr>
            <a:r>
              <a:rPr lang="en-US" sz="2400" dirty="0" err="1" smtClean="0"/>
              <a:t>s</a:t>
            </a:r>
            <a:r>
              <a:rPr lang="en-US" sz="2400" dirty="0" err="1" smtClean="0"/>
              <a:t>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student_1, student_2, …, </a:t>
            </a:r>
            <a:r>
              <a:rPr lang="en-US" sz="2400" dirty="0" err="1" smtClean="0"/>
              <a:t>student_n</a:t>
            </a:r>
            <a:r>
              <a:rPr lang="en-US" sz="2400" dirty="0" smtClean="0"/>
              <a:t>;</a:t>
            </a:r>
            <a:endParaRPr lang="en-US" sz="2400" dirty="0" smtClean="0"/>
          </a:p>
          <a:p>
            <a:r>
              <a:rPr lang="en-US" sz="2400" dirty="0" smtClean="0"/>
              <a:t>Possible </a:t>
            </a:r>
            <a:r>
              <a:rPr lang="en-US" sz="2400" dirty="0" smtClean="0"/>
              <a:t>to combine the declaration of the structure composition with that of the structure </a:t>
            </a:r>
            <a:r>
              <a:rPr lang="en-US" sz="2400" dirty="0" smtClean="0"/>
              <a:t>variables</a:t>
            </a:r>
          </a:p>
          <a:p>
            <a:pPr lvl="1"/>
            <a:r>
              <a:rPr lang="en-US" sz="2000" dirty="0" smtClean="0"/>
              <a:t>Tag </a:t>
            </a:r>
            <a:r>
              <a:rPr lang="en-US" sz="2000" dirty="0" err="1" smtClean="0"/>
              <a:t>student_data</a:t>
            </a:r>
            <a:r>
              <a:rPr lang="en-US" sz="2000" dirty="0" smtClean="0"/>
              <a:t> is optional in this case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4286256"/>
          <a:ext cx="8643998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1999"/>
                <a:gridCol w="4321999"/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 smtClean="0"/>
                        <a:t>struct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student_data</a:t>
                      </a:r>
                      <a:r>
                        <a:rPr lang="en-US" sz="1800" dirty="0" smtClean="0"/>
                        <a:t> {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                   char roll [12]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		char name [30]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                   </a:t>
                      </a:r>
                      <a:r>
                        <a:rPr lang="en-US" sz="1800" dirty="0" err="1" smtClean="0"/>
                        <a:t>int</a:t>
                      </a:r>
                      <a:r>
                        <a:rPr lang="en-US" sz="1800" dirty="0" smtClean="0"/>
                        <a:t> marks [6]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                   char grade [6]} student_1, student_2, …, </a:t>
                      </a:r>
                      <a:r>
                        <a:rPr lang="en-US" sz="1800" dirty="0" err="1" smtClean="0"/>
                        <a:t>student_n</a:t>
                      </a:r>
                      <a:r>
                        <a:rPr lang="en-US" sz="1800" dirty="0" smtClean="0"/>
                        <a:t>;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 smtClean="0"/>
                        <a:t>struct</a:t>
                      </a:r>
                      <a:r>
                        <a:rPr lang="en-US" sz="1800" dirty="0" smtClean="0"/>
                        <a:t> {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char roll [12]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char name [30]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</a:t>
                      </a:r>
                      <a:r>
                        <a:rPr lang="en-US" sz="1800" dirty="0" err="1" smtClean="0"/>
                        <a:t>int</a:t>
                      </a:r>
                      <a:r>
                        <a:rPr lang="en-US" sz="1800" dirty="0" smtClean="0"/>
                        <a:t> marks [6]</a:t>
                      </a:r>
                    </a:p>
                    <a:p>
                      <a:pPr>
                        <a:buNone/>
                      </a:pPr>
                      <a:r>
                        <a:rPr lang="en-US" sz="1800" dirty="0" smtClean="0"/>
                        <a:t>                char grade [6]} student_1, student_2, …, </a:t>
                      </a:r>
                      <a:r>
                        <a:rPr lang="en-US" sz="1800" dirty="0" err="1" smtClean="0"/>
                        <a:t>student_n</a:t>
                      </a:r>
                      <a:r>
                        <a:rPr lang="en-US" sz="1800" dirty="0" smtClean="0"/>
                        <a:t>;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500066"/>
          </a:xfrm>
        </p:spPr>
        <p:txBody>
          <a:bodyPr/>
          <a:lstStyle/>
          <a:p>
            <a:pPr algn="l"/>
            <a:r>
              <a:rPr lang="en-IN" sz="3600" dirty="0" smtClean="0"/>
              <a:t>Structure as a member of another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dirty="0" smtClean="0"/>
              <a:t>A structure variable may be defined as a member of another </a:t>
            </a:r>
            <a:r>
              <a:rPr lang="en-US" sz="2400" dirty="0" smtClean="0"/>
              <a:t>structure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smtClean="0"/>
              <a:t>In such situations, the </a:t>
            </a:r>
            <a:r>
              <a:rPr lang="en-US" sz="2000" dirty="0" smtClean="0"/>
              <a:t>declaration of </a:t>
            </a:r>
            <a:r>
              <a:rPr lang="en-US" sz="2000" dirty="0" smtClean="0"/>
              <a:t>the embedded structure must appear before the declaration of the outer </a:t>
            </a:r>
            <a:r>
              <a:rPr lang="en-US" sz="2000" dirty="0" smtClean="0"/>
              <a:t>structure</a:t>
            </a:r>
          </a:p>
          <a:p>
            <a:r>
              <a:rPr lang="en-US" sz="2400" dirty="0" smtClean="0"/>
              <a:t>Example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subject_data</a:t>
            </a: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marks [6]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                          char grade [6]};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 </a:t>
            </a: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               </a:t>
            </a:r>
            <a:r>
              <a:rPr lang="en-US" sz="2400" dirty="0" smtClean="0"/>
              <a:t> </a:t>
            </a:r>
            <a:r>
              <a:rPr lang="en-US" sz="2400" dirty="0" smtClean="0"/>
              <a:t>char roll [12]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dirty="0" smtClean="0"/>
              <a:t>  char </a:t>
            </a:r>
            <a:r>
              <a:rPr lang="en-US" sz="2400" dirty="0" smtClean="0"/>
              <a:t>name [30]</a:t>
            </a:r>
          </a:p>
          <a:p>
            <a:pPr>
              <a:buNone/>
            </a:pPr>
            <a:r>
              <a:rPr lang="en-US" sz="2400" dirty="0" smtClean="0"/>
              <a:t>               </a:t>
            </a:r>
            <a:r>
              <a:rPr lang="en-US" sz="2400" b="1" dirty="0" err="1" smtClean="0"/>
              <a:t>struct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subject_data</a:t>
            </a:r>
            <a:r>
              <a:rPr lang="en-US" sz="2400" dirty="0" smtClean="0"/>
              <a:t>} student_1, student_2;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500066"/>
          </a:xfrm>
        </p:spPr>
        <p:txBody>
          <a:bodyPr/>
          <a:lstStyle/>
          <a:p>
            <a:pPr algn="l"/>
            <a:r>
              <a:rPr lang="en-IN" sz="3600" dirty="0" smtClean="0"/>
              <a:t>Initialization of a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US" sz="2400" dirty="0" smtClean="0"/>
              <a:t>Members </a:t>
            </a:r>
            <a:r>
              <a:rPr lang="en-US" sz="2400" dirty="0" smtClean="0"/>
              <a:t>of a structure variable can be assigned initial values in much the same manner as </a:t>
            </a:r>
            <a:r>
              <a:rPr lang="en-US" sz="2400" dirty="0" smtClean="0"/>
              <a:t>the elements </a:t>
            </a:r>
            <a:r>
              <a:rPr lang="en-US" sz="2400" dirty="0" smtClean="0"/>
              <a:t>of an </a:t>
            </a:r>
            <a:r>
              <a:rPr lang="en-US" sz="2400" dirty="0" smtClean="0"/>
              <a:t>array </a:t>
            </a:r>
          </a:p>
          <a:p>
            <a:pPr lvl="1"/>
            <a:r>
              <a:rPr lang="en-US" sz="2000" dirty="0" smtClean="0"/>
              <a:t>Initial </a:t>
            </a:r>
            <a:r>
              <a:rPr lang="en-US" sz="2000" dirty="0" smtClean="0"/>
              <a:t>values must appear in the order in which they will be assigned to </a:t>
            </a:r>
            <a:r>
              <a:rPr lang="en-US" sz="2000" dirty="0" smtClean="0"/>
              <a:t>their corresponding </a:t>
            </a:r>
            <a:r>
              <a:rPr lang="en-US" sz="2000" dirty="0" smtClean="0"/>
              <a:t>structure members, enclosed in braces and separated by </a:t>
            </a:r>
            <a:r>
              <a:rPr lang="en-US" sz="2000" dirty="0" smtClean="0"/>
              <a:t>commas</a:t>
            </a:r>
          </a:p>
          <a:p>
            <a:r>
              <a:rPr lang="en-IN" sz="2400" dirty="0" smtClean="0"/>
              <a:t>Example:</a:t>
            </a:r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{</a:t>
            </a:r>
          </a:p>
          <a:p>
            <a:pPr>
              <a:buNone/>
            </a:pPr>
            <a:r>
              <a:rPr lang="en-US" sz="2400" dirty="0" smtClean="0"/>
              <a:t>                                       char roll [12]</a:t>
            </a:r>
          </a:p>
          <a:p>
            <a:pPr>
              <a:buNone/>
            </a:pPr>
            <a:r>
              <a:rPr lang="en-US" sz="2400" dirty="0" smtClean="0"/>
              <a:t>			            char name [30]</a:t>
            </a:r>
          </a:p>
          <a:p>
            <a:pPr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smtClean="0"/>
              <a:t>marks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       char </a:t>
            </a:r>
            <a:r>
              <a:rPr lang="en-US" sz="2400" dirty="0" smtClean="0"/>
              <a:t>grade};</a:t>
            </a:r>
          </a:p>
          <a:p>
            <a:pPr>
              <a:buNone/>
            </a:pPr>
            <a:r>
              <a:rPr lang="en-IN" sz="2400" dirty="0" err="1" smtClean="0"/>
              <a:t>struct</a:t>
            </a:r>
            <a:r>
              <a:rPr lang="en-IN" sz="2400" dirty="0" smtClean="0"/>
              <a:t> </a:t>
            </a:r>
            <a:r>
              <a:rPr lang="en-IN" sz="2400" dirty="0" err="1" smtClean="0"/>
              <a:t>student_data</a:t>
            </a:r>
            <a:r>
              <a:rPr lang="en-IN" sz="2400" dirty="0" smtClean="0"/>
              <a:t> student_1 = {‘002012345678’, ‘XYZ’, 92,’S’};</a:t>
            </a:r>
          </a:p>
          <a:p>
            <a:pPr>
              <a:buNone/>
            </a:pPr>
            <a:endParaRPr lang="en-IN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500066"/>
          </a:xfrm>
        </p:spPr>
        <p:txBody>
          <a:bodyPr/>
          <a:lstStyle/>
          <a:p>
            <a:pPr algn="l"/>
            <a:r>
              <a:rPr lang="en-IN" sz="3600" dirty="0" smtClean="0"/>
              <a:t>Array of Structures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686800" cy="6143668"/>
          </a:xfrm>
        </p:spPr>
        <p:txBody>
          <a:bodyPr/>
          <a:lstStyle/>
          <a:p>
            <a:r>
              <a:rPr lang="en-IN" sz="2400" dirty="0" smtClean="0"/>
              <a:t>It is possible to define an array of structures in which each element of the array will be  structure</a:t>
            </a:r>
          </a:p>
          <a:p>
            <a:r>
              <a:rPr lang="en-IN" sz="2400" dirty="0" smtClean="0"/>
              <a:t>Example</a:t>
            </a:r>
          </a:p>
          <a:p>
            <a:pPr>
              <a:buNone/>
            </a:pPr>
            <a:r>
              <a:rPr lang="en-US" sz="2400" dirty="0" err="1" smtClean="0"/>
              <a:t>student_data</a:t>
            </a:r>
            <a:r>
              <a:rPr lang="en-US" sz="2400" dirty="0" smtClean="0"/>
              <a:t> {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smtClean="0"/>
              <a:t>roll </a:t>
            </a:r>
          </a:p>
          <a:p>
            <a:pPr>
              <a:buNone/>
            </a:pPr>
            <a:r>
              <a:rPr lang="en-US" sz="2400" dirty="0" smtClean="0"/>
              <a:t>			            char name [30]</a:t>
            </a:r>
          </a:p>
          <a:p>
            <a:pPr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marks</a:t>
            </a:r>
          </a:p>
          <a:p>
            <a:pPr>
              <a:buNone/>
            </a:pPr>
            <a:r>
              <a:rPr lang="en-US" sz="2400" dirty="0" smtClean="0"/>
              <a:t>                                       char grade</a:t>
            </a:r>
            <a:r>
              <a:rPr lang="en-US" sz="2400" dirty="0" smtClean="0"/>
              <a:t>} </a:t>
            </a:r>
            <a:r>
              <a:rPr lang="en-US" sz="2400" dirty="0" err="1" smtClean="0"/>
              <a:t>student_list</a:t>
            </a:r>
            <a:r>
              <a:rPr lang="en-US" sz="2400" dirty="0" smtClean="0"/>
              <a:t> [];</a:t>
            </a:r>
          </a:p>
          <a:p>
            <a:r>
              <a:rPr lang="en-IN" sz="2400" dirty="0" smtClean="0"/>
              <a:t>Can be initialized as follows</a:t>
            </a:r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student_list</a:t>
            </a:r>
            <a:r>
              <a:rPr lang="en-US" sz="2400" dirty="0" smtClean="0"/>
              <a:t>[] ={123, ‘ABC’, 92, ‘S’,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                                                          456, ‘DEF’, 84, ‘A’,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                                                          789, ‘GHI’, 67, ‘C’}; OR</a:t>
            </a:r>
          </a:p>
          <a:p>
            <a:pPr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student_data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student_list</a:t>
            </a:r>
            <a:r>
              <a:rPr lang="en-US" sz="2400" dirty="0" smtClean="0"/>
              <a:t> </a:t>
            </a:r>
            <a:r>
              <a:rPr lang="en-US" sz="2400" dirty="0" smtClean="0"/>
              <a:t>[]={{123</a:t>
            </a:r>
            <a:r>
              <a:rPr lang="en-US" sz="2400" dirty="0" smtClean="0"/>
              <a:t>, ‘ABC’, 92, ‘S</a:t>
            </a:r>
            <a:r>
              <a:rPr lang="en-US" sz="2400" dirty="0" smtClean="0"/>
              <a:t>’},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                                                              </a:t>
            </a:r>
            <a:r>
              <a:rPr lang="en-IN" sz="2400" dirty="0" smtClean="0"/>
              <a:t>{456</a:t>
            </a:r>
            <a:r>
              <a:rPr lang="en-IN" sz="2400" dirty="0" smtClean="0"/>
              <a:t>, ‘DEF’, 84, ‘A</a:t>
            </a:r>
            <a:r>
              <a:rPr lang="en-IN" sz="2400" dirty="0" smtClean="0"/>
              <a:t>’},</a:t>
            </a: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                                                               {</a:t>
            </a:r>
            <a:r>
              <a:rPr lang="en-IN" sz="2400" dirty="0" smtClean="0"/>
              <a:t>789</a:t>
            </a:r>
            <a:r>
              <a:rPr lang="en-IN" sz="2400" dirty="0" smtClean="0"/>
              <a:t>, ‘GHI’, 67, ‘C</a:t>
            </a:r>
            <a:r>
              <a:rPr lang="en-IN" sz="2400" dirty="0" smtClean="0"/>
              <a:t>’});</a:t>
            </a:r>
          </a:p>
          <a:p>
            <a:pPr>
              <a:buNone/>
            </a:pPr>
            <a:endParaRPr lang="en-IN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IN" sz="2400" dirty="0" smtClean="0"/>
              <a:t>Structure 1</a:t>
            </a:r>
          </a:p>
          <a:p>
            <a:pPr>
              <a:buNone/>
            </a:pPr>
            <a:r>
              <a:rPr lang="en-IN" sz="2400" dirty="0" err="1" smtClean="0"/>
              <a:t>struct</a:t>
            </a:r>
            <a:r>
              <a:rPr lang="en-IN" sz="2400" dirty="0" smtClean="0"/>
              <a:t> first{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                </a:t>
            </a:r>
            <a:r>
              <a:rPr lang="en-IN" sz="2400" dirty="0" err="1" smtClean="0"/>
              <a:t>int</a:t>
            </a:r>
            <a:r>
              <a:rPr lang="en-IN" sz="2400" dirty="0" smtClean="0"/>
              <a:t> a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                float </a:t>
            </a:r>
            <a:r>
              <a:rPr lang="en-IN" sz="2400" dirty="0" err="1" smtClean="0"/>
              <a:t>b,c</a:t>
            </a:r>
            <a:r>
              <a:rPr lang="en-IN" sz="2400" dirty="0" smtClean="0"/>
              <a:t>};</a:t>
            </a:r>
          </a:p>
          <a:p>
            <a:r>
              <a:rPr lang="en-IN" sz="2400" dirty="0" smtClean="0"/>
              <a:t>Structure </a:t>
            </a:r>
            <a:r>
              <a:rPr lang="en-IN" sz="2400" dirty="0" smtClean="0"/>
              <a:t>2</a:t>
            </a:r>
            <a:endParaRPr lang="en-IN" sz="2400" dirty="0" smtClean="0"/>
          </a:p>
          <a:p>
            <a:pPr>
              <a:buNone/>
            </a:pPr>
            <a:r>
              <a:rPr lang="en-IN" sz="2400" dirty="0" err="1" smtClean="0"/>
              <a:t>struct</a:t>
            </a:r>
            <a:r>
              <a:rPr lang="en-IN" sz="2400" dirty="0" smtClean="0"/>
              <a:t> </a:t>
            </a:r>
            <a:r>
              <a:rPr lang="en-IN" sz="2400" dirty="0" smtClean="0"/>
              <a:t>second{</a:t>
            </a: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                     </a:t>
            </a:r>
            <a:r>
              <a:rPr lang="en-IN" sz="2400" dirty="0" err="1" smtClean="0"/>
              <a:t>int</a:t>
            </a:r>
            <a:r>
              <a:rPr lang="en-IN" sz="2400" dirty="0" smtClean="0"/>
              <a:t> </a:t>
            </a:r>
            <a:r>
              <a:rPr lang="en-IN" sz="2400" dirty="0" smtClean="0"/>
              <a:t>a, b</a:t>
            </a: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                     </a:t>
            </a:r>
            <a:r>
              <a:rPr lang="en-IN" sz="2400" dirty="0" smtClean="0"/>
              <a:t>float c};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In the two strictures types of variable b are different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This is permissible as the definition is limited to each structure</a:t>
            </a:r>
            <a:endParaRPr lang="en-IN" sz="2400" dirty="0" smtClean="0">
              <a:solidFill>
                <a:srgbClr val="FF0000"/>
              </a:solidFill>
            </a:endParaRPr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Processing a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US" sz="2400" dirty="0" smtClean="0"/>
              <a:t>Members </a:t>
            </a:r>
            <a:r>
              <a:rPr lang="en-US" sz="2400" dirty="0" smtClean="0"/>
              <a:t>of a structure are usually processed individually, as separate </a:t>
            </a:r>
            <a:r>
              <a:rPr lang="en-US" sz="2400" dirty="0" smtClean="0"/>
              <a:t>entities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Therefore, we must </a:t>
            </a:r>
            <a:r>
              <a:rPr lang="en-US" sz="2400" dirty="0" smtClean="0"/>
              <a:t>be able </a:t>
            </a:r>
            <a:r>
              <a:rPr lang="en-US" sz="2400" dirty="0" smtClean="0"/>
              <a:t>to access the individual structure members. </a:t>
            </a:r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 smtClean="0"/>
              <a:t>structure member can be accessed by </a:t>
            </a:r>
            <a:r>
              <a:rPr lang="en-US" sz="2400" dirty="0" smtClean="0"/>
              <a:t>writing</a:t>
            </a:r>
          </a:p>
          <a:p>
            <a:pPr>
              <a:buNone/>
            </a:pPr>
            <a:r>
              <a:rPr lang="en-IN" sz="2400" dirty="0" err="1" smtClean="0"/>
              <a:t>variable.member</a:t>
            </a:r>
            <a:r>
              <a:rPr lang="en-IN" sz="2400" dirty="0" smtClean="0"/>
              <a:t> e.g., </a:t>
            </a:r>
          </a:p>
          <a:p>
            <a:pPr>
              <a:buNone/>
            </a:pPr>
            <a:r>
              <a:rPr lang="en-IN" sz="2400" dirty="0" smtClean="0"/>
              <a:t>For the structure</a:t>
            </a:r>
          </a:p>
          <a:p>
            <a:pPr>
              <a:buNone/>
            </a:pPr>
            <a:r>
              <a:rPr lang="en-IN" sz="2400" dirty="0" err="1" smtClean="0"/>
              <a:t>struct</a:t>
            </a:r>
            <a:r>
              <a:rPr lang="en-IN" sz="2400" dirty="0" smtClean="0"/>
              <a:t> date {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</a:t>
            </a:r>
            <a:r>
              <a:rPr lang="en-IN" sz="2400" dirty="0" err="1" smtClean="0"/>
              <a:t>int</a:t>
            </a:r>
            <a:r>
              <a:rPr lang="en-IN" sz="2400" dirty="0" smtClean="0"/>
              <a:t> day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</a:t>
            </a:r>
            <a:r>
              <a:rPr lang="en-IN" sz="2400" dirty="0" err="1" smtClean="0"/>
              <a:t>int</a:t>
            </a:r>
            <a:r>
              <a:rPr lang="en-IN" sz="2400" dirty="0" smtClean="0"/>
              <a:t> month</a:t>
            </a:r>
          </a:p>
          <a:p>
            <a:pPr>
              <a:buNone/>
            </a:pPr>
            <a:r>
              <a:rPr lang="en-IN" sz="2400" dirty="0" smtClean="0"/>
              <a:t> </a:t>
            </a:r>
            <a:r>
              <a:rPr lang="en-IN" sz="2400" dirty="0" smtClean="0"/>
              <a:t>    </a:t>
            </a:r>
            <a:r>
              <a:rPr lang="en-IN" sz="2400" dirty="0" err="1" smtClean="0"/>
              <a:t>int</a:t>
            </a:r>
            <a:r>
              <a:rPr lang="en-IN" sz="2400" dirty="0" smtClean="0"/>
              <a:t> year};</a:t>
            </a:r>
          </a:p>
          <a:p>
            <a:pPr>
              <a:buNone/>
            </a:pPr>
            <a:r>
              <a:rPr lang="en-IN" sz="2400" dirty="0" smtClean="0"/>
              <a:t>Members can be accessed as </a:t>
            </a:r>
            <a:r>
              <a:rPr lang="en-IN" sz="2400" dirty="0" err="1" smtClean="0"/>
              <a:t>date.day</a:t>
            </a:r>
            <a:r>
              <a:rPr lang="en-IN" sz="2400" dirty="0" smtClean="0"/>
              <a:t>, </a:t>
            </a:r>
            <a:r>
              <a:rPr lang="en-IN" sz="2400" dirty="0" err="1" smtClean="0"/>
              <a:t>date.month</a:t>
            </a:r>
            <a:r>
              <a:rPr lang="en-IN" sz="2400" dirty="0" smtClean="0"/>
              <a:t>, </a:t>
            </a:r>
            <a:r>
              <a:rPr lang="en-IN" sz="2400" dirty="0" err="1" smtClean="0"/>
              <a:t>date.year</a:t>
            </a:r>
            <a:endParaRPr lang="en-IN" sz="2400" dirty="0" smtClean="0"/>
          </a:p>
          <a:p>
            <a:r>
              <a:rPr lang="en-IN" sz="2400" dirty="0" smtClean="0"/>
              <a:t>Members can be used as variables in the expression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14281</TotalTime>
  <Words>715</Words>
  <Application>Microsoft Office PowerPoint</Application>
  <PresentationFormat>On-screen Show (4:3)</PresentationFormat>
  <Paragraphs>169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Computer Programming Session: 2020-21 Semester: 2nd </vt:lpstr>
      <vt:lpstr>Structures</vt:lpstr>
      <vt:lpstr>Structures</vt:lpstr>
      <vt:lpstr>Example</vt:lpstr>
      <vt:lpstr>Structure as a member of another structure</vt:lpstr>
      <vt:lpstr>Initialization of a Structure</vt:lpstr>
      <vt:lpstr>Array of Structures</vt:lpstr>
      <vt:lpstr>Example</vt:lpstr>
      <vt:lpstr>Processing a structure</vt:lpstr>
      <vt:lpstr>Processing a structure</vt:lpstr>
      <vt:lpstr>User-defined data types (typedef)</vt:lpstr>
      <vt:lpstr>Structure definition using typedef</vt:lpstr>
      <vt:lpstr>Structures and Pointers</vt:lpstr>
      <vt:lpstr>Structures and Pointers: Example</vt:lpstr>
      <vt:lpstr>Structures and Pointers: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122</cp:revision>
  <dcterms:created xsi:type="dcterms:W3CDTF">2013-01-07T03:21:23Z</dcterms:created>
  <dcterms:modified xsi:type="dcterms:W3CDTF">2021-07-29T12:43:08Z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