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0" autoAdjust="0"/>
  </p:normalViewPr>
  <p:slideViewPr>
    <p:cSldViewPr>
      <p:cViewPr>
        <p:scale>
          <a:sx n="66" d="100"/>
          <a:sy n="66" d="100"/>
        </p:scale>
        <p:origin x="-1853" y="-379"/>
      </p:cViewPr>
      <p:guideLst>
        <p:guide orient="horz" pos="214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C5F72-13B6-4750-ADA9-21E6EC7B4FE5}" type="datetimeFigureOut">
              <a:rPr lang="en-US" smtClean="0"/>
              <a:pPr/>
              <a:t>7/31/2021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2D03A-572E-4551-9E1C-33D61D9983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1" smtClean="0"/>
              <a:t>Click to edit Master subtitle style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729B-316F-4259-8AFE-BE513A9E182C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8F8FF-F158-450D-898D-DFB971BC067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DFDC9-3369-4E5B-96F5-DD124FFF51A6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3C9B6-3842-4392-AFFA-3A483C35A94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91013-48D7-4FD1-802A-589193A16224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48357-C16C-4339-AFDD-C9E39E61E29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32F58-B472-4F29-9EDF-89E3C8C6385C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F5D74-C024-45F0-BEFF-8BF78BF1CCC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5AFBF-7819-4641-8EBF-5DC6AB70E6B5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26CB1-9B14-463D-8B7D-B7FAF7004C1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635F8-5335-4372-B34E-E8761AE1214D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444BA-99E2-4FA8-9D70-C87A87EEA0AD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3C418-11E2-40F1-97F2-4834A3F4EC9D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5A95D-9493-4E4A-A176-6E4822E6CFF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5506D-A39A-4CB3-B74E-703AE73A125C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22074-E4D4-4B17-A390-CE3E379E5278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D77ED-EE5F-4B3E-9B7A-17F9FF348629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E0916-81EB-4C65-A838-589022F5F4EB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68BBE-573F-47F4-98CD-6A80F9601626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03BDB-2CAE-4D6C-96E5-C9714F3CCD85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CC8AC-3190-481E-B91F-2C9FB0A709C6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AFB64-BFFC-415E-8ED8-55ED2D74990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sp>
        <p:nvSpPr>
          <p:cNvPr id="2051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DDD85FC-B64B-45A9-A7B1-91ED23A37F2D}" type="datetimeFigureOut">
              <a:rPr lang="en-IN"/>
              <a:pPr>
                <a:defRPr/>
              </a:pPr>
              <a:t>31-07-2021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6B45153-FA52-4D53-91DB-B71249BF1EE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Computer Programming</a:t>
            </a:r>
            <a:br>
              <a:rPr lang="en-IN" dirty="0" smtClean="0"/>
            </a:br>
            <a:r>
              <a:rPr lang="en-IN" dirty="0" smtClean="0"/>
              <a:t>Session: 2020-21</a:t>
            </a:r>
            <a:br>
              <a:rPr lang="en-IN" dirty="0" smtClean="0"/>
            </a:br>
            <a:r>
              <a:rPr lang="en-IN" dirty="0" smtClean="0"/>
              <a:t>Semester: 2nd </a:t>
            </a:r>
          </a:p>
        </p:txBody>
      </p:sp>
      <p:sp>
        <p:nvSpPr>
          <p:cNvPr id="3075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357290" y="4429132"/>
            <a:ext cx="6400800" cy="1752600"/>
          </a:xfrm>
        </p:spPr>
        <p:txBody>
          <a:bodyPr/>
          <a:lstStyle/>
          <a:p>
            <a:r>
              <a:rPr lang="en-IN" dirty="0" smtClean="0">
                <a:solidFill>
                  <a:schemeClr val="tx1"/>
                </a:solidFill>
              </a:rPr>
              <a:t>Strings </a:t>
            </a:r>
          </a:p>
          <a:p>
            <a:r>
              <a:rPr lang="en-IN" dirty="0" smtClean="0">
                <a:solidFill>
                  <a:schemeClr val="tx1"/>
                </a:solidFill>
              </a:rPr>
              <a:t>Achintya </a:t>
            </a:r>
            <a:r>
              <a:rPr lang="en-IN" dirty="0" err="1" smtClean="0">
                <a:solidFill>
                  <a:schemeClr val="tx1"/>
                </a:solidFill>
              </a:rPr>
              <a:t>Mukhopadhyay</a:t>
            </a:r>
            <a:endParaRPr lang="en-IN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Single Character Input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428604"/>
            <a:ext cx="8686800" cy="6143668"/>
          </a:xfrm>
        </p:spPr>
        <p:txBody>
          <a:bodyPr/>
          <a:lstStyle/>
          <a:p>
            <a:r>
              <a:rPr lang="en-US" sz="2400" dirty="0" smtClean="0"/>
              <a:t>Single characters can be entered into the computer using the C library function </a:t>
            </a:r>
            <a:r>
              <a:rPr lang="en-US" sz="2400" b="1" dirty="0" err="1" smtClean="0"/>
              <a:t>getchar</a:t>
            </a:r>
            <a:endParaRPr lang="en-US" sz="2400" b="1" dirty="0" smtClean="0"/>
          </a:p>
          <a:p>
            <a:r>
              <a:rPr lang="en-US" sz="2400" dirty="0" err="1" smtClean="0"/>
              <a:t>getchar</a:t>
            </a:r>
            <a:r>
              <a:rPr lang="en-US" sz="2400" dirty="0" smtClean="0"/>
              <a:t> function is a part of the standard C I/O library. </a:t>
            </a:r>
          </a:p>
          <a:p>
            <a:pPr lvl="1"/>
            <a:r>
              <a:rPr lang="en-US" sz="2000" dirty="0" smtClean="0"/>
              <a:t>Returns a single character from a standard input device (typically a keyboard)</a:t>
            </a:r>
          </a:p>
          <a:p>
            <a:pPr lvl="1"/>
            <a:r>
              <a:rPr lang="en-US" sz="2000" dirty="0" smtClean="0"/>
              <a:t>Does not require any arguments, though a pair of empty parentheses must follow the word </a:t>
            </a:r>
            <a:r>
              <a:rPr lang="en-US" sz="2000" dirty="0" err="1" smtClean="0"/>
              <a:t>getchar</a:t>
            </a:r>
            <a:endParaRPr lang="en-US" sz="2000" dirty="0" smtClean="0"/>
          </a:p>
          <a:p>
            <a:r>
              <a:rPr lang="en-IN" sz="2400" dirty="0" smtClean="0"/>
              <a:t>Syntax</a:t>
            </a:r>
          </a:p>
          <a:p>
            <a:pPr algn="ctr">
              <a:buNone/>
            </a:pPr>
            <a:r>
              <a:rPr lang="en-IN" sz="2400" dirty="0" smtClean="0"/>
              <a:t>character variable = </a:t>
            </a:r>
            <a:r>
              <a:rPr lang="en-IN" sz="2400" dirty="0" err="1" smtClean="0"/>
              <a:t>getchar</a:t>
            </a:r>
            <a:r>
              <a:rPr lang="en-IN" sz="2400" dirty="0" smtClean="0"/>
              <a:t> ();</a:t>
            </a:r>
          </a:p>
          <a:p>
            <a:pPr lvl="1"/>
            <a:r>
              <a:rPr lang="en-IN" sz="2000" dirty="0" smtClean="0"/>
              <a:t>Character variable is a previously defined </a:t>
            </a:r>
            <a:r>
              <a:rPr lang="en-IN" sz="2000" i="1" dirty="0" smtClean="0"/>
              <a:t>char </a:t>
            </a:r>
            <a:r>
              <a:rPr lang="en-IN" sz="2000" dirty="0" smtClean="0"/>
              <a:t>type variable</a:t>
            </a:r>
          </a:p>
          <a:p>
            <a:r>
              <a:rPr lang="en-IN" sz="2400" dirty="0" smtClean="0"/>
              <a:t>Example</a:t>
            </a:r>
          </a:p>
          <a:p>
            <a:pPr lvl="1">
              <a:buNone/>
            </a:pPr>
            <a:r>
              <a:rPr lang="en-IN" sz="2000" dirty="0" smtClean="0"/>
              <a:t>char c;</a:t>
            </a:r>
          </a:p>
          <a:p>
            <a:pPr lvl="1">
              <a:buNone/>
            </a:pPr>
            <a:r>
              <a:rPr lang="en-IN" sz="2000" dirty="0" smtClean="0"/>
              <a:t>...</a:t>
            </a:r>
          </a:p>
          <a:p>
            <a:pPr lvl="1">
              <a:buNone/>
            </a:pPr>
            <a:r>
              <a:rPr lang="en-IN" sz="2000" dirty="0" smtClean="0"/>
              <a:t>c = </a:t>
            </a:r>
            <a:r>
              <a:rPr lang="en-IN" sz="2000" dirty="0" err="1" smtClean="0"/>
              <a:t>getchar</a:t>
            </a:r>
            <a:r>
              <a:rPr lang="en-IN" sz="2000" dirty="0" smtClean="0"/>
              <a:t>();</a:t>
            </a:r>
          </a:p>
          <a:p>
            <a:r>
              <a:rPr lang="en-US" sz="2400" dirty="0" err="1" smtClean="0"/>
              <a:t>getchar</a:t>
            </a:r>
            <a:r>
              <a:rPr lang="en-US" sz="2400" dirty="0" smtClean="0"/>
              <a:t> function can also be used to read </a:t>
            </a:r>
            <a:r>
              <a:rPr lang="en-US" sz="2400" dirty="0" err="1" smtClean="0"/>
              <a:t>multicharacter</a:t>
            </a:r>
            <a:r>
              <a:rPr lang="en-US" sz="2400" dirty="0" smtClean="0"/>
              <a:t> strings, by reading one character at a time within a </a:t>
            </a:r>
            <a:r>
              <a:rPr lang="en-US" sz="2400" dirty="0" err="1" smtClean="0"/>
              <a:t>multipass</a:t>
            </a:r>
            <a:r>
              <a:rPr lang="en-US" sz="2400" dirty="0" smtClean="0"/>
              <a:t> loop</a:t>
            </a:r>
            <a:endParaRPr lang="en-IN" sz="2400" dirty="0" smtClean="0"/>
          </a:p>
          <a:p>
            <a:pPr lvl="1">
              <a:buNone/>
            </a:pPr>
            <a:endParaRPr lang="en-US" sz="2000" dirty="0" smtClean="0"/>
          </a:p>
          <a:p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Single Character Output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428604"/>
            <a:ext cx="8686800" cy="6143668"/>
          </a:xfrm>
        </p:spPr>
        <p:txBody>
          <a:bodyPr/>
          <a:lstStyle/>
          <a:p>
            <a:r>
              <a:rPr lang="en-US" sz="2400" dirty="0" smtClean="0"/>
              <a:t>Single characters can be displayed </a:t>
            </a:r>
            <a:r>
              <a:rPr lang="en-US" sz="2400" dirty="0" smtClean="0"/>
              <a:t>(</a:t>
            </a:r>
            <a:r>
              <a:rPr lang="en-US" sz="2400" dirty="0" err="1" smtClean="0"/>
              <a:t>i.e</a:t>
            </a:r>
            <a:r>
              <a:rPr lang="en-US" sz="2400" dirty="0" smtClean="0"/>
              <a:t>, written out of the computer) using the C library function </a:t>
            </a:r>
            <a:r>
              <a:rPr lang="en-US" sz="2400" b="1" dirty="0" err="1" smtClean="0"/>
              <a:t>putchar</a:t>
            </a:r>
            <a:r>
              <a:rPr lang="en-US" sz="2400" b="1" dirty="0" smtClean="0"/>
              <a:t>.</a:t>
            </a:r>
          </a:p>
          <a:p>
            <a:pPr lvl="1"/>
            <a:r>
              <a:rPr lang="en-US" sz="2000" dirty="0" smtClean="0"/>
              <a:t>Complementary to the character input function </a:t>
            </a:r>
            <a:r>
              <a:rPr lang="en-US" sz="2000" b="1" dirty="0" err="1" smtClean="0"/>
              <a:t>getchar</a:t>
            </a:r>
            <a:endParaRPr lang="en-US" sz="2000" b="1" dirty="0" smtClean="0"/>
          </a:p>
          <a:p>
            <a:pPr lvl="1"/>
            <a:r>
              <a:rPr lang="en-US" sz="2000" b="1" dirty="0" err="1" smtClean="0"/>
              <a:t>putchar</a:t>
            </a:r>
            <a:r>
              <a:rPr lang="en-US" sz="2000" b="1" dirty="0" smtClean="0"/>
              <a:t> function is a part of the standard C I/O library</a:t>
            </a:r>
          </a:p>
          <a:p>
            <a:pPr lvl="1"/>
            <a:r>
              <a:rPr lang="en-US" sz="2000" b="1" dirty="0" smtClean="0"/>
              <a:t>Transmits a single </a:t>
            </a:r>
            <a:r>
              <a:rPr lang="en-US" sz="2000" dirty="0" smtClean="0"/>
              <a:t>character to a standard output device </a:t>
            </a:r>
          </a:p>
          <a:p>
            <a:r>
              <a:rPr lang="en-US" sz="2400" dirty="0" smtClean="0"/>
              <a:t>The character being transmitted will normally be represented as a character-type variable</a:t>
            </a:r>
          </a:p>
          <a:p>
            <a:pPr lvl="1"/>
            <a:r>
              <a:rPr lang="en-US" sz="2000" dirty="0" smtClean="0"/>
              <a:t>It must be expressed as an argument to the function, enclosed in parentheses, following the word </a:t>
            </a:r>
            <a:r>
              <a:rPr lang="en-US" sz="2000" dirty="0" err="1" smtClean="0"/>
              <a:t>putchar</a:t>
            </a:r>
            <a:endParaRPr lang="en-US" sz="2000" dirty="0" smtClean="0"/>
          </a:p>
          <a:p>
            <a:r>
              <a:rPr lang="en-IN" sz="2400" dirty="0" smtClean="0"/>
              <a:t>Syntax</a:t>
            </a:r>
          </a:p>
          <a:p>
            <a:pPr algn="ctr">
              <a:buNone/>
            </a:pPr>
            <a:r>
              <a:rPr lang="en-IN" sz="2400" dirty="0" err="1" smtClean="0"/>
              <a:t>putchar</a:t>
            </a:r>
            <a:r>
              <a:rPr lang="en-IN" sz="2400" dirty="0" smtClean="0"/>
              <a:t> (character variable);</a:t>
            </a:r>
          </a:p>
          <a:p>
            <a:r>
              <a:rPr lang="en-IN" sz="2400" dirty="0" smtClean="0"/>
              <a:t>Example</a:t>
            </a: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char c;</a:t>
            </a:r>
          </a:p>
          <a:p>
            <a:pPr>
              <a:buNone/>
            </a:pPr>
            <a:r>
              <a:rPr lang="en-IN" sz="2400" dirty="0" smtClean="0"/>
              <a:t>...</a:t>
            </a:r>
          </a:p>
          <a:p>
            <a:pPr>
              <a:buNone/>
            </a:pPr>
            <a:r>
              <a:rPr lang="en-IN" sz="2400" dirty="0" err="1" smtClean="0"/>
              <a:t>putchar</a:t>
            </a:r>
            <a:r>
              <a:rPr lang="en-IN" sz="2400" dirty="0" smtClean="0"/>
              <a:t>(c);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String Input and Output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428604"/>
            <a:ext cx="8686800" cy="6143668"/>
          </a:xfrm>
        </p:spPr>
        <p:txBody>
          <a:bodyPr/>
          <a:lstStyle/>
          <a:p>
            <a:r>
              <a:rPr lang="en-US" sz="2400" b="1" dirty="0" smtClean="0"/>
              <a:t>gets </a:t>
            </a:r>
            <a:r>
              <a:rPr lang="en-US" sz="2400" dirty="0" smtClean="0"/>
              <a:t>and</a:t>
            </a:r>
            <a:r>
              <a:rPr lang="en-US" sz="2400" b="1" dirty="0" smtClean="0"/>
              <a:t> puts </a:t>
            </a:r>
            <a:r>
              <a:rPr lang="en-US" sz="2400" dirty="0" smtClean="0"/>
              <a:t>functions facilitate the transfer of strings</a:t>
            </a:r>
            <a:r>
              <a:rPr lang="en-US" sz="2400" b="1" dirty="0" smtClean="0"/>
              <a:t> </a:t>
            </a:r>
            <a:r>
              <a:rPr lang="en-US" sz="2400" dirty="0" smtClean="0"/>
              <a:t>between the computer and the standard input/ output devices</a:t>
            </a:r>
          </a:p>
          <a:p>
            <a:r>
              <a:rPr lang="en-US" sz="2400" dirty="0" smtClean="0"/>
              <a:t>Each of these functions accepts a single argument</a:t>
            </a:r>
          </a:p>
          <a:p>
            <a:pPr lvl="1"/>
            <a:r>
              <a:rPr lang="en-US" sz="2000" dirty="0" smtClean="0"/>
              <a:t>Argument must be a data item that represents a string (e.g., a character array) </a:t>
            </a:r>
          </a:p>
          <a:p>
            <a:pPr lvl="2"/>
            <a:r>
              <a:rPr lang="en-US" sz="1800" dirty="0" smtClean="0"/>
              <a:t>String may include whitespace characters</a:t>
            </a:r>
          </a:p>
          <a:p>
            <a:pPr lvl="1"/>
            <a:r>
              <a:rPr lang="en-US" sz="2000" dirty="0" smtClean="0"/>
              <a:t>In the case of </a:t>
            </a:r>
            <a:r>
              <a:rPr lang="en-US" sz="2000" b="1" dirty="0" smtClean="0"/>
              <a:t>gets, the string </a:t>
            </a:r>
            <a:r>
              <a:rPr lang="en-US" sz="2000" dirty="0" smtClean="0"/>
              <a:t>will be entered </a:t>
            </a:r>
            <a:r>
              <a:rPr lang="en-US" sz="2000" dirty="0" err="1" smtClean="0"/>
              <a:t>fiom</a:t>
            </a:r>
            <a:r>
              <a:rPr lang="en-US" sz="2000" dirty="0" smtClean="0"/>
              <a:t> the keyboard, and will terminate with a newline character (i.e., the string will end when the user presses the </a:t>
            </a:r>
            <a:r>
              <a:rPr lang="en-US" sz="2000" b="1" dirty="0" smtClean="0"/>
              <a:t>Enter key)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Functions with Character Arguments</a:t>
            </a:r>
            <a:endParaRPr lang="en-US" sz="3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500042"/>
          <a:ext cx="8858281" cy="60793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1685"/>
                <a:gridCol w="750702"/>
                <a:gridCol w="5029701"/>
                <a:gridCol w="1276193"/>
              </a:tblGrid>
              <a:tr h="357188">
                <a:tc>
                  <a:txBody>
                    <a:bodyPr/>
                    <a:lstStyle/>
                    <a:p>
                      <a:r>
                        <a:rPr lang="en-IN" dirty="0" smtClean="0"/>
                        <a:t>Function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Purpose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Header</a:t>
                      </a:r>
                      <a:endParaRPr lang="en-US" dirty="0"/>
                    </a:p>
                  </a:txBody>
                  <a:tcPr/>
                </a:tc>
              </a:tr>
              <a:tr h="592935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isalnum</a:t>
                      </a:r>
                      <a:r>
                        <a:rPr lang="en-IN" dirty="0" smtClean="0"/>
                        <a:t>(c)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Determine if argument is alphanumeric. Return a nonzero value if true; 0 otherwise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ctype.h</a:t>
                      </a:r>
                      <a:endParaRPr lang="en-US" dirty="0"/>
                    </a:p>
                  </a:txBody>
                  <a:tcPr/>
                </a:tc>
              </a:tr>
              <a:tr h="592935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isalpha</a:t>
                      </a:r>
                      <a:r>
                        <a:rPr lang="en-IN" dirty="0" smtClean="0"/>
                        <a:t>(c)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Determine if argument is alphabetic. Return a nonzero value if true; 0 otherwise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/>
                        <a:t>ctype.h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592935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isascii</a:t>
                      </a:r>
                      <a:r>
                        <a:rPr lang="en-IN" dirty="0" smtClean="0"/>
                        <a:t>(c)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Determine if argument is an ASCII character. Return a nonzero value if true; 0 otherwise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/>
                        <a:t>ctype.h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592935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isdigit</a:t>
                      </a:r>
                      <a:r>
                        <a:rPr lang="en-IN" dirty="0" smtClean="0"/>
                        <a:t>(c)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Determine if argument is a decimal digit. Return a nonzero value if true; 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 otherwise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/>
                        <a:t>ctype.h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592935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islower</a:t>
                      </a:r>
                      <a:r>
                        <a:rPr lang="en-IN" dirty="0" smtClean="0"/>
                        <a:t>(c)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Determine if argument is lowercase</a:t>
                      </a:r>
                      <a:endParaRPr lang="en-US" sz="18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 a nonzero value if true; 0 otherwise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/>
                        <a:t>ctype.h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592935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isupper</a:t>
                      </a:r>
                      <a:r>
                        <a:rPr lang="en-IN" dirty="0" smtClean="0"/>
                        <a:t>(c)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Determine if argument is uppercase</a:t>
                      </a:r>
                      <a:endParaRPr lang="en-US" sz="18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 a nonzero value if true; 0 otherwise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/>
                        <a:t>ctype.h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592935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toascii</a:t>
                      </a:r>
                      <a:r>
                        <a:rPr lang="en-IN" dirty="0" smtClean="0"/>
                        <a:t>(c)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Convert value of argument to ASCII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ctype.h</a:t>
                      </a:r>
                      <a:endParaRPr lang="en-US" dirty="0"/>
                    </a:p>
                  </a:txBody>
                  <a:tcPr/>
                </a:tc>
              </a:tr>
              <a:tr h="592935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toupper</a:t>
                      </a:r>
                      <a:r>
                        <a:rPr lang="en-IN" dirty="0" smtClean="0"/>
                        <a:t>(c)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Convert letter to uppercase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ctype.h</a:t>
                      </a:r>
                      <a:r>
                        <a:rPr lang="en-IN" dirty="0" smtClean="0"/>
                        <a:t>/ </a:t>
                      </a:r>
                      <a:r>
                        <a:rPr lang="en-IN" dirty="0" err="1" smtClean="0"/>
                        <a:t>stdlib.h</a:t>
                      </a:r>
                      <a:endParaRPr lang="en-US" dirty="0"/>
                    </a:p>
                  </a:txBody>
                  <a:tcPr/>
                </a:tc>
              </a:tr>
              <a:tr h="592935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tolower</a:t>
                      </a:r>
                      <a:r>
                        <a:rPr lang="en-IN" dirty="0" smtClean="0"/>
                        <a:t>(c)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Convert letter to lowercase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ctype.h</a:t>
                      </a:r>
                      <a:r>
                        <a:rPr lang="en-IN" dirty="0" smtClean="0"/>
                        <a:t>/ </a:t>
                      </a:r>
                      <a:r>
                        <a:rPr lang="en-IN" dirty="0" err="1" smtClean="0"/>
                        <a:t>stdlib.h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Functions with String Arguments</a:t>
            </a:r>
            <a:endParaRPr lang="en-US" sz="3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500042"/>
          <a:ext cx="8858281" cy="37018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3042"/>
                <a:gridCol w="909345"/>
                <a:gridCol w="5029701"/>
                <a:gridCol w="1276193"/>
              </a:tblGrid>
              <a:tr h="357188">
                <a:tc>
                  <a:txBody>
                    <a:bodyPr/>
                    <a:lstStyle/>
                    <a:p>
                      <a:r>
                        <a:rPr lang="en-IN" dirty="0" smtClean="0"/>
                        <a:t>Function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Purpose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Header</a:t>
                      </a:r>
                      <a:endParaRPr lang="en-US" dirty="0"/>
                    </a:p>
                  </a:txBody>
                  <a:tcPr/>
                </a:tc>
              </a:tr>
              <a:tr h="592935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strlen</a:t>
                      </a:r>
                      <a:r>
                        <a:rPr lang="en-IN" dirty="0" smtClean="0"/>
                        <a:t>(s)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 the number of characters in a string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string.h</a:t>
                      </a:r>
                      <a:endParaRPr lang="en-US" dirty="0"/>
                    </a:p>
                  </a:txBody>
                  <a:tcPr/>
                </a:tc>
              </a:tr>
              <a:tr h="592935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strcmp</a:t>
                      </a:r>
                      <a:r>
                        <a:rPr lang="en-IN" dirty="0" smtClean="0"/>
                        <a:t>(s1,s2)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Compare two strings lexicographically. Return a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negative value if s l &lt; s2; 0 if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sl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and s2 are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identical; and a positive value if s </a:t>
                      </a:r>
                      <a:r>
                        <a:rPr lang="en-US" sz="1800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 </a:t>
                      </a:r>
                      <a:r>
                        <a:rPr lang="en-US" sz="1800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&gt;s2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/>
                        <a:t>string.h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592935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strcmpi</a:t>
                      </a:r>
                      <a:r>
                        <a:rPr lang="en-IN" dirty="0" smtClean="0"/>
                        <a:t>(s1,s2)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Compare two strings lexicographically, without regard to case. Return a negative value if s l &lt; s2; </a:t>
                      </a:r>
                      <a:r>
                        <a:rPr lang="en-US" sz="18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 if s1 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 s2 are identical; and a positive value if s l &gt; s2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/>
                        <a:t>string.h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592935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strcpy</a:t>
                      </a:r>
                      <a:r>
                        <a:rPr lang="en-IN" dirty="0" smtClean="0"/>
                        <a:t>(s1,s2)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char 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Copy string s2 to string s1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/>
                        <a:t>string.h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14723</TotalTime>
  <Words>557</Words>
  <Application>Microsoft Office PowerPoint</Application>
  <PresentationFormat>On-screen Show (4:3)</PresentationFormat>
  <Paragraphs>101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Computer Programming Session: 2020-21 Semester: 2nd </vt:lpstr>
      <vt:lpstr>Single Character Input</vt:lpstr>
      <vt:lpstr>Single Character Output</vt:lpstr>
      <vt:lpstr>String Input and Output</vt:lpstr>
      <vt:lpstr>Functions with Character Arguments</vt:lpstr>
      <vt:lpstr>Functions with String Arguments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 1100 Thermodynamics Session: 2012-13 Semester: January-April</dc:title>
  <dc:creator>User</dc:creator>
  <cp:lastModifiedBy>Achintya</cp:lastModifiedBy>
  <cp:revision>125</cp:revision>
  <dcterms:created xsi:type="dcterms:W3CDTF">2013-01-07T03:21:23Z</dcterms:created>
  <dcterms:modified xsi:type="dcterms:W3CDTF">2021-07-31T10:35:23Z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1033-11.2.0.9684</vt:lpwstr>
  </property>
</Properties>
</file>