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1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0" autoAdjust="0"/>
  </p:normalViewPr>
  <p:slideViewPr>
    <p:cSldViewPr>
      <p:cViewPr>
        <p:scale>
          <a:sx n="66" d="100"/>
          <a:sy n="66" d="100"/>
        </p:scale>
        <p:origin x="-1853" y="-379"/>
      </p:cViewPr>
      <p:guideLst>
        <p:guide orient="horz" pos="214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C5F72-13B6-4750-ADA9-21E6EC7B4FE5}" type="datetimeFigureOut">
              <a:rPr lang="en-US" smtClean="0"/>
              <a:pPr/>
              <a:t>7/31/2021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2D03A-572E-4551-9E1C-33D61D9983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1" smtClean="0"/>
              <a:t>Click to edit Master subtitle style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729B-316F-4259-8AFE-BE513A9E182C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8F8FF-F158-450D-898D-DFB971BC067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DFDC9-3369-4E5B-96F5-DD124FFF51A6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3C9B6-3842-4392-AFFA-3A483C35A94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91013-48D7-4FD1-802A-589193A16224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48357-C16C-4339-AFDD-C9E39E61E29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32F58-B472-4F29-9EDF-89E3C8C6385C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F5D74-C024-45F0-BEFF-8BF78BF1CCC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5AFBF-7819-4641-8EBF-5DC6AB70E6B5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26CB1-9B14-463D-8B7D-B7FAF7004C1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635F8-5335-4372-B34E-E8761AE1214D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444BA-99E2-4FA8-9D70-C87A87EEA0AD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3C418-11E2-40F1-97F2-4834A3F4EC9D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5A95D-9493-4E4A-A176-6E4822E6CFF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5506D-A39A-4CB3-B74E-703AE73A125C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22074-E4D4-4B17-A390-CE3E379E5278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D77ED-EE5F-4B3E-9B7A-17F9FF348629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E0916-81EB-4C65-A838-589022F5F4EB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68BBE-573F-47F4-98CD-6A80F9601626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03BDB-2CAE-4D6C-96E5-C9714F3CCD85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CC8AC-3190-481E-B91F-2C9FB0A709C6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AFB64-BFFC-415E-8ED8-55ED2D74990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sp>
        <p:nvSpPr>
          <p:cNvPr id="2051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DDD85FC-B64B-45A9-A7B1-91ED23A37F2D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6B45153-FA52-4D53-91DB-B71249BF1EE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Computer Programming</a:t>
            </a:r>
            <a:br>
              <a:rPr lang="en-IN" dirty="0" smtClean="0"/>
            </a:br>
            <a:r>
              <a:rPr lang="en-IN" dirty="0" smtClean="0"/>
              <a:t>Session: 2020-21</a:t>
            </a:r>
            <a:br>
              <a:rPr lang="en-IN" dirty="0" smtClean="0"/>
            </a:br>
            <a:r>
              <a:rPr lang="en-IN" dirty="0" smtClean="0"/>
              <a:t>Semester: 2nd </a:t>
            </a:r>
          </a:p>
        </p:txBody>
      </p:sp>
      <p:sp>
        <p:nvSpPr>
          <p:cNvPr id="3075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357290" y="4429132"/>
            <a:ext cx="6400800" cy="1752600"/>
          </a:xfrm>
        </p:spPr>
        <p:txBody>
          <a:bodyPr/>
          <a:lstStyle/>
          <a:p>
            <a:r>
              <a:rPr lang="en-IN" dirty="0" smtClean="0">
                <a:solidFill>
                  <a:schemeClr val="tx1"/>
                </a:solidFill>
              </a:rPr>
              <a:t>Pointers II</a:t>
            </a:r>
          </a:p>
          <a:p>
            <a:r>
              <a:rPr lang="en-IN" dirty="0" smtClean="0">
                <a:solidFill>
                  <a:schemeClr val="tx1"/>
                </a:solidFill>
              </a:rPr>
              <a:t>Achintya </a:t>
            </a:r>
            <a:r>
              <a:rPr lang="en-IN" dirty="0" err="1" smtClean="0">
                <a:solidFill>
                  <a:schemeClr val="tx1"/>
                </a:solidFill>
              </a:rPr>
              <a:t>Mukhopadhyay</a:t>
            </a:r>
            <a:endParaRPr lang="en-IN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Example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500042"/>
            <a:ext cx="8401080" cy="6143668"/>
          </a:xfrm>
        </p:spPr>
        <p:txBody>
          <a:bodyPr/>
          <a:lstStyle/>
          <a:p>
            <a:r>
              <a:rPr lang="en-IN" sz="2400" dirty="0" smtClean="0"/>
              <a:t>Actual calling statements</a:t>
            </a:r>
          </a:p>
          <a:p>
            <a:r>
              <a:rPr lang="en-IN" sz="2400" b="1" dirty="0" smtClean="0"/>
              <a:t>In main()</a:t>
            </a:r>
            <a:r>
              <a:rPr lang="en-IN" sz="2400" dirty="0" smtClean="0"/>
              <a:t> </a:t>
            </a:r>
          </a:p>
          <a:p>
            <a:pPr>
              <a:buNone/>
            </a:pPr>
            <a:r>
              <a:rPr lang="en-IN" sz="2400" dirty="0" smtClean="0"/>
              <a:t>	</a:t>
            </a:r>
            <a:r>
              <a:rPr lang="en-IN" sz="2400" dirty="0" err="1" smtClean="0"/>
              <a:t>i</a:t>
            </a:r>
            <a:r>
              <a:rPr lang="en-IN" sz="2400" dirty="0" smtClean="0"/>
              <a:t> = process (funct1); </a:t>
            </a:r>
            <a:r>
              <a:rPr lang="en-IN" sz="2400" dirty="0" smtClean="0">
                <a:solidFill>
                  <a:srgbClr val="0070C0"/>
                </a:solidFill>
              </a:rPr>
              <a:t>// Passing function funct1 to process and returning a value for </a:t>
            </a:r>
            <a:r>
              <a:rPr lang="en-IN" sz="2400" dirty="0" err="1" smtClean="0">
                <a:solidFill>
                  <a:srgbClr val="0070C0"/>
                </a:solidFill>
              </a:rPr>
              <a:t>i</a:t>
            </a:r>
            <a:r>
              <a:rPr lang="en-IN" sz="2400" dirty="0" smtClean="0">
                <a:solidFill>
                  <a:srgbClr val="0070C0"/>
                </a:solidFill>
              </a:rPr>
              <a:t> </a:t>
            </a:r>
          </a:p>
          <a:p>
            <a:pPr>
              <a:buNone/>
            </a:pPr>
            <a:r>
              <a:rPr lang="en-IN" sz="2400" dirty="0" smtClean="0">
                <a:solidFill>
                  <a:srgbClr val="0070C0"/>
                </a:solidFill>
              </a:rPr>
              <a:t>...</a:t>
            </a:r>
          </a:p>
          <a:p>
            <a:pPr>
              <a:buNone/>
            </a:pPr>
            <a:r>
              <a:rPr lang="en-IN" sz="2400" dirty="0" smtClean="0"/>
              <a:t>	j = process (funct2); </a:t>
            </a:r>
            <a:r>
              <a:rPr lang="en-IN" sz="2400" dirty="0" smtClean="0">
                <a:solidFill>
                  <a:srgbClr val="0070C0"/>
                </a:solidFill>
              </a:rPr>
              <a:t>// Passing function funct2 to process and returning a value for j</a:t>
            </a:r>
          </a:p>
          <a:p>
            <a:r>
              <a:rPr lang="en-IN" sz="2400" b="1" dirty="0" smtClean="0"/>
              <a:t>In process (</a:t>
            </a:r>
            <a:r>
              <a:rPr lang="en-IN" sz="2400" b="1" dirty="0" err="1" smtClean="0"/>
              <a:t>int</a:t>
            </a:r>
            <a:r>
              <a:rPr lang="en-IN" sz="2400" b="1" dirty="0" smtClean="0"/>
              <a:t>*</a:t>
            </a:r>
            <a:r>
              <a:rPr lang="en-IN" sz="2400" b="1" dirty="0" err="1" smtClean="0"/>
              <a:t>pf</a:t>
            </a:r>
            <a:r>
              <a:rPr lang="en-IN" sz="2400" b="1" dirty="0" smtClean="0"/>
              <a:t> (</a:t>
            </a:r>
            <a:r>
              <a:rPr lang="en-IN" sz="2400" b="1" dirty="0" err="1" smtClean="0"/>
              <a:t>int</a:t>
            </a:r>
            <a:r>
              <a:rPr lang="en-IN" sz="2400" b="1" dirty="0" smtClean="0"/>
              <a:t>, </a:t>
            </a:r>
            <a:r>
              <a:rPr lang="en-IN" sz="2400" b="1" dirty="0" err="1" smtClean="0"/>
              <a:t>int</a:t>
            </a:r>
            <a:r>
              <a:rPr lang="en-IN" sz="2400" b="1" dirty="0" smtClean="0"/>
              <a:t>))</a:t>
            </a:r>
          </a:p>
          <a:p>
            <a:pPr>
              <a:buNone/>
            </a:pPr>
            <a:r>
              <a:rPr lang="en-IN" sz="2400" dirty="0" smtClean="0"/>
              <a:t>	c = (*</a:t>
            </a:r>
            <a:r>
              <a:rPr lang="en-IN" sz="2400" dirty="0" err="1" smtClean="0"/>
              <a:t>pf</a:t>
            </a:r>
            <a:r>
              <a:rPr lang="en-IN" sz="2400" dirty="0" smtClean="0"/>
              <a:t>)(</a:t>
            </a:r>
            <a:r>
              <a:rPr lang="en-IN" sz="2400" dirty="0" err="1" smtClean="0"/>
              <a:t>a,b</a:t>
            </a:r>
            <a:r>
              <a:rPr lang="en-IN" sz="2400" dirty="0" smtClean="0"/>
              <a:t>); </a:t>
            </a:r>
            <a:r>
              <a:rPr lang="en-IN" sz="2400" dirty="0" smtClean="0">
                <a:solidFill>
                  <a:srgbClr val="0070C0"/>
                </a:solidFill>
              </a:rPr>
              <a:t>// Accessing the function passed to this function and returning a value for c</a:t>
            </a:r>
            <a:endParaRPr lang="en-IN" sz="2400" dirty="0" smtClean="0"/>
          </a:p>
          <a:p>
            <a:r>
              <a:rPr lang="en-IN" sz="2400" dirty="0" smtClean="0"/>
              <a:t> </a:t>
            </a:r>
            <a:r>
              <a:rPr lang="en-IN" sz="2400" b="1" dirty="0" smtClean="0"/>
              <a:t>In funct1 (</a:t>
            </a:r>
            <a:r>
              <a:rPr lang="en-IN" sz="2400" b="1" dirty="0" err="1" smtClean="0"/>
              <a:t>a,b</a:t>
            </a:r>
            <a:r>
              <a:rPr lang="en-IN" sz="2400" b="1" dirty="0" smtClean="0"/>
              <a:t>)</a:t>
            </a:r>
          </a:p>
          <a:p>
            <a:pPr>
              <a:buNone/>
            </a:pPr>
            <a:r>
              <a:rPr lang="en-IN" sz="2400" b="1" dirty="0" smtClean="0"/>
              <a:t>      </a:t>
            </a:r>
            <a:r>
              <a:rPr lang="en-IN" sz="2400" dirty="0" smtClean="0"/>
              <a:t>c = .... </a:t>
            </a:r>
            <a:r>
              <a:rPr lang="en-IN" sz="2400" dirty="0" smtClean="0">
                <a:solidFill>
                  <a:srgbClr val="0070C0"/>
                </a:solidFill>
              </a:rPr>
              <a:t>// Using the values of a and b passed to funct1 to evaluate c</a:t>
            </a:r>
            <a:endParaRPr lang="en-US" sz="2400" b="1" dirty="0" smtClean="0"/>
          </a:p>
          <a:p>
            <a:pPr>
              <a:buNone/>
            </a:pPr>
            <a:r>
              <a:rPr lang="en-IN" sz="2400" dirty="0" smtClean="0"/>
              <a:t>	</a:t>
            </a:r>
            <a:endParaRPr lang="en-US" sz="24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571736" y="1428736"/>
          <a:ext cx="609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a[0][0]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a[0][1]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a[0][2]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a[0][3]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a[0][4]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a[0][5]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28596" y="1428736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dirty="0" smtClean="0"/>
              <a:t>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14678" y="2000240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 smtClean="0"/>
              <a:t>1</a:t>
            </a:r>
            <a:r>
              <a:rPr lang="en-IN" baseline="30000" dirty="0" smtClean="0"/>
              <a:t>st</a:t>
            </a:r>
            <a:r>
              <a:rPr lang="en-IN" dirty="0" smtClean="0"/>
              <a:t> row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3" idx="3"/>
          </p:cNvCxnSpPr>
          <p:nvPr/>
        </p:nvCxnSpPr>
        <p:spPr>
          <a:xfrm>
            <a:off x="1357290" y="1613402"/>
            <a:ext cx="11430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2500298" y="2857496"/>
          <a:ext cx="609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a[1][0]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solidFill>
                            <a:srgbClr val="C00000"/>
                          </a:solidFill>
                        </a:rPr>
                        <a:t>a[1][3]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28596" y="2857496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dirty="0" smtClean="0"/>
              <a:t>a+1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286116" y="3286124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 smtClean="0"/>
              <a:t>2</a:t>
            </a:r>
            <a:r>
              <a:rPr lang="en-IN" baseline="30000" dirty="0" smtClean="0"/>
              <a:t>nd</a:t>
            </a:r>
            <a:r>
              <a:rPr lang="en-IN" dirty="0" smtClean="0"/>
              <a:t>  row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4" idx="3"/>
          </p:cNvCxnSpPr>
          <p:nvPr/>
        </p:nvCxnSpPr>
        <p:spPr>
          <a:xfrm>
            <a:off x="1357290" y="3042162"/>
            <a:ext cx="11430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2547966" y="4500570"/>
          <a:ext cx="609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a[3][0]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a[0][0]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a[0][0]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04826" y="4500570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dirty="0" smtClean="0"/>
              <a:t>a+3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262346" y="5000636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 smtClean="0"/>
              <a:t>4</a:t>
            </a:r>
            <a:r>
              <a:rPr lang="en-IN" baseline="30000" dirty="0" smtClean="0"/>
              <a:t>th</a:t>
            </a:r>
            <a:r>
              <a:rPr lang="en-IN" dirty="0" smtClean="0"/>
              <a:t>  row</a:t>
            </a:r>
            <a:endParaRPr lang="en-US" dirty="0"/>
          </a:p>
        </p:txBody>
      </p:sp>
      <p:cxnSp>
        <p:nvCxnSpPr>
          <p:cNvPr id="20" name="Straight Arrow Connector 19"/>
          <p:cNvCxnSpPr>
            <a:stCxn id="18" idx="3"/>
          </p:cNvCxnSpPr>
          <p:nvPr/>
        </p:nvCxnSpPr>
        <p:spPr>
          <a:xfrm>
            <a:off x="1333520" y="4685236"/>
            <a:ext cx="11430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14348" y="3071810"/>
            <a:ext cx="4286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 smtClean="0"/>
              <a:t>.</a:t>
            </a:r>
          </a:p>
          <a:p>
            <a:pPr algn="ctr"/>
            <a:r>
              <a:rPr lang="en-IN" sz="3200" b="1" dirty="0" smtClean="0"/>
              <a:t>.</a:t>
            </a:r>
          </a:p>
          <a:p>
            <a:pPr algn="ctr"/>
            <a:r>
              <a:rPr lang="en-IN" sz="3200" b="1" dirty="0" smtClean="0"/>
              <a:t>.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Passing Pointers to Functions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00042"/>
            <a:ext cx="8686800" cy="6143668"/>
          </a:xfrm>
        </p:spPr>
        <p:txBody>
          <a:bodyPr/>
          <a:lstStyle/>
          <a:p>
            <a:r>
              <a:rPr lang="en-US" sz="2000" dirty="0" smtClean="0"/>
              <a:t>Pointers are often passed to a function as arguments</a:t>
            </a:r>
          </a:p>
          <a:p>
            <a:r>
              <a:rPr lang="en-US" sz="2000" dirty="0" smtClean="0"/>
              <a:t>Allows data items within the calling portion of the program to be</a:t>
            </a:r>
          </a:p>
          <a:p>
            <a:pPr lvl="1"/>
            <a:r>
              <a:rPr lang="en-US" sz="1800" dirty="0" smtClean="0"/>
              <a:t> accessed by the function, </a:t>
            </a:r>
          </a:p>
          <a:p>
            <a:pPr lvl="1"/>
            <a:r>
              <a:rPr lang="en-US" sz="1800" dirty="0" smtClean="0"/>
              <a:t>altered within the function, and </a:t>
            </a:r>
          </a:p>
          <a:p>
            <a:pPr lvl="1"/>
            <a:r>
              <a:rPr lang="en-US" sz="1800" dirty="0" smtClean="0"/>
              <a:t> returned to the calling portion of the program in altered form</a:t>
            </a:r>
          </a:p>
          <a:p>
            <a:r>
              <a:rPr lang="en-US" sz="2000" b="1" i="1" dirty="0" smtClean="0"/>
              <a:t>Passing arguments by reference</a:t>
            </a:r>
            <a:r>
              <a:rPr lang="en-US" sz="2000" i="1" dirty="0" smtClean="0"/>
              <a:t> (or by address or by location),in contrast to </a:t>
            </a:r>
            <a:r>
              <a:rPr lang="en-US" sz="2000" b="1" i="1" dirty="0" smtClean="0"/>
              <a:t>passing arguments by value</a:t>
            </a:r>
          </a:p>
          <a:p>
            <a:r>
              <a:rPr lang="en-US" sz="2000" dirty="0" smtClean="0"/>
              <a:t>When an argument is </a:t>
            </a:r>
            <a:r>
              <a:rPr lang="en-US" sz="2000" b="1" dirty="0" smtClean="0"/>
              <a:t>passed by value</a:t>
            </a:r>
          </a:p>
          <a:p>
            <a:pPr lvl="1"/>
            <a:r>
              <a:rPr lang="en-US" sz="1800" dirty="0" smtClean="0"/>
              <a:t>Data item is copied to the function</a:t>
            </a:r>
          </a:p>
          <a:p>
            <a:pPr lvl="1"/>
            <a:r>
              <a:rPr lang="en-US" sz="1800" dirty="0" smtClean="0"/>
              <a:t>Any alteration made to the data item within the function is not carried over into the calling routine</a:t>
            </a:r>
          </a:p>
          <a:p>
            <a:r>
              <a:rPr lang="en-US" sz="2000" dirty="0" smtClean="0"/>
              <a:t>When an argument is </a:t>
            </a:r>
            <a:r>
              <a:rPr lang="en-US" sz="2000" b="1" dirty="0" smtClean="0"/>
              <a:t>passed by reference</a:t>
            </a:r>
            <a:r>
              <a:rPr lang="en-US" sz="2000" dirty="0" smtClean="0"/>
              <a:t>, (i.e., when a pointer is passed to a function)</a:t>
            </a:r>
          </a:p>
          <a:p>
            <a:pPr lvl="1"/>
            <a:r>
              <a:rPr lang="en-US" sz="1800" dirty="0" smtClean="0"/>
              <a:t> Address of a data Item is passed to the function</a:t>
            </a:r>
          </a:p>
          <a:p>
            <a:pPr lvl="1"/>
            <a:r>
              <a:rPr lang="en-US" sz="1800" dirty="0" smtClean="0"/>
              <a:t>Contents of that address can be accessed freely, either within the function or within the calling routine</a:t>
            </a:r>
          </a:p>
          <a:p>
            <a:pPr lvl="1"/>
            <a:r>
              <a:rPr lang="en-US" sz="1800" dirty="0" smtClean="0"/>
              <a:t>Any change that is made to the data item (i.e., to the contents of the address) will be recognized in both the function and the calling routine</a:t>
            </a:r>
          </a:p>
          <a:p>
            <a:pPr lvl="1"/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Passing Pointers to Functions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00042"/>
            <a:ext cx="8686800" cy="6143668"/>
          </a:xfrm>
        </p:spPr>
        <p:txBody>
          <a:bodyPr/>
          <a:lstStyle/>
          <a:p>
            <a:r>
              <a:rPr lang="en-US" sz="2400" dirty="0" smtClean="0"/>
              <a:t>Use of a pointer as a function argument permits the corresponding data item to be altered globally from within the function</a:t>
            </a:r>
          </a:p>
          <a:p>
            <a:r>
              <a:rPr lang="en-US" sz="2400" dirty="0" smtClean="0"/>
              <a:t>When pointers are used as arguments to a function, formal pointer arguments that must each be preceded by an asterisk</a:t>
            </a:r>
          </a:p>
          <a:p>
            <a:pPr algn="ctr">
              <a:buNone/>
            </a:pPr>
            <a:r>
              <a:rPr lang="en-IN" sz="2400" dirty="0" smtClean="0"/>
              <a:t>void function1 (</a:t>
            </a:r>
            <a:r>
              <a:rPr lang="en-IN" sz="2400" dirty="0" err="1" smtClean="0"/>
              <a:t>int</a:t>
            </a:r>
            <a:r>
              <a:rPr lang="en-IN" sz="2400" dirty="0" smtClean="0"/>
              <a:t>*</a:t>
            </a:r>
            <a:r>
              <a:rPr lang="en-IN" sz="2400" dirty="0" err="1" smtClean="0"/>
              <a:t>pu</a:t>
            </a:r>
            <a:r>
              <a:rPr lang="en-IN" sz="2400" dirty="0" smtClean="0"/>
              <a:t>, </a:t>
            </a:r>
            <a:r>
              <a:rPr lang="en-IN" sz="2400" dirty="0" err="1" smtClean="0"/>
              <a:t>int</a:t>
            </a:r>
            <a:r>
              <a:rPr lang="en-IN" sz="2400" dirty="0" smtClean="0"/>
              <a:t> *</a:t>
            </a:r>
            <a:r>
              <a:rPr lang="en-IN" sz="2400" dirty="0" err="1" smtClean="0"/>
              <a:t>pv</a:t>
            </a:r>
            <a:r>
              <a:rPr lang="en-IN" sz="2400" dirty="0" smtClean="0"/>
              <a:t>) </a:t>
            </a:r>
            <a:endParaRPr lang="en-US" sz="2400" dirty="0" smtClean="0"/>
          </a:p>
          <a:p>
            <a:r>
              <a:rPr lang="en-US" sz="2400" dirty="0" smtClean="0"/>
              <a:t> Function prototypes are written in the same manner</a:t>
            </a:r>
          </a:p>
          <a:p>
            <a:pPr algn="ctr">
              <a:buNone/>
            </a:pPr>
            <a:r>
              <a:rPr lang="en-IN" sz="2400" dirty="0" smtClean="0"/>
              <a:t>void function1 (</a:t>
            </a:r>
            <a:r>
              <a:rPr lang="en-IN" sz="2400" dirty="0" err="1" smtClean="0"/>
              <a:t>int</a:t>
            </a:r>
            <a:r>
              <a:rPr lang="en-IN" sz="2400" dirty="0" smtClean="0"/>
              <a:t>*pa, </a:t>
            </a:r>
            <a:r>
              <a:rPr lang="en-IN" sz="2400" dirty="0" err="1" smtClean="0"/>
              <a:t>int</a:t>
            </a:r>
            <a:r>
              <a:rPr lang="en-IN" sz="2400" dirty="0" smtClean="0"/>
              <a:t> *</a:t>
            </a:r>
            <a:r>
              <a:rPr lang="en-IN" sz="2400" dirty="0" err="1" smtClean="0"/>
              <a:t>pb</a:t>
            </a:r>
            <a:r>
              <a:rPr lang="en-IN" sz="2400" dirty="0" smtClean="0"/>
              <a:t>);</a:t>
            </a:r>
            <a:endParaRPr lang="en-US" sz="2400" dirty="0" smtClean="0"/>
          </a:p>
          <a:p>
            <a:pPr lvl="1"/>
            <a:r>
              <a:rPr lang="en-US" sz="2000" dirty="0" smtClean="0"/>
              <a:t> If a function declaration does not include variable names, the data type of each pointer argument must be followed by an asterisk</a:t>
            </a:r>
          </a:p>
          <a:p>
            <a:pPr lvl="1" algn="ctr">
              <a:buNone/>
            </a:pPr>
            <a:r>
              <a:rPr lang="en-IN" sz="2000" dirty="0" smtClean="0"/>
              <a:t>void function1 (</a:t>
            </a:r>
            <a:r>
              <a:rPr lang="en-IN" sz="2000" dirty="0" err="1" smtClean="0"/>
              <a:t>int</a:t>
            </a:r>
            <a:r>
              <a:rPr lang="en-IN" sz="2000" dirty="0" smtClean="0"/>
              <a:t> *, </a:t>
            </a:r>
            <a:r>
              <a:rPr lang="en-IN" sz="2000" dirty="0" err="1" smtClean="0"/>
              <a:t>int</a:t>
            </a:r>
            <a:r>
              <a:rPr lang="en-IN" sz="2000" dirty="0" smtClean="0"/>
              <a:t> *);</a:t>
            </a:r>
          </a:p>
          <a:p>
            <a:pPr lvl="1" algn="just"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Arrays of Pointers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500042"/>
            <a:ext cx="8401080" cy="6143668"/>
          </a:xfrm>
        </p:spPr>
        <p:txBody>
          <a:bodyPr/>
          <a:lstStyle/>
          <a:p>
            <a:r>
              <a:rPr lang="en-US" sz="2400" dirty="0" smtClean="0"/>
              <a:t>A multidimensional array can be expressed in terms of </a:t>
            </a:r>
            <a:r>
              <a:rPr lang="en-US" sz="2400" b="1" dirty="0" smtClean="0"/>
              <a:t>an array of pointers</a:t>
            </a:r>
            <a:r>
              <a:rPr lang="en-US" sz="2400" dirty="0" smtClean="0"/>
              <a:t> rather than a pointer to a group of contiguous arrays. </a:t>
            </a:r>
          </a:p>
          <a:p>
            <a:pPr lvl="1"/>
            <a:r>
              <a:rPr lang="en-US" sz="2000" dirty="0" smtClean="0"/>
              <a:t>Newly defined array will have one less dimension than the original multidimensional array</a:t>
            </a:r>
          </a:p>
          <a:p>
            <a:pPr lvl="1"/>
            <a:r>
              <a:rPr lang="en-US" sz="2000" dirty="0" smtClean="0"/>
              <a:t>Each pointer will indicate the beginning of a separate (n- 1)-dimensional array</a:t>
            </a:r>
          </a:p>
          <a:p>
            <a:pPr lvl="1"/>
            <a:endParaRPr lang="en-IN" sz="2000" dirty="0" smtClean="0"/>
          </a:p>
          <a:p>
            <a:pPr lvl="1">
              <a:buNone/>
            </a:pPr>
            <a:r>
              <a:rPr lang="en-IN" sz="2000" dirty="0" smtClean="0">
                <a:solidFill>
                  <a:srgbClr val="FF0000"/>
                </a:solidFill>
              </a:rPr>
              <a:t>Let us illustrate with an example of two-dimensional array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Example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500042"/>
            <a:ext cx="8401080" cy="6143668"/>
          </a:xfrm>
        </p:spPr>
        <p:txBody>
          <a:bodyPr/>
          <a:lstStyle/>
          <a:p>
            <a:r>
              <a:rPr lang="en-IN" sz="2400" dirty="0" smtClean="0"/>
              <a:t>Let us consider a two-dimensional array</a:t>
            </a:r>
          </a:p>
          <a:p>
            <a:pPr>
              <a:buNone/>
            </a:pPr>
            <a:r>
              <a:rPr lang="en-IN" sz="2400" dirty="0" err="1" smtClean="0">
                <a:solidFill>
                  <a:srgbClr val="FF0000"/>
                </a:solidFill>
              </a:rPr>
              <a:t>int</a:t>
            </a:r>
            <a:r>
              <a:rPr lang="en-IN" sz="2400" dirty="0" smtClean="0">
                <a:solidFill>
                  <a:srgbClr val="FF0000"/>
                </a:solidFill>
              </a:rPr>
              <a:t> a[4][6];</a:t>
            </a:r>
          </a:p>
          <a:p>
            <a:pPr>
              <a:buNone/>
            </a:pPr>
            <a:endParaRPr lang="en-US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571736" y="1428736"/>
          <a:ext cx="609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a[0][0]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a[0][1]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a[0][2]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a[0][3]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a[0][4]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a[0][5]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14678" y="2000240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 smtClean="0"/>
              <a:t>1</a:t>
            </a:r>
            <a:r>
              <a:rPr lang="en-IN" baseline="30000" dirty="0" smtClean="0"/>
              <a:t>st</a:t>
            </a:r>
            <a:r>
              <a:rPr lang="en-IN" dirty="0" smtClean="0"/>
              <a:t> row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500298" y="2857496"/>
          <a:ext cx="609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a[1][0]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solidFill>
                            <a:srgbClr val="C00000"/>
                          </a:solidFill>
                        </a:rPr>
                        <a:t>a[1][3]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286116" y="3286124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 smtClean="0"/>
              <a:t>2</a:t>
            </a:r>
            <a:r>
              <a:rPr lang="en-IN" baseline="30000" dirty="0" smtClean="0"/>
              <a:t>nd</a:t>
            </a:r>
            <a:r>
              <a:rPr lang="en-IN" dirty="0" smtClean="0"/>
              <a:t>  row</a:t>
            </a:r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547966" y="4500570"/>
          <a:ext cx="609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a[3][0]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a[3][1]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a[3][2]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262346" y="5000636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 smtClean="0"/>
              <a:t>4</a:t>
            </a:r>
            <a:r>
              <a:rPr lang="en-IN" baseline="30000" dirty="0" smtClean="0"/>
              <a:t>th</a:t>
            </a:r>
            <a:r>
              <a:rPr lang="en-IN" dirty="0" smtClean="0"/>
              <a:t>  row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Example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500042"/>
            <a:ext cx="8401080" cy="6143668"/>
          </a:xfrm>
        </p:spPr>
        <p:txBody>
          <a:bodyPr/>
          <a:lstStyle/>
          <a:p>
            <a:r>
              <a:rPr lang="en-IN" sz="2400" dirty="0" err="1" smtClean="0"/>
              <a:t>Multidimensionsional</a:t>
            </a:r>
            <a:r>
              <a:rPr lang="en-IN" sz="2400" dirty="0" smtClean="0"/>
              <a:t> array as a pointer to a group of contiguous one-dimensional arrays </a:t>
            </a:r>
          </a:p>
          <a:p>
            <a:pPr>
              <a:buNone/>
            </a:pPr>
            <a:endParaRPr lang="en-US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571736" y="2202412"/>
          <a:ext cx="609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a[0][0]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a[0][1]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a[0][2]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a[0][3]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a[0][4]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a[0][5]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28596" y="2202412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dirty="0" smtClean="0"/>
              <a:t>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00298" y="2773916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 smtClean="0"/>
              <a:t>1</a:t>
            </a:r>
            <a:r>
              <a:rPr lang="en-IN" baseline="30000" dirty="0" smtClean="0"/>
              <a:t>st</a:t>
            </a:r>
            <a:r>
              <a:rPr lang="en-IN" dirty="0" smtClean="0"/>
              <a:t> row or 1</a:t>
            </a:r>
            <a:r>
              <a:rPr lang="en-IN" baseline="30000" dirty="0" smtClean="0"/>
              <a:t>st</a:t>
            </a:r>
            <a:r>
              <a:rPr lang="en-IN" dirty="0" smtClean="0"/>
              <a:t> one-dimensional array</a:t>
            </a:r>
            <a:endParaRPr lang="en-US" dirty="0"/>
          </a:p>
        </p:txBody>
      </p:sp>
      <p:cxnSp>
        <p:nvCxnSpPr>
          <p:cNvPr id="7" name="Straight Arrow Connector 6"/>
          <p:cNvCxnSpPr>
            <a:stCxn id="5" idx="3"/>
          </p:cNvCxnSpPr>
          <p:nvPr/>
        </p:nvCxnSpPr>
        <p:spPr>
          <a:xfrm>
            <a:off x="1357290" y="2387078"/>
            <a:ext cx="11430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500298" y="3631172"/>
          <a:ext cx="609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a[1][0]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solidFill>
                            <a:srgbClr val="C00000"/>
                          </a:solidFill>
                        </a:rPr>
                        <a:t>a[1][3]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28596" y="3631172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dirty="0" smtClean="0"/>
              <a:t>a+1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9" idx="3"/>
          </p:cNvCxnSpPr>
          <p:nvPr/>
        </p:nvCxnSpPr>
        <p:spPr>
          <a:xfrm>
            <a:off x="1357290" y="3815838"/>
            <a:ext cx="11430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547966" y="5274246"/>
          <a:ext cx="609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a[3][0]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a[0][0]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a[0][0]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04826" y="5274246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dirty="0" smtClean="0"/>
              <a:t>a+3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3" idx="3"/>
          </p:cNvCxnSpPr>
          <p:nvPr/>
        </p:nvCxnSpPr>
        <p:spPr>
          <a:xfrm>
            <a:off x="1333520" y="5458912"/>
            <a:ext cx="11430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14348" y="3845486"/>
            <a:ext cx="4286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 smtClean="0"/>
              <a:t>.</a:t>
            </a:r>
          </a:p>
          <a:p>
            <a:pPr algn="ctr"/>
            <a:r>
              <a:rPr lang="en-IN" sz="3200" b="1" dirty="0" smtClean="0"/>
              <a:t>.</a:t>
            </a:r>
          </a:p>
          <a:p>
            <a:pPr algn="ctr"/>
            <a:r>
              <a:rPr lang="en-IN" sz="3200" b="1" dirty="0" smtClean="0"/>
              <a:t>.</a:t>
            </a:r>
            <a:endParaRPr lang="en-US" sz="3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571736" y="4845618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dirty="0" smtClean="0"/>
              <a:t>*(a+1)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 rot="5400000" flipH="1" flipV="1">
            <a:off x="2714612" y="4488428"/>
            <a:ext cx="85725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572132" y="4845618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 smtClean="0"/>
              <a:t>*(a+1)+3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rot="5400000" flipH="1" flipV="1">
            <a:off x="5715008" y="4488428"/>
            <a:ext cx="85725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357950" y="2773916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 smtClean="0"/>
              <a:t>*(*(a+1)+3)</a:t>
            </a:r>
            <a:endParaRPr lang="en-US" dirty="0"/>
          </a:p>
        </p:txBody>
      </p:sp>
      <p:cxnSp>
        <p:nvCxnSpPr>
          <p:cNvPr id="24" name="Straight Arrow Connector 23"/>
          <p:cNvCxnSpPr>
            <a:stCxn id="22" idx="2"/>
          </p:cNvCxnSpPr>
          <p:nvPr/>
        </p:nvCxnSpPr>
        <p:spPr>
          <a:xfrm rot="5400000">
            <a:off x="6364021" y="3065739"/>
            <a:ext cx="559362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286116" y="4131238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 smtClean="0"/>
              <a:t>2</a:t>
            </a:r>
            <a:r>
              <a:rPr lang="en-IN" baseline="30000" dirty="0" smtClean="0"/>
              <a:t>nd</a:t>
            </a:r>
            <a:r>
              <a:rPr lang="en-IN" dirty="0" smtClean="0"/>
              <a:t>  one-dimensional array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428992" y="5774312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 smtClean="0"/>
              <a:t>4</a:t>
            </a:r>
            <a:r>
              <a:rPr lang="en-IN" baseline="30000" dirty="0" smtClean="0"/>
              <a:t>th</a:t>
            </a:r>
            <a:r>
              <a:rPr lang="en-IN" dirty="0" smtClean="0"/>
              <a:t>   one-dimensional array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57158" y="1428736"/>
            <a:ext cx="117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 smtClean="0">
                <a:solidFill>
                  <a:srgbClr val="FF0000"/>
                </a:solidFill>
              </a:rPr>
              <a:t>int</a:t>
            </a:r>
            <a:r>
              <a:rPr lang="en-IN" dirty="0" smtClean="0">
                <a:solidFill>
                  <a:srgbClr val="FF0000"/>
                </a:solidFill>
              </a:rPr>
              <a:t> </a:t>
            </a:r>
            <a:r>
              <a:rPr lang="en-IN" dirty="0" smtClean="0">
                <a:solidFill>
                  <a:srgbClr val="FF0000"/>
                </a:solidFill>
              </a:rPr>
              <a:t>(*a)[</a:t>
            </a:r>
            <a:r>
              <a:rPr lang="en-IN" dirty="0" smtClean="0">
                <a:solidFill>
                  <a:srgbClr val="FF0000"/>
                </a:solidFill>
              </a:rPr>
              <a:t>6];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571604" y="1428736"/>
            <a:ext cx="6357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rgbClr val="C00000"/>
                </a:solidFill>
              </a:rPr>
              <a:t>Only number of  columns specified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Example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500042"/>
            <a:ext cx="8401080" cy="6143668"/>
          </a:xfrm>
        </p:spPr>
        <p:txBody>
          <a:bodyPr/>
          <a:lstStyle/>
          <a:p>
            <a:r>
              <a:rPr lang="en-IN" sz="2400" dirty="0" err="1" smtClean="0"/>
              <a:t>Multidimensionsional</a:t>
            </a:r>
            <a:r>
              <a:rPr lang="en-IN" sz="2400" dirty="0" smtClean="0"/>
              <a:t> array as an array of pointers</a:t>
            </a:r>
          </a:p>
          <a:p>
            <a:pPr>
              <a:buNone/>
            </a:pPr>
            <a:endParaRPr lang="en-US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571736" y="2273850"/>
          <a:ext cx="609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28596" y="2273850"/>
            <a:ext cx="92869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IN" dirty="0" smtClean="0"/>
              <a:t>a[0]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14678" y="2845354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 smtClean="0"/>
              <a:t>1</a:t>
            </a:r>
            <a:r>
              <a:rPr lang="en-IN" baseline="30000" dirty="0" smtClean="0"/>
              <a:t>st</a:t>
            </a:r>
            <a:r>
              <a:rPr lang="en-IN" dirty="0" smtClean="0"/>
              <a:t> one-dimensional array</a:t>
            </a:r>
            <a:endParaRPr lang="en-US" dirty="0"/>
          </a:p>
        </p:txBody>
      </p:sp>
      <p:cxnSp>
        <p:nvCxnSpPr>
          <p:cNvPr id="7" name="Straight Arrow Connector 6"/>
          <p:cNvCxnSpPr>
            <a:stCxn id="5" idx="3"/>
          </p:cNvCxnSpPr>
          <p:nvPr/>
        </p:nvCxnSpPr>
        <p:spPr>
          <a:xfrm>
            <a:off x="1357290" y="2458516"/>
            <a:ext cx="11430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500298" y="3702610"/>
          <a:ext cx="609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solidFill>
                            <a:srgbClr val="C00000"/>
                          </a:solidFill>
                        </a:rPr>
                        <a:t>a[1][3]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28596" y="3702610"/>
            <a:ext cx="92869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IN" dirty="0" smtClean="0"/>
              <a:t>a[1]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86116" y="4131238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 smtClean="0"/>
              <a:t>2</a:t>
            </a:r>
            <a:r>
              <a:rPr lang="en-IN" baseline="30000" dirty="0" smtClean="0"/>
              <a:t>nd</a:t>
            </a:r>
            <a:r>
              <a:rPr lang="en-IN" dirty="0" smtClean="0"/>
              <a:t> one-dimensional array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9" idx="3"/>
          </p:cNvCxnSpPr>
          <p:nvPr/>
        </p:nvCxnSpPr>
        <p:spPr>
          <a:xfrm>
            <a:off x="1357290" y="3887276"/>
            <a:ext cx="11430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547966" y="5345684"/>
          <a:ext cx="609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04826" y="5345684"/>
            <a:ext cx="92869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IN" dirty="0" smtClean="0"/>
              <a:t>a[3]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262346" y="5845750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 smtClean="0"/>
              <a:t>4</a:t>
            </a:r>
            <a:r>
              <a:rPr lang="en-IN" baseline="30000" dirty="0" smtClean="0"/>
              <a:t>th</a:t>
            </a:r>
            <a:r>
              <a:rPr lang="en-IN" dirty="0" smtClean="0"/>
              <a:t> one-dimensional array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3" idx="3"/>
          </p:cNvCxnSpPr>
          <p:nvPr/>
        </p:nvCxnSpPr>
        <p:spPr>
          <a:xfrm>
            <a:off x="1333520" y="5530350"/>
            <a:ext cx="11430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14348" y="3916924"/>
            <a:ext cx="4286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 smtClean="0"/>
              <a:t>.</a:t>
            </a:r>
          </a:p>
          <a:p>
            <a:pPr algn="ctr"/>
            <a:r>
              <a:rPr lang="en-IN" sz="3200" b="1" dirty="0" smtClean="0"/>
              <a:t>.</a:t>
            </a:r>
          </a:p>
          <a:p>
            <a:pPr algn="ctr"/>
            <a:r>
              <a:rPr lang="en-IN" sz="3200" b="1" dirty="0" smtClean="0"/>
              <a:t>.</a:t>
            </a:r>
            <a:endParaRPr lang="en-US" sz="3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572132" y="4917056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 smtClean="0"/>
              <a:t>a[1] +3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rot="5400000" flipH="1" flipV="1">
            <a:off x="5715008" y="4559866"/>
            <a:ext cx="85725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357950" y="2845354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 smtClean="0"/>
              <a:t>*(a[1]+3)</a:t>
            </a:r>
            <a:endParaRPr lang="en-US" dirty="0"/>
          </a:p>
        </p:txBody>
      </p:sp>
      <p:cxnSp>
        <p:nvCxnSpPr>
          <p:cNvPr id="24" name="Straight Arrow Connector 23"/>
          <p:cNvCxnSpPr>
            <a:stCxn id="22" idx="2"/>
          </p:cNvCxnSpPr>
          <p:nvPr/>
        </p:nvCxnSpPr>
        <p:spPr>
          <a:xfrm rot="5400000">
            <a:off x="6364021" y="3137177"/>
            <a:ext cx="559362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57158" y="1214422"/>
            <a:ext cx="10337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 smtClean="0">
                <a:solidFill>
                  <a:srgbClr val="FF0000"/>
                </a:solidFill>
              </a:rPr>
              <a:t>int</a:t>
            </a:r>
            <a:r>
              <a:rPr lang="en-IN" dirty="0" smtClean="0">
                <a:solidFill>
                  <a:srgbClr val="FF0000"/>
                </a:solidFill>
              </a:rPr>
              <a:t> *a[4];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571604" y="1214422"/>
            <a:ext cx="6357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rgbClr val="C00000"/>
                </a:solidFill>
              </a:rPr>
              <a:t>Only number of  rows  specified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Passing Functions to other Functions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500042"/>
            <a:ext cx="8401080" cy="6143668"/>
          </a:xfrm>
        </p:spPr>
        <p:txBody>
          <a:bodyPr/>
          <a:lstStyle/>
          <a:p>
            <a:r>
              <a:rPr lang="en-US" sz="2400" dirty="0" smtClean="0"/>
              <a:t>A pointer to a function can be passed to another function as an argument</a:t>
            </a:r>
          </a:p>
          <a:p>
            <a:pPr lvl="1"/>
            <a:r>
              <a:rPr lang="en-US" sz="2000" dirty="0" smtClean="0"/>
              <a:t>Allows one function </a:t>
            </a:r>
            <a:r>
              <a:rPr lang="en-US" sz="2000" i="1" dirty="0" smtClean="0"/>
              <a:t>(e.g., guest function)</a:t>
            </a:r>
            <a:r>
              <a:rPr lang="en-US" sz="2000" dirty="0" smtClean="0"/>
              <a:t> to be transferred to another </a:t>
            </a:r>
            <a:r>
              <a:rPr lang="en-US" sz="2000" i="1" dirty="0" smtClean="0"/>
              <a:t>(e.g., host function)</a:t>
            </a:r>
            <a:r>
              <a:rPr lang="en-US" sz="2000" dirty="0" smtClean="0"/>
              <a:t>, as if the first function were a variable</a:t>
            </a:r>
          </a:p>
          <a:p>
            <a:pPr lvl="1"/>
            <a:r>
              <a:rPr lang="en-IN" sz="2000" dirty="0" smtClean="0"/>
              <a:t>Guest function is passed on to host function, where it can be accessed</a:t>
            </a:r>
            <a:endParaRPr lang="en-US" sz="2000" dirty="0" smtClean="0"/>
          </a:p>
          <a:p>
            <a:r>
              <a:rPr lang="en-US" sz="2400" dirty="0" smtClean="0"/>
              <a:t>When a host function accepts the name of a guest function as an argument, the formal argument declaration must identify that argument as a pointer to the guest function</a:t>
            </a:r>
          </a:p>
          <a:p>
            <a:r>
              <a:rPr lang="en-IN" sz="2400" dirty="0" smtClean="0">
                <a:solidFill>
                  <a:srgbClr val="FF0000"/>
                </a:solidFill>
              </a:rPr>
              <a:t>Let us illustrate with an example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Example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500042"/>
            <a:ext cx="8401080" cy="6143668"/>
          </a:xfrm>
        </p:spPr>
        <p:txBody>
          <a:bodyPr/>
          <a:lstStyle/>
          <a:p>
            <a:r>
              <a:rPr lang="en-IN" sz="2400" dirty="0" smtClean="0">
                <a:solidFill>
                  <a:srgbClr val="FF0000"/>
                </a:solidFill>
              </a:rPr>
              <a:t>A host function </a:t>
            </a:r>
            <a:r>
              <a:rPr lang="en-IN" sz="2400" dirty="0" smtClean="0"/>
              <a:t>process</a:t>
            </a:r>
            <a:r>
              <a:rPr lang="en-IN" sz="2400" dirty="0" smtClean="0">
                <a:solidFill>
                  <a:srgbClr val="FF0000"/>
                </a:solidFill>
              </a:rPr>
              <a:t> calling guest functions </a:t>
            </a:r>
            <a:r>
              <a:rPr lang="en-IN" sz="2400" dirty="0" smtClean="0"/>
              <a:t>funct1</a:t>
            </a:r>
            <a:r>
              <a:rPr lang="en-IN" sz="2400" dirty="0" smtClean="0">
                <a:solidFill>
                  <a:srgbClr val="FF0000"/>
                </a:solidFill>
              </a:rPr>
              <a:t> and </a:t>
            </a:r>
            <a:r>
              <a:rPr lang="en-IN" sz="2400" dirty="0" smtClean="0"/>
              <a:t>funct2</a:t>
            </a:r>
          </a:p>
          <a:p>
            <a:r>
              <a:rPr lang="en-IN" sz="2400" dirty="0" smtClean="0">
                <a:solidFill>
                  <a:srgbClr val="FF0000"/>
                </a:solidFill>
              </a:rPr>
              <a:t>Each of the functions return integer values</a:t>
            </a:r>
          </a:p>
          <a:p>
            <a:r>
              <a:rPr lang="en-IN" sz="2400" dirty="0" smtClean="0">
                <a:solidFill>
                  <a:srgbClr val="FF0000"/>
                </a:solidFill>
              </a:rPr>
              <a:t>Host function is called from main</a:t>
            </a:r>
          </a:p>
          <a:p>
            <a:r>
              <a:rPr lang="en-IN" sz="2400" dirty="0" smtClean="0"/>
              <a:t>Function prototypes</a:t>
            </a:r>
          </a:p>
          <a:p>
            <a:pPr>
              <a:buNone/>
            </a:pPr>
            <a:r>
              <a:rPr lang="en-IN" sz="2400" dirty="0" smtClean="0"/>
              <a:t>	</a:t>
            </a:r>
            <a:r>
              <a:rPr lang="en-IN" sz="2400" dirty="0" err="1" smtClean="0"/>
              <a:t>int</a:t>
            </a:r>
            <a:r>
              <a:rPr lang="en-IN" sz="2400" dirty="0" smtClean="0"/>
              <a:t> process (</a:t>
            </a:r>
            <a:r>
              <a:rPr lang="en-IN" sz="2400" dirty="0" err="1" smtClean="0"/>
              <a:t>int</a:t>
            </a:r>
            <a:r>
              <a:rPr lang="en-IN" sz="2400" dirty="0" smtClean="0"/>
              <a:t> *(</a:t>
            </a:r>
            <a:r>
              <a:rPr lang="en-IN" sz="2400" dirty="0" err="1" smtClean="0"/>
              <a:t>int</a:t>
            </a:r>
            <a:r>
              <a:rPr lang="en-IN" sz="2400" dirty="0" smtClean="0"/>
              <a:t>, </a:t>
            </a:r>
            <a:r>
              <a:rPr lang="en-IN" sz="2400" dirty="0" err="1" smtClean="0"/>
              <a:t>int</a:t>
            </a:r>
            <a:r>
              <a:rPr lang="en-IN" sz="2400" dirty="0" smtClean="0"/>
              <a:t>)); </a:t>
            </a:r>
            <a:r>
              <a:rPr lang="en-IN" sz="2400" dirty="0" smtClean="0">
                <a:solidFill>
                  <a:srgbClr val="0070C0"/>
                </a:solidFill>
              </a:rPr>
              <a:t>// Function declaration for host </a:t>
            </a:r>
          </a:p>
          <a:p>
            <a:pPr>
              <a:buNone/>
            </a:pPr>
            <a:r>
              <a:rPr lang="en-IN" sz="2400" dirty="0" smtClean="0"/>
              <a:t>	</a:t>
            </a:r>
            <a:r>
              <a:rPr lang="en-IN" sz="2400" dirty="0" err="1" smtClean="0"/>
              <a:t>int</a:t>
            </a:r>
            <a:r>
              <a:rPr lang="en-IN" sz="2400" dirty="0" smtClean="0"/>
              <a:t> funct1 (</a:t>
            </a:r>
            <a:r>
              <a:rPr lang="en-IN" sz="2400" dirty="0" err="1" smtClean="0"/>
              <a:t>int</a:t>
            </a:r>
            <a:r>
              <a:rPr lang="en-IN" sz="2400" dirty="0" smtClean="0"/>
              <a:t>, </a:t>
            </a:r>
            <a:r>
              <a:rPr lang="en-IN" sz="2400" dirty="0" err="1" smtClean="0"/>
              <a:t>int</a:t>
            </a:r>
            <a:r>
              <a:rPr lang="en-IN" sz="2400" dirty="0" smtClean="0"/>
              <a:t>); </a:t>
            </a:r>
            <a:r>
              <a:rPr lang="en-IN" sz="2400" dirty="0" smtClean="0">
                <a:solidFill>
                  <a:srgbClr val="0070C0"/>
                </a:solidFill>
              </a:rPr>
              <a:t>// Function declaration for funct1 </a:t>
            </a:r>
            <a:endParaRPr lang="en-US" sz="24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IN" sz="2400" dirty="0" smtClean="0"/>
              <a:t>	</a:t>
            </a:r>
            <a:r>
              <a:rPr lang="en-IN" sz="2400" dirty="0" err="1" smtClean="0"/>
              <a:t>int</a:t>
            </a:r>
            <a:r>
              <a:rPr lang="en-IN" sz="2400" dirty="0" smtClean="0"/>
              <a:t> funct2 (</a:t>
            </a:r>
            <a:r>
              <a:rPr lang="en-IN" sz="2400" dirty="0" err="1" smtClean="0"/>
              <a:t>int</a:t>
            </a:r>
            <a:r>
              <a:rPr lang="en-IN" sz="2400" dirty="0" smtClean="0"/>
              <a:t>, </a:t>
            </a:r>
            <a:r>
              <a:rPr lang="en-IN" sz="2400" dirty="0" err="1" smtClean="0"/>
              <a:t>int</a:t>
            </a:r>
            <a:r>
              <a:rPr lang="en-IN" sz="2400" dirty="0" smtClean="0"/>
              <a:t>); </a:t>
            </a:r>
            <a:r>
              <a:rPr lang="en-IN" sz="2400" dirty="0" smtClean="0">
                <a:solidFill>
                  <a:srgbClr val="0070C0"/>
                </a:solidFill>
              </a:rPr>
              <a:t>// Function declaration for funct2</a:t>
            </a:r>
          </a:p>
          <a:p>
            <a:r>
              <a:rPr lang="en-IN" sz="2400" dirty="0" smtClean="0"/>
              <a:t>Formal arguments </a:t>
            </a:r>
          </a:p>
          <a:p>
            <a:pPr>
              <a:buNone/>
            </a:pPr>
            <a:r>
              <a:rPr lang="en-IN" sz="2400" dirty="0" smtClean="0"/>
              <a:t>	</a:t>
            </a:r>
            <a:r>
              <a:rPr lang="en-IN" sz="2400" dirty="0" err="1" smtClean="0"/>
              <a:t>int</a:t>
            </a:r>
            <a:r>
              <a:rPr lang="en-IN" sz="2400" dirty="0" smtClean="0"/>
              <a:t> process (</a:t>
            </a:r>
            <a:r>
              <a:rPr lang="en-IN" sz="2400" dirty="0" err="1" smtClean="0"/>
              <a:t>int</a:t>
            </a:r>
            <a:r>
              <a:rPr lang="en-IN" sz="2400" dirty="0" smtClean="0"/>
              <a:t> *(</a:t>
            </a:r>
            <a:r>
              <a:rPr lang="en-IN" sz="2400" dirty="0" err="1" smtClean="0"/>
              <a:t>pf</a:t>
            </a:r>
            <a:r>
              <a:rPr lang="en-IN" sz="2400" dirty="0" smtClean="0"/>
              <a:t>) (</a:t>
            </a:r>
            <a:r>
              <a:rPr lang="en-IN" sz="2400" dirty="0" err="1" smtClean="0"/>
              <a:t>int</a:t>
            </a:r>
            <a:r>
              <a:rPr lang="en-IN" sz="2400" dirty="0" smtClean="0"/>
              <a:t>, </a:t>
            </a:r>
            <a:r>
              <a:rPr lang="en-IN" sz="2400" dirty="0" err="1" smtClean="0"/>
              <a:t>int</a:t>
            </a:r>
            <a:r>
              <a:rPr lang="en-IN" sz="2400" dirty="0" smtClean="0"/>
              <a:t>)); </a:t>
            </a:r>
            <a:r>
              <a:rPr lang="en-IN" sz="2400" dirty="0" smtClean="0">
                <a:solidFill>
                  <a:srgbClr val="0070C0"/>
                </a:solidFill>
              </a:rPr>
              <a:t>// Formal argument for host</a:t>
            </a:r>
          </a:p>
          <a:p>
            <a:pPr>
              <a:buNone/>
            </a:pPr>
            <a:r>
              <a:rPr lang="en-IN" sz="2400" dirty="0" smtClean="0">
                <a:solidFill>
                  <a:srgbClr val="0070C0"/>
                </a:solidFill>
              </a:rPr>
              <a:t>// Formal argument is a pointer to a function </a:t>
            </a:r>
          </a:p>
          <a:p>
            <a:pPr>
              <a:buNone/>
            </a:pPr>
            <a:r>
              <a:rPr lang="en-IN" sz="2400" dirty="0" smtClean="0"/>
              <a:t>	</a:t>
            </a:r>
            <a:r>
              <a:rPr lang="en-IN" sz="2400" dirty="0" err="1" smtClean="0"/>
              <a:t>int</a:t>
            </a:r>
            <a:r>
              <a:rPr lang="en-IN" sz="2400" dirty="0" smtClean="0"/>
              <a:t> funct1 (</a:t>
            </a:r>
            <a:r>
              <a:rPr lang="en-IN" sz="2400" dirty="0" err="1" smtClean="0"/>
              <a:t>int</a:t>
            </a:r>
            <a:r>
              <a:rPr lang="en-IN" sz="2400" dirty="0" smtClean="0"/>
              <a:t> a, </a:t>
            </a:r>
            <a:r>
              <a:rPr lang="en-IN" sz="2400" dirty="0" err="1" smtClean="0"/>
              <a:t>int</a:t>
            </a:r>
            <a:r>
              <a:rPr lang="en-IN" sz="2400" dirty="0" smtClean="0"/>
              <a:t> b); </a:t>
            </a:r>
            <a:r>
              <a:rPr lang="en-IN" sz="2400" dirty="0" smtClean="0">
                <a:solidFill>
                  <a:srgbClr val="0070C0"/>
                </a:solidFill>
              </a:rPr>
              <a:t>// Formal argument for funct1 </a:t>
            </a:r>
            <a:endParaRPr lang="en-US" sz="24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IN" sz="2400" dirty="0" smtClean="0"/>
              <a:t>	</a:t>
            </a:r>
            <a:r>
              <a:rPr lang="en-IN" sz="2400" dirty="0" err="1" smtClean="0"/>
              <a:t>int</a:t>
            </a:r>
            <a:r>
              <a:rPr lang="en-IN" sz="2400" dirty="0" smtClean="0"/>
              <a:t> funct2 (</a:t>
            </a:r>
            <a:r>
              <a:rPr lang="en-IN" sz="2400" dirty="0" err="1" smtClean="0"/>
              <a:t>int</a:t>
            </a:r>
            <a:r>
              <a:rPr lang="en-IN" sz="2400" dirty="0" smtClean="0"/>
              <a:t> c, </a:t>
            </a:r>
            <a:r>
              <a:rPr lang="en-IN" sz="2400" dirty="0" err="1" smtClean="0"/>
              <a:t>int</a:t>
            </a:r>
            <a:r>
              <a:rPr lang="en-IN" sz="2400" dirty="0" smtClean="0"/>
              <a:t> d); </a:t>
            </a:r>
            <a:r>
              <a:rPr lang="en-IN" sz="2400" dirty="0" smtClean="0">
                <a:solidFill>
                  <a:srgbClr val="0070C0"/>
                </a:solidFill>
              </a:rPr>
              <a:t>// Formal argument for funct2</a:t>
            </a:r>
          </a:p>
          <a:p>
            <a:pPr>
              <a:buNone/>
            </a:pPr>
            <a:endParaRPr lang="en-US" sz="24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13817</TotalTime>
  <Words>745</Words>
  <Application>Microsoft Office PowerPoint</Application>
  <PresentationFormat>On-screen Show (4:3)</PresentationFormat>
  <Paragraphs>141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Computer Programming Session: 2020-21 Semester: 2nd </vt:lpstr>
      <vt:lpstr>Passing Pointers to Functions</vt:lpstr>
      <vt:lpstr>Passing Pointers to Functions</vt:lpstr>
      <vt:lpstr>Arrays of Pointers</vt:lpstr>
      <vt:lpstr>Example</vt:lpstr>
      <vt:lpstr>Example</vt:lpstr>
      <vt:lpstr>Example</vt:lpstr>
      <vt:lpstr>Passing Functions to other Functions</vt:lpstr>
      <vt:lpstr>Example</vt:lpstr>
      <vt:lpstr>Example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 1100 Thermodynamics Session: 2012-13 Semester: January-April</dc:title>
  <dc:creator>User</dc:creator>
  <cp:lastModifiedBy>Achintya</cp:lastModifiedBy>
  <cp:revision>122</cp:revision>
  <dcterms:created xsi:type="dcterms:W3CDTF">2013-01-07T03:21:23Z</dcterms:created>
  <dcterms:modified xsi:type="dcterms:W3CDTF">2021-07-31T10:34:46Z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1033-11.2.0.9684</vt:lpwstr>
  </property>
</Properties>
</file>