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>
        <p:scale>
          <a:sx n="66" d="100"/>
          <a:sy n="66" d="100"/>
        </p:scale>
        <p:origin x="-1853" y="-379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5F72-13B6-4750-ADA9-21E6EC7B4FE5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2D03A-572E-4551-9E1C-33D61D998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06-07-2021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Computer Programming</a:t>
            </a:r>
            <a:br>
              <a:rPr lang="en-IN" dirty="0" smtClean="0"/>
            </a:br>
            <a:r>
              <a:rPr lang="en-IN" dirty="0" smtClean="0"/>
              <a:t>Session: 2020-21</a:t>
            </a:r>
            <a:br>
              <a:rPr lang="en-IN" dirty="0" smtClean="0"/>
            </a:br>
            <a:r>
              <a:rPr lang="en-IN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429132"/>
            <a:ext cx="6400800" cy="1752600"/>
          </a:xfrm>
        </p:spPr>
        <p:txBody>
          <a:bodyPr/>
          <a:lstStyle/>
          <a:p>
            <a:r>
              <a:rPr lang="en-IN" dirty="0" smtClean="0">
                <a:solidFill>
                  <a:schemeClr val="tx1"/>
                </a:solidFill>
              </a:rPr>
              <a:t>Arrays</a:t>
            </a:r>
            <a:endParaRPr lang="en-IN" dirty="0" smtClean="0">
              <a:solidFill>
                <a:schemeClr val="tx1"/>
              </a:solidFill>
            </a:endParaRPr>
          </a:p>
          <a:p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Processing of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Single operations which involve entire arrays are not permitted in </a:t>
            </a:r>
            <a:r>
              <a:rPr lang="en-US" sz="2400" dirty="0" smtClean="0"/>
              <a:t>C</a:t>
            </a:r>
          </a:p>
          <a:p>
            <a:pPr lvl="1"/>
            <a:r>
              <a:rPr lang="en-US" sz="2000" dirty="0" smtClean="0"/>
              <a:t>If a </a:t>
            </a:r>
            <a:r>
              <a:rPr lang="en-US" sz="2000" dirty="0" smtClean="0"/>
              <a:t>and </a:t>
            </a:r>
            <a:r>
              <a:rPr lang="en-US" sz="2000" b="1" dirty="0" smtClean="0"/>
              <a:t>b are similar arrays (i.e</a:t>
            </a:r>
            <a:r>
              <a:rPr lang="en-US" sz="2000" b="1" dirty="0" smtClean="0"/>
              <a:t>., </a:t>
            </a:r>
            <a:r>
              <a:rPr lang="en-US" sz="2000" dirty="0" smtClean="0"/>
              <a:t>same </a:t>
            </a:r>
            <a:r>
              <a:rPr lang="en-US" sz="2000" dirty="0" smtClean="0"/>
              <a:t>data type, same dimensionality and same size), assignment operations, comparison operations, etc. </a:t>
            </a:r>
            <a:r>
              <a:rPr lang="en-US" sz="2000" dirty="0" smtClean="0"/>
              <a:t>must be </a:t>
            </a:r>
            <a:r>
              <a:rPr lang="en-US" sz="2000" dirty="0" smtClean="0"/>
              <a:t>carried out on an element-by-element </a:t>
            </a:r>
            <a:r>
              <a:rPr lang="en-US" sz="2000" dirty="0" smtClean="0"/>
              <a:t>basis</a:t>
            </a:r>
          </a:p>
          <a:p>
            <a:pPr lvl="1"/>
            <a:r>
              <a:rPr lang="en-US" sz="2000" dirty="0" smtClean="0"/>
              <a:t>Usually </a:t>
            </a:r>
            <a:r>
              <a:rPr lang="en-US" sz="2000" dirty="0" smtClean="0"/>
              <a:t>accomplished within a loop, where each </a:t>
            </a:r>
            <a:r>
              <a:rPr lang="en-US" sz="2000" dirty="0" smtClean="0"/>
              <a:t>pass through </a:t>
            </a:r>
            <a:r>
              <a:rPr lang="en-US" sz="2000" dirty="0" smtClean="0"/>
              <a:t>the loop is used to process one array </a:t>
            </a:r>
            <a:r>
              <a:rPr lang="en-US" sz="2000" dirty="0" smtClean="0"/>
              <a:t>element</a:t>
            </a:r>
          </a:p>
          <a:p>
            <a:pPr lvl="2"/>
            <a:r>
              <a:rPr lang="en-US" sz="1800" dirty="0" smtClean="0"/>
              <a:t>Number </a:t>
            </a:r>
            <a:r>
              <a:rPr lang="en-US" sz="1800" dirty="0" smtClean="0"/>
              <a:t>of passes through the loop </a:t>
            </a:r>
            <a:r>
              <a:rPr lang="en-US" sz="1800" dirty="0" smtClean="0"/>
              <a:t>equal </a:t>
            </a:r>
            <a:r>
              <a:rPr lang="en-US" sz="1800" dirty="0" smtClean="0"/>
              <a:t>the number of array elements to be </a:t>
            </a:r>
            <a:r>
              <a:rPr lang="en-US" sz="1800" dirty="0" smtClean="0"/>
              <a:t>processed</a:t>
            </a:r>
            <a:endParaRPr lang="en-IN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Passing Arrays to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An entire array can be passed to a function as an </a:t>
            </a:r>
            <a:r>
              <a:rPr lang="en-US" sz="2400" dirty="0" smtClean="0"/>
              <a:t>argument</a:t>
            </a:r>
          </a:p>
          <a:p>
            <a:pPr lvl="1"/>
            <a:r>
              <a:rPr lang="en-US" sz="2000" dirty="0" smtClean="0"/>
              <a:t>Manner </a:t>
            </a:r>
            <a:r>
              <a:rPr lang="en-US" sz="2000" dirty="0" smtClean="0"/>
              <a:t>in which the array is passed </a:t>
            </a:r>
            <a:r>
              <a:rPr lang="en-US" sz="2000" dirty="0" smtClean="0"/>
              <a:t>differs markedly from </a:t>
            </a:r>
            <a:r>
              <a:rPr lang="en-US" sz="2000" dirty="0" smtClean="0"/>
              <a:t>that of an ordinary </a:t>
            </a:r>
            <a:r>
              <a:rPr lang="en-US" sz="2000" dirty="0" smtClean="0"/>
              <a:t>variable</a:t>
            </a:r>
          </a:p>
          <a:p>
            <a:r>
              <a:rPr lang="en-US" sz="2400" dirty="0" smtClean="0"/>
              <a:t>To pass an array to a function, the array name must appear by itself, without brackets or subscripts, as </a:t>
            </a:r>
            <a:r>
              <a:rPr lang="en-US" sz="2400" dirty="0" smtClean="0"/>
              <a:t>an actual </a:t>
            </a:r>
            <a:r>
              <a:rPr lang="en-US" sz="2400" dirty="0" smtClean="0"/>
              <a:t>argument within the function </a:t>
            </a:r>
            <a:r>
              <a:rPr lang="en-US" sz="2400" dirty="0" smtClean="0"/>
              <a:t>call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main</a:t>
            </a:r>
            <a:r>
              <a:rPr lang="en-US" sz="2400" dirty="0" smtClean="0">
                <a:solidFill>
                  <a:srgbClr val="FF0000"/>
                </a:solidFill>
              </a:rPr>
              <a:t>(){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float x[10], sum=0.0, mean;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</a:t>
            </a:r>
            <a:r>
              <a:rPr lang="en-US" sz="2400" dirty="0" err="1" smtClean="0">
                <a:solidFill>
                  <a:srgbClr val="FF0000"/>
                </a:solidFill>
              </a:rPr>
              <a:t>int</a:t>
            </a:r>
            <a:r>
              <a:rPr lang="en-US" sz="2400" dirty="0" smtClean="0">
                <a:solidFill>
                  <a:srgbClr val="FF0000"/>
                </a:solidFill>
              </a:rPr>
              <a:t> count=0,n;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	</a:t>
            </a:r>
            <a:r>
              <a:rPr lang="en-US" sz="2400" dirty="0" err="1" smtClean="0">
                <a:solidFill>
                  <a:srgbClr val="FF0000"/>
                </a:solidFill>
              </a:rPr>
              <a:t>scanf</a:t>
            </a:r>
            <a:r>
              <a:rPr lang="en-US" sz="2400" dirty="0" smtClean="0">
                <a:solidFill>
                  <a:srgbClr val="FF0000"/>
                </a:solidFill>
              </a:rPr>
              <a:t>("%</a:t>
            </a:r>
            <a:r>
              <a:rPr lang="en-US" sz="2400" dirty="0" err="1" smtClean="0">
                <a:solidFill>
                  <a:srgbClr val="FF0000"/>
                </a:solidFill>
              </a:rPr>
              <a:t>d",&amp;n</a:t>
            </a:r>
            <a:r>
              <a:rPr lang="en-US" sz="2400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for(;count&lt;</a:t>
            </a:r>
            <a:r>
              <a:rPr lang="en-US" sz="2400" dirty="0" err="1" smtClean="0">
                <a:solidFill>
                  <a:srgbClr val="FF0000"/>
                </a:solidFill>
              </a:rPr>
              <a:t>n;count</a:t>
            </a:r>
            <a:r>
              <a:rPr lang="en-US" sz="2400" dirty="0" smtClean="0">
                <a:solidFill>
                  <a:srgbClr val="FF0000"/>
                </a:solidFill>
              </a:rPr>
              <a:t>++){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	</a:t>
            </a:r>
            <a:r>
              <a:rPr lang="en-US" sz="2400" dirty="0" err="1" smtClean="0">
                <a:solidFill>
                  <a:srgbClr val="FF0000"/>
                </a:solidFill>
              </a:rPr>
              <a:t>scanf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("%</a:t>
            </a:r>
            <a:r>
              <a:rPr lang="en-US" sz="2400" dirty="0" err="1" smtClean="0">
                <a:solidFill>
                  <a:srgbClr val="FF0000"/>
                </a:solidFill>
              </a:rPr>
              <a:t>f",&amp;x</a:t>
            </a:r>
            <a:r>
              <a:rPr lang="en-US" sz="2400" dirty="0" smtClean="0">
                <a:solidFill>
                  <a:srgbClr val="FF0000"/>
                </a:solidFill>
              </a:rPr>
              <a:t>[count]);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}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mean=average(</a:t>
            </a:r>
            <a:r>
              <a:rPr lang="en-US" sz="2400" dirty="0" err="1" smtClean="0">
                <a:solidFill>
                  <a:srgbClr val="FF0000"/>
                </a:solidFill>
              </a:rPr>
              <a:t>n,x</a:t>
            </a:r>
            <a:r>
              <a:rPr lang="en-US" sz="2400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Passing Arrays to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Corresponding </a:t>
            </a:r>
            <a:r>
              <a:rPr lang="en-US" sz="2400" dirty="0" smtClean="0"/>
              <a:t>formal argument is written in the same manner</a:t>
            </a:r>
            <a:r>
              <a:rPr lang="en-US" sz="2400" dirty="0" smtClean="0"/>
              <a:t>, though </a:t>
            </a:r>
            <a:r>
              <a:rPr lang="en-US" sz="2400" dirty="0" smtClean="0"/>
              <a:t>it must be declared as an array within the formal argument </a:t>
            </a:r>
            <a:r>
              <a:rPr lang="en-US" sz="2400" dirty="0" smtClean="0"/>
              <a:t>declarations</a:t>
            </a:r>
          </a:p>
          <a:p>
            <a:pPr lvl="1"/>
            <a:r>
              <a:rPr lang="en-US" sz="2000" dirty="0" smtClean="0"/>
              <a:t>When </a:t>
            </a:r>
            <a:r>
              <a:rPr lang="en-US" sz="2000" dirty="0" smtClean="0"/>
              <a:t>declaring a </a:t>
            </a:r>
            <a:r>
              <a:rPr lang="en-US" sz="2000" dirty="0" smtClean="0"/>
              <a:t>one-dimensional array </a:t>
            </a:r>
            <a:r>
              <a:rPr lang="en-US" sz="2000" dirty="0" smtClean="0"/>
              <a:t>as a formal argument, the array name is written with a pair of empty square </a:t>
            </a:r>
            <a:r>
              <a:rPr lang="en-US" sz="2000" dirty="0" smtClean="0"/>
              <a:t>brackets</a:t>
            </a:r>
          </a:p>
          <a:p>
            <a:pPr lvl="1"/>
            <a:r>
              <a:rPr lang="en-US" sz="2000" dirty="0" smtClean="0"/>
              <a:t>Size </a:t>
            </a:r>
            <a:r>
              <a:rPr lang="en-US" sz="2000" dirty="0" smtClean="0"/>
              <a:t>of the array is not specified within the formal argument </a:t>
            </a:r>
            <a:r>
              <a:rPr lang="en-US" sz="2000" dirty="0" smtClean="0"/>
              <a:t>declaration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float average (</a:t>
            </a:r>
            <a:r>
              <a:rPr lang="en-US" sz="2000" dirty="0" err="1" smtClean="0">
                <a:solidFill>
                  <a:srgbClr val="FF0000"/>
                </a:solidFill>
              </a:rPr>
              <a:t>int</a:t>
            </a:r>
            <a:r>
              <a:rPr lang="en-US" sz="2000" dirty="0" smtClean="0">
                <a:solidFill>
                  <a:srgbClr val="FF0000"/>
                </a:solidFill>
              </a:rPr>
              <a:t> a, float y[]){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</a:t>
            </a:r>
            <a:r>
              <a:rPr lang="en-US" sz="2000" dirty="0" err="1" smtClean="0">
                <a:solidFill>
                  <a:srgbClr val="FF0000"/>
                </a:solidFill>
              </a:rPr>
              <a:t>int</a:t>
            </a:r>
            <a:r>
              <a:rPr lang="en-US" sz="2000" dirty="0" smtClean="0">
                <a:solidFill>
                  <a:srgbClr val="FF0000"/>
                </a:solidFill>
              </a:rPr>
              <a:t> count</a:t>
            </a:r>
            <a:r>
              <a:rPr lang="en-US" sz="2000" dirty="0" smtClean="0">
                <a:solidFill>
                  <a:srgbClr val="FF0000"/>
                </a:solidFill>
              </a:rPr>
              <a:t>; </a:t>
            </a:r>
            <a:r>
              <a:rPr lang="en-US" sz="2000" dirty="0" smtClean="0">
                <a:solidFill>
                  <a:srgbClr val="FF0000"/>
                </a:solidFill>
              </a:rPr>
              <a:t>	float sum=0, mean;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for(count=0;count&lt;</a:t>
            </a:r>
            <a:r>
              <a:rPr lang="en-US" sz="2000" dirty="0" err="1" smtClean="0">
                <a:solidFill>
                  <a:srgbClr val="FF0000"/>
                </a:solidFill>
              </a:rPr>
              <a:t>a;count</a:t>
            </a:r>
            <a:r>
              <a:rPr lang="en-US" sz="2000" dirty="0" smtClean="0">
                <a:solidFill>
                  <a:srgbClr val="FF0000"/>
                </a:solidFill>
              </a:rPr>
              <a:t>++){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	</a:t>
            </a:r>
            <a:r>
              <a:rPr lang="en-US" sz="2000" dirty="0" smtClean="0">
                <a:solidFill>
                  <a:srgbClr val="FF0000"/>
                </a:solidFill>
              </a:rPr>
              <a:t>sum</a:t>
            </a:r>
            <a:r>
              <a:rPr lang="en-US" sz="2000" dirty="0" smtClean="0">
                <a:solidFill>
                  <a:srgbClr val="FF0000"/>
                </a:solidFill>
              </a:rPr>
              <a:t>+=y[count];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	</a:t>
            </a:r>
            <a:r>
              <a:rPr lang="en-US" sz="2000" dirty="0" err="1" smtClean="0">
                <a:solidFill>
                  <a:srgbClr val="FF0000"/>
                </a:solidFill>
              </a:rPr>
              <a:t>printf</a:t>
            </a:r>
            <a:r>
              <a:rPr lang="en-US" sz="2000" dirty="0" smtClean="0">
                <a:solidFill>
                  <a:srgbClr val="FF0000"/>
                </a:solidFill>
              </a:rPr>
              <a:t>("Sum=%f\</a:t>
            </a:r>
            <a:r>
              <a:rPr lang="en-US" sz="2000" dirty="0" err="1" smtClean="0">
                <a:solidFill>
                  <a:srgbClr val="FF0000"/>
                </a:solidFill>
              </a:rPr>
              <a:t>n",sum</a:t>
            </a:r>
            <a:r>
              <a:rPr lang="en-US" sz="2000" dirty="0" smtClean="0">
                <a:solidFill>
                  <a:srgbClr val="FF0000"/>
                </a:solidFill>
              </a:rPr>
              <a:t>);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}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mean=sum/a;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return(mean);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Passing Arrays to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When </a:t>
            </a:r>
            <a:r>
              <a:rPr lang="en-US" sz="2400" dirty="0" smtClean="0"/>
              <a:t>writing function prototypes that include array </a:t>
            </a:r>
            <a:r>
              <a:rPr lang="en-US" sz="2400" dirty="0" smtClean="0"/>
              <a:t>arguments, an </a:t>
            </a:r>
            <a:r>
              <a:rPr lang="en-US" sz="2400" dirty="0" smtClean="0"/>
              <a:t>empty pair </a:t>
            </a:r>
            <a:r>
              <a:rPr lang="en-US" sz="2400" dirty="0" smtClean="0"/>
              <a:t>of square </a:t>
            </a:r>
            <a:r>
              <a:rPr lang="en-US" sz="2400" dirty="0" smtClean="0"/>
              <a:t>brackets must follow the name of each array argument, thus indicating that the argument is an </a:t>
            </a:r>
            <a:r>
              <a:rPr lang="en-US" sz="2400" dirty="0" smtClean="0"/>
              <a:t>array </a:t>
            </a:r>
            <a:endParaRPr lang="en-US" sz="2400" dirty="0" smtClean="0"/>
          </a:p>
          <a:p>
            <a:pPr lvl="1"/>
            <a:r>
              <a:rPr lang="en-US" sz="2000" dirty="0" smtClean="0"/>
              <a:t>If argument </a:t>
            </a:r>
            <a:r>
              <a:rPr lang="en-US" sz="2000" dirty="0" smtClean="0"/>
              <a:t>names are not included in a function declaration, then an empty pair of square brackets must </a:t>
            </a:r>
            <a:r>
              <a:rPr lang="en-US" sz="2000" dirty="0" smtClean="0"/>
              <a:t>follow the </a:t>
            </a:r>
            <a:r>
              <a:rPr lang="en-US" sz="2000" dirty="0" smtClean="0"/>
              <a:t>array argument data </a:t>
            </a:r>
            <a:r>
              <a:rPr lang="en-US" sz="2000" dirty="0" smtClean="0"/>
              <a:t>type</a:t>
            </a:r>
          </a:p>
          <a:p>
            <a:pPr lvl="1"/>
            <a:endParaRPr lang="en-IN" sz="2000" dirty="0" smtClean="0"/>
          </a:p>
          <a:p>
            <a:pPr lvl="1">
              <a:buNone/>
            </a:pPr>
            <a:r>
              <a:rPr lang="en-IN" sz="2000" dirty="0" smtClean="0">
                <a:solidFill>
                  <a:srgbClr val="FF0000"/>
                </a:solidFill>
              </a:rPr>
              <a:t>float average (</a:t>
            </a:r>
            <a:r>
              <a:rPr lang="en-IN" sz="2000" dirty="0" err="1" smtClean="0">
                <a:solidFill>
                  <a:srgbClr val="FF0000"/>
                </a:solidFill>
              </a:rPr>
              <a:t>int</a:t>
            </a:r>
            <a:r>
              <a:rPr lang="en-IN" sz="2000" dirty="0" smtClean="0">
                <a:solidFill>
                  <a:srgbClr val="FF0000"/>
                </a:solidFill>
              </a:rPr>
              <a:t> a, float y</a:t>
            </a:r>
            <a:r>
              <a:rPr lang="en-IN" sz="2000" dirty="0" smtClean="0">
                <a:solidFill>
                  <a:srgbClr val="FF0000"/>
                </a:solidFill>
              </a:rPr>
              <a:t>[]);</a:t>
            </a:r>
          </a:p>
          <a:p>
            <a:pPr lvl="1">
              <a:buNone/>
            </a:pPr>
            <a:endParaRPr lang="en-IN" sz="2000" dirty="0" smtClean="0"/>
          </a:p>
          <a:p>
            <a:pPr lvl="1">
              <a:buNone/>
            </a:pPr>
            <a:r>
              <a:rPr lang="en-IN" sz="2000" dirty="0" smtClean="0"/>
              <a:t>Or</a:t>
            </a:r>
          </a:p>
          <a:p>
            <a:pPr lvl="1">
              <a:buNone/>
            </a:pPr>
            <a:endParaRPr lang="en-IN" sz="2000" dirty="0" smtClean="0"/>
          </a:p>
          <a:p>
            <a:pPr lvl="1">
              <a:buNone/>
            </a:pPr>
            <a:r>
              <a:rPr lang="en-IN" sz="2000" dirty="0" smtClean="0">
                <a:solidFill>
                  <a:srgbClr val="FF0000"/>
                </a:solidFill>
              </a:rPr>
              <a:t>float average (</a:t>
            </a:r>
            <a:r>
              <a:rPr lang="en-IN" sz="2000" dirty="0" err="1" smtClean="0">
                <a:solidFill>
                  <a:srgbClr val="FF0000"/>
                </a:solidFill>
              </a:rPr>
              <a:t>int</a:t>
            </a:r>
            <a:r>
              <a:rPr lang="en-IN" sz="2000" dirty="0" smtClean="0">
                <a:solidFill>
                  <a:srgbClr val="FF0000"/>
                </a:solidFill>
              </a:rPr>
              <a:t> </a:t>
            </a:r>
            <a:r>
              <a:rPr lang="en-IN" sz="2000" dirty="0" smtClean="0">
                <a:solidFill>
                  <a:srgbClr val="FF0000"/>
                </a:solidFill>
              </a:rPr>
              <a:t>, </a:t>
            </a:r>
            <a:r>
              <a:rPr lang="en-IN" sz="2000" dirty="0" smtClean="0">
                <a:solidFill>
                  <a:srgbClr val="FF0000"/>
                </a:solidFill>
              </a:rPr>
              <a:t>float </a:t>
            </a:r>
            <a:r>
              <a:rPr lang="en-IN" sz="2000" dirty="0" smtClean="0">
                <a:solidFill>
                  <a:srgbClr val="FF0000"/>
                </a:solidFill>
              </a:rPr>
              <a:t>[]);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Passing Arrays to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When an array is passed to a </a:t>
            </a:r>
            <a:r>
              <a:rPr lang="en-US" sz="2400" dirty="0" smtClean="0"/>
              <a:t>function, </a:t>
            </a:r>
            <a:r>
              <a:rPr lang="en-US" sz="2400" dirty="0" smtClean="0"/>
              <a:t>the values of the </a:t>
            </a:r>
            <a:r>
              <a:rPr lang="en-US" sz="2400" dirty="0" smtClean="0"/>
              <a:t>array elements </a:t>
            </a:r>
            <a:r>
              <a:rPr lang="en-US" sz="2400" dirty="0" smtClean="0"/>
              <a:t>are not passed to the function. </a:t>
            </a:r>
            <a:endParaRPr lang="en-US" sz="2400" dirty="0" smtClean="0"/>
          </a:p>
          <a:p>
            <a:r>
              <a:rPr lang="en-US" sz="2400" dirty="0" smtClean="0"/>
              <a:t>Array </a:t>
            </a:r>
            <a:r>
              <a:rPr lang="en-US" sz="2400" dirty="0" smtClean="0"/>
              <a:t>name is interpreted as the address of the first </a:t>
            </a:r>
            <a:r>
              <a:rPr lang="en-US" sz="2400" dirty="0" smtClean="0"/>
              <a:t>array element </a:t>
            </a:r>
            <a:r>
              <a:rPr lang="en-US" sz="2400" dirty="0" smtClean="0"/>
              <a:t>(i.e., the address of the memory location containing the first array element</a:t>
            </a:r>
            <a:r>
              <a:rPr lang="en-US" sz="2400" dirty="0" smtClean="0"/>
              <a:t>)</a:t>
            </a:r>
          </a:p>
          <a:p>
            <a:pPr lvl="1"/>
            <a:r>
              <a:rPr lang="en-US" sz="2000" dirty="0" smtClean="0"/>
              <a:t>This address is </a:t>
            </a:r>
            <a:r>
              <a:rPr lang="en-US" sz="2000" dirty="0" smtClean="0"/>
              <a:t>assigned to </a:t>
            </a:r>
            <a:r>
              <a:rPr lang="en-US" sz="2000" dirty="0" smtClean="0"/>
              <a:t>the corresponding formal argument when the function is called. </a:t>
            </a:r>
            <a:endParaRPr lang="en-US" sz="2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 smtClean="0"/>
              <a:t>formal argument therefore becomes </a:t>
            </a:r>
            <a:r>
              <a:rPr lang="en-US" sz="2000" dirty="0" smtClean="0"/>
              <a:t>a pointer </a:t>
            </a:r>
            <a:r>
              <a:rPr lang="en-US" sz="2000" dirty="0" smtClean="0"/>
              <a:t>to the first array </a:t>
            </a:r>
            <a:r>
              <a:rPr lang="en-US" sz="2000" dirty="0" smtClean="0"/>
              <a:t>element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Arguments that are passed in </a:t>
            </a:r>
            <a:r>
              <a:rPr lang="en-US" sz="2400" dirty="0" smtClean="0"/>
              <a:t>this manner </a:t>
            </a:r>
            <a:r>
              <a:rPr lang="en-US" sz="2400" dirty="0" smtClean="0"/>
              <a:t>are said to be </a:t>
            </a:r>
            <a:r>
              <a:rPr lang="en-US" sz="2400" b="1" dirty="0" smtClean="0"/>
              <a:t>passed by reference</a:t>
            </a:r>
            <a:r>
              <a:rPr lang="en-US" sz="2400" dirty="0" smtClean="0"/>
              <a:t> rather than by </a:t>
            </a:r>
            <a:r>
              <a:rPr lang="en-US" sz="2400" dirty="0" smtClean="0"/>
              <a:t>value</a:t>
            </a:r>
          </a:p>
          <a:p>
            <a:r>
              <a:rPr lang="en-US" sz="2400" dirty="0" smtClean="0"/>
              <a:t>if </a:t>
            </a:r>
            <a:r>
              <a:rPr lang="en-US" sz="2400" dirty="0" smtClean="0"/>
              <a:t>an array element is altered within </a:t>
            </a:r>
            <a:r>
              <a:rPr lang="en-US" sz="2400" dirty="0" smtClean="0"/>
              <a:t>the function</a:t>
            </a:r>
            <a:r>
              <a:rPr lang="en-US" sz="2400" dirty="0" smtClean="0"/>
              <a:t>, the alteration will be recognized in the calling portion of the program</a:t>
            </a:r>
            <a:endParaRPr lang="en-US" sz="24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Multidimensional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IN" sz="2400" dirty="0" smtClean="0"/>
              <a:t>Rule for initialization of elements of a multidimensional array , say, value[l][m][n]</a:t>
            </a:r>
          </a:p>
          <a:p>
            <a:pPr lvl="1"/>
            <a:r>
              <a:rPr lang="en-IN" sz="2000" dirty="0" smtClean="0"/>
              <a:t>The rightmost subscript changes most rapidly (i.e., n changes first, keeping l and m fixed</a:t>
            </a:r>
          </a:p>
          <a:p>
            <a:pPr lvl="1"/>
            <a:r>
              <a:rPr lang="en-IN" sz="2000" dirty="0" smtClean="0"/>
              <a:t>Once the rightmost subscript has covered the entire range of its values, the index to its immediate left is altered and the rightmost subscript again changes</a:t>
            </a:r>
          </a:p>
          <a:p>
            <a:pPr lvl="1"/>
            <a:r>
              <a:rPr lang="en-IN" sz="2000" dirty="0" smtClean="0"/>
              <a:t>The leftmost subscript changes slowest</a:t>
            </a:r>
          </a:p>
          <a:p>
            <a:pPr lvl="1">
              <a:buNone/>
            </a:pPr>
            <a:r>
              <a:rPr lang="en-IN" sz="2000" dirty="0" smtClean="0"/>
              <a:t>Example:</a:t>
            </a:r>
          </a:p>
          <a:p>
            <a:pPr lvl="1">
              <a:buNone/>
            </a:pPr>
            <a:r>
              <a:rPr lang="en-IN" sz="2000" dirty="0" err="1" smtClean="0"/>
              <a:t>i</a:t>
            </a:r>
            <a:r>
              <a:rPr lang="en-IN" sz="2000" dirty="0" err="1" smtClean="0"/>
              <a:t>nt</a:t>
            </a:r>
            <a:r>
              <a:rPr lang="en-IN" sz="2000" dirty="0" smtClean="0"/>
              <a:t> value [2][3]={1,2,3,4,5,6}</a:t>
            </a:r>
          </a:p>
          <a:p>
            <a:pPr lvl="1">
              <a:buNone/>
            </a:pPr>
            <a:r>
              <a:rPr lang="en-IN" sz="2000" dirty="0" smtClean="0"/>
              <a:t>	value[0][0]=1</a:t>
            </a:r>
            <a:r>
              <a:rPr lang="en-IN" sz="2000" dirty="0" smtClean="0"/>
              <a:t>	</a:t>
            </a:r>
            <a:r>
              <a:rPr lang="en-IN" sz="2000" dirty="0" smtClean="0"/>
              <a:t>value[0][1] =2	value[0][2]=3	value[1][0]=4	value[1][1]=5	value[1][2]=6</a:t>
            </a:r>
          </a:p>
          <a:p>
            <a:r>
              <a:rPr lang="en-IN" sz="2400" dirty="0" smtClean="0"/>
              <a:t>Braces can be used to alter the natural order	</a:t>
            </a:r>
            <a:endParaRPr lang="en-IN" sz="2400" dirty="0" smtClean="0"/>
          </a:p>
          <a:p>
            <a:pPr lvl="1"/>
            <a:endParaRPr lang="en-IN" sz="20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Multidimensional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IN" sz="2400" dirty="0" smtClean="0"/>
              <a:t>Consider the array</a:t>
            </a:r>
          </a:p>
          <a:p>
            <a:pPr lvl="1">
              <a:buNone/>
            </a:pPr>
            <a:r>
              <a:rPr lang="en-IN" sz="2000" dirty="0" err="1" smtClean="0"/>
              <a:t>int</a:t>
            </a:r>
            <a:r>
              <a:rPr lang="en-IN" sz="2000" dirty="0" smtClean="0"/>
              <a:t> </a:t>
            </a:r>
            <a:r>
              <a:rPr lang="en-IN" sz="2000" dirty="0" smtClean="0"/>
              <a:t>value [3][</a:t>
            </a:r>
            <a:r>
              <a:rPr lang="en-IN" sz="2000" dirty="0" smtClean="0"/>
              <a:t>3]={1,2,3,4,5,6</a:t>
            </a:r>
            <a:r>
              <a:rPr lang="en-IN" sz="2000" dirty="0" smtClean="0"/>
              <a:t>};</a:t>
            </a:r>
            <a:endParaRPr lang="en-IN" sz="2000" dirty="0" smtClean="0"/>
          </a:p>
          <a:p>
            <a:pPr lvl="1">
              <a:buNone/>
            </a:pPr>
            <a:r>
              <a:rPr lang="en-IN" sz="2000" dirty="0" smtClean="0"/>
              <a:t>	value[0][0]=1	value[0][1] =2	value[0][2]=3	value[1][0]=4	value[1][1]=5	value[1][2]=</a:t>
            </a:r>
            <a:r>
              <a:rPr lang="en-IN" sz="2000" dirty="0" smtClean="0"/>
              <a:t>6	value[2][0]=0	value[2][1]=0	value[2][2]=0</a:t>
            </a:r>
            <a:endParaRPr lang="en-IN" sz="2000" dirty="0" smtClean="0"/>
          </a:p>
          <a:p>
            <a:pPr lvl="1">
              <a:buNone/>
            </a:pPr>
            <a:r>
              <a:rPr lang="en-IN" sz="2000" dirty="0" err="1" smtClean="0"/>
              <a:t>int</a:t>
            </a:r>
            <a:r>
              <a:rPr lang="en-IN" sz="2000" dirty="0" smtClean="0"/>
              <a:t> </a:t>
            </a:r>
            <a:r>
              <a:rPr lang="en-IN" sz="2000" dirty="0" smtClean="0"/>
              <a:t>value </a:t>
            </a:r>
            <a:r>
              <a:rPr lang="en-IN" sz="2000" dirty="0" smtClean="0"/>
              <a:t>[3][3</a:t>
            </a:r>
            <a:r>
              <a:rPr lang="en-IN" sz="2000" dirty="0" smtClean="0"/>
              <a:t>]={</a:t>
            </a:r>
          </a:p>
          <a:p>
            <a:pPr lvl="1">
              <a:buNone/>
            </a:pPr>
            <a:r>
              <a:rPr lang="en-IN" sz="2000" dirty="0" smtClean="0"/>
              <a:t>	</a:t>
            </a:r>
            <a:r>
              <a:rPr lang="en-IN" sz="2000" dirty="0" smtClean="0"/>
              <a:t>			{1,2},</a:t>
            </a:r>
          </a:p>
          <a:p>
            <a:pPr lvl="1">
              <a:buNone/>
            </a:pPr>
            <a:r>
              <a:rPr lang="en-IN" sz="2000" dirty="0" smtClean="0"/>
              <a:t>	</a:t>
            </a:r>
            <a:r>
              <a:rPr lang="en-IN" sz="2000" dirty="0" smtClean="0"/>
              <a:t>			{3,4},</a:t>
            </a:r>
          </a:p>
          <a:p>
            <a:pPr lvl="1">
              <a:buNone/>
            </a:pPr>
            <a:r>
              <a:rPr lang="en-IN" sz="2000" dirty="0" smtClean="0"/>
              <a:t>	</a:t>
            </a:r>
            <a:r>
              <a:rPr lang="en-IN" sz="2000" dirty="0" smtClean="0"/>
              <a:t>			{5,6}</a:t>
            </a:r>
          </a:p>
          <a:p>
            <a:pPr lvl="1">
              <a:buNone/>
            </a:pPr>
            <a:r>
              <a:rPr lang="en-IN" sz="2000" dirty="0" smtClean="0"/>
              <a:t>	</a:t>
            </a:r>
            <a:r>
              <a:rPr lang="en-IN" sz="2000" dirty="0" smtClean="0"/>
              <a:t>			}</a:t>
            </a:r>
            <a:endParaRPr lang="en-IN" sz="2000" dirty="0" smtClean="0"/>
          </a:p>
          <a:p>
            <a:pPr lvl="1">
              <a:buNone/>
            </a:pPr>
            <a:r>
              <a:rPr lang="en-IN" sz="2000" dirty="0" smtClean="0"/>
              <a:t>	value[0][0]=1	value[0][1] =2	value[0][2</a:t>
            </a:r>
            <a:r>
              <a:rPr lang="en-IN" sz="2000" dirty="0" smtClean="0"/>
              <a:t>]=0</a:t>
            </a:r>
            <a:r>
              <a:rPr lang="en-IN" sz="2000" dirty="0" smtClean="0"/>
              <a:t>	value[1][0</a:t>
            </a:r>
            <a:r>
              <a:rPr lang="en-IN" sz="2000" dirty="0" smtClean="0"/>
              <a:t>]=3</a:t>
            </a:r>
            <a:r>
              <a:rPr lang="en-IN" sz="2000" dirty="0" smtClean="0"/>
              <a:t>	value[1][1</a:t>
            </a:r>
            <a:r>
              <a:rPr lang="en-IN" sz="2000" dirty="0" smtClean="0"/>
              <a:t>]=4</a:t>
            </a:r>
            <a:r>
              <a:rPr lang="en-IN" sz="2000" dirty="0" smtClean="0"/>
              <a:t>	value[1][2</a:t>
            </a:r>
            <a:r>
              <a:rPr lang="en-IN" sz="2000" dirty="0" smtClean="0"/>
              <a:t>]=0</a:t>
            </a:r>
            <a:r>
              <a:rPr lang="en-IN" sz="2000" dirty="0" smtClean="0"/>
              <a:t>	value[2][0</a:t>
            </a:r>
            <a:r>
              <a:rPr lang="en-IN" sz="2000" dirty="0" smtClean="0"/>
              <a:t>]=5</a:t>
            </a:r>
            <a:r>
              <a:rPr lang="en-IN" sz="2000" dirty="0" smtClean="0"/>
              <a:t>	value[2][1</a:t>
            </a:r>
            <a:r>
              <a:rPr lang="en-IN" sz="2000" dirty="0" smtClean="0"/>
              <a:t>]=6</a:t>
            </a:r>
            <a:r>
              <a:rPr lang="en-IN" sz="2000" dirty="0" smtClean="0"/>
              <a:t>	value[2][2]=0</a:t>
            </a:r>
          </a:p>
          <a:p>
            <a:pPr>
              <a:buNone/>
            </a:pPr>
            <a:endParaRPr lang="en-IN" sz="24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IN" sz="2400" dirty="0" smtClean="0"/>
              <a:t>Arrays are useful for applications which require processing of multiple data items having common characteristics (e.g., a set of numbers,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...)</a:t>
            </a:r>
          </a:p>
          <a:p>
            <a:pPr lvl="1"/>
            <a:r>
              <a:rPr lang="en-US" sz="2000" dirty="0" smtClean="0"/>
              <a:t>convenient to place the </a:t>
            </a:r>
            <a:r>
              <a:rPr lang="en-US" sz="2000" dirty="0" smtClean="0"/>
              <a:t>data items </a:t>
            </a:r>
            <a:r>
              <a:rPr lang="en-US" sz="2000" dirty="0" smtClean="0"/>
              <a:t>into an array, where they will all share the same </a:t>
            </a:r>
            <a:r>
              <a:rPr lang="en-US" sz="2000" dirty="0" smtClean="0"/>
              <a:t>name, say x</a:t>
            </a:r>
          </a:p>
          <a:p>
            <a:pPr lvl="1"/>
            <a:r>
              <a:rPr lang="en-US" sz="2000" dirty="0" smtClean="0"/>
              <a:t>Individual </a:t>
            </a:r>
            <a:r>
              <a:rPr lang="en-US" sz="2000" dirty="0" smtClean="0"/>
              <a:t>data items can </a:t>
            </a:r>
            <a:r>
              <a:rPr lang="en-US" sz="2000" dirty="0" smtClean="0"/>
              <a:t>be characters</a:t>
            </a:r>
            <a:r>
              <a:rPr lang="en-US" sz="2000" dirty="0" smtClean="0"/>
              <a:t>, integers, floating-point numbers, etc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Must </a:t>
            </a:r>
            <a:r>
              <a:rPr lang="en-US" sz="2000" dirty="0" smtClean="0"/>
              <a:t>all be of the same type and the </a:t>
            </a:r>
            <a:r>
              <a:rPr lang="en-US" sz="2000" dirty="0" smtClean="0"/>
              <a:t>same storage class</a:t>
            </a:r>
          </a:p>
          <a:p>
            <a:r>
              <a:rPr lang="en-US" sz="2400" dirty="0" smtClean="0"/>
              <a:t>Each array element (i.e., each individual data item) is referred to by </a:t>
            </a:r>
            <a:r>
              <a:rPr lang="en-US" sz="2400" dirty="0" smtClean="0"/>
              <a:t>specifying </a:t>
            </a:r>
            <a:r>
              <a:rPr lang="en-US" sz="2400" dirty="0" smtClean="0"/>
              <a:t>the array name </a:t>
            </a:r>
            <a:r>
              <a:rPr lang="en-US" sz="2400" dirty="0" smtClean="0"/>
              <a:t>followed by </a:t>
            </a:r>
            <a:r>
              <a:rPr lang="en-US" sz="2400" dirty="0" smtClean="0"/>
              <a:t>one or more </a:t>
            </a:r>
            <a:r>
              <a:rPr lang="en-US" sz="2400" dirty="0" smtClean="0"/>
              <a:t>subscripts with each subscript enclosed in square brackets (Example: x[1], y[1][2])</a:t>
            </a:r>
          </a:p>
          <a:p>
            <a:pPr lvl="1"/>
            <a:r>
              <a:rPr lang="en-US" sz="2000" dirty="0" smtClean="0"/>
              <a:t>Each subscript must be </a:t>
            </a:r>
            <a:r>
              <a:rPr lang="en-US" sz="2000" dirty="0" smtClean="0"/>
              <a:t>expressed as </a:t>
            </a:r>
            <a:r>
              <a:rPr lang="en-US" sz="2000" dirty="0" smtClean="0"/>
              <a:t>a nonnegative </a:t>
            </a:r>
            <a:r>
              <a:rPr lang="en-US" sz="2000" dirty="0" smtClean="0"/>
              <a:t>integer.</a:t>
            </a:r>
          </a:p>
          <a:p>
            <a:pPr lvl="1"/>
            <a:r>
              <a:rPr lang="en-US" sz="2000" dirty="0" smtClean="0"/>
              <a:t>Value </a:t>
            </a:r>
            <a:r>
              <a:rPr lang="en-US" sz="2000" dirty="0" smtClean="0"/>
              <a:t>of each subscript can be expressed as an integer constant, an integer </a:t>
            </a:r>
            <a:r>
              <a:rPr lang="en-US" sz="2000" dirty="0" smtClean="0"/>
              <a:t>variable or </a:t>
            </a:r>
            <a:r>
              <a:rPr lang="en-US" sz="2000" dirty="0" smtClean="0"/>
              <a:t>a more complex integer expression</a:t>
            </a:r>
            <a:endParaRPr lang="en-US" sz="2000" b="1" i="1" dirty="0" smtClean="0"/>
          </a:p>
          <a:p>
            <a:pPr lvl="5"/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Number </a:t>
            </a:r>
            <a:r>
              <a:rPr lang="en-US" sz="2400" dirty="0" smtClean="0"/>
              <a:t>of subscripts determines the dimensionality of the </a:t>
            </a:r>
            <a:r>
              <a:rPr lang="en-US" sz="2400" dirty="0" smtClean="0"/>
              <a:t>array</a:t>
            </a:r>
          </a:p>
          <a:p>
            <a:pPr lvl="1"/>
            <a:r>
              <a:rPr lang="en-US" sz="2000" dirty="0" smtClean="0"/>
              <a:t>x </a:t>
            </a:r>
            <a:r>
              <a:rPr lang="en-US" sz="2000" dirty="0" smtClean="0"/>
              <a:t>[ </a:t>
            </a:r>
            <a:r>
              <a:rPr lang="en-US" sz="2000" dirty="0" err="1" smtClean="0"/>
              <a:t>i</a:t>
            </a:r>
            <a:r>
              <a:rPr lang="en-US" sz="2000" dirty="0" smtClean="0"/>
              <a:t> ] refers to </a:t>
            </a:r>
            <a:r>
              <a:rPr lang="en-US" sz="2000" dirty="0" smtClean="0"/>
              <a:t>an element </a:t>
            </a:r>
            <a:r>
              <a:rPr lang="en-US" sz="2000" dirty="0" smtClean="0"/>
              <a:t>in the one-dimensional array x. </a:t>
            </a:r>
            <a:endParaRPr lang="en-US" sz="2000" dirty="0" smtClean="0"/>
          </a:p>
          <a:p>
            <a:pPr lvl="1"/>
            <a:r>
              <a:rPr lang="en-US" sz="2000" dirty="0" smtClean="0"/>
              <a:t>y</a:t>
            </a:r>
            <a:r>
              <a:rPr lang="en-US" sz="2000" dirty="0" smtClean="0"/>
              <a:t>[ </a:t>
            </a:r>
            <a:r>
              <a:rPr lang="en-US" sz="2000" dirty="0" err="1" smtClean="0"/>
              <a:t>i</a:t>
            </a:r>
            <a:r>
              <a:rPr lang="en-US" sz="2000" dirty="0" smtClean="0"/>
              <a:t> ][ j ] refers to an element in the two-dimensional </a:t>
            </a:r>
            <a:r>
              <a:rPr lang="en-US" sz="2000" dirty="0" smtClean="0"/>
              <a:t>array y</a:t>
            </a:r>
            <a:r>
              <a:rPr lang="en-US" sz="2000" dirty="0" smtClean="0"/>
              <a:t>. </a:t>
            </a:r>
            <a:endParaRPr lang="en-US" sz="2000" dirty="0" smtClean="0"/>
          </a:p>
          <a:p>
            <a:pPr lvl="1"/>
            <a:r>
              <a:rPr lang="en-US" sz="2000" dirty="0" smtClean="0"/>
              <a:t>Higher-dimensional </a:t>
            </a:r>
            <a:r>
              <a:rPr lang="en-US" sz="2000" dirty="0" smtClean="0"/>
              <a:t>arrays can be also be formed, by adding additional subscripts in the same manner </a:t>
            </a:r>
            <a:r>
              <a:rPr lang="en-US" sz="2000" dirty="0" smtClean="0"/>
              <a:t> </a:t>
            </a:r>
            <a:r>
              <a:rPr lang="en-IN" sz="2000" dirty="0" smtClean="0"/>
              <a:t>z[</a:t>
            </a:r>
            <a:r>
              <a:rPr lang="en-IN" sz="2000" dirty="0" err="1" smtClean="0"/>
              <a:t>i</a:t>
            </a:r>
            <a:r>
              <a:rPr lang="en-IN" sz="2000" dirty="0" smtClean="0"/>
              <a:t>][j][k]</a:t>
            </a:r>
          </a:p>
          <a:p>
            <a:pPr lvl="1"/>
            <a:r>
              <a:rPr lang="en-IN" sz="2000" dirty="0" smtClean="0"/>
              <a:t>Subscripts start from 0</a:t>
            </a:r>
          </a:p>
          <a:p>
            <a:pPr lvl="1">
              <a:buNone/>
            </a:pPr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US" sz="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00166" y="3714752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x[0]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x[1]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x[2]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x[n]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One-dimensional array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57356" y="5143512"/>
          <a:ext cx="6096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y[0][0]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y[0][1]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y[0][2]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y[1][0]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y[1][1]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y[1][2]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Two-dimensional array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Defining of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Each </a:t>
            </a:r>
            <a:r>
              <a:rPr lang="en-US" sz="2400" dirty="0" smtClean="0"/>
              <a:t>array name must </a:t>
            </a:r>
            <a:r>
              <a:rPr lang="en-US" sz="2400" dirty="0" smtClean="0"/>
              <a:t>be accompanied </a:t>
            </a:r>
            <a:r>
              <a:rPr lang="en-US" sz="2400" dirty="0" smtClean="0"/>
              <a:t>by a size specification (i.e., the number of elements</a:t>
            </a:r>
            <a:r>
              <a:rPr lang="en-US" sz="2400" dirty="0" smtClean="0"/>
              <a:t>)</a:t>
            </a:r>
          </a:p>
          <a:p>
            <a:r>
              <a:rPr lang="en-IN" sz="2400" dirty="0" smtClean="0"/>
              <a:t>Syntax for one-dimensional array</a:t>
            </a:r>
          </a:p>
          <a:p>
            <a:pPr algn="ctr">
              <a:buNone/>
            </a:pPr>
            <a:r>
              <a:rPr lang="en-IN" sz="2400" dirty="0" smtClean="0"/>
              <a:t>storage-class data-type array[expression]</a:t>
            </a:r>
          </a:p>
          <a:p>
            <a:pPr lvl="1"/>
            <a:r>
              <a:rPr lang="en-IN" sz="2000" dirty="0" smtClean="0"/>
              <a:t>Storage class refers to the storage class of array</a:t>
            </a:r>
          </a:p>
          <a:p>
            <a:pPr lvl="2"/>
            <a:r>
              <a:rPr lang="en-IN" sz="1800" dirty="0" smtClean="0"/>
              <a:t>For arrays defined within a function or a block, default value is automatic</a:t>
            </a:r>
          </a:p>
          <a:p>
            <a:pPr lvl="2"/>
            <a:r>
              <a:rPr lang="en-IN" sz="1800" dirty="0" smtClean="0"/>
              <a:t>For arrays defined outside a function, default value is external</a:t>
            </a:r>
          </a:p>
          <a:p>
            <a:r>
              <a:rPr lang="en-IN" sz="2400" dirty="0" smtClean="0"/>
              <a:t>Data-type refers to data type of elements of the array</a:t>
            </a:r>
          </a:p>
          <a:p>
            <a:r>
              <a:rPr lang="en-IN" sz="2400" dirty="0" smtClean="0"/>
              <a:t>Array refers to array name</a:t>
            </a:r>
            <a:endParaRPr lang="en-US" sz="2400" dirty="0" smtClean="0"/>
          </a:p>
          <a:p>
            <a:r>
              <a:rPr lang="en-US" sz="2400" dirty="0" smtClean="0"/>
              <a:t>Expression </a:t>
            </a:r>
            <a:r>
              <a:rPr lang="en-US" sz="2400" dirty="0" smtClean="0"/>
              <a:t>is a positive-valued integer expression which indicates the number of </a:t>
            </a:r>
            <a:r>
              <a:rPr lang="en-US" sz="2400" dirty="0" smtClean="0"/>
              <a:t>array elements</a:t>
            </a:r>
          </a:p>
          <a:p>
            <a:pPr lvl="1"/>
            <a:r>
              <a:rPr lang="en-IN" sz="2000" dirty="0" smtClean="0"/>
              <a:t>Example</a:t>
            </a:r>
          </a:p>
          <a:p>
            <a:pPr lvl="1" algn="ctr">
              <a:buNone/>
            </a:pPr>
            <a:r>
              <a:rPr lang="en-IN" sz="2000" dirty="0" err="1" smtClean="0"/>
              <a:t>int</a:t>
            </a:r>
            <a:r>
              <a:rPr lang="en-IN" sz="2000" dirty="0" smtClean="0"/>
              <a:t>  x[100];</a:t>
            </a:r>
          </a:p>
          <a:p>
            <a:pPr lvl="1" algn="ctr">
              <a:buNone/>
            </a:pPr>
            <a:r>
              <a:rPr lang="en-IN" sz="2000" dirty="0" smtClean="0"/>
              <a:t>external char name [20];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Defining of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Sometimes </a:t>
            </a:r>
            <a:r>
              <a:rPr lang="en-US" sz="2400" dirty="0" smtClean="0"/>
              <a:t>convenient to define an array size in terms of a symbolic constant </a:t>
            </a:r>
            <a:r>
              <a:rPr lang="en-US" sz="2400" dirty="0" smtClean="0"/>
              <a:t> (#define) rather </a:t>
            </a:r>
            <a:r>
              <a:rPr lang="en-US" sz="2400" dirty="0" smtClean="0"/>
              <a:t>than a </a:t>
            </a:r>
            <a:r>
              <a:rPr lang="en-US" sz="2400" dirty="0" smtClean="0"/>
              <a:t>fixed integer </a:t>
            </a:r>
            <a:r>
              <a:rPr lang="en-US" sz="2400" dirty="0" smtClean="0"/>
              <a:t>quantity. </a:t>
            </a:r>
            <a:endParaRPr lang="en-US" sz="2400" dirty="0" smtClean="0"/>
          </a:p>
          <a:p>
            <a:pPr lvl="1"/>
            <a:r>
              <a:rPr lang="en-US" sz="2000" dirty="0" smtClean="0"/>
              <a:t>M</a:t>
            </a:r>
            <a:r>
              <a:rPr lang="en-US" sz="2000" dirty="0" smtClean="0"/>
              <a:t>akes </a:t>
            </a:r>
            <a:r>
              <a:rPr lang="en-US" sz="2000" dirty="0" smtClean="0"/>
              <a:t>it easier to modify a program that utilizes an array, since all references to </a:t>
            </a:r>
            <a:r>
              <a:rPr lang="en-US" sz="2000" dirty="0" smtClean="0"/>
              <a:t>the maximum </a:t>
            </a:r>
            <a:r>
              <a:rPr lang="en-US" sz="2000" dirty="0" smtClean="0"/>
              <a:t>array size (e.g., within f o r loops as well as in array definitions) can be altered simply by </a:t>
            </a:r>
            <a:r>
              <a:rPr lang="en-US" sz="2000" dirty="0" smtClean="0"/>
              <a:t>changing the </a:t>
            </a:r>
            <a:r>
              <a:rPr lang="en-US" sz="2000" dirty="0" smtClean="0"/>
              <a:t>value of the symbolic </a:t>
            </a:r>
            <a:r>
              <a:rPr lang="en-US" sz="2000" dirty="0" smtClean="0"/>
              <a:t>constant</a:t>
            </a:r>
          </a:p>
          <a:p>
            <a:pPr>
              <a:buNone/>
            </a:pPr>
            <a:r>
              <a:rPr lang="en-IN" sz="2400" dirty="0" smtClean="0"/>
              <a:t>#define SIZE 100</a:t>
            </a:r>
          </a:p>
          <a:p>
            <a:pPr>
              <a:buNone/>
            </a:pPr>
            <a:r>
              <a:rPr lang="en-IN" sz="2400" dirty="0" smtClean="0"/>
              <a:t>main()</a:t>
            </a:r>
          </a:p>
          <a:p>
            <a:pPr>
              <a:buNone/>
            </a:pPr>
            <a:r>
              <a:rPr lang="en-IN" sz="2400" dirty="0" smtClean="0"/>
              <a:t>{</a:t>
            </a:r>
          </a:p>
          <a:p>
            <a:pPr>
              <a:buNone/>
            </a:pPr>
            <a:r>
              <a:rPr lang="en-IN" sz="2400" dirty="0" smtClean="0"/>
              <a:t> </a:t>
            </a:r>
            <a:r>
              <a:rPr lang="en-IN" sz="2400" dirty="0" smtClean="0"/>
              <a:t> </a:t>
            </a:r>
            <a:r>
              <a:rPr lang="en-IN" sz="2400" dirty="0" err="1" smtClean="0"/>
              <a:t>int</a:t>
            </a:r>
            <a:r>
              <a:rPr lang="en-IN" sz="2400" dirty="0" smtClean="0"/>
              <a:t> name[SIZE};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}</a:t>
            </a:r>
          </a:p>
          <a:p>
            <a:pPr>
              <a:buNone/>
            </a:pPr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Defining of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IN" sz="2400" dirty="0" smtClean="0"/>
              <a:t>Definition of arrays can include initial values (initialization)</a:t>
            </a:r>
          </a:p>
          <a:p>
            <a:pPr lvl="1"/>
            <a:r>
              <a:rPr lang="en-IN" sz="2000" dirty="0" err="1" smtClean="0"/>
              <a:t>int</a:t>
            </a:r>
            <a:r>
              <a:rPr lang="en-IN" sz="2000" dirty="0" smtClean="0"/>
              <a:t> digits [5] ={1, 3, 16, 12, 24};</a:t>
            </a:r>
          </a:p>
          <a:p>
            <a:pPr lvl="1"/>
            <a:r>
              <a:rPr lang="en-IN" sz="2000" dirty="0" smtClean="0"/>
              <a:t>char day [9]={‘</a:t>
            </a:r>
            <a:r>
              <a:rPr lang="en-IN" sz="2000" dirty="0" err="1" smtClean="0"/>
              <a:t>W’,’e’,’d’,’n’,’e’,’s’,’d’,’a’,’y</a:t>
            </a:r>
            <a:r>
              <a:rPr lang="en-IN" sz="2000" dirty="0" smtClean="0"/>
              <a:t>’};</a:t>
            </a:r>
          </a:p>
          <a:p>
            <a:r>
              <a:rPr lang="en-IN" sz="2400" dirty="0" smtClean="0"/>
              <a:t>Resulting outputs will be </a:t>
            </a:r>
          </a:p>
          <a:p>
            <a:endParaRPr lang="en-IN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28728" y="2428868"/>
          <a:ext cx="6096000" cy="319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191830">
                <a:tc>
                  <a:txBody>
                    <a:bodyPr/>
                    <a:lstStyle/>
                    <a:p>
                      <a:r>
                        <a:rPr lang="en-IN" dirty="0" smtClean="0"/>
                        <a:t>digits[0]=1;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digits[1]=3;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digits[2]=16;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digits[3]=12;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digits[4]=24;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 smtClean="0"/>
                    </a:p>
                    <a:p>
                      <a:endParaRPr lang="en-IN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day[0]=‘W’;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day[1]=‘e’;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day[2]=‘d’;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day[3]=‘n’;</a:t>
                      </a:r>
                      <a:endParaRPr lang="en-US" dirty="0" smtClean="0"/>
                    </a:p>
                    <a:p>
                      <a:r>
                        <a:rPr lang="en-IN" dirty="0" smtClean="0"/>
                        <a:t>day[4]=‘e’</a:t>
                      </a:r>
                    </a:p>
                    <a:p>
                      <a:r>
                        <a:rPr lang="en-IN" dirty="0" smtClean="0"/>
                        <a:t>day[5]=‘s’;</a:t>
                      </a:r>
                    </a:p>
                    <a:p>
                      <a:r>
                        <a:rPr lang="en-IN" dirty="0" smtClean="0"/>
                        <a:t>day[6]=‘d”’;</a:t>
                      </a:r>
                    </a:p>
                    <a:p>
                      <a:r>
                        <a:rPr lang="en-IN" dirty="0" smtClean="0"/>
                        <a:t>day[7]=‘a’;</a:t>
                      </a:r>
                      <a:endParaRPr lang="en-IN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day[8]=‘y’;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Defining of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All individual array elements that are not assigned explicit initial values will automatically be set to zero.</a:t>
            </a:r>
          </a:p>
          <a:p>
            <a:pPr lvl="1"/>
            <a:r>
              <a:rPr lang="en-US" sz="2000" dirty="0" smtClean="0"/>
              <a:t>Includes </a:t>
            </a:r>
            <a:r>
              <a:rPr lang="en-US" sz="2000" dirty="0" smtClean="0"/>
              <a:t>the remaining elements of an array in which some elements have been assigned nonzero </a:t>
            </a:r>
            <a:r>
              <a:rPr lang="en-US" sz="2000" dirty="0" smtClean="0"/>
              <a:t>values</a:t>
            </a:r>
          </a:p>
          <a:p>
            <a:pPr lvl="1"/>
            <a:r>
              <a:rPr lang="en-IN" sz="2000" dirty="0" smtClean="0"/>
              <a:t>Example: digits[5]={1,3,16}; </a:t>
            </a:r>
          </a:p>
          <a:p>
            <a:pPr lvl="1">
              <a:buNone/>
            </a:pPr>
            <a:r>
              <a:rPr lang="en-IN" sz="2000" dirty="0" smtClean="0"/>
              <a:t>digits[0</a:t>
            </a:r>
            <a:r>
              <a:rPr lang="en-IN" sz="2000" dirty="0" smtClean="0"/>
              <a:t>]=1;</a:t>
            </a:r>
          </a:p>
          <a:p>
            <a:pPr marL="400050" lvl="1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IN" sz="2000" dirty="0" smtClean="0"/>
              <a:t>digits[1]=3;</a:t>
            </a:r>
          </a:p>
          <a:p>
            <a:pPr marL="400050" lvl="1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IN" sz="2000" dirty="0" smtClean="0"/>
              <a:t>digits[2]=16;</a:t>
            </a:r>
          </a:p>
          <a:p>
            <a:pPr marL="400050" lvl="1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IN" sz="2000" dirty="0" smtClean="0"/>
              <a:t>digits[3]=0;</a:t>
            </a:r>
          </a:p>
          <a:p>
            <a:pPr marL="400050" lvl="1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IN" sz="2000" dirty="0" smtClean="0"/>
              <a:t>digits[4]=0</a:t>
            </a:r>
            <a:r>
              <a:rPr lang="en-IN" sz="2000" dirty="0" smtClean="0"/>
              <a:t>;</a:t>
            </a:r>
          </a:p>
          <a:p>
            <a:r>
              <a:rPr lang="en-IN" sz="2400" dirty="0" smtClean="0"/>
              <a:t> </a:t>
            </a:r>
            <a:r>
              <a:rPr lang="en-US" sz="2400" dirty="0" smtClean="0"/>
              <a:t>Array </a:t>
            </a:r>
            <a:r>
              <a:rPr lang="en-US" sz="2400" dirty="0" smtClean="0"/>
              <a:t>size need not be specified explicitly when initial values are included </a:t>
            </a:r>
            <a:r>
              <a:rPr lang="en-US" sz="2400" b="1" dirty="0" smtClean="0"/>
              <a:t>as a part of an </a:t>
            </a:r>
            <a:r>
              <a:rPr lang="en-US" sz="2400" b="1" dirty="0" smtClean="0"/>
              <a:t>array </a:t>
            </a:r>
            <a:r>
              <a:rPr lang="en-US" sz="2400" dirty="0" smtClean="0"/>
              <a:t>definition</a:t>
            </a:r>
          </a:p>
          <a:p>
            <a:pPr lvl="2"/>
            <a:r>
              <a:rPr lang="en-US" dirty="0" smtClean="0"/>
              <a:t>Array </a:t>
            </a:r>
            <a:r>
              <a:rPr lang="en-US" dirty="0" smtClean="0"/>
              <a:t>size will automatically be set equal to the number of </a:t>
            </a:r>
            <a:r>
              <a:rPr lang="en-US" dirty="0" smtClean="0"/>
              <a:t>initial values </a:t>
            </a:r>
            <a:r>
              <a:rPr lang="en-US" dirty="0" smtClean="0"/>
              <a:t>included within the definition</a:t>
            </a:r>
            <a:endParaRPr lang="en-IN" sz="5800" dirty="0" smtClean="0"/>
          </a:p>
          <a:p>
            <a:pPr lvl="1">
              <a:buNone/>
            </a:pPr>
            <a:r>
              <a:rPr lang="en-IN" sz="2000" dirty="0" smtClean="0"/>
              <a:t>digits[]={1,3,16,12,24};</a:t>
            </a:r>
          </a:p>
          <a:p>
            <a:pPr lvl="1"/>
            <a:endParaRPr lang="en-I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Defining of Character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IN" sz="2400" dirty="0" smtClean="0"/>
              <a:t>Character arrays are strings</a:t>
            </a:r>
          </a:p>
          <a:p>
            <a:pPr lvl="1"/>
            <a:r>
              <a:rPr lang="en-IN" sz="2000" dirty="0" smtClean="0"/>
              <a:t>Array of character contains a terminal null (‘\0’) character at the end </a:t>
            </a:r>
          </a:p>
          <a:p>
            <a:r>
              <a:rPr lang="en-IN" sz="2400" dirty="0" smtClean="0"/>
              <a:t>While defining character arrays, generally the array size definition is generally omitted</a:t>
            </a:r>
          </a:p>
          <a:p>
            <a:pPr lvl="1"/>
            <a:r>
              <a:rPr lang="en-IN" sz="2000" dirty="0" smtClean="0"/>
              <a:t>Correct array size is assigned automatically after appending ‘\0’ at the end </a:t>
            </a:r>
          </a:p>
          <a:p>
            <a:pPr lvl="1"/>
            <a:r>
              <a:rPr lang="en-IN" sz="2000" dirty="0" smtClean="0"/>
              <a:t>Example</a:t>
            </a:r>
          </a:p>
          <a:p>
            <a:pPr lvl="1">
              <a:buNone/>
            </a:pPr>
            <a:r>
              <a:rPr lang="en-IN" sz="2000" dirty="0" smtClean="0"/>
              <a:t>char day [6]=“Friday”; is incorrect</a:t>
            </a:r>
          </a:p>
          <a:p>
            <a:pPr lvl="2"/>
            <a:r>
              <a:rPr lang="en-IN" sz="1800" dirty="0" smtClean="0"/>
              <a:t>Null character is not added at the end</a:t>
            </a:r>
          </a:p>
          <a:p>
            <a:pPr lvl="1">
              <a:buNone/>
            </a:pPr>
            <a:r>
              <a:rPr lang="en-IN" sz="2000" dirty="0" smtClean="0"/>
              <a:t>char day[]=“Friday”;  is the correct way</a:t>
            </a:r>
          </a:p>
          <a:p>
            <a:pPr lvl="2"/>
            <a:r>
              <a:rPr lang="en-IN" sz="1800" dirty="0" smtClean="0"/>
              <a:t>Null character is automatically added at the end of the array</a:t>
            </a:r>
          </a:p>
          <a:p>
            <a:pPr lvl="1">
              <a:buNone/>
            </a:pPr>
            <a:r>
              <a:rPr lang="en-IN" sz="2200" dirty="0" smtClean="0"/>
              <a:t>char day[7] = “Friday”; is also correct</a:t>
            </a:r>
          </a:p>
          <a:p>
            <a:r>
              <a:rPr lang="en-IN" sz="2600" dirty="0" smtClean="0">
                <a:solidFill>
                  <a:srgbClr val="FF0000"/>
                </a:solidFill>
              </a:rPr>
              <a:t>What is the difference between the following?</a:t>
            </a:r>
          </a:p>
          <a:p>
            <a:pPr lvl="1"/>
            <a:r>
              <a:rPr lang="en-IN" sz="2200" dirty="0" smtClean="0">
                <a:solidFill>
                  <a:srgbClr val="FF0000"/>
                </a:solidFill>
              </a:rPr>
              <a:t>char colour[3]={‘</a:t>
            </a:r>
            <a:r>
              <a:rPr lang="en-IN" sz="2200" dirty="0" err="1" smtClean="0">
                <a:solidFill>
                  <a:srgbClr val="FF0000"/>
                </a:solidFill>
              </a:rPr>
              <a:t>r’,’e’,’d</a:t>
            </a:r>
            <a:r>
              <a:rPr lang="en-IN" sz="2200" dirty="0" smtClean="0">
                <a:solidFill>
                  <a:srgbClr val="FF0000"/>
                </a:solidFill>
              </a:rPr>
              <a:t>’};</a:t>
            </a:r>
          </a:p>
          <a:p>
            <a:pPr lvl="1"/>
            <a:r>
              <a:rPr lang="en-IN" sz="2200" dirty="0" smtClean="0">
                <a:solidFill>
                  <a:srgbClr val="FF0000"/>
                </a:solidFill>
              </a:rPr>
              <a:t>char colour[3]=“red”;</a:t>
            </a:r>
          </a:p>
          <a:p>
            <a:pPr lvl="1"/>
            <a:r>
              <a:rPr lang="en-IN" sz="2200" dirty="0" smtClean="0">
                <a:solidFill>
                  <a:srgbClr val="FF0000"/>
                </a:solidFill>
              </a:rPr>
              <a:t>char colour[]=“red”;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Defining of Character Arrays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IN" sz="2400" dirty="0" smtClean="0"/>
              <a:t>Character arrays are strings</a:t>
            </a:r>
          </a:p>
          <a:p>
            <a:pPr lvl="1"/>
            <a:r>
              <a:rPr lang="en-IN" sz="2000" dirty="0" smtClean="0"/>
              <a:t>Array of character contains a terminal null (‘\0’) character at the end </a:t>
            </a:r>
          </a:p>
          <a:p>
            <a:r>
              <a:rPr lang="en-IN" sz="2400" dirty="0" smtClean="0"/>
              <a:t>While defining character arrays, generally the array size definition is generally omitted</a:t>
            </a:r>
          </a:p>
          <a:p>
            <a:pPr lvl="1"/>
            <a:r>
              <a:rPr lang="en-IN" sz="2000" dirty="0" smtClean="0"/>
              <a:t>Correct array size is assigned automatically after appending ‘\0’ at the end </a:t>
            </a:r>
          </a:p>
          <a:p>
            <a:pPr lvl="1"/>
            <a:r>
              <a:rPr lang="en-IN" sz="2000" dirty="0" smtClean="0"/>
              <a:t>Example</a:t>
            </a:r>
          </a:p>
          <a:p>
            <a:pPr lvl="1">
              <a:buNone/>
            </a:pPr>
            <a:r>
              <a:rPr lang="en-IN" sz="2000" dirty="0" smtClean="0"/>
              <a:t>char day [6]=“Friday”; is incorrect</a:t>
            </a:r>
          </a:p>
          <a:p>
            <a:pPr lvl="2"/>
            <a:r>
              <a:rPr lang="en-IN" sz="1800" dirty="0" smtClean="0"/>
              <a:t>Null character is not added at the end</a:t>
            </a:r>
          </a:p>
          <a:p>
            <a:pPr lvl="1">
              <a:buNone/>
            </a:pPr>
            <a:r>
              <a:rPr lang="en-IN" sz="2000" dirty="0" smtClean="0"/>
              <a:t>char day[]=“Friday”;  is the correct way</a:t>
            </a:r>
          </a:p>
          <a:p>
            <a:pPr lvl="2"/>
            <a:r>
              <a:rPr lang="en-IN" sz="1800" dirty="0" smtClean="0"/>
              <a:t>Null character is automatically added at the end of the array</a:t>
            </a:r>
          </a:p>
          <a:p>
            <a:pPr lvl="1">
              <a:buNone/>
            </a:pPr>
            <a:r>
              <a:rPr lang="en-IN" sz="2200" dirty="0" smtClean="0"/>
              <a:t>char day[7] = “Friday”; </a:t>
            </a:r>
            <a:r>
              <a:rPr lang="en-IN" sz="2200" smtClean="0"/>
              <a:t>is also correct</a:t>
            </a:r>
            <a:endParaRPr lang="en-IN" sz="2200" dirty="0" smtClean="0"/>
          </a:p>
          <a:p>
            <a:r>
              <a:rPr lang="en-IN" sz="2600" dirty="0" smtClean="0">
                <a:solidFill>
                  <a:srgbClr val="FF0000"/>
                </a:solidFill>
              </a:rPr>
              <a:t>What is the difference between the following?</a:t>
            </a:r>
          </a:p>
          <a:p>
            <a:pPr lvl="1"/>
            <a:r>
              <a:rPr lang="en-IN" sz="2200" dirty="0" smtClean="0">
                <a:solidFill>
                  <a:srgbClr val="FF0000"/>
                </a:solidFill>
              </a:rPr>
              <a:t>char colour[3]={‘</a:t>
            </a:r>
            <a:r>
              <a:rPr lang="en-IN" sz="2200" dirty="0" err="1" smtClean="0">
                <a:solidFill>
                  <a:srgbClr val="FF0000"/>
                </a:solidFill>
              </a:rPr>
              <a:t>r’,’e’,’d</a:t>
            </a:r>
            <a:r>
              <a:rPr lang="en-IN" sz="2200" dirty="0" smtClean="0">
                <a:solidFill>
                  <a:srgbClr val="FF0000"/>
                </a:solidFill>
              </a:rPr>
              <a:t>’};</a:t>
            </a:r>
          </a:p>
          <a:p>
            <a:pPr lvl="1"/>
            <a:r>
              <a:rPr lang="en-IN" sz="2200" dirty="0" smtClean="0">
                <a:solidFill>
                  <a:srgbClr val="FF0000"/>
                </a:solidFill>
              </a:rPr>
              <a:t>char colour[3]=“red”;</a:t>
            </a:r>
          </a:p>
          <a:p>
            <a:pPr lvl="1"/>
            <a:r>
              <a:rPr lang="en-IN" sz="2200" dirty="0" smtClean="0">
                <a:solidFill>
                  <a:srgbClr val="FF0000"/>
                </a:solidFill>
              </a:rPr>
              <a:t>char colour[]=“red”;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10541</TotalTime>
  <Words>1423</Words>
  <Application>Microsoft Office PowerPoint</Application>
  <PresentationFormat>On-screen Show (4:3)</PresentationFormat>
  <Paragraphs>189</Paragraphs>
  <Slides>16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Computer Programming Session: 2020-21 Semester: 2nd </vt:lpstr>
      <vt:lpstr>Arrays</vt:lpstr>
      <vt:lpstr>Arrays</vt:lpstr>
      <vt:lpstr>Defining of Arrays</vt:lpstr>
      <vt:lpstr>Defining of Arrays</vt:lpstr>
      <vt:lpstr>Defining of Arrays</vt:lpstr>
      <vt:lpstr>Defining of Arrays</vt:lpstr>
      <vt:lpstr>Defining of Character Arrays</vt:lpstr>
      <vt:lpstr>Defining of Character Arrays</vt:lpstr>
      <vt:lpstr>Processing of Arrays</vt:lpstr>
      <vt:lpstr>Passing Arrays to Functions</vt:lpstr>
      <vt:lpstr>Passing Arrays to Functions</vt:lpstr>
      <vt:lpstr>Passing Arrays to Functions</vt:lpstr>
      <vt:lpstr>Passing Arrays to Functions</vt:lpstr>
      <vt:lpstr>Multidimensional Arrays</vt:lpstr>
      <vt:lpstr>Multidimensional Arrays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113</cp:revision>
  <dcterms:created xsi:type="dcterms:W3CDTF">2013-01-07T03:21:23Z</dcterms:created>
  <dcterms:modified xsi:type="dcterms:W3CDTF">2021-07-06T15:06:24Z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