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327" r:id="rId2"/>
    <p:sldId id="320" r:id="rId3"/>
    <p:sldId id="471" r:id="rId4"/>
    <p:sldId id="486" r:id="rId5"/>
    <p:sldId id="487" r:id="rId6"/>
    <p:sldId id="488" r:id="rId7"/>
    <p:sldId id="489" r:id="rId8"/>
    <p:sldId id="490" r:id="rId9"/>
    <p:sldId id="491" r:id="rId10"/>
    <p:sldId id="472" r:id="rId11"/>
    <p:sldId id="492" r:id="rId12"/>
    <p:sldId id="49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r. Prithwiraj Purkait" initials="PRP" lastIdx="3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AD9CD"/>
    <a:srgbClr val="FDEDE7"/>
    <a:srgbClr val="3333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C40F0-890F-4D8D-BB19-46029D3851C3}" type="datetimeFigureOut">
              <a:rPr lang="en-US" smtClean="0"/>
              <a:pPr/>
              <a:t>8/29/2021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1B798-9E65-40B2-A254-4FF93BB8E9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4D83E-83BF-481A-896F-266153AA4ABA}" type="datetime1">
              <a:rPr lang="en-US" smtClean="0"/>
              <a:pPr/>
              <a:t>8/29/2021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4B29836-CC2D-4B51-A631-802C0C6E35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8CAEE-1C30-4459-9AC1-3177036FE76D}" type="datetime1">
              <a:rPr lang="en-US" smtClean="0"/>
              <a:pPr/>
              <a:t>8/29/2021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29836-CC2D-4B51-A631-802C0C6E35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4C64-B018-4234-AB8C-81D704A63E41}" type="datetime1">
              <a:rPr lang="en-US" smtClean="0"/>
              <a:pPr/>
              <a:t>8/29/2021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29836-CC2D-4B51-A631-802C0C6E35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1002-B166-4F28-897A-723D178EE4F7}" type="datetime1">
              <a:rPr lang="en-US" smtClean="0"/>
              <a:pPr/>
              <a:t>8/29/2021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29836-CC2D-4B51-A631-802C0C6E35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22F3-2307-4F23-97E5-A13E1F423D84}" type="datetime1">
              <a:rPr lang="en-US" smtClean="0"/>
              <a:pPr/>
              <a:t>8/29/2021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4B29836-CC2D-4B51-A631-802C0C6E35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63DBB-7DAA-4ACD-9FE1-894AFD3D31C2}" type="datetime1">
              <a:rPr lang="en-US" smtClean="0"/>
              <a:pPr/>
              <a:t>8/29/2021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29836-CC2D-4B51-A631-802C0C6E35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5DDF7-C35C-489D-A961-566FAD363B48}" type="datetime1">
              <a:rPr lang="en-US" smtClean="0"/>
              <a:pPr/>
              <a:t>8/29/2021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29836-CC2D-4B51-A631-802C0C6E35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4E89C-A3F7-4A3E-AE87-2A033FB4E2F7}" type="datetime1">
              <a:rPr lang="en-US" smtClean="0"/>
              <a:pPr/>
              <a:t>8/29/2021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29836-CC2D-4B51-A631-802C0C6E35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12568-64B8-4008-ADF0-D2532A4F767B}" type="datetime1">
              <a:rPr lang="en-US" smtClean="0"/>
              <a:pPr/>
              <a:t>8/29/2021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29836-CC2D-4B51-A631-802C0C6E35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1F354-23D3-46DB-9CDC-83BB00878211}" type="datetime1">
              <a:rPr lang="en-US" smtClean="0"/>
              <a:pPr/>
              <a:t>8/29/2021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29836-CC2D-4B51-A631-802C0C6E35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0CB88-CF9C-4F83-9AB5-B01962C3CFC0}" type="datetime1">
              <a:rPr lang="en-US" smtClean="0"/>
              <a:pPr/>
              <a:t>8/29/2021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4B29836-CC2D-4B51-A631-802C0C6E35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5B04898-4743-4B41-8F7E-0AAB5EF9A788}" type="datetime1">
              <a:rPr lang="en-US" smtClean="0"/>
              <a:pPr/>
              <a:t>8/29/2021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4B29836-CC2D-4B51-A631-802C0C6E35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Day 15</a:t>
            </a:r>
            <a:endParaRPr lang="en-IN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t>Effects of saturation, harmonics&amp; solid iron rotor/pole shoe in SM</a:t>
            </a:r>
            <a:endParaRPr lang="en-I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639762"/>
          </a:xfrm>
        </p:spPr>
        <p:txBody>
          <a:bodyPr>
            <a:normAutofit fontScale="90000"/>
          </a:bodyPr>
          <a:lstStyle/>
          <a:p>
            <a:pPr lvl="0"/>
            <a:r>
              <a:rPr lang="en-US" sz="3600" dirty="0"/>
              <a:t>Skin effect</a:t>
            </a:r>
            <a:endParaRPr lang="en-IN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76200" y="990600"/>
            <a:ext cx="8915400" cy="2971800"/>
          </a:xfrm>
        </p:spPr>
        <p:txBody>
          <a:bodyPr>
            <a:normAutofit/>
          </a:bodyPr>
          <a:lstStyle/>
          <a:p>
            <a:r>
              <a:rPr lang="en-US" b="1" dirty="0"/>
              <a:t>Eddy currents have the effect of concentrating the resultant flux and current near to the surface of the material - the so-called </a:t>
            </a:r>
            <a:r>
              <a:rPr lang="en-US" b="1" i="1" dirty="0"/>
              <a:t>skin effect</a:t>
            </a:r>
            <a:endParaRPr lang="en-US" b="1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914400"/>
            <a:ext cx="8229600" cy="1588"/>
          </a:xfrm>
          <a:prstGeom prst="line">
            <a:avLst/>
          </a:prstGeom>
          <a:ln w="25400" cmpd="thickThin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987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C1C1C1"/>
              </a:clrFrom>
              <a:clrTo>
                <a:srgbClr val="C1C1C1">
                  <a:alpha val="0"/>
                </a:srgbClr>
              </a:clrTo>
            </a:clrChange>
          </a:blip>
          <a:srcRect l="11568"/>
          <a:stretch>
            <a:fillRect/>
          </a:stretch>
        </p:blipFill>
        <p:spPr bwMode="auto">
          <a:xfrm>
            <a:off x="76200" y="2286000"/>
            <a:ext cx="2912657" cy="317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381000" y="5638801"/>
            <a:ext cx="8382000" cy="120032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Note that at higher frequencies the flux distribution becomes increasingly non-uniform;  greater near the surfaces and low near center of the material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00400" y="2438400"/>
            <a:ext cx="5943600" cy="2308324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Flux density distribution across the width of a solid iron block forming core of an electromagnet</a:t>
            </a:r>
          </a:p>
          <a:p>
            <a:pPr marL="457200" indent="-457200">
              <a:buAutoNum type="alphaUcParenBoth"/>
            </a:pPr>
            <a:r>
              <a:rPr lang="en-US" sz="2400" dirty="0"/>
              <a:t>Uniform distribution (no skin effect)</a:t>
            </a:r>
          </a:p>
          <a:p>
            <a:pPr marL="457200" indent="-457200">
              <a:buAutoNum type="alphaUcParenBoth"/>
            </a:pPr>
            <a:r>
              <a:rPr lang="en-US" sz="2400" dirty="0"/>
              <a:t>Distribution at low frequencies</a:t>
            </a:r>
          </a:p>
          <a:p>
            <a:pPr marL="457200" indent="-457200">
              <a:buAutoNum type="alphaUcParenBoth"/>
            </a:pPr>
            <a:r>
              <a:rPr lang="en-US" sz="2400" dirty="0"/>
              <a:t>Distribution at high frequencies (severe skin effect)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9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639762"/>
          </a:xfrm>
        </p:spPr>
        <p:txBody>
          <a:bodyPr>
            <a:normAutofit fontScale="90000"/>
          </a:bodyPr>
          <a:lstStyle/>
          <a:p>
            <a:pPr lvl="0"/>
            <a:r>
              <a:rPr lang="en-US" sz="3600" dirty="0"/>
              <a:t>Skin effect</a:t>
            </a:r>
            <a:endParaRPr lang="en-IN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76200" y="990600"/>
            <a:ext cx="8915400" cy="2971800"/>
          </a:xfrm>
        </p:spPr>
        <p:txBody>
          <a:bodyPr>
            <a:normAutofit/>
          </a:bodyPr>
          <a:lstStyle/>
          <a:p>
            <a:r>
              <a:rPr lang="en-US" b="1" dirty="0"/>
              <a:t>Eddy currents have the effect of concentrating the resultant flux and current near to the surface of the material - the so-called </a:t>
            </a:r>
            <a:r>
              <a:rPr lang="en-US" b="1" i="1" dirty="0"/>
              <a:t>skin effect</a:t>
            </a:r>
            <a:endParaRPr lang="en-US" b="1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914400"/>
            <a:ext cx="8229600" cy="1588"/>
          </a:xfrm>
          <a:prstGeom prst="line">
            <a:avLst/>
          </a:prstGeom>
          <a:ln w="25400" cmpd="thickThin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352800" y="2590800"/>
            <a:ext cx="5638800" cy="2308324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Similarly, for a conductor:</a:t>
            </a:r>
          </a:p>
          <a:p>
            <a:endParaRPr lang="en-US" sz="2400" dirty="0"/>
          </a:p>
          <a:p>
            <a:r>
              <a:rPr lang="en-US" sz="2400" dirty="0"/>
              <a:t>When an AC current is applied to a conductor, the current concentrates near the surface of the conductor and its strength decreases as you go towards the center of the conductor.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1000" y="5257800"/>
            <a:ext cx="8382000" cy="120032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The </a:t>
            </a:r>
            <a:r>
              <a:rPr lang="en-US" sz="2400" b="1" dirty="0"/>
              <a:t>skin depth</a:t>
            </a:r>
            <a:r>
              <a:rPr lang="en-US" sz="2400" dirty="0"/>
              <a:t> is defined as the </a:t>
            </a:r>
            <a:r>
              <a:rPr lang="en-US" sz="2400" b="1" dirty="0"/>
              <a:t>depth</a:t>
            </a:r>
            <a:r>
              <a:rPr lang="en-US" sz="2400" dirty="0"/>
              <a:t> below the surface of the conductor at which the current density has fallen to 1/e (about 0.37) of the value at the surface </a:t>
            </a:r>
          </a:p>
        </p:txBody>
      </p:sp>
      <p:pic>
        <p:nvPicPr>
          <p:cNvPr id="81922" name="Picture 2" descr="https://cdn.everythingrf.com/live/Skin-depth-erf-community-sm_63647540982259605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362200"/>
            <a:ext cx="2873085" cy="2667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19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19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639762"/>
          </a:xfrm>
        </p:spPr>
        <p:txBody>
          <a:bodyPr>
            <a:normAutofit fontScale="90000"/>
          </a:bodyPr>
          <a:lstStyle/>
          <a:p>
            <a:pPr lvl="0"/>
            <a:r>
              <a:rPr lang="en-US" sz="3600" dirty="0"/>
              <a:t>Skin effect</a:t>
            </a:r>
            <a:endParaRPr lang="en-IN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76200" y="990600"/>
            <a:ext cx="8915400" cy="3581400"/>
          </a:xfrm>
        </p:spPr>
        <p:txBody>
          <a:bodyPr>
            <a:normAutofit/>
          </a:bodyPr>
          <a:lstStyle/>
          <a:p>
            <a:r>
              <a:rPr lang="en-US" b="1" dirty="0"/>
              <a:t>Eddy currents have the effect of concentrating the resultant flux and current near to the surface of the material - the so-called </a:t>
            </a:r>
            <a:r>
              <a:rPr lang="en-US" b="1" i="1" dirty="0"/>
              <a:t>skin effect</a:t>
            </a:r>
          </a:p>
          <a:p>
            <a:r>
              <a:rPr lang="en-US" dirty="0"/>
              <a:t>The </a:t>
            </a:r>
            <a:r>
              <a:rPr lang="en-US" b="1" dirty="0"/>
              <a:t>Skin Depth</a:t>
            </a:r>
            <a:r>
              <a:rPr lang="en-US" dirty="0"/>
              <a:t> is dependent on the frequency of the current/signal and the resistivity of the material. It inversely proportional to the frequency and directly proportional to the resistivity.</a:t>
            </a:r>
          </a:p>
          <a:p>
            <a:r>
              <a:rPr lang="en-US" dirty="0"/>
              <a:t>The </a:t>
            </a:r>
            <a:r>
              <a:rPr lang="en-US" b="1" dirty="0"/>
              <a:t>Skin Depth</a:t>
            </a:r>
            <a:r>
              <a:rPr lang="en-US" dirty="0"/>
              <a:t> can be calculated using the following formula:</a:t>
            </a:r>
          </a:p>
          <a:p>
            <a:endParaRPr lang="en-US" b="1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914400"/>
            <a:ext cx="8229600" cy="1588"/>
          </a:xfrm>
          <a:prstGeom prst="line">
            <a:avLst/>
          </a:prstGeom>
          <a:ln w="25400" cmpd="thickThin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362200" y="4114800"/>
          <a:ext cx="3779922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899" name="Equation" r:id="rId2" imgW="1841400" imgH="482400" progId="Equation.3">
                  <p:embed/>
                </p:oleObj>
              </mc:Choice>
              <mc:Fallback>
                <p:oleObj name="Equation" r:id="rId2" imgW="1841400" imgH="4824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114800"/>
                        <a:ext cx="3779922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57200" y="5562600"/>
            <a:ext cx="36743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/>
              </a:rPr>
              <a:t></a:t>
            </a:r>
            <a:r>
              <a:rPr lang="en-US" sz="2400" dirty="0"/>
              <a:t> = Resistivity of the material</a:t>
            </a:r>
          </a:p>
          <a:p>
            <a:r>
              <a:rPr lang="en-US" sz="2400" i="1" dirty="0"/>
              <a:t>f</a:t>
            </a:r>
            <a:r>
              <a:rPr lang="en-US" sz="2400" dirty="0"/>
              <a:t>  = Frequency o the current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5562600"/>
            <a:ext cx="46526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ym typeface="Symbol"/>
              </a:rPr>
              <a:t></a:t>
            </a:r>
            <a:r>
              <a:rPr lang="en-US" sz="2400" i="1" baseline="-25000" dirty="0">
                <a:sym typeface="Symbol"/>
              </a:rPr>
              <a:t>r</a:t>
            </a:r>
            <a:r>
              <a:rPr lang="en-US" sz="2400" dirty="0"/>
              <a:t> = Relative permeability</a:t>
            </a:r>
          </a:p>
          <a:p>
            <a:r>
              <a:rPr lang="en-US" sz="2400" dirty="0"/>
              <a:t> </a:t>
            </a:r>
            <a:r>
              <a:rPr lang="en-US" sz="2400" i="1" dirty="0">
                <a:sym typeface="Symbol"/>
              </a:rPr>
              <a:t></a:t>
            </a:r>
            <a:r>
              <a:rPr lang="en-US" sz="2400" i="1" baseline="-25000" dirty="0">
                <a:sym typeface="Symbol"/>
              </a:rPr>
              <a:t>0</a:t>
            </a:r>
            <a:r>
              <a:rPr lang="en-US" sz="2400" dirty="0"/>
              <a:t> = Absolute permeability = 4</a:t>
            </a:r>
            <a:r>
              <a:rPr lang="en-US" sz="2400" dirty="0">
                <a:sym typeface="Symbol"/>
              </a:rPr>
              <a:t>10</a:t>
            </a:r>
            <a:r>
              <a:rPr lang="en-US" sz="2400" baseline="30000" dirty="0">
                <a:sym typeface="Symbol"/>
              </a:rPr>
              <a:t>-7</a:t>
            </a:r>
            <a:endParaRPr lang="en-US" sz="2400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ILOs – Day15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447800"/>
            <a:ext cx="8153400" cy="4572000"/>
          </a:xfrm>
        </p:spPr>
        <p:txBody>
          <a:bodyPr/>
          <a:lstStyle/>
          <a:p>
            <a:r>
              <a:rPr lang="en-US" dirty="0"/>
              <a:t>Understand the effects of solid iron rotor/pole shoe (</a:t>
            </a:r>
            <a:r>
              <a:rPr lang="en-US" dirty="0">
                <a:solidFill>
                  <a:srgbClr val="0000FF"/>
                </a:solidFill>
              </a:rPr>
              <a:t>Eddy current</a:t>
            </a:r>
            <a:r>
              <a:rPr lang="en-US" dirty="0"/>
              <a:t>) on generalized analysis of electric machines</a:t>
            </a:r>
          </a:p>
          <a:p>
            <a:pPr algn="just"/>
            <a:r>
              <a:rPr lang="en-US" dirty="0"/>
              <a:t>Familiarize with the concept of </a:t>
            </a:r>
            <a:r>
              <a:rPr lang="en-US" i="1" dirty="0"/>
              <a:t>skin effect</a:t>
            </a: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639762"/>
          </a:xfrm>
        </p:spPr>
        <p:txBody>
          <a:bodyPr>
            <a:normAutofit fontScale="90000"/>
          </a:bodyPr>
          <a:lstStyle/>
          <a:p>
            <a:pPr lvl="0"/>
            <a:r>
              <a:rPr lang="en-US" sz="3600" dirty="0"/>
              <a:t>Effects of Eddy current</a:t>
            </a:r>
            <a:endParaRPr lang="en-IN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76200" y="990600"/>
            <a:ext cx="8915400" cy="39624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The transformation matrices developed in Chapter 1 also were based on the following additional assumptions:</a:t>
            </a:r>
          </a:p>
          <a:p>
            <a:pPr>
              <a:buNone/>
            </a:pPr>
            <a:endParaRPr lang="en-US" b="1" dirty="0"/>
          </a:p>
          <a:p>
            <a:r>
              <a:rPr lang="en-US" sz="2800" dirty="0"/>
              <a:t>The electrical conductors are of small section, over which the current density is uniform (Eddy current inside body of the conductors were neglected)</a:t>
            </a:r>
          </a:p>
          <a:p>
            <a:r>
              <a:rPr lang="en-US" sz="2800" dirty="0"/>
              <a:t>It is also assumed that the flux in the magnetic circuit</a:t>
            </a:r>
          </a:p>
          <a:p>
            <a:r>
              <a:rPr lang="en-US" sz="2800" dirty="0"/>
              <a:t>can be divided into a relatively small number of components (main and leakage) </a:t>
            </a:r>
          </a:p>
          <a:p>
            <a:r>
              <a:rPr lang="en-US" sz="2800" dirty="0"/>
              <a:t>No currents flow in the magnetic material </a:t>
            </a:r>
            <a:r>
              <a:rPr lang="en-US" sz="2400" dirty="0"/>
              <a:t>(Eddy current inside body of the magnetic material was neglected)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914400"/>
            <a:ext cx="8229600" cy="1588"/>
          </a:xfrm>
          <a:prstGeom prst="line">
            <a:avLst/>
          </a:prstGeom>
          <a:ln w="25400" cmpd="thickThin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639762"/>
          </a:xfrm>
        </p:spPr>
        <p:txBody>
          <a:bodyPr>
            <a:normAutofit fontScale="90000"/>
          </a:bodyPr>
          <a:lstStyle/>
          <a:p>
            <a:pPr lvl="0"/>
            <a:r>
              <a:rPr lang="en-US" sz="3600" dirty="0"/>
              <a:t>Effects of Eddy current</a:t>
            </a:r>
            <a:endParaRPr lang="en-IN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76200" y="990600"/>
            <a:ext cx="8915400" cy="56388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Eddy current in body of the magnetic material:</a:t>
            </a:r>
          </a:p>
          <a:p>
            <a:pPr>
              <a:buNone/>
            </a:pPr>
            <a:endParaRPr lang="en-US" b="1" dirty="0"/>
          </a:p>
          <a:p>
            <a:r>
              <a:rPr lang="en-US" sz="2800" dirty="0"/>
              <a:t>Any magnetic material carrying alternating flux during normal operation must be laminated in order to limit the losses due to eddy currents</a:t>
            </a:r>
          </a:p>
          <a:p>
            <a:r>
              <a:rPr lang="en-US" sz="2800" dirty="0"/>
              <a:t>The calculation of such losses is empirical. They include:</a:t>
            </a:r>
          </a:p>
          <a:p>
            <a:pPr lvl="1"/>
            <a:r>
              <a:rPr lang="en-US" sz="2800" dirty="0"/>
              <a:t>Losses in the laminated material due to the main flux</a:t>
            </a:r>
          </a:p>
          <a:p>
            <a:pPr lvl="1"/>
            <a:r>
              <a:rPr lang="en-US" dirty="0"/>
              <a:t>L</a:t>
            </a:r>
            <a:r>
              <a:rPr lang="en-US" sz="2800" dirty="0"/>
              <a:t>osses due to high frequency pulsations at the air-gap surface </a:t>
            </a:r>
          </a:p>
          <a:p>
            <a:pPr lvl="1"/>
            <a:r>
              <a:rPr lang="en-US" sz="2800" dirty="0"/>
              <a:t>Losses due to stray fluxes linking the structural material of the machine</a:t>
            </a:r>
          </a:p>
          <a:p>
            <a:r>
              <a:rPr lang="en-US" sz="3000" dirty="0"/>
              <a:t>The </a:t>
            </a:r>
            <a:r>
              <a:rPr lang="en-US" sz="2800" dirty="0"/>
              <a:t>total loss when the machine is excited but does not carry any load current is known as the </a:t>
            </a:r>
            <a:r>
              <a:rPr lang="en-US" sz="2800" i="1" dirty="0"/>
              <a:t>core loss</a:t>
            </a:r>
          </a:p>
          <a:p>
            <a:r>
              <a:rPr lang="en-US" sz="2800" i="1" dirty="0"/>
              <a:t>Though it is a small proportion of the rated output </a:t>
            </a:r>
            <a:r>
              <a:rPr lang="en-US" sz="2800" dirty="0"/>
              <a:t>but it has an important effect on the efficiency and the heating of the machine</a:t>
            </a:r>
          </a:p>
          <a:p>
            <a:r>
              <a:rPr lang="en-US" sz="2800" dirty="0"/>
              <a:t>For the purpose of making performance calculations it is usually either represented by a single resistance parameter or is neglected entirely</a:t>
            </a:r>
          </a:p>
          <a:p>
            <a:r>
              <a:rPr lang="en-US" sz="2800" dirty="0"/>
              <a:t>The core loss is an unavoidable drawback of the machine and the design is carried out so as to make it as small as possible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914400"/>
            <a:ext cx="8229600" cy="1588"/>
          </a:xfrm>
          <a:prstGeom prst="line">
            <a:avLst/>
          </a:prstGeom>
          <a:ln w="25400" cmpd="thickThin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639762"/>
          </a:xfrm>
        </p:spPr>
        <p:txBody>
          <a:bodyPr>
            <a:normAutofit fontScale="90000"/>
          </a:bodyPr>
          <a:lstStyle/>
          <a:p>
            <a:pPr lvl="0"/>
            <a:r>
              <a:rPr lang="en-US" sz="3600" dirty="0"/>
              <a:t>Effects of Eddy current</a:t>
            </a:r>
            <a:endParaRPr lang="en-IN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76200" y="990600"/>
            <a:ext cx="8915400" cy="5638800"/>
          </a:xfrm>
        </p:spPr>
        <p:txBody>
          <a:bodyPr>
            <a:normAutofit/>
          </a:bodyPr>
          <a:lstStyle/>
          <a:p>
            <a:r>
              <a:rPr lang="en-US" b="1" dirty="0"/>
              <a:t>Eddy current in body of the magnetic material:</a:t>
            </a:r>
          </a:p>
          <a:p>
            <a:pPr>
              <a:buNone/>
            </a:pPr>
            <a:endParaRPr lang="en-US" b="1" dirty="0"/>
          </a:p>
          <a:p>
            <a:r>
              <a:rPr lang="en-US" sz="2400" dirty="0"/>
              <a:t>In a loaded machine the currents in the windings cause a redistribution of the flux</a:t>
            </a:r>
          </a:p>
          <a:p>
            <a:r>
              <a:rPr lang="en-US" sz="2400" dirty="0"/>
              <a:t>This flux now is assumed to consist of separate main and leakage components</a:t>
            </a:r>
          </a:p>
          <a:p>
            <a:r>
              <a:rPr lang="en-US" sz="2400" dirty="0"/>
              <a:t>The core loss is thereby increased</a:t>
            </a:r>
          </a:p>
          <a:p>
            <a:r>
              <a:rPr lang="en-US" sz="2400" dirty="0"/>
              <a:t>To allow for this loss in performance calculations of synchronous machines, the armature resistance is increased</a:t>
            </a:r>
          </a:p>
          <a:p>
            <a:r>
              <a:rPr lang="en-US" sz="2400" dirty="0"/>
              <a:t>In induction motors a separate value of loss is deducted from the output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914400"/>
            <a:ext cx="8229600" cy="1588"/>
          </a:xfrm>
          <a:prstGeom prst="line">
            <a:avLst/>
          </a:prstGeom>
          <a:ln w="25400" cmpd="thickThin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639762"/>
          </a:xfrm>
        </p:spPr>
        <p:txBody>
          <a:bodyPr>
            <a:normAutofit fontScale="90000"/>
          </a:bodyPr>
          <a:lstStyle/>
          <a:p>
            <a:pPr lvl="0"/>
            <a:r>
              <a:rPr lang="en-US" sz="3600" dirty="0"/>
              <a:t>Effects of Eddy current</a:t>
            </a:r>
            <a:endParaRPr lang="en-IN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76200" y="990600"/>
            <a:ext cx="8915400" cy="5638800"/>
          </a:xfrm>
        </p:spPr>
        <p:txBody>
          <a:bodyPr>
            <a:normAutofit/>
          </a:bodyPr>
          <a:lstStyle/>
          <a:p>
            <a:r>
              <a:rPr lang="en-US" b="1" dirty="0"/>
              <a:t>Eddy current in body of the magnetic material:</a:t>
            </a:r>
          </a:p>
          <a:p>
            <a:pPr>
              <a:buNone/>
            </a:pPr>
            <a:endParaRPr lang="en-US" b="1" dirty="0"/>
          </a:p>
          <a:p>
            <a:r>
              <a:rPr lang="en-US" sz="2400" dirty="0"/>
              <a:t>Under normal steady conditions the flux in the secondary rotor field poles (DC) does not vary with time in a synchronous machine</a:t>
            </a:r>
          </a:p>
          <a:p>
            <a:pPr lvl="1"/>
            <a:r>
              <a:rPr lang="en-US" dirty="0"/>
              <a:t>The rotor is thus not laminated (both salient pole and cylindrical rotor structures)</a:t>
            </a:r>
          </a:p>
          <a:p>
            <a:r>
              <a:rPr lang="en-US" sz="2400" dirty="0"/>
              <a:t>The secondary (rotor) flux is of low frequency (</a:t>
            </a:r>
            <a:r>
              <a:rPr lang="en-US" sz="2400" i="1" dirty="0" err="1"/>
              <a:t>sf</a:t>
            </a:r>
            <a:r>
              <a:rPr lang="en-US" sz="2400" i="1" baseline="-25000" dirty="0" err="1"/>
              <a:t>s</a:t>
            </a:r>
            <a:r>
              <a:rPr lang="en-US" sz="2400" dirty="0"/>
              <a:t>) in an induction motor</a:t>
            </a:r>
          </a:p>
          <a:p>
            <a:pPr lvl="1"/>
            <a:r>
              <a:rPr lang="en-US" dirty="0"/>
              <a:t>It is thus not necessary to laminate the rotor iron material, it is</a:t>
            </a:r>
          </a:p>
          <a:p>
            <a:pPr lvl="1"/>
            <a:r>
              <a:rPr lang="en-US" dirty="0"/>
              <a:t>Nevertheless common practice to laminate the entire magnetic circuit of an induction motor to reduce the pulsation losses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914400"/>
            <a:ext cx="8229600" cy="1588"/>
          </a:xfrm>
          <a:prstGeom prst="line">
            <a:avLst/>
          </a:prstGeom>
          <a:ln w="25400" cmpd="thickThin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1000" y="5410200"/>
            <a:ext cx="8382000" cy="120032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The presence of </a:t>
            </a:r>
            <a:r>
              <a:rPr lang="en-US" sz="2400" b="1" dirty="0" err="1">
                <a:solidFill>
                  <a:srgbClr val="FF0000"/>
                </a:solidFill>
              </a:rPr>
              <a:t>unlaminated</a:t>
            </a:r>
            <a:r>
              <a:rPr lang="en-US" sz="2400" b="1" dirty="0">
                <a:solidFill>
                  <a:srgbClr val="FF0000"/>
                </a:solidFill>
              </a:rPr>
              <a:t> material, usually referred to as </a:t>
            </a:r>
            <a:r>
              <a:rPr lang="en-US" sz="2400" b="1" i="1" dirty="0">
                <a:solidFill>
                  <a:srgbClr val="FF0000"/>
                </a:solidFill>
              </a:rPr>
              <a:t>solid iron, in the secondary magnetic circuit has an important </a:t>
            </a:r>
            <a:r>
              <a:rPr lang="en-US" sz="2400" b="1" dirty="0">
                <a:solidFill>
                  <a:srgbClr val="FF0000"/>
                </a:solidFill>
              </a:rPr>
              <a:t>effect during any transient condition when the secondary flux varies.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639762"/>
          </a:xfrm>
        </p:spPr>
        <p:txBody>
          <a:bodyPr>
            <a:normAutofit fontScale="90000"/>
          </a:bodyPr>
          <a:lstStyle/>
          <a:p>
            <a:pPr lvl="0"/>
            <a:r>
              <a:rPr lang="en-US" sz="3600" dirty="0"/>
              <a:t>Effects of Eddy current</a:t>
            </a:r>
            <a:endParaRPr lang="en-IN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76200" y="990600"/>
            <a:ext cx="8915400" cy="5638800"/>
          </a:xfrm>
        </p:spPr>
        <p:txBody>
          <a:bodyPr>
            <a:normAutofit/>
          </a:bodyPr>
          <a:lstStyle/>
          <a:p>
            <a:r>
              <a:rPr lang="en-US" b="1" dirty="0"/>
              <a:t>Eddy current in body of the magnetic material:</a:t>
            </a:r>
          </a:p>
          <a:p>
            <a:pPr>
              <a:buNone/>
            </a:pPr>
            <a:endParaRPr lang="en-US" b="1" dirty="0"/>
          </a:p>
          <a:p>
            <a:r>
              <a:rPr lang="en-US" sz="2400" dirty="0"/>
              <a:t>There are certain </a:t>
            </a:r>
            <a:r>
              <a:rPr lang="en-US" sz="2400" b="1" dirty="0"/>
              <a:t>beneficial effects of eddy currents </a:t>
            </a:r>
            <a:r>
              <a:rPr lang="en-US" sz="2400" dirty="0"/>
              <a:t>also:</a:t>
            </a:r>
          </a:p>
          <a:p>
            <a:pPr lvl="1"/>
            <a:r>
              <a:rPr lang="en-US" dirty="0"/>
              <a:t>Some special induction motors are sometimes built with its rotor made of an iron cylinder, the eddy currents in which produce the motor torque (remember induction type energy meter?)</a:t>
            </a:r>
          </a:p>
          <a:p>
            <a:pPr lvl="1"/>
            <a:r>
              <a:rPr lang="en-US" dirty="0"/>
              <a:t>In a synchronous machine the eddy currents in solid material on the secondary member can provide the starting torque of a synchronous motor or the damping effect of a synchronous generator</a:t>
            </a:r>
          </a:p>
          <a:p>
            <a:pPr lvl="1"/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914400"/>
            <a:ext cx="8229600" cy="1588"/>
          </a:xfrm>
          <a:prstGeom prst="line">
            <a:avLst/>
          </a:prstGeom>
          <a:ln w="25400" cmpd="thickThin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639762"/>
          </a:xfrm>
        </p:spPr>
        <p:txBody>
          <a:bodyPr>
            <a:normAutofit fontScale="90000"/>
          </a:bodyPr>
          <a:lstStyle/>
          <a:p>
            <a:pPr lvl="0"/>
            <a:r>
              <a:rPr lang="en-US" sz="3600" dirty="0"/>
              <a:t>Effects of Eddy current</a:t>
            </a:r>
            <a:endParaRPr lang="en-IN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76200" y="990600"/>
            <a:ext cx="9067800" cy="5638800"/>
          </a:xfrm>
        </p:spPr>
        <p:txBody>
          <a:bodyPr>
            <a:normAutofit/>
          </a:bodyPr>
          <a:lstStyle/>
          <a:p>
            <a:r>
              <a:rPr lang="en-US" b="1" dirty="0"/>
              <a:t>Eddy current in body of the conductor:</a:t>
            </a:r>
          </a:p>
          <a:p>
            <a:pPr>
              <a:buNone/>
            </a:pPr>
            <a:endParaRPr lang="en-US" sz="2400" b="1" dirty="0"/>
          </a:p>
          <a:p>
            <a:r>
              <a:rPr lang="en-US" sz="2400" dirty="0"/>
              <a:t>Eddy current effects occur in electrical conductors if the their cross section is too thick</a:t>
            </a:r>
          </a:p>
          <a:p>
            <a:r>
              <a:rPr lang="en-US" sz="2400" dirty="0"/>
              <a:t>The distribution of current density over the conductor section is non-uniform</a:t>
            </a:r>
          </a:p>
          <a:p>
            <a:pPr lvl="1"/>
            <a:r>
              <a:rPr lang="en-US" dirty="0"/>
              <a:t>It is a combination of a uniform main load current with superimposed eddy currents</a:t>
            </a:r>
          </a:p>
          <a:p>
            <a:pPr lvl="1"/>
            <a:r>
              <a:rPr lang="en-US" dirty="0"/>
              <a:t>The current tend to pass through outer section of the conductor (skin effect)</a:t>
            </a:r>
          </a:p>
          <a:p>
            <a:pPr lvl="1"/>
            <a:r>
              <a:rPr lang="en-US" dirty="0"/>
              <a:t>Whereas inner section of the conductor remain much un-utilized by the current</a:t>
            </a:r>
          </a:p>
          <a:p>
            <a:r>
              <a:rPr lang="en-US" sz="2400" dirty="0"/>
              <a:t>The effective resistance of the conductor is thereby increased</a:t>
            </a:r>
          </a:p>
          <a:p>
            <a:r>
              <a:rPr lang="en-US" sz="2400" dirty="0"/>
              <a:t>In the primary winding, the result is an undesirable load loss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0" y="914400"/>
            <a:ext cx="8229600" cy="1588"/>
          </a:xfrm>
          <a:prstGeom prst="line">
            <a:avLst/>
          </a:prstGeom>
          <a:ln w="25400" cmpd="thickThin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t>Skin effect</a:t>
            </a:r>
            <a:endParaRPr lang="en-IN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5922</TotalTime>
  <Words>987</Words>
  <Application>Microsoft Office PowerPoint</Application>
  <PresentationFormat>On-screen Show (4:3)</PresentationFormat>
  <Paragraphs>80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Calibri</vt:lpstr>
      <vt:lpstr>Franklin Gothic Book</vt:lpstr>
      <vt:lpstr>Perpetua</vt:lpstr>
      <vt:lpstr>Wingdings 2</vt:lpstr>
      <vt:lpstr>Equity</vt:lpstr>
      <vt:lpstr>Equation</vt:lpstr>
      <vt:lpstr>Effects of saturation, harmonics&amp; solid iron rotor/pole shoe in SM</vt:lpstr>
      <vt:lpstr>ILOs – Day15</vt:lpstr>
      <vt:lpstr>Effects of Eddy current</vt:lpstr>
      <vt:lpstr>Effects of Eddy current</vt:lpstr>
      <vt:lpstr>Effects of Eddy current</vt:lpstr>
      <vt:lpstr>Effects of Eddy current</vt:lpstr>
      <vt:lpstr>Effects of Eddy current</vt:lpstr>
      <vt:lpstr>Effects of Eddy current</vt:lpstr>
      <vt:lpstr>Skin effect</vt:lpstr>
      <vt:lpstr>Skin effect</vt:lpstr>
      <vt:lpstr>Skin effect</vt:lpstr>
      <vt:lpstr>Skin effect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Electric Machine – I EE 401</dc:title>
  <dc:creator>Dr. Prithwiraj Purkait</dc:creator>
  <cp:lastModifiedBy>prajpurkait@gmail.com</cp:lastModifiedBy>
  <cp:revision>724</cp:revision>
  <dcterms:created xsi:type="dcterms:W3CDTF">2017-01-27T07:47:55Z</dcterms:created>
  <dcterms:modified xsi:type="dcterms:W3CDTF">2021-08-29T04:20:19Z</dcterms:modified>
</cp:coreProperties>
</file>