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g1H2eC4U8glJHxVeJyg7QM+iHd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B48D72-E866-484B-BFEB-B7AA53CC626B}">
  <a:tblStyle styleId="{A4B48D72-E866-484B-BFEB-B7AA53CC62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band1H>
    <a:band2H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band2H>
    <a:band1V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band1V>
    <a:band2V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band2V>
    <a:lastCol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Col>
    <a:firstCol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seCell>
    <a:swCell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swCell>
    <a:firstRow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neCell>
    <a:nwCell>
      <a:tcTxStyle/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4.xml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slide" Target="/ppt/slides/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42910" y="71435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Heat Transfer from a Pin Fin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21860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375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Power Laboratory I (Thermodynamics and Heat Transfer)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II Sec A</a:t>
            </a:r>
            <a:r>
              <a:rPr baseline="-25000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2020-21 2</a:t>
            </a:r>
            <a:r>
              <a:rPr baseline="30000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Semester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Achintya Mukhopadhyay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Precautions</a:t>
            </a:r>
            <a:endParaRPr/>
          </a:p>
        </p:txBody>
      </p:sp>
      <p:sp>
        <p:nvSpPr>
          <p:cNvPr id="230" name="Google Shape;230;p10"/>
          <p:cNvSpPr txBox="1"/>
          <p:nvPr>
            <p:ph idx="1" type="body"/>
          </p:nvPr>
        </p:nvSpPr>
        <p:spPr>
          <a:xfrm>
            <a:off x="609600" y="642918"/>
            <a:ext cx="8229600" cy="5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Never exceed the heater voltage more than 120 volts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See that the dimmerstat is at zero before switching on the heater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Be sure the steady state is reached before taking the final readings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>
            <p:ph type="title"/>
          </p:nvPr>
        </p:nvSpPr>
        <p:spPr>
          <a:xfrm>
            <a:off x="0" y="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Observations</a:t>
            </a:r>
            <a:endParaRPr/>
          </a:p>
        </p:txBody>
      </p:sp>
      <p:graphicFrame>
        <p:nvGraphicFramePr>
          <p:cNvPr id="236" name="Google Shape;236;p11"/>
          <p:cNvGraphicFramePr/>
          <p:nvPr/>
        </p:nvGraphicFramePr>
        <p:xfrm>
          <a:off x="285720" y="44291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{A4B48D72-E866-484B-BFEB-B7AA53CC626B}</a:tableStyleId>
              </a:tblPr>
              <a:tblGrid>
                <a:gridCol w="1028700"/>
                <a:gridCol w="1328750"/>
                <a:gridCol w="857250"/>
                <a:gridCol w="900100"/>
                <a:gridCol w="1028700"/>
                <a:gridCol w="1028700"/>
                <a:gridCol w="1028700"/>
                <a:gridCol w="1028700"/>
              </a:tblGrid>
              <a:tr h="1854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Dimmer-stat Voltage (V)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Mano-meter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Reading , h</a:t>
                      </a:r>
                      <a:r>
                        <a:rPr baseline="-25000" lang="en-IN" sz="1800" u="none" cap="none" strike="noStrike"/>
                        <a:t>w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(cm H</a:t>
                      </a:r>
                      <a:r>
                        <a:rPr baseline="-25000" lang="en-IN" sz="1800" u="none" cap="none" strike="noStrike"/>
                        <a:t>2</a:t>
                      </a:r>
                      <a:r>
                        <a:rPr lang="en-IN" sz="1800" u="none" cap="none" strike="noStrike"/>
                        <a:t>O)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Steady-state Fin Temp at Diff Locations °C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Fluid Ambient Temp °C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854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T</a:t>
                      </a:r>
                      <a:r>
                        <a:rPr baseline="-25000" lang="en-IN" sz="1800" u="none" cap="none" strike="noStrike"/>
                        <a:t>1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T</a:t>
                      </a:r>
                      <a:r>
                        <a:rPr baseline="-25000" lang="en-IN" sz="1800" u="none" cap="none" strike="noStrike"/>
                        <a:t>2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T</a:t>
                      </a:r>
                      <a:r>
                        <a:rPr baseline="-25000" lang="en-IN" sz="1800" u="none" cap="none" strike="noStrike"/>
                        <a:t>3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T</a:t>
                      </a:r>
                      <a:r>
                        <a:rPr baseline="-25000" lang="en-IN" sz="1800" u="none" cap="none" strike="noStrike"/>
                        <a:t>4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/>
                        <a:t>T</a:t>
                      </a:r>
                      <a:r>
                        <a:rPr baseline="-25000" lang="en-IN" sz="1800" u="none" cap="none" strike="noStrike"/>
                        <a:t>5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 b="39145" l="7437" r="0" t="42334"/>
          <a:stretch/>
        </p:blipFill>
        <p:spPr>
          <a:xfrm>
            <a:off x="642910" y="1000108"/>
            <a:ext cx="7715304" cy="3266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11"/>
          <p:cNvCxnSpPr/>
          <p:nvPr/>
        </p:nvCxnSpPr>
        <p:spPr>
          <a:xfrm rot="-5400000">
            <a:off x="1500960" y="2500306"/>
            <a:ext cx="3571106" cy="79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39" name="Google Shape;239;p11"/>
          <p:cNvSpPr txBox="1"/>
          <p:nvPr/>
        </p:nvSpPr>
        <p:spPr>
          <a:xfrm>
            <a:off x="3214678" y="285728"/>
            <a:ext cx="2428892" cy="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 Base Location for Theoretical Calculation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Calculations</a:t>
            </a:r>
            <a:endParaRPr/>
          </a:p>
        </p:txBody>
      </p:sp>
      <p:sp>
        <p:nvSpPr>
          <p:cNvPr id="245" name="Google Shape;245;p12"/>
          <p:cNvSpPr txBox="1"/>
          <p:nvPr>
            <p:ph idx="1" type="body"/>
          </p:nvPr>
        </p:nvSpPr>
        <p:spPr>
          <a:xfrm>
            <a:off x="457200" y="642918"/>
            <a:ext cx="8229600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 film temperature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 mean film temperature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Area of orifice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 the volume flow rate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Velocity of air at T</a:t>
            </a:r>
            <a:r>
              <a:rPr baseline="-25000" lang="en-IN" sz="2400"/>
              <a:t>f</a:t>
            </a:r>
            <a:r>
              <a:rPr lang="en-IN" sz="2400"/>
              <a:t> </a:t>
            </a:r>
            <a:endParaRPr baseline="-25000"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Velocity of air at T</a:t>
            </a:r>
            <a:r>
              <a:rPr baseline="-25000" lang="en-IN" sz="2400"/>
              <a:t>mf</a:t>
            </a:r>
            <a:endParaRPr baseline="-25000" sz="2400"/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4" y="571480"/>
            <a:ext cx="2357454" cy="5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2606" y="1117784"/>
            <a:ext cx="1274763" cy="63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9058" y="2357430"/>
            <a:ext cx="2262188" cy="85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0430" y="3286124"/>
            <a:ext cx="1085850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86182" y="4143380"/>
            <a:ext cx="2257425" cy="78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6050" y="1428736"/>
            <a:ext cx="1127125" cy="66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Results</a:t>
            </a:r>
            <a:endParaRPr/>
          </a:p>
        </p:txBody>
      </p:sp>
      <p:sp>
        <p:nvSpPr>
          <p:cNvPr id="257" name="Google Shape;257;p13"/>
          <p:cNvSpPr txBox="1"/>
          <p:nvPr>
            <p:ph idx="1" type="body"/>
          </p:nvPr>
        </p:nvSpPr>
        <p:spPr>
          <a:xfrm>
            <a:off x="428596" y="714356"/>
            <a:ext cx="8229600" cy="392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833" lnSpcReduction="20000"/>
          </a:bodyPr>
          <a:lstStyle/>
          <a:p>
            <a:pPr indent="-342962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Plot temperature distribution along the fin (experimental temperature distribution)</a:t>
            </a:r>
            <a:endParaRPr/>
          </a:p>
          <a:p>
            <a:pPr indent="-342962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Calculate the </a:t>
            </a:r>
            <a:r>
              <a:rPr lang="en-IN" sz="2400" u="sng">
                <a:solidFill>
                  <a:schemeClr val="hlink"/>
                </a:solidFill>
                <a:hlinkClick action="ppaction://hlinksldjump" r:id="rId3"/>
              </a:rPr>
              <a:t>fluid properties</a:t>
            </a:r>
            <a:r>
              <a:rPr lang="en-IN" sz="2400"/>
              <a:t> at T</a:t>
            </a:r>
            <a:r>
              <a:rPr baseline="-25000" lang="en-IN" sz="2400"/>
              <a:t>mf</a:t>
            </a:r>
            <a:r>
              <a:rPr lang="en-IN" sz="2400"/>
              <a:t> </a:t>
            </a:r>
            <a:endParaRPr/>
          </a:p>
          <a:p>
            <a:pPr indent="-342962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Calculate Re and Nu</a:t>
            </a:r>
            <a:endParaRPr/>
          </a:p>
          <a:p>
            <a:pPr indent="-342962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Calculate heat transfer coefficient h, rate of heat transfer     and fin efficiency</a:t>
            </a:r>
            <a:endParaRPr/>
          </a:p>
          <a:p>
            <a:pPr indent="-342962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 Obtain theoretical temperature distribution assuming insulated tip</a:t>
            </a:r>
            <a:endParaRPr/>
          </a:p>
          <a:p>
            <a:pPr indent="-342962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 Show all the steps for one run as Sample Calculations</a:t>
            </a:r>
            <a:endParaRPr/>
          </a:p>
          <a:p>
            <a:pPr indent="-342962" lvl="0" marL="34290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sz="2400"/>
              <a:t>Plot theoretical and experimental temperature profiles for each case on the same graph</a:t>
            </a:r>
            <a:endParaRPr sz="2400"/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9586" y="2428868"/>
            <a:ext cx="219076" cy="32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type="title"/>
          </p:nvPr>
        </p:nvSpPr>
        <p:spPr>
          <a:xfrm>
            <a:off x="0" y="0"/>
            <a:ext cx="8229600" cy="50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Fluid Properties</a:t>
            </a:r>
            <a:endParaRPr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 b="7024" l="3516" r="24414" t="0"/>
          <a:stretch/>
        </p:blipFill>
        <p:spPr>
          <a:xfrm>
            <a:off x="285725" y="710875"/>
            <a:ext cx="8572550" cy="52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457200" y="357166"/>
            <a:ext cx="8229600" cy="5768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/>
              <a:t>Title:</a:t>
            </a:r>
            <a:r>
              <a:rPr lang="en-IN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Heat Transfer from a Pin Fin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/>
              <a:t>Objective: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To find out the rate of heat transfer and heat transfer coefficient through a pin fin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To study the temperature distribution along the length of the pin fin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97" name="Google Shape;97;p3"/>
          <p:cNvSpPr txBox="1"/>
          <p:nvPr>
            <p:ph idx="3" type="body"/>
          </p:nvPr>
        </p:nvSpPr>
        <p:spPr>
          <a:xfrm>
            <a:off x="4572000" y="214290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98" name="Google Shape;98;p3"/>
          <p:cNvSpPr txBox="1"/>
          <p:nvPr>
            <p:ph idx="4" type="body"/>
          </p:nvPr>
        </p:nvSpPr>
        <p:spPr>
          <a:xfrm>
            <a:off x="4643437" y="443947"/>
            <a:ext cx="4498975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•"/>
            </a:pPr>
            <a:r>
              <a:rPr lang="en-IN"/>
              <a:t>For 1-dimensional fin with insulated tip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Temperature distribution 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Rate of heat transfer 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Fin Efficiency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For a pin fin 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Hence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5263"/>
              <a:buChar char="–"/>
            </a:pPr>
            <a:r>
              <a:rPr lang="en-IN">
                <a:solidFill>
                  <a:srgbClr val="FF0000"/>
                </a:solidFill>
              </a:rPr>
              <a:t>How to get h?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974" y="4207963"/>
            <a:ext cx="17907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Wide downward diagonal" id="100" name="Google Shape;100;p3"/>
          <p:cNvSpPr/>
          <p:nvPr/>
        </p:nvSpPr>
        <p:spPr>
          <a:xfrm>
            <a:off x="500034" y="1357298"/>
            <a:ext cx="68262" cy="1477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Wide downward diagonal" id="101" name="Google Shape;101;p3"/>
          <p:cNvSpPr/>
          <p:nvPr/>
        </p:nvSpPr>
        <p:spPr>
          <a:xfrm>
            <a:off x="571472" y="1357298"/>
            <a:ext cx="18000" cy="1477962"/>
          </a:xfrm>
          <a:prstGeom prst="rect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14335" y="1952623"/>
            <a:ext cx="2214578" cy="285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3"/>
          <p:cNvCxnSpPr>
            <a:stCxn id="102" idx="1"/>
          </p:cNvCxnSpPr>
          <p:nvPr/>
        </p:nvCxnSpPr>
        <p:spPr>
          <a:xfrm flipH="1" rot="10800000">
            <a:off x="614335" y="2071799"/>
            <a:ext cx="2600400" cy="2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4" name="Google Shape;104;p3"/>
          <p:cNvSpPr txBox="1"/>
          <p:nvPr/>
        </p:nvSpPr>
        <p:spPr>
          <a:xfrm>
            <a:off x="2928926" y="1714488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6446" y="3089275"/>
            <a:ext cx="2079625" cy="6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3500430" y="3500438"/>
            <a:ext cx="22860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Written in lab sheet as effectiveness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2539" y="5887755"/>
            <a:ext cx="1476375" cy="558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6273831" y="6188612"/>
            <a:ext cx="285752" cy="357190"/>
          </a:xfrm>
          <a:prstGeom prst="ellipse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5971962" y="6160705"/>
            <a:ext cx="301870" cy="377338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610313" y="5803911"/>
            <a:ext cx="2140795" cy="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Flow Characteristics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6273832" y="5915657"/>
            <a:ext cx="196038" cy="24504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3"/>
          <p:cNvCxnSpPr/>
          <p:nvPr/>
        </p:nvCxnSpPr>
        <p:spPr>
          <a:xfrm rot="-5400000">
            <a:off x="2640793" y="1769257"/>
            <a:ext cx="35719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3"/>
          <p:cNvCxnSpPr/>
          <p:nvPr/>
        </p:nvCxnSpPr>
        <p:spPr>
          <a:xfrm flipH="1" rot="10800000">
            <a:off x="642910" y="1781175"/>
            <a:ext cx="2186015" cy="475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14" name="Google Shape;114;p3"/>
          <p:cNvSpPr txBox="1"/>
          <p:nvPr/>
        </p:nvSpPr>
        <p:spPr>
          <a:xfrm>
            <a:off x="1714480" y="1488032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5875" y="2562225"/>
            <a:ext cx="1428750" cy="40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6746" y="1238242"/>
            <a:ext cx="3272321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9870" y="2343149"/>
            <a:ext cx="2281238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6500825" y="6372368"/>
            <a:ext cx="2147000" cy="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Material Properties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964907" y="6361136"/>
            <a:ext cx="17287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Geometry</a:t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786446" y="3286124"/>
            <a:ext cx="1143008" cy="4286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127" name="Google Shape;127;p4"/>
          <p:cNvSpPr txBox="1"/>
          <p:nvPr>
            <p:ph idx="3" type="body"/>
          </p:nvPr>
        </p:nvSpPr>
        <p:spPr>
          <a:xfrm>
            <a:off x="4572000" y="214290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128" name="Google Shape;128;p4"/>
          <p:cNvSpPr txBox="1"/>
          <p:nvPr>
            <p:ph idx="4" type="body"/>
          </p:nvPr>
        </p:nvSpPr>
        <p:spPr>
          <a:xfrm>
            <a:off x="4645025" y="496280"/>
            <a:ext cx="4498975" cy="5268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•"/>
            </a:pPr>
            <a:r>
              <a:rPr lang="en-IN"/>
              <a:t>Heat transfer coefficient calculated through correlation of dimensionless  quantities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•"/>
            </a:pPr>
            <a:r>
              <a:rPr lang="en-IN"/>
              <a:t>For forced convection, Nusselt number 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For air flow over circular cylinders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Reynolds number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–"/>
            </a:pPr>
            <a:r>
              <a:rPr lang="en-IN"/>
              <a:t> Velocity 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5263"/>
              <a:buChar char="–"/>
            </a:pPr>
            <a:r>
              <a:rPr lang="en-IN">
                <a:solidFill>
                  <a:srgbClr val="FF0000"/>
                </a:solidFill>
              </a:rPr>
              <a:t>How to get Q?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281" y="5264151"/>
            <a:ext cx="1354708" cy="50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2923" y="2001832"/>
            <a:ext cx="3265488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082" y="4071942"/>
            <a:ext cx="100965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6307135" y="5159917"/>
            <a:ext cx="285752" cy="357190"/>
          </a:xfrm>
          <a:prstGeom prst="ellipse">
            <a:avLst/>
          </a:prstGeom>
          <a:noFill/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934225" y="2001703"/>
            <a:ext cx="2214578" cy="89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Thermal Conductivity of Fluid</a:t>
            </a:r>
            <a:endParaRPr b="0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143635" y="2273628"/>
            <a:ext cx="285752" cy="35719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1135" y="3007796"/>
            <a:ext cx="3776663" cy="56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1857356" y="3714752"/>
            <a:ext cx="214314" cy="21431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71472" y="3500438"/>
            <a:ext cx="2428892" cy="642942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>
            <a:off x="214282" y="3571876"/>
            <a:ext cx="35719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9" name="Google Shape;139;p4"/>
          <p:cNvCxnSpPr/>
          <p:nvPr/>
        </p:nvCxnSpPr>
        <p:spPr>
          <a:xfrm>
            <a:off x="214282" y="3724276"/>
            <a:ext cx="35719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0" name="Google Shape;140;p4"/>
          <p:cNvCxnSpPr/>
          <p:nvPr/>
        </p:nvCxnSpPr>
        <p:spPr>
          <a:xfrm>
            <a:off x="214282" y="3927478"/>
            <a:ext cx="35719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1" name="Google Shape;141;p4"/>
          <p:cNvCxnSpPr/>
          <p:nvPr/>
        </p:nvCxnSpPr>
        <p:spPr>
          <a:xfrm>
            <a:off x="214282" y="4070354"/>
            <a:ext cx="35719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2" name="Google Shape;142;p4"/>
          <p:cNvSpPr txBox="1"/>
          <p:nvPr/>
        </p:nvSpPr>
        <p:spPr>
          <a:xfrm>
            <a:off x="142844" y="3286124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4"/>
          <p:cNvCxnSpPr>
            <a:stCxn id="136" idx="0"/>
            <a:endCxn id="136" idx="4"/>
          </p:cNvCxnSpPr>
          <p:nvPr/>
        </p:nvCxnSpPr>
        <p:spPr>
          <a:xfrm>
            <a:off x="1964513" y="3714752"/>
            <a:ext cx="0" cy="214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4" name="Google Shape;144;p4"/>
          <p:cNvCxnSpPr/>
          <p:nvPr/>
        </p:nvCxnSpPr>
        <p:spPr>
          <a:xfrm>
            <a:off x="2736038" y="2821203"/>
            <a:ext cx="0" cy="144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4"/>
          <p:cNvCxnSpPr/>
          <p:nvPr/>
        </p:nvCxnSpPr>
        <p:spPr>
          <a:xfrm>
            <a:off x="2000232" y="4071942"/>
            <a:ext cx="50006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4"/>
          <p:cNvSpPr txBox="1"/>
          <p:nvPr/>
        </p:nvSpPr>
        <p:spPr>
          <a:xfrm>
            <a:off x="2143108" y="3774048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6725435" y="5079485"/>
            <a:ext cx="2286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Volume Flowrate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153" name="Google Shape;153;p5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154" name="Google Shape;154;p5"/>
          <p:cNvSpPr txBox="1"/>
          <p:nvPr>
            <p:ph idx="3" type="body"/>
          </p:nvPr>
        </p:nvSpPr>
        <p:spPr>
          <a:xfrm>
            <a:off x="4572000" y="214290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155" name="Google Shape;155;p5"/>
          <p:cNvSpPr txBox="1"/>
          <p:nvPr>
            <p:ph idx="4" type="body"/>
          </p:nvPr>
        </p:nvSpPr>
        <p:spPr>
          <a:xfrm>
            <a:off x="4500562" y="835810"/>
            <a:ext cx="4498975" cy="5268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•"/>
            </a:pPr>
            <a:r>
              <a:rPr lang="en-IN"/>
              <a:t>In the U-tube, 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•"/>
            </a:pPr>
            <a:r>
              <a:rPr lang="en-IN"/>
              <a:t>In an orificememter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Char char="•"/>
            </a:pPr>
            <a:r>
              <a:rPr lang="en-IN"/>
              <a:t>Volume Flow Rate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r>
              <a:t/>
            </a:r>
            <a:endParaRPr/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763" y="1000125"/>
            <a:ext cx="1928812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075" y="1928813"/>
            <a:ext cx="3071813" cy="73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0826" y="2786057"/>
            <a:ext cx="1500198" cy="44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6149" y="3557465"/>
            <a:ext cx="5643563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688" y="5143500"/>
            <a:ext cx="8053387" cy="1357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5"/>
          <p:cNvGrpSpPr/>
          <p:nvPr/>
        </p:nvGrpSpPr>
        <p:grpSpPr>
          <a:xfrm>
            <a:off x="142844" y="928670"/>
            <a:ext cx="4143404" cy="2792435"/>
            <a:chOff x="142844" y="1142984"/>
            <a:chExt cx="4143404" cy="2792435"/>
          </a:xfrm>
        </p:grpSpPr>
        <p:pic>
          <p:nvPicPr>
            <p:cNvPr descr="An orifice plate flow meter with vena contracta. " id="162" name="Google Shape;162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2844" y="1142984"/>
              <a:ext cx="4143404" cy="2792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5"/>
            <p:cNvSpPr/>
            <p:nvPr/>
          </p:nvSpPr>
          <p:spPr>
            <a:xfrm>
              <a:off x="1928794" y="2214554"/>
              <a:ext cx="71438" cy="71438"/>
            </a:xfrm>
            <a:prstGeom prst="ellipse">
              <a:avLst/>
            </a:prstGeom>
            <a:solidFill>
              <a:srgbClr val="C0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714612" y="2214554"/>
              <a:ext cx="71438" cy="71438"/>
            </a:xfrm>
            <a:prstGeom prst="ellipse">
              <a:avLst/>
            </a:prstGeom>
            <a:solidFill>
              <a:srgbClr val="C0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" name="Google Shape;165;p5"/>
            <p:cNvCxnSpPr/>
            <p:nvPr/>
          </p:nvCxnSpPr>
          <p:spPr>
            <a:xfrm rot="5400000">
              <a:off x="464315" y="2250273"/>
              <a:ext cx="928694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166" name="Google Shape;166;p5"/>
            <p:cNvSpPr txBox="1"/>
            <p:nvPr/>
          </p:nvSpPr>
          <p:spPr>
            <a:xfrm>
              <a:off x="928662" y="1857364"/>
              <a:ext cx="428628" cy="4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baseline="-2500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baseline="-2500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2214546" y="2000240"/>
              <a:ext cx="428628" cy="421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baseline="-2500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baseline="-2500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5"/>
            <p:cNvCxnSpPr/>
            <p:nvPr/>
          </p:nvCxnSpPr>
          <p:spPr>
            <a:xfrm rot="5400000">
              <a:off x="1929588" y="2213760"/>
              <a:ext cx="714380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69" name="Google Shape;169;p5"/>
            <p:cNvCxnSpPr/>
            <p:nvPr/>
          </p:nvCxnSpPr>
          <p:spPr>
            <a:xfrm rot="10800000">
              <a:off x="2214546" y="1857364"/>
              <a:ext cx="142876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p5"/>
            <p:cNvCxnSpPr/>
            <p:nvPr/>
          </p:nvCxnSpPr>
          <p:spPr>
            <a:xfrm rot="10800000">
              <a:off x="2214547" y="2570155"/>
              <a:ext cx="142876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5400000">
              <a:off x="2608249" y="2249479"/>
              <a:ext cx="357190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172" name="Google Shape;172;p5"/>
            <p:cNvSpPr txBox="1"/>
            <p:nvPr/>
          </p:nvSpPr>
          <p:spPr>
            <a:xfrm>
              <a:off x="2786050" y="2071678"/>
              <a:ext cx="428628" cy="421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b="0" baseline="-2500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baseline="-2500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2509822" y="2059536"/>
              <a:ext cx="2762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IN" sz="1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baseline="-2500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643042" y="2071678"/>
              <a:ext cx="2762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IN" sz="1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baseline="-2500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2428860" y="3071810"/>
              <a:ext cx="428628" cy="4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b="0" baseline="-25000" i="0" lang="en-IN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endParaRPr b="0" baseline="-2500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1285852" y="5143512"/>
            <a:ext cx="285752" cy="4286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428860" y="5143512"/>
            <a:ext cx="285752" cy="428628"/>
          </a:xfrm>
          <a:prstGeom prst="ellipse">
            <a:avLst/>
          </a:prstGeom>
          <a:noFill/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2071670" y="5143512"/>
            <a:ext cx="285752" cy="4286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57158" y="4572008"/>
            <a:ext cx="15001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Area of Vena Contracta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2643174" y="4929198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Area of Orifice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1928794" y="4429132"/>
            <a:ext cx="17859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Coefficient of Contraction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857620" y="5500702"/>
            <a:ext cx="1714512" cy="114300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4143372" y="5214950"/>
            <a:ext cx="571504" cy="4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baseline="-2500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7072330" y="5000636"/>
            <a:ext cx="17859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Coefficient of Discharge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2330" y="5857892"/>
            <a:ext cx="285752" cy="42862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>
            <p:ph type="title"/>
          </p:nvPr>
        </p:nvSpPr>
        <p:spPr>
          <a:xfrm>
            <a:off x="0" y="-71462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Experimental Setup</a:t>
            </a:r>
            <a:endParaRPr/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09199" y="-7594599"/>
            <a:ext cx="5322821" cy="39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500042"/>
            <a:ext cx="4838700" cy="5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2643174" y="5786454"/>
            <a:ext cx="1072760" cy="35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Duct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721778" y="5715016"/>
            <a:ext cx="1349892" cy="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429124" y="5000636"/>
            <a:ext cx="857256" cy="6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Blower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82" y="642918"/>
            <a:ext cx="3317907" cy="131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7818" y="5929330"/>
            <a:ext cx="1538276" cy="86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4876" y="285728"/>
            <a:ext cx="1455549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3702" y="285728"/>
            <a:ext cx="1701563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57686" y="2071678"/>
            <a:ext cx="1929000" cy="1719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2500298" y="3429000"/>
            <a:ext cx="1357322" cy="6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Manometer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4286248" y="1643050"/>
            <a:ext cx="1709332" cy="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Orifice Plate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214282" y="1928802"/>
            <a:ext cx="1711099" cy="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Ammeter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2500298" y="1928802"/>
            <a:ext cx="14348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Voltmeter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1285851" y="500042"/>
            <a:ext cx="17594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Temperature Scanner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1643042" y="4357694"/>
            <a:ext cx="1357322" cy="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Dimmerstat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Schematic Sketch</a:t>
            </a:r>
            <a:endParaRPr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 b="24593" l="0" r="0" t="7937"/>
          <a:stretch/>
        </p:blipFill>
        <p:spPr>
          <a:xfrm>
            <a:off x="2428860" y="551309"/>
            <a:ext cx="3429024" cy="489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Specifications</a:t>
            </a:r>
            <a:endParaRPr/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759041"/>
            <a:ext cx="8142317" cy="574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Procedure</a:t>
            </a:r>
            <a:endParaRPr/>
          </a:p>
        </p:txBody>
      </p:sp>
      <p:sp>
        <p:nvSpPr>
          <p:cNvPr id="224" name="Google Shape;224;p9"/>
          <p:cNvSpPr txBox="1"/>
          <p:nvPr>
            <p:ph idx="1" type="body"/>
          </p:nvPr>
        </p:nvSpPr>
        <p:spPr>
          <a:xfrm>
            <a:off x="457200" y="642918"/>
            <a:ext cx="8229600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Start heating the fin by switching the heater and adjusting the dimmerstat voltage to a specific value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Start the blower and adjust the difference of level in manometer  (h</a:t>
            </a:r>
            <a:r>
              <a:rPr baseline="-25000" lang="en-IN" sz="2400"/>
              <a:t>w</a:t>
            </a:r>
            <a:r>
              <a:rPr lang="en-IN" sz="2400"/>
              <a:t>) to a specific value with the help of a valve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When steady state is reached, record the final readings T</a:t>
            </a:r>
            <a:r>
              <a:rPr baseline="-25000" lang="en-IN" sz="2400"/>
              <a:t>1</a:t>
            </a:r>
            <a:r>
              <a:rPr lang="en-IN" sz="2400"/>
              <a:t> to T</a:t>
            </a:r>
            <a:r>
              <a:rPr baseline="-25000" lang="en-IN" sz="2400"/>
              <a:t>5</a:t>
            </a:r>
            <a:r>
              <a:rPr lang="en-IN" sz="2400"/>
              <a:t> and also record the ambient temperature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Repeat the experiment with different values of h</a:t>
            </a:r>
            <a:r>
              <a:rPr baseline="-25000" lang="en-IN" sz="2400"/>
              <a:t>w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Put off the main switch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2021-02-26T17:27:25Z</dcterms:created>
  <dc:creator>LENOVO</dc:creator>
</cp:coreProperties>
</file>