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5" r:id="rId7"/>
    <p:sldId id="263" r:id="rId8"/>
    <p:sldId id="262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0" d="100"/>
          <a:sy n="80" d="100"/>
        </p:scale>
        <p:origin x="-1445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2CC76-4B48-4F67-AC36-0C1F779083D9}" type="datetimeFigureOut">
              <a:rPr lang="en-US" smtClean="0"/>
              <a:t>2/28/2021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5F0CB-6EA3-4F04-9608-2814C9CC65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3.bin"/><Relationship Id="rId4" Type="http://schemas.openxmlformats.org/officeDocument/2006/relationships/oleObject" Target="../embeddings/oleObject2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2910" y="7143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IN" dirty="0" smtClean="0"/>
              <a:t>Determination of Thermal Conductivity of Insulating Powder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186006"/>
          </a:xfr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r>
              <a:rPr lang="en-IN" dirty="0" smtClean="0">
                <a:solidFill>
                  <a:schemeClr val="tx1"/>
                </a:solidFill>
              </a:rPr>
              <a:t>Heat Power Laboratory I (Thermodynamics and Heat Transfer)</a:t>
            </a:r>
          </a:p>
          <a:p>
            <a:r>
              <a:rPr lang="en-IN" dirty="0" smtClean="0">
                <a:solidFill>
                  <a:schemeClr val="tx1"/>
                </a:solidFill>
              </a:rPr>
              <a:t>ME II Sec A</a:t>
            </a:r>
            <a:r>
              <a:rPr lang="en-IN" baseline="-25000" dirty="0" smtClean="0">
                <a:solidFill>
                  <a:schemeClr val="tx1"/>
                </a:solidFill>
              </a:rPr>
              <a:t>3</a:t>
            </a:r>
            <a:endParaRPr lang="en-IN" dirty="0" smtClean="0">
              <a:solidFill>
                <a:schemeClr val="tx1"/>
              </a:solidFill>
            </a:endParaRPr>
          </a:p>
          <a:p>
            <a:r>
              <a:rPr lang="en-IN" dirty="0" smtClean="0">
                <a:solidFill>
                  <a:schemeClr val="tx1"/>
                </a:solidFill>
              </a:rPr>
              <a:t>2020-21 2</a:t>
            </a:r>
            <a:r>
              <a:rPr lang="en-IN" baseline="30000" dirty="0" smtClean="0">
                <a:solidFill>
                  <a:schemeClr val="tx1"/>
                </a:solidFill>
              </a:rPr>
              <a:t>nd</a:t>
            </a:r>
            <a:r>
              <a:rPr lang="en-IN" dirty="0" smtClean="0">
                <a:solidFill>
                  <a:schemeClr val="tx1"/>
                </a:solidFill>
              </a:rPr>
              <a:t> Semester</a:t>
            </a:r>
          </a:p>
          <a:p>
            <a:r>
              <a:rPr lang="en-IN" dirty="0" smtClean="0">
                <a:solidFill>
                  <a:schemeClr val="tx1"/>
                </a:solidFill>
              </a:rPr>
              <a:t>Prof. </a:t>
            </a:r>
            <a:r>
              <a:rPr lang="en-IN" dirty="0" err="1" smtClean="0">
                <a:solidFill>
                  <a:schemeClr val="tx1"/>
                </a:solidFill>
              </a:rPr>
              <a:t>Achintya</a:t>
            </a:r>
            <a:r>
              <a:rPr lang="en-IN" dirty="0" smtClean="0">
                <a:solidFill>
                  <a:schemeClr val="tx1"/>
                </a:solidFill>
              </a:rPr>
              <a:t> </a:t>
            </a:r>
            <a:r>
              <a:rPr lang="en-IN" dirty="0" err="1" smtClean="0">
                <a:solidFill>
                  <a:schemeClr val="tx1"/>
                </a:solidFill>
              </a:rPr>
              <a:t>Mukhopadhyay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5768997"/>
          </a:xfrm>
        </p:spPr>
        <p:txBody>
          <a:bodyPr/>
          <a:lstStyle/>
          <a:p>
            <a:pPr>
              <a:buNone/>
            </a:pPr>
            <a:r>
              <a:rPr lang="en-IN" b="1" dirty="0" smtClean="0"/>
              <a:t>Title:</a:t>
            </a:r>
            <a:r>
              <a:rPr lang="en-IN" dirty="0" smtClean="0"/>
              <a:t> </a:t>
            </a:r>
          </a:p>
          <a:p>
            <a:r>
              <a:rPr lang="en-IN" dirty="0" smtClean="0"/>
              <a:t>Thermal Conductivity of an Insulating Powder</a:t>
            </a:r>
          </a:p>
          <a:p>
            <a:pPr>
              <a:buNone/>
            </a:pPr>
            <a:r>
              <a:rPr lang="en-IN" b="1" dirty="0" smtClean="0"/>
              <a:t>Objective:</a:t>
            </a:r>
          </a:p>
          <a:p>
            <a:r>
              <a:rPr lang="en-IN" dirty="0" smtClean="0"/>
              <a:t>To determine the thermal conductivity of an insulating powder (Asbestos powder)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54032"/>
          </a:xfrm>
        </p:spPr>
        <p:txBody>
          <a:bodyPr>
            <a:normAutofit fontScale="90000"/>
          </a:bodyPr>
          <a:lstStyle/>
          <a:p>
            <a:pPr algn="l"/>
            <a:r>
              <a:rPr lang="en-IN" dirty="0" smtClean="0"/>
              <a:t>Background Theory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214282" y="642918"/>
            <a:ext cx="4040188" cy="428628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Schematic Diagram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4572000" y="357166"/>
            <a:ext cx="4041775" cy="425448"/>
          </a:xfrm>
        </p:spPr>
        <p:txBody>
          <a:bodyPr>
            <a:normAutofit lnSpcReduction="10000"/>
          </a:bodyPr>
          <a:lstStyle/>
          <a:p>
            <a:r>
              <a:rPr lang="en-IN" dirty="0" smtClean="0"/>
              <a:t>Theory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645025" y="857232"/>
            <a:ext cx="4498975" cy="5268931"/>
          </a:xfrm>
        </p:spPr>
        <p:txBody>
          <a:bodyPr/>
          <a:lstStyle/>
          <a:p>
            <a:r>
              <a:rPr lang="en-IN" dirty="0" smtClean="0"/>
              <a:t>For 1-dimensional steady state heat transfer in spherical coordinate</a:t>
            </a:r>
          </a:p>
          <a:p>
            <a:endParaRPr lang="en-IN" dirty="0" smtClean="0"/>
          </a:p>
          <a:p>
            <a:endParaRPr lang="en-IN" dirty="0"/>
          </a:p>
          <a:p>
            <a:r>
              <a:rPr lang="en-IN" dirty="0" smtClean="0"/>
              <a:t>At steady state, </a:t>
            </a:r>
            <a:r>
              <a:rPr lang="en-IN" dirty="0" smtClean="0"/>
              <a:t>rate of heat transfer = </a:t>
            </a:r>
            <a:r>
              <a:rPr lang="en-IN" dirty="0" smtClean="0"/>
              <a:t>rate of heat input from electrical heater                   where  </a:t>
            </a:r>
            <a:endParaRPr lang="en-US" dirty="0"/>
          </a:p>
        </p:txBody>
      </p:sp>
      <p:grpSp>
        <p:nvGrpSpPr>
          <p:cNvPr id="27" name="Group 26"/>
          <p:cNvGrpSpPr/>
          <p:nvPr/>
        </p:nvGrpSpPr>
        <p:grpSpPr>
          <a:xfrm>
            <a:off x="142844" y="1000108"/>
            <a:ext cx="4143404" cy="4634717"/>
            <a:chOff x="142844" y="1000108"/>
            <a:chExt cx="4143404" cy="4634717"/>
          </a:xfrm>
        </p:grpSpPr>
        <p:sp>
          <p:nvSpPr>
            <p:cNvPr id="8" name="Oval 7"/>
            <p:cNvSpPr/>
            <p:nvPr/>
          </p:nvSpPr>
          <p:spPr>
            <a:xfrm>
              <a:off x="857224" y="2143116"/>
              <a:ext cx="2430000" cy="242889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1218926" y="2500306"/>
              <a:ext cx="1710000" cy="171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5400000" flipH="1" flipV="1">
              <a:off x="2143108" y="1643050"/>
              <a:ext cx="642942" cy="3571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071538" y="1000108"/>
              <a:ext cx="32147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/>
                <a:t>Outer Sphere</a:t>
              </a:r>
            </a:p>
            <a:p>
              <a:r>
                <a:rPr lang="en-IN" dirty="0" smtClean="0"/>
                <a:t>(Radius: R</a:t>
              </a:r>
              <a:r>
                <a:rPr lang="en-IN" baseline="-25000" dirty="0" smtClean="0"/>
                <a:t>0</a:t>
              </a:r>
              <a:r>
                <a:rPr lang="en-IN" dirty="0" smtClean="0"/>
                <a:t>; Temperature: T</a:t>
              </a:r>
              <a:r>
                <a:rPr lang="en-IN" baseline="-25000" dirty="0" smtClean="0"/>
                <a:t>0</a:t>
              </a:r>
              <a:r>
                <a:rPr lang="en-IN" dirty="0" smtClean="0"/>
                <a:t>)</a:t>
              </a:r>
              <a:endParaRPr lang="en-US" dirty="0"/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5400000">
              <a:off x="1250133" y="4464851"/>
              <a:ext cx="857256" cy="35719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142844" y="4988494"/>
              <a:ext cx="30718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/>
                <a:t>Inner Sphere</a:t>
              </a:r>
            </a:p>
            <a:p>
              <a:r>
                <a:rPr lang="en-IN" dirty="0" smtClean="0"/>
                <a:t>(Radius: </a:t>
              </a:r>
              <a:r>
                <a:rPr lang="en-IN" dirty="0" err="1" smtClean="0"/>
                <a:t>R</a:t>
              </a:r>
              <a:r>
                <a:rPr lang="en-IN" baseline="-25000" dirty="0" err="1" smtClean="0"/>
                <a:t>i</a:t>
              </a:r>
              <a:r>
                <a:rPr lang="en-IN" dirty="0" smtClean="0"/>
                <a:t>; Temperature: T</a:t>
              </a:r>
              <a:r>
                <a:rPr lang="en-IN" baseline="-25000" dirty="0" smtClean="0"/>
                <a:t>i</a:t>
              </a:r>
              <a:r>
                <a:rPr lang="en-IN" dirty="0" smtClean="0"/>
                <a:t>)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500166" y="3071810"/>
              <a:ext cx="1214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 smtClean="0">
                  <a:solidFill>
                    <a:schemeClr val="bg1"/>
                  </a:solidFill>
                </a:rPr>
                <a:t>Electrical Heater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rot="16200000" flipH="1">
              <a:off x="2607455" y="4250537"/>
              <a:ext cx="714380" cy="642942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143240" y="4857760"/>
              <a:ext cx="114300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/>
                <a:t>Insulating Powder</a:t>
              </a:r>
              <a:endParaRPr lang="en-US" dirty="0"/>
            </a:p>
          </p:txBody>
        </p:sp>
      </p:grpSp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5357818" y="2071678"/>
          <a:ext cx="2571768" cy="857256"/>
        </p:xfrm>
        <a:graphic>
          <a:graphicData uri="http://schemas.openxmlformats.org/presentationml/2006/ole">
            <p:oleObj spid="_x0000_s1026" name="Equation" r:id="rId3" imgW="1295280" imgH="431640" progId="Equation.3">
              <p:embed/>
            </p:oleObj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/>
        </p:nvGraphicFramePr>
        <p:xfrm>
          <a:off x="7858156" y="3643314"/>
          <a:ext cx="1143000" cy="428625"/>
        </p:xfrm>
        <a:graphic>
          <a:graphicData uri="http://schemas.openxmlformats.org/presentationml/2006/ole">
            <p:oleObj spid="_x0000_s1027" name="Equation" r:id="rId4" imgW="609480" imgH="228600" progId="Equation.3">
              <p:embed/>
            </p:oleObj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/>
        </p:nvGraphicFramePr>
        <p:xfrm>
          <a:off x="5929322" y="4357693"/>
          <a:ext cx="1500198" cy="813667"/>
        </p:xfrm>
        <a:graphic>
          <a:graphicData uri="http://schemas.openxmlformats.org/presentationml/2006/ole">
            <p:oleObj spid="_x0000_s1028" name="Equation" r:id="rId5" imgW="749160" imgH="4060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54032"/>
          </a:xfrm>
        </p:spPr>
        <p:txBody>
          <a:bodyPr>
            <a:normAutofit fontScale="90000"/>
          </a:bodyPr>
          <a:lstStyle/>
          <a:p>
            <a:pPr algn="l"/>
            <a:r>
              <a:rPr lang="en-IN" dirty="0" smtClean="0"/>
              <a:t>Experimental Setup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109199" y="-7594599"/>
            <a:ext cx="5322821" cy="3996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5" name="Group 24"/>
          <p:cNvGrpSpPr/>
          <p:nvPr/>
        </p:nvGrpSpPr>
        <p:grpSpPr>
          <a:xfrm>
            <a:off x="142843" y="785794"/>
            <a:ext cx="8215371" cy="5715040"/>
            <a:chOff x="142843" y="785794"/>
            <a:chExt cx="8215371" cy="5715040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2913" t="21167" r="4639" b="15333"/>
            <a:stretch>
              <a:fillRect/>
            </a:stretch>
          </p:blipFill>
          <p:spPr bwMode="auto">
            <a:xfrm>
              <a:off x="142843" y="785794"/>
              <a:ext cx="8152861" cy="4714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6" name="Oval 5"/>
            <p:cNvSpPr/>
            <p:nvPr/>
          </p:nvSpPr>
          <p:spPr>
            <a:xfrm>
              <a:off x="4286248" y="3286124"/>
              <a:ext cx="1071570" cy="7143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00430" y="2928934"/>
              <a:ext cx="1357322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solidFill>
                    <a:srgbClr val="FF0000"/>
                  </a:solidFill>
                </a:rPr>
                <a:t>Heater Control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4214810" y="1500174"/>
              <a:ext cx="1071570" cy="71438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6429388" y="1428736"/>
              <a:ext cx="1214446" cy="78581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000892" y="2214554"/>
              <a:ext cx="1357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solidFill>
                    <a:srgbClr val="FF0000"/>
                  </a:solidFill>
                </a:rPr>
                <a:t>Ammeter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643306" y="2214554"/>
              <a:ext cx="135732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solidFill>
                    <a:srgbClr val="FF0000"/>
                  </a:solidFill>
                </a:rPr>
                <a:t>Voltmeter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286380" y="1428736"/>
              <a:ext cx="1143008" cy="114300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643438" y="2428868"/>
              <a:ext cx="1500198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solidFill>
                    <a:srgbClr val="FF0000"/>
                  </a:solidFill>
                </a:rPr>
                <a:t>Temperature Indicator 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4"/>
            <a:srcRect l="74501" t="46113" r="20106" b="47083"/>
            <a:stretch>
              <a:fillRect/>
            </a:stretch>
          </p:blipFill>
          <p:spPr bwMode="auto">
            <a:xfrm>
              <a:off x="7000892" y="5214950"/>
              <a:ext cx="1357322" cy="1285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5" name="Rectangle 14"/>
            <p:cNvSpPr/>
            <p:nvPr/>
          </p:nvSpPr>
          <p:spPr>
            <a:xfrm>
              <a:off x="6215074" y="2643182"/>
              <a:ext cx="571504" cy="500066"/>
            </a:xfrm>
            <a:prstGeom prst="rect">
              <a:avLst/>
            </a:prstGeom>
            <a:noFill/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6200000" flipH="1">
              <a:off x="6536545" y="3393281"/>
              <a:ext cx="2071702" cy="157163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16200000" flipH="1">
              <a:off x="4964909" y="4393413"/>
              <a:ext cx="3286148" cy="78581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5500694" y="5572140"/>
              <a:ext cx="1500198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solidFill>
                    <a:srgbClr val="FF0000"/>
                  </a:solidFill>
                </a:rPr>
                <a:t>Temperature Selector  Switch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285984" y="2428868"/>
              <a:ext cx="9286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IN" b="1" dirty="0" smtClean="0">
                  <a:solidFill>
                    <a:srgbClr val="FF0000"/>
                  </a:solidFill>
                </a:rPr>
                <a:t>Sphere 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4"/>
          <a:srcRect l="54092" t="52917" r="35072" b="34575"/>
          <a:stretch>
            <a:fillRect/>
          </a:stretch>
        </p:blipFill>
        <p:spPr bwMode="auto">
          <a:xfrm>
            <a:off x="2786050" y="4691048"/>
            <a:ext cx="2500329" cy="216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7" name="Rectangle 26"/>
          <p:cNvSpPr/>
          <p:nvPr/>
        </p:nvSpPr>
        <p:spPr>
          <a:xfrm>
            <a:off x="4286248" y="3143248"/>
            <a:ext cx="1071570" cy="92869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 rot="10800000" flipV="1">
            <a:off x="2786050" y="4071942"/>
            <a:ext cx="1500198" cy="64294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3929070" y="5429252"/>
            <a:ext cx="2786058" cy="71438"/>
          </a:xfrm>
          <a:prstGeom prst="line">
            <a:avLst/>
          </a:prstGeom>
          <a:ln w="38100">
            <a:solidFill>
              <a:srgbClr val="FF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54032"/>
          </a:xfrm>
        </p:spPr>
        <p:txBody>
          <a:bodyPr>
            <a:normAutofit fontScale="90000"/>
          </a:bodyPr>
          <a:lstStyle/>
          <a:p>
            <a:pPr algn="l"/>
            <a:r>
              <a:rPr lang="en-IN" dirty="0" smtClean="0"/>
              <a:t>Specifications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1" y="1214422"/>
            <a:ext cx="8235655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54032"/>
          </a:xfrm>
        </p:spPr>
        <p:txBody>
          <a:bodyPr>
            <a:normAutofit fontScale="90000"/>
          </a:bodyPr>
          <a:lstStyle/>
          <a:p>
            <a:pPr algn="l"/>
            <a:r>
              <a:rPr lang="en-IN" dirty="0" smtClean="0"/>
              <a:t>Procedure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483245"/>
          </a:xfrm>
        </p:spPr>
        <p:txBody>
          <a:bodyPr>
            <a:normAutofit/>
          </a:bodyPr>
          <a:lstStyle/>
          <a:p>
            <a:r>
              <a:rPr lang="en-IN" sz="2400" dirty="0" smtClean="0"/>
              <a:t>Put on the main switch</a:t>
            </a:r>
          </a:p>
          <a:p>
            <a:r>
              <a:rPr lang="en-IN" sz="2400" dirty="0" smtClean="0"/>
              <a:t>Apply input (power) by operating </a:t>
            </a:r>
            <a:r>
              <a:rPr lang="en-IN" sz="2400" dirty="0" err="1" smtClean="0"/>
              <a:t>dimmerstat</a:t>
            </a:r>
            <a:r>
              <a:rPr lang="en-IN" sz="2400" dirty="0" smtClean="0"/>
              <a:t> (Power should not exceed 40 W to prevent burnout)</a:t>
            </a:r>
          </a:p>
          <a:p>
            <a:r>
              <a:rPr lang="en-IN" sz="2400" dirty="0" smtClean="0"/>
              <a:t>Wait until a steady state condition is reached</a:t>
            </a:r>
          </a:p>
          <a:p>
            <a:r>
              <a:rPr lang="en-IN" sz="2400" dirty="0" smtClean="0"/>
              <a:t>Note down readings in observation table</a:t>
            </a:r>
          </a:p>
          <a:p>
            <a:r>
              <a:rPr lang="en-IN" sz="2400" dirty="0" smtClean="0"/>
              <a:t>Repeat the experiment for different heat input</a:t>
            </a:r>
          </a:p>
          <a:p>
            <a:r>
              <a:rPr lang="en-IN" sz="2400" dirty="0" smtClean="0"/>
              <a:t>After the experiment is over, put </a:t>
            </a:r>
            <a:r>
              <a:rPr lang="en-IN" sz="2400" dirty="0" err="1" smtClean="0"/>
              <a:t>dimmerstat</a:t>
            </a:r>
            <a:r>
              <a:rPr lang="en-IN" sz="2400" dirty="0" smtClean="0"/>
              <a:t> to zero position</a:t>
            </a:r>
          </a:p>
          <a:p>
            <a:r>
              <a:rPr lang="en-IN" sz="2400" dirty="0" smtClean="0"/>
              <a:t>Put off the main switch</a:t>
            </a:r>
          </a:p>
          <a:p>
            <a:endParaRPr lang="en-IN" sz="2400" dirty="0" smtClean="0"/>
          </a:p>
          <a:p>
            <a:endParaRPr lang="en-IN" sz="2400" dirty="0" smtClean="0"/>
          </a:p>
          <a:p>
            <a:endParaRPr lang="en-IN" sz="2400" dirty="0" smtClean="0"/>
          </a:p>
          <a:p>
            <a:endParaRPr lang="en-IN" sz="2400" dirty="0" smtClean="0"/>
          </a:p>
          <a:p>
            <a:endParaRPr lang="en-IN" sz="2400" dirty="0" smtClean="0"/>
          </a:p>
          <a:p>
            <a:endParaRPr lang="en-IN" sz="2400" dirty="0" smtClean="0"/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82594"/>
          </a:xfrm>
        </p:spPr>
        <p:txBody>
          <a:bodyPr>
            <a:normAutofit fontScale="90000"/>
          </a:bodyPr>
          <a:lstStyle/>
          <a:p>
            <a:pPr algn="l"/>
            <a:r>
              <a:rPr lang="en-IN" dirty="0" smtClean="0"/>
              <a:t>Observations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</p:nvPr>
        </p:nvGraphicFramePr>
        <p:xfrm>
          <a:off x="428596" y="4357694"/>
          <a:ext cx="8229598" cy="1752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  <a:gridCol w="633046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Sl. No.</a:t>
                      </a:r>
                      <a:endParaRPr lang="en-US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N" b="1" dirty="0" err="1" smtClean="0"/>
                        <a:t>Vol-tage</a:t>
                      </a:r>
                      <a:r>
                        <a:rPr lang="en-IN" b="1" dirty="0" smtClean="0"/>
                        <a:t> (V)</a:t>
                      </a:r>
                      <a:endParaRPr lang="en-US" b="1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Cur-rent</a:t>
                      </a:r>
                    </a:p>
                    <a:p>
                      <a:pPr algn="ctr"/>
                      <a:r>
                        <a:rPr lang="en-IN" b="1" dirty="0" smtClean="0"/>
                        <a:t>(A)</a:t>
                      </a:r>
                      <a:endParaRPr lang="en-US" b="1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Inner Sphere Temp (</a:t>
                      </a:r>
                      <a:r>
                        <a:rPr lang="en-IN" b="1" dirty="0" smtClean="0">
                          <a:sym typeface="Symbol"/>
                        </a:rPr>
                        <a:t>C)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Inner Sphere Temp (</a:t>
                      </a:r>
                      <a:r>
                        <a:rPr lang="en-IN" b="1" dirty="0" smtClean="0">
                          <a:sym typeface="Symbol"/>
                        </a:rPr>
                        <a:t>C)</a:t>
                      </a:r>
                      <a:endParaRPr lang="en-US" b="1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T</a:t>
                      </a:r>
                      <a:r>
                        <a:rPr lang="en-IN" b="1" baseline="-25000" dirty="0" smtClean="0"/>
                        <a:t>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/>
                        <a:t>T</a:t>
                      </a:r>
                      <a:r>
                        <a:rPr lang="en-IN" b="1" baseline="-25000" dirty="0" smtClean="0"/>
                        <a:t>2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/>
                        <a:t>T</a:t>
                      </a:r>
                      <a:r>
                        <a:rPr lang="en-IN" b="1" baseline="-25000" dirty="0" smtClean="0"/>
                        <a:t>3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IN" b="1" dirty="0" smtClean="0"/>
                        <a:t>T</a:t>
                      </a:r>
                      <a:r>
                        <a:rPr lang="en-IN" b="1" baseline="-25000" dirty="0" smtClean="0"/>
                        <a:t>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/>
                        <a:t>T</a:t>
                      </a:r>
                      <a:r>
                        <a:rPr lang="en-IN" b="1" baseline="-25000" dirty="0" smtClean="0"/>
                        <a:t>5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/>
                        <a:t>T</a:t>
                      </a:r>
                      <a:r>
                        <a:rPr lang="en-IN" b="1" baseline="-25000" dirty="0" smtClean="0"/>
                        <a:t>6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/>
                        <a:t>T</a:t>
                      </a:r>
                      <a:r>
                        <a:rPr lang="en-IN" b="1" baseline="-25000" dirty="0" smtClean="0"/>
                        <a:t>7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/>
                        <a:t>T</a:t>
                      </a:r>
                      <a:r>
                        <a:rPr lang="en-IN" b="1" baseline="-25000" dirty="0" smtClean="0"/>
                        <a:t>8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/>
                        <a:t>T</a:t>
                      </a:r>
                      <a:r>
                        <a:rPr lang="en-IN" b="1" baseline="-25000" dirty="0" smtClean="0"/>
                        <a:t>9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N" b="1" dirty="0" smtClean="0"/>
                        <a:t>T</a:t>
                      </a:r>
                      <a:r>
                        <a:rPr lang="en-IN" b="1" baseline="-25000" dirty="0" smtClean="0"/>
                        <a:t>10</a:t>
                      </a:r>
                      <a:endParaRPr lang="en-US" b="1" dirty="0" smtClean="0"/>
                    </a:p>
                    <a:p>
                      <a:pPr algn="ctr"/>
                      <a:endParaRPr lang="en-US" b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31" name="Group 30"/>
          <p:cNvGrpSpPr/>
          <p:nvPr/>
        </p:nvGrpSpPr>
        <p:grpSpPr>
          <a:xfrm>
            <a:off x="1928794" y="785794"/>
            <a:ext cx="7072362" cy="3289537"/>
            <a:chOff x="1928794" y="785794"/>
            <a:chExt cx="7072362" cy="3289537"/>
          </a:xfrm>
        </p:grpSpPr>
        <p:sp>
          <p:nvSpPr>
            <p:cNvPr id="19" name="Oval 18"/>
            <p:cNvSpPr/>
            <p:nvPr/>
          </p:nvSpPr>
          <p:spPr>
            <a:xfrm>
              <a:off x="4214810" y="1357298"/>
              <a:ext cx="2430000" cy="2428892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4576512" y="1714488"/>
              <a:ext cx="1710000" cy="1710000"/>
            </a:xfrm>
            <a:prstGeom prst="ellipse">
              <a:avLst/>
            </a:prstGeom>
            <a:solidFill>
              <a:schemeClr val="tx1">
                <a:lumMod val="75000"/>
                <a:lumOff val="2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6500826" y="1285860"/>
              <a:ext cx="928694" cy="71438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6286512" y="785794"/>
              <a:ext cx="2714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/>
                <a:t>Outer Sphere</a:t>
              </a:r>
            </a:p>
            <a:p>
              <a:r>
                <a:rPr lang="en-IN" dirty="0" smtClean="0"/>
                <a:t>(Temperatures: T</a:t>
              </a:r>
              <a:r>
                <a:rPr lang="en-IN" baseline="-25000" dirty="0" smtClean="0"/>
                <a:t>5</a:t>
              </a:r>
              <a:r>
                <a:rPr lang="en-IN" dirty="0" smtClean="0"/>
                <a:t> – T</a:t>
              </a:r>
              <a:r>
                <a:rPr lang="en-IN" baseline="-25000" dirty="0" smtClean="0"/>
                <a:t>10</a:t>
              </a:r>
              <a:r>
                <a:rPr lang="en-IN" dirty="0" smtClean="0"/>
                <a:t>)</a:t>
              </a:r>
              <a:endParaRPr lang="en-US" dirty="0"/>
            </a:p>
          </p:txBody>
        </p:sp>
        <p:cxnSp>
          <p:nvCxnSpPr>
            <p:cNvPr id="23" name="Straight Connector 22"/>
            <p:cNvCxnSpPr/>
            <p:nvPr/>
          </p:nvCxnSpPr>
          <p:spPr>
            <a:xfrm rot="10800000" flipV="1">
              <a:off x="3143240" y="2571744"/>
              <a:ext cx="1428760" cy="857256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857752" y="2285992"/>
              <a:ext cx="12144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N" dirty="0" smtClean="0">
                  <a:solidFill>
                    <a:schemeClr val="bg1"/>
                  </a:solidFill>
                </a:rPr>
                <a:t>Electrical Heater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28794" y="3429000"/>
              <a:ext cx="2714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N" dirty="0" smtClean="0"/>
                <a:t>Inner Sphere</a:t>
              </a:r>
            </a:p>
            <a:p>
              <a:r>
                <a:rPr lang="en-IN" dirty="0" smtClean="0"/>
                <a:t>(Temperatures: T</a:t>
              </a:r>
              <a:r>
                <a:rPr lang="en-IN" baseline="-25000" dirty="0"/>
                <a:t>1</a:t>
              </a:r>
              <a:r>
                <a:rPr lang="en-IN" dirty="0" smtClean="0"/>
                <a:t> – T</a:t>
              </a:r>
              <a:r>
                <a:rPr lang="en-IN" baseline="-25000" dirty="0"/>
                <a:t>4</a:t>
              </a:r>
              <a:r>
                <a:rPr lang="en-IN" dirty="0" smtClean="0"/>
                <a:t>)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11156"/>
          </a:xfrm>
        </p:spPr>
        <p:txBody>
          <a:bodyPr>
            <a:normAutofit fontScale="90000"/>
          </a:bodyPr>
          <a:lstStyle/>
          <a:p>
            <a:pPr algn="l"/>
            <a:r>
              <a:rPr lang="en-IN" dirty="0" smtClean="0"/>
              <a:t>Calculations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42918"/>
            <a:ext cx="8229600" cy="5214973"/>
          </a:xfrm>
        </p:spPr>
        <p:txBody>
          <a:bodyPr>
            <a:normAutofit/>
          </a:bodyPr>
          <a:lstStyle/>
          <a:p>
            <a:r>
              <a:rPr lang="en-IN" sz="2400" dirty="0" smtClean="0"/>
              <a:t>Average temperature for inner surface</a:t>
            </a:r>
          </a:p>
          <a:p>
            <a:endParaRPr lang="en-IN" sz="2400" dirty="0"/>
          </a:p>
          <a:p>
            <a:r>
              <a:rPr lang="en-IN" sz="2400" dirty="0" smtClean="0"/>
              <a:t>Average temperature for outer surface</a:t>
            </a:r>
          </a:p>
          <a:p>
            <a:pPr>
              <a:buNone/>
            </a:pPr>
            <a:endParaRPr lang="en-IN" sz="2400" dirty="0"/>
          </a:p>
          <a:p>
            <a:r>
              <a:rPr lang="en-IN" sz="2400" dirty="0" smtClean="0"/>
              <a:t>Heat Input</a:t>
            </a:r>
          </a:p>
          <a:p>
            <a:endParaRPr lang="en-IN" sz="2400" dirty="0"/>
          </a:p>
          <a:p>
            <a:r>
              <a:rPr lang="en-IN" sz="2400" dirty="0" smtClean="0"/>
              <a:t>Thermal Conductivity </a:t>
            </a:r>
          </a:p>
          <a:p>
            <a:pPr>
              <a:buNone/>
            </a:pPr>
            <a:endParaRPr lang="en-US" sz="24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3571868" y="1142984"/>
          <a:ext cx="2643206" cy="410153"/>
        </p:xfrm>
        <a:graphic>
          <a:graphicData uri="http://schemas.openxmlformats.org/presentationml/2006/ole">
            <p:oleObj spid="_x0000_s5123" name="Equation" r:id="rId3" imgW="1473120" imgH="228600" progId="Equation.3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3108325" y="2000250"/>
          <a:ext cx="3714750" cy="409575"/>
        </p:xfrm>
        <a:graphic>
          <a:graphicData uri="http://schemas.openxmlformats.org/presentationml/2006/ole">
            <p:oleObj spid="_x0000_s5124" name="Equation" r:id="rId4" imgW="2070000" imgH="228600" progId="Equation.3">
              <p:embed/>
            </p:oleObj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4573588" y="2786063"/>
          <a:ext cx="1093787" cy="409575"/>
        </p:xfrm>
        <a:graphic>
          <a:graphicData uri="http://schemas.openxmlformats.org/presentationml/2006/ole">
            <p:oleObj spid="_x0000_s5125" name="Equation" r:id="rId5" imgW="609480" imgH="228600" progId="Equation.3">
              <p:embed/>
            </p:oleObj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4000496" y="3786189"/>
          <a:ext cx="2143140" cy="812137"/>
        </p:xfrm>
        <a:graphic>
          <a:graphicData uri="http://schemas.openxmlformats.org/presentationml/2006/ole">
            <p:oleObj spid="_x0000_s5126" name="Equation" r:id="rId6" imgW="1206360" imgH="457200" progId="Equation.3">
              <p:embed/>
            </p:oleObj>
          </a:graphicData>
        </a:graphic>
      </p:graphicFrame>
      <p:sp>
        <p:nvSpPr>
          <p:cNvPr id="9" name="Oval 8"/>
          <p:cNvSpPr/>
          <p:nvPr/>
        </p:nvSpPr>
        <p:spPr>
          <a:xfrm>
            <a:off x="4143372" y="1142984"/>
            <a:ext cx="178595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643306" y="2000240"/>
            <a:ext cx="285752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000628" y="2714620"/>
            <a:ext cx="857256" cy="5715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929190" y="3714752"/>
            <a:ext cx="857256" cy="57150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214942" y="4143380"/>
            <a:ext cx="857256" cy="57150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72000" y="3786190"/>
            <a:ext cx="428628" cy="4286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072198" y="464344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00B050"/>
                </a:solidFill>
              </a:rPr>
              <a:t>Calculated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715008" y="3500438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0070C0"/>
                </a:solidFill>
              </a:rPr>
              <a:t>Given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00760" y="1357298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dirty="0" smtClean="0">
                <a:solidFill>
                  <a:srgbClr val="FF0000"/>
                </a:solidFill>
              </a:rPr>
              <a:t>Experimental Observations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511156"/>
          </a:xfrm>
        </p:spPr>
        <p:txBody>
          <a:bodyPr>
            <a:normAutofit fontScale="90000"/>
          </a:bodyPr>
          <a:lstStyle/>
          <a:p>
            <a:pPr algn="l"/>
            <a:r>
              <a:rPr lang="en-IN" dirty="0" smtClean="0"/>
              <a:t>Results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3071810"/>
            <a:ext cx="8229600" cy="3054353"/>
          </a:xfrm>
        </p:spPr>
        <p:txBody>
          <a:bodyPr>
            <a:normAutofit/>
          </a:bodyPr>
          <a:lstStyle/>
          <a:p>
            <a:r>
              <a:rPr lang="en-IN" sz="2400" dirty="0" smtClean="0"/>
              <a:t>Complete the tables </a:t>
            </a:r>
          </a:p>
          <a:p>
            <a:r>
              <a:rPr lang="en-IN" sz="2400" dirty="0" smtClean="0"/>
              <a:t>Show all the steps for one run as sample Calculations</a:t>
            </a:r>
          </a:p>
          <a:p>
            <a:r>
              <a:rPr lang="en-IN" sz="2400" dirty="0" smtClean="0"/>
              <a:t>Plot k as a function of T</a:t>
            </a:r>
            <a:r>
              <a:rPr lang="en-IN" sz="2400" baseline="-25000" dirty="0" smtClean="0"/>
              <a:t>i</a:t>
            </a:r>
            <a:endParaRPr lang="en-US" sz="2400" dirty="0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/>
        </p:nvGraphicFramePr>
        <p:xfrm>
          <a:off x="357158" y="857232"/>
          <a:ext cx="8229600" cy="1747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5776"/>
                <a:gridCol w="2071702"/>
                <a:gridCol w="2000264"/>
                <a:gridCol w="1714512"/>
                <a:gridCol w="1757346"/>
              </a:tblGrid>
              <a:tr h="370840">
                <a:tc>
                  <a:txBody>
                    <a:bodyPr/>
                    <a:lstStyle/>
                    <a:p>
                      <a:r>
                        <a:rPr lang="en-IN" sz="2000" dirty="0" err="1" smtClean="0"/>
                        <a:t>Sl</a:t>
                      </a:r>
                      <a:endParaRPr lang="en-IN" sz="2000" dirty="0" smtClean="0"/>
                    </a:p>
                    <a:p>
                      <a:r>
                        <a:rPr lang="en-IN" sz="2000" dirty="0" smtClean="0"/>
                        <a:t>No.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Average temperature for inner surface (</a:t>
                      </a:r>
                      <a:r>
                        <a:rPr lang="en-IN" sz="2000" dirty="0" smtClean="0">
                          <a:sym typeface="Symbol"/>
                        </a:rPr>
                        <a:t>C)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Average temperature for inner surface (</a:t>
                      </a:r>
                      <a:r>
                        <a:rPr lang="en-IN" sz="2000" dirty="0" smtClean="0">
                          <a:sym typeface="Symbol"/>
                        </a:rPr>
                        <a:t>C)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Heat Input (W)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N" sz="2000" dirty="0" smtClean="0"/>
                        <a:t>Thermal Conductivity (W/m-K)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330</TotalTime>
  <Words>311</Words>
  <Application>Microsoft Office PowerPoint</Application>
  <PresentationFormat>On-screen Show (4:3)</PresentationFormat>
  <Paragraphs>86</Paragraphs>
  <Slides>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1" baseType="lpstr">
      <vt:lpstr>Office Theme</vt:lpstr>
      <vt:lpstr>Microsoft Equation 3.0</vt:lpstr>
      <vt:lpstr>Determination of Thermal Conductivity of Insulating Powder</vt:lpstr>
      <vt:lpstr>Slide 2</vt:lpstr>
      <vt:lpstr>Background Theory</vt:lpstr>
      <vt:lpstr>Experimental Setup</vt:lpstr>
      <vt:lpstr>Specifications</vt:lpstr>
      <vt:lpstr>Procedure</vt:lpstr>
      <vt:lpstr>Observations</vt:lpstr>
      <vt:lpstr>Calculations</vt:lpstr>
      <vt:lpstr>Results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Determination of Thermal Conductivity of Insulating Powder</dc:title>
  <dc:creator>LENOVO</dc:creator>
  <cp:lastModifiedBy>LENOVO</cp:lastModifiedBy>
  <cp:revision>2</cp:revision>
  <dcterms:created xsi:type="dcterms:W3CDTF">2021-02-28T13:27:25Z</dcterms:created>
  <dcterms:modified xsi:type="dcterms:W3CDTF">2021-02-28T18:58:01Z</dcterms:modified>
</cp:coreProperties>
</file>