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0" roundtripDataSignature="AMtx7mjzOv3KVxGpArAMXwXUfVu+V083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F0ABE12-C7D5-4F1C-AAAE-550BF62E9F79}">
  <a:tblStyle styleId="{BF0ABE12-C7D5-4F1C-AAAE-550BF62E9F7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" name="Google Shape;26;p1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7" name="Google Shape;27;p1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8" name="Google Shape;28;p1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9" name="Google Shape;29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6" name="Google Shape;46;p2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7" name="Google Shape;47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9.png"/><Relationship Id="rId5" Type="http://schemas.openxmlformats.org/officeDocument/2006/relationships/image" Target="../media/image18.png"/><Relationship Id="rId6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15.png"/><Relationship Id="rId7" Type="http://schemas.openxmlformats.org/officeDocument/2006/relationships/image" Target="../media/image19.png"/><Relationship Id="rId8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642910" y="71435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Heat Transfer in a Single Tube Cross Flow Heat Exchanger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371600" y="3886200"/>
            <a:ext cx="6400800" cy="218600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I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Heat Power Laboratory I (Thermodynamics and Heat Transfer)</a:t>
            </a:r>
            <a:endParaRPr/>
          </a:p>
          <a:p>
            <a:pPr indent="0" lvl="0" marL="0" rtl="0" algn="ctr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I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 II Sec A</a:t>
            </a:r>
            <a:r>
              <a:rPr baseline="-25000" lang="en-I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I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2020-21 2</a:t>
            </a:r>
            <a:r>
              <a:rPr baseline="30000" lang="en-I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I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Semester</a:t>
            </a:r>
            <a:endParaRPr/>
          </a:p>
          <a:p>
            <a:pPr indent="0" lvl="0" marL="0" rtl="0" algn="ctr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I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Prof. Achintya Mukhopadhyay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"/>
          <p:cNvSpPr txBox="1"/>
          <p:nvPr>
            <p:ph type="title"/>
          </p:nvPr>
        </p:nvSpPr>
        <p:spPr>
          <a:xfrm>
            <a:off x="457200" y="274638"/>
            <a:ext cx="8229600" cy="725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IN"/>
              <a:t>Specifications</a:t>
            </a:r>
            <a:endParaRPr/>
          </a:p>
        </p:txBody>
      </p:sp>
      <p:pic>
        <p:nvPicPr>
          <p:cNvPr id="209" name="Google Shape;20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582" y="1285860"/>
            <a:ext cx="8539001" cy="2214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"/>
          <p:cNvSpPr txBox="1"/>
          <p:nvPr>
            <p:ph type="title"/>
          </p:nvPr>
        </p:nvSpPr>
        <p:spPr>
          <a:xfrm>
            <a:off x="0" y="0"/>
            <a:ext cx="8229600" cy="654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IN"/>
              <a:t>Procedure</a:t>
            </a:r>
            <a:endParaRPr/>
          </a:p>
        </p:txBody>
      </p:sp>
      <p:sp>
        <p:nvSpPr>
          <p:cNvPr id="215" name="Google Shape;215;p11"/>
          <p:cNvSpPr txBox="1"/>
          <p:nvPr>
            <p:ph idx="1" type="body"/>
          </p:nvPr>
        </p:nvSpPr>
        <p:spPr>
          <a:xfrm>
            <a:off x="142844" y="642918"/>
            <a:ext cx="9001156" cy="5483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Put the active element in position and connect it to the console. Connect the pressure tapping to manometer A.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Start the fan keeping the damper at minimum opening to reduce the starting load on the motor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Set the variac at zero position and switch the console on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Increase voltage supply to the heater element through the variac. Adjust the variac position (voltage) to achieve a steady mean surface temperature of the active element at a predetermined temperature (e.g., 95°C)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Take the readings for T</a:t>
            </a:r>
            <a:r>
              <a:rPr baseline="-25000" lang="en-IN" sz="2400"/>
              <a:t>w</a:t>
            </a:r>
            <a:r>
              <a:rPr lang="en-IN" sz="2400"/>
              <a:t>, V and H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Press the bias switch (maximum for 15 s) to take the reading for T</a:t>
            </a:r>
            <a:r>
              <a:rPr baseline="-25000" lang="en-IN" sz="2400"/>
              <a:t>∞</a:t>
            </a:r>
            <a:r>
              <a:rPr lang="en-IN" sz="2400"/>
              <a:t>  </a:t>
            </a:r>
            <a:endParaRPr baseline="-25000"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Increase the damper opening to repeat the same operation</a:t>
            </a:r>
            <a:endParaRPr sz="2400"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"/>
          <p:cNvSpPr txBox="1"/>
          <p:nvPr>
            <p:ph type="title"/>
          </p:nvPr>
        </p:nvSpPr>
        <p:spPr>
          <a:xfrm>
            <a:off x="0" y="0"/>
            <a:ext cx="8229600" cy="5825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IN"/>
              <a:t>Observations</a:t>
            </a:r>
            <a:endParaRPr/>
          </a:p>
        </p:txBody>
      </p:sp>
      <p:graphicFrame>
        <p:nvGraphicFramePr>
          <p:cNvPr id="221" name="Google Shape;221;p12"/>
          <p:cNvGraphicFramePr/>
          <p:nvPr/>
        </p:nvGraphicFramePr>
        <p:xfrm>
          <a:off x="457200" y="16002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{BF0ABE12-C7D5-4F1C-AAAE-550BF62E9F79}</a:tableStyleId>
              </a:tblPr>
              <a:tblGrid>
                <a:gridCol w="633050"/>
                <a:gridCol w="633050"/>
                <a:gridCol w="633050"/>
                <a:gridCol w="633050"/>
                <a:gridCol w="633050"/>
                <a:gridCol w="633050"/>
                <a:gridCol w="633050"/>
                <a:gridCol w="633050"/>
                <a:gridCol w="633050"/>
                <a:gridCol w="633050"/>
                <a:gridCol w="633050"/>
                <a:gridCol w="633050"/>
                <a:gridCol w="633050"/>
              </a:tblGrid>
              <a:tr h="3114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u="none" cap="none" strike="noStrike"/>
                        <a:t>Run No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Active Element Temperature (T</a:t>
                      </a:r>
                      <a:r>
                        <a:rPr baseline="-25000" lang="en-IN" sz="1800"/>
                        <a:t>w</a:t>
                      </a:r>
                      <a:r>
                        <a:rPr lang="en-IN" sz="1800"/>
                        <a:t>)°C 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Duct Air Temperature (Ta)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Manometer Depression H (mm water)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Voltage</a:t>
                      </a:r>
                      <a:r>
                        <a:rPr lang="en-IN" sz="1800"/>
                        <a:t> Reading  V (volts)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3"/>
          <p:cNvSpPr txBox="1"/>
          <p:nvPr>
            <p:ph type="title"/>
          </p:nvPr>
        </p:nvSpPr>
        <p:spPr>
          <a:xfrm>
            <a:off x="0" y="0"/>
            <a:ext cx="8229600" cy="5111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IN"/>
              <a:t>Calculations</a:t>
            </a:r>
            <a:endParaRPr/>
          </a:p>
        </p:txBody>
      </p:sp>
      <p:sp>
        <p:nvSpPr>
          <p:cNvPr id="227" name="Google Shape;227;p13"/>
          <p:cNvSpPr txBox="1"/>
          <p:nvPr>
            <p:ph idx="1" type="body"/>
          </p:nvPr>
        </p:nvSpPr>
        <p:spPr>
          <a:xfrm>
            <a:off x="457200" y="642918"/>
            <a:ext cx="8229600" cy="5483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Input to heater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Wall heat flux of heater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For each run: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  </a:t>
            </a:r>
            <a:endParaRPr/>
          </a:p>
        </p:txBody>
      </p:sp>
      <p:pic>
        <p:nvPicPr>
          <p:cNvPr id="228" name="Google Shape;22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17838" y="525463"/>
            <a:ext cx="892175" cy="7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71913" y="900113"/>
            <a:ext cx="1114425" cy="8858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0" name="Google Shape;230;p13"/>
          <p:cNvGraphicFramePr/>
          <p:nvPr/>
        </p:nvGraphicFramePr>
        <p:xfrm>
          <a:off x="500034" y="271462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{BF0ABE12-C7D5-4F1C-AAAE-550BF62E9F79}</a:tableStyleId>
              </a:tblPr>
              <a:tblGrid>
                <a:gridCol w="633050"/>
                <a:gridCol w="633050"/>
                <a:gridCol w="633050"/>
                <a:gridCol w="633050"/>
                <a:gridCol w="633050"/>
                <a:gridCol w="633050"/>
                <a:gridCol w="633050"/>
                <a:gridCol w="633050"/>
                <a:gridCol w="633050"/>
                <a:gridCol w="633050"/>
                <a:gridCol w="633050"/>
                <a:gridCol w="633050"/>
                <a:gridCol w="633050"/>
              </a:tblGrid>
              <a:tr h="3114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Run No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Active Element Temperature (T</a:t>
                      </a:r>
                      <a:r>
                        <a:rPr baseline="-25000" lang="en-IN" sz="1800"/>
                        <a:t>w</a:t>
                      </a:r>
                      <a:r>
                        <a:rPr lang="en-IN" sz="1800"/>
                        <a:t>)°C 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Duct Air Temperature (Ta)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Manometer Depression H (mm water)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Voltage</a:t>
                      </a:r>
                      <a:r>
                        <a:rPr lang="en-IN" sz="1800"/>
                        <a:t> Reading  V (volts)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Heat Flux</a:t>
                      </a:r>
                      <a:r>
                        <a:rPr lang="en-IN" sz="1800"/>
                        <a:t> q (W/m</a:t>
                      </a:r>
                      <a:r>
                        <a:rPr baseline="30000" lang="en-IN" sz="1800"/>
                        <a:t>2</a:t>
                      </a:r>
                      <a:r>
                        <a:rPr lang="en-IN" sz="1800"/>
                        <a:t>)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Heat Transfer Coefficient</a:t>
                      </a:r>
                      <a:r>
                        <a:rPr lang="en-IN" sz="1800"/>
                        <a:t> h (W/m</a:t>
                      </a:r>
                      <a:r>
                        <a:rPr baseline="30000" lang="en-IN" sz="1800"/>
                        <a:t>2</a:t>
                      </a:r>
                      <a:r>
                        <a:rPr lang="en-IN" sz="1800"/>
                        <a:t>K)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Duct Air Velocity U (m/s)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Reynolds number Re</a:t>
                      </a:r>
                      <a:r>
                        <a:rPr baseline="-25000" lang="en-IN" sz="1800"/>
                        <a:t>∞</a:t>
                      </a:r>
                      <a:r>
                        <a:rPr lang="en-IN" sz="1800"/>
                        <a:t> at T</a:t>
                      </a:r>
                      <a:r>
                        <a:rPr baseline="-25000" lang="en-IN" sz="1800"/>
                        <a:t>∞</a:t>
                      </a:r>
                      <a:endParaRPr baseline="-25000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IN" sz="1800"/>
                        <a:t>Reynolds number Re</a:t>
                      </a:r>
                      <a:r>
                        <a:rPr baseline="-25000" lang="en-IN" sz="1800"/>
                        <a:t>f</a:t>
                      </a:r>
                      <a:r>
                        <a:rPr lang="en-IN" sz="1800"/>
                        <a:t> at T</a:t>
                      </a:r>
                      <a:r>
                        <a:rPr baseline="-25000" lang="en-IN" sz="1800"/>
                        <a:t>f</a:t>
                      </a:r>
                      <a:endParaRPr baseline="-25000"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Nusselt number Nu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Nusselt number from correlation Nu</a:t>
                      </a:r>
                      <a:r>
                        <a:rPr baseline="-25000" lang="en-IN" sz="1800"/>
                        <a:t>1</a:t>
                      </a:r>
                      <a:endParaRPr baseline="-25000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Nusselt number from second correlation Nu</a:t>
                      </a:r>
                      <a:r>
                        <a:rPr baseline="-25000" lang="en-IN" sz="1800"/>
                        <a:t>2</a:t>
                      </a:r>
                      <a:endParaRPr baseline="-25000"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idx="1" type="body"/>
          </p:nvPr>
        </p:nvSpPr>
        <p:spPr>
          <a:xfrm>
            <a:off x="457200" y="357166"/>
            <a:ext cx="8229600" cy="5768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IN"/>
              <a:t>Title:</a:t>
            </a:r>
            <a:r>
              <a:rPr lang="en-IN"/>
              <a:t>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IN"/>
              <a:t>Heat Transfer in a Single Tube Cross Flow Heat Exchanger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IN"/>
              <a:t>Objective: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IN"/>
              <a:t>To determine the heat transfer coefficient in a single tube cross flow heat exchanger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/>
          <p:nvPr>
            <p:ph type="title"/>
          </p:nvPr>
        </p:nvSpPr>
        <p:spPr>
          <a:xfrm>
            <a:off x="457200" y="274638"/>
            <a:ext cx="8229600" cy="5825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IN"/>
              <a:t>Crossflow Heat Exchanger</a:t>
            </a:r>
            <a:endParaRPr/>
          </a:p>
        </p:txBody>
      </p:sp>
      <p:sp>
        <p:nvSpPr>
          <p:cNvPr id="96" name="Google Shape;96;p3"/>
          <p:cNvSpPr txBox="1"/>
          <p:nvPr>
            <p:ph idx="1" type="body"/>
          </p:nvPr>
        </p:nvSpPr>
        <p:spPr>
          <a:xfrm>
            <a:off x="457200" y="1000108"/>
            <a:ext cx="8229600" cy="5126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Heat exchanger in which hot and cold fluids flow perpendicular to each other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Very often, hot fluid flows through a single or bundle of tubes while the cold fluid flows over the tubes 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IN" sz="2000"/>
              <a:t>Convective heat transfer due to flow over a heated cylinder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In the present experiment, the tube carrying hot fluid simulated by an electrically heated cylindrical tube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IN" sz="2000"/>
              <a:t>Flow configuration similar to that of the pin fin experiment but objectives are different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 txBox="1"/>
          <p:nvPr>
            <p:ph type="title"/>
          </p:nvPr>
        </p:nvSpPr>
        <p:spPr>
          <a:xfrm>
            <a:off x="457200" y="274638"/>
            <a:ext cx="8229600" cy="5825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IN"/>
              <a:t>Crossflow Heat exchanger</a:t>
            </a:r>
            <a:endParaRPr/>
          </a:p>
        </p:txBody>
      </p:sp>
      <p:sp>
        <p:nvSpPr>
          <p:cNvPr id="102" name="Google Shape;102;p4"/>
          <p:cNvSpPr txBox="1"/>
          <p:nvPr>
            <p:ph idx="1" type="body"/>
          </p:nvPr>
        </p:nvSpPr>
        <p:spPr>
          <a:xfrm>
            <a:off x="4572000" y="1000108"/>
            <a:ext cx="4114800" cy="5126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Present setup can have crossflow over</a:t>
            </a:r>
            <a:endParaRPr/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IN" sz="1800"/>
              <a:t>A single heated tube (active tube)</a:t>
            </a:r>
            <a:endParaRPr/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IN" sz="1800"/>
              <a:t>An array of tubes (dummy tubes) around a single heated tube (active tube)</a:t>
            </a:r>
            <a:endParaRPr/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IN" sz="1800"/>
              <a:t>Array of dummy tubes with multiple active tubes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pic>
        <p:nvPicPr>
          <p:cNvPr id="103" name="Google Shape;103;p4"/>
          <p:cNvPicPr preferRelativeResize="0"/>
          <p:nvPr/>
        </p:nvPicPr>
        <p:blipFill rotWithShape="1">
          <a:blip r:embed="rId3">
            <a:alphaModFix/>
          </a:blip>
          <a:srcRect b="46675" l="1901" r="41063" t="8788"/>
          <a:stretch/>
        </p:blipFill>
        <p:spPr>
          <a:xfrm>
            <a:off x="142844" y="1214422"/>
            <a:ext cx="4286280" cy="17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4"/>
          <p:cNvPicPr preferRelativeResize="0"/>
          <p:nvPr/>
        </p:nvPicPr>
        <p:blipFill rotWithShape="1">
          <a:blip r:embed="rId3">
            <a:alphaModFix/>
          </a:blip>
          <a:srcRect b="9262" l="0" r="47275" t="53325"/>
          <a:stretch/>
        </p:blipFill>
        <p:spPr>
          <a:xfrm>
            <a:off x="285720" y="4000504"/>
            <a:ext cx="3962402" cy="1500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/>
          <p:nvPr>
            <p:ph type="title"/>
          </p:nvPr>
        </p:nvSpPr>
        <p:spPr>
          <a:xfrm>
            <a:off x="0" y="0"/>
            <a:ext cx="8229600" cy="654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IN"/>
              <a:t>Background Theory</a:t>
            </a:r>
            <a:endParaRPr/>
          </a:p>
        </p:txBody>
      </p:sp>
      <p:sp>
        <p:nvSpPr>
          <p:cNvPr id="110" name="Google Shape;110;p5"/>
          <p:cNvSpPr txBox="1"/>
          <p:nvPr>
            <p:ph idx="1" type="body"/>
          </p:nvPr>
        </p:nvSpPr>
        <p:spPr>
          <a:xfrm>
            <a:off x="214282" y="642918"/>
            <a:ext cx="4040188" cy="4286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/>
              <a:t>Schematic Diagram</a:t>
            </a:r>
            <a:endParaRPr/>
          </a:p>
        </p:txBody>
      </p:sp>
      <p:sp>
        <p:nvSpPr>
          <p:cNvPr id="111" name="Google Shape;111;p5"/>
          <p:cNvSpPr txBox="1"/>
          <p:nvPr>
            <p:ph idx="3" type="body"/>
          </p:nvPr>
        </p:nvSpPr>
        <p:spPr>
          <a:xfrm>
            <a:off x="4572000" y="142852"/>
            <a:ext cx="4041775" cy="4254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/>
              <a:t>Theory</a:t>
            </a:r>
            <a:endParaRPr/>
          </a:p>
        </p:txBody>
      </p:sp>
      <p:sp>
        <p:nvSpPr>
          <p:cNvPr id="112" name="Google Shape;112;p5"/>
          <p:cNvSpPr txBox="1"/>
          <p:nvPr>
            <p:ph idx="4" type="body"/>
          </p:nvPr>
        </p:nvSpPr>
        <p:spPr>
          <a:xfrm>
            <a:off x="3500431" y="520680"/>
            <a:ext cx="5643570" cy="6286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/>
              <a:t>For an electrically heated cylinder of diameter D and length L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IN"/>
              <a:t>Total power input                         (V= voltage, I = current , R = resistance)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IN"/>
              <a:t>Heat flux                     </a:t>
            </a:r>
            <a:r>
              <a:rPr lang="en-IN">
                <a:solidFill>
                  <a:srgbClr val="FF0000"/>
                </a:solidFill>
              </a:rPr>
              <a:t>(constant)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IN"/>
              <a:t>Heat transfer coefficient</a:t>
            </a:r>
            <a:endParaRPr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IN"/>
              <a:t>Nusselt number</a:t>
            </a:r>
            <a:endParaRPr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13" name="Google Shape;11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43636" y="1142984"/>
            <a:ext cx="1450975" cy="639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75288" y="1857375"/>
            <a:ext cx="765175" cy="608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72132" y="2786058"/>
            <a:ext cx="1136650" cy="665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38938" y="3776663"/>
            <a:ext cx="942975" cy="68421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5"/>
          <p:cNvSpPr txBox="1"/>
          <p:nvPr/>
        </p:nvSpPr>
        <p:spPr>
          <a:xfrm>
            <a:off x="1785918" y="3643314"/>
            <a:ext cx="5000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0" baseline="-25000" i="0" lang="en-I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∞</a:t>
            </a:r>
            <a:endParaRPr baseline="-2500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" name="Google Shape;118;p5"/>
          <p:cNvGrpSpPr/>
          <p:nvPr/>
        </p:nvGrpSpPr>
        <p:grpSpPr>
          <a:xfrm>
            <a:off x="-500098" y="2714620"/>
            <a:ext cx="3096048" cy="1144596"/>
            <a:chOff x="-500098" y="2714620"/>
            <a:chExt cx="3096048" cy="1144596"/>
          </a:xfrm>
        </p:grpSpPr>
        <p:sp>
          <p:nvSpPr>
            <p:cNvPr id="119" name="Google Shape;119;p5"/>
            <p:cNvSpPr/>
            <p:nvPr/>
          </p:nvSpPr>
          <p:spPr>
            <a:xfrm>
              <a:off x="851604" y="2928934"/>
              <a:ext cx="720000" cy="720000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46299" y="2841585"/>
              <a:ext cx="1296364" cy="339524"/>
            </a:xfrm>
            <a:custGeom>
              <a:rect b="b" l="l" r="r" t="t"/>
              <a:pathLst>
                <a:path extrusionOk="0" h="339524" w="1296364">
                  <a:moveTo>
                    <a:pt x="0" y="306729"/>
                  </a:moveTo>
                  <a:cubicBezTo>
                    <a:pt x="207380" y="323126"/>
                    <a:pt x="414760" y="339524"/>
                    <a:pt x="555585" y="306729"/>
                  </a:cubicBezTo>
                  <a:cubicBezTo>
                    <a:pt x="696410" y="273934"/>
                    <a:pt x="767787" y="154329"/>
                    <a:pt x="844952" y="109959"/>
                  </a:cubicBezTo>
                  <a:cubicBezTo>
                    <a:pt x="922117" y="65589"/>
                    <a:pt x="960699" y="57873"/>
                    <a:pt x="1018572" y="40511"/>
                  </a:cubicBezTo>
                  <a:cubicBezTo>
                    <a:pt x="1076445" y="23149"/>
                    <a:pt x="1145893" y="11574"/>
                    <a:pt x="1192192" y="5787"/>
                  </a:cubicBezTo>
                  <a:cubicBezTo>
                    <a:pt x="1238491" y="0"/>
                    <a:pt x="1296364" y="5787"/>
                    <a:pt x="1296364" y="5787"/>
                  </a:cubicBezTo>
                  <a:lnTo>
                    <a:pt x="1296364" y="5787"/>
                  </a:lnTo>
                  <a:lnTo>
                    <a:pt x="1296364" y="5787"/>
                  </a:lnTo>
                </a:path>
              </a:pathLst>
            </a:custGeom>
            <a:noFill/>
            <a:ln cap="flat" cmpd="sng" w="9525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5"/>
            <p:cNvSpPr/>
            <p:nvPr/>
          </p:nvSpPr>
          <p:spPr>
            <a:xfrm flipH="1">
              <a:off x="1299586" y="2846590"/>
              <a:ext cx="1296364" cy="339524"/>
            </a:xfrm>
            <a:custGeom>
              <a:rect b="b" l="l" r="r" t="t"/>
              <a:pathLst>
                <a:path extrusionOk="0" h="339524" w="1296364">
                  <a:moveTo>
                    <a:pt x="0" y="306729"/>
                  </a:moveTo>
                  <a:cubicBezTo>
                    <a:pt x="207380" y="323126"/>
                    <a:pt x="414760" y="339524"/>
                    <a:pt x="555585" y="306729"/>
                  </a:cubicBezTo>
                  <a:cubicBezTo>
                    <a:pt x="696410" y="273934"/>
                    <a:pt x="767787" y="154329"/>
                    <a:pt x="844952" y="109959"/>
                  </a:cubicBezTo>
                  <a:cubicBezTo>
                    <a:pt x="922117" y="65589"/>
                    <a:pt x="960699" y="57873"/>
                    <a:pt x="1018572" y="40511"/>
                  </a:cubicBezTo>
                  <a:cubicBezTo>
                    <a:pt x="1076445" y="23149"/>
                    <a:pt x="1145893" y="11574"/>
                    <a:pt x="1192192" y="5787"/>
                  </a:cubicBezTo>
                  <a:cubicBezTo>
                    <a:pt x="1238491" y="0"/>
                    <a:pt x="1296364" y="5787"/>
                    <a:pt x="1296364" y="5787"/>
                  </a:cubicBezTo>
                  <a:lnTo>
                    <a:pt x="1296364" y="5787"/>
                  </a:lnTo>
                  <a:lnTo>
                    <a:pt x="1296364" y="5787"/>
                  </a:lnTo>
                </a:path>
              </a:pathLst>
            </a:custGeom>
            <a:noFill/>
            <a:ln cap="flat" cmpd="sng" w="9525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71406" y="2714620"/>
              <a:ext cx="1285884" cy="196648"/>
            </a:xfrm>
            <a:custGeom>
              <a:rect b="b" l="l" r="r" t="t"/>
              <a:pathLst>
                <a:path extrusionOk="0" h="339524" w="1296364">
                  <a:moveTo>
                    <a:pt x="0" y="306729"/>
                  </a:moveTo>
                  <a:cubicBezTo>
                    <a:pt x="207380" y="323126"/>
                    <a:pt x="414760" y="339524"/>
                    <a:pt x="555585" y="306729"/>
                  </a:cubicBezTo>
                  <a:cubicBezTo>
                    <a:pt x="696410" y="273934"/>
                    <a:pt x="767787" y="154329"/>
                    <a:pt x="844952" y="109959"/>
                  </a:cubicBezTo>
                  <a:cubicBezTo>
                    <a:pt x="922117" y="65589"/>
                    <a:pt x="960699" y="57873"/>
                    <a:pt x="1018572" y="40511"/>
                  </a:cubicBezTo>
                  <a:cubicBezTo>
                    <a:pt x="1076445" y="23149"/>
                    <a:pt x="1145893" y="11574"/>
                    <a:pt x="1192192" y="5787"/>
                  </a:cubicBezTo>
                  <a:cubicBezTo>
                    <a:pt x="1238491" y="0"/>
                    <a:pt x="1296364" y="5787"/>
                    <a:pt x="1296364" y="5787"/>
                  </a:cubicBezTo>
                  <a:lnTo>
                    <a:pt x="1296364" y="5787"/>
                  </a:lnTo>
                  <a:lnTo>
                    <a:pt x="1296364" y="5787"/>
                  </a:lnTo>
                </a:path>
              </a:pathLst>
            </a:custGeom>
            <a:noFill/>
            <a:ln cap="flat" cmpd="sng" w="9525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 flipH="1">
              <a:off x="1285852" y="2714620"/>
              <a:ext cx="1285884" cy="196648"/>
            </a:xfrm>
            <a:custGeom>
              <a:rect b="b" l="l" r="r" t="t"/>
              <a:pathLst>
                <a:path extrusionOk="0" h="339524" w="1296364">
                  <a:moveTo>
                    <a:pt x="0" y="306729"/>
                  </a:moveTo>
                  <a:cubicBezTo>
                    <a:pt x="207380" y="323126"/>
                    <a:pt x="414760" y="339524"/>
                    <a:pt x="555585" y="306729"/>
                  </a:cubicBezTo>
                  <a:cubicBezTo>
                    <a:pt x="696410" y="273934"/>
                    <a:pt x="767787" y="154329"/>
                    <a:pt x="844952" y="109959"/>
                  </a:cubicBezTo>
                  <a:cubicBezTo>
                    <a:pt x="922117" y="65589"/>
                    <a:pt x="960699" y="57873"/>
                    <a:pt x="1018572" y="40511"/>
                  </a:cubicBezTo>
                  <a:cubicBezTo>
                    <a:pt x="1076445" y="23149"/>
                    <a:pt x="1145893" y="11574"/>
                    <a:pt x="1192192" y="5787"/>
                  </a:cubicBezTo>
                  <a:cubicBezTo>
                    <a:pt x="1238491" y="0"/>
                    <a:pt x="1296364" y="5787"/>
                    <a:pt x="1296364" y="5787"/>
                  </a:cubicBezTo>
                  <a:lnTo>
                    <a:pt x="1296364" y="5787"/>
                  </a:lnTo>
                  <a:lnTo>
                    <a:pt x="1296364" y="5787"/>
                  </a:lnTo>
                </a:path>
              </a:pathLst>
            </a:custGeom>
            <a:noFill/>
            <a:ln cap="flat" cmpd="sng" w="9525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4" name="Google Shape;124;p5"/>
            <p:cNvCxnSpPr/>
            <p:nvPr/>
          </p:nvCxnSpPr>
          <p:spPr>
            <a:xfrm>
              <a:off x="-500098" y="3286124"/>
              <a:ext cx="3000364" cy="1588"/>
            </a:xfrm>
            <a:prstGeom prst="straightConnector1">
              <a:avLst/>
            </a:prstGeom>
            <a:noFill/>
            <a:ln cap="flat" cmpd="sng" w="9525">
              <a:solidFill>
                <a:srgbClr val="4A7DBA"/>
              </a:solidFill>
              <a:prstDash val="lgDashDot"/>
              <a:round/>
              <a:headEnd len="sm" w="sm" type="none"/>
              <a:tailEnd len="sm" w="sm" type="none"/>
            </a:ln>
          </p:spPr>
        </p:cxnSp>
        <p:sp>
          <p:nvSpPr>
            <p:cNvPr id="125" name="Google Shape;125;p5"/>
            <p:cNvSpPr/>
            <p:nvPr/>
          </p:nvSpPr>
          <p:spPr>
            <a:xfrm flipH="1" rot="10800000">
              <a:off x="46299" y="3392727"/>
              <a:ext cx="1296364" cy="339524"/>
            </a:xfrm>
            <a:custGeom>
              <a:rect b="b" l="l" r="r" t="t"/>
              <a:pathLst>
                <a:path extrusionOk="0" h="339524" w="1296364">
                  <a:moveTo>
                    <a:pt x="0" y="306729"/>
                  </a:moveTo>
                  <a:cubicBezTo>
                    <a:pt x="207380" y="323126"/>
                    <a:pt x="414760" y="339524"/>
                    <a:pt x="555585" y="306729"/>
                  </a:cubicBezTo>
                  <a:cubicBezTo>
                    <a:pt x="696410" y="273934"/>
                    <a:pt x="767787" y="154329"/>
                    <a:pt x="844952" y="109959"/>
                  </a:cubicBezTo>
                  <a:cubicBezTo>
                    <a:pt x="922117" y="65589"/>
                    <a:pt x="960699" y="57873"/>
                    <a:pt x="1018572" y="40511"/>
                  </a:cubicBezTo>
                  <a:cubicBezTo>
                    <a:pt x="1076445" y="23149"/>
                    <a:pt x="1145893" y="11574"/>
                    <a:pt x="1192192" y="5787"/>
                  </a:cubicBezTo>
                  <a:cubicBezTo>
                    <a:pt x="1238491" y="0"/>
                    <a:pt x="1296364" y="5787"/>
                    <a:pt x="1296364" y="5787"/>
                  </a:cubicBezTo>
                  <a:lnTo>
                    <a:pt x="1296364" y="5787"/>
                  </a:lnTo>
                  <a:lnTo>
                    <a:pt x="1296364" y="5787"/>
                  </a:lnTo>
                </a:path>
              </a:pathLst>
            </a:custGeom>
            <a:noFill/>
            <a:ln cap="flat" cmpd="sng" w="9525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5"/>
            <p:cNvSpPr/>
            <p:nvPr/>
          </p:nvSpPr>
          <p:spPr>
            <a:xfrm rot="10800000">
              <a:off x="1299586" y="3387722"/>
              <a:ext cx="1296364" cy="339524"/>
            </a:xfrm>
            <a:custGeom>
              <a:rect b="b" l="l" r="r" t="t"/>
              <a:pathLst>
                <a:path extrusionOk="0" h="339524" w="1296364">
                  <a:moveTo>
                    <a:pt x="0" y="306729"/>
                  </a:moveTo>
                  <a:cubicBezTo>
                    <a:pt x="207380" y="323126"/>
                    <a:pt x="414760" y="339524"/>
                    <a:pt x="555585" y="306729"/>
                  </a:cubicBezTo>
                  <a:cubicBezTo>
                    <a:pt x="696410" y="273934"/>
                    <a:pt x="767787" y="154329"/>
                    <a:pt x="844952" y="109959"/>
                  </a:cubicBezTo>
                  <a:cubicBezTo>
                    <a:pt x="922117" y="65589"/>
                    <a:pt x="960699" y="57873"/>
                    <a:pt x="1018572" y="40511"/>
                  </a:cubicBezTo>
                  <a:cubicBezTo>
                    <a:pt x="1076445" y="23149"/>
                    <a:pt x="1145893" y="11574"/>
                    <a:pt x="1192192" y="5787"/>
                  </a:cubicBezTo>
                  <a:cubicBezTo>
                    <a:pt x="1238491" y="0"/>
                    <a:pt x="1296364" y="5787"/>
                    <a:pt x="1296364" y="5787"/>
                  </a:cubicBezTo>
                  <a:lnTo>
                    <a:pt x="1296364" y="5787"/>
                  </a:lnTo>
                  <a:lnTo>
                    <a:pt x="1296364" y="5787"/>
                  </a:lnTo>
                </a:path>
              </a:pathLst>
            </a:custGeom>
            <a:noFill/>
            <a:ln cap="flat" cmpd="sng" w="9525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5"/>
            <p:cNvSpPr/>
            <p:nvPr/>
          </p:nvSpPr>
          <p:spPr>
            <a:xfrm flipH="1" rot="10800000">
              <a:off x="71406" y="3662568"/>
              <a:ext cx="1285884" cy="196648"/>
            </a:xfrm>
            <a:custGeom>
              <a:rect b="b" l="l" r="r" t="t"/>
              <a:pathLst>
                <a:path extrusionOk="0" h="339524" w="1296364">
                  <a:moveTo>
                    <a:pt x="0" y="306729"/>
                  </a:moveTo>
                  <a:cubicBezTo>
                    <a:pt x="207380" y="323126"/>
                    <a:pt x="414760" y="339524"/>
                    <a:pt x="555585" y="306729"/>
                  </a:cubicBezTo>
                  <a:cubicBezTo>
                    <a:pt x="696410" y="273934"/>
                    <a:pt x="767787" y="154329"/>
                    <a:pt x="844952" y="109959"/>
                  </a:cubicBezTo>
                  <a:cubicBezTo>
                    <a:pt x="922117" y="65589"/>
                    <a:pt x="960699" y="57873"/>
                    <a:pt x="1018572" y="40511"/>
                  </a:cubicBezTo>
                  <a:cubicBezTo>
                    <a:pt x="1076445" y="23149"/>
                    <a:pt x="1145893" y="11574"/>
                    <a:pt x="1192192" y="5787"/>
                  </a:cubicBezTo>
                  <a:cubicBezTo>
                    <a:pt x="1238491" y="0"/>
                    <a:pt x="1296364" y="5787"/>
                    <a:pt x="1296364" y="5787"/>
                  </a:cubicBezTo>
                  <a:lnTo>
                    <a:pt x="1296364" y="5787"/>
                  </a:lnTo>
                  <a:lnTo>
                    <a:pt x="1296364" y="5787"/>
                  </a:lnTo>
                </a:path>
              </a:pathLst>
            </a:custGeom>
            <a:noFill/>
            <a:ln cap="flat" cmpd="sng" w="9525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5"/>
            <p:cNvSpPr/>
            <p:nvPr/>
          </p:nvSpPr>
          <p:spPr>
            <a:xfrm rot="10800000">
              <a:off x="1285852" y="3662568"/>
              <a:ext cx="1285884" cy="196648"/>
            </a:xfrm>
            <a:custGeom>
              <a:rect b="b" l="l" r="r" t="t"/>
              <a:pathLst>
                <a:path extrusionOk="0" h="339524" w="1296364">
                  <a:moveTo>
                    <a:pt x="0" y="306729"/>
                  </a:moveTo>
                  <a:cubicBezTo>
                    <a:pt x="207380" y="323126"/>
                    <a:pt x="414760" y="339524"/>
                    <a:pt x="555585" y="306729"/>
                  </a:cubicBezTo>
                  <a:cubicBezTo>
                    <a:pt x="696410" y="273934"/>
                    <a:pt x="767787" y="154329"/>
                    <a:pt x="844952" y="109959"/>
                  </a:cubicBezTo>
                  <a:cubicBezTo>
                    <a:pt x="922117" y="65589"/>
                    <a:pt x="960699" y="57873"/>
                    <a:pt x="1018572" y="40511"/>
                  </a:cubicBezTo>
                  <a:cubicBezTo>
                    <a:pt x="1076445" y="23149"/>
                    <a:pt x="1145893" y="11574"/>
                    <a:pt x="1192192" y="5787"/>
                  </a:cubicBezTo>
                  <a:cubicBezTo>
                    <a:pt x="1238491" y="0"/>
                    <a:pt x="1296364" y="5787"/>
                    <a:pt x="1296364" y="5787"/>
                  </a:cubicBezTo>
                  <a:lnTo>
                    <a:pt x="1296364" y="5787"/>
                  </a:lnTo>
                  <a:lnTo>
                    <a:pt x="1296364" y="5787"/>
                  </a:lnTo>
                </a:path>
              </a:pathLst>
            </a:custGeom>
            <a:noFill/>
            <a:ln cap="flat" cmpd="sng" w="9525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5"/>
            <p:cNvSpPr/>
            <p:nvPr/>
          </p:nvSpPr>
          <p:spPr>
            <a:xfrm rot="5400000">
              <a:off x="2285984" y="2857496"/>
              <a:ext cx="71438" cy="71438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 rot="5400000">
              <a:off x="2285984" y="3643314"/>
              <a:ext cx="71438" cy="71438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 rot="5400000">
              <a:off x="2285984" y="3357562"/>
              <a:ext cx="71438" cy="71438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5"/>
            <p:cNvSpPr/>
            <p:nvPr/>
          </p:nvSpPr>
          <p:spPr>
            <a:xfrm rot="5400000">
              <a:off x="2285984" y="3143248"/>
              <a:ext cx="71438" cy="71438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" name="Google Shape;133;p5"/>
          <p:cNvSpPr txBox="1"/>
          <p:nvPr/>
        </p:nvSpPr>
        <p:spPr>
          <a:xfrm>
            <a:off x="1428728" y="2928934"/>
            <a:ext cx="5000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aseline="-25000"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baseline="-2500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 txBox="1"/>
          <p:nvPr>
            <p:ph type="title"/>
          </p:nvPr>
        </p:nvSpPr>
        <p:spPr>
          <a:xfrm>
            <a:off x="0" y="0"/>
            <a:ext cx="8229600" cy="5111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IN" sz="3600"/>
              <a:t>Background Theory</a:t>
            </a:r>
            <a:endParaRPr sz="3600"/>
          </a:p>
        </p:txBody>
      </p:sp>
      <p:sp>
        <p:nvSpPr>
          <p:cNvPr id="139" name="Google Shape;139;p6"/>
          <p:cNvSpPr txBox="1"/>
          <p:nvPr>
            <p:ph idx="1" type="body"/>
          </p:nvPr>
        </p:nvSpPr>
        <p:spPr>
          <a:xfrm>
            <a:off x="457200" y="500042"/>
            <a:ext cx="8686800" cy="5626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Comparison with correlations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For forced convection, convective heat transfer coefficient is expressed in terms of dimensionless parameters as                                         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 sz="2400"/>
              <a:t>                                    in the form                                                    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 For a given fluid,  Pr is fixed and hence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Reynolds number is defined as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en-IN" sz="2400">
                <a:solidFill>
                  <a:srgbClr val="FF0000"/>
                </a:solidFill>
              </a:rPr>
              <a:t>How to obtain duct air velocity?</a:t>
            </a:r>
            <a:endParaRPr/>
          </a:p>
        </p:txBody>
      </p:sp>
      <p:pic>
        <p:nvPicPr>
          <p:cNvPr id="140" name="Google Shape;14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5988" y="1739900"/>
            <a:ext cx="2001837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05338" y="1752600"/>
            <a:ext cx="1947862" cy="42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5008" y="2222495"/>
            <a:ext cx="1473200" cy="420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65675" y="2571750"/>
            <a:ext cx="969963" cy="62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"/>
          <p:cNvSpPr txBox="1"/>
          <p:nvPr>
            <p:ph type="title"/>
          </p:nvPr>
        </p:nvSpPr>
        <p:spPr>
          <a:xfrm>
            <a:off x="0" y="0"/>
            <a:ext cx="8229600" cy="654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IN"/>
              <a:t>Background Theory</a:t>
            </a:r>
            <a:endParaRPr/>
          </a:p>
        </p:txBody>
      </p:sp>
      <p:sp>
        <p:nvSpPr>
          <p:cNvPr id="149" name="Google Shape;149;p7"/>
          <p:cNvSpPr txBox="1"/>
          <p:nvPr>
            <p:ph idx="1" type="body"/>
          </p:nvPr>
        </p:nvSpPr>
        <p:spPr>
          <a:xfrm>
            <a:off x="214282" y="642918"/>
            <a:ext cx="4040188" cy="4286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/>
              <a:t>Schematic Diagram</a:t>
            </a:r>
            <a:endParaRPr/>
          </a:p>
        </p:txBody>
      </p:sp>
      <p:sp>
        <p:nvSpPr>
          <p:cNvPr id="150" name="Google Shape;150;p7"/>
          <p:cNvSpPr txBox="1"/>
          <p:nvPr>
            <p:ph idx="3" type="body"/>
          </p:nvPr>
        </p:nvSpPr>
        <p:spPr>
          <a:xfrm>
            <a:off x="4572000" y="142852"/>
            <a:ext cx="4041775" cy="4254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/>
              <a:t>Theory</a:t>
            </a:r>
            <a:endParaRPr/>
          </a:p>
        </p:txBody>
      </p:sp>
      <p:sp>
        <p:nvSpPr>
          <p:cNvPr id="151" name="Google Shape;151;p7"/>
          <p:cNvSpPr txBox="1"/>
          <p:nvPr>
            <p:ph idx="4" type="body"/>
          </p:nvPr>
        </p:nvSpPr>
        <p:spPr>
          <a:xfrm>
            <a:off x="4645025" y="520680"/>
            <a:ext cx="4498975" cy="6286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/>
              <a:t>Duct air velocity obtained using manometer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/>
              <a:t>Inclined tube manometer used to increase the sensitivity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/>
              <a:t>One limb of the manometer connected to the duct while the other end open to atmosphere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/>
              <a:t> Applying Bernoulli’s equation between inlet to duct and point of pressure tapping,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/>
              <a:t>Again, for the manometer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/>
              <a:t>Combining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52" name="Google Shape;15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5074" y="4357694"/>
            <a:ext cx="1420813" cy="69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6512" y="5286388"/>
            <a:ext cx="1557338" cy="34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7158" y="6121400"/>
            <a:ext cx="8582025" cy="736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Inclined manometer tube renew 02.svg" id="155" name="Google Shape;155;p7"/>
          <p:cNvPicPr preferRelativeResize="0"/>
          <p:nvPr/>
        </p:nvPicPr>
        <p:blipFill rotWithShape="1">
          <a:blip r:embed="rId6">
            <a:alphaModFix/>
          </a:blip>
          <a:srcRect b="8123" l="22500" r="37500" t="39375"/>
          <a:stretch/>
        </p:blipFill>
        <p:spPr>
          <a:xfrm>
            <a:off x="1285852" y="2428868"/>
            <a:ext cx="2286016" cy="200026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7"/>
          <p:cNvSpPr txBox="1"/>
          <p:nvPr/>
        </p:nvSpPr>
        <p:spPr>
          <a:xfrm>
            <a:off x="1785918" y="2786058"/>
            <a:ext cx="35719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7"/>
          <p:cNvSpPr txBox="1"/>
          <p:nvPr/>
        </p:nvSpPr>
        <p:spPr>
          <a:xfrm>
            <a:off x="1714480" y="2857496"/>
            <a:ext cx="428628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7"/>
          <p:cNvSpPr txBox="1"/>
          <p:nvPr/>
        </p:nvSpPr>
        <p:spPr>
          <a:xfrm>
            <a:off x="3357554" y="2130974"/>
            <a:ext cx="428628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7"/>
          <p:cNvSpPr/>
          <p:nvPr/>
        </p:nvSpPr>
        <p:spPr>
          <a:xfrm>
            <a:off x="3428992" y="2428868"/>
            <a:ext cx="71438" cy="72000"/>
          </a:xfrm>
          <a:prstGeom prst="ellipse">
            <a:avLst/>
          </a:prstGeom>
          <a:solidFill>
            <a:srgbClr val="0C0C0C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7"/>
          <p:cNvSpPr/>
          <p:nvPr/>
        </p:nvSpPr>
        <p:spPr>
          <a:xfrm>
            <a:off x="1357290" y="3499876"/>
            <a:ext cx="71438" cy="72000"/>
          </a:xfrm>
          <a:prstGeom prst="ellipse">
            <a:avLst/>
          </a:prstGeom>
          <a:solidFill>
            <a:srgbClr val="0C0C0C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7"/>
          <p:cNvSpPr txBox="1"/>
          <p:nvPr/>
        </p:nvSpPr>
        <p:spPr>
          <a:xfrm>
            <a:off x="857224" y="3429000"/>
            <a:ext cx="428628" cy="36933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7"/>
          <p:cNvSpPr txBox="1"/>
          <p:nvPr/>
        </p:nvSpPr>
        <p:spPr>
          <a:xfrm>
            <a:off x="2786050" y="1643050"/>
            <a:ext cx="17859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Connected to duct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7"/>
          <p:cNvSpPr txBox="1"/>
          <p:nvPr/>
        </p:nvSpPr>
        <p:spPr>
          <a:xfrm>
            <a:off x="571472" y="1714488"/>
            <a:ext cx="17859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to atmosphere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7"/>
          <p:cNvSpPr txBox="1"/>
          <p:nvPr/>
        </p:nvSpPr>
        <p:spPr>
          <a:xfrm>
            <a:off x="357158" y="4572008"/>
            <a:ext cx="421484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Inclined Tube Manometer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https://en.wikiversity.org/wiki/File:Inclined_manometer_tube_renew_02.svg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"/>
          <p:cNvSpPr txBox="1"/>
          <p:nvPr>
            <p:ph type="title"/>
          </p:nvPr>
        </p:nvSpPr>
        <p:spPr>
          <a:xfrm>
            <a:off x="0" y="0"/>
            <a:ext cx="8229600" cy="571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IN" sz="3600"/>
              <a:t>Background Theory</a:t>
            </a:r>
            <a:endParaRPr sz="3600"/>
          </a:p>
        </p:txBody>
      </p:sp>
      <p:sp>
        <p:nvSpPr>
          <p:cNvPr id="170" name="Google Shape;170;p8"/>
          <p:cNvSpPr txBox="1"/>
          <p:nvPr>
            <p:ph idx="1" type="body"/>
          </p:nvPr>
        </p:nvSpPr>
        <p:spPr>
          <a:xfrm>
            <a:off x="457200" y="571480"/>
            <a:ext cx="8229600" cy="5554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To be compared with two correlations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Correlation 1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Correlation 2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IN" sz="2000"/>
              <a:t> 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id="171" name="Google Shape;17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1736" y="1500174"/>
            <a:ext cx="469265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71736" y="3643314"/>
            <a:ext cx="4962525" cy="291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"/>
          <p:cNvSpPr txBox="1"/>
          <p:nvPr>
            <p:ph type="title"/>
          </p:nvPr>
        </p:nvSpPr>
        <p:spPr>
          <a:xfrm>
            <a:off x="0" y="-71462"/>
            <a:ext cx="8229600" cy="654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IN"/>
              <a:t>Experimental Setup</a:t>
            </a:r>
            <a:endParaRPr/>
          </a:p>
        </p:txBody>
      </p:sp>
      <p:pic>
        <p:nvPicPr>
          <p:cNvPr id="178" name="Google Shape;17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109199" y="-7594599"/>
            <a:ext cx="5322821" cy="399672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9"/>
          <p:cNvSpPr txBox="1"/>
          <p:nvPr/>
        </p:nvSpPr>
        <p:spPr>
          <a:xfrm>
            <a:off x="1071538" y="3429000"/>
            <a:ext cx="95731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Cylinder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71736" y="928670"/>
            <a:ext cx="2629303" cy="5564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9"/>
          <p:cNvPicPr preferRelativeResize="0"/>
          <p:nvPr/>
        </p:nvPicPr>
        <p:blipFill rotWithShape="1">
          <a:blip r:embed="rId5">
            <a:alphaModFix/>
          </a:blip>
          <a:srcRect b="32528" l="0" r="13663" t="27537"/>
          <a:stretch/>
        </p:blipFill>
        <p:spPr>
          <a:xfrm>
            <a:off x="5214942" y="928670"/>
            <a:ext cx="3712975" cy="200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9"/>
          <p:cNvPicPr preferRelativeResize="0"/>
          <p:nvPr/>
        </p:nvPicPr>
        <p:blipFill rotWithShape="1">
          <a:blip r:embed="rId6">
            <a:alphaModFix/>
          </a:blip>
          <a:srcRect b="0" l="0" r="13069" t="0"/>
          <a:stretch/>
        </p:blipFill>
        <p:spPr>
          <a:xfrm>
            <a:off x="214282" y="3786191"/>
            <a:ext cx="1928826" cy="2643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53842" y="5000637"/>
            <a:ext cx="3820053" cy="164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857232"/>
            <a:ext cx="3083665" cy="192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9"/>
          <p:cNvPicPr preferRelativeResize="0"/>
          <p:nvPr/>
        </p:nvPicPr>
        <p:blipFill rotWithShape="1">
          <a:blip r:embed="rId4">
            <a:alphaModFix/>
          </a:blip>
          <a:srcRect b="55234" l="48544" r="21568" t="31925"/>
          <a:stretch/>
        </p:blipFill>
        <p:spPr>
          <a:xfrm>
            <a:off x="6357950" y="3071810"/>
            <a:ext cx="1571636" cy="142876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9"/>
          <p:cNvSpPr/>
          <p:nvPr/>
        </p:nvSpPr>
        <p:spPr>
          <a:xfrm>
            <a:off x="6357950" y="3071810"/>
            <a:ext cx="1643074" cy="1500198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9"/>
          <p:cNvSpPr/>
          <p:nvPr/>
        </p:nvSpPr>
        <p:spPr>
          <a:xfrm>
            <a:off x="4010020" y="2786058"/>
            <a:ext cx="561980" cy="642942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9"/>
          <p:cNvSpPr/>
          <p:nvPr/>
        </p:nvSpPr>
        <p:spPr>
          <a:xfrm>
            <a:off x="3857620" y="1785926"/>
            <a:ext cx="714380" cy="642942"/>
          </a:xfrm>
          <a:prstGeom prst="rect">
            <a:avLst/>
          </a:prstGeom>
          <a:noFill/>
          <a:ln cap="flat" cmpd="sng" w="38100">
            <a:solidFill>
              <a:srgbClr val="00B05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9"/>
          <p:cNvSpPr/>
          <p:nvPr/>
        </p:nvSpPr>
        <p:spPr>
          <a:xfrm>
            <a:off x="5214942" y="928670"/>
            <a:ext cx="3714776" cy="2071702"/>
          </a:xfrm>
          <a:prstGeom prst="rect">
            <a:avLst/>
          </a:prstGeom>
          <a:noFill/>
          <a:ln cap="flat" cmpd="sng" w="38100">
            <a:solidFill>
              <a:srgbClr val="0070C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9"/>
          <p:cNvSpPr/>
          <p:nvPr/>
        </p:nvSpPr>
        <p:spPr>
          <a:xfrm>
            <a:off x="3929058" y="3429000"/>
            <a:ext cx="642942" cy="500066"/>
          </a:xfrm>
          <a:prstGeom prst="rect">
            <a:avLst/>
          </a:prstGeom>
          <a:noFill/>
          <a:ln cap="flat" cmpd="sng" w="38100">
            <a:solidFill>
              <a:srgbClr val="0066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9"/>
          <p:cNvSpPr/>
          <p:nvPr/>
        </p:nvSpPr>
        <p:spPr>
          <a:xfrm>
            <a:off x="5214942" y="5000636"/>
            <a:ext cx="3929058" cy="1714512"/>
          </a:xfrm>
          <a:prstGeom prst="rect">
            <a:avLst/>
          </a:prstGeom>
          <a:noFill/>
          <a:ln cap="flat" cmpd="sng" w="38100">
            <a:solidFill>
              <a:srgbClr val="0066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9"/>
          <p:cNvSpPr/>
          <p:nvPr/>
        </p:nvSpPr>
        <p:spPr>
          <a:xfrm>
            <a:off x="3929058" y="4929198"/>
            <a:ext cx="928694" cy="1357322"/>
          </a:xfrm>
          <a:prstGeom prst="rect">
            <a:avLst/>
          </a:prstGeom>
          <a:noFill/>
          <a:ln cap="flat" cmpd="sng" w="38100">
            <a:solidFill>
              <a:schemeClr val="accent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9"/>
          <p:cNvSpPr/>
          <p:nvPr/>
        </p:nvSpPr>
        <p:spPr>
          <a:xfrm>
            <a:off x="214282" y="3786190"/>
            <a:ext cx="1857388" cy="2571768"/>
          </a:xfrm>
          <a:prstGeom prst="rect">
            <a:avLst/>
          </a:prstGeom>
          <a:noFill/>
          <a:ln cap="flat" cmpd="sng" w="38100">
            <a:solidFill>
              <a:schemeClr val="accent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9"/>
          <p:cNvSpPr/>
          <p:nvPr/>
        </p:nvSpPr>
        <p:spPr>
          <a:xfrm>
            <a:off x="2714612" y="4143380"/>
            <a:ext cx="1285884" cy="857256"/>
          </a:xfrm>
          <a:prstGeom prst="rect">
            <a:avLst/>
          </a:prstGeom>
          <a:noFill/>
          <a:ln cap="flat" cmpd="sng" w="38100">
            <a:solidFill>
              <a:srgbClr val="66003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9"/>
          <p:cNvSpPr/>
          <p:nvPr/>
        </p:nvSpPr>
        <p:spPr>
          <a:xfrm>
            <a:off x="-32" y="928670"/>
            <a:ext cx="3071834" cy="1785950"/>
          </a:xfrm>
          <a:prstGeom prst="rect">
            <a:avLst/>
          </a:prstGeom>
          <a:noFill/>
          <a:ln cap="flat" cmpd="sng" w="38100">
            <a:solidFill>
              <a:srgbClr val="66003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9"/>
          <p:cNvSpPr txBox="1"/>
          <p:nvPr/>
        </p:nvSpPr>
        <p:spPr>
          <a:xfrm>
            <a:off x="6572264" y="3214686"/>
            <a:ext cx="114300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Heated Element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9"/>
          <p:cNvSpPr txBox="1"/>
          <p:nvPr/>
        </p:nvSpPr>
        <p:spPr>
          <a:xfrm>
            <a:off x="5786446" y="1214422"/>
            <a:ext cx="200026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Inclined Tube Manometer (Lower Range)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9"/>
          <p:cNvSpPr txBox="1"/>
          <p:nvPr/>
        </p:nvSpPr>
        <p:spPr>
          <a:xfrm>
            <a:off x="7143736" y="5357826"/>
            <a:ext cx="200026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Inclined Tube Manometer (Higher Range)</a:t>
            </a:r>
            <a:endParaRPr b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9"/>
          <p:cNvSpPr txBox="1"/>
          <p:nvPr/>
        </p:nvSpPr>
        <p:spPr>
          <a:xfrm>
            <a:off x="714348" y="5643578"/>
            <a:ext cx="11430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Blower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9"/>
          <p:cNvSpPr txBox="1"/>
          <p:nvPr/>
        </p:nvSpPr>
        <p:spPr>
          <a:xfrm>
            <a:off x="714348" y="2786058"/>
            <a:ext cx="114300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 Unit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9"/>
          <p:cNvSpPr txBox="1"/>
          <p:nvPr/>
        </p:nvSpPr>
        <p:spPr>
          <a:xfrm>
            <a:off x="142844" y="1214422"/>
            <a:ext cx="142876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Temperature Indicator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9"/>
          <p:cNvSpPr txBox="1"/>
          <p:nvPr/>
        </p:nvSpPr>
        <p:spPr>
          <a:xfrm>
            <a:off x="928662" y="2214554"/>
            <a:ext cx="14287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Voltmeter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9"/>
          <p:cNvSpPr txBox="1"/>
          <p:nvPr/>
        </p:nvSpPr>
        <p:spPr>
          <a:xfrm>
            <a:off x="1928794" y="1500174"/>
            <a:ext cx="142876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Heater Control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2021-02-28T13:27:25Z</dcterms:created>
  <dc:creator>LENOVO</dc:creator>
</cp:coreProperties>
</file>