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2814" y="-96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1666DA-893F-466E-8A90-7A360ED642F6}" type="datetimeFigureOut">
              <a:rPr lang="en-IN" smtClean="0"/>
              <a:pPr/>
              <a:t>16-05-2023</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013EE2-4897-4BDD-9D76-1FDC061D754C}" type="slidenum">
              <a:rPr lang="en-IN" smtClean="0"/>
              <a:pPr/>
              <a:t>‹#›</a:t>
            </a:fld>
            <a:endParaRPr lang="en-IN"/>
          </a:p>
        </p:txBody>
      </p:sp>
    </p:spTree>
    <p:extLst>
      <p:ext uri="{BB962C8B-B14F-4D97-AF65-F5344CB8AC3E}">
        <p14:creationId xmlns:p14="http://schemas.microsoft.com/office/powerpoint/2010/main" xmlns="" val="3612723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atin typeface="Bahnschrift" pitchFamily="34" charset="0"/>
              </a:defRPr>
            </a:lvl1p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Bahnschrift"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pPr/>
              <a:t>‹#›</a:t>
            </a:fld>
            <a:endParaRPr lang="en-IN"/>
          </a:p>
        </p:txBody>
      </p:sp>
      <p:sp>
        <p:nvSpPr>
          <p:cNvPr id="7" name="Rectangle 6"/>
          <p:cNvSpPr/>
          <p:nvPr userDrawn="1"/>
        </p:nvSpPr>
        <p:spPr>
          <a:xfrm>
            <a:off x="0" y="3649464"/>
            <a:ext cx="9144000" cy="288032"/>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xmlns="" val="1077906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165832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40302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ahnschrift" pitchFamily="34" charset="0"/>
              </a:defRPr>
            </a:lvl1p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5" name="Footer Placeholder 4"/>
          <p:cNvSpPr>
            <a:spLocks noGrp="1"/>
          </p:cNvSpPr>
          <p:nvPr>
            <p:ph type="ftr" sz="quarter" idx="11"/>
          </p:nvPr>
        </p:nvSpPr>
        <p:spPr/>
        <p:txBody>
          <a:bodyPr/>
          <a:lstStyle/>
          <a:p>
            <a:endParaRPr lang="en-IN"/>
          </a:p>
        </p:txBody>
      </p:sp>
      <p:sp>
        <p:nvSpPr>
          <p:cNvPr id="7" name="TextBox 6"/>
          <p:cNvSpPr txBox="1"/>
          <p:nvPr userDrawn="1"/>
        </p:nvSpPr>
        <p:spPr>
          <a:xfrm>
            <a:off x="6560740" y="6393338"/>
            <a:ext cx="2228495" cy="369332"/>
          </a:xfrm>
          <a:prstGeom prst="rect">
            <a:avLst/>
          </a:prstGeom>
          <a:noFill/>
        </p:spPr>
        <p:txBody>
          <a:bodyPr wrap="none" rtlCol="0">
            <a:spAutoFit/>
          </a:bodyPr>
          <a:lstStyle/>
          <a:p>
            <a:r>
              <a:rPr lang="en-GB" dirty="0" err="1" smtClean="0"/>
              <a:t>Sheli</a:t>
            </a:r>
            <a:r>
              <a:rPr lang="en-GB" dirty="0" smtClean="0"/>
              <a:t> </a:t>
            </a:r>
            <a:r>
              <a:rPr lang="en-GB" dirty="0" err="1" smtClean="0"/>
              <a:t>Sinha</a:t>
            </a:r>
            <a:r>
              <a:rPr lang="en-GB" dirty="0" smtClean="0"/>
              <a:t> </a:t>
            </a:r>
            <a:r>
              <a:rPr lang="en-GB" dirty="0" err="1" smtClean="0"/>
              <a:t>Chaudhuri</a:t>
            </a:r>
            <a:endParaRPr lang="en-IN" dirty="0"/>
          </a:p>
        </p:txBody>
      </p:sp>
      <p:pic>
        <p:nvPicPr>
          <p:cNvPr id="1026" name="Picture 2" descr="What is an Operating System?"/>
          <p:cNvPicPr>
            <a:picLocks noChangeAspect="1" noChangeArrowheads="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1240" y="6031982"/>
            <a:ext cx="2843808" cy="82601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8148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764745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3293384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296801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3062717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372722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2161357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525765-6E83-4CEA-8A9A-5725CD40EA21}" type="datetimeFigureOut">
              <a:rPr lang="en-IN" smtClean="0"/>
              <a:pPr/>
              <a:t>16-05-2023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137388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25765-6E83-4CEA-8A9A-5725CD40EA21}" type="datetimeFigureOut">
              <a:rPr lang="en-IN" smtClean="0"/>
              <a:pPr/>
              <a:t>16-05-2023</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ECB64-9CEA-4340-9562-BD834BE4FCAF}" type="slidenum">
              <a:rPr lang="en-IN" smtClean="0"/>
              <a:pPr/>
              <a:t>‹#›</a:t>
            </a:fld>
            <a:endParaRPr lang="en-IN"/>
          </a:p>
        </p:txBody>
      </p:sp>
    </p:spTree>
    <p:extLst>
      <p:ext uri="{BB962C8B-B14F-4D97-AF65-F5344CB8AC3E}">
        <p14:creationId xmlns:p14="http://schemas.microsoft.com/office/powerpoint/2010/main" xmlns="" val="2820417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7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4365104"/>
            <a:ext cx="6400800" cy="1752600"/>
          </a:xfrm>
        </p:spPr>
        <p:txBody>
          <a:bodyPr/>
          <a:lstStyle/>
          <a:p>
            <a:r>
              <a:rPr lang="en-GB" dirty="0" err="1" smtClean="0">
                <a:solidFill>
                  <a:srgbClr val="C00000"/>
                </a:solidFill>
              </a:rPr>
              <a:t>Sheli</a:t>
            </a:r>
            <a:r>
              <a:rPr lang="en-GB" dirty="0" smtClean="0">
                <a:solidFill>
                  <a:srgbClr val="C00000"/>
                </a:solidFill>
              </a:rPr>
              <a:t> </a:t>
            </a:r>
            <a:r>
              <a:rPr lang="en-GB" dirty="0" err="1" smtClean="0">
                <a:solidFill>
                  <a:srgbClr val="C00000"/>
                </a:solidFill>
              </a:rPr>
              <a:t>Sinha</a:t>
            </a:r>
            <a:r>
              <a:rPr lang="en-GB" dirty="0" smtClean="0">
                <a:solidFill>
                  <a:srgbClr val="C00000"/>
                </a:solidFill>
              </a:rPr>
              <a:t> </a:t>
            </a:r>
            <a:r>
              <a:rPr lang="en-GB" dirty="0" err="1" smtClean="0">
                <a:solidFill>
                  <a:srgbClr val="C00000"/>
                </a:solidFill>
              </a:rPr>
              <a:t>Chaudhuri</a:t>
            </a:r>
            <a:endParaRPr lang="en-GB" dirty="0" smtClean="0">
              <a:solidFill>
                <a:srgbClr val="C00000"/>
              </a:solidFill>
            </a:endParaRPr>
          </a:p>
          <a:p>
            <a:r>
              <a:rPr lang="en-GB" dirty="0" smtClean="0">
                <a:solidFill>
                  <a:srgbClr val="C00000"/>
                </a:solidFill>
              </a:rPr>
              <a:t>Professor</a:t>
            </a:r>
          </a:p>
          <a:p>
            <a:r>
              <a:rPr lang="en-GB" dirty="0" smtClean="0">
                <a:solidFill>
                  <a:srgbClr val="C00000"/>
                </a:solidFill>
              </a:rPr>
              <a:t>ETCE Department</a:t>
            </a:r>
            <a:endParaRPr lang="en-IN" dirty="0" smtClean="0">
              <a:solidFill>
                <a:srgbClr val="C00000"/>
              </a:solidFill>
            </a:endParaRPr>
          </a:p>
          <a:p>
            <a:endParaRPr lang="en-IN" dirty="0"/>
          </a:p>
        </p:txBody>
      </p:sp>
      <p:sp>
        <p:nvSpPr>
          <p:cNvPr id="4" name="Rectangle 4">
            <a:extLst>
              <a:ext uri="{FF2B5EF4-FFF2-40B4-BE49-F238E27FC236}">
                <a16:creationId xmlns:a16="http://schemas.microsoft.com/office/drawing/2014/main" xmlns="" id="{6267CC3E-EC1E-46E0-9E0F-27020BA348BD}"/>
              </a:ext>
            </a:extLst>
          </p:cNvPr>
          <p:cNvSpPr>
            <a:spLocks noGrp="1" noChangeArrowheads="1"/>
          </p:cNvSpPr>
          <p:nvPr>
            <p:ph type="ctrTitle"/>
          </p:nvPr>
        </p:nvSpPr>
        <p:spPr>
          <a:xfrm>
            <a:off x="371475" y="1900238"/>
            <a:ext cx="8458200" cy="1143000"/>
          </a:xfrm>
          <a:noFill/>
        </p:spPr>
        <p:txBody>
          <a:bodyPr/>
          <a:lstStyle/>
          <a:p>
            <a:pPr eaLnBrk="1" hangingPunct="1"/>
            <a:r>
              <a:rPr lang="en-US" altLang="en-US" dirty="0"/>
              <a:t>Chapter 1:  Introduction</a:t>
            </a:r>
          </a:p>
        </p:txBody>
      </p:sp>
    </p:spTree>
    <p:extLst>
      <p:ext uri="{BB962C8B-B14F-4D97-AF65-F5344CB8AC3E}">
        <p14:creationId xmlns:p14="http://schemas.microsoft.com/office/powerpoint/2010/main" xmlns="" val="3632532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19256" cy="778098"/>
          </a:xfrm>
        </p:spPr>
        <p:txBody>
          <a:bodyPr/>
          <a:lstStyle/>
          <a:p>
            <a:r>
              <a:rPr lang="en-US" altLang="en-US" dirty="0" smtClean="0"/>
              <a:t>Operating Sy</a:t>
            </a:r>
            <a:r>
              <a:rPr kumimoji="1" lang="en-US" altLang="en-US" dirty="0" smtClean="0"/>
              <a:t>st</a:t>
            </a:r>
            <a:r>
              <a:rPr lang="en-US" altLang="en-US" dirty="0" smtClean="0"/>
              <a:t>em Definition</a:t>
            </a:r>
            <a:endParaRPr lang="en-IN" dirty="0"/>
          </a:p>
        </p:txBody>
      </p:sp>
      <p:sp>
        <p:nvSpPr>
          <p:cNvPr id="4" name="Rectangle 3">
            <a:extLst>
              <a:ext uri="{FF2B5EF4-FFF2-40B4-BE49-F238E27FC236}">
                <a16:creationId xmlns:a16="http://schemas.microsoft.com/office/drawing/2014/main" xmlns="" id="{7BF6D041-5778-4E18-B7CE-FFE8B9C424AE}"/>
              </a:ext>
            </a:extLst>
          </p:cNvPr>
          <p:cNvSpPr>
            <a:spLocks noGrp="1" noChangeArrowheads="1"/>
          </p:cNvSpPr>
          <p:nvPr>
            <p:ph idx="1"/>
          </p:nvPr>
        </p:nvSpPr>
        <p:spPr>
          <a:xfrm>
            <a:off x="251520" y="1052736"/>
            <a:ext cx="8568952" cy="5073427"/>
          </a:xfrm>
        </p:spPr>
        <p:txBody>
          <a:bodyPr>
            <a:normAutofit fontScale="77500" lnSpcReduction="20000"/>
          </a:bodyPr>
          <a:lstStyle/>
          <a:p>
            <a:r>
              <a:rPr lang="en-US" altLang="en-US" dirty="0"/>
              <a:t>No universally accepted definition</a:t>
            </a:r>
          </a:p>
          <a:p>
            <a:r>
              <a:rPr lang="ja-JP" altLang="en-US" dirty="0"/>
              <a:t>“</a:t>
            </a:r>
            <a:r>
              <a:rPr lang="en-US" altLang="ja-JP" dirty="0"/>
              <a:t>Everything a vendor ships when you order an operating system</a:t>
            </a:r>
            <a:r>
              <a:rPr lang="ja-JP" altLang="en-US" dirty="0"/>
              <a:t>”</a:t>
            </a:r>
            <a:r>
              <a:rPr lang="en-US" altLang="ja-JP" dirty="0"/>
              <a:t> is a good approximation</a:t>
            </a:r>
          </a:p>
          <a:p>
            <a:pPr lvl="1"/>
            <a:r>
              <a:rPr lang="en-US" altLang="en-US" dirty="0"/>
              <a:t>But varies wildly</a:t>
            </a:r>
          </a:p>
          <a:p>
            <a:r>
              <a:rPr lang="ja-JP" altLang="en-US" dirty="0"/>
              <a:t>“</a:t>
            </a:r>
            <a:r>
              <a:rPr lang="en-US" altLang="ja-JP" dirty="0"/>
              <a:t>The one program running at all times on the computer</a:t>
            </a:r>
            <a:r>
              <a:rPr lang="ja-JP" altLang="en-US" dirty="0"/>
              <a:t>”</a:t>
            </a:r>
            <a:r>
              <a:rPr lang="en-US" altLang="ja-JP" dirty="0"/>
              <a:t> is the </a:t>
            </a:r>
            <a:r>
              <a:rPr lang="en-US" altLang="ja-JP" b="1" dirty="0">
                <a:solidFill>
                  <a:srgbClr val="006699"/>
                </a:solidFill>
                <a:latin typeface="+mj-lt"/>
              </a:rPr>
              <a:t>kernel, </a:t>
            </a:r>
            <a:r>
              <a:rPr lang="en-US" altLang="ja-JP" dirty="0"/>
              <a:t>part of the operating system</a:t>
            </a:r>
          </a:p>
          <a:p>
            <a:r>
              <a:rPr lang="en-US" altLang="ja-JP" dirty="0"/>
              <a:t>Everything else is either</a:t>
            </a:r>
          </a:p>
          <a:p>
            <a:pPr lvl="1"/>
            <a:r>
              <a:rPr lang="en-US" altLang="ja-JP" dirty="0"/>
              <a:t>A </a:t>
            </a:r>
            <a:r>
              <a:rPr lang="en-US" altLang="ja-JP" b="1" i="1" dirty="0">
                <a:solidFill>
                  <a:srgbClr val="006699"/>
                </a:solidFill>
                <a:latin typeface="+mj-lt"/>
              </a:rPr>
              <a:t>system program</a:t>
            </a:r>
            <a:r>
              <a:rPr lang="en-US" altLang="ja-JP" b="1" dirty="0">
                <a:solidFill>
                  <a:srgbClr val="3366FF"/>
                </a:solidFill>
              </a:rPr>
              <a:t> </a:t>
            </a:r>
            <a:r>
              <a:rPr lang="en-US" altLang="ja-JP" dirty="0" smtClean="0"/>
              <a:t>(comes </a:t>
            </a:r>
            <a:r>
              <a:rPr lang="en-US" altLang="ja-JP" dirty="0"/>
              <a:t>with the operating system, but not part of the kernel) , or</a:t>
            </a:r>
          </a:p>
          <a:p>
            <a:pPr lvl="1"/>
            <a:r>
              <a:rPr lang="en-US" altLang="ja-JP" dirty="0"/>
              <a:t>An </a:t>
            </a:r>
            <a:r>
              <a:rPr lang="en-US" altLang="ja-JP" b="1" i="1" dirty="0">
                <a:solidFill>
                  <a:srgbClr val="006699"/>
                </a:solidFill>
                <a:latin typeface="+mj-lt"/>
              </a:rPr>
              <a:t>application </a:t>
            </a:r>
            <a:r>
              <a:rPr lang="en-US" altLang="ja-JP" b="1" i="1" dirty="0" smtClean="0">
                <a:solidFill>
                  <a:srgbClr val="006699"/>
                </a:solidFill>
                <a:latin typeface="+mj-lt"/>
              </a:rPr>
              <a:t>program</a:t>
            </a:r>
            <a:r>
              <a:rPr lang="en-US" altLang="ja-JP" dirty="0"/>
              <a:t> </a:t>
            </a:r>
            <a:r>
              <a:rPr lang="en-US" altLang="ja-JP" dirty="0" smtClean="0"/>
              <a:t>(all </a:t>
            </a:r>
            <a:r>
              <a:rPr lang="en-US" altLang="ja-JP" dirty="0"/>
              <a:t>programs not associated with the operating </a:t>
            </a:r>
            <a:r>
              <a:rPr lang="en-US" altLang="ja-JP" dirty="0" smtClean="0"/>
              <a:t>system)</a:t>
            </a:r>
            <a:endParaRPr lang="en-US" altLang="ja-JP" dirty="0"/>
          </a:p>
          <a:p>
            <a:r>
              <a:rPr lang="en-US" altLang="en-US" dirty="0"/>
              <a:t>Today’s OSes for general purpose and mobile computing also include </a:t>
            </a:r>
            <a:r>
              <a:rPr lang="en-US" altLang="en-US" b="1" i="1" dirty="0">
                <a:solidFill>
                  <a:srgbClr val="006699"/>
                </a:solidFill>
                <a:latin typeface="+mj-lt"/>
              </a:rPr>
              <a:t>middleware</a:t>
            </a:r>
            <a:r>
              <a:rPr lang="en-US" altLang="en-US" dirty="0"/>
              <a:t> – a set of software frameworks that provide </a:t>
            </a:r>
            <a:r>
              <a:rPr lang="en-US" altLang="en-US" dirty="0" smtClean="0"/>
              <a:t>additional </a:t>
            </a:r>
            <a:r>
              <a:rPr lang="en-US" altLang="en-US" dirty="0"/>
              <a:t>services to application developers such as databases, multimedia, </a:t>
            </a:r>
            <a:r>
              <a:rPr lang="en-US" altLang="en-US" dirty="0" smtClean="0"/>
              <a:t>graphics, etc.</a:t>
            </a:r>
            <a:endParaRPr lang="en-US" altLang="en-US" dirty="0"/>
          </a:p>
        </p:txBody>
      </p:sp>
    </p:spTree>
    <p:extLst>
      <p:ext uri="{BB962C8B-B14F-4D97-AF65-F5344CB8AC3E}">
        <p14:creationId xmlns:p14="http://schemas.microsoft.com/office/powerpoint/2010/main" xmlns="" val="314556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3E9582F-73D2-4BB5-8C85-155733606EC2}"/>
              </a:ext>
            </a:extLst>
          </p:cNvPr>
          <p:cNvSpPr>
            <a:spLocks noGrp="1" noChangeArrowheads="1"/>
          </p:cNvSpPr>
          <p:nvPr>
            <p:ph type="title"/>
          </p:nvPr>
        </p:nvSpPr>
        <p:spPr>
          <a:xfrm>
            <a:off x="539552" y="2780928"/>
            <a:ext cx="8229600" cy="1143000"/>
          </a:xfrm>
        </p:spPr>
        <p:txBody>
          <a:bodyPr/>
          <a:lstStyle/>
          <a:p>
            <a:pPr marL="457200" lvl="1" indent="0">
              <a:buNone/>
            </a:pPr>
            <a:r>
              <a:rPr lang="en-US" altLang="en-US" sz="3200" b="1" dirty="0">
                <a:solidFill>
                  <a:srgbClr val="006699"/>
                </a:solidFill>
                <a:latin typeface="+mj-lt"/>
              </a:rPr>
              <a:t>Overview of Computer System Structure </a:t>
            </a:r>
          </a:p>
        </p:txBody>
      </p:sp>
    </p:spTree>
    <p:extLst>
      <p:ext uri="{BB962C8B-B14F-4D97-AF65-F5344CB8AC3E}">
        <p14:creationId xmlns:p14="http://schemas.microsoft.com/office/powerpoint/2010/main" xmlns="" val="29037225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Computer System Organization</a:t>
            </a:r>
            <a:endParaRPr lang="en-IN" dirty="0"/>
          </a:p>
        </p:txBody>
      </p:sp>
      <p:sp>
        <p:nvSpPr>
          <p:cNvPr id="4" name="Rectangle 3">
            <a:extLst>
              <a:ext uri="{FF2B5EF4-FFF2-40B4-BE49-F238E27FC236}">
                <a16:creationId xmlns:a16="http://schemas.microsoft.com/office/drawing/2014/main" xmlns="" id="{F3E9582F-73D2-4BB5-8C85-155733606EC2}"/>
              </a:ext>
            </a:extLst>
          </p:cNvPr>
          <p:cNvSpPr txBox="1">
            <a:spLocks noChangeArrowheads="1"/>
          </p:cNvSpPr>
          <p:nvPr/>
        </p:nvSpPr>
        <p:spPr>
          <a:xfrm>
            <a:off x="323528" y="1233489"/>
            <a:ext cx="8424936" cy="234945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Computer-system operation</a:t>
            </a:r>
          </a:p>
          <a:p>
            <a:pPr lvl="1"/>
            <a:r>
              <a:rPr lang="en-US" altLang="en-US" sz="2600" dirty="0" smtClean="0"/>
              <a:t>One or more CPUs, device controllers connect through common </a:t>
            </a:r>
            <a:r>
              <a:rPr lang="en-US" altLang="en-US" sz="2600" b="1" dirty="0" smtClean="0">
                <a:solidFill>
                  <a:srgbClr val="002060"/>
                </a:solidFill>
                <a:latin typeface="+mj-lt"/>
              </a:rPr>
              <a:t>bus</a:t>
            </a:r>
            <a:r>
              <a:rPr lang="en-US" altLang="en-US" sz="2600" dirty="0" smtClean="0"/>
              <a:t> providing access to shared memory</a:t>
            </a:r>
          </a:p>
          <a:p>
            <a:pPr lvl="1"/>
            <a:r>
              <a:rPr lang="en-US" altLang="en-US" sz="2600" dirty="0" smtClean="0"/>
              <a:t>Concurrent execution of CPUs and devices compete for memory cycles</a:t>
            </a:r>
          </a:p>
          <a:p>
            <a:pPr lvl="1"/>
            <a:endParaRPr lang="en-US" altLang="en-US" dirty="0"/>
          </a:p>
        </p:txBody>
      </p:sp>
      <p:pic>
        <p:nvPicPr>
          <p:cNvPr id="5" name="Picture 2">
            <a:extLst>
              <a:ext uri="{FF2B5EF4-FFF2-40B4-BE49-F238E27FC236}">
                <a16:creationId xmlns:a16="http://schemas.microsoft.com/office/drawing/2014/main" xmlns="" id="{D0CB787C-9399-460E-B386-5CC6E6714A8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01978" y="3582946"/>
            <a:ext cx="5546486" cy="2705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237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78098"/>
          </a:xfrm>
        </p:spPr>
        <p:txBody>
          <a:bodyPr/>
          <a:lstStyle/>
          <a:p>
            <a:r>
              <a:rPr lang="en-US" altLang="en-US" dirty="0"/>
              <a:t>Computer-System Operation</a:t>
            </a:r>
            <a:endParaRPr lang="en-IN" dirty="0"/>
          </a:p>
        </p:txBody>
      </p:sp>
      <p:sp>
        <p:nvSpPr>
          <p:cNvPr id="3" name="Content Placeholder 2"/>
          <p:cNvSpPr>
            <a:spLocks noGrp="1"/>
          </p:cNvSpPr>
          <p:nvPr>
            <p:ph idx="1"/>
          </p:nvPr>
        </p:nvSpPr>
        <p:spPr>
          <a:xfrm>
            <a:off x="323528" y="1268761"/>
            <a:ext cx="8568952" cy="4608512"/>
          </a:xfrm>
        </p:spPr>
        <p:txBody>
          <a:bodyPr>
            <a:normAutofit fontScale="85000" lnSpcReduction="20000"/>
          </a:bodyPr>
          <a:lstStyle/>
          <a:p>
            <a:r>
              <a:rPr lang="en-US" altLang="en-US" dirty="0"/>
              <a:t>I/O devices and the CPU can execute concurrently</a:t>
            </a:r>
          </a:p>
          <a:p>
            <a:r>
              <a:rPr lang="en-US" altLang="en-US" dirty="0"/>
              <a:t>Each device controller is in charge of a particular device type</a:t>
            </a:r>
          </a:p>
          <a:p>
            <a:r>
              <a:rPr lang="en-US" altLang="en-US" dirty="0"/>
              <a:t>Each device controller has a local buffer</a:t>
            </a:r>
          </a:p>
          <a:p>
            <a:r>
              <a:rPr lang="en-US" altLang="en-US" dirty="0"/>
              <a:t>Each device controller type has an operating system device driver to manage it</a:t>
            </a:r>
          </a:p>
          <a:p>
            <a:r>
              <a:rPr lang="en-US" altLang="en-US" dirty="0"/>
              <a:t>CPU moves data from/to main memory to/from local buffers</a:t>
            </a:r>
          </a:p>
          <a:p>
            <a:r>
              <a:rPr lang="en-US" altLang="en-US" dirty="0"/>
              <a:t>I/O is from the device to local buffer of controller</a:t>
            </a:r>
          </a:p>
          <a:p>
            <a:r>
              <a:rPr lang="en-US" altLang="en-US" dirty="0"/>
              <a:t>Device controller informs CPU that it has finished its operation by </a:t>
            </a:r>
            <a:r>
              <a:rPr lang="en-US" altLang="en-US" dirty="0" smtClean="0"/>
              <a:t>generating </a:t>
            </a:r>
            <a:r>
              <a:rPr lang="en-US" altLang="en-US" dirty="0"/>
              <a:t>an interrupt</a:t>
            </a:r>
          </a:p>
          <a:p>
            <a:endParaRPr lang="en-IN" dirty="0"/>
          </a:p>
        </p:txBody>
      </p:sp>
    </p:spTree>
    <p:extLst>
      <p:ext uri="{BB962C8B-B14F-4D97-AF65-F5344CB8AC3E}">
        <p14:creationId xmlns:p14="http://schemas.microsoft.com/office/powerpoint/2010/main" xmlns="" val="7011373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78098"/>
          </a:xfrm>
        </p:spPr>
        <p:txBody>
          <a:bodyPr>
            <a:normAutofit/>
          </a:bodyPr>
          <a:lstStyle/>
          <a:p>
            <a:r>
              <a:rPr lang="en-US" altLang="en-US" dirty="0"/>
              <a:t>Common Functions of Interrupts</a:t>
            </a:r>
            <a:endParaRPr lang="en-IN" dirty="0"/>
          </a:p>
        </p:txBody>
      </p:sp>
      <p:sp>
        <p:nvSpPr>
          <p:cNvPr id="3" name="Content Placeholder 2"/>
          <p:cNvSpPr>
            <a:spLocks noGrp="1"/>
          </p:cNvSpPr>
          <p:nvPr>
            <p:ph idx="1"/>
          </p:nvPr>
        </p:nvSpPr>
        <p:spPr>
          <a:xfrm>
            <a:off x="323528" y="1412776"/>
            <a:ext cx="8291264" cy="3744415"/>
          </a:xfrm>
        </p:spPr>
        <p:txBody>
          <a:bodyPr>
            <a:normAutofit fontScale="85000" lnSpcReduction="10000"/>
          </a:bodyPr>
          <a:lstStyle/>
          <a:p>
            <a:r>
              <a:rPr lang="en-US" altLang="en-US" dirty="0"/>
              <a:t>Interrupt transfers control to the interrupt service routine generally, through the </a:t>
            </a:r>
            <a:r>
              <a:rPr lang="en-US" altLang="en-US" b="1" dirty="0">
                <a:solidFill>
                  <a:srgbClr val="0070C0"/>
                </a:solidFill>
              </a:rPr>
              <a:t>interrupt vector</a:t>
            </a:r>
            <a:r>
              <a:rPr lang="en-US" altLang="en-US" dirty="0"/>
              <a:t>, which contains the addresses of all the service routines</a:t>
            </a:r>
          </a:p>
          <a:p>
            <a:r>
              <a:rPr lang="en-US" altLang="en-US" dirty="0"/>
              <a:t>Interrupt architecture must save the address of the interrupted instruction</a:t>
            </a:r>
          </a:p>
          <a:p>
            <a:r>
              <a:rPr lang="en-US" altLang="en-US" dirty="0"/>
              <a:t>A </a:t>
            </a:r>
            <a:r>
              <a:rPr lang="en-US" altLang="en-US" b="1" dirty="0">
                <a:solidFill>
                  <a:srgbClr val="0070C0"/>
                </a:solidFill>
              </a:rPr>
              <a:t>trap</a:t>
            </a:r>
            <a:r>
              <a:rPr lang="en-US" altLang="en-US" dirty="0"/>
              <a:t> or </a:t>
            </a:r>
            <a:r>
              <a:rPr lang="en-US" altLang="en-US" b="1" dirty="0">
                <a:solidFill>
                  <a:srgbClr val="0070C0"/>
                </a:solidFill>
              </a:rPr>
              <a:t>exception</a:t>
            </a:r>
            <a:r>
              <a:rPr lang="en-US" altLang="en-US" dirty="0"/>
              <a:t> is a software-generated interrupt caused either by an error or a user request</a:t>
            </a:r>
          </a:p>
          <a:p>
            <a:r>
              <a:rPr lang="en-US" altLang="en-US" dirty="0"/>
              <a:t>An operating system is </a:t>
            </a:r>
            <a:r>
              <a:rPr lang="en-US" altLang="en-US" b="1" dirty="0">
                <a:solidFill>
                  <a:srgbClr val="0070C0"/>
                </a:solidFill>
              </a:rPr>
              <a:t>interrupt driven</a:t>
            </a:r>
          </a:p>
          <a:p>
            <a:endParaRPr lang="en-IN" dirty="0"/>
          </a:p>
        </p:txBody>
      </p:sp>
    </p:spTree>
    <p:extLst>
      <p:ext uri="{BB962C8B-B14F-4D97-AF65-F5344CB8AC3E}">
        <p14:creationId xmlns:p14="http://schemas.microsoft.com/office/powerpoint/2010/main" xmlns="" val="21674053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p:spPr>
        <p:txBody>
          <a:bodyPr>
            <a:normAutofit fontScale="90000"/>
          </a:bodyPr>
          <a:lstStyle/>
          <a:p>
            <a:r>
              <a:rPr lang="en-US" altLang="en-US" dirty="0"/>
              <a:t>Interrupt Timeline</a:t>
            </a:r>
            <a:endParaRPr lang="en-IN" dirty="0"/>
          </a:p>
        </p:txBody>
      </p:sp>
      <p:pic>
        <p:nvPicPr>
          <p:cNvPr id="4" name="Picture 2">
            <a:extLst>
              <a:ext uri="{FF2B5EF4-FFF2-40B4-BE49-F238E27FC236}">
                <a16:creationId xmlns:a16="http://schemas.microsoft.com/office/drawing/2014/main" xmlns="" id="{41B33145-E046-43DB-9C9B-4E671F3D105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63563" y="1556792"/>
            <a:ext cx="8355012" cy="3648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50660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p:spPr>
        <p:txBody>
          <a:bodyPr>
            <a:normAutofit fontScale="90000"/>
          </a:bodyPr>
          <a:lstStyle/>
          <a:p>
            <a:r>
              <a:rPr lang="en-US" altLang="en-US" dirty="0"/>
              <a:t>Interrupt Handling</a:t>
            </a:r>
            <a:endParaRPr lang="en-IN" dirty="0"/>
          </a:p>
        </p:txBody>
      </p:sp>
      <p:sp>
        <p:nvSpPr>
          <p:cNvPr id="4" name="Rectangle 3">
            <a:extLst>
              <a:ext uri="{FF2B5EF4-FFF2-40B4-BE49-F238E27FC236}">
                <a16:creationId xmlns:a16="http://schemas.microsoft.com/office/drawing/2014/main" xmlns="" id="{DD3C56CA-14C9-45EF-B0B3-BE810695D017}"/>
              </a:ext>
            </a:extLst>
          </p:cNvPr>
          <p:cNvSpPr>
            <a:spLocks noGrp="1" noChangeArrowheads="1"/>
          </p:cNvSpPr>
          <p:nvPr>
            <p:ph idx="1"/>
          </p:nvPr>
        </p:nvSpPr>
        <p:spPr>
          <a:xfrm>
            <a:off x="457200" y="1600201"/>
            <a:ext cx="8229600" cy="3196951"/>
          </a:xfrm>
        </p:spPr>
        <p:txBody>
          <a:bodyPr>
            <a:normAutofit fontScale="92500"/>
          </a:bodyPr>
          <a:lstStyle/>
          <a:p>
            <a:r>
              <a:rPr lang="en-US" altLang="en-US" dirty="0"/>
              <a:t>The operating system preserves the state of the CPU by storing the registers and the program counter</a:t>
            </a:r>
          </a:p>
          <a:p>
            <a:r>
              <a:rPr lang="en-US" altLang="en-US" dirty="0"/>
              <a:t>Determines which type of interrupt has occurred:</a:t>
            </a:r>
          </a:p>
          <a:p>
            <a:r>
              <a:rPr lang="en-US" altLang="en-US" dirty="0"/>
              <a:t>Separate segments of code determine </a:t>
            </a:r>
            <a:r>
              <a:rPr lang="en-US" altLang="en-US" dirty="0" smtClean="0"/>
              <a:t>the </a:t>
            </a:r>
            <a:r>
              <a:rPr lang="en-US" altLang="en-US" dirty="0"/>
              <a:t>action </a:t>
            </a:r>
            <a:r>
              <a:rPr lang="en-US" altLang="en-US" dirty="0" smtClean="0"/>
              <a:t>to </a:t>
            </a:r>
            <a:r>
              <a:rPr lang="en-US" altLang="en-US" dirty="0"/>
              <a:t>be taken for each type of interrupt</a:t>
            </a:r>
          </a:p>
        </p:txBody>
      </p:sp>
    </p:spTree>
    <p:extLst>
      <p:ext uri="{BB962C8B-B14F-4D97-AF65-F5344CB8AC3E}">
        <p14:creationId xmlns:p14="http://schemas.microsoft.com/office/powerpoint/2010/main" xmlns="" val="3615226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495" y="116632"/>
            <a:ext cx="8147248" cy="706090"/>
          </a:xfrm>
        </p:spPr>
        <p:txBody>
          <a:bodyPr>
            <a:normAutofit fontScale="90000"/>
          </a:bodyPr>
          <a:lstStyle/>
          <a:p>
            <a:r>
              <a:rPr lang="en-US" altLang="en-US" dirty="0"/>
              <a:t>Interrupt-drive I/O Cycle</a:t>
            </a:r>
            <a:endParaRPr lang="en-IN" dirty="0"/>
          </a:p>
        </p:txBody>
      </p:sp>
      <p:pic>
        <p:nvPicPr>
          <p:cNvPr id="4" name="Picture 3">
            <a:extLst>
              <a:ext uri="{FF2B5EF4-FFF2-40B4-BE49-F238E27FC236}">
                <a16:creationId xmlns:a16="http://schemas.microsoft.com/office/drawing/2014/main" xmlns="" id="{E86048AC-75FB-4CAE-AB8A-81F852B9502D}"/>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7875" y="980728"/>
            <a:ext cx="5084762" cy="501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81420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I/O Structure</a:t>
            </a:r>
            <a:endParaRPr lang="en-IN" dirty="0"/>
          </a:p>
        </p:txBody>
      </p:sp>
      <p:sp>
        <p:nvSpPr>
          <p:cNvPr id="4" name="Rectangle 3">
            <a:extLst>
              <a:ext uri="{FF2B5EF4-FFF2-40B4-BE49-F238E27FC236}">
                <a16:creationId xmlns:a16="http://schemas.microsoft.com/office/drawing/2014/main" xmlns="" id="{B40AB73B-055F-4D5D-997B-F04836742E41}"/>
              </a:ext>
            </a:extLst>
          </p:cNvPr>
          <p:cNvSpPr>
            <a:spLocks noGrp="1" noChangeArrowheads="1"/>
          </p:cNvSpPr>
          <p:nvPr>
            <p:ph idx="1"/>
          </p:nvPr>
        </p:nvSpPr>
        <p:spPr/>
        <p:txBody>
          <a:bodyPr/>
          <a:lstStyle/>
          <a:p>
            <a:pPr>
              <a:lnSpc>
                <a:spcPct val="90000"/>
              </a:lnSpc>
            </a:pPr>
            <a:r>
              <a:rPr lang="en-US" altLang="en-US" dirty="0"/>
              <a:t>Two methods for handling I/O</a:t>
            </a:r>
          </a:p>
          <a:p>
            <a:pPr lvl="1">
              <a:lnSpc>
                <a:spcPct val="90000"/>
              </a:lnSpc>
            </a:pPr>
            <a:r>
              <a:rPr lang="en-US" altLang="en-US" dirty="0"/>
              <a:t>After I/O starts, control returns to user program only upon I/O completion</a:t>
            </a:r>
          </a:p>
          <a:p>
            <a:pPr lvl="1">
              <a:lnSpc>
                <a:spcPct val="90000"/>
              </a:lnSpc>
            </a:pPr>
            <a:r>
              <a:rPr lang="en-US" altLang="en-US" dirty="0"/>
              <a:t>After I/O starts, control returns to user program without waiting for I/O completion</a:t>
            </a:r>
          </a:p>
        </p:txBody>
      </p:sp>
    </p:spTree>
    <p:extLst>
      <p:ext uri="{BB962C8B-B14F-4D97-AF65-F5344CB8AC3E}">
        <p14:creationId xmlns:p14="http://schemas.microsoft.com/office/powerpoint/2010/main" xmlns="" val="11892107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706090"/>
          </a:xfrm>
        </p:spPr>
        <p:txBody>
          <a:bodyPr>
            <a:normAutofit fontScale="90000"/>
          </a:bodyPr>
          <a:lstStyle/>
          <a:p>
            <a:r>
              <a:rPr lang="en-US" altLang="en-US" dirty="0"/>
              <a:t>I/O Structure (Cont.)</a:t>
            </a:r>
            <a:endParaRPr lang="en-IN" dirty="0"/>
          </a:p>
        </p:txBody>
      </p:sp>
      <p:sp>
        <p:nvSpPr>
          <p:cNvPr id="4" name="Rectangle 3">
            <a:extLst>
              <a:ext uri="{FF2B5EF4-FFF2-40B4-BE49-F238E27FC236}">
                <a16:creationId xmlns:a16="http://schemas.microsoft.com/office/drawing/2014/main" xmlns="" id="{B40AB73B-055F-4D5D-997B-F04836742E41}"/>
              </a:ext>
            </a:extLst>
          </p:cNvPr>
          <p:cNvSpPr txBox="1">
            <a:spLocks noChangeArrowheads="1"/>
          </p:cNvSpPr>
          <p:nvPr/>
        </p:nvSpPr>
        <p:spPr>
          <a:xfrm>
            <a:off x="467544" y="1244600"/>
            <a:ext cx="8424936" cy="452823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altLang="en-US" dirty="0" smtClean="0"/>
              <a:t>After I/O starts, control returns to user program only upon I/O completion</a:t>
            </a:r>
          </a:p>
          <a:p>
            <a:pPr lvl="1">
              <a:lnSpc>
                <a:spcPct val="90000"/>
              </a:lnSpc>
            </a:pPr>
            <a:r>
              <a:rPr lang="en-US" altLang="en-US" dirty="0" smtClean="0"/>
              <a:t>Wait instruction idles the CPU until the next interrupt</a:t>
            </a:r>
          </a:p>
          <a:p>
            <a:pPr lvl="1">
              <a:lnSpc>
                <a:spcPct val="90000"/>
              </a:lnSpc>
            </a:pPr>
            <a:r>
              <a:rPr lang="en-US" altLang="en-US" dirty="0" smtClean="0"/>
              <a:t>Wait loop (contention for memory access)</a:t>
            </a:r>
          </a:p>
          <a:p>
            <a:pPr lvl="1">
              <a:lnSpc>
                <a:spcPct val="90000"/>
              </a:lnSpc>
            </a:pPr>
            <a:r>
              <a:rPr lang="en-US" altLang="en-US" dirty="0" smtClean="0"/>
              <a:t>At most one I/O request is outstanding at a time, no simultaneous I/O processing</a:t>
            </a:r>
          </a:p>
          <a:p>
            <a:pPr>
              <a:lnSpc>
                <a:spcPct val="90000"/>
              </a:lnSpc>
            </a:pPr>
            <a:r>
              <a:rPr lang="en-US" altLang="en-US" dirty="0" smtClean="0"/>
              <a:t>After I/O starts, control returns to user program without waiting for I/O completion</a:t>
            </a:r>
          </a:p>
          <a:p>
            <a:pPr lvl="1">
              <a:lnSpc>
                <a:spcPct val="90000"/>
              </a:lnSpc>
            </a:pPr>
            <a:r>
              <a:rPr lang="en-US" altLang="en-US" b="1" dirty="0" smtClean="0">
                <a:solidFill>
                  <a:srgbClr val="006699"/>
                </a:solidFill>
                <a:latin typeface="+mj-lt"/>
              </a:rPr>
              <a:t>System call </a:t>
            </a:r>
            <a:r>
              <a:rPr lang="en-US" altLang="en-US" dirty="0" smtClean="0"/>
              <a:t>– request to the OS to allow user to wait for I/O completion</a:t>
            </a:r>
          </a:p>
          <a:p>
            <a:pPr lvl="1">
              <a:lnSpc>
                <a:spcPct val="90000"/>
              </a:lnSpc>
            </a:pPr>
            <a:r>
              <a:rPr lang="en-US" altLang="en-US" b="1" dirty="0" smtClean="0">
                <a:solidFill>
                  <a:srgbClr val="006699"/>
                </a:solidFill>
                <a:latin typeface="+mj-lt"/>
              </a:rPr>
              <a:t>Device-status table </a:t>
            </a:r>
            <a:r>
              <a:rPr lang="en-US" altLang="en-US" dirty="0" smtClean="0"/>
              <a:t>contains entry for each I/O device indicating its type, address, and state</a:t>
            </a:r>
          </a:p>
          <a:p>
            <a:pPr lvl="1">
              <a:lnSpc>
                <a:spcPct val="90000"/>
              </a:lnSpc>
            </a:pPr>
            <a:r>
              <a:rPr lang="en-US" altLang="en-US" dirty="0" smtClean="0"/>
              <a:t>OS indexes into I/O device table to determine device status and to modify table entry to include interrupt</a:t>
            </a:r>
          </a:p>
          <a:p>
            <a:pPr lvl="1">
              <a:lnSpc>
                <a:spcPct val="90000"/>
              </a:lnSpc>
            </a:pPr>
            <a:endParaRPr lang="en-US" altLang="en-US" dirty="0"/>
          </a:p>
        </p:txBody>
      </p:sp>
    </p:spTree>
    <p:extLst>
      <p:ext uri="{BB962C8B-B14F-4D97-AF65-F5344CB8AC3E}">
        <p14:creationId xmlns:p14="http://schemas.microsoft.com/office/powerpoint/2010/main" xmlns="" val="12471436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Chapter 1: Introduction</a:t>
            </a:r>
            <a:endParaRPr lang="en-IN" dirty="0"/>
          </a:p>
        </p:txBody>
      </p:sp>
      <p:sp>
        <p:nvSpPr>
          <p:cNvPr id="4" name="Rectangle 3">
            <a:extLst>
              <a:ext uri="{FF2B5EF4-FFF2-40B4-BE49-F238E27FC236}">
                <a16:creationId xmlns:a16="http://schemas.microsoft.com/office/drawing/2014/main" xmlns="" id="{D002EA22-F1BB-4F36-8EAD-4A3CBBBFD932}"/>
              </a:ext>
            </a:extLst>
          </p:cNvPr>
          <p:cNvSpPr txBox="1">
            <a:spLocks noChangeArrowheads="1"/>
          </p:cNvSpPr>
          <p:nvPr/>
        </p:nvSpPr>
        <p:spPr>
          <a:xfrm>
            <a:off x="467544" y="1275485"/>
            <a:ext cx="8496944" cy="460178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dirty="0" smtClean="0"/>
              <a:t>What Operating Systems Do</a:t>
            </a:r>
          </a:p>
          <a:p>
            <a:r>
              <a:rPr lang="en-US" altLang="en-US" dirty="0" smtClean="0"/>
              <a:t>Computer-System Organization</a:t>
            </a:r>
          </a:p>
          <a:p>
            <a:r>
              <a:rPr lang="en-US" altLang="en-US" dirty="0" smtClean="0"/>
              <a:t>Computer-System Architecture</a:t>
            </a:r>
          </a:p>
          <a:p>
            <a:r>
              <a:rPr lang="en-US" altLang="en-US" dirty="0" smtClean="0"/>
              <a:t>Operating-System Operations</a:t>
            </a:r>
          </a:p>
          <a:p>
            <a:r>
              <a:rPr lang="en-US" altLang="en-US" dirty="0" smtClean="0"/>
              <a:t>Resource Management</a:t>
            </a:r>
          </a:p>
          <a:p>
            <a:r>
              <a:rPr lang="en-US" altLang="en-US" dirty="0" smtClean="0"/>
              <a:t>Security and Protection</a:t>
            </a:r>
          </a:p>
          <a:p>
            <a:r>
              <a:rPr lang="en-US" altLang="en-US" dirty="0" smtClean="0"/>
              <a:t>Virtualization</a:t>
            </a:r>
          </a:p>
          <a:p>
            <a:r>
              <a:rPr lang="en-US" altLang="en-US" dirty="0" smtClean="0"/>
              <a:t>Distributed Systems</a:t>
            </a:r>
          </a:p>
          <a:p>
            <a:r>
              <a:rPr lang="en-US" altLang="en-US" dirty="0" smtClean="0"/>
              <a:t>Kernel Data Structures</a:t>
            </a:r>
          </a:p>
          <a:p>
            <a:r>
              <a:rPr lang="en-US" altLang="en-US" dirty="0" smtClean="0"/>
              <a:t>Computing Environments</a:t>
            </a:r>
          </a:p>
          <a:p>
            <a:r>
              <a:rPr lang="en-US" altLang="en-US" dirty="0" smtClean="0"/>
              <a:t>Free/</a:t>
            </a:r>
            <a:r>
              <a:rPr lang="en-US" altLang="en-US" dirty="0" err="1" smtClean="0"/>
              <a:t>Libre</a:t>
            </a:r>
            <a:r>
              <a:rPr lang="en-US" altLang="en-US" dirty="0" smtClean="0"/>
              <a:t> and Open-Source Operating Systems</a:t>
            </a:r>
          </a:p>
          <a:p>
            <a:pPr>
              <a:buFont typeface="Monotype Sorts" pitchFamily="-84" charset="2"/>
              <a:buNone/>
            </a:pPr>
            <a:endParaRPr lang="en-US" altLang="en-US" dirty="0" smtClean="0"/>
          </a:p>
          <a:p>
            <a:endParaRPr lang="en-US" altLang="en-US" dirty="0"/>
          </a:p>
        </p:txBody>
      </p:sp>
    </p:spTree>
    <p:extLst>
      <p:ext uri="{BB962C8B-B14F-4D97-AF65-F5344CB8AC3E}">
        <p14:creationId xmlns:p14="http://schemas.microsoft.com/office/powerpoint/2010/main" xmlns="" val="11279461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06090"/>
          </a:xfrm>
        </p:spPr>
        <p:txBody>
          <a:bodyPr>
            <a:normAutofit fontScale="90000"/>
          </a:bodyPr>
          <a:lstStyle/>
          <a:p>
            <a:r>
              <a:rPr lang="en-US" altLang="en-US" dirty="0"/>
              <a:t>Computer Startup</a:t>
            </a:r>
            <a:endParaRPr lang="en-IN" dirty="0"/>
          </a:p>
        </p:txBody>
      </p:sp>
      <p:sp>
        <p:nvSpPr>
          <p:cNvPr id="4" name="Rectangle 3">
            <a:extLst>
              <a:ext uri="{FF2B5EF4-FFF2-40B4-BE49-F238E27FC236}">
                <a16:creationId xmlns:a16="http://schemas.microsoft.com/office/drawing/2014/main" xmlns="" id="{5671F379-5298-4D0E-A99C-F90AC4610954}"/>
              </a:ext>
            </a:extLst>
          </p:cNvPr>
          <p:cNvSpPr txBox="1">
            <a:spLocks noChangeArrowheads="1"/>
          </p:cNvSpPr>
          <p:nvPr/>
        </p:nvSpPr>
        <p:spPr bwMode="auto">
          <a:xfrm>
            <a:off x="868796" y="1233489"/>
            <a:ext cx="7735651" cy="44161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Bootstrap program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is loaded at power-up or reboot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Typically stored in ROM or EPROM, generally known as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firmware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Initializes all aspects of system</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Loads operating system kernel and starts execution</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4180268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852936"/>
            <a:ext cx="8229600" cy="1143000"/>
          </a:xfrm>
        </p:spPr>
        <p:txBody>
          <a:bodyPr/>
          <a:lstStyle/>
          <a:p>
            <a:pPr lvl="1" algn="ctr" rtl="0">
              <a:spcBef>
                <a:spcPct val="0"/>
              </a:spcBef>
            </a:pPr>
            <a:r>
              <a:rPr lang="en-US" altLang="en-US" sz="3200" b="1" dirty="0">
                <a:solidFill>
                  <a:srgbClr val="006699"/>
                </a:solidFill>
              </a:rPr>
              <a:t>Storage Structure</a:t>
            </a:r>
            <a:br>
              <a:rPr lang="en-US" altLang="en-US" sz="3200" b="1" dirty="0">
                <a:solidFill>
                  <a:srgbClr val="006699"/>
                </a:solidFill>
              </a:rPr>
            </a:br>
            <a:endParaRPr lang="en-IN" dirty="0"/>
          </a:p>
        </p:txBody>
      </p:sp>
    </p:spTree>
    <p:extLst>
      <p:ext uri="{BB962C8B-B14F-4D97-AF65-F5344CB8AC3E}">
        <p14:creationId xmlns:p14="http://schemas.microsoft.com/office/powerpoint/2010/main" xmlns="" val="28107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Storage Structure</a:t>
            </a:r>
            <a:endParaRPr lang="en-IN" dirty="0"/>
          </a:p>
        </p:txBody>
      </p:sp>
      <p:sp>
        <p:nvSpPr>
          <p:cNvPr id="4" name="Rectangle 3">
            <a:extLst>
              <a:ext uri="{FF2B5EF4-FFF2-40B4-BE49-F238E27FC236}">
                <a16:creationId xmlns:a16="http://schemas.microsoft.com/office/drawing/2014/main" xmlns="" id="{2A855027-4195-4654-9750-3AA93B73284D}"/>
              </a:ext>
            </a:extLst>
          </p:cNvPr>
          <p:cNvSpPr txBox="1">
            <a:spLocks noChangeArrowheads="1"/>
          </p:cNvSpPr>
          <p:nvPr/>
        </p:nvSpPr>
        <p:spPr bwMode="auto">
          <a:xfrm>
            <a:off x="443524" y="1628800"/>
            <a:ext cx="8280920" cy="43936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Main memory – only large storage media that the CPU can access directly</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Random access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Typically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volatile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Typically</a:t>
            </a:r>
            <a:r>
              <a:rPr kumimoji="1" lang="en-US" altLang="en-US" sz="24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random-access</a:t>
            </a:r>
            <a:r>
              <a:rPr kumimoji="1" lang="en-US" altLang="en-US" sz="24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memory</a:t>
            </a:r>
            <a:r>
              <a:rPr kumimoji="1" lang="en-US" altLang="en-US" sz="24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in the form of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Dynamic Random-access Memory (DRAM)</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Secondary storage – extension of main memory that provides large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nonvolatile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storage capacity</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28225837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375" y="116632"/>
            <a:ext cx="8229600" cy="1143000"/>
          </a:xfrm>
        </p:spPr>
        <p:txBody>
          <a:bodyPr/>
          <a:lstStyle/>
          <a:p>
            <a:r>
              <a:rPr lang="en-US" altLang="en-US" dirty="0"/>
              <a:t>Storage Structure (Cont.)</a:t>
            </a:r>
            <a:endParaRPr lang="en-IN" dirty="0"/>
          </a:p>
        </p:txBody>
      </p:sp>
      <p:sp>
        <p:nvSpPr>
          <p:cNvPr id="4" name="Rectangle 3">
            <a:extLst>
              <a:ext uri="{FF2B5EF4-FFF2-40B4-BE49-F238E27FC236}">
                <a16:creationId xmlns:a16="http://schemas.microsoft.com/office/drawing/2014/main" xmlns="" id="{2A855027-4195-4654-9750-3AA93B73284D}"/>
              </a:ext>
            </a:extLst>
          </p:cNvPr>
          <p:cNvSpPr txBox="1">
            <a:spLocks noChangeArrowheads="1"/>
          </p:cNvSpPr>
          <p:nvPr/>
        </p:nvSpPr>
        <p:spPr bwMode="auto">
          <a:xfrm>
            <a:off x="786345" y="1268760"/>
            <a:ext cx="7802760" cy="33843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Hard Disk Drives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HDD</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 rigid metal or glass platters covered with magnetic recording material </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Disk surface is logically divided into</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 tracks</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which are subdivided into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sectors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The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disk controller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determines the logical interaction between the device and the computer </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Non-volatile memory</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NVM</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devices– faster than hard disks, nonvolatile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Various technologies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Becoming more popular as capacity and performance increases, price drops</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79358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778098"/>
          </a:xfrm>
        </p:spPr>
        <p:txBody>
          <a:bodyPr>
            <a:normAutofit/>
          </a:bodyPr>
          <a:lstStyle/>
          <a:p>
            <a:r>
              <a:rPr lang="en-US" altLang="en-US" sz="3200" dirty="0"/>
              <a:t>Storage Definitions and Notation Review</a:t>
            </a:r>
            <a:endParaRPr lang="en-IN" sz="3200" dirty="0"/>
          </a:p>
        </p:txBody>
      </p:sp>
      <p:sp>
        <p:nvSpPr>
          <p:cNvPr id="4" name="Rectangle 3">
            <a:extLst>
              <a:ext uri="{FF2B5EF4-FFF2-40B4-BE49-F238E27FC236}">
                <a16:creationId xmlns:a16="http://schemas.microsoft.com/office/drawing/2014/main" xmlns="" id="{00AC8D8D-292B-2943-B449-B924F9BB88F3}"/>
              </a:ext>
            </a:extLst>
          </p:cNvPr>
          <p:cNvSpPr/>
          <p:nvPr/>
        </p:nvSpPr>
        <p:spPr bwMode="auto">
          <a:xfrm>
            <a:off x="251520" y="1124744"/>
            <a:ext cx="8640960" cy="4752528"/>
          </a:xfrm>
          <a:prstGeom prst="rect">
            <a:avLst/>
          </a:prstGeom>
          <a:solidFill>
            <a:srgbClr val="CEEBFA"/>
          </a:solidFill>
          <a:ln w="9525" cap="flat" cmpd="sng" algn="ctr">
            <a:solidFill>
              <a:srgbClr val="000000"/>
            </a:solidFill>
            <a:prstDash val="solid"/>
            <a:round/>
            <a:headEnd type="none" w="med" len="med"/>
            <a:tailEnd type="none" w="med" len="med"/>
          </a:ln>
          <a:effectLst/>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sysClr val="windowText" lastClr="000000"/>
                </a:solidFill>
                <a:effectLst/>
                <a:uLnTx/>
                <a:uFillTx/>
              </a:rPr>
              <a:t> The basic unit of computer storage is the </a:t>
            </a:r>
            <a:r>
              <a:rPr kumimoji="1" lang="en-US" b="1" i="0" u="none" strike="noStrike" kern="0" cap="none" spc="0" normalizeH="0" baseline="0" noProof="0" dirty="0">
                <a:ln>
                  <a:noFill/>
                </a:ln>
                <a:solidFill>
                  <a:srgbClr val="006699"/>
                </a:solidFill>
                <a:effectLst/>
                <a:uLnTx/>
                <a:uFillTx/>
              </a:rPr>
              <a:t>bit</a:t>
            </a:r>
            <a:r>
              <a:rPr kumimoji="0" lang="en-US" b="0" i="0" u="none" strike="noStrike" kern="0" cap="none" spc="0" normalizeH="0" baseline="0" noProof="0" dirty="0">
                <a:ln>
                  <a:noFill/>
                </a:ln>
                <a:solidFill>
                  <a:sysClr val="windowText" lastClr="000000"/>
                </a:solidFill>
                <a:effectLst/>
                <a:uLnTx/>
                <a:uFillTx/>
              </a:rPr>
              <a:t>. A bit can contain one of </a:t>
            </a:r>
            <a:r>
              <a:rPr kumimoji="0" lang="en-US" b="0" i="0" u="none" strike="noStrike" kern="0" cap="none" spc="0" normalizeH="0" baseline="0" noProof="0" dirty="0" smtClean="0">
                <a:ln>
                  <a:noFill/>
                </a:ln>
                <a:solidFill>
                  <a:sysClr val="windowText" lastClr="000000"/>
                </a:solidFill>
                <a:effectLst/>
                <a:uLnTx/>
                <a:uFillTx/>
              </a:rPr>
              <a:t>two values</a:t>
            </a:r>
            <a:r>
              <a:rPr kumimoji="0" lang="en-US" b="0" i="0" u="none" strike="noStrike" kern="0" cap="none" spc="0" normalizeH="0" baseline="0" noProof="0" dirty="0">
                <a:ln>
                  <a:noFill/>
                </a:ln>
                <a:solidFill>
                  <a:sysClr val="windowText" lastClr="000000"/>
                </a:solidFill>
                <a:effectLst/>
                <a:uLnTx/>
                <a:uFillTx/>
              </a:rPr>
              <a:t>, 0 and 1.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All </a:t>
            </a:r>
            <a:r>
              <a:rPr kumimoji="0" lang="en-US" b="0" i="0" u="none" strike="noStrike" kern="0" cap="none" spc="0" normalizeH="0" baseline="0" noProof="0" dirty="0">
                <a:ln>
                  <a:noFill/>
                </a:ln>
                <a:solidFill>
                  <a:sysClr val="windowText" lastClr="000000"/>
                </a:solidFill>
                <a:effectLst/>
                <a:uLnTx/>
                <a:uFillTx/>
              </a:rPr>
              <a:t>other storage in a </a:t>
            </a:r>
            <a:r>
              <a:rPr kumimoji="0" lang="en-US" b="0" i="0" u="none" strike="noStrike" kern="0" cap="none" spc="0" normalizeH="0" baseline="0" noProof="0" dirty="0" smtClean="0">
                <a:ln>
                  <a:noFill/>
                </a:ln>
                <a:solidFill>
                  <a:sysClr val="windowText" lastClr="000000"/>
                </a:solidFill>
                <a:effectLst/>
                <a:uLnTx/>
                <a:uFillTx/>
              </a:rPr>
              <a:t> computer </a:t>
            </a:r>
            <a:r>
              <a:rPr kumimoji="0" lang="en-US" b="0" i="0" u="none" strike="noStrike" kern="0" cap="none" spc="0" normalizeH="0" baseline="0" noProof="0" dirty="0">
                <a:ln>
                  <a:noFill/>
                </a:ln>
                <a:solidFill>
                  <a:sysClr val="windowText" lastClr="000000"/>
                </a:solidFill>
                <a:effectLst/>
                <a:uLnTx/>
                <a:uFillTx/>
              </a:rPr>
              <a:t>is based on collections of bits.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rPr>
              <a:t>A </a:t>
            </a:r>
            <a:r>
              <a:rPr kumimoji="1" lang="en-US" b="1" i="0" u="none" strike="noStrike" kern="0" cap="none" spc="0" normalizeH="0" baseline="0" noProof="0" dirty="0">
                <a:ln>
                  <a:noFill/>
                </a:ln>
                <a:solidFill>
                  <a:srgbClr val="006699"/>
                </a:solidFill>
                <a:effectLst/>
                <a:uLnTx/>
                <a:uFillTx/>
              </a:rPr>
              <a:t>byte</a:t>
            </a:r>
            <a:r>
              <a:rPr kumimoji="0" lang="en-US" b="0" i="0" u="none" strike="noStrike" kern="0" cap="none" spc="0" normalizeH="0" baseline="0" noProof="0" dirty="0">
                <a:ln>
                  <a:noFill/>
                </a:ln>
                <a:solidFill>
                  <a:sysClr val="windowText" lastClr="000000"/>
                </a:solidFill>
                <a:effectLst/>
                <a:uLnTx/>
                <a:uFillTx/>
              </a:rPr>
              <a:t> is 8 bits</a:t>
            </a:r>
            <a:r>
              <a:rPr kumimoji="0" lang="en-US" b="0" i="0" u="none" strike="noStrike" kern="0" cap="none" spc="0" normalizeH="0" baseline="0" noProof="0" dirty="0" smtClean="0">
                <a:ln>
                  <a:noFill/>
                </a:ln>
                <a:solidFill>
                  <a:sysClr val="windowText" lastClr="000000"/>
                </a:solidFill>
                <a:effectLst/>
                <a:uLnTx/>
                <a:uFillTx/>
              </a:rPr>
              <a:t>, </a:t>
            </a:r>
            <a:r>
              <a:rPr kumimoji="0" lang="en-US" b="0" i="0" u="none" strike="noStrike" kern="0" cap="none" spc="0" normalizeH="0" baseline="0" noProof="0" dirty="0">
                <a:ln>
                  <a:noFill/>
                </a:ln>
                <a:solidFill>
                  <a:sysClr val="windowText" lastClr="000000"/>
                </a:solidFill>
                <a:effectLst/>
                <a:uLnTx/>
                <a:uFillTx/>
              </a:rPr>
              <a:t>and on most computers it is the smallest </a:t>
            </a:r>
            <a:r>
              <a:rPr kumimoji="0" lang="en-US" b="0" i="0" u="none" strike="noStrike" kern="0" cap="none" spc="0" normalizeH="0" baseline="0" noProof="0" dirty="0" smtClean="0">
                <a:ln>
                  <a:noFill/>
                </a:ln>
                <a:solidFill>
                  <a:sysClr val="windowText" lastClr="000000"/>
                </a:solidFill>
                <a:effectLst/>
                <a:uLnTx/>
                <a:uFillTx/>
              </a:rPr>
              <a:t>Convenient chunk </a:t>
            </a:r>
            <a:r>
              <a:rPr kumimoji="0" lang="en-US" b="0" i="0" u="none" strike="noStrike" kern="0" cap="none" spc="0" normalizeH="0" baseline="0" noProof="0" dirty="0">
                <a:ln>
                  <a:noFill/>
                </a:ln>
                <a:solidFill>
                  <a:sysClr val="windowText" lastClr="000000"/>
                </a:solidFill>
                <a:effectLst/>
                <a:uLnTx/>
                <a:uFillTx/>
              </a:rPr>
              <a:t>of storage.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For </a:t>
            </a:r>
            <a:r>
              <a:rPr kumimoji="0" lang="en-US" b="0" i="0" u="none" strike="noStrike" kern="0" cap="none" spc="0" normalizeH="0" baseline="0" noProof="0" dirty="0">
                <a:ln>
                  <a:noFill/>
                </a:ln>
                <a:solidFill>
                  <a:sysClr val="windowText" lastClr="000000"/>
                </a:solidFill>
                <a:effectLst/>
                <a:uLnTx/>
                <a:uFillTx/>
              </a:rPr>
              <a:t>example, </a:t>
            </a:r>
            <a:r>
              <a:rPr kumimoji="0" lang="en-US" b="0" i="0" u="none" strike="noStrike" kern="0" cap="none" spc="0" normalizeH="0" baseline="0" noProof="0" dirty="0" smtClean="0">
                <a:ln>
                  <a:noFill/>
                </a:ln>
                <a:solidFill>
                  <a:sysClr val="windowText" lastClr="000000"/>
                </a:solidFill>
                <a:effectLst/>
                <a:uLnTx/>
                <a:uFillTx/>
              </a:rPr>
              <a:t>most </a:t>
            </a:r>
            <a:r>
              <a:rPr kumimoji="0" lang="en-US" b="0" i="0" u="none" strike="noStrike" kern="0" cap="none" spc="0" normalizeH="0" baseline="0" noProof="0" dirty="0">
                <a:ln>
                  <a:noFill/>
                </a:ln>
                <a:solidFill>
                  <a:sysClr val="windowText" lastClr="000000"/>
                </a:solidFill>
                <a:effectLst/>
                <a:uLnTx/>
                <a:uFillTx/>
              </a:rPr>
              <a:t>computers </a:t>
            </a:r>
            <a:r>
              <a:rPr kumimoji="0" lang="en-US" b="0" i="0" u="none" strike="noStrike" kern="0" cap="none" spc="0" normalizeH="0" baseline="0" noProof="0" dirty="0" smtClean="0">
                <a:ln>
                  <a:noFill/>
                </a:ln>
                <a:solidFill>
                  <a:sysClr val="windowText" lastClr="000000"/>
                </a:solidFill>
                <a:effectLst/>
                <a:uLnTx/>
                <a:uFillTx/>
              </a:rPr>
              <a:t>have </a:t>
            </a:r>
            <a:r>
              <a:rPr kumimoji="0" lang="en-US" b="0" i="0" u="none" strike="noStrike" kern="0" cap="none" spc="0" normalizeH="0" baseline="0" noProof="0" dirty="0">
                <a:ln>
                  <a:noFill/>
                </a:ln>
                <a:solidFill>
                  <a:sysClr val="windowText" lastClr="000000"/>
                </a:solidFill>
                <a:effectLst/>
                <a:uLnTx/>
                <a:uFillTx/>
              </a:rPr>
              <a:t>an instruction </a:t>
            </a:r>
            <a:r>
              <a:rPr kumimoji="0" lang="en-US" b="0" i="0" u="none" strike="noStrike" kern="0" cap="none" spc="0" normalizeH="0" baseline="0" noProof="0" dirty="0" smtClean="0">
                <a:ln>
                  <a:noFill/>
                </a:ln>
                <a:solidFill>
                  <a:sysClr val="windowText" lastClr="000000"/>
                </a:solidFill>
                <a:effectLst/>
                <a:uLnTx/>
                <a:uFillTx/>
              </a:rPr>
              <a:t>to </a:t>
            </a:r>
            <a:r>
              <a:rPr kumimoji="0" lang="en-US" b="0" i="0" u="none" strike="noStrike" kern="0" cap="none" spc="0" normalizeH="0" baseline="0" noProof="0" dirty="0">
                <a:ln>
                  <a:noFill/>
                </a:ln>
                <a:solidFill>
                  <a:sysClr val="windowText" lastClr="000000"/>
                </a:solidFill>
                <a:effectLst/>
                <a:uLnTx/>
                <a:uFillTx/>
              </a:rPr>
              <a:t>move a byte.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A </a:t>
            </a:r>
            <a:r>
              <a:rPr kumimoji="0" lang="en-US" b="0" i="0" u="none" strike="noStrike" kern="0" cap="none" spc="0" normalizeH="0" baseline="0" noProof="0" dirty="0">
                <a:ln>
                  <a:noFill/>
                </a:ln>
                <a:solidFill>
                  <a:sysClr val="windowText" lastClr="000000"/>
                </a:solidFill>
                <a:effectLst/>
                <a:uLnTx/>
                <a:uFillTx/>
              </a:rPr>
              <a:t>less common term is </a:t>
            </a:r>
            <a:r>
              <a:rPr kumimoji="1" lang="en-US" b="1" i="0" u="none" strike="noStrike" kern="0" cap="none" spc="0" normalizeH="0" baseline="0" noProof="0" dirty="0">
                <a:ln>
                  <a:noFill/>
                </a:ln>
                <a:solidFill>
                  <a:srgbClr val="006699"/>
                </a:solidFill>
                <a:effectLst/>
                <a:uLnTx/>
                <a:uFillTx/>
              </a:rPr>
              <a:t>word</a:t>
            </a:r>
            <a:r>
              <a:rPr kumimoji="0" lang="en-US" b="0" i="0" u="none" strike="noStrike" kern="0" cap="none" spc="0" normalizeH="0" baseline="0" noProof="0" dirty="0" smtClean="0">
                <a:ln>
                  <a:noFill/>
                </a:ln>
                <a:solidFill>
                  <a:sysClr val="windowText" lastClr="000000"/>
                </a:solidFill>
                <a:effectLst/>
                <a:uLnTx/>
                <a:uFillTx/>
              </a:rPr>
              <a:t>, which </a:t>
            </a:r>
            <a:r>
              <a:rPr kumimoji="0" lang="en-US" b="0" i="0" u="none" strike="noStrike" kern="0" cap="none" spc="0" normalizeH="0" baseline="0" noProof="0" dirty="0">
                <a:ln>
                  <a:noFill/>
                </a:ln>
                <a:solidFill>
                  <a:sysClr val="windowText" lastClr="000000"/>
                </a:solidFill>
                <a:effectLst/>
                <a:uLnTx/>
                <a:uFillTx/>
              </a:rPr>
              <a:t>is a given computer architecture’s native unit of data.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A </a:t>
            </a:r>
            <a:r>
              <a:rPr kumimoji="0" lang="en-US" b="0" i="0" u="none" strike="noStrike" kern="0" cap="none" spc="0" normalizeH="0" baseline="0" noProof="0" dirty="0">
                <a:ln>
                  <a:noFill/>
                </a:ln>
                <a:solidFill>
                  <a:sysClr val="windowText" lastClr="000000"/>
                </a:solidFill>
                <a:effectLst/>
                <a:uLnTx/>
                <a:uFillTx/>
              </a:rPr>
              <a:t>word is </a:t>
            </a:r>
            <a:r>
              <a:rPr kumimoji="0" lang="en-US" b="0" i="0" u="none" strike="noStrike" kern="0" cap="none" spc="0" normalizeH="0" baseline="0" noProof="0" dirty="0" smtClean="0">
                <a:ln>
                  <a:noFill/>
                </a:ln>
                <a:solidFill>
                  <a:sysClr val="windowText" lastClr="000000"/>
                </a:solidFill>
                <a:effectLst/>
                <a:uLnTx/>
                <a:uFillTx/>
              </a:rPr>
              <a:t>made up </a:t>
            </a:r>
            <a:r>
              <a:rPr kumimoji="0" lang="en-US" b="0" i="0" u="none" strike="noStrike" kern="0" cap="none" spc="0" normalizeH="0" baseline="0" noProof="0" dirty="0">
                <a:ln>
                  <a:noFill/>
                </a:ln>
                <a:solidFill>
                  <a:sysClr val="windowText" lastClr="000000"/>
                </a:solidFill>
                <a:effectLst/>
                <a:uLnTx/>
                <a:uFillTx/>
              </a:rPr>
              <a:t>of one or more bytes.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For </a:t>
            </a:r>
            <a:r>
              <a:rPr kumimoji="0" lang="en-US" b="0" i="0" u="none" strike="noStrike" kern="0" cap="none" spc="0" normalizeH="0" baseline="0" noProof="0" dirty="0">
                <a:ln>
                  <a:noFill/>
                </a:ln>
                <a:solidFill>
                  <a:sysClr val="windowText" lastClr="000000"/>
                </a:solidFill>
                <a:effectLst/>
                <a:uLnTx/>
                <a:uFillTx/>
              </a:rPr>
              <a:t>example, a computer that has 64-bit </a:t>
            </a:r>
            <a:r>
              <a:rPr kumimoji="0" lang="en-US" b="0" i="0" u="none" strike="noStrike" kern="0" cap="none" spc="0" normalizeH="0" baseline="0" noProof="0" dirty="0" smtClean="0">
                <a:ln>
                  <a:noFill/>
                </a:ln>
                <a:solidFill>
                  <a:sysClr val="windowText" lastClr="000000"/>
                </a:solidFill>
                <a:effectLst/>
                <a:uLnTx/>
                <a:uFillTx/>
              </a:rPr>
              <a:t>registers and 64-bit </a:t>
            </a:r>
            <a:r>
              <a:rPr kumimoji="0" lang="en-US" b="0" i="0" u="none" strike="noStrike" kern="0" cap="none" spc="0" normalizeH="0" baseline="0" noProof="0" dirty="0">
                <a:ln>
                  <a:noFill/>
                </a:ln>
                <a:solidFill>
                  <a:sysClr val="windowText" lastClr="000000"/>
                </a:solidFill>
                <a:effectLst/>
                <a:uLnTx/>
                <a:uFillTx/>
              </a:rPr>
              <a:t>memory </a:t>
            </a:r>
            <a:r>
              <a:rPr kumimoji="0" lang="en-US" b="0" i="0" u="none" strike="noStrike" kern="0" cap="none" spc="0" normalizeH="0" baseline="0" noProof="0" dirty="0" smtClean="0">
                <a:ln>
                  <a:noFill/>
                </a:ln>
                <a:solidFill>
                  <a:sysClr val="windowText" lastClr="000000"/>
                </a:solidFill>
                <a:effectLst/>
                <a:uLnTx/>
                <a:uFillTx/>
              </a:rPr>
              <a:t>addressing </a:t>
            </a:r>
            <a:r>
              <a:rPr kumimoji="0" lang="en-US" b="0" i="0" u="none" strike="noStrike" kern="0" cap="none" spc="0" normalizeH="0" baseline="0" noProof="0" dirty="0">
                <a:ln>
                  <a:noFill/>
                </a:ln>
                <a:solidFill>
                  <a:sysClr val="windowText" lastClr="000000"/>
                </a:solidFill>
                <a:effectLst/>
                <a:uLnTx/>
                <a:uFillTx/>
              </a:rPr>
              <a:t>typically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has </a:t>
            </a:r>
            <a:r>
              <a:rPr kumimoji="0" lang="en-US" b="0" i="0" u="none" strike="noStrike" kern="0" cap="none" spc="0" normalizeH="0" baseline="0" noProof="0" dirty="0">
                <a:ln>
                  <a:noFill/>
                </a:ln>
                <a:solidFill>
                  <a:sysClr val="windowText" lastClr="000000"/>
                </a:solidFill>
                <a:effectLst/>
                <a:uLnTx/>
                <a:uFillTx/>
              </a:rPr>
              <a:t>64-bit (8-byte) words. A </a:t>
            </a:r>
            <a:r>
              <a:rPr kumimoji="0" lang="en-US" b="0" i="0" u="none" strike="noStrike" kern="0" cap="none" spc="0" normalizeH="0" baseline="0" noProof="0" dirty="0" smtClean="0">
                <a:ln>
                  <a:noFill/>
                </a:ln>
                <a:solidFill>
                  <a:sysClr val="windowText" lastClr="000000"/>
                </a:solidFill>
                <a:effectLst/>
                <a:uLnTx/>
                <a:uFillTx/>
              </a:rPr>
              <a:t>computer executes </a:t>
            </a:r>
            <a:r>
              <a:rPr kumimoji="0" lang="en-US" b="0" i="0" u="none" strike="noStrike" kern="0" cap="none" spc="0" normalizeH="0" baseline="0" noProof="0" dirty="0">
                <a:ln>
                  <a:noFill/>
                </a:ln>
                <a:solidFill>
                  <a:sysClr val="windowText" lastClr="000000"/>
                </a:solidFill>
                <a:effectLst/>
                <a:uLnTx/>
                <a:uFillTx/>
              </a:rPr>
              <a:t>many operations </a:t>
            </a:r>
            <a:r>
              <a:rPr kumimoji="0" lang="en-US" b="0" i="0" u="none" strike="noStrike" kern="0" cap="none" spc="0" normalizeH="0" baseline="0" noProof="0" dirty="0" smtClean="0">
                <a:ln>
                  <a:noFill/>
                </a:ln>
                <a:solidFill>
                  <a:sysClr val="windowText" lastClr="000000"/>
                </a:solidFill>
                <a:effectLst/>
                <a:uLnTx/>
                <a:uFillTx/>
              </a:rPr>
              <a:t>in </a:t>
            </a:r>
            <a:r>
              <a:rPr kumimoji="0" lang="en-US" b="0" i="0" u="none" strike="noStrike" kern="0" cap="none" spc="0" normalizeH="0" baseline="0" noProof="0" dirty="0">
                <a:ln>
                  <a:noFill/>
                </a:ln>
                <a:solidFill>
                  <a:sysClr val="windowText" lastClr="000000"/>
                </a:solidFill>
                <a:effectLst/>
                <a:uLnTx/>
                <a:uFillTx/>
              </a:rPr>
              <a:t>word size </a:t>
            </a:r>
            <a:r>
              <a:rPr kumimoji="0" lang="en-US" b="0" i="0" u="none" strike="noStrike" kern="0" cap="none" spc="0" normalizeH="0" baseline="0" noProof="0" dirty="0" smtClean="0">
                <a:ln>
                  <a:noFill/>
                </a:ln>
                <a:solidFill>
                  <a:sysClr val="windowText" lastClr="000000"/>
                </a:solidFill>
                <a:effectLst/>
                <a:uLnTx/>
                <a:uFillTx/>
              </a:rPr>
              <a:t>at </a:t>
            </a:r>
            <a:r>
              <a:rPr kumimoji="0" lang="en-US" b="0" i="0" u="none" strike="noStrike" kern="0" cap="none" spc="0" normalizeH="0" baseline="0" noProof="0" dirty="0">
                <a:ln>
                  <a:noFill/>
                </a:ln>
                <a:solidFill>
                  <a:sysClr val="windowText" lastClr="000000"/>
                </a:solidFill>
                <a:effectLst/>
                <a:uLnTx/>
                <a:uFillTx/>
              </a:rPr>
              <a:t>a time</a:t>
            </a:r>
            <a:r>
              <a:rPr kumimoji="0" lang="en-US" b="0" i="0" u="none" strike="noStrike" kern="0" cap="none" spc="0" normalizeH="0" baseline="0" noProof="0" dirty="0" smtClean="0">
                <a:ln>
                  <a:noFill/>
                </a:ln>
                <a:solidFill>
                  <a:sysClr val="windowText" lastClr="000000"/>
                </a:solidFill>
                <a:effectLst/>
                <a:uLnTx/>
                <a:uFillTx/>
              </a:rPr>
              <a:t>.</a:t>
            </a:r>
            <a:endParaRPr kumimoji="0" lang="en-US"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Computer </a:t>
            </a:r>
            <a:r>
              <a:rPr kumimoji="0" lang="en-US" b="0" i="0" u="none" strike="noStrike" kern="0" cap="none" spc="0" normalizeH="0" baseline="0" noProof="0" dirty="0">
                <a:ln>
                  <a:noFill/>
                </a:ln>
                <a:solidFill>
                  <a:sysClr val="windowText" lastClr="000000"/>
                </a:solidFill>
                <a:effectLst/>
                <a:uLnTx/>
                <a:uFillTx/>
              </a:rPr>
              <a:t>storage, along with most computer throughput, is </a:t>
            </a:r>
            <a:r>
              <a:rPr kumimoji="0" lang="en-US" b="0" i="0" u="none" strike="noStrike" kern="0" cap="none" spc="0" normalizeH="0" baseline="0" noProof="0" dirty="0" smtClean="0">
                <a:ln>
                  <a:noFill/>
                </a:ln>
                <a:solidFill>
                  <a:sysClr val="windowText" lastClr="000000"/>
                </a:solidFill>
                <a:effectLst/>
                <a:uLnTx/>
                <a:uFillTx/>
              </a:rPr>
              <a:t>generally measured </a:t>
            </a:r>
            <a:r>
              <a:rPr kumimoji="0" lang="en-US" b="0" i="0" u="none" strike="noStrike" kern="0" cap="none" spc="0" normalizeH="0" baseline="0" noProof="0" dirty="0">
                <a:ln>
                  <a:noFill/>
                </a:ln>
                <a:solidFill>
                  <a:sysClr val="windowText" lastClr="000000"/>
                </a:solidFill>
                <a:effectLst/>
                <a:uLnTx/>
                <a:uFillTx/>
              </a:rPr>
              <a:t>and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manipulated </a:t>
            </a:r>
            <a:r>
              <a:rPr kumimoji="0" lang="en-US" b="0" i="0" u="none" strike="noStrike" kern="0" cap="none" spc="0" normalizeH="0" baseline="0" noProof="0" dirty="0">
                <a:ln>
                  <a:noFill/>
                </a:ln>
                <a:solidFill>
                  <a:sysClr val="windowText" lastClr="000000"/>
                </a:solidFill>
                <a:effectLst/>
                <a:uLnTx/>
                <a:uFillTx/>
              </a:rPr>
              <a:t>in bytes and </a:t>
            </a:r>
            <a:r>
              <a:rPr kumimoji="0" lang="en-US" b="0" i="0" u="none" strike="noStrike" kern="0" cap="none" spc="0" normalizeH="0" baseline="0" noProof="0" dirty="0" smtClean="0">
                <a:ln>
                  <a:noFill/>
                </a:ln>
                <a:solidFill>
                  <a:sysClr val="windowText" lastClr="000000"/>
                </a:solidFill>
                <a:effectLst/>
                <a:uLnTx/>
                <a:uFillTx/>
              </a:rPr>
              <a:t>collections </a:t>
            </a:r>
            <a:r>
              <a:rPr kumimoji="0" lang="en-US" b="0" i="0" u="none" strike="noStrike" kern="0" cap="none" spc="0" normalizeH="0" baseline="0" noProof="0" dirty="0">
                <a:ln>
                  <a:noFill/>
                </a:ln>
                <a:solidFill>
                  <a:sysClr val="windowText" lastClr="000000"/>
                </a:solidFill>
                <a:effectLst/>
                <a:uLnTx/>
                <a:uFillTx/>
              </a:rPr>
              <a:t>of bytes. A </a:t>
            </a:r>
            <a:r>
              <a:rPr kumimoji="1" lang="en-US" b="1" i="0" u="none" strike="noStrike" kern="0" cap="none" spc="0" normalizeH="0" baseline="0" noProof="0" dirty="0">
                <a:ln>
                  <a:noFill/>
                </a:ln>
                <a:solidFill>
                  <a:srgbClr val="006699"/>
                </a:solidFill>
                <a:effectLst/>
                <a:uLnTx/>
                <a:uFillTx/>
              </a:rPr>
              <a:t>kilobyte</a:t>
            </a: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rPr>
              <a:t>or KB </a:t>
            </a:r>
            <a:r>
              <a:rPr kumimoji="0" lang="en-US" b="0" i="0" u="none" strike="noStrike" kern="0" cap="none" spc="0" normalizeH="0" baseline="0" noProof="0" dirty="0">
                <a:ln>
                  <a:noFill/>
                </a:ln>
                <a:solidFill>
                  <a:sysClr val="windowText" lastClr="000000"/>
                </a:solidFill>
                <a:effectLst/>
                <a:uLnTx/>
                <a:uFillTx/>
              </a:rPr>
              <a:t>, is 1,024 bytes; a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b="1" i="0" u="none" strike="noStrike" kern="0" cap="none" spc="0" normalizeH="0" baseline="0" noProof="0" dirty="0" smtClean="0">
                <a:ln>
                  <a:noFill/>
                </a:ln>
                <a:solidFill>
                  <a:srgbClr val="006699"/>
                </a:solidFill>
                <a:effectLst/>
                <a:uLnTx/>
                <a:uFillTx/>
              </a:rPr>
              <a:t>megabyte</a:t>
            </a:r>
            <a:r>
              <a:rPr kumimoji="0" lang="en-US" b="0" i="0" u="none" strike="noStrike" kern="0" cap="none" spc="0" normalizeH="0" baseline="0" noProof="0" dirty="0">
                <a:ln>
                  <a:noFill/>
                </a:ln>
                <a:solidFill>
                  <a:sysClr val="windowText" lastClr="000000"/>
                </a:solidFill>
                <a:effectLst/>
                <a:uLnTx/>
                <a:uFillTx/>
              </a:rPr>
              <a:t>, or </a:t>
            </a:r>
            <a:r>
              <a:rPr kumimoji="1" lang="en-US" b="1" i="0" u="none" strike="noStrike" kern="0" cap="none" spc="0" normalizeH="0" baseline="0" noProof="0" dirty="0">
                <a:ln>
                  <a:noFill/>
                </a:ln>
                <a:solidFill>
                  <a:srgbClr val="006699"/>
                </a:solidFill>
                <a:effectLst/>
                <a:uLnTx/>
                <a:uFillTx/>
              </a:rPr>
              <a:t>MB</a:t>
            </a:r>
            <a:r>
              <a:rPr kumimoji="0" lang="en-US" b="0" i="0" u="none" strike="noStrike" kern="0" cap="none" spc="0" normalizeH="0" baseline="0" noProof="0" dirty="0">
                <a:ln>
                  <a:noFill/>
                </a:ln>
                <a:solidFill>
                  <a:sysClr val="windowText" lastClr="000000"/>
                </a:solidFill>
                <a:effectLst/>
                <a:uLnTx/>
                <a:uFillTx/>
              </a:rPr>
              <a:t>, is 1,024</a:t>
            </a:r>
            <a:r>
              <a:rPr kumimoji="0" lang="en-US" b="0" i="0" u="none" strike="noStrike" kern="0" cap="none" spc="0" normalizeH="0" baseline="30000" noProof="0" dirty="0">
                <a:ln>
                  <a:noFill/>
                </a:ln>
                <a:solidFill>
                  <a:sysClr val="windowText" lastClr="000000"/>
                </a:solidFill>
                <a:effectLst/>
                <a:uLnTx/>
                <a:uFillTx/>
              </a:rPr>
              <a:t>2</a:t>
            </a:r>
            <a:r>
              <a:rPr kumimoji="0" lang="en-US" b="0" i="0" u="none" strike="noStrike" kern="0" cap="none" spc="0" normalizeH="0" baseline="0" noProof="0" dirty="0">
                <a:ln>
                  <a:noFill/>
                </a:ln>
                <a:solidFill>
                  <a:sysClr val="windowText" lastClr="000000"/>
                </a:solidFill>
                <a:effectLst/>
                <a:uLnTx/>
                <a:uFillTx/>
              </a:rPr>
              <a:t>  bytes; a </a:t>
            </a:r>
            <a:r>
              <a:rPr kumimoji="1" lang="en-US" b="1" i="0" u="none" strike="noStrike" kern="0" cap="none" spc="0" normalizeH="0" baseline="0" noProof="0" dirty="0">
                <a:ln>
                  <a:noFill/>
                </a:ln>
                <a:solidFill>
                  <a:srgbClr val="006699"/>
                </a:solidFill>
                <a:effectLst/>
                <a:uLnTx/>
                <a:uFillTx/>
              </a:rPr>
              <a:t>gigabyte</a:t>
            </a:r>
            <a:r>
              <a:rPr kumimoji="0" lang="en-US" b="0" i="0" u="none" strike="noStrike" kern="0" cap="none" spc="0" normalizeH="0" baseline="0" noProof="0" dirty="0">
                <a:ln>
                  <a:noFill/>
                </a:ln>
                <a:solidFill>
                  <a:sysClr val="windowText" lastClr="000000"/>
                </a:solidFill>
                <a:effectLst/>
                <a:uLnTx/>
                <a:uFillTx/>
              </a:rPr>
              <a:t>, or </a:t>
            </a:r>
            <a:r>
              <a:rPr kumimoji="1" lang="en-US" b="1" i="0" u="none" strike="noStrike" kern="0" cap="none" spc="0" normalizeH="0" baseline="0" noProof="0" dirty="0">
                <a:ln>
                  <a:noFill/>
                </a:ln>
                <a:solidFill>
                  <a:srgbClr val="006699"/>
                </a:solidFill>
                <a:effectLst/>
                <a:uLnTx/>
                <a:uFillTx/>
              </a:rPr>
              <a:t>GB</a:t>
            </a:r>
            <a:r>
              <a:rPr kumimoji="0" lang="en-US" b="0" i="0" u="none" strike="noStrike" kern="0" cap="none" spc="0" normalizeH="0" baseline="0" noProof="0" dirty="0">
                <a:ln>
                  <a:noFill/>
                </a:ln>
                <a:solidFill>
                  <a:sysClr val="windowText" lastClr="000000"/>
                </a:solidFill>
                <a:effectLst/>
                <a:uLnTx/>
                <a:uFillTx/>
              </a:rPr>
              <a:t>, </a:t>
            </a:r>
            <a:r>
              <a:rPr kumimoji="0" lang="en-US" b="0" i="0" u="none" strike="noStrike" kern="0" cap="none" spc="0" normalizeH="0" baseline="0" noProof="0" dirty="0" smtClean="0">
                <a:ln>
                  <a:noFill/>
                </a:ln>
                <a:solidFill>
                  <a:sysClr val="windowText" lastClr="000000"/>
                </a:solidFill>
                <a:effectLst/>
                <a:uLnTx/>
                <a:uFillTx/>
              </a:rPr>
              <a:t>Is 1,024</a:t>
            </a:r>
            <a:r>
              <a:rPr kumimoji="0" lang="en-US" b="0" i="0" u="none" strike="noStrike" kern="0" cap="none" spc="0" normalizeH="0" baseline="30000" noProof="0" dirty="0" smtClean="0">
                <a:ln>
                  <a:noFill/>
                </a:ln>
                <a:solidFill>
                  <a:sysClr val="windowText" lastClr="000000"/>
                </a:solidFill>
                <a:effectLst/>
                <a:uLnTx/>
                <a:uFillTx/>
              </a:rPr>
              <a:t>3</a:t>
            </a:r>
            <a:r>
              <a:rPr kumimoji="0" lang="en-US" b="0" i="0" u="none" strike="noStrike" kern="0" cap="none" spc="0" normalizeH="0" baseline="0" noProof="0" dirty="0">
                <a:ln>
                  <a:noFill/>
                </a:ln>
                <a:solidFill>
                  <a:sysClr val="windowText" lastClr="000000"/>
                </a:solidFill>
                <a:effectLst/>
                <a:uLnTx/>
                <a:uFillTx/>
              </a:rPr>
              <a:t>  bytes; a </a:t>
            </a:r>
            <a:r>
              <a:rPr kumimoji="1" lang="en-US" b="1" i="0" u="none" strike="noStrike" kern="0" cap="none" spc="0" normalizeH="0" baseline="0" noProof="0" dirty="0">
                <a:ln>
                  <a:noFill/>
                </a:ln>
                <a:solidFill>
                  <a:srgbClr val="006699"/>
                </a:solidFill>
                <a:effectLst/>
                <a:uLnTx/>
                <a:uFillTx/>
              </a:rPr>
              <a:t>terabyte</a:t>
            </a:r>
            <a:r>
              <a:rPr kumimoji="0" lang="en-US" b="0" i="0" u="none" strike="noStrike" kern="0" cap="none" spc="0" normalizeH="0" baseline="0" noProof="0" dirty="0">
                <a:ln>
                  <a:noFill/>
                </a:ln>
                <a:solidFill>
                  <a:sysClr val="windowText" lastClr="000000"/>
                </a:solidFill>
                <a:effectLst/>
                <a:uLnTx/>
                <a:uFillTx/>
              </a:rPr>
              <a:t>, or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b="1" i="0" u="none" strike="noStrike" kern="0" cap="none" spc="0" normalizeH="0" baseline="0" noProof="0" dirty="0" smtClean="0">
                <a:ln>
                  <a:noFill/>
                </a:ln>
                <a:solidFill>
                  <a:srgbClr val="006699"/>
                </a:solidFill>
                <a:effectLst/>
                <a:uLnTx/>
                <a:uFillTx/>
              </a:rPr>
              <a:t>TB</a:t>
            </a:r>
            <a:r>
              <a:rPr kumimoji="0" lang="en-US" b="0" i="0" u="none" strike="noStrike" kern="0" cap="none" spc="0" normalizeH="0" baseline="0" noProof="0" dirty="0">
                <a:ln>
                  <a:noFill/>
                </a:ln>
                <a:solidFill>
                  <a:sysClr val="windowText" lastClr="000000"/>
                </a:solidFill>
                <a:effectLst/>
                <a:uLnTx/>
                <a:uFillTx/>
              </a:rPr>
              <a:t>, is 1,024</a:t>
            </a:r>
            <a:r>
              <a:rPr kumimoji="0" lang="en-US" b="0" i="0" u="none" strike="noStrike" kern="0" cap="none" spc="0" normalizeH="0" baseline="30000" noProof="0" dirty="0">
                <a:ln>
                  <a:noFill/>
                </a:ln>
                <a:solidFill>
                  <a:sysClr val="windowText" lastClr="000000"/>
                </a:solidFill>
                <a:effectLst/>
                <a:uLnTx/>
                <a:uFillTx/>
              </a:rPr>
              <a:t>4</a:t>
            </a:r>
            <a:r>
              <a:rPr kumimoji="0" lang="en-US" b="0" i="0" u="none" strike="noStrike" kern="0" cap="none" spc="0" normalizeH="0" baseline="0" noProof="0" dirty="0">
                <a:ln>
                  <a:noFill/>
                </a:ln>
                <a:solidFill>
                  <a:sysClr val="windowText" lastClr="000000"/>
                </a:solidFill>
                <a:effectLst/>
                <a:uLnTx/>
                <a:uFillTx/>
              </a:rPr>
              <a:t>  bytes; and a </a:t>
            </a:r>
            <a:r>
              <a:rPr kumimoji="1" lang="en-US" b="1" i="0" u="none" strike="noStrike" kern="0" cap="none" spc="0" normalizeH="0" baseline="0" noProof="0" dirty="0">
                <a:ln>
                  <a:noFill/>
                </a:ln>
                <a:solidFill>
                  <a:srgbClr val="006699"/>
                </a:solidFill>
                <a:effectLst/>
                <a:uLnTx/>
                <a:uFillTx/>
              </a:rPr>
              <a:t>petabyte</a:t>
            </a:r>
            <a:r>
              <a:rPr kumimoji="0" lang="en-US" b="0" i="0" u="none" strike="noStrike" kern="0" cap="none" spc="0" normalizeH="0" baseline="0" noProof="0" dirty="0">
                <a:ln>
                  <a:noFill/>
                </a:ln>
                <a:solidFill>
                  <a:sysClr val="windowText" lastClr="000000"/>
                </a:solidFill>
                <a:effectLst/>
                <a:uLnTx/>
                <a:uFillTx/>
              </a:rPr>
              <a:t>, or </a:t>
            </a:r>
            <a:r>
              <a:rPr kumimoji="1" lang="en-US" b="1" i="0" u="none" strike="noStrike" kern="0" cap="none" spc="0" normalizeH="0" baseline="0" noProof="0" dirty="0">
                <a:ln>
                  <a:noFill/>
                </a:ln>
                <a:solidFill>
                  <a:srgbClr val="006699"/>
                </a:solidFill>
                <a:effectLst/>
                <a:uLnTx/>
                <a:uFillTx/>
              </a:rPr>
              <a:t>PB</a:t>
            </a:r>
            <a:r>
              <a:rPr kumimoji="0" lang="en-US" b="0" i="0" u="none" strike="noStrike" kern="0" cap="none" spc="0" normalizeH="0" baseline="0" noProof="0" dirty="0">
                <a:ln>
                  <a:noFill/>
                </a:ln>
                <a:solidFill>
                  <a:sysClr val="windowText" lastClr="000000"/>
                </a:solidFill>
                <a:effectLst/>
                <a:uLnTx/>
                <a:uFillTx/>
              </a:rPr>
              <a:t>, is </a:t>
            </a:r>
            <a:r>
              <a:rPr kumimoji="0" lang="en-US" b="0" i="0" u="none" strike="noStrike" kern="0" cap="none" spc="0" normalizeH="0" baseline="0" noProof="0" dirty="0" smtClean="0">
                <a:ln>
                  <a:noFill/>
                </a:ln>
                <a:solidFill>
                  <a:sysClr val="windowText" lastClr="000000"/>
                </a:solidFill>
                <a:effectLst/>
                <a:uLnTx/>
                <a:uFillTx/>
              </a:rPr>
              <a:t>1,024</a:t>
            </a:r>
            <a:r>
              <a:rPr kumimoji="0" lang="en-US" b="0" i="0" u="none" strike="noStrike" kern="0" cap="none" spc="0" normalizeH="0" baseline="30000" noProof="0" dirty="0" smtClean="0">
                <a:ln>
                  <a:noFill/>
                </a:ln>
                <a:solidFill>
                  <a:sysClr val="windowText" lastClr="000000"/>
                </a:solidFill>
                <a:effectLst/>
                <a:uLnTx/>
                <a:uFillTx/>
              </a:rPr>
              <a:t>5 </a:t>
            </a:r>
            <a:r>
              <a:rPr kumimoji="0" lang="en-US" b="0" i="0" u="none" strike="noStrike" kern="0" cap="none" spc="0" normalizeH="0" baseline="0" noProof="0" dirty="0" smtClean="0">
                <a:ln>
                  <a:noFill/>
                </a:ln>
                <a:solidFill>
                  <a:sysClr val="windowText" lastClr="000000"/>
                </a:solidFill>
                <a:effectLst/>
                <a:uLnTx/>
                <a:uFillTx/>
              </a:rPr>
              <a:t>bytes</a:t>
            </a:r>
            <a:r>
              <a:rPr kumimoji="0" lang="en-US" b="0" i="0" u="none" strike="noStrike" kern="0" cap="none" spc="0" normalizeH="0" baseline="0" noProof="0" dirty="0">
                <a:ln>
                  <a:noFill/>
                </a:ln>
                <a:solidFill>
                  <a:sysClr val="windowText" lastClr="000000"/>
                </a:solidFill>
                <a:effectLst/>
                <a:uLnTx/>
                <a:uFillTx/>
              </a:rPr>
              <a:t>.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Computer manufacturers </a:t>
            </a:r>
            <a:r>
              <a:rPr kumimoji="0" lang="en-US" b="0" i="0" u="none" strike="noStrike" kern="0" cap="none" spc="0" normalizeH="0" baseline="0" noProof="0" dirty="0">
                <a:ln>
                  <a:noFill/>
                </a:ln>
                <a:solidFill>
                  <a:sysClr val="windowText" lastClr="000000"/>
                </a:solidFill>
                <a:effectLst/>
                <a:uLnTx/>
                <a:uFillTx/>
              </a:rPr>
              <a:t>often </a:t>
            </a:r>
            <a:r>
              <a:rPr kumimoji="0" lang="en-US" b="0" i="0" u="none" strike="noStrike" kern="0" cap="none" spc="0" normalizeH="0" baseline="0" noProof="0" dirty="0" smtClean="0">
                <a:ln>
                  <a:noFill/>
                </a:ln>
                <a:solidFill>
                  <a:sysClr val="windowText" lastClr="000000"/>
                </a:solidFill>
                <a:effectLst/>
                <a:uLnTx/>
                <a:uFillTx/>
              </a:rPr>
              <a:t>round </a:t>
            </a:r>
            <a:r>
              <a:rPr kumimoji="0" lang="en-US" b="0" i="0" u="none" strike="noStrike" kern="0" cap="none" spc="0" normalizeH="0" baseline="0" noProof="0" dirty="0">
                <a:ln>
                  <a:noFill/>
                </a:ln>
                <a:solidFill>
                  <a:sysClr val="windowText" lastClr="000000"/>
                </a:solidFill>
                <a:effectLst/>
                <a:uLnTx/>
                <a:uFillTx/>
              </a:rPr>
              <a:t>off these </a:t>
            </a:r>
            <a:r>
              <a:rPr kumimoji="0" lang="en-US" b="0" i="0" u="none" strike="noStrike" kern="0" cap="none" spc="0" normalizeH="0" baseline="0" noProof="0" dirty="0" smtClean="0">
                <a:ln>
                  <a:noFill/>
                </a:ln>
                <a:solidFill>
                  <a:sysClr val="windowText" lastClr="000000"/>
                </a:solidFill>
                <a:effectLst/>
                <a:uLnTx/>
                <a:uFillTx/>
              </a:rPr>
              <a:t>numbers.</a:t>
            </a: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So a </a:t>
            </a:r>
            <a:r>
              <a:rPr kumimoji="0" lang="en-US" b="0" i="0" u="none" strike="noStrike" kern="0" cap="none" spc="0" normalizeH="0" baseline="0" noProof="0" dirty="0">
                <a:ln>
                  <a:noFill/>
                </a:ln>
                <a:solidFill>
                  <a:sysClr val="windowText" lastClr="000000"/>
                </a:solidFill>
                <a:effectLst/>
                <a:uLnTx/>
                <a:uFillTx/>
              </a:rPr>
              <a:t>megabyte is 1 million bytes and a gigabyte </a:t>
            </a:r>
            <a:r>
              <a:rPr kumimoji="0" lang="en-US" b="0" i="0" u="none" strike="noStrike" kern="0" cap="none" spc="0" normalizeH="0" baseline="0" noProof="0" dirty="0" smtClean="0">
                <a:ln>
                  <a:noFill/>
                </a:ln>
                <a:solidFill>
                  <a:sysClr val="windowText" lastClr="000000"/>
                </a:solidFill>
                <a:effectLst/>
                <a:uLnTx/>
                <a:uFillTx/>
              </a:rPr>
              <a:t>is </a:t>
            </a:r>
            <a:r>
              <a:rPr kumimoji="0" lang="en-US" b="0" i="0" u="none" strike="noStrike" kern="0" cap="none" spc="0" normalizeH="0" baseline="0" noProof="0" dirty="0">
                <a:ln>
                  <a:noFill/>
                </a:ln>
                <a:solidFill>
                  <a:sysClr val="windowText" lastClr="000000"/>
                </a:solidFill>
                <a:effectLst/>
                <a:uLnTx/>
                <a:uFillTx/>
              </a:rPr>
              <a:t>1 </a:t>
            </a:r>
            <a:r>
              <a:rPr kumimoji="0" lang="en-US" b="0" i="0" u="none" strike="noStrike" kern="0" cap="none" spc="0" normalizeH="0" baseline="0" noProof="0" dirty="0" smtClean="0">
                <a:ln>
                  <a:noFill/>
                </a:ln>
                <a:solidFill>
                  <a:sysClr val="windowText" lastClr="000000"/>
                </a:solidFill>
                <a:effectLst/>
                <a:uLnTx/>
                <a:uFillTx/>
              </a:rPr>
              <a:t>billion  </a:t>
            </a:r>
            <a:r>
              <a:rPr kumimoji="0" lang="en-US" b="0" i="0" u="none" strike="noStrike" kern="0" cap="none" spc="0" normalizeH="0" baseline="0" noProof="0" dirty="0">
                <a:ln>
                  <a:noFill/>
                </a:ln>
                <a:solidFill>
                  <a:sysClr val="windowText" lastClr="000000"/>
                </a:solidFill>
                <a:effectLst/>
                <a:uLnTx/>
                <a:uFillTx/>
              </a:rPr>
              <a:t>bytes.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Networking measurements </a:t>
            </a:r>
            <a:r>
              <a:rPr kumimoji="0" lang="en-US" b="0" i="0" u="none" strike="noStrike" kern="0" cap="none" spc="0" normalizeH="0" baseline="0" noProof="0" dirty="0">
                <a:ln>
                  <a:noFill/>
                </a:ln>
                <a:solidFill>
                  <a:sysClr val="windowText" lastClr="000000"/>
                </a:solidFill>
                <a:effectLst/>
                <a:uLnTx/>
                <a:uFillTx/>
              </a:rPr>
              <a:t>are an exception to this general rule; </a:t>
            </a:r>
            <a:endParaRPr kumimoji="0" lang="en-US"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smtClean="0">
                <a:ln>
                  <a:noFill/>
                </a:ln>
                <a:solidFill>
                  <a:sysClr val="windowText" lastClr="000000"/>
                </a:solidFill>
                <a:effectLst/>
                <a:uLnTx/>
                <a:uFillTx/>
              </a:rPr>
              <a:t>they are </a:t>
            </a:r>
            <a:r>
              <a:rPr kumimoji="0" lang="en-US" b="0" i="0" u="none" strike="noStrike" kern="0" cap="none" spc="0" normalizeH="0" baseline="0" noProof="0" dirty="0">
                <a:ln>
                  <a:noFill/>
                </a:ln>
                <a:solidFill>
                  <a:sysClr val="windowText" lastClr="000000"/>
                </a:solidFill>
                <a:effectLst/>
                <a:uLnTx/>
                <a:uFillTx/>
              </a:rPr>
              <a:t>given in </a:t>
            </a:r>
            <a:r>
              <a:rPr kumimoji="0" lang="en-US" b="0" i="0" u="none" strike="noStrike" kern="0" cap="none" spc="0" normalizeH="0" baseline="0" noProof="0" dirty="0" smtClean="0">
                <a:ln>
                  <a:noFill/>
                </a:ln>
                <a:solidFill>
                  <a:sysClr val="windowText" lastClr="000000"/>
                </a:solidFill>
                <a:effectLst/>
                <a:uLnTx/>
                <a:uFillTx/>
              </a:rPr>
              <a:t>bits (</a:t>
            </a:r>
            <a:r>
              <a:rPr kumimoji="0" lang="en-US" b="0" i="0" u="none" strike="noStrike" kern="0" cap="none" spc="0" normalizeH="0" baseline="0" noProof="0" dirty="0">
                <a:ln>
                  <a:noFill/>
                </a:ln>
                <a:solidFill>
                  <a:sysClr val="windowText" lastClr="000000"/>
                </a:solidFill>
                <a:effectLst/>
                <a:uLnTx/>
                <a:uFillTx/>
              </a:rPr>
              <a:t>because networks </a:t>
            </a:r>
            <a:r>
              <a:rPr kumimoji="0" lang="en-US" b="0" i="0" u="none" strike="noStrike" kern="0" cap="none" spc="0" normalizeH="0" baseline="0" noProof="0" dirty="0" smtClean="0">
                <a:ln>
                  <a:noFill/>
                </a:ln>
                <a:solidFill>
                  <a:sysClr val="windowText" lastClr="000000"/>
                </a:solidFill>
                <a:effectLst/>
                <a:uLnTx/>
                <a:uFillTx/>
              </a:rPr>
              <a:t>move </a:t>
            </a:r>
            <a:r>
              <a:rPr kumimoji="0" lang="en-US" b="0" i="0" u="none" strike="noStrike" kern="0" cap="none" spc="0" normalizeH="0" baseline="0" noProof="0" dirty="0">
                <a:ln>
                  <a:noFill/>
                </a:ln>
                <a:solidFill>
                  <a:sysClr val="windowText" lastClr="000000"/>
                </a:solidFill>
                <a:effectLst/>
                <a:uLnTx/>
                <a:uFillTx/>
              </a:rPr>
              <a:t>data a bit at a time).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Verdana" charset="0"/>
            </a:endParaRPr>
          </a:p>
        </p:txBody>
      </p:sp>
    </p:spTree>
    <p:extLst>
      <p:ext uri="{BB962C8B-B14F-4D97-AF65-F5344CB8AC3E}">
        <p14:creationId xmlns:p14="http://schemas.microsoft.com/office/powerpoint/2010/main" xmlns="" val="2784778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Storage Hierarchy</a:t>
            </a:r>
            <a:endParaRPr lang="en-IN" dirty="0"/>
          </a:p>
        </p:txBody>
      </p:sp>
      <p:sp>
        <p:nvSpPr>
          <p:cNvPr id="4" name="Rectangle 3">
            <a:extLst>
              <a:ext uri="{FF2B5EF4-FFF2-40B4-BE49-F238E27FC236}">
                <a16:creationId xmlns:a16="http://schemas.microsoft.com/office/drawing/2014/main" xmlns="" id="{D703547F-8757-4059-B0DB-0941113BB6DC}"/>
              </a:ext>
            </a:extLst>
          </p:cNvPr>
          <p:cNvSpPr txBox="1">
            <a:spLocks noChangeArrowheads="1"/>
          </p:cNvSpPr>
          <p:nvPr/>
        </p:nvSpPr>
        <p:spPr bwMode="auto">
          <a:xfrm>
            <a:off x="806450" y="1124628"/>
            <a:ext cx="781050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Storage systems organized in hierarchy in terms of:</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Speed</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Cost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Volatility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Caching</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 copying information into faster storage system; main memory can be viewed as a cache for secondary storage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Device Driver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for each device controller to manage I/O</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Provides uniform interface between controller and kernel</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24214502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Storage-Device Hierarchy</a:t>
            </a:r>
            <a:endParaRPr lang="en-IN" dirty="0"/>
          </a:p>
        </p:txBody>
      </p:sp>
      <p:pic>
        <p:nvPicPr>
          <p:cNvPr id="4" name="Picture 2">
            <a:extLst>
              <a:ext uri="{FF2B5EF4-FFF2-40B4-BE49-F238E27FC236}">
                <a16:creationId xmlns:a16="http://schemas.microsoft.com/office/drawing/2014/main" xmlns="" id="{96241ED2-B618-4D08-8846-8009538ACAF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3613" y="1455738"/>
            <a:ext cx="7483475" cy="4344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2858599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How a Modern Computer Works</a:t>
            </a:r>
            <a:endParaRPr lang="en-IN" dirty="0"/>
          </a:p>
        </p:txBody>
      </p:sp>
      <p:pic>
        <p:nvPicPr>
          <p:cNvPr id="4" name="Picture 2">
            <a:extLst>
              <a:ext uri="{FF2B5EF4-FFF2-40B4-BE49-F238E27FC236}">
                <a16:creationId xmlns:a16="http://schemas.microsoft.com/office/drawing/2014/main" xmlns="" id="{BDD5B21A-1DF1-4FBF-8A3A-8CDE974C3CA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8025" y="1352550"/>
            <a:ext cx="5122863" cy="408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09012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Direct Memory Access Structure</a:t>
            </a:r>
            <a:endParaRPr lang="en-IN" dirty="0"/>
          </a:p>
        </p:txBody>
      </p:sp>
      <p:sp>
        <p:nvSpPr>
          <p:cNvPr id="5" name="Rectangle 3">
            <a:extLst>
              <a:ext uri="{FF2B5EF4-FFF2-40B4-BE49-F238E27FC236}">
                <a16:creationId xmlns:a16="http://schemas.microsoft.com/office/drawing/2014/main" xmlns="" id="{D24405CB-DFA7-47F8-A3F1-1424947399EF}"/>
              </a:ext>
            </a:extLst>
          </p:cNvPr>
          <p:cNvSpPr txBox="1">
            <a:spLocks noChangeArrowheads="1"/>
          </p:cNvSpPr>
          <p:nvPr/>
        </p:nvSpPr>
        <p:spPr bwMode="auto">
          <a:xfrm>
            <a:off x="611560" y="2008909"/>
            <a:ext cx="8014022" cy="3301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smtClean="0">
                <a:ln>
                  <a:noFill/>
                </a:ln>
                <a:solidFill>
                  <a:srgbClr val="000000"/>
                </a:solidFill>
                <a:effectLst/>
                <a:uLnTx/>
                <a:uFillTx/>
                <a:latin typeface="Helvetica"/>
                <a:ea typeface="MS PGothic" pitchFamily="34" charset="-128"/>
              </a:rPr>
              <a:t>Used for high-speed I/O devices able to transmit information at close to memory speeds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smtClean="0">
                <a:ln>
                  <a:noFill/>
                </a:ln>
                <a:solidFill>
                  <a:srgbClr val="000000"/>
                </a:solidFill>
                <a:effectLst/>
                <a:uLnTx/>
                <a:uFillTx/>
                <a:latin typeface="Helvetica"/>
                <a:ea typeface="MS PGothic" pitchFamily="34" charset="-128"/>
              </a:rPr>
              <a:t>Device controller transfers blocks of data from buffer storage directly to main memory without CPU intervention</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smtClean="0">
                <a:ln>
                  <a:noFill/>
                </a:ln>
                <a:solidFill>
                  <a:srgbClr val="000000"/>
                </a:solidFill>
                <a:effectLst/>
                <a:uLnTx/>
                <a:uFillTx/>
                <a:latin typeface="Helvetica"/>
                <a:ea typeface="MS PGothic" pitchFamily="34" charset="-128"/>
              </a:rPr>
              <a:t>Only one interrupt is generated per block, rather than the one interrupt per byte</a:t>
            </a:r>
            <a:endParaRPr kumimoji="1" lang="en-US" altLang="en-US" sz="1800" b="0" i="0" u="none" strike="noStrike" kern="0" cap="none" spc="0" normalizeH="0" baseline="0" noProof="0" dirty="0">
              <a:ln>
                <a:noFill/>
              </a:ln>
              <a:solidFill>
                <a:srgbClr val="000000"/>
              </a:solidFill>
              <a:effectLst/>
              <a:uLnTx/>
              <a:uFillTx/>
              <a:latin typeface="Helvetica"/>
              <a:ea typeface="MS PGothic" pitchFamily="34" charset="-128"/>
            </a:endParaRPr>
          </a:p>
        </p:txBody>
      </p:sp>
    </p:spTree>
    <p:extLst>
      <p:ext uri="{BB962C8B-B14F-4D97-AF65-F5344CB8AC3E}">
        <p14:creationId xmlns:p14="http://schemas.microsoft.com/office/powerpoint/2010/main" xmlns="" val="4849848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Operating-System Operations</a:t>
            </a:r>
            <a:endParaRPr lang="en-IN" dirty="0"/>
          </a:p>
        </p:txBody>
      </p:sp>
      <p:sp>
        <p:nvSpPr>
          <p:cNvPr id="4" name="Rectangle 3">
            <a:extLst>
              <a:ext uri="{FF2B5EF4-FFF2-40B4-BE49-F238E27FC236}">
                <a16:creationId xmlns:a16="http://schemas.microsoft.com/office/drawing/2014/main" xmlns="" id="{3CA3B3A3-4D5F-45EB-B9C7-25CB392E86A3}"/>
              </a:ext>
            </a:extLst>
          </p:cNvPr>
          <p:cNvSpPr txBox="1">
            <a:spLocks noChangeArrowheads="1"/>
          </p:cNvSpPr>
          <p:nvPr/>
        </p:nvSpPr>
        <p:spPr bwMode="auto">
          <a:xfrm>
            <a:off x="395536" y="1628799"/>
            <a:ext cx="8496944" cy="4464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Bootstrap program – simple code to initialize the system, load the kernel</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Kernel loads</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Starts </a:t>
            </a:r>
            <a:r>
              <a:rPr kumimoji="1" lang="en-US" altLang="en-US" sz="1800" b="1" i="0" u="none" strike="noStrike" kern="0" cap="none" spc="0" normalizeH="0" baseline="0" noProof="0" dirty="0" smtClean="0">
                <a:ln>
                  <a:noFill/>
                </a:ln>
                <a:solidFill>
                  <a:srgbClr val="006699"/>
                </a:solidFill>
                <a:effectLst/>
                <a:uLnTx/>
                <a:uFillTx/>
                <a:ea typeface="MS PGothic" pitchFamily="34" charset="-128"/>
              </a:rPr>
              <a:t>system daemons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(services provided outside of the kernel)</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Kernel</a:t>
            </a:r>
            <a:r>
              <a:rPr kumimoji="1" lang="en-US" altLang="en-US" sz="18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1800" b="1" i="0" u="none" strike="noStrike" kern="0" cap="none" spc="0" normalizeH="0" baseline="0" noProof="0" dirty="0" smtClean="0">
                <a:ln>
                  <a:noFill/>
                </a:ln>
                <a:solidFill>
                  <a:srgbClr val="006699"/>
                </a:solidFill>
                <a:effectLst/>
                <a:uLnTx/>
                <a:uFillTx/>
                <a:ea typeface="MS PGothic" pitchFamily="34" charset="-128"/>
              </a:rPr>
              <a:t>interrupt driven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(hardware and software)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Hardware interrupt by one of the devices </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Software interrupt (</a:t>
            </a:r>
            <a:r>
              <a:rPr kumimoji="1" lang="en-US" altLang="en-US" sz="1800" b="1" i="0" u="none" strike="noStrike" kern="0" cap="none" spc="0" normalizeH="0" baseline="0" noProof="0" dirty="0" smtClean="0">
                <a:ln>
                  <a:noFill/>
                </a:ln>
                <a:solidFill>
                  <a:srgbClr val="006699"/>
                </a:solidFill>
                <a:effectLst/>
                <a:uLnTx/>
                <a:uFillTx/>
                <a:ea typeface="MS PGothic" pitchFamily="34" charset="-128"/>
              </a:rPr>
              <a:t>exception</a:t>
            </a:r>
            <a:r>
              <a:rPr kumimoji="1" lang="en-US" altLang="en-US" sz="18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or </a:t>
            </a:r>
            <a:r>
              <a:rPr kumimoji="1" lang="en-US" altLang="en-US" sz="1800" b="1" i="0" u="none" strike="noStrike" kern="0" cap="none" spc="0" normalizeH="0" baseline="0" noProof="0" dirty="0" smtClean="0">
                <a:ln>
                  <a:noFill/>
                </a:ln>
                <a:solidFill>
                  <a:srgbClr val="006699"/>
                </a:solidFill>
                <a:effectLst/>
                <a:uLnTx/>
                <a:uFillTx/>
                <a:ea typeface="MS PGothic" pitchFamily="34" charset="-128"/>
              </a:rPr>
              <a:t>trap</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Software error (e.g., division by zero)</a:t>
            </a:r>
            <a:endParaRPr kumimoji="1" lang="en-US" altLang="en-US" sz="1800" b="1" i="0" u="none" strike="noStrike" kern="0" cap="none" spc="0" normalizeH="0" baseline="0" noProof="0" dirty="0" smtClean="0">
              <a:ln>
                <a:noFill/>
              </a:ln>
              <a:solidFill>
                <a:srgbClr val="3366FF"/>
              </a:solidFill>
              <a:effectLst/>
              <a:uLnTx/>
              <a:uFillTx/>
              <a:ea typeface="MS PGothic" pitchFamily="34" charset="-128"/>
            </a:endParaRP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Request for operating system service – </a:t>
            </a:r>
            <a:r>
              <a:rPr kumimoji="1" lang="en-US" altLang="en-US" sz="1800" b="1" i="0" u="none" strike="noStrike" kern="0" cap="none" spc="0" normalizeH="0" baseline="0" noProof="0" dirty="0" smtClean="0">
                <a:ln>
                  <a:noFill/>
                </a:ln>
                <a:solidFill>
                  <a:srgbClr val="006699"/>
                </a:solidFill>
                <a:effectLst/>
                <a:uLnTx/>
                <a:uFillTx/>
                <a:ea typeface="MS PGothic" pitchFamily="34" charset="-128"/>
              </a:rPr>
              <a:t>system call</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Other process problems include infinite loop, processes modifying each other or the operating system</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endParaRPr kumimoji="1" lang="en-US" altLang="en-US" sz="18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1909893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Objectives</a:t>
            </a:r>
            <a:endParaRPr lang="en-IN" dirty="0"/>
          </a:p>
        </p:txBody>
      </p:sp>
      <p:sp>
        <p:nvSpPr>
          <p:cNvPr id="4" name="Rectangle 3">
            <a:extLst>
              <a:ext uri="{FF2B5EF4-FFF2-40B4-BE49-F238E27FC236}">
                <a16:creationId xmlns:a16="http://schemas.microsoft.com/office/drawing/2014/main" xmlns="" id="{6838C557-FE18-4536-BEF7-BBF21B888B10}"/>
              </a:ext>
            </a:extLst>
          </p:cNvPr>
          <p:cNvSpPr>
            <a:spLocks noGrp="1" noChangeArrowheads="1"/>
          </p:cNvSpPr>
          <p:nvPr>
            <p:ph idx="1"/>
          </p:nvPr>
        </p:nvSpPr>
        <p:spPr>
          <a:xfrm>
            <a:off x="467544" y="1340768"/>
            <a:ext cx="8229600" cy="4525963"/>
          </a:xfrm>
        </p:spPr>
        <p:txBody>
          <a:bodyPr>
            <a:normAutofit fontScale="92500" lnSpcReduction="20000"/>
          </a:bodyPr>
          <a:lstStyle/>
          <a:p>
            <a:r>
              <a:rPr lang="en-US" altLang="en-US" dirty="0"/>
              <a:t>Describe the general organization of a computer system and the role of interrupts</a:t>
            </a:r>
          </a:p>
          <a:p>
            <a:r>
              <a:rPr lang="en-US" altLang="en-US" dirty="0"/>
              <a:t>Describe the components in a modern, multiprocessor computer system</a:t>
            </a:r>
          </a:p>
          <a:p>
            <a:r>
              <a:rPr lang="en-US" altLang="en-US" dirty="0"/>
              <a:t>Illustrate the transition from user mode to kernel mode</a:t>
            </a:r>
          </a:p>
          <a:p>
            <a:r>
              <a:rPr lang="en-US" altLang="en-US" dirty="0"/>
              <a:t>Discuss how operating systems are used in various computing environments</a:t>
            </a:r>
          </a:p>
          <a:p>
            <a:r>
              <a:rPr lang="en-US" altLang="en-US" dirty="0"/>
              <a:t>Provide examples of free and open-source operating systems</a:t>
            </a:r>
          </a:p>
        </p:txBody>
      </p:sp>
    </p:spTree>
    <p:extLst>
      <p:ext uri="{BB962C8B-B14F-4D97-AF65-F5344CB8AC3E}">
        <p14:creationId xmlns:p14="http://schemas.microsoft.com/office/powerpoint/2010/main" xmlns="" val="39261620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Multiprogramming (Batch system)</a:t>
            </a:r>
            <a:endParaRPr lang="en-IN" dirty="0"/>
          </a:p>
        </p:txBody>
      </p:sp>
      <p:sp>
        <p:nvSpPr>
          <p:cNvPr id="4" name="Rectangle 3">
            <a:extLst>
              <a:ext uri="{FF2B5EF4-FFF2-40B4-BE49-F238E27FC236}">
                <a16:creationId xmlns:a16="http://schemas.microsoft.com/office/drawing/2014/main" xmlns="" id="{791B5A88-3ACB-440F-8638-FDCD2CDEF4EB}"/>
              </a:ext>
            </a:extLst>
          </p:cNvPr>
          <p:cNvSpPr txBox="1">
            <a:spLocks noChangeArrowheads="1"/>
          </p:cNvSpPr>
          <p:nvPr/>
        </p:nvSpPr>
        <p:spPr bwMode="auto">
          <a:xfrm>
            <a:off x="827088" y="1556792"/>
            <a:ext cx="7849368" cy="42561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Monotype Sorts" pitchFamily="-84" charset="2"/>
              <a:buNone/>
              <a:tabLst/>
              <a:defRPr/>
            </a:pPr>
            <a:endParaRPr kumimoji="1" lang="en-US" altLang="en-US" sz="1600" b="0" i="0" u="none" strike="noStrike" kern="0" cap="none" spc="0" normalizeH="0" baseline="0" noProof="0" dirty="0" smtClean="0">
              <a:ln>
                <a:noFill/>
              </a:ln>
              <a:solidFill>
                <a:srgbClr val="000000"/>
              </a:solidFill>
              <a:effectLst/>
              <a:uLnTx/>
              <a:uFillTx/>
              <a:latin typeface="Helvetica"/>
              <a:ea typeface="MS PGothic" pitchFamily="34" charset="-128"/>
            </a:endParaRP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Single user cannot always keep CPU and I/O devices busy </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Multiprogramming organizes jobs (code and data) so CPU always has one to execute</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A subset of total jobs in system is kept in memory</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One job selected and run via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job scheduling</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When job has to wait (for I/O for example), OS switches to another job</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2442580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352" y="137026"/>
            <a:ext cx="8229600" cy="1143000"/>
          </a:xfrm>
        </p:spPr>
        <p:txBody>
          <a:bodyPr/>
          <a:lstStyle/>
          <a:p>
            <a:r>
              <a:rPr lang="en-US" altLang="en-US" dirty="0"/>
              <a:t>Multitasking (Timesharing)</a:t>
            </a:r>
            <a:endParaRPr lang="en-IN" dirty="0"/>
          </a:p>
        </p:txBody>
      </p:sp>
      <p:sp>
        <p:nvSpPr>
          <p:cNvPr id="4" name="Rectangle 3">
            <a:extLst>
              <a:ext uri="{FF2B5EF4-FFF2-40B4-BE49-F238E27FC236}">
                <a16:creationId xmlns:a16="http://schemas.microsoft.com/office/drawing/2014/main" xmlns="" id="{791B5A88-3ACB-440F-8638-FDCD2CDEF4EB}"/>
              </a:ext>
            </a:extLst>
          </p:cNvPr>
          <p:cNvSpPr txBox="1">
            <a:spLocks noChangeArrowheads="1"/>
          </p:cNvSpPr>
          <p:nvPr/>
        </p:nvSpPr>
        <p:spPr bwMode="auto">
          <a:xfrm>
            <a:off x="611560" y="1268760"/>
            <a:ext cx="8065392" cy="40787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A logical extension of Batch systems– the CPU switches jobs so frequently that users can interact with each job while it is running, creating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interactive</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computing</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rPr>
              <a:t>Response time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should be &lt; 1 second</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Each user has at least one program executing in memory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sym typeface="Wingdings 3" panose="05040102010807070707" pitchFamily="18" charset="2"/>
              </a:rPr>
              <a:t>process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If several jobs ready to run at the same time  </a:t>
            </a:r>
            <a:r>
              <a:rPr kumimoji="1" lang="en-US" altLang="en-US" sz="2400" b="1" i="0" u="none" strike="noStrike" kern="0" cap="none" spc="0" normalizeH="0" baseline="0" noProof="0" dirty="0" smtClean="0">
                <a:ln>
                  <a:noFill/>
                </a:ln>
                <a:solidFill>
                  <a:srgbClr val="006699"/>
                </a:solidFill>
                <a:effectLst/>
                <a:uLnTx/>
                <a:uFillTx/>
                <a:ea typeface="MS PGothic" pitchFamily="34" charset="-128"/>
                <a:sym typeface="Wingdings 3" panose="05040102010807070707" pitchFamily="18" charset="2"/>
              </a:rPr>
              <a:t>CPU scheduling</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If processes don</a:t>
            </a:r>
            <a:r>
              <a:rPr lang="en-GB" altLang="en-US" sz="2400" kern="0" dirty="0" smtClean="0">
                <a:solidFill>
                  <a:srgbClr val="000000"/>
                </a:solidFill>
                <a:sym typeface="Wingdings 3" panose="05040102010807070707" pitchFamily="18" charset="2"/>
              </a:rPr>
              <a:t>’</a:t>
            </a:r>
            <a:r>
              <a:rPr kumimoji="1" lang="en-US" altLang="ja-JP"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t fit in memory, </a:t>
            </a:r>
            <a:r>
              <a:rPr kumimoji="1" lang="en-US" altLang="ja-JP" sz="2400" b="1" i="0" u="none" strike="noStrike" kern="0" cap="none" spc="0" normalizeH="0" baseline="0" noProof="0" dirty="0" smtClean="0">
                <a:ln>
                  <a:noFill/>
                </a:ln>
                <a:solidFill>
                  <a:srgbClr val="006699"/>
                </a:solidFill>
                <a:effectLst/>
                <a:uLnTx/>
                <a:uFillTx/>
                <a:ea typeface="MS PGothic" pitchFamily="34" charset="-128"/>
                <a:sym typeface="Wingdings 3" panose="05040102010807070707" pitchFamily="18" charset="2"/>
              </a:rPr>
              <a:t>swapping</a:t>
            </a:r>
            <a:r>
              <a:rPr kumimoji="1" lang="en-US" altLang="ja-JP"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 moves them in and out to run</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400" b="1" i="0" u="none" strike="noStrike" kern="0" cap="none" spc="0" normalizeH="0" baseline="0" noProof="0" dirty="0" smtClean="0">
                <a:ln>
                  <a:noFill/>
                </a:ln>
                <a:solidFill>
                  <a:srgbClr val="006699"/>
                </a:solidFill>
                <a:effectLst/>
                <a:uLnTx/>
                <a:uFillTx/>
                <a:ea typeface="MS PGothic" pitchFamily="34" charset="-128"/>
                <a:sym typeface="Wingdings 3" panose="05040102010807070707" pitchFamily="18" charset="2"/>
              </a:rPr>
              <a:t>Virtual memory </a:t>
            </a:r>
            <a:r>
              <a:rPr kumimoji="1" lang="en-US" altLang="en-US" sz="24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allows execution of processes not completely in memory</a:t>
            </a:r>
            <a:endParaRPr kumimoji="1" lang="en-US" altLang="en-US" sz="2400" b="0" i="0" u="none" strike="noStrike" kern="0" cap="none" spc="0" normalizeH="0" baseline="0" noProof="0" dirty="0">
              <a:ln>
                <a:noFill/>
              </a:ln>
              <a:solidFill>
                <a:srgbClr val="000000"/>
              </a:solidFill>
              <a:effectLst/>
              <a:uLnTx/>
              <a:uFillTx/>
              <a:ea typeface="MS PGothic" pitchFamily="34" charset="-128"/>
              <a:sym typeface="Wingdings 3" panose="05040102010807070707" pitchFamily="18" charset="2"/>
            </a:endParaRPr>
          </a:p>
        </p:txBody>
      </p:sp>
    </p:spTree>
    <p:extLst>
      <p:ext uri="{BB962C8B-B14F-4D97-AF65-F5344CB8AC3E}">
        <p14:creationId xmlns:p14="http://schemas.microsoft.com/office/powerpoint/2010/main" xmlns="" val="7129469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Memory Layout for </a:t>
            </a:r>
            <a:r>
              <a:rPr lang="en-US" altLang="en-US" dirty="0" err="1"/>
              <a:t>Multiprogrammed</a:t>
            </a:r>
            <a:r>
              <a:rPr lang="en-US" altLang="en-US" dirty="0"/>
              <a:t> System</a:t>
            </a:r>
            <a:endParaRPr lang="en-IN" dirty="0"/>
          </a:p>
        </p:txBody>
      </p:sp>
      <p:pic>
        <p:nvPicPr>
          <p:cNvPr id="4" name="Picture 2">
            <a:extLst>
              <a:ext uri="{FF2B5EF4-FFF2-40B4-BE49-F238E27FC236}">
                <a16:creationId xmlns:a16="http://schemas.microsoft.com/office/drawing/2014/main" xmlns="" id="{3AC87D33-03C5-4AAE-9C92-B651FC40A70B}"/>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15460" y="1700808"/>
            <a:ext cx="2880320" cy="45541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92868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91264" cy="562074"/>
          </a:xfrm>
        </p:spPr>
        <p:txBody>
          <a:bodyPr>
            <a:normAutofit fontScale="90000"/>
          </a:bodyPr>
          <a:lstStyle/>
          <a:p>
            <a:r>
              <a:rPr lang="en-US" altLang="en-US" dirty="0"/>
              <a:t>Dual-mode Operation</a:t>
            </a:r>
            <a:endParaRPr lang="en-IN" dirty="0"/>
          </a:p>
        </p:txBody>
      </p:sp>
      <p:sp>
        <p:nvSpPr>
          <p:cNvPr id="4" name="Rectangle 3">
            <a:extLst>
              <a:ext uri="{FF2B5EF4-FFF2-40B4-BE49-F238E27FC236}">
                <a16:creationId xmlns:a16="http://schemas.microsoft.com/office/drawing/2014/main" xmlns="" id="{885FC6BD-4EBE-4675-8C44-D83682A4CAB4}"/>
              </a:ext>
            </a:extLst>
          </p:cNvPr>
          <p:cNvSpPr txBox="1">
            <a:spLocks noChangeArrowheads="1"/>
          </p:cNvSpPr>
          <p:nvPr/>
        </p:nvSpPr>
        <p:spPr bwMode="auto">
          <a:xfrm>
            <a:off x="395536" y="1233488"/>
            <a:ext cx="8424935" cy="4624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Dual-mode</a:t>
            </a:r>
            <a:r>
              <a:rPr kumimoji="1" lang="en-US" altLang="en-US" sz="20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operation allows OS to protect itself and other system components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User mode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and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kernel mode </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Mode bit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provided by hardware </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Provides ability to distinguish when system is running user mode or kernel mode.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When a user is running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sym typeface="Wingdings" panose="05000000000000000000" pitchFamily="2" charset="2"/>
              </a:rPr>
              <a:t>mode bit is “user”</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When kernel code is executing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sym typeface="Wingdings 3" panose="05040102010807070707" pitchFamily="18" charset="2"/>
              </a:rPr>
              <a: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sym typeface="Wingdings" panose="05000000000000000000" pitchFamily="2" charset="2"/>
              </a:rPr>
              <a:t>mode bit is “kernel”</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sym typeface="Wingdings" panose="05000000000000000000" pitchFamily="2" charset="2"/>
              </a:rPr>
              <a:t>How do we guarantee that user does not explicitly set the mode bit to “kernel”?</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System call changes mode to kernel, return from call resets it to user</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Some instructions designated as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privileged</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only executable in kernel mode</a:t>
            </a:r>
            <a:endParaRPr kumimoji="1" lang="en-US" altLang="en-US" sz="20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34927879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496944" cy="850106"/>
          </a:xfrm>
        </p:spPr>
        <p:txBody>
          <a:bodyPr>
            <a:normAutofit fontScale="90000"/>
          </a:bodyPr>
          <a:lstStyle/>
          <a:p>
            <a:r>
              <a:rPr lang="en-US" altLang="en-US" dirty="0"/>
              <a:t>Transition from User to Kernel Mode</a:t>
            </a:r>
            <a:endParaRPr lang="en-IN" dirty="0"/>
          </a:p>
        </p:txBody>
      </p:sp>
      <p:pic>
        <p:nvPicPr>
          <p:cNvPr id="4" name="Picture 2">
            <a:extLst>
              <a:ext uri="{FF2B5EF4-FFF2-40B4-BE49-F238E27FC236}">
                <a16:creationId xmlns:a16="http://schemas.microsoft.com/office/drawing/2014/main" xmlns="" id="{577B7B49-686A-43F8-AEBF-B723806AE438}"/>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060848"/>
            <a:ext cx="8208912" cy="2174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13453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06090"/>
          </a:xfrm>
        </p:spPr>
        <p:txBody>
          <a:bodyPr>
            <a:normAutofit fontScale="90000"/>
          </a:bodyPr>
          <a:lstStyle/>
          <a:p>
            <a:r>
              <a:rPr lang="en-US" altLang="en-US" dirty="0"/>
              <a:t>Timer</a:t>
            </a:r>
            <a:endParaRPr lang="en-IN" dirty="0"/>
          </a:p>
        </p:txBody>
      </p:sp>
      <p:sp>
        <p:nvSpPr>
          <p:cNvPr id="4" name="Rectangle 4">
            <a:extLst>
              <a:ext uri="{FF2B5EF4-FFF2-40B4-BE49-F238E27FC236}">
                <a16:creationId xmlns:a16="http://schemas.microsoft.com/office/drawing/2014/main" xmlns="" id="{9297C259-8FFF-444B-B901-A11F92099A25}"/>
              </a:ext>
            </a:extLst>
          </p:cNvPr>
          <p:cNvSpPr txBox="1">
            <a:spLocks noChangeArrowheads="1"/>
          </p:cNvSpPr>
          <p:nvPr/>
        </p:nvSpPr>
        <p:spPr bwMode="auto">
          <a:xfrm>
            <a:off x="793749" y="1196752"/>
            <a:ext cx="7781925" cy="281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rPr>
              <a:t>Timer to prevent infinite loop (or process hogging resources)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rPr>
              <a:t>Timer is set to interrupt the computer after some time period</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rPr>
              <a:t>Keep a counter that is decremented by the physical clock</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rPr>
              <a:t>Operating system set the counter (privileged instruction)</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rPr>
              <a:t>When counter zero generate an interrupt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rPr>
              <a:t>Set up before scheduling process to regain control or terminate program that exceeds allotted time</a:t>
            </a:r>
            <a:endParaRPr kumimoji="1" lang="en-US" altLang="en-US" sz="24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xmlns="" val="180974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76" y="274427"/>
            <a:ext cx="8435280" cy="778098"/>
          </a:xfrm>
        </p:spPr>
        <p:txBody>
          <a:bodyPr/>
          <a:lstStyle/>
          <a:p>
            <a:r>
              <a:rPr lang="en-US" altLang="en-US" dirty="0"/>
              <a:t>Process Management</a:t>
            </a:r>
            <a:endParaRPr lang="en-IN" dirty="0"/>
          </a:p>
        </p:txBody>
      </p:sp>
      <p:sp>
        <p:nvSpPr>
          <p:cNvPr id="4" name="Rectangle 3">
            <a:extLst>
              <a:ext uri="{FF2B5EF4-FFF2-40B4-BE49-F238E27FC236}">
                <a16:creationId xmlns:a16="http://schemas.microsoft.com/office/drawing/2014/main" xmlns="" id="{D4C6DC0E-B371-44AD-AC31-D9E79C80218B}"/>
              </a:ext>
            </a:extLst>
          </p:cNvPr>
          <p:cNvSpPr txBox="1">
            <a:spLocks noChangeArrowheads="1"/>
          </p:cNvSpPr>
          <p:nvPr/>
        </p:nvSpPr>
        <p:spPr bwMode="auto">
          <a:xfrm>
            <a:off x="539552" y="1052735"/>
            <a:ext cx="8136904" cy="48622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 process is a program in execution. It is a unit of work within the system. Program is a </a:t>
            </a:r>
            <a:r>
              <a:rPr kumimoji="1" lang="en-US" altLang="en-US" sz="2000" b="1" i="1" u="none" strike="noStrike" kern="0" cap="none" spc="0" normalizeH="0" baseline="0" noProof="0" dirty="0" smtClean="0">
                <a:ln>
                  <a:noFill/>
                </a:ln>
                <a:solidFill>
                  <a:srgbClr val="000000"/>
                </a:solidFill>
                <a:effectLst/>
                <a:uLnTx/>
                <a:uFillTx/>
                <a:ea typeface="MS PGothic" pitchFamily="34" charset="-128"/>
              </a:rPr>
              <a:t>passive entity;</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process is an </a:t>
            </a:r>
            <a:r>
              <a:rPr kumimoji="1" lang="en-US" altLang="en-US" sz="2000" b="1" i="1" u="none" strike="noStrike" kern="0" cap="none" spc="0" normalizeH="0" baseline="0" noProof="0" dirty="0" smtClean="0">
                <a:ln>
                  <a:noFill/>
                </a:ln>
                <a:solidFill>
                  <a:srgbClr val="000000"/>
                </a:solidFill>
                <a:effectLst/>
                <a:uLnTx/>
                <a:uFillTx/>
                <a:ea typeface="MS PGothic" pitchFamily="34" charset="-128"/>
              </a:rPr>
              <a:t>active entity</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Process needs resources to accomplish its task</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CPU, memory, I/O, files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Initialization data</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Process termination requires reclaim of any reusable resources</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Single-threaded process has one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program counter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specifying location of next instruction to execute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Process executes instructions sequentially, one at a time, until completion</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Multi-threaded process has one program counter per thread</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Typically system has many processes, some user, some operating system running concurrently on one or more CPUs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Concurrency by multiplexing the CPUs among the processes / threads</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Monotype Sorts" pitchFamily="-84" charset="2"/>
              <a:buNone/>
              <a:tabLst/>
              <a:defRPr/>
            </a:pPr>
            <a:endParaRPr kumimoji="1" lang="en-US" altLang="en-US" sz="20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1944036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435280" cy="634082"/>
          </a:xfrm>
        </p:spPr>
        <p:txBody>
          <a:bodyPr>
            <a:normAutofit fontScale="90000"/>
          </a:bodyPr>
          <a:lstStyle/>
          <a:p>
            <a:r>
              <a:rPr lang="en-US" altLang="en-US" dirty="0"/>
              <a:t>Process Management Activities</a:t>
            </a:r>
            <a:endParaRPr lang="en-IN" dirty="0"/>
          </a:p>
        </p:txBody>
      </p:sp>
      <p:sp>
        <p:nvSpPr>
          <p:cNvPr id="4" name="Rectangle 3">
            <a:extLst>
              <a:ext uri="{FF2B5EF4-FFF2-40B4-BE49-F238E27FC236}">
                <a16:creationId xmlns:a16="http://schemas.microsoft.com/office/drawing/2014/main" xmlns="" id="{5F49578D-CEFD-4613-A40B-360A0128FDA1}"/>
              </a:ext>
            </a:extLst>
          </p:cNvPr>
          <p:cNvSpPr txBox="1">
            <a:spLocks noChangeArrowheads="1"/>
          </p:cNvSpPr>
          <p:nvPr/>
        </p:nvSpPr>
        <p:spPr bwMode="auto">
          <a:xfrm>
            <a:off x="885825" y="1409799"/>
            <a:ext cx="7670800" cy="403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Monotype Sorts" pitchFamily="-84" charset="2"/>
              <a:buNone/>
              <a:tabLst/>
              <a:defRPr/>
            </a:pPr>
            <a:r>
              <a:rPr kumimoji="1" lang="en-US" altLang="en-US" sz="1800" b="0" i="0" u="none" strike="noStrike" kern="0" cap="none" spc="0" normalizeH="0" baseline="0" noProof="0" dirty="0" smtClean="0">
                <a:ln>
                  <a:noFill/>
                </a:ln>
                <a:solidFill>
                  <a:srgbClr val="000000"/>
                </a:solidFill>
                <a:effectLst/>
                <a:uLnTx/>
                <a:uFillTx/>
                <a:latin typeface="Helvetica"/>
                <a:ea typeface="MS PGothic" pitchFamily="34" charset="-128"/>
              </a:rPr>
              <a:t>     </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Creating and deleting both user and system processes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Suspending and resuming processes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Providing mechanisms for process synchronization</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Providing mechanisms for process communication</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latin typeface="Calibri" pitchFamily="34" charset="0"/>
                <a:cs typeface="Calibri" pitchFamily="34" charset="0"/>
              </a:rPr>
              <a:t>Providing mechanisms for deadlock handling</a:t>
            </a:r>
            <a:endParaRPr kumimoji="1" lang="en-US" altLang="en-US" sz="2400" b="0" i="0" u="none" strike="noStrike" kern="0" cap="none" spc="0" normalizeH="0" baseline="0" noProof="0" dirty="0">
              <a:ln>
                <a:noFill/>
              </a:ln>
              <a:solidFill>
                <a:srgbClr val="000000"/>
              </a:solidFill>
              <a:effectLst/>
              <a:uLnTx/>
              <a:uFillTx/>
              <a:latin typeface="Calibri" pitchFamily="34" charset="0"/>
              <a:cs typeface="Calibri" pitchFamily="34" charset="0"/>
            </a:endParaRPr>
          </a:p>
        </p:txBody>
      </p:sp>
    </p:spTree>
    <p:extLst>
      <p:ext uri="{BB962C8B-B14F-4D97-AF65-F5344CB8AC3E}">
        <p14:creationId xmlns:p14="http://schemas.microsoft.com/office/powerpoint/2010/main" xmlns="" val="3578379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78098"/>
          </a:xfrm>
        </p:spPr>
        <p:txBody>
          <a:bodyPr/>
          <a:lstStyle/>
          <a:p>
            <a:r>
              <a:rPr lang="en-US" altLang="en-US" dirty="0"/>
              <a:t>Memory Management</a:t>
            </a:r>
            <a:endParaRPr lang="en-IN" dirty="0"/>
          </a:p>
        </p:txBody>
      </p:sp>
      <p:sp>
        <p:nvSpPr>
          <p:cNvPr id="4" name="Rectangle 3">
            <a:extLst>
              <a:ext uri="{FF2B5EF4-FFF2-40B4-BE49-F238E27FC236}">
                <a16:creationId xmlns:a16="http://schemas.microsoft.com/office/drawing/2014/main" xmlns="" id="{CB3E2804-3594-4FE6-B024-FDD528C64534}"/>
              </a:ext>
            </a:extLst>
          </p:cNvPr>
          <p:cNvSpPr txBox="1">
            <a:spLocks noChangeArrowheads="1"/>
          </p:cNvSpPr>
          <p:nvPr/>
        </p:nvSpPr>
        <p:spPr bwMode="auto">
          <a:xfrm>
            <a:off x="806450" y="1233488"/>
            <a:ext cx="7740650"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To execute a program all (or part) of the instructions must be in memory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All  (or part) of the data that is needed by the program must be in memory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Memory management determines what is in memory and when</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Optimizing CPU utilization and computer response to users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Memory management activities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Keeping track of which parts of memory are currently being used and by whom</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Deciding which processes (or parts thereof) and data to move into and out of memory</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Allocating and </a:t>
            </a:r>
            <a:r>
              <a:rPr kumimoji="1" lang="en-US" altLang="en-US" sz="2000" b="0" i="0" u="none" strike="noStrike" kern="0" cap="none" spc="0" normalizeH="0" baseline="0" noProof="0" dirty="0" err="1" smtClean="0">
                <a:ln>
                  <a:noFill/>
                </a:ln>
                <a:solidFill>
                  <a:srgbClr val="000000"/>
                </a:solidFill>
                <a:effectLst/>
                <a:uLnTx/>
                <a:uFillTx/>
                <a:ea typeface="MS PGothic" pitchFamily="34" charset="-128"/>
              </a:rPr>
              <a:t>deallocating</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memory space as needed</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Monotype Sorts" pitchFamily="-84" charset="2"/>
              <a:buNone/>
              <a:tabLst/>
              <a:defRPr/>
            </a:pPr>
            <a:endParaRPr kumimoji="1" lang="en-US" altLang="en-US" sz="1800" b="0" i="0" u="none" strike="noStrike" kern="0" cap="none" spc="0" normalizeH="0" baseline="0" noProof="0" dirty="0">
              <a:ln>
                <a:noFill/>
              </a:ln>
              <a:solidFill>
                <a:srgbClr val="000000"/>
              </a:solidFill>
              <a:effectLst/>
              <a:uLnTx/>
              <a:uFillTx/>
              <a:latin typeface="Helvetica"/>
              <a:ea typeface="MS PGothic" pitchFamily="34" charset="-128"/>
            </a:endParaRPr>
          </a:p>
        </p:txBody>
      </p:sp>
    </p:spTree>
    <p:extLst>
      <p:ext uri="{BB962C8B-B14F-4D97-AF65-F5344CB8AC3E}">
        <p14:creationId xmlns:p14="http://schemas.microsoft.com/office/powerpoint/2010/main" xmlns="" val="102334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06090"/>
          </a:xfrm>
        </p:spPr>
        <p:txBody>
          <a:bodyPr>
            <a:normAutofit fontScale="90000"/>
          </a:bodyPr>
          <a:lstStyle/>
          <a:p>
            <a:r>
              <a:rPr lang="en-US" altLang="en-US" dirty="0"/>
              <a:t>File-system Management</a:t>
            </a:r>
            <a:endParaRPr lang="en-IN" dirty="0"/>
          </a:p>
        </p:txBody>
      </p:sp>
      <p:sp>
        <p:nvSpPr>
          <p:cNvPr id="4" name="Rectangle 3">
            <a:extLst>
              <a:ext uri="{FF2B5EF4-FFF2-40B4-BE49-F238E27FC236}">
                <a16:creationId xmlns:a16="http://schemas.microsoft.com/office/drawing/2014/main" xmlns="" id="{1F5FDAA8-710E-46B8-93CA-E18EDA4EF350}"/>
              </a:ext>
            </a:extLst>
          </p:cNvPr>
          <p:cNvSpPr txBox="1">
            <a:spLocks noChangeArrowheads="1"/>
          </p:cNvSpPr>
          <p:nvPr/>
        </p:nvSpPr>
        <p:spPr bwMode="auto">
          <a:xfrm>
            <a:off x="539552" y="1104900"/>
            <a:ext cx="8208911" cy="499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OS provides uniform, logical view of information storage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Abstracts physical properties to logical storage unit  -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file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Each medium is controlled by device (i.e., disk drive, tape drive)</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Varying properties include access speed, capacity, data-transfer rate, access method (sequential or random)</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File-System management</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Files usually organized into directories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Access control on most systems to determine who can access what</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OS activities include</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Creating and deleting files and directories</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Primitives to manipulate files and directories</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Mapping files onto secondary storage</a:t>
            </a:r>
          </a:p>
          <a:p>
            <a:pPr marL="1085850" marR="0" lvl="2" indent="-228600" algn="l" defTabSz="914400" rtl="0" eaLnBrk="0" fontAlgn="base" latinLnBrk="0" hangingPunct="0">
              <a:lnSpc>
                <a:spcPct val="90000"/>
              </a:lnSpc>
              <a:spcBef>
                <a:spcPct val="35000"/>
              </a:spcBef>
              <a:spcAft>
                <a:spcPct val="0"/>
              </a:spcAft>
              <a:buClr>
                <a:srgbClr val="009900"/>
              </a:buClr>
              <a:buSzPct val="75000"/>
              <a:buFont typeface="Webdings" panose="05030102010509060703" pitchFamily="18" charset="2"/>
              <a:buChar char="4"/>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Backup files onto stable (non-volatile) storage media</a:t>
            </a:r>
            <a:endParaRPr kumimoji="1" lang="en-US" altLang="en-US" sz="20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3739492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smtClean="0"/>
              <a:t>What Does the Term Operating System Mean?</a:t>
            </a:r>
            <a:endParaRPr lang="en-IN" dirty="0"/>
          </a:p>
        </p:txBody>
      </p:sp>
      <p:sp>
        <p:nvSpPr>
          <p:cNvPr id="4" name="Rectangle 3">
            <a:extLst>
              <a:ext uri="{FF2B5EF4-FFF2-40B4-BE49-F238E27FC236}">
                <a16:creationId xmlns:a16="http://schemas.microsoft.com/office/drawing/2014/main" xmlns="" id="{6838C557-FE18-4536-BEF7-BBF21B888B10}"/>
              </a:ext>
            </a:extLst>
          </p:cNvPr>
          <p:cNvSpPr>
            <a:spLocks noGrp="1" noChangeArrowheads="1"/>
          </p:cNvSpPr>
          <p:nvPr>
            <p:ph idx="1"/>
          </p:nvPr>
        </p:nvSpPr>
        <p:spPr/>
        <p:txBody>
          <a:bodyPr>
            <a:normAutofit lnSpcReduction="10000"/>
          </a:bodyPr>
          <a:lstStyle/>
          <a:p>
            <a:r>
              <a:rPr lang="en-US" altLang="en-US" dirty="0"/>
              <a:t>An operating system is “fill in the blanks”</a:t>
            </a:r>
          </a:p>
          <a:p>
            <a:r>
              <a:rPr lang="en-US" altLang="en-US" dirty="0"/>
              <a:t>What about:</a:t>
            </a:r>
          </a:p>
          <a:p>
            <a:pPr lvl="1"/>
            <a:r>
              <a:rPr lang="en-US" altLang="en-US" dirty="0"/>
              <a:t>Car </a:t>
            </a:r>
          </a:p>
          <a:p>
            <a:pPr lvl="1"/>
            <a:r>
              <a:rPr lang="en-US" altLang="en-US" dirty="0"/>
              <a:t>Airplane</a:t>
            </a:r>
          </a:p>
          <a:p>
            <a:pPr lvl="1"/>
            <a:r>
              <a:rPr lang="en-US" altLang="en-US" dirty="0"/>
              <a:t>Printer</a:t>
            </a:r>
          </a:p>
          <a:p>
            <a:pPr lvl="1"/>
            <a:r>
              <a:rPr lang="en-US" altLang="en-US" dirty="0"/>
              <a:t>Washing Machine</a:t>
            </a:r>
          </a:p>
          <a:p>
            <a:pPr lvl="1"/>
            <a:r>
              <a:rPr lang="en-US" altLang="en-US" dirty="0"/>
              <a:t>Toaster</a:t>
            </a:r>
          </a:p>
          <a:p>
            <a:pPr lvl="1"/>
            <a:r>
              <a:rPr lang="en-US" altLang="en-US" dirty="0"/>
              <a:t>Compiler</a:t>
            </a:r>
          </a:p>
          <a:p>
            <a:pPr lvl="1"/>
            <a:r>
              <a:rPr lang="en-US" altLang="en-US" dirty="0"/>
              <a:t>Etc.</a:t>
            </a:r>
          </a:p>
        </p:txBody>
      </p:sp>
    </p:spTree>
    <p:extLst>
      <p:ext uri="{BB962C8B-B14F-4D97-AF65-F5344CB8AC3E}">
        <p14:creationId xmlns:p14="http://schemas.microsoft.com/office/powerpoint/2010/main" xmlns="" val="506755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706090"/>
          </a:xfrm>
        </p:spPr>
        <p:txBody>
          <a:bodyPr>
            <a:normAutofit fontScale="90000"/>
          </a:bodyPr>
          <a:lstStyle/>
          <a:p>
            <a:r>
              <a:rPr lang="en-US" altLang="en-US" dirty="0"/>
              <a:t>Mass-Storage Management</a:t>
            </a:r>
            <a:endParaRPr lang="en-IN" dirty="0"/>
          </a:p>
        </p:txBody>
      </p:sp>
      <p:sp>
        <p:nvSpPr>
          <p:cNvPr id="4" name="Rectangle 3">
            <a:extLst>
              <a:ext uri="{FF2B5EF4-FFF2-40B4-BE49-F238E27FC236}">
                <a16:creationId xmlns:a16="http://schemas.microsoft.com/office/drawing/2014/main" xmlns="" id="{0C2520A7-ADB5-4458-BC11-9B331339D636}"/>
              </a:ext>
            </a:extLst>
          </p:cNvPr>
          <p:cNvSpPr txBox="1">
            <a:spLocks noChangeArrowheads="1"/>
          </p:cNvSpPr>
          <p:nvPr/>
        </p:nvSpPr>
        <p:spPr bwMode="auto">
          <a:xfrm>
            <a:off x="611560" y="1268760"/>
            <a:ext cx="8136904" cy="44989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Usually disks used to store data that does not fit in main memory or data that must be kept for a </a:t>
            </a:r>
            <a:r>
              <a:rPr kumimoji="1" lang="ja-JP" altLang="en-US" sz="1800" b="0" i="0" u="none" strike="noStrike" kern="0" cap="none" spc="0" normalizeH="0" baseline="0" noProof="0" dirty="0" smtClean="0">
                <a:ln>
                  <a:noFill/>
                </a:ln>
                <a:solidFill>
                  <a:srgbClr val="000000"/>
                </a:solidFill>
                <a:effectLst/>
                <a:uLnTx/>
                <a:uFillTx/>
                <a:ea typeface="MS PGothic" pitchFamily="34" charset="-128"/>
              </a:rPr>
              <a:t>“</a:t>
            </a:r>
            <a:r>
              <a:rPr kumimoji="1" lang="en-US" altLang="ja-JP" sz="1800" b="0" i="0" u="none" strike="noStrike" kern="0" cap="none" spc="0" normalizeH="0" baseline="0" noProof="0" dirty="0" smtClean="0">
                <a:ln>
                  <a:noFill/>
                </a:ln>
                <a:solidFill>
                  <a:srgbClr val="000000"/>
                </a:solidFill>
                <a:effectLst/>
                <a:uLnTx/>
                <a:uFillTx/>
                <a:ea typeface="MS PGothic" pitchFamily="34" charset="-128"/>
              </a:rPr>
              <a:t>long</a:t>
            </a:r>
            <a:r>
              <a:rPr kumimoji="1" lang="ja-JP" altLang="en-US" sz="1800" b="0" i="0" u="none" strike="noStrike" kern="0" cap="none" spc="0" normalizeH="0" baseline="0" noProof="0" dirty="0" smtClean="0">
                <a:ln>
                  <a:noFill/>
                </a:ln>
                <a:solidFill>
                  <a:srgbClr val="000000"/>
                </a:solidFill>
                <a:effectLst/>
                <a:uLnTx/>
                <a:uFillTx/>
                <a:ea typeface="MS PGothic" pitchFamily="34" charset="-128"/>
              </a:rPr>
              <a:t>”</a:t>
            </a:r>
            <a:r>
              <a:rPr kumimoji="1" lang="en-US" altLang="ja-JP" sz="1800" b="0" i="0" u="none" strike="noStrike" kern="0" cap="none" spc="0" normalizeH="0" baseline="0" noProof="0" dirty="0" smtClean="0">
                <a:ln>
                  <a:noFill/>
                </a:ln>
                <a:solidFill>
                  <a:srgbClr val="000000"/>
                </a:solidFill>
                <a:effectLst/>
                <a:uLnTx/>
                <a:uFillTx/>
                <a:ea typeface="MS PGothic" pitchFamily="34" charset="-128"/>
              </a:rPr>
              <a:t> period of time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Proper management is of central importance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Entire speed of computer operation hinges on disk subsystem and its algorithms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OS activities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Mounting and </a:t>
            </a:r>
            <a:r>
              <a:rPr kumimoji="1" lang="en-US" altLang="en-US" sz="1800" b="0" i="0" u="none" strike="noStrike" kern="0" cap="none" spc="0" normalizeH="0" baseline="0" noProof="0" dirty="0" err="1" smtClean="0">
                <a:ln>
                  <a:noFill/>
                </a:ln>
                <a:solidFill>
                  <a:srgbClr val="000000"/>
                </a:solidFill>
                <a:effectLst/>
                <a:uLnTx/>
                <a:uFillTx/>
                <a:ea typeface="MS PGothic" pitchFamily="34" charset="-128"/>
              </a:rPr>
              <a:t>unmounting</a:t>
            </a:r>
            <a:endParaRPr kumimoji="1" lang="en-US" altLang="en-US" sz="1800" b="0" i="0" u="none" strike="noStrike" kern="0" cap="none" spc="0" normalizeH="0" baseline="0" noProof="0" dirty="0" smtClean="0">
              <a:ln>
                <a:noFill/>
              </a:ln>
              <a:solidFill>
                <a:srgbClr val="000000"/>
              </a:solidFill>
              <a:effectLst/>
              <a:uLnTx/>
              <a:uFillTx/>
              <a:ea typeface="MS PGothic" pitchFamily="34" charset="-128"/>
            </a:endParaRP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Free-space management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Storage allocation</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Disk scheduling</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Partitioning</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Protection</a:t>
            </a:r>
            <a:endParaRPr kumimoji="1" lang="en-US" altLang="en-US" sz="18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13369619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144" y="188640"/>
            <a:ext cx="8291264" cy="706090"/>
          </a:xfrm>
        </p:spPr>
        <p:txBody>
          <a:bodyPr>
            <a:normAutofit fontScale="90000"/>
          </a:bodyPr>
          <a:lstStyle/>
          <a:p>
            <a:r>
              <a:rPr lang="en-US" altLang="en-US" dirty="0"/>
              <a:t>Caching</a:t>
            </a:r>
            <a:endParaRPr lang="en-IN" dirty="0"/>
          </a:p>
        </p:txBody>
      </p:sp>
      <p:sp>
        <p:nvSpPr>
          <p:cNvPr id="4" name="Rectangle 3">
            <a:extLst>
              <a:ext uri="{FF2B5EF4-FFF2-40B4-BE49-F238E27FC236}">
                <a16:creationId xmlns:a16="http://schemas.microsoft.com/office/drawing/2014/main" xmlns="" id="{23317C17-2529-4CC8-A78E-1D282D609B22}"/>
              </a:ext>
            </a:extLst>
          </p:cNvPr>
          <p:cNvSpPr txBox="1">
            <a:spLocks noChangeArrowheads="1"/>
          </p:cNvSpPr>
          <p:nvPr/>
        </p:nvSpPr>
        <p:spPr bwMode="auto">
          <a:xfrm>
            <a:off x="820738" y="1052736"/>
            <a:ext cx="7927725" cy="47251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Important principle, performed at many levels in a computer (in hardware, operating system, software)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Information in use copied from slower to faster storage temporarily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Faster storage (cache) checked first to determine if information is there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If it is, information used directly from the cache (fast)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If not, data copied to cache and used there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Cache smaller than storage being cached</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Cache management important design problem</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Cache size and replacement policy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Monotype Sorts" pitchFamily="-84" charset="2"/>
              <a:buNone/>
              <a:tabLst/>
              <a:defRPr/>
            </a:pPr>
            <a:endParaRPr kumimoji="1" lang="en-US" altLang="en-US" sz="1800" b="0" i="0" u="none" strike="noStrike" kern="0" cap="none" spc="0" normalizeH="0" baseline="0" noProof="0" dirty="0">
              <a:ln>
                <a:noFill/>
              </a:ln>
              <a:solidFill>
                <a:srgbClr val="000000"/>
              </a:solidFill>
              <a:effectLst/>
              <a:uLnTx/>
              <a:uFillTx/>
              <a:latin typeface="Helvetica"/>
              <a:ea typeface="MS PGothic" pitchFamily="34" charset="-128"/>
            </a:endParaRPr>
          </a:p>
        </p:txBody>
      </p:sp>
    </p:spTree>
    <p:extLst>
      <p:ext uri="{BB962C8B-B14F-4D97-AF65-F5344CB8AC3E}">
        <p14:creationId xmlns:p14="http://schemas.microsoft.com/office/powerpoint/2010/main" xmlns="" val="16997121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850106"/>
          </a:xfrm>
        </p:spPr>
        <p:txBody>
          <a:bodyPr>
            <a:normAutofit fontScale="90000"/>
          </a:bodyPr>
          <a:lstStyle/>
          <a:p>
            <a:r>
              <a:rPr lang="en-US" altLang="en-US" dirty="0"/>
              <a:t>Characteristics of Various Types of Storage</a:t>
            </a:r>
            <a:endParaRPr lang="en-IN" dirty="0"/>
          </a:p>
        </p:txBody>
      </p:sp>
      <p:sp>
        <p:nvSpPr>
          <p:cNvPr id="4" name="Rectangle 3">
            <a:extLst>
              <a:ext uri="{FF2B5EF4-FFF2-40B4-BE49-F238E27FC236}">
                <a16:creationId xmlns:a16="http://schemas.microsoft.com/office/drawing/2014/main" xmlns="" id="{CD4D4AE1-901A-6A46-BAD0-039ED90103A5}"/>
              </a:ext>
            </a:extLst>
          </p:cNvPr>
          <p:cNvSpPr txBox="1">
            <a:spLocks noChangeArrowheads="1"/>
          </p:cNvSpPr>
          <p:nvPr/>
        </p:nvSpPr>
        <p:spPr bwMode="auto">
          <a:xfrm>
            <a:off x="762000" y="1143000"/>
            <a:ext cx="7707313" cy="452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marL="0" indent="0">
              <a:buFont typeface="Monotype Sorts" charset="0"/>
              <a:buNone/>
              <a:defRPr/>
            </a:pPr>
            <a:endParaRPr lang="en-US" dirty="0" smtClean="0">
              <a:ea typeface="ＭＳ Ｐゴシック" charset="0"/>
              <a:cs typeface="ＭＳ Ｐゴシック" charset="0"/>
            </a:endParaRPr>
          </a:p>
          <a:p>
            <a:pPr>
              <a:buFont typeface="Monotype Sorts" pitchFamily="-84" charset="2"/>
              <a:buNone/>
              <a:defRPr/>
            </a:pPr>
            <a:r>
              <a:rPr lang="en-US" dirty="0" smtClean="0">
                <a:ea typeface="ＭＳ Ｐゴシック" charset="0"/>
                <a:cs typeface="ＭＳ Ｐゴシック" charset="0"/>
              </a:rPr>
              <a:t>    Movement between levels of storage hierarchy can be explicit or implicit</a:t>
            </a:r>
            <a:endParaRPr lang="en-US" dirty="0">
              <a:ea typeface="ＭＳ Ｐゴシック" charset="0"/>
              <a:cs typeface="ＭＳ Ｐゴシック" charset="0"/>
            </a:endParaRPr>
          </a:p>
        </p:txBody>
      </p:sp>
      <p:pic>
        <p:nvPicPr>
          <p:cNvPr id="5" name="Picture 4">
            <a:extLst>
              <a:ext uri="{FF2B5EF4-FFF2-40B4-BE49-F238E27FC236}">
                <a16:creationId xmlns:a16="http://schemas.microsoft.com/office/drawing/2014/main" xmlns="" id="{E7E6D134-C41F-4C06-AAAF-DB2716C6C89C}"/>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5463" y="1139825"/>
            <a:ext cx="8054975" cy="3381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493543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16632"/>
            <a:ext cx="8229600" cy="1143000"/>
          </a:xfrm>
        </p:spPr>
        <p:txBody>
          <a:bodyPr>
            <a:normAutofit fontScale="90000"/>
          </a:bodyPr>
          <a:lstStyle/>
          <a:p>
            <a:r>
              <a:rPr lang="en-US" altLang="en-US" dirty="0"/>
              <a:t>Migration of data “A” from Disk to Register</a:t>
            </a:r>
            <a:endParaRPr lang="en-IN" dirty="0"/>
          </a:p>
        </p:txBody>
      </p:sp>
      <p:sp>
        <p:nvSpPr>
          <p:cNvPr id="4" name="Rectangle 3">
            <a:extLst>
              <a:ext uri="{FF2B5EF4-FFF2-40B4-BE49-F238E27FC236}">
                <a16:creationId xmlns:a16="http://schemas.microsoft.com/office/drawing/2014/main" xmlns="" id="{2977E9C9-146A-4591-9F2A-95F7D8433681}"/>
              </a:ext>
            </a:extLst>
          </p:cNvPr>
          <p:cNvSpPr txBox="1">
            <a:spLocks noChangeArrowheads="1"/>
          </p:cNvSpPr>
          <p:nvPr/>
        </p:nvSpPr>
        <p:spPr bwMode="auto">
          <a:xfrm>
            <a:off x="395536" y="1484784"/>
            <a:ext cx="8424936" cy="45032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Multitasking environments must be careful to use most recent value, no matter where it is stored in the storage hierarchy</a:t>
            </a:r>
            <a:br>
              <a:rPr kumimoji="1" lang="en-US" altLang="en-US" sz="2000" b="0" i="0" u="none" strike="noStrike" kern="0" cap="none" spc="0" normalizeH="0" baseline="0" noProof="0" dirty="0" smtClean="0">
                <a:ln>
                  <a:noFill/>
                </a:ln>
                <a:solidFill>
                  <a:srgbClr val="000000"/>
                </a:solidFill>
                <a:effectLst/>
                <a:uLnTx/>
                <a:uFillTx/>
                <a:ea typeface="MS PGothic" pitchFamily="34" charset="-128"/>
              </a:rPr>
            </a:b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r>
            <a:br>
              <a:rPr kumimoji="1" lang="en-US" altLang="en-US" sz="2000" b="0" i="0" u="none" strike="noStrike" kern="0" cap="none" spc="0" normalizeH="0" baseline="0" noProof="0" dirty="0" smtClean="0">
                <a:ln>
                  <a:noFill/>
                </a:ln>
                <a:solidFill>
                  <a:srgbClr val="000000"/>
                </a:solidFill>
                <a:effectLst/>
                <a:uLnTx/>
                <a:uFillTx/>
                <a:ea typeface="MS PGothic" pitchFamily="34" charset="-128"/>
              </a:rPr>
            </a:b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r>
            <a:br>
              <a:rPr kumimoji="1" lang="en-US" altLang="en-US" sz="2000" b="0" i="0" u="none" strike="noStrike" kern="0" cap="none" spc="0" normalizeH="0" baseline="0" noProof="0" dirty="0" smtClean="0">
                <a:ln>
                  <a:noFill/>
                </a:ln>
                <a:solidFill>
                  <a:srgbClr val="000000"/>
                </a:solidFill>
                <a:effectLst/>
                <a:uLnTx/>
                <a:uFillTx/>
                <a:ea typeface="MS PGothic" pitchFamily="34" charset="-128"/>
              </a:rPr>
            </a:b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r>
            <a:br>
              <a:rPr kumimoji="1" lang="en-US" altLang="en-US" sz="2000" b="0" i="0" u="none" strike="noStrike" kern="0" cap="none" spc="0" normalizeH="0" baseline="0" noProof="0" dirty="0" smtClean="0">
                <a:ln>
                  <a:noFill/>
                </a:ln>
                <a:solidFill>
                  <a:srgbClr val="000000"/>
                </a:solidFill>
                <a:effectLst/>
                <a:uLnTx/>
                <a:uFillTx/>
                <a:ea typeface="MS PGothic" pitchFamily="34" charset="-128"/>
              </a:rPr>
            </a:br>
            <a:endParaRPr kumimoji="1" lang="en-US" altLang="en-US" sz="2000" b="0" i="0" u="none" strike="noStrike" kern="0" cap="none" spc="0" normalizeH="0" baseline="0" noProof="0" dirty="0" smtClean="0">
              <a:ln>
                <a:noFill/>
              </a:ln>
              <a:solidFill>
                <a:srgbClr val="000000"/>
              </a:solidFill>
              <a:effectLst/>
              <a:uLnTx/>
              <a:uFillTx/>
              <a:ea typeface="MS PGothic" pitchFamily="34" charset="-128"/>
            </a:endParaRP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Multiprocessor environment must provide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cache coherency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in hardware such that all CPUs have the most recent value in their cache</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Distributed environment situation even more complex</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Several copies of a datum can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exist</a:t>
            </a:r>
            <a:endParaRPr kumimoji="1" lang="en-US" altLang="en-US" sz="2000" b="0" i="0" u="none" strike="noStrike" kern="0" cap="none" spc="0" normalizeH="0" baseline="0" noProof="0" dirty="0" smtClean="0">
              <a:ln>
                <a:noFill/>
              </a:ln>
              <a:solidFill>
                <a:srgbClr val="000000"/>
              </a:solidFill>
              <a:effectLst/>
              <a:uLnTx/>
              <a:uFillTx/>
              <a:ea typeface="MS PGothic" pitchFamily="34" charset="-128"/>
            </a:endParaRPr>
          </a:p>
        </p:txBody>
      </p:sp>
      <p:pic>
        <p:nvPicPr>
          <p:cNvPr id="5" name="Picture 2">
            <a:extLst>
              <a:ext uri="{FF2B5EF4-FFF2-40B4-BE49-F238E27FC236}">
                <a16:creationId xmlns:a16="http://schemas.microsoft.com/office/drawing/2014/main" xmlns="" id="{1848E92C-E063-45B0-A246-5F252E49F28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69453" y="2470854"/>
            <a:ext cx="5477102" cy="67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682504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I/O Subsystem</a:t>
            </a:r>
            <a:endParaRPr lang="en-IN" dirty="0"/>
          </a:p>
        </p:txBody>
      </p:sp>
      <p:sp>
        <p:nvSpPr>
          <p:cNvPr id="4" name="Rectangle 3">
            <a:extLst>
              <a:ext uri="{FF2B5EF4-FFF2-40B4-BE49-F238E27FC236}">
                <a16:creationId xmlns:a16="http://schemas.microsoft.com/office/drawing/2014/main" xmlns="" id="{962FE659-1FE7-4FFD-9815-CAC2C16E7482}"/>
              </a:ext>
            </a:extLst>
          </p:cNvPr>
          <p:cNvSpPr txBox="1">
            <a:spLocks noChangeArrowheads="1"/>
          </p:cNvSpPr>
          <p:nvPr/>
        </p:nvSpPr>
        <p:spPr bwMode="auto">
          <a:xfrm>
            <a:off x="822325" y="1412776"/>
            <a:ext cx="7686675"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One purpose of OS is to hide peculiarities of hardware devices from the user</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I/O subsystem responsible for</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Memory management of I/O including buffering (storing data temporarily while it is being transferred), caching (storing parts of data in faster storage for performance), spooling (the overlapping of output of one job with input of other jobs)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General device-driver interface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Drivers for specific hardware devices</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7156539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altLang="en-US" dirty="0"/>
              <a:t>Protection and Security</a:t>
            </a:r>
            <a:endParaRPr lang="en-IN" dirty="0"/>
          </a:p>
        </p:txBody>
      </p:sp>
      <p:sp>
        <p:nvSpPr>
          <p:cNvPr id="4" name="Rectangle 3">
            <a:extLst>
              <a:ext uri="{FF2B5EF4-FFF2-40B4-BE49-F238E27FC236}">
                <a16:creationId xmlns:a16="http://schemas.microsoft.com/office/drawing/2014/main" xmlns="" id="{83C732FA-AE52-4ECB-BBB8-46683EE73ACD}"/>
              </a:ext>
            </a:extLst>
          </p:cNvPr>
          <p:cNvSpPr txBox="1">
            <a:spLocks noChangeArrowheads="1"/>
          </p:cNvSpPr>
          <p:nvPr/>
        </p:nvSpPr>
        <p:spPr bwMode="auto">
          <a:xfrm>
            <a:off x="683568" y="1052736"/>
            <a:ext cx="8136904" cy="482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Protection</a:t>
            </a:r>
            <a:r>
              <a:rPr kumimoji="1" lang="en-US" altLang="en-US" sz="20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any mechanism for controlling access of processes or users to resources defined by the OS</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Security</a:t>
            </a:r>
            <a:r>
              <a:rPr kumimoji="1" lang="en-US" altLang="en-US" sz="2000" b="1" i="0" u="none" strike="noStrike" kern="0" cap="none" spc="0" normalizeH="0" baseline="0" noProof="0" dirty="0" smtClean="0">
                <a:ln>
                  <a:noFill/>
                </a:ln>
                <a:solidFill>
                  <a:srgbClr val="3366FF"/>
                </a:solidFill>
                <a:effectLst/>
                <a:uLnTx/>
                <a:uFillTx/>
                <a:ea typeface="MS PGothic" pitchFamily="34" charset="-128"/>
              </a:rPr>
              <a: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defense of the system against internal and external attacks</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Huge range, including denial-of-service, worms, viruses, identity theft, theft of service</a:t>
            </a:r>
          </a:p>
          <a:p>
            <a:pPr marL="342900" marR="0" lvl="0" indent="-342900" algn="l" defTabSz="914400" rtl="0" eaLnBrk="0" fontAlgn="base" latinLnBrk="0" hangingPunct="0">
              <a:lnSpc>
                <a:spcPct val="9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Systems generally first distinguish among users, to determine who can do what</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User identities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user IDs</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security IDs) include name and associated number, one per user</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User ID then associated with all files, processes of that user to determine access control</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Group identifier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group ID</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allows set of users to be defined and controls managed, then also associated with each process, file</a:t>
            </a:r>
          </a:p>
          <a:p>
            <a:pPr marL="742950" marR="0" lvl="1" indent="-285750" algn="l" defTabSz="914400" rtl="0" eaLnBrk="0" fontAlgn="base" latinLnBrk="0" hangingPunct="0">
              <a:lnSpc>
                <a:spcPct val="90000"/>
              </a:lnSpc>
              <a:spcBef>
                <a:spcPct val="35000"/>
              </a:spcBef>
              <a:spcAft>
                <a:spcPct val="0"/>
              </a:spcAft>
              <a:buClr>
                <a:srgbClr val="CC6600"/>
              </a:buClr>
              <a:buSzPct val="110000"/>
              <a:buFont typeface="Arial" panose="020B0604020202020204" pitchFamily="34" charset="0"/>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Privilege escalation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allows user to change to effective ID with more rights</a:t>
            </a:r>
            <a:endParaRPr kumimoji="1" lang="en-US" altLang="en-US" sz="20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12804332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634082"/>
          </a:xfrm>
        </p:spPr>
        <p:txBody>
          <a:bodyPr>
            <a:normAutofit fontScale="90000"/>
          </a:bodyPr>
          <a:lstStyle/>
          <a:p>
            <a:r>
              <a:rPr lang="en-US" altLang="en-US" dirty="0"/>
              <a:t>Virtualization</a:t>
            </a:r>
            <a:endParaRPr lang="en-IN" dirty="0"/>
          </a:p>
        </p:txBody>
      </p:sp>
      <p:sp>
        <p:nvSpPr>
          <p:cNvPr id="4" name="Rectangle 3">
            <a:extLst>
              <a:ext uri="{FF2B5EF4-FFF2-40B4-BE49-F238E27FC236}">
                <a16:creationId xmlns:a16="http://schemas.microsoft.com/office/drawing/2014/main" xmlns="" id="{C3AAFBD5-73DB-46BC-A327-5E1260FD7D4E}"/>
              </a:ext>
            </a:extLst>
          </p:cNvPr>
          <p:cNvSpPr txBox="1">
            <a:spLocks noChangeArrowheads="1"/>
          </p:cNvSpPr>
          <p:nvPr/>
        </p:nvSpPr>
        <p:spPr bwMode="auto">
          <a:xfrm>
            <a:off x="806450" y="1233488"/>
            <a:ext cx="7870006"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Allows operating systems to run applications within other </a:t>
            </a:r>
            <a:r>
              <a:rPr kumimoji="1" lang="en-US" altLang="en-US" sz="2000" b="0" i="0" u="none" strike="noStrike" kern="0" cap="none" spc="0" normalizeH="0" baseline="0" noProof="0" dirty="0" err="1" smtClean="0">
                <a:ln>
                  <a:noFill/>
                </a:ln>
                <a:solidFill>
                  <a:srgbClr val="000000"/>
                </a:solidFill>
                <a:effectLst/>
                <a:uLnTx/>
                <a:uFillTx/>
                <a:ea typeface="MS PGothic" pitchFamily="34" charset="-128"/>
              </a:rPr>
              <a:t>OSes</a:t>
            </a:r>
            <a:endParaRPr kumimoji="1" lang="en-US" altLang="en-US" sz="2000" b="0" i="0" u="none" strike="noStrike" kern="0" cap="none" spc="0" normalizeH="0" baseline="0" noProof="0" dirty="0" smtClean="0">
              <a:ln>
                <a:noFill/>
              </a:ln>
              <a:solidFill>
                <a:srgbClr val="000000"/>
              </a:solidFill>
              <a:effectLst/>
              <a:uLnTx/>
              <a:uFillTx/>
              <a:ea typeface="MS PGothic" pitchFamily="34" charset="-128"/>
            </a:endParaRP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Vast and growing industry</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Emulation</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used when source CPU type different from target type (i.e. PowerPC to Intel x86)</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Generally slowest method</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When computer language not compiled to native code –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Interpretation</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Virtualization</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 OS natively compiled for CPU, running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guest</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t>
            </a:r>
            <a:r>
              <a:rPr kumimoji="1" lang="en-US" altLang="en-US" sz="2000" b="0" i="0" u="none" strike="noStrike" kern="0" cap="none" spc="0" normalizeH="0" baseline="0" noProof="0" dirty="0" err="1" smtClean="0">
                <a:ln>
                  <a:noFill/>
                </a:ln>
                <a:solidFill>
                  <a:srgbClr val="000000"/>
                </a:solidFill>
                <a:effectLst/>
                <a:uLnTx/>
                <a:uFillTx/>
                <a:ea typeface="MS PGothic" pitchFamily="34" charset="-128"/>
              </a:rPr>
              <a:t>OSes</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also natively compiled </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Consider VMware running </a:t>
            </a:r>
            <a:r>
              <a:rPr kumimoji="1" lang="en-US" altLang="en-US" sz="2000" b="0" i="0" u="none" strike="noStrike" kern="0" cap="none" spc="0" normalizeH="0" baseline="0" noProof="0" dirty="0" err="1" smtClean="0">
                <a:ln>
                  <a:noFill/>
                </a:ln>
                <a:solidFill>
                  <a:srgbClr val="000000"/>
                </a:solidFill>
                <a:effectLst/>
                <a:uLnTx/>
                <a:uFillTx/>
                <a:ea typeface="MS PGothic" pitchFamily="34" charset="-128"/>
              </a:rPr>
              <a:t>WinXP</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guests, each running applications, all on native </a:t>
            </a:r>
            <a:r>
              <a:rPr kumimoji="1" lang="en-US" altLang="en-US" sz="2000" b="0" i="0" u="none" strike="noStrike" kern="0" cap="none" spc="0" normalizeH="0" baseline="0" noProof="0" dirty="0" err="1" smtClean="0">
                <a:ln>
                  <a:noFill/>
                </a:ln>
                <a:solidFill>
                  <a:srgbClr val="000000"/>
                </a:solidFill>
                <a:effectLst/>
                <a:uLnTx/>
                <a:uFillTx/>
                <a:ea typeface="MS PGothic" pitchFamily="34" charset="-128"/>
              </a:rPr>
              <a:t>WinXP</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a:t>
            </a: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host </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OS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000" b="1" i="0" u="none" strike="noStrike" kern="0" cap="none" spc="0" normalizeH="0" baseline="0" noProof="0" dirty="0" smtClean="0">
                <a:ln>
                  <a:noFill/>
                </a:ln>
                <a:solidFill>
                  <a:srgbClr val="006699"/>
                </a:solidFill>
                <a:effectLst/>
                <a:uLnTx/>
                <a:uFillTx/>
                <a:ea typeface="MS PGothic" pitchFamily="34" charset="-128"/>
              </a:rPr>
              <a:t>VMM</a:t>
            </a:r>
            <a:r>
              <a:rPr kumimoji="1" lang="en-US" altLang="en-US" sz="2000" b="0" i="0" u="none" strike="noStrike" kern="0" cap="none" spc="0" normalizeH="0" baseline="0" noProof="0" dirty="0" smtClean="0">
                <a:ln>
                  <a:noFill/>
                </a:ln>
                <a:solidFill>
                  <a:srgbClr val="000000"/>
                </a:solidFill>
                <a:effectLst/>
                <a:uLnTx/>
                <a:uFillTx/>
                <a:ea typeface="MS PGothic" pitchFamily="34" charset="-128"/>
              </a:rPr>
              <a:t> (virtual machine Manager) provides virtualization services</a:t>
            </a:r>
            <a:endParaRPr kumimoji="1" lang="en-US" altLang="en-US" sz="20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14233983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30622"/>
            <a:ext cx="8363272" cy="778098"/>
          </a:xfrm>
        </p:spPr>
        <p:txBody>
          <a:bodyPr/>
          <a:lstStyle/>
          <a:p>
            <a:r>
              <a:rPr lang="en-US" altLang="en-US" dirty="0"/>
              <a:t>Virtualization (cont.)</a:t>
            </a:r>
            <a:endParaRPr lang="en-IN" dirty="0"/>
          </a:p>
        </p:txBody>
      </p:sp>
      <p:sp>
        <p:nvSpPr>
          <p:cNvPr id="4" name="Rectangle 3">
            <a:extLst>
              <a:ext uri="{FF2B5EF4-FFF2-40B4-BE49-F238E27FC236}">
                <a16:creationId xmlns:a16="http://schemas.microsoft.com/office/drawing/2014/main" xmlns="" id="{739FC5C6-2924-4E47-B256-294439530617}"/>
              </a:ext>
            </a:extLst>
          </p:cNvPr>
          <p:cNvSpPr txBox="1">
            <a:spLocks noChangeArrowheads="1"/>
          </p:cNvSpPr>
          <p:nvPr/>
        </p:nvSpPr>
        <p:spPr bwMode="auto">
          <a:xfrm>
            <a:off x="773093" y="908720"/>
            <a:ext cx="7712075" cy="4896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Use cases involve laptops and desktops running multiple </a:t>
            </a:r>
            <a:r>
              <a:rPr kumimoji="1" lang="en-US" altLang="en-US" sz="2200" b="0" i="0" u="none" strike="noStrike" kern="0" cap="none" spc="0" normalizeH="0" baseline="0" noProof="0" dirty="0" err="1" smtClean="0">
                <a:ln>
                  <a:noFill/>
                </a:ln>
                <a:solidFill>
                  <a:srgbClr val="000000"/>
                </a:solidFill>
                <a:effectLst/>
                <a:uLnTx/>
                <a:uFillTx/>
                <a:ea typeface="MS PGothic" pitchFamily="34" charset="-128"/>
              </a:rPr>
              <a:t>OSes</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for exploration or compatibility</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Apple laptop running Mac OS X host, Windows as a guest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Developing apps for multiple </a:t>
            </a:r>
            <a:r>
              <a:rPr kumimoji="1" lang="en-US" altLang="en-US" sz="2200" b="0" i="0" u="none" strike="noStrike" kern="0" cap="none" spc="0" normalizeH="0" baseline="0" noProof="0" dirty="0" err="1" smtClean="0">
                <a:ln>
                  <a:noFill/>
                </a:ln>
                <a:solidFill>
                  <a:srgbClr val="000000"/>
                </a:solidFill>
                <a:effectLst/>
                <a:uLnTx/>
                <a:uFillTx/>
                <a:ea typeface="MS PGothic" pitchFamily="34" charset="-128"/>
              </a:rPr>
              <a:t>OSes</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without having multiple systems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Quality assurance testing applications without having multiple systems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Executing and managing compute environments within data centers</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VMM can run natively, in which case they are also the host</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There is no general-purpose host then (VMware ESX and Citrix </a:t>
            </a:r>
            <a:r>
              <a:rPr kumimoji="1" lang="en-US" altLang="en-US" sz="2200" b="0" i="0" u="none" strike="noStrike" kern="0" cap="none" spc="0" normalizeH="0" baseline="0" noProof="0" dirty="0" err="1" smtClean="0">
                <a:ln>
                  <a:noFill/>
                </a:ln>
                <a:solidFill>
                  <a:srgbClr val="000000"/>
                </a:solidFill>
                <a:effectLst/>
                <a:uLnTx/>
                <a:uFillTx/>
                <a:ea typeface="MS PGothic" pitchFamily="34" charset="-128"/>
              </a:rPr>
              <a:t>XenServer</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a:t>
            </a:r>
          </a:p>
          <a:p>
            <a:pPr marL="1085850" marR="0" lvl="2" indent="-228600" algn="l" defTabSz="914400" rtl="0" eaLnBrk="0" fontAlgn="base" latinLnBrk="0" hangingPunct="0">
              <a:lnSpc>
                <a:spcPct val="100000"/>
              </a:lnSpc>
              <a:spcBef>
                <a:spcPct val="35000"/>
              </a:spcBef>
              <a:spcAft>
                <a:spcPct val="0"/>
              </a:spcAft>
              <a:buClr>
                <a:srgbClr val="009900"/>
              </a:buClr>
              <a:buSzPct val="75000"/>
              <a:buFont typeface="Webdings" panose="05030102010509060703" pitchFamily="18" charset="2"/>
              <a:buChar char="4"/>
              <a:tabLst/>
              <a:defRPr/>
            </a:pPr>
            <a:endParaRPr kumimoji="1" lang="en-US" altLang="en-US" sz="1800" b="0" i="0" u="none" strike="noStrike" kern="0" cap="none" spc="0" normalizeH="0" baseline="0" noProof="0" dirty="0">
              <a:ln>
                <a:noFill/>
              </a:ln>
              <a:solidFill>
                <a:srgbClr val="000000"/>
              </a:solidFill>
              <a:effectLst/>
              <a:uLnTx/>
              <a:uFillTx/>
              <a:latin typeface="Helvetica"/>
              <a:ea typeface="MS PGothic" pitchFamily="34" charset="-128"/>
            </a:endParaRPr>
          </a:p>
        </p:txBody>
      </p:sp>
    </p:spTree>
    <p:extLst>
      <p:ext uri="{BB962C8B-B14F-4D97-AF65-F5344CB8AC3E}">
        <p14:creationId xmlns:p14="http://schemas.microsoft.com/office/powerpoint/2010/main" xmlns="" val="33174814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84976" cy="1143000"/>
          </a:xfrm>
        </p:spPr>
        <p:txBody>
          <a:bodyPr>
            <a:normAutofit fontScale="90000"/>
          </a:bodyPr>
          <a:lstStyle/>
          <a:p>
            <a:r>
              <a:rPr lang="en-US" altLang="en-US" dirty="0"/>
              <a:t>Computing Environments - Virtualization</a:t>
            </a:r>
            <a:endParaRPr lang="en-IN" dirty="0"/>
          </a:p>
        </p:txBody>
      </p:sp>
      <p:pic>
        <p:nvPicPr>
          <p:cNvPr id="4" name="Picture 1" descr="1_20.pdf">
            <a:extLst>
              <a:ext uri="{FF2B5EF4-FFF2-40B4-BE49-F238E27FC236}">
                <a16:creationId xmlns:a16="http://schemas.microsoft.com/office/drawing/2014/main" xmlns="" id="{6757256A-1C41-4B7F-99E9-C6E76C868B3D}"/>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525672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856"/>
            <a:ext cx="8229600" cy="1143000"/>
          </a:xfrm>
        </p:spPr>
        <p:txBody>
          <a:bodyPr/>
          <a:lstStyle/>
          <a:p>
            <a:r>
              <a:rPr lang="en-US" altLang="en-US" dirty="0"/>
              <a:t>Distributed Systems</a:t>
            </a:r>
            <a:endParaRPr lang="en-IN" dirty="0"/>
          </a:p>
        </p:txBody>
      </p:sp>
      <p:sp>
        <p:nvSpPr>
          <p:cNvPr id="5" name="Content Placeholder 2">
            <a:extLst>
              <a:ext uri="{FF2B5EF4-FFF2-40B4-BE49-F238E27FC236}">
                <a16:creationId xmlns:a16="http://schemas.microsoft.com/office/drawing/2014/main" xmlns="" id="{3ECA8FF4-005A-4361-BF3A-BAC35BECFBC5}"/>
              </a:ext>
            </a:extLst>
          </p:cNvPr>
          <p:cNvSpPr>
            <a:spLocks noGrp="1" noChangeArrowheads="1"/>
          </p:cNvSpPr>
          <p:nvPr>
            <p:ph idx="4294967295"/>
          </p:nvPr>
        </p:nvSpPr>
        <p:spPr>
          <a:xfrm>
            <a:off x="755576" y="1268760"/>
            <a:ext cx="8064896" cy="3706093"/>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Collection of separate, possibly heterogeneous, systems networked together</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6699"/>
                </a:solidFill>
                <a:effectLst/>
                <a:uLnTx/>
                <a:uFillTx/>
              </a:rPr>
              <a:t>Network</a:t>
            </a:r>
            <a:r>
              <a:rPr kumimoji="0" lang="en-US" altLang="en-US" sz="2400" b="0" i="0" u="none" strike="noStrike" kern="0" cap="none" spc="0" normalizeH="0" baseline="0" noProof="0" dirty="0">
                <a:ln>
                  <a:noFill/>
                </a:ln>
                <a:solidFill>
                  <a:sysClr val="windowText" lastClr="000000"/>
                </a:solidFill>
                <a:effectLst/>
                <a:uLnTx/>
                <a:uFillTx/>
              </a:rPr>
              <a:t> is a communications path, </a:t>
            </a:r>
            <a:r>
              <a:rPr kumimoji="0" lang="en-US" altLang="en-US" sz="2400" b="1" i="0" u="none" strike="noStrike" kern="0" cap="none" spc="0" normalizeH="0" baseline="0" noProof="0" dirty="0">
                <a:ln>
                  <a:noFill/>
                </a:ln>
                <a:solidFill>
                  <a:srgbClr val="006699"/>
                </a:solidFill>
                <a:effectLst/>
                <a:uLnTx/>
                <a:uFillTx/>
              </a:rPr>
              <a:t>TCP/IP </a:t>
            </a:r>
            <a:r>
              <a:rPr kumimoji="0" lang="en-US" altLang="en-US" sz="2400" b="0" i="0" u="none" strike="noStrike" kern="0" cap="none" spc="0" normalizeH="0" baseline="0" noProof="0" dirty="0">
                <a:ln>
                  <a:noFill/>
                </a:ln>
                <a:solidFill>
                  <a:sysClr val="windowText" lastClr="000000"/>
                </a:solidFill>
                <a:effectLst/>
                <a:uLnTx/>
                <a:uFillTx/>
              </a:rPr>
              <a:t>most common</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Local Area Network </a:t>
            </a:r>
            <a:r>
              <a:rPr kumimoji="0" lang="en-US" altLang="en-US" b="0" i="0" u="none" strike="noStrike" kern="0" cap="none" spc="0" normalizeH="0" baseline="0" noProof="0" dirty="0">
                <a:ln>
                  <a:noFill/>
                </a:ln>
                <a:solidFill>
                  <a:sysClr val="windowText" lastClr="000000"/>
                </a:solidFill>
                <a:effectLst/>
                <a:uLnTx/>
                <a:uFillTx/>
              </a:rPr>
              <a:t>(</a:t>
            </a:r>
            <a:r>
              <a:rPr kumimoji="0" lang="en-US" altLang="en-US" b="1" i="0" u="none" strike="noStrike" kern="0" cap="none" spc="0" normalizeH="0" baseline="0" noProof="0" dirty="0">
                <a:ln>
                  <a:noFill/>
                </a:ln>
                <a:solidFill>
                  <a:srgbClr val="006699"/>
                </a:solidFill>
                <a:effectLst/>
                <a:uLnTx/>
                <a:uFillTx/>
              </a:rPr>
              <a:t>LAN</a:t>
            </a:r>
            <a:r>
              <a:rPr kumimoji="0" lang="en-US" altLang="en-US" b="0" i="0" u="none" strike="noStrike" kern="0" cap="none" spc="0" normalizeH="0" baseline="0" noProof="0" dirty="0">
                <a:ln>
                  <a:noFill/>
                </a:ln>
                <a:solidFill>
                  <a:sysClr val="windowText" lastClr="000000"/>
                </a:solidFill>
                <a:effectLst/>
                <a:uLnTx/>
                <a:uFillTx/>
              </a:rPr>
              <a:t>)</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Wide Area Network </a:t>
            </a:r>
            <a:r>
              <a:rPr kumimoji="0" lang="en-US" altLang="en-US" b="0" i="0" u="none" strike="noStrike" kern="0" cap="none" spc="0" normalizeH="0" baseline="0" noProof="0" dirty="0">
                <a:ln>
                  <a:noFill/>
                </a:ln>
                <a:solidFill>
                  <a:sysClr val="windowText" lastClr="000000"/>
                </a:solidFill>
                <a:effectLst/>
                <a:uLnTx/>
                <a:uFillTx/>
              </a:rPr>
              <a:t>(</a:t>
            </a:r>
            <a:r>
              <a:rPr kumimoji="0" lang="en-US" altLang="en-US" b="1" i="0" u="none" strike="noStrike" kern="0" cap="none" spc="0" normalizeH="0" baseline="0" noProof="0" dirty="0">
                <a:ln>
                  <a:noFill/>
                </a:ln>
                <a:solidFill>
                  <a:srgbClr val="006699"/>
                </a:solidFill>
                <a:effectLst/>
                <a:uLnTx/>
                <a:uFillTx/>
              </a:rPr>
              <a:t>WAN</a:t>
            </a:r>
            <a:r>
              <a:rPr kumimoji="0" lang="en-US" altLang="en-US" b="0" i="0" u="none" strike="noStrike" kern="0" cap="none" spc="0" normalizeH="0" baseline="0" noProof="0" dirty="0">
                <a:ln>
                  <a:noFill/>
                </a:ln>
                <a:solidFill>
                  <a:sysClr val="windowText" lastClr="000000"/>
                </a:solidFill>
                <a:effectLst/>
                <a:uLnTx/>
                <a:uFillTx/>
              </a:rPr>
              <a:t>)</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Metropolitan Area Network </a:t>
            </a:r>
            <a:r>
              <a:rPr kumimoji="0" lang="en-US" altLang="en-US" b="0" i="0" u="none" strike="noStrike" kern="0" cap="none" spc="0" normalizeH="0" baseline="0" noProof="0" dirty="0">
                <a:ln>
                  <a:noFill/>
                </a:ln>
                <a:solidFill>
                  <a:sysClr val="windowText" lastClr="000000"/>
                </a:solidFill>
                <a:effectLst/>
                <a:uLnTx/>
                <a:uFillTx/>
              </a:rPr>
              <a:t>(</a:t>
            </a:r>
            <a:r>
              <a:rPr kumimoji="0" lang="en-US" altLang="en-US" b="1" i="0" u="none" strike="noStrike" kern="0" cap="none" spc="0" normalizeH="0" baseline="0" noProof="0" dirty="0">
                <a:ln>
                  <a:noFill/>
                </a:ln>
                <a:solidFill>
                  <a:srgbClr val="006699"/>
                </a:solidFill>
                <a:effectLst/>
                <a:uLnTx/>
                <a:uFillTx/>
              </a:rPr>
              <a:t>MAN</a:t>
            </a:r>
            <a:r>
              <a:rPr kumimoji="0" lang="en-US" altLang="en-US" b="0" i="0" u="none" strike="noStrike" kern="0" cap="none" spc="0" normalizeH="0" baseline="0" noProof="0" dirty="0">
                <a:ln>
                  <a:noFill/>
                </a:ln>
                <a:solidFill>
                  <a:sysClr val="windowText" lastClr="000000"/>
                </a:solidFill>
                <a:effectLst/>
                <a:uLnTx/>
                <a:uFillTx/>
              </a:rPr>
              <a:t>)</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Personal Area Network </a:t>
            </a:r>
            <a:r>
              <a:rPr kumimoji="0" lang="en-US" altLang="en-US" b="0" i="0" u="none" strike="noStrike" kern="0" cap="none" spc="0" normalizeH="0" baseline="0" noProof="0" dirty="0">
                <a:ln>
                  <a:noFill/>
                </a:ln>
                <a:solidFill>
                  <a:sysClr val="windowText" lastClr="000000"/>
                </a:solidFill>
                <a:effectLst/>
                <a:uLnTx/>
                <a:uFillTx/>
              </a:rPr>
              <a:t>(</a:t>
            </a:r>
            <a:r>
              <a:rPr kumimoji="0" lang="en-US" altLang="en-US" b="1" i="0" u="none" strike="noStrike" kern="0" cap="none" spc="0" normalizeH="0" baseline="0" noProof="0" dirty="0">
                <a:ln>
                  <a:noFill/>
                </a:ln>
                <a:solidFill>
                  <a:srgbClr val="006699"/>
                </a:solidFill>
                <a:effectLst/>
                <a:uLnTx/>
                <a:uFillTx/>
              </a:rPr>
              <a:t>PAN</a:t>
            </a:r>
            <a:r>
              <a:rPr kumimoji="0" lang="en-US" altLang="en-US" b="0" i="0" u="none" strike="noStrike" kern="0" cap="none" spc="0" normalizeH="0" baseline="0" noProof="0" dirty="0">
                <a:ln>
                  <a:noFill/>
                </a:ln>
                <a:solidFill>
                  <a:sysClr val="windowText" lastClr="000000"/>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6699"/>
                </a:solidFill>
                <a:effectLst/>
                <a:uLnTx/>
                <a:uFillTx/>
              </a:rPr>
              <a:t>Network Operating System </a:t>
            </a:r>
            <a:r>
              <a:rPr kumimoji="0" lang="en-US" altLang="en-US" sz="2400" b="0" i="0" u="none" strike="noStrike" kern="0" cap="none" spc="0" normalizeH="0" baseline="0" noProof="0" dirty="0">
                <a:ln>
                  <a:noFill/>
                </a:ln>
                <a:solidFill>
                  <a:sysClr val="windowText" lastClr="000000"/>
                </a:solidFill>
                <a:effectLst/>
                <a:uLnTx/>
                <a:uFillTx/>
              </a:rPr>
              <a:t>provides features between systems across network</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Communication scheme allows systems to exchange </a:t>
            </a:r>
            <a:r>
              <a:rPr kumimoji="0" lang="en-US" altLang="en-US" sz="2400" b="0" i="0" u="none" strike="noStrike" kern="0" cap="none" spc="0" normalizeH="0" baseline="0" noProof="0" dirty="0" smtClean="0">
                <a:ln>
                  <a:noFill/>
                </a:ln>
                <a:solidFill>
                  <a:sysClr val="windowText" lastClr="000000"/>
                </a:solidFill>
                <a:effectLst/>
                <a:uLnTx/>
                <a:uFillTx/>
              </a:rPr>
              <a:t>messages</a:t>
            </a:r>
            <a:endParaRPr kumimoji="0" lang="en-US" altLang="en-US" sz="2400" b="0" i="0" u="none" strike="noStrike" kern="0" cap="none" spc="0" normalizeH="0" baseline="0" noProof="0" dirty="0">
              <a:ln>
                <a:noFill/>
              </a:ln>
              <a:solidFill>
                <a:sysClr val="windowText" lastClr="000000"/>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Illusion of a single system</a:t>
            </a:r>
          </a:p>
        </p:txBody>
      </p:sp>
    </p:spTree>
    <p:extLst>
      <p:ext uri="{BB962C8B-B14F-4D97-AF65-F5344CB8AC3E}">
        <p14:creationId xmlns:p14="http://schemas.microsoft.com/office/powerpoint/2010/main" xmlns="" val="14705464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What is an Operating System?</a:t>
            </a:r>
            <a:endParaRPr lang="en-IN" dirty="0"/>
          </a:p>
        </p:txBody>
      </p:sp>
      <p:sp>
        <p:nvSpPr>
          <p:cNvPr id="4" name="Rectangle 3">
            <a:extLst>
              <a:ext uri="{FF2B5EF4-FFF2-40B4-BE49-F238E27FC236}">
                <a16:creationId xmlns:a16="http://schemas.microsoft.com/office/drawing/2014/main" xmlns="" id="{CD36D9CA-D38B-456F-A12D-3CBF399EEDF5}"/>
              </a:ext>
            </a:extLst>
          </p:cNvPr>
          <p:cNvSpPr>
            <a:spLocks noGrp="1" noChangeArrowheads="1"/>
          </p:cNvSpPr>
          <p:nvPr>
            <p:ph idx="1"/>
          </p:nvPr>
        </p:nvSpPr>
        <p:spPr/>
        <p:txBody>
          <a:bodyPr>
            <a:normAutofit lnSpcReduction="10000"/>
          </a:bodyPr>
          <a:lstStyle/>
          <a:p>
            <a:r>
              <a:rPr lang="en-US" altLang="en-US" dirty="0"/>
              <a:t>A program that acts as an intermediary between a user of a computer and the computer hardware</a:t>
            </a:r>
          </a:p>
          <a:p>
            <a:r>
              <a:rPr lang="en-US" altLang="en-US" dirty="0"/>
              <a:t>Operating system goals:</a:t>
            </a:r>
          </a:p>
          <a:p>
            <a:pPr lvl="1"/>
            <a:r>
              <a:rPr lang="en-US" altLang="en-US" dirty="0"/>
              <a:t>Execute user programs and make solving user problems easier</a:t>
            </a:r>
          </a:p>
          <a:p>
            <a:pPr lvl="1"/>
            <a:r>
              <a:rPr lang="en-US" altLang="en-US" dirty="0"/>
              <a:t>Make the computer system convenient to use</a:t>
            </a:r>
          </a:p>
          <a:p>
            <a:pPr lvl="1"/>
            <a:r>
              <a:rPr lang="en-US" altLang="en-US" dirty="0"/>
              <a:t>Use the computer hardware in an efficient manner</a:t>
            </a:r>
          </a:p>
        </p:txBody>
      </p:sp>
    </p:spTree>
    <p:extLst>
      <p:ext uri="{BB962C8B-B14F-4D97-AF65-F5344CB8AC3E}">
        <p14:creationId xmlns:p14="http://schemas.microsoft.com/office/powerpoint/2010/main" xmlns="" val="96029961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3E9582F-73D2-4BB5-8C85-155733606EC2}"/>
              </a:ext>
            </a:extLst>
          </p:cNvPr>
          <p:cNvSpPr txBox="1">
            <a:spLocks noChangeArrowheads="1"/>
          </p:cNvSpPr>
          <p:nvPr/>
        </p:nvSpPr>
        <p:spPr>
          <a:xfrm>
            <a:off x="1403648" y="2636912"/>
            <a:ext cx="6660776" cy="10307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pitchFamily="34" charset="0"/>
              <a:buNone/>
            </a:pPr>
            <a:r>
              <a:rPr lang="en-US" altLang="en-US" sz="3200" b="1" smtClean="0">
                <a:solidFill>
                  <a:srgbClr val="006699"/>
                </a:solidFill>
                <a:latin typeface="+mj-lt"/>
              </a:rPr>
              <a:t>Computer System Architecture</a:t>
            </a:r>
            <a:endParaRPr lang="en-US" altLang="en-US" sz="3200" b="1" dirty="0">
              <a:solidFill>
                <a:srgbClr val="006699"/>
              </a:solidFill>
              <a:latin typeface="+mj-lt"/>
            </a:endParaRPr>
          </a:p>
        </p:txBody>
      </p:sp>
    </p:spTree>
    <p:extLst>
      <p:ext uri="{BB962C8B-B14F-4D97-AF65-F5344CB8AC3E}">
        <p14:creationId xmlns:p14="http://schemas.microsoft.com/office/powerpoint/2010/main" xmlns="" val="2997833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955607"/>
          </a:xfrm>
        </p:spPr>
        <p:txBody>
          <a:bodyPr/>
          <a:lstStyle/>
          <a:p>
            <a:r>
              <a:rPr lang="en-US" altLang="en-US" dirty="0"/>
              <a:t>Computer-System Architecture</a:t>
            </a:r>
            <a:endParaRPr lang="en-IN" dirty="0"/>
          </a:p>
        </p:txBody>
      </p:sp>
      <p:sp>
        <p:nvSpPr>
          <p:cNvPr id="4" name="Content Placeholder 2">
            <a:extLst>
              <a:ext uri="{FF2B5EF4-FFF2-40B4-BE49-F238E27FC236}">
                <a16:creationId xmlns:a16="http://schemas.microsoft.com/office/drawing/2014/main" xmlns="" id="{4D3327B7-8FD8-4AB6-82B1-9B1A1B47B9CD}"/>
              </a:ext>
            </a:extLst>
          </p:cNvPr>
          <p:cNvSpPr>
            <a:spLocks noGrp="1" noChangeArrowheads="1"/>
          </p:cNvSpPr>
          <p:nvPr>
            <p:ph idx="4294967295"/>
          </p:nvPr>
        </p:nvSpPr>
        <p:spPr>
          <a:xfrm>
            <a:off x="467544" y="908720"/>
            <a:ext cx="8280920" cy="4615979"/>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Most systems use a single general-purpose processor</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Most systems have special-purpose processors as well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6699"/>
                </a:solidFill>
                <a:effectLst/>
                <a:uLnTx/>
                <a:uFillTx/>
              </a:rPr>
              <a:t>Multiprocessors</a:t>
            </a:r>
            <a:r>
              <a:rPr kumimoji="0" lang="en-US" altLang="en-US" sz="2400" b="0" i="0" u="none" strike="noStrike" kern="0" cap="none" spc="0" normalizeH="0" baseline="0" noProof="0" dirty="0">
                <a:ln>
                  <a:noFill/>
                </a:ln>
                <a:solidFill>
                  <a:srgbClr val="3366FF"/>
                </a:solidFill>
                <a:effectLst/>
                <a:uLnTx/>
                <a:uFillTx/>
              </a:rPr>
              <a:t> </a:t>
            </a:r>
            <a:r>
              <a:rPr kumimoji="0" lang="en-US" altLang="en-US" sz="2400" b="0" i="0" u="none" strike="noStrike" kern="0" cap="none" spc="0" normalizeH="0" baseline="0" noProof="0" dirty="0">
                <a:ln>
                  <a:noFill/>
                </a:ln>
                <a:solidFill>
                  <a:sysClr val="windowText" lastClr="000000"/>
                </a:solidFill>
                <a:effectLst/>
                <a:uLnTx/>
                <a:uFillTx/>
              </a:rPr>
              <a:t>systems growing in use and importance</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Also known as </a:t>
            </a:r>
            <a:r>
              <a:rPr kumimoji="0" lang="en-US" altLang="en-US" sz="2400" b="1" i="0" u="none" strike="noStrike" kern="0" cap="none" spc="0" normalizeH="0" baseline="0" noProof="0" dirty="0">
                <a:ln>
                  <a:noFill/>
                </a:ln>
                <a:solidFill>
                  <a:srgbClr val="006699"/>
                </a:solidFill>
                <a:effectLst/>
                <a:uLnTx/>
                <a:uFillTx/>
              </a:rPr>
              <a:t>parallel systems</a:t>
            </a:r>
            <a:r>
              <a:rPr kumimoji="0" lang="en-US" altLang="en-US" sz="2400" b="0" i="0" u="none" strike="noStrike" kern="0" cap="none" spc="0" normalizeH="0" baseline="0" noProof="0" dirty="0">
                <a:ln>
                  <a:noFill/>
                </a:ln>
                <a:solidFill>
                  <a:sysClr val="windowText" lastClr="000000"/>
                </a:solidFill>
                <a:effectLst/>
                <a:uLnTx/>
                <a:uFillTx/>
              </a:rPr>
              <a:t>, </a:t>
            </a:r>
            <a:r>
              <a:rPr kumimoji="0" lang="en-US" altLang="en-US" sz="2400" b="1" i="0" u="none" strike="noStrike" kern="0" cap="none" spc="0" normalizeH="0" baseline="0" noProof="0" dirty="0">
                <a:ln>
                  <a:noFill/>
                </a:ln>
                <a:solidFill>
                  <a:srgbClr val="006699"/>
                </a:solidFill>
                <a:effectLst/>
                <a:uLnTx/>
                <a:uFillTx/>
              </a:rPr>
              <a:t>tightly-coupled systems</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Advantages include:</a:t>
            </a:r>
          </a:p>
          <a:p>
            <a:pPr marL="1200150" marR="0" lvl="2" indent="-3429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altLang="en-US" b="1" i="0" u="none" strike="noStrike" kern="0" cap="none" spc="0" normalizeH="0" baseline="0" noProof="0" dirty="0">
                <a:ln>
                  <a:noFill/>
                </a:ln>
                <a:solidFill>
                  <a:srgbClr val="006699"/>
                </a:solidFill>
                <a:effectLst/>
                <a:uLnTx/>
                <a:uFillTx/>
              </a:rPr>
              <a:t>Increased throughput</a:t>
            </a:r>
          </a:p>
          <a:p>
            <a:pPr marL="1200150" marR="0" lvl="2" indent="-3429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altLang="en-US" b="1" i="0" u="none" strike="noStrike" kern="0" cap="none" spc="0" normalizeH="0" baseline="0" noProof="0" dirty="0">
                <a:ln>
                  <a:noFill/>
                </a:ln>
                <a:solidFill>
                  <a:srgbClr val="006699"/>
                </a:solidFill>
                <a:effectLst/>
                <a:uLnTx/>
                <a:uFillTx/>
              </a:rPr>
              <a:t>Economy of scale</a:t>
            </a:r>
          </a:p>
          <a:p>
            <a:pPr marL="1200150" marR="0" lvl="2" indent="-3429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altLang="en-US" b="1" i="0" u="none" strike="noStrike" kern="0" cap="none" spc="0" normalizeH="0" baseline="0" noProof="0" dirty="0">
                <a:ln>
                  <a:noFill/>
                </a:ln>
                <a:solidFill>
                  <a:srgbClr val="006699"/>
                </a:solidFill>
                <a:effectLst/>
                <a:uLnTx/>
                <a:uFillTx/>
              </a:rPr>
              <a:t>Increased reliability </a:t>
            </a:r>
            <a:r>
              <a:rPr kumimoji="0" lang="en-US" altLang="en-US" b="0" i="0" u="none" strike="noStrike" kern="0" cap="none" spc="0" normalizeH="0" baseline="0" noProof="0" dirty="0">
                <a:ln>
                  <a:noFill/>
                </a:ln>
                <a:solidFill>
                  <a:sysClr val="windowText" lastClr="000000"/>
                </a:solidFill>
                <a:effectLst/>
                <a:uLnTx/>
                <a:uFillTx/>
              </a:rPr>
              <a:t>– graceful degradation or fault tolerance</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Two types:</a:t>
            </a:r>
          </a:p>
          <a:p>
            <a:pPr marL="1200150" marR="0" lvl="2" indent="-3429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altLang="en-US" b="1" i="0" u="none" strike="noStrike" kern="0" cap="none" spc="0" normalizeH="0" baseline="0" noProof="0" dirty="0">
                <a:ln>
                  <a:noFill/>
                </a:ln>
                <a:solidFill>
                  <a:srgbClr val="006699"/>
                </a:solidFill>
                <a:effectLst/>
                <a:uLnTx/>
                <a:uFillTx/>
              </a:rPr>
              <a:t>Asymmetric Multiprocessing</a:t>
            </a:r>
            <a:r>
              <a:rPr kumimoji="0" lang="en-US" altLang="en-US" b="1" i="0" u="none" strike="noStrike" kern="0" cap="none" spc="0" normalizeH="0" baseline="0" noProof="0" dirty="0">
                <a:ln>
                  <a:noFill/>
                </a:ln>
                <a:solidFill>
                  <a:srgbClr val="3366FF"/>
                </a:solidFill>
                <a:effectLst/>
                <a:uLnTx/>
                <a:uFillTx/>
              </a:rPr>
              <a:t> </a:t>
            </a:r>
            <a:r>
              <a:rPr kumimoji="0" lang="en-US" altLang="en-US" b="0" i="0" u="none" strike="noStrike" kern="0" cap="none" spc="0" normalizeH="0" baseline="0" noProof="0" dirty="0">
                <a:ln>
                  <a:noFill/>
                </a:ln>
                <a:solidFill>
                  <a:sysClr val="windowText" lastClr="000000"/>
                </a:solidFill>
                <a:effectLst/>
                <a:uLnTx/>
                <a:uFillTx/>
              </a:rPr>
              <a:t>– each processor is assigned a </a:t>
            </a:r>
            <a:r>
              <a:rPr kumimoji="0" lang="en-US" altLang="en-US" b="0" i="0" u="none" strike="noStrike" kern="0" cap="none" spc="0" normalizeH="0" baseline="0" noProof="0" dirty="0" smtClean="0">
                <a:ln>
                  <a:noFill/>
                </a:ln>
                <a:solidFill>
                  <a:sysClr val="windowText" lastClr="000000"/>
                </a:solidFill>
                <a:effectLst/>
                <a:uLnTx/>
                <a:uFillTx/>
              </a:rPr>
              <a:t>specific </a:t>
            </a:r>
            <a:r>
              <a:rPr kumimoji="0" lang="en-US" altLang="en-US" b="0" i="0" u="none" strike="noStrike" kern="0" cap="none" spc="0" normalizeH="0" baseline="0" noProof="0" dirty="0">
                <a:ln>
                  <a:noFill/>
                </a:ln>
                <a:solidFill>
                  <a:sysClr val="windowText" lastClr="000000"/>
                </a:solidFill>
                <a:effectLst/>
                <a:uLnTx/>
                <a:uFillTx/>
              </a:rPr>
              <a:t>task.</a:t>
            </a:r>
          </a:p>
          <a:p>
            <a:pPr marL="1200150" marR="0" lvl="2" indent="-342900" defTabSz="914400" eaLnBrk="1" fontAlgn="auto" latinLnBrk="0" hangingPunct="1">
              <a:lnSpc>
                <a:spcPct val="100000"/>
              </a:lnSpc>
              <a:spcBef>
                <a:spcPts val="0"/>
              </a:spcBef>
              <a:spcAft>
                <a:spcPts val="0"/>
              </a:spcAft>
              <a:buClrTx/>
              <a:buSzTx/>
              <a:buFont typeface="Arial" panose="020B0604020202020204" pitchFamily="34" charset="0"/>
              <a:buAutoNum type="arabicPeriod"/>
              <a:tabLst/>
              <a:defRPr/>
            </a:pPr>
            <a:r>
              <a:rPr kumimoji="0" lang="en-US" altLang="en-US" b="1" i="0" u="none" strike="noStrike" kern="0" cap="none" spc="0" normalizeH="0" baseline="0" noProof="0" dirty="0">
                <a:ln>
                  <a:noFill/>
                </a:ln>
                <a:solidFill>
                  <a:srgbClr val="006699"/>
                </a:solidFill>
                <a:effectLst/>
                <a:uLnTx/>
                <a:uFillTx/>
              </a:rPr>
              <a:t>Symmetric Multiprocessing </a:t>
            </a:r>
            <a:r>
              <a:rPr kumimoji="0" lang="en-US" altLang="en-US" b="0" i="0" u="none" strike="noStrike" kern="0" cap="none" spc="0" normalizeH="0" baseline="0" noProof="0" dirty="0">
                <a:ln>
                  <a:noFill/>
                </a:ln>
                <a:solidFill>
                  <a:sysClr val="windowText" lastClr="000000"/>
                </a:solidFill>
                <a:effectLst/>
                <a:uLnTx/>
                <a:uFillTx/>
              </a:rPr>
              <a:t>– each processor performs all tasks</a:t>
            </a:r>
          </a:p>
          <a:p>
            <a:pPr marL="1200150" marR="0" lvl="2" indent="-342900" defTabSz="914400" eaLnBrk="1" fontAlgn="auto" latinLnBrk="0" hangingPunct="1">
              <a:lnSpc>
                <a:spcPct val="100000"/>
              </a:lnSpc>
              <a:spcBef>
                <a:spcPts val="0"/>
              </a:spcBef>
              <a:spcAft>
                <a:spcPts val="0"/>
              </a:spcAft>
              <a:buClrTx/>
              <a:buSzTx/>
              <a:buFont typeface="Webdings" panose="05030102010509060703" pitchFamily="18" charset="2"/>
              <a:buNone/>
              <a:tabLst/>
              <a:defRPr/>
            </a:pPr>
            <a:endParaRPr kumimoji="0" lang="en-US" altLang="en-US" b="0" i="0" u="none" strike="noStrike" kern="0" cap="none" spc="0" normalizeH="0" baseline="0" noProof="0" dirty="0">
              <a:ln>
                <a:noFill/>
              </a:ln>
              <a:solidFill>
                <a:srgbClr val="3366FF"/>
              </a:solidFill>
              <a:effectLst/>
              <a:uLnTx/>
              <a:uFillTx/>
            </a:endParaRPr>
          </a:p>
        </p:txBody>
      </p:sp>
    </p:spTree>
    <p:extLst>
      <p:ext uri="{BB962C8B-B14F-4D97-AF65-F5344CB8AC3E}">
        <p14:creationId xmlns:p14="http://schemas.microsoft.com/office/powerpoint/2010/main" xmlns="" val="1208707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Symmetric Multiprocessing Architecture</a:t>
            </a:r>
            <a:endParaRPr lang="en-IN" dirty="0"/>
          </a:p>
        </p:txBody>
      </p:sp>
      <p:pic>
        <p:nvPicPr>
          <p:cNvPr id="4" name="Picture 2">
            <a:extLst>
              <a:ext uri="{FF2B5EF4-FFF2-40B4-BE49-F238E27FC236}">
                <a16:creationId xmlns:a16="http://schemas.microsoft.com/office/drawing/2014/main" xmlns="" id="{61A30DEF-BA94-447F-8812-ADBD513F7DA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35696" y="1556792"/>
            <a:ext cx="5789438" cy="438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160585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06090"/>
          </a:xfrm>
        </p:spPr>
        <p:txBody>
          <a:bodyPr>
            <a:normAutofit fontScale="90000"/>
          </a:bodyPr>
          <a:lstStyle/>
          <a:p>
            <a:r>
              <a:rPr lang="en-US" altLang="en-US" dirty="0"/>
              <a:t>Dual-Core Design</a:t>
            </a:r>
            <a:endParaRPr lang="en-IN" dirty="0"/>
          </a:p>
        </p:txBody>
      </p:sp>
      <p:sp>
        <p:nvSpPr>
          <p:cNvPr id="4" name="Content Placeholder 1">
            <a:extLst>
              <a:ext uri="{FF2B5EF4-FFF2-40B4-BE49-F238E27FC236}">
                <a16:creationId xmlns:a16="http://schemas.microsoft.com/office/drawing/2014/main" xmlns="" id="{2C6B238E-3C2D-4092-8CEA-97744AAE8F40}"/>
              </a:ext>
            </a:extLst>
          </p:cNvPr>
          <p:cNvSpPr>
            <a:spLocks noGrp="1" noChangeArrowheads="1"/>
          </p:cNvSpPr>
          <p:nvPr>
            <p:ph sz="half" idx="1"/>
          </p:nvPr>
        </p:nvSpPr>
        <p:spPr>
          <a:xfrm>
            <a:off x="854075" y="1108076"/>
            <a:ext cx="6921313" cy="121677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rPr>
              <a:t>Multi-chip and </a:t>
            </a:r>
            <a:r>
              <a:rPr kumimoji="0" lang="en-US" altLang="en-US" sz="1800" b="1" i="0" u="none" strike="noStrike" kern="0" cap="none" spc="0" normalizeH="0" baseline="0" noProof="0" dirty="0">
                <a:ln>
                  <a:noFill/>
                </a:ln>
                <a:solidFill>
                  <a:srgbClr val="006699"/>
                </a:solidFill>
                <a:effectLst/>
                <a:uLnTx/>
                <a:uFillTx/>
                <a:latin typeface="Arial"/>
              </a:rPr>
              <a:t>multicore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rPr>
              <a:t>Systems containing all  chips</a:t>
            </a:r>
            <a:endParaRPr kumimoji="0" lang="en-US" altLang="en-US" sz="1800" b="1" i="0" u="none" strike="noStrike" kern="0" cap="none" spc="0" normalizeH="0" baseline="0" noProof="0" dirty="0">
              <a:ln>
                <a:noFill/>
              </a:ln>
              <a:solidFill>
                <a:srgbClr val="3366FF"/>
              </a:solidFill>
              <a:effectLst/>
              <a:uLnTx/>
              <a:uFillTx/>
            </a:endParaRP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rPr>
              <a:t>Chassis containing multiple separate systems</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pic>
        <p:nvPicPr>
          <p:cNvPr id="5" name="Picture 2">
            <a:extLst>
              <a:ext uri="{FF2B5EF4-FFF2-40B4-BE49-F238E27FC236}">
                <a16:creationId xmlns:a16="http://schemas.microsoft.com/office/drawing/2014/main" xmlns="" id="{77155B73-8D6F-4B94-A72D-0EA688D4891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71056" y="2388259"/>
            <a:ext cx="4039281" cy="36011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35523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25" y="0"/>
            <a:ext cx="8229600" cy="1143000"/>
          </a:xfrm>
        </p:spPr>
        <p:txBody>
          <a:bodyPr>
            <a:normAutofit fontScale="90000"/>
          </a:bodyPr>
          <a:lstStyle/>
          <a:p>
            <a:r>
              <a:rPr lang="en-US" altLang="en-US" dirty="0"/>
              <a:t>Non-Uniform Memory Access System</a:t>
            </a:r>
            <a:endParaRPr lang="en-IN" dirty="0"/>
          </a:p>
        </p:txBody>
      </p:sp>
      <p:pic>
        <p:nvPicPr>
          <p:cNvPr id="4" name="Picture 2">
            <a:extLst>
              <a:ext uri="{FF2B5EF4-FFF2-40B4-BE49-F238E27FC236}">
                <a16:creationId xmlns:a16="http://schemas.microsoft.com/office/drawing/2014/main" xmlns="" id="{95963655-0AB0-4CCC-A2C8-392BB4B36F4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79712" y="1340768"/>
            <a:ext cx="4937026" cy="46704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970928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Clustered Systems</a:t>
            </a:r>
            <a:endParaRPr lang="en-IN" dirty="0"/>
          </a:p>
        </p:txBody>
      </p:sp>
      <p:sp>
        <p:nvSpPr>
          <p:cNvPr id="4" name="Content Placeholder 2">
            <a:extLst>
              <a:ext uri="{FF2B5EF4-FFF2-40B4-BE49-F238E27FC236}">
                <a16:creationId xmlns:a16="http://schemas.microsoft.com/office/drawing/2014/main" xmlns="" id="{2F915434-FD64-4DB0-A829-8C9E2B7AC5B5}"/>
              </a:ext>
            </a:extLst>
          </p:cNvPr>
          <p:cNvSpPr>
            <a:spLocks noGrp="1" noChangeArrowheads="1"/>
          </p:cNvSpPr>
          <p:nvPr>
            <p:ph idx="4294967295"/>
          </p:nvPr>
        </p:nvSpPr>
        <p:spPr>
          <a:xfrm>
            <a:off x="467544" y="1556792"/>
            <a:ext cx="8352928" cy="4320480"/>
          </a:xfrm>
          <a:prstGeom prst="rect">
            <a:avLst/>
          </a:prstGeom>
        </p:spPr>
        <p:txBody>
          <a:bodyPr>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Like multiprocessor systems, but multiple systems working together</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Usually sharing storage via a </a:t>
            </a:r>
            <a:r>
              <a:rPr kumimoji="0" lang="en-US" altLang="en-US" sz="2400" b="1" i="0" u="none" strike="noStrike" kern="0" cap="none" spc="0" normalizeH="0" baseline="0" noProof="0" dirty="0">
                <a:ln>
                  <a:noFill/>
                </a:ln>
                <a:solidFill>
                  <a:srgbClr val="006699"/>
                </a:solidFill>
                <a:effectLst/>
                <a:uLnTx/>
                <a:uFillTx/>
              </a:rPr>
              <a:t>storage-area network </a:t>
            </a:r>
            <a:r>
              <a:rPr kumimoji="0" lang="en-US" altLang="en-US" sz="2400" b="0" i="0" u="none" strike="noStrike" kern="0" cap="none" spc="0" normalizeH="0" baseline="0" noProof="0" dirty="0">
                <a:ln>
                  <a:noFill/>
                </a:ln>
                <a:solidFill>
                  <a:sysClr val="windowText" lastClr="000000"/>
                </a:solidFill>
                <a:effectLst/>
                <a:uLnTx/>
                <a:uFillTx/>
              </a:rPr>
              <a:t>(</a:t>
            </a:r>
            <a:r>
              <a:rPr kumimoji="0" lang="en-US" altLang="en-US" sz="2400" b="1" i="0" u="none" strike="noStrike" kern="0" cap="none" spc="0" normalizeH="0" baseline="0" noProof="0" dirty="0">
                <a:ln>
                  <a:noFill/>
                </a:ln>
                <a:solidFill>
                  <a:srgbClr val="006699"/>
                </a:solidFill>
                <a:effectLst/>
                <a:uLnTx/>
                <a:uFillTx/>
              </a:rPr>
              <a:t>SAN</a:t>
            </a:r>
            <a:r>
              <a:rPr kumimoji="0" lang="en-US" altLang="en-US" sz="2400" b="0" i="0" u="none" strike="noStrike" kern="0" cap="none" spc="0" normalizeH="0" baseline="0" noProof="0" dirty="0">
                <a:ln>
                  <a:noFill/>
                </a:ln>
                <a:solidFill>
                  <a:sysClr val="windowText" lastClr="000000"/>
                </a:solidFill>
                <a:effectLst/>
                <a:uLnTx/>
                <a:uFillTx/>
              </a:rPr>
              <a:t>)</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Provides a </a:t>
            </a:r>
            <a:r>
              <a:rPr kumimoji="0" lang="en-US" altLang="en-US" sz="2400" b="1" i="0" u="none" strike="noStrike" kern="0" cap="none" spc="0" normalizeH="0" baseline="0" noProof="0" dirty="0">
                <a:ln>
                  <a:noFill/>
                </a:ln>
                <a:solidFill>
                  <a:srgbClr val="006699"/>
                </a:solidFill>
                <a:effectLst/>
                <a:uLnTx/>
                <a:uFillTx/>
              </a:rPr>
              <a:t>high-availability</a:t>
            </a:r>
            <a:r>
              <a:rPr kumimoji="0" lang="en-US" altLang="en-US" sz="2400" b="1" i="0" u="none" strike="noStrike" kern="0" cap="none" spc="0" normalizeH="0" baseline="0" noProof="0" dirty="0">
                <a:ln>
                  <a:noFill/>
                </a:ln>
                <a:solidFill>
                  <a:sysClr val="windowText" lastClr="000000"/>
                </a:solidFill>
                <a:effectLst/>
                <a:uLnTx/>
                <a:uFillTx/>
              </a:rPr>
              <a:t> </a:t>
            </a:r>
            <a:r>
              <a:rPr kumimoji="0" lang="en-US" altLang="en-US" sz="2400" b="0" i="0" u="none" strike="noStrike" kern="0" cap="none" spc="0" normalizeH="0" baseline="0" noProof="0" dirty="0">
                <a:ln>
                  <a:noFill/>
                </a:ln>
                <a:solidFill>
                  <a:sysClr val="windowText" lastClr="000000"/>
                </a:solidFill>
                <a:effectLst/>
                <a:uLnTx/>
                <a:uFillTx/>
              </a:rPr>
              <a:t>service which survives failures</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Asymmetric clustering </a:t>
            </a:r>
            <a:r>
              <a:rPr kumimoji="0" lang="en-US" altLang="en-US" b="0" i="0" u="none" strike="noStrike" kern="0" cap="none" spc="0" normalizeH="0" baseline="0" noProof="0" dirty="0">
                <a:ln>
                  <a:noFill/>
                </a:ln>
                <a:solidFill>
                  <a:sysClr val="windowText" lastClr="000000"/>
                </a:solidFill>
                <a:effectLst/>
                <a:uLnTx/>
                <a:uFillTx/>
              </a:rPr>
              <a:t>has one machine in hot-standby mode</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1" i="0" u="none" strike="noStrike" kern="0" cap="none" spc="0" normalizeH="0" baseline="0" noProof="0" dirty="0">
                <a:ln>
                  <a:noFill/>
                </a:ln>
                <a:solidFill>
                  <a:srgbClr val="006699"/>
                </a:solidFill>
                <a:effectLst/>
                <a:uLnTx/>
                <a:uFillTx/>
              </a:rPr>
              <a:t>Symmetric clustering </a:t>
            </a:r>
            <a:r>
              <a:rPr kumimoji="0" lang="en-US" altLang="en-US" b="0" i="0" u="none" strike="noStrike" kern="0" cap="none" spc="0" normalizeH="0" baseline="0" noProof="0" dirty="0">
                <a:ln>
                  <a:noFill/>
                </a:ln>
                <a:solidFill>
                  <a:sysClr val="windowText" lastClr="000000"/>
                </a:solidFill>
                <a:effectLst/>
                <a:uLnTx/>
                <a:uFillTx/>
              </a:rPr>
              <a:t>has multiple nodes running applications, monitoring each other</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Some clusters are for </a:t>
            </a:r>
            <a:r>
              <a:rPr kumimoji="0" lang="en-US" altLang="en-US" sz="2400" b="1" i="0" u="none" strike="noStrike" kern="0" cap="none" spc="0" normalizeH="0" baseline="0" noProof="0" dirty="0">
                <a:ln>
                  <a:noFill/>
                </a:ln>
                <a:solidFill>
                  <a:srgbClr val="006699"/>
                </a:solidFill>
                <a:effectLst/>
                <a:uLnTx/>
                <a:uFillTx/>
              </a:rPr>
              <a:t>high-performance computing </a:t>
            </a:r>
            <a:r>
              <a:rPr kumimoji="0" lang="en-US" altLang="en-US" sz="2400" b="0" i="0" u="none" strike="noStrike" kern="0" cap="none" spc="0" normalizeH="0" baseline="0" noProof="0" dirty="0">
                <a:ln>
                  <a:noFill/>
                </a:ln>
                <a:solidFill>
                  <a:sysClr val="windowText" lastClr="000000"/>
                </a:solidFill>
                <a:effectLst/>
                <a:uLnTx/>
                <a:uFillTx/>
              </a:rPr>
              <a:t>(</a:t>
            </a:r>
            <a:r>
              <a:rPr kumimoji="0" lang="en-US" altLang="en-US" sz="2400" b="1" i="0" u="none" strike="noStrike" kern="0" cap="none" spc="0" normalizeH="0" baseline="0" noProof="0" dirty="0">
                <a:ln>
                  <a:noFill/>
                </a:ln>
                <a:solidFill>
                  <a:srgbClr val="006699"/>
                </a:solidFill>
                <a:effectLst/>
                <a:uLnTx/>
                <a:uFillTx/>
              </a:rPr>
              <a:t>HPC</a:t>
            </a:r>
            <a:r>
              <a:rPr kumimoji="0" lang="en-US" altLang="en-US" sz="2400" b="0" i="0" u="none" strike="noStrike" kern="0" cap="none" spc="0" normalizeH="0" baseline="0" noProof="0" dirty="0">
                <a:ln>
                  <a:noFill/>
                </a:ln>
                <a:solidFill>
                  <a:sysClr val="windowText" lastClr="000000"/>
                </a:solidFill>
                <a:effectLst/>
                <a:uLnTx/>
                <a:uFillTx/>
              </a:rPr>
              <a:t>)</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a:ln>
                  <a:noFill/>
                </a:ln>
                <a:solidFill>
                  <a:sysClr val="windowText" lastClr="000000"/>
                </a:solidFill>
                <a:effectLst/>
                <a:uLnTx/>
                <a:uFillTx/>
              </a:rPr>
              <a:t>Applications must be written to use </a:t>
            </a:r>
            <a:r>
              <a:rPr kumimoji="0" lang="en-US" altLang="en-US" b="1" i="0" u="none" strike="noStrike" kern="0" cap="none" spc="0" normalizeH="0" baseline="0" noProof="0" dirty="0">
                <a:ln>
                  <a:noFill/>
                </a:ln>
                <a:solidFill>
                  <a:srgbClr val="006699"/>
                </a:solidFill>
                <a:effectLst/>
                <a:uLnTx/>
                <a:uFillTx/>
              </a:rPr>
              <a:t>parallelization</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Some have</a:t>
            </a:r>
            <a:r>
              <a:rPr kumimoji="0" lang="en-US" altLang="en-US" sz="2400" b="1" i="0" u="none" strike="noStrike" kern="0" cap="none" spc="0" normalizeH="0" baseline="0" noProof="0" dirty="0">
                <a:ln>
                  <a:noFill/>
                </a:ln>
                <a:solidFill>
                  <a:srgbClr val="3366FF"/>
                </a:solidFill>
                <a:effectLst/>
                <a:uLnTx/>
                <a:uFillTx/>
              </a:rPr>
              <a:t> </a:t>
            </a:r>
            <a:r>
              <a:rPr kumimoji="0" lang="en-US" altLang="en-US" sz="2400" b="1" i="0" u="none" strike="noStrike" kern="0" cap="none" spc="0" normalizeH="0" baseline="0" noProof="0" dirty="0">
                <a:ln>
                  <a:noFill/>
                </a:ln>
                <a:solidFill>
                  <a:srgbClr val="006699"/>
                </a:solidFill>
                <a:effectLst/>
                <a:uLnTx/>
                <a:uFillTx/>
              </a:rPr>
              <a:t>distributed lock manager </a:t>
            </a:r>
            <a:r>
              <a:rPr kumimoji="0" lang="en-US" altLang="en-US" sz="2400" b="0" i="0" u="none" strike="noStrike" kern="0" cap="none" spc="0" normalizeH="0" baseline="0" noProof="0" dirty="0">
                <a:ln>
                  <a:noFill/>
                </a:ln>
                <a:solidFill>
                  <a:sysClr val="windowText" lastClr="000000"/>
                </a:solidFill>
                <a:effectLst/>
                <a:uLnTx/>
                <a:uFillTx/>
              </a:rPr>
              <a:t>(</a:t>
            </a:r>
            <a:r>
              <a:rPr kumimoji="0" lang="en-US" altLang="en-US" sz="2400" b="1" i="0" u="none" strike="noStrike" kern="0" cap="none" spc="0" normalizeH="0" baseline="0" noProof="0" dirty="0">
                <a:ln>
                  <a:noFill/>
                </a:ln>
                <a:solidFill>
                  <a:srgbClr val="006699"/>
                </a:solidFill>
                <a:effectLst/>
                <a:uLnTx/>
                <a:uFillTx/>
              </a:rPr>
              <a:t>DLM</a:t>
            </a:r>
            <a:r>
              <a:rPr kumimoji="0" lang="en-US" altLang="en-US" sz="2400" b="0" i="0" u="none" strike="noStrike" kern="0" cap="none" spc="0" normalizeH="0" baseline="0" noProof="0" dirty="0">
                <a:ln>
                  <a:noFill/>
                </a:ln>
                <a:solidFill>
                  <a:sysClr val="windowText" lastClr="000000"/>
                </a:solidFill>
                <a:effectLst/>
                <a:uLnTx/>
                <a:uFillTx/>
              </a:rPr>
              <a:t>) to avoid conflicting operations</a:t>
            </a:r>
          </a:p>
        </p:txBody>
      </p:sp>
    </p:spTree>
    <p:extLst>
      <p:ext uri="{BB962C8B-B14F-4D97-AF65-F5344CB8AC3E}">
        <p14:creationId xmlns:p14="http://schemas.microsoft.com/office/powerpoint/2010/main" xmlns="" val="343147105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Clustered Systems</a:t>
            </a:r>
            <a:endParaRPr lang="en-IN" dirty="0"/>
          </a:p>
        </p:txBody>
      </p:sp>
      <p:pic>
        <p:nvPicPr>
          <p:cNvPr id="4" name="Picture 2">
            <a:extLst>
              <a:ext uri="{FF2B5EF4-FFF2-40B4-BE49-F238E27FC236}">
                <a16:creationId xmlns:a16="http://schemas.microsoft.com/office/drawing/2014/main" xmlns="" id="{372567EC-7590-4FE5-8D94-D772F81D0FD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7585" y="2058987"/>
            <a:ext cx="6647954" cy="3411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185341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003232" cy="562074"/>
          </a:xfrm>
        </p:spPr>
        <p:txBody>
          <a:bodyPr>
            <a:normAutofit fontScale="90000"/>
          </a:bodyPr>
          <a:lstStyle/>
          <a:p>
            <a:r>
              <a:rPr lang="en-US" altLang="en-US" dirty="0"/>
              <a:t>PC Motherboard</a:t>
            </a:r>
            <a:endParaRPr lang="en-IN" dirty="0"/>
          </a:p>
        </p:txBody>
      </p:sp>
      <p:pic>
        <p:nvPicPr>
          <p:cNvPr id="4" name="Picture 5">
            <a:extLst>
              <a:ext uri="{FF2B5EF4-FFF2-40B4-BE49-F238E27FC236}">
                <a16:creationId xmlns:a16="http://schemas.microsoft.com/office/drawing/2014/main" xmlns="" id="{5878A734-D8F6-4F7D-8433-2C96A52E7C0A}"/>
              </a:ext>
            </a:extLst>
          </p:cNvPr>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043608" y="692696"/>
            <a:ext cx="7200800" cy="5609500"/>
          </a:xfrm>
          <a:noFill/>
        </p:spPr>
      </p:pic>
    </p:spTree>
    <p:extLst>
      <p:ext uri="{BB962C8B-B14F-4D97-AF65-F5344CB8AC3E}">
        <p14:creationId xmlns:p14="http://schemas.microsoft.com/office/powerpoint/2010/main" xmlns="" val="21587875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3E9582F-73D2-4BB5-8C85-155733606EC2}"/>
              </a:ext>
            </a:extLst>
          </p:cNvPr>
          <p:cNvSpPr txBox="1">
            <a:spLocks noChangeArrowheads="1"/>
          </p:cNvSpPr>
          <p:nvPr/>
        </p:nvSpPr>
        <p:spPr bwMode="auto">
          <a:xfrm>
            <a:off x="1446306" y="2888119"/>
            <a:ext cx="7016376" cy="1030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457200" marR="0" lvl="1" indent="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None/>
              <a:tabLst/>
              <a:defRPr/>
            </a:pPr>
            <a:r>
              <a:rPr kumimoji="1" lang="en-US" altLang="en-US" sz="3200" b="1" i="0" u="none" strike="noStrike" kern="0" cap="none" spc="0" normalizeH="0" baseline="0" noProof="0" smtClean="0">
                <a:ln>
                  <a:noFill/>
                </a:ln>
                <a:solidFill>
                  <a:srgbClr val="006699"/>
                </a:solidFill>
                <a:effectLst/>
                <a:uLnTx/>
                <a:uFillTx/>
                <a:latin typeface="Arial"/>
                <a:ea typeface="MS PGothic" pitchFamily="34" charset="-128"/>
              </a:rPr>
              <a:t>Computer System Environments</a:t>
            </a:r>
            <a:endParaRPr kumimoji="1" lang="en-US" altLang="en-US" sz="3200" b="1" i="0" u="none" strike="noStrike" kern="0" cap="none" spc="0" normalizeH="0" baseline="0" noProof="0" dirty="0">
              <a:ln>
                <a:noFill/>
              </a:ln>
              <a:solidFill>
                <a:srgbClr val="006699"/>
              </a:solidFill>
              <a:effectLst/>
              <a:uLnTx/>
              <a:uFillTx/>
              <a:latin typeface="Arial"/>
              <a:ea typeface="MS PGothic" pitchFamily="34" charset="-128"/>
            </a:endParaRPr>
          </a:p>
        </p:txBody>
      </p:sp>
    </p:spTree>
    <p:extLst>
      <p:ext uri="{BB962C8B-B14F-4D97-AF65-F5344CB8AC3E}">
        <p14:creationId xmlns:p14="http://schemas.microsoft.com/office/powerpoint/2010/main" xmlns="" val="11463719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Computing Environments</a:t>
            </a:r>
            <a:endParaRPr lang="en-IN" dirty="0"/>
          </a:p>
        </p:txBody>
      </p:sp>
      <p:sp>
        <p:nvSpPr>
          <p:cNvPr id="4" name="Content Placeholder 2">
            <a:extLst>
              <a:ext uri="{FF2B5EF4-FFF2-40B4-BE49-F238E27FC236}">
                <a16:creationId xmlns:a16="http://schemas.microsoft.com/office/drawing/2014/main" xmlns="" id="{3405E8D5-FD1B-4039-BB1E-A9B3B0779F95}"/>
              </a:ext>
            </a:extLst>
          </p:cNvPr>
          <p:cNvSpPr>
            <a:spLocks noGrp="1" noChangeArrowheads="1"/>
          </p:cNvSpPr>
          <p:nvPr>
            <p:ph idx="4294967295"/>
          </p:nvPr>
        </p:nvSpPr>
        <p:spPr>
          <a:xfrm>
            <a:off x="827584" y="1556792"/>
            <a:ext cx="6506936" cy="4145869"/>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Traditional</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Mobile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Client Server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smtClean="0">
                <a:ln>
                  <a:noFill/>
                </a:ln>
                <a:solidFill>
                  <a:sysClr val="windowText" lastClr="000000"/>
                </a:solidFill>
                <a:effectLst/>
                <a:uLnTx/>
                <a:uFillTx/>
              </a:rPr>
              <a:t>Peer-to-Peer</a:t>
            </a:r>
            <a:endParaRPr kumimoji="0" lang="en-US" altLang="en-US"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Cloud computing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Real-time Embedded</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2827326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9256" cy="778098"/>
          </a:xfrm>
        </p:spPr>
        <p:txBody>
          <a:bodyPr/>
          <a:lstStyle/>
          <a:p>
            <a:r>
              <a:rPr lang="en-US" altLang="en-US" dirty="0" smtClean="0"/>
              <a:t>Computer System Structure</a:t>
            </a:r>
            <a:endParaRPr lang="en-IN" dirty="0"/>
          </a:p>
        </p:txBody>
      </p:sp>
      <p:sp>
        <p:nvSpPr>
          <p:cNvPr id="4" name="Rectangle 3">
            <a:extLst>
              <a:ext uri="{FF2B5EF4-FFF2-40B4-BE49-F238E27FC236}">
                <a16:creationId xmlns:a16="http://schemas.microsoft.com/office/drawing/2014/main" xmlns="" id="{DA4DDCE4-1C30-412E-839F-FB2BB84F3FEA}"/>
              </a:ext>
            </a:extLst>
          </p:cNvPr>
          <p:cNvSpPr>
            <a:spLocks noGrp="1" noChangeArrowheads="1"/>
          </p:cNvSpPr>
          <p:nvPr>
            <p:ph idx="1"/>
          </p:nvPr>
        </p:nvSpPr>
        <p:spPr>
          <a:xfrm>
            <a:off x="467544" y="1340768"/>
            <a:ext cx="8229600" cy="4525963"/>
          </a:xfrm>
        </p:spPr>
        <p:txBody>
          <a:bodyPr>
            <a:normAutofit fontScale="85000" lnSpcReduction="20000"/>
          </a:bodyPr>
          <a:lstStyle/>
          <a:p>
            <a:r>
              <a:rPr lang="en-US" altLang="en-US" dirty="0"/>
              <a:t>Computer system can be divided into four components:</a:t>
            </a:r>
          </a:p>
          <a:p>
            <a:pPr lvl="1"/>
            <a:r>
              <a:rPr lang="en-US" altLang="en-US" dirty="0"/>
              <a:t>Hardware – provides basic computing resources</a:t>
            </a:r>
          </a:p>
          <a:p>
            <a:pPr lvl="2"/>
            <a:r>
              <a:rPr lang="en-US" altLang="en-US" dirty="0"/>
              <a:t>CPU, memory, I/O devices</a:t>
            </a:r>
          </a:p>
          <a:p>
            <a:pPr lvl="1"/>
            <a:r>
              <a:rPr lang="en-US" altLang="en-US" dirty="0"/>
              <a:t>Operating system</a:t>
            </a:r>
          </a:p>
          <a:p>
            <a:pPr lvl="2"/>
            <a:r>
              <a:rPr lang="en-US" altLang="en-US" dirty="0"/>
              <a:t>Controls and coordinates use of hardware among various applications and users</a:t>
            </a:r>
          </a:p>
          <a:p>
            <a:pPr lvl="1"/>
            <a:r>
              <a:rPr lang="en-US" altLang="en-US" dirty="0"/>
              <a:t>Application programs – define the ways in which the system resources are used to solve the computing problems of the users</a:t>
            </a:r>
          </a:p>
          <a:p>
            <a:pPr lvl="2"/>
            <a:r>
              <a:rPr lang="en-US" altLang="en-US" dirty="0"/>
              <a:t>Word processors, compilers, web browsers, database systems, video games</a:t>
            </a:r>
          </a:p>
          <a:p>
            <a:pPr lvl="1"/>
            <a:r>
              <a:rPr lang="en-US" altLang="en-US" dirty="0"/>
              <a:t>Users</a:t>
            </a:r>
          </a:p>
          <a:p>
            <a:pPr lvl="2"/>
            <a:r>
              <a:rPr lang="en-US" altLang="en-US" dirty="0"/>
              <a:t>People, machines, other computers</a:t>
            </a:r>
          </a:p>
        </p:txBody>
      </p:sp>
    </p:spTree>
    <p:extLst>
      <p:ext uri="{BB962C8B-B14F-4D97-AF65-F5344CB8AC3E}">
        <p14:creationId xmlns:p14="http://schemas.microsoft.com/office/powerpoint/2010/main" xmlns="" val="7582425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US" altLang="en-US" dirty="0"/>
              <a:t>Traditional</a:t>
            </a:r>
            <a:endParaRPr lang="en-IN" dirty="0"/>
          </a:p>
        </p:txBody>
      </p:sp>
      <p:sp>
        <p:nvSpPr>
          <p:cNvPr id="4" name="Content Placeholder 2">
            <a:extLst>
              <a:ext uri="{FF2B5EF4-FFF2-40B4-BE49-F238E27FC236}">
                <a16:creationId xmlns:a16="http://schemas.microsoft.com/office/drawing/2014/main" xmlns="" id="{3405E8D5-FD1B-4039-BB1E-A9B3B0779F95}"/>
              </a:ext>
            </a:extLst>
          </p:cNvPr>
          <p:cNvSpPr>
            <a:spLocks noGrp="1" noChangeArrowheads="1"/>
          </p:cNvSpPr>
          <p:nvPr>
            <p:ph idx="4294967295"/>
          </p:nvPr>
        </p:nvSpPr>
        <p:spPr>
          <a:xfrm>
            <a:off x="819151" y="1268760"/>
            <a:ext cx="7785298" cy="4174097"/>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Stand-alone general-purpose machines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But blurred as most systems interconnect with others (i.e., the Internet)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6699"/>
                </a:solidFill>
                <a:effectLst/>
                <a:uLnTx/>
                <a:uFillTx/>
              </a:rPr>
              <a:t>Portals</a:t>
            </a:r>
            <a:r>
              <a:rPr kumimoji="0" lang="en-US" altLang="en-US" sz="2400" b="0" i="0" u="none" strike="noStrike" kern="0" cap="none" spc="0" normalizeH="0" baseline="0" noProof="0" dirty="0">
                <a:ln>
                  <a:noFill/>
                </a:ln>
                <a:solidFill>
                  <a:sysClr val="windowText" lastClr="000000"/>
                </a:solidFill>
                <a:effectLst/>
                <a:uLnTx/>
                <a:uFillTx/>
              </a:rPr>
              <a:t> provide web access to internal systems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006699"/>
                </a:solidFill>
                <a:effectLst/>
                <a:uLnTx/>
                <a:uFillTx/>
              </a:rPr>
              <a:t>Network computers </a:t>
            </a:r>
            <a:r>
              <a:rPr kumimoji="0" lang="en-US" altLang="en-US" sz="2400" b="0" i="0" u="none" strike="noStrike" kern="0" cap="none" spc="0" normalizeH="0" baseline="0" noProof="0" dirty="0">
                <a:ln>
                  <a:noFill/>
                </a:ln>
                <a:solidFill>
                  <a:sysClr val="windowText" lastClr="000000"/>
                </a:solidFill>
                <a:effectLst/>
                <a:uLnTx/>
                <a:uFillTx/>
              </a:rPr>
              <a:t>(</a:t>
            </a:r>
            <a:r>
              <a:rPr kumimoji="0" lang="en-US" altLang="en-US" sz="2400" b="1" i="0" u="none" strike="noStrike" kern="0" cap="none" spc="0" normalizeH="0" baseline="0" noProof="0" dirty="0">
                <a:ln>
                  <a:noFill/>
                </a:ln>
                <a:solidFill>
                  <a:srgbClr val="006699"/>
                </a:solidFill>
                <a:effectLst/>
                <a:uLnTx/>
                <a:uFillTx/>
              </a:rPr>
              <a:t>thin clients</a:t>
            </a:r>
            <a:r>
              <a:rPr kumimoji="0" lang="en-US" altLang="en-US" sz="2400" b="0" i="0" u="none" strike="noStrike" kern="0" cap="none" spc="0" normalizeH="0" baseline="0" noProof="0" dirty="0">
                <a:ln>
                  <a:noFill/>
                </a:ln>
                <a:solidFill>
                  <a:sysClr val="windowText" lastClr="000000"/>
                </a:solidFill>
                <a:effectLst/>
                <a:uLnTx/>
                <a:uFillTx/>
              </a:rPr>
              <a:t>) are like Web terminals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Mobile computers interconnect via </a:t>
            </a:r>
            <a:r>
              <a:rPr kumimoji="0" lang="en-US" altLang="en-US" sz="2400" b="1" i="0" u="none" strike="noStrike" kern="0" cap="none" spc="0" normalizeH="0" baseline="0" noProof="0" dirty="0">
                <a:ln>
                  <a:noFill/>
                </a:ln>
                <a:solidFill>
                  <a:srgbClr val="006699"/>
                </a:solidFill>
                <a:effectLst/>
                <a:uLnTx/>
                <a:uFillTx/>
              </a:rPr>
              <a:t>wireless networks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Networking becoming ubiquitous – even home systems use </a:t>
            </a:r>
            <a:r>
              <a:rPr kumimoji="0" lang="en-US" altLang="en-US" sz="2400" b="1" i="0" u="none" strike="noStrike" kern="0" cap="none" spc="0" normalizeH="0" baseline="0" noProof="0" dirty="0">
                <a:ln>
                  <a:noFill/>
                </a:ln>
                <a:solidFill>
                  <a:srgbClr val="006699"/>
                </a:solidFill>
                <a:effectLst/>
                <a:uLnTx/>
                <a:uFillTx/>
              </a:rPr>
              <a:t>firewalls</a:t>
            </a:r>
            <a:r>
              <a:rPr kumimoji="0" lang="en-US" altLang="en-US" sz="2400" b="0" i="0" u="none" strike="noStrike" kern="0" cap="none" spc="0" normalizeH="0" baseline="0" noProof="0" dirty="0">
                <a:ln>
                  <a:noFill/>
                </a:ln>
                <a:solidFill>
                  <a:sysClr val="windowText" lastClr="000000"/>
                </a:solidFill>
                <a:effectLst/>
                <a:uLnTx/>
                <a:uFillTx/>
              </a:rPr>
              <a:t> to protect home computers from Internet attacks</a:t>
            </a:r>
          </a:p>
        </p:txBody>
      </p:sp>
    </p:spTree>
    <p:extLst>
      <p:ext uri="{BB962C8B-B14F-4D97-AF65-F5344CB8AC3E}">
        <p14:creationId xmlns:p14="http://schemas.microsoft.com/office/powerpoint/2010/main" xmlns="" val="315285479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Mobile</a:t>
            </a:r>
            <a:endParaRPr lang="en-IN" dirty="0"/>
          </a:p>
        </p:txBody>
      </p:sp>
      <p:sp>
        <p:nvSpPr>
          <p:cNvPr id="4" name="Content Placeholder 2">
            <a:extLst>
              <a:ext uri="{FF2B5EF4-FFF2-40B4-BE49-F238E27FC236}">
                <a16:creationId xmlns:a16="http://schemas.microsoft.com/office/drawing/2014/main" xmlns="" id="{08F08BF4-93C5-4EF8-B50D-2C9206FFF051}"/>
              </a:ext>
            </a:extLst>
          </p:cNvPr>
          <p:cNvSpPr>
            <a:spLocks noGrp="1" noChangeArrowheads="1"/>
          </p:cNvSpPr>
          <p:nvPr>
            <p:ph idx="4294967295"/>
          </p:nvPr>
        </p:nvSpPr>
        <p:spPr>
          <a:xfrm>
            <a:off x="899592" y="1556792"/>
            <a:ext cx="7026501" cy="4178756"/>
          </a:xfrm>
          <a:prstGeom prst="rect">
            <a:avLst/>
          </a:prstGeo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Handheld smartphones, tablets, etc.</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What is the functional difference between them and a “traditional” laptop?</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Extra feature – more OS features (GPS, gyroscope)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Allows new types of apps like </a:t>
            </a:r>
            <a:r>
              <a:rPr kumimoji="0" lang="en-US" altLang="en-US" sz="2400" b="1" i="1" u="none" strike="noStrike" kern="0" cap="none" spc="0" normalizeH="0" baseline="0" noProof="0" dirty="0">
                <a:ln>
                  <a:noFill/>
                </a:ln>
                <a:solidFill>
                  <a:sysClr val="windowText" lastClr="000000"/>
                </a:solidFill>
                <a:effectLst/>
                <a:uLnTx/>
                <a:uFillTx/>
              </a:rPr>
              <a:t>augmented reality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Use IEEE 802.11 wireless, or cellular data networks for connectivity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Leaders are </a:t>
            </a:r>
            <a:r>
              <a:rPr kumimoji="0" lang="en-US" altLang="en-US" sz="2400" b="1" i="0" u="none" strike="noStrike" kern="0" cap="none" spc="0" normalizeH="0" baseline="0" noProof="0" dirty="0">
                <a:ln>
                  <a:noFill/>
                </a:ln>
                <a:solidFill>
                  <a:srgbClr val="006699"/>
                </a:solidFill>
                <a:effectLst/>
                <a:uLnTx/>
                <a:uFillTx/>
              </a:rPr>
              <a:t>Apple iOS </a:t>
            </a:r>
            <a:r>
              <a:rPr kumimoji="0" lang="en-US" altLang="en-US" sz="2400" b="0" i="0" u="none" strike="noStrike" kern="0" cap="none" spc="0" normalizeH="0" baseline="0" noProof="0" dirty="0">
                <a:ln>
                  <a:noFill/>
                </a:ln>
                <a:solidFill>
                  <a:sysClr val="windowText" lastClr="000000"/>
                </a:solidFill>
                <a:effectLst/>
                <a:uLnTx/>
                <a:uFillTx/>
              </a:rPr>
              <a:t>and </a:t>
            </a:r>
            <a:r>
              <a:rPr kumimoji="0" lang="en-US" altLang="en-US" sz="2400" b="1" i="0" u="none" strike="noStrike" kern="0" cap="none" spc="0" normalizeH="0" baseline="0" noProof="0" dirty="0">
                <a:ln>
                  <a:noFill/>
                </a:ln>
                <a:solidFill>
                  <a:srgbClr val="006699"/>
                </a:solidFill>
                <a:effectLst/>
                <a:uLnTx/>
                <a:uFillTx/>
              </a:rPr>
              <a:t>Google Android</a:t>
            </a:r>
          </a:p>
        </p:txBody>
      </p:sp>
    </p:spTree>
    <p:extLst>
      <p:ext uri="{BB962C8B-B14F-4D97-AF65-F5344CB8AC3E}">
        <p14:creationId xmlns:p14="http://schemas.microsoft.com/office/powerpoint/2010/main" xmlns="" val="442869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Client Server</a:t>
            </a:r>
            <a:endParaRPr lang="en-IN" dirty="0"/>
          </a:p>
        </p:txBody>
      </p:sp>
      <p:sp>
        <p:nvSpPr>
          <p:cNvPr id="4" name="Rectangle 4">
            <a:extLst>
              <a:ext uri="{FF2B5EF4-FFF2-40B4-BE49-F238E27FC236}">
                <a16:creationId xmlns:a16="http://schemas.microsoft.com/office/drawing/2014/main" xmlns="" id="{CF60D9FD-B67C-4C64-ACD2-8A9A5FAEFAE5}"/>
              </a:ext>
            </a:extLst>
          </p:cNvPr>
          <p:cNvSpPr>
            <a:spLocks noChangeArrowheads="1"/>
          </p:cNvSpPr>
          <p:nvPr/>
        </p:nvSpPr>
        <p:spPr bwMode="auto">
          <a:xfrm>
            <a:off x="755650" y="1166813"/>
            <a:ext cx="7734300" cy="467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08585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marL="342900" marR="0" lvl="0" indent="-342900" defTabSz="914400" eaLnBrk="1" fontAlgn="auto" latinLnBrk="0" hangingPunct="1">
              <a:lnSpc>
                <a:spcPct val="90000"/>
              </a:lnSpc>
              <a:spcBef>
                <a:spcPct val="35000"/>
              </a:spcBef>
              <a:spcAft>
                <a:spcPts val="0"/>
              </a:spcAft>
              <a:buClr>
                <a:srgbClr val="993300"/>
              </a:buClr>
              <a:buSzPct val="90000"/>
              <a:buFont typeface="Wingdings" panose="05000000000000000000" pitchFamily="2" charset="2"/>
              <a:buChar char="§"/>
              <a:tabLst/>
              <a:defRPr/>
            </a:pP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Client-Server Computing</a:t>
            </a:r>
          </a:p>
          <a:p>
            <a:pPr marL="742950" marR="0" lvl="1" indent="-285750" defTabSz="914400" eaLnBrk="1" fontAlgn="auto" latinLnBrk="0" hangingPunct="1">
              <a:lnSpc>
                <a:spcPct val="90000"/>
              </a:lnSpc>
              <a:spcBef>
                <a:spcPct val="35000"/>
              </a:spcBef>
              <a:spcAft>
                <a:spcPts val="0"/>
              </a:spcAft>
              <a:buClr>
                <a:srgbClr val="CC6600"/>
              </a:buClr>
              <a:buSzPct val="80000"/>
              <a:buFont typeface="Arial" panose="020B0604020202020204" pitchFamily="34" charset="0"/>
              <a:buChar char="•"/>
              <a:tabLst/>
              <a:defRPr/>
            </a:pP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Dumb terminals supplanted by smart PCs</a:t>
            </a:r>
          </a:p>
          <a:p>
            <a:pPr marL="742950" marR="0" lvl="1" indent="-285750" defTabSz="914400" eaLnBrk="1" fontAlgn="auto" latinLnBrk="0" hangingPunct="1">
              <a:lnSpc>
                <a:spcPct val="90000"/>
              </a:lnSpc>
              <a:spcBef>
                <a:spcPct val="35000"/>
              </a:spcBef>
              <a:spcAft>
                <a:spcPts val="0"/>
              </a:spcAft>
              <a:buClr>
                <a:srgbClr val="CC6600"/>
              </a:buClr>
              <a:buSzPct val="80000"/>
              <a:buFont typeface="Arial" panose="020B0604020202020204" pitchFamily="34" charset="0"/>
              <a:buChar char="•"/>
              <a:tabLst/>
              <a:defRPr/>
            </a:pP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Many systems now </a:t>
            </a:r>
            <a:r>
              <a:rPr kumimoji="1" lang="en-US" altLang="en-US" sz="2000" b="1" i="0" u="none" strike="noStrike" kern="0" cap="none" spc="0" normalizeH="0" baseline="0" noProof="0" dirty="0">
                <a:ln>
                  <a:noFill/>
                </a:ln>
                <a:solidFill>
                  <a:srgbClr val="006699"/>
                </a:solidFill>
                <a:effectLst/>
                <a:uLnTx/>
                <a:uFillTx/>
                <a:latin typeface="+mn-lt"/>
                <a:ea typeface="MS PGothic" panose="020B0600070205080204" pitchFamily="34" charset="-128"/>
              </a:rPr>
              <a:t>servers</a:t>
            </a: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 responding to requests generated by </a:t>
            </a:r>
            <a:r>
              <a:rPr kumimoji="1" lang="en-US" altLang="en-US" sz="2000" b="1" i="0" u="none" strike="noStrike" kern="0" cap="none" spc="0" normalizeH="0" baseline="0" noProof="0" dirty="0">
                <a:ln>
                  <a:noFill/>
                </a:ln>
                <a:solidFill>
                  <a:srgbClr val="006699"/>
                </a:solidFill>
                <a:effectLst/>
                <a:uLnTx/>
                <a:uFillTx/>
                <a:latin typeface="+mn-lt"/>
                <a:ea typeface="MS PGothic" panose="020B0600070205080204" pitchFamily="34" charset="-128"/>
              </a:rPr>
              <a:t>clients</a:t>
            </a:r>
          </a:p>
          <a:p>
            <a:pPr marL="1085850" marR="0" lvl="2" indent="-228600" defTabSz="914400" eaLnBrk="1" fontAlgn="auto" latinLnBrk="0" hangingPunct="1">
              <a:lnSpc>
                <a:spcPct val="90000"/>
              </a:lnSpc>
              <a:spcBef>
                <a:spcPct val="35000"/>
              </a:spcBef>
              <a:spcAft>
                <a:spcPts val="0"/>
              </a:spcAft>
              <a:buClr>
                <a:srgbClr val="009900"/>
              </a:buClr>
              <a:buSzPct val="75000"/>
              <a:buFont typeface="Webdings" panose="05030102010509060703" pitchFamily="18" charset="2"/>
              <a:buChar char="4"/>
              <a:tabLst/>
              <a:defRPr/>
            </a:pPr>
            <a:r>
              <a:rPr kumimoji="1" lang="en-US" altLang="en-US" sz="2000" b="1" i="0" u="none" strike="noStrike" kern="0" cap="none" spc="0" normalizeH="0" baseline="0" noProof="0" dirty="0">
                <a:ln>
                  <a:noFill/>
                </a:ln>
                <a:solidFill>
                  <a:srgbClr val="006699"/>
                </a:solidFill>
                <a:effectLst/>
                <a:uLnTx/>
                <a:uFillTx/>
                <a:latin typeface="+mn-lt"/>
                <a:ea typeface="MS PGothic" panose="020B0600070205080204" pitchFamily="34" charset="-128"/>
              </a:rPr>
              <a:t>Compute-server system </a:t>
            </a: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provides an interface to client to request services (i.e., database)</a:t>
            </a:r>
          </a:p>
          <a:p>
            <a:pPr marL="1085850" marR="0" lvl="2" indent="-228600" defTabSz="914400" eaLnBrk="1" fontAlgn="auto" latinLnBrk="0" hangingPunct="1">
              <a:lnSpc>
                <a:spcPct val="90000"/>
              </a:lnSpc>
              <a:spcBef>
                <a:spcPct val="35000"/>
              </a:spcBef>
              <a:spcAft>
                <a:spcPts val="0"/>
              </a:spcAft>
              <a:buClr>
                <a:srgbClr val="009900"/>
              </a:buClr>
              <a:buSzPct val="75000"/>
              <a:buFont typeface="Webdings" panose="05030102010509060703" pitchFamily="18" charset="2"/>
              <a:buChar char="4"/>
              <a:tabLst/>
              <a:defRPr/>
            </a:pPr>
            <a:r>
              <a:rPr kumimoji="1" lang="en-US" altLang="en-US" sz="2000" b="1" i="0" u="none" strike="noStrike" kern="0" cap="none" spc="0" normalizeH="0" baseline="0" noProof="0" dirty="0">
                <a:ln>
                  <a:noFill/>
                </a:ln>
                <a:solidFill>
                  <a:srgbClr val="006699"/>
                </a:solidFill>
                <a:effectLst/>
                <a:uLnTx/>
                <a:uFillTx/>
                <a:latin typeface="+mn-lt"/>
                <a:ea typeface="MS PGothic" panose="020B0600070205080204" pitchFamily="34" charset="-128"/>
              </a:rPr>
              <a:t>File-server system </a:t>
            </a:r>
            <a:r>
              <a:rPr kumimoji="1" lang="en-US" altLang="en-US" sz="2000" b="0" i="0" u="none" strike="noStrike" kern="0" cap="none" spc="0" normalizeH="0" baseline="0" noProof="0" dirty="0">
                <a:ln>
                  <a:noFill/>
                </a:ln>
                <a:solidFill>
                  <a:srgbClr val="000000"/>
                </a:solidFill>
                <a:effectLst/>
                <a:uLnTx/>
                <a:uFillTx/>
                <a:latin typeface="+mn-lt"/>
                <a:ea typeface="MS PGothic" panose="020B0600070205080204" pitchFamily="34" charset="-128"/>
              </a:rPr>
              <a:t>provides interface for clients to store and retrieve files</a:t>
            </a:r>
          </a:p>
        </p:txBody>
      </p:sp>
      <p:pic>
        <p:nvPicPr>
          <p:cNvPr id="5" name="Picture 1" descr="1_18.pdf">
            <a:extLst>
              <a:ext uri="{FF2B5EF4-FFF2-40B4-BE49-F238E27FC236}">
                <a16:creationId xmlns:a16="http://schemas.microsoft.com/office/drawing/2014/main" xmlns="" id="{3F572163-5430-4601-AD15-704330FF5D33}"/>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829003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Peer-to-Peer</a:t>
            </a:r>
            <a:endParaRPr lang="en-IN" dirty="0"/>
          </a:p>
        </p:txBody>
      </p:sp>
      <p:sp>
        <p:nvSpPr>
          <p:cNvPr id="4" name="Rectangle 3">
            <a:extLst>
              <a:ext uri="{FF2B5EF4-FFF2-40B4-BE49-F238E27FC236}">
                <a16:creationId xmlns:a16="http://schemas.microsoft.com/office/drawing/2014/main" xmlns="" id="{7366DDF6-F84D-4FDE-9942-CC6839DC10B1}"/>
              </a:ext>
            </a:extLst>
          </p:cNvPr>
          <p:cNvSpPr txBox="1">
            <a:spLocks noChangeArrowheads="1"/>
          </p:cNvSpPr>
          <p:nvPr/>
        </p:nvSpPr>
        <p:spPr bwMode="auto">
          <a:xfrm>
            <a:off x="806450" y="1233488"/>
            <a:ext cx="5057775" cy="4530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Another model of distributed system</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P2P does not distinguish clients and servers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Instead all nodes are considered peers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May each act as client, server or both</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Node must join P2P network</a:t>
            </a:r>
          </a:p>
          <a:p>
            <a:pPr marL="1085850" marR="0" lvl="2" indent="-228600" algn="l" defTabSz="914400" rtl="0" eaLnBrk="0" fontAlgn="base" latinLnBrk="0" hangingPunct="0">
              <a:lnSpc>
                <a:spcPct val="100000"/>
              </a:lnSpc>
              <a:spcBef>
                <a:spcPct val="35000"/>
              </a:spcBef>
              <a:spcAft>
                <a:spcPct val="0"/>
              </a:spcAft>
              <a:buClr>
                <a:srgbClr val="009900"/>
              </a:buClr>
              <a:buSzPct val="75000"/>
              <a:buFont typeface="Webdings" panose="05030102010509060703" pitchFamily="18" charset="2"/>
              <a:buChar char="4"/>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Registers its service with central lookup service on network, or</a:t>
            </a:r>
          </a:p>
          <a:p>
            <a:pPr marL="1085850" marR="0" lvl="2" indent="-228600" algn="l" defTabSz="914400" rtl="0" eaLnBrk="0" fontAlgn="base" latinLnBrk="0" hangingPunct="0">
              <a:lnSpc>
                <a:spcPct val="100000"/>
              </a:lnSpc>
              <a:spcBef>
                <a:spcPct val="35000"/>
              </a:spcBef>
              <a:spcAft>
                <a:spcPct val="0"/>
              </a:spcAft>
              <a:buClr>
                <a:srgbClr val="009900"/>
              </a:buClr>
              <a:buSzPct val="75000"/>
              <a:buFont typeface="Webdings" panose="05030102010509060703" pitchFamily="18" charset="2"/>
              <a:buChar char="4"/>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Broadcast request for service and respond to requests for service via </a:t>
            </a:r>
            <a:r>
              <a:rPr kumimoji="1" lang="en-US" altLang="en-US" sz="1800" b="1" i="1" u="none" strike="noStrike" kern="0" cap="none" spc="0" normalizeH="0" baseline="0" noProof="0" dirty="0" smtClean="0">
                <a:ln>
                  <a:noFill/>
                </a:ln>
                <a:solidFill>
                  <a:srgbClr val="000000"/>
                </a:solidFill>
                <a:effectLst/>
                <a:uLnTx/>
                <a:uFillTx/>
                <a:ea typeface="MS PGothic" pitchFamily="34" charset="-128"/>
              </a:rPr>
              <a:t>discovery protocol</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Examples include</a:t>
            </a:r>
            <a:r>
              <a:rPr kumimoji="1" lang="en-US" altLang="en-US" sz="1800" b="0" i="1" u="none" strike="noStrike" kern="0" cap="none" spc="0" normalizeH="0" baseline="0" noProof="0" dirty="0" smtClean="0">
                <a:ln>
                  <a:noFill/>
                </a:ln>
                <a:solidFill>
                  <a:srgbClr val="000000"/>
                </a:solidFill>
                <a:effectLst/>
                <a:uLnTx/>
                <a:uFillTx/>
                <a:ea typeface="MS PGothic" pitchFamily="34" charset="-128"/>
              </a:rPr>
              <a:t>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Napster</a:t>
            </a:r>
            <a:r>
              <a:rPr kumimoji="1" lang="en-US" altLang="en-US" sz="1800" b="0" i="1" u="none" strike="noStrike" kern="0" cap="none" spc="0" normalizeH="0" baseline="0" noProof="0" dirty="0" smtClean="0">
                <a:ln>
                  <a:noFill/>
                </a:ln>
                <a:solidFill>
                  <a:srgbClr val="000000"/>
                </a:solidFill>
                <a:effectLst/>
                <a:uLnTx/>
                <a:uFillTx/>
                <a:ea typeface="MS PGothic" pitchFamily="34" charset="-128"/>
              </a:rPr>
              <a:t>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and</a:t>
            </a:r>
            <a:r>
              <a:rPr kumimoji="1" lang="en-US" altLang="en-US" sz="1800" b="0" i="1" u="none" strike="noStrike" kern="0" cap="none" spc="0" normalizeH="0" baseline="0" noProof="0" dirty="0" smtClean="0">
                <a:ln>
                  <a:noFill/>
                </a:ln>
                <a:solidFill>
                  <a:srgbClr val="000000"/>
                </a:solidFill>
                <a:effectLst/>
                <a:uLnTx/>
                <a:uFillTx/>
                <a:ea typeface="MS PGothic" pitchFamily="34" charset="-128"/>
              </a:rPr>
              <a:t>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Gnutella</a:t>
            </a:r>
            <a:r>
              <a:rPr kumimoji="1" lang="en-US" altLang="en-US" sz="1800" b="0" i="1" u="none" strike="noStrike" kern="0" cap="none" spc="0" normalizeH="0" baseline="0" noProof="0" dirty="0" smtClean="0">
                <a:ln>
                  <a:noFill/>
                </a:ln>
                <a:solidFill>
                  <a:srgbClr val="000000"/>
                </a:solidFill>
                <a:effectLst/>
                <a:uLnTx/>
                <a:uFillTx/>
                <a:ea typeface="MS PGothic" pitchFamily="34" charset="-128"/>
              </a:rPr>
              <a:t>, </a:t>
            </a:r>
            <a:r>
              <a:rPr kumimoji="1" lang="en-US" altLang="en-US" sz="1800" b="1" i="0" u="none" strike="noStrike" kern="1200" cap="none" spc="0" normalizeH="0" baseline="0" noProof="0" dirty="0" smtClean="0">
                <a:ln>
                  <a:noFill/>
                </a:ln>
                <a:solidFill>
                  <a:srgbClr val="006699"/>
                </a:solidFill>
                <a:effectLst/>
                <a:uLnTx/>
                <a:uFillTx/>
                <a:ea typeface="MS PGothic" pitchFamily="34" charset="-128"/>
              </a:rPr>
              <a:t>Voice over IP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a:t>
            </a:r>
            <a:r>
              <a:rPr kumimoji="1" lang="en-US" altLang="en-US" sz="1800" b="1" i="0" u="none" strike="noStrike" kern="1200" cap="none" spc="0" normalizeH="0" baseline="0" noProof="0" dirty="0" smtClean="0">
                <a:ln>
                  <a:noFill/>
                </a:ln>
                <a:solidFill>
                  <a:srgbClr val="006699"/>
                </a:solidFill>
                <a:effectLst/>
                <a:uLnTx/>
                <a:uFillTx/>
                <a:ea typeface="MS PGothic" pitchFamily="34" charset="-128"/>
              </a:rPr>
              <a:t>VoIP</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a:t>
            </a:r>
            <a:r>
              <a:rPr kumimoji="1" lang="en-US" altLang="en-US" sz="1800" b="0" i="1" u="none" strike="noStrike" kern="0" cap="none" spc="0" normalizeH="0" baseline="0" noProof="0" dirty="0" smtClean="0">
                <a:ln>
                  <a:noFill/>
                </a:ln>
                <a:solidFill>
                  <a:srgbClr val="000000"/>
                </a:solidFill>
                <a:effectLst/>
                <a:uLnTx/>
                <a:uFillTx/>
                <a:ea typeface="MS PGothic" pitchFamily="34" charset="-128"/>
              </a:rPr>
              <a:t> </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such as Skype </a:t>
            </a:r>
            <a:endParaRPr kumimoji="1" lang="en-US" altLang="en-US" sz="1800" b="0" i="0" u="none" strike="noStrike" kern="0" cap="none" spc="0" normalizeH="0" baseline="0" noProof="0" dirty="0">
              <a:ln>
                <a:noFill/>
              </a:ln>
              <a:solidFill>
                <a:srgbClr val="000000"/>
              </a:solidFill>
              <a:effectLst/>
              <a:uLnTx/>
              <a:uFillTx/>
              <a:ea typeface="MS PGothic" pitchFamily="34" charset="-128"/>
            </a:endParaRPr>
          </a:p>
        </p:txBody>
      </p:sp>
      <p:pic>
        <p:nvPicPr>
          <p:cNvPr id="5" name="Picture 1" descr="1_19.pdf">
            <a:extLst>
              <a:ext uri="{FF2B5EF4-FFF2-40B4-BE49-F238E27FC236}">
                <a16:creationId xmlns:a16="http://schemas.microsoft.com/office/drawing/2014/main" xmlns="" id="{E2A18885-21B9-47B4-84C9-50C4EA2B2CD8}"/>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6795856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Cloud Computing</a:t>
            </a:r>
            <a:endParaRPr lang="en-IN" dirty="0"/>
          </a:p>
        </p:txBody>
      </p:sp>
      <p:sp>
        <p:nvSpPr>
          <p:cNvPr id="4" name="Rectangle 3">
            <a:extLst>
              <a:ext uri="{FF2B5EF4-FFF2-40B4-BE49-F238E27FC236}">
                <a16:creationId xmlns:a16="http://schemas.microsoft.com/office/drawing/2014/main" xmlns="" id="{63BBC9B6-44FC-4182-AE85-87D204920BBC}"/>
              </a:ext>
            </a:extLst>
          </p:cNvPr>
          <p:cNvSpPr txBox="1">
            <a:spLocks noChangeArrowheads="1"/>
          </p:cNvSpPr>
          <p:nvPr/>
        </p:nvSpPr>
        <p:spPr bwMode="auto">
          <a:xfrm>
            <a:off x="806450" y="1484784"/>
            <a:ext cx="7077917" cy="4023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Delivers computing, storage, even apps as a service across a network</a:t>
            </a:r>
          </a:p>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Logical extension of virtualization because it uses virtualization as the base for it functionality.</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Amazon </a:t>
            </a:r>
            <a:r>
              <a:rPr kumimoji="1" lang="en-US" altLang="en-US" sz="2400" b="1" i="0" u="none" strike="noStrike" kern="1200" cap="none" spc="0" normalizeH="0" baseline="0" noProof="0" dirty="0" smtClean="0">
                <a:ln>
                  <a:noFill/>
                </a:ln>
                <a:solidFill>
                  <a:srgbClr val="006699"/>
                </a:solidFill>
                <a:effectLst/>
                <a:uLnTx/>
                <a:uFillTx/>
                <a:ea typeface="MS PGothic" pitchFamily="34" charset="-128"/>
              </a:rPr>
              <a:t>EC2</a:t>
            </a:r>
            <a:r>
              <a:rPr kumimoji="1" lang="en-US" altLang="en-US" sz="2400" b="0" i="0" u="none" strike="noStrike" kern="0" cap="none" spc="0" normalizeH="0" baseline="0" noProof="0" dirty="0" smtClean="0">
                <a:ln>
                  <a:noFill/>
                </a:ln>
                <a:solidFill>
                  <a:srgbClr val="000000"/>
                </a:solidFill>
                <a:effectLst/>
                <a:uLnTx/>
                <a:uFillTx/>
                <a:ea typeface="MS PGothic" pitchFamily="34" charset="-128"/>
              </a:rPr>
              <a:t>  has thousands of servers, millions of virtual machines, petabytes of storage available across the Internet, pay based on usage</a:t>
            </a:r>
            <a:endParaRPr kumimoji="1" lang="en-US" altLang="en-US" sz="24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40146370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Cloud Computing (Cont.)</a:t>
            </a:r>
            <a:endParaRPr lang="en-IN" dirty="0"/>
          </a:p>
        </p:txBody>
      </p:sp>
      <p:sp>
        <p:nvSpPr>
          <p:cNvPr id="4" name="Rectangle 3">
            <a:extLst>
              <a:ext uri="{FF2B5EF4-FFF2-40B4-BE49-F238E27FC236}">
                <a16:creationId xmlns:a16="http://schemas.microsoft.com/office/drawing/2014/main" xmlns="" id="{63BBC9B6-44FC-4182-AE85-87D204920BBC}"/>
              </a:ext>
            </a:extLst>
          </p:cNvPr>
          <p:cNvSpPr txBox="1">
            <a:spLocks noChangeArrowheads="1"/>
          </p:cNvSpPr>
          <p:nvPr/>
        </p:nvSpPr>
        <p:spPr bwMode="auto">
          <a:xfrm>
            <a:off x="539552" y="1268760"/>
            <a:ext cx="7978973" cy="48955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Many types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1" i="0" u="none" strike="noStrike" kern="1200" cap="none" spc="0" normalizeH="0" baseline="0" noProof="0" dirty="0" smtClean="0">
                <a:ln>
                  <a:noFill/>
                </a:ln>
                <a:solidFill>
                  <a:srgbClr val="006699"/>
                </a:solidFill>
                <a:effectLst/>
                <a:uLnTx/>
                <a:uFillTx/>
                <a:ea typeface="MS PGothic" pitchFamily="34" charset="-128"/>
              </a:rPr>
              <a:t>Public cloud </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available via Internet to anyone willing to pay</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1" i="0" u="none" strike="noStrike" kern="1200" cap="none" spc="0" normalizeH="0" baseline="0" noProof="0" dirty="0" smtClean="0">
                <a:ln>
                  <a:noFill/>
                </a:ln>
                <a:solidFill>
                  <a:srgbClr val="006699"/>
                </a:solidFill>
                <a:effectLst/>
                <a:uLnTx/>
                <a:uFillTx/>
                <a:ea typeface="MS PGothic" pitchFamily="34" charset="-128"/>
              </a:rPr>
              <a:t>Private cloud </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run by a company for the company’s own use</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1" i="0" u="none" strike="noStrike" kern="1200" cap="none" spc="0" normalizeH="0" baseline="0" noProof="0" dirty="0" smtClean="0">
                <a:ln>
                  <a:noFill/>
                </a:ln>
                <a:solidFill>
                  <a:srgbClr val="006699"/>
                </a:solidFill>
                <a:effectLst/>
                <a:uLnTx/>
                <a:uFillTx/>
                <a:ea typeface="MS PGothic" pitchFamily="34" charset="-128"/>
              </a:rPr>
              <a:t>Hybrid cloud </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includes both public and private cloud components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Software as a Service (</a:t>
            </a:r>
            <a:r>
              <a:rPr kumimoji="1" lang="en-US" altLang="en-US" sz="2200" b="1" i="0" u="none" strike="noStrike" kern="1200" cap="none" spc="0" normalizeH="0" baseline="0" noProof="0" dirty="0" err="1" smtClean="0">
                <a:ln>
                  <a:noFill/>
                </a:ln>
                <a:solidFill>
                  <a:srgbClr val="006699"/>
                </a:solidFill>
                <a:effectLst/>
                <a:uLnTx/>
                <a:uFillTx/>
                <a:ea typeface="MS PGothic" pitchFamily="34" charset="-128"/>
              </a:rPr>
              <a:t>SaaS</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 one or more applications available via the Internet (i.e., word processor)</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Platform as a Service (</a:t>
            </a:r>
            <a:r>
              <a:rPr kumimoji="1" lang="en-US" altLang="en-US" sz="2200" b="1" i="0" u="none" strike="noStrike" kern="1200" cap="none" spc="0" normalizeH="0" baseline="0" noProof="0" dirty="0" err="1" smtClean="0">
                <a:ln>
                  <a:noFill/>
                </a:ln>
                <a:solidFill>
                  <a:srgbClr val="006699"/>
                </a:solidFill>
                <a:effectLst/>
                <a:uLnTx/>
                <a:uFillTx/>
                <a:ea typeface="MS PGothic" pitchFamily="34" charset="-128"/>
              </a:rPr>
              <a:t>PaaS</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 software stack ready for application use via the Internet (i.e., a database server)</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Infrastructure as a Service (</a:t>
            </a:r>
            <a:r>
              <a:rPr kumimoji="1" lang="en-US" altLang="en-US" sz="2200" b="1" i="0" u="none" strike="noStrike" kern="1200" cap="none" spc="0" normalizeH="0" baseline="0" noProof="0" dirty="0" err="1" smtClean="0">
                <a:ln>
                  <a:noFill/>
                </a:ln>
                <a:solidFill>
                  <a:srgbClr val="006699"/>
                </a:solidFill>
                <a:effectLst/>
                <a:uLnTx/>
                <a:uFillTx/>
                <a:ea typeface="MS PGothic" pitchFamily="34" charset="-128"/>
              </a:rPr>
              <a:t>IaaS</a:t>
            </a:r>
            <a:r>
              <a:rPr kumimoji="1" lang="en-US" altLang="en-US" sz="2200" b="0" i="0" u="none" strike="noStrike" kern="0" cap="none" spc="0" normalizeH="0" baseline="0" noProof="0" dirty="0" smtClean="0">
                <a:ln>
                  <a:noFill/>
                </a:ln>
                <a:solidFill>
                  <a:srgbClr val="000000"/>
                </a:solidFill>
                <a:effectLst/>
                <a:uLnTx/>
                <a:uFillTx/>
                <a:ea typeface="MS PGothic" pitchFamily="34" charset="-128"/>
              </a:rPr>
              <a:t>) – servers or storage available over Internet (i.e., storage available for backup use)</a:t>
            </a:r>
            <a:endParaRPr kumimoji="1" lang="en-US" altLang="en-US" sz="2200" b="0" i="0" u="none" strike="noStrike" kern="0" cap="none" spc="0" normalizeH="0" baseline="0" noProof="0" dirty="0">
              <a:ln>
                <a:noFill/>
              </a:ln>
              <a:solidFill>
                <a:srgbClr val="000000"/>
              </a:solidFill>
              <a:effectLst/>
              <a:uLnTx/>
              <a:uFillTx/>
              <a:ea typeface="MS PGothic" pitchFamily="34" charset="-128"/>
            </a:endParaRPr>
          </a:p>
        </p:txBody>
      </p:sp>
    </p:spTree>
    <p:extLst>
      <p:ext uri="{BB962C8B-B14F-4D97-AF65-F5344CB8AC3E}">
        <p14:creationId xmlns:p14="http://schemas.microsoft.com/office/powerpoint/2010/main" xmlns="" val="375061723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4638"/>
            <a:ext cx="8291264" cy="634082"/>
          </a:xfrm>
        </p:spPr>
        <p:txBody>
          <a:bodyPr>
            <a:normAutofit fontScale="90000"/>
          </a:bodyPr>
          <a:lstStyle/>
          <a:p>
            <a:r>
              <a:rPr lang="en-US" altLang="en-US" kern="0" dirty="0"/>
              <a:t>Cloud Computing (cont</a:t>
            </a:r>
            <a:r>
              <a:rPr lang="en-US" altLang="en-US" kern="0" dirty="0" smtClean="0"/>
              <a:t>.)</a:t>
            </a:r>
            <a:endParaRPr lang="en-IN" dirty="0"/>
          </a:p>
        </p:txBody>
      </p:sp>
      <p:sp>
        <p:nvSpPr>
          <p:cNvPr id="4" name="Rectangle 3">
            <a:extLst>
              <a:ext uri="{FF2B5EF4-FFF2-40B4-BE49-F238E27FC236}">
                <a16:creationId xmlns:a16="http://schemas.microsoft.com/office/drawing/2014/main" xmlns="" id="{FD6537A6-ABBB-418B-A303-F33ED361BE06}"/>
              </a:ext>
            </a:extLst>
          </p:cNvPr>
          <p:cNvSpPr txBox="1">
            <a:spLocks noChangeArrowheads="1"/>
          </p:cNvSpPr>
          <p:nvPr/>
        </p:nvSpPr>
        <p:spPr bwMode="auto">
          <a:xfrm>
            <a:off x="801688" y="1092200"/>
            <a:ext cx="7645400" cy="157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ＭＳ Ｐゴシック" charset="-128"/>
              </a:defRPr>
            </a:lvl1pPr>
            <a:lvl2pPr marL="742950" indent="-285750"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defRPr>
            </a:lvl2pPr>
            <a:lvl3pPr marL="1085850" indent="-228600"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defRPr>
            </a:lvl3pPr>
            <a:lvl4pPr marL="1428750" indent="-228600"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defRPr>
            </a:lvl4pPr>
            <a:lvl5pPr marL="1771650" indent="-228600"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defRPr>
            </a:lvl5pPr>
            <a:lvl6pPr marL="22288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60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2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450" indent="-228600"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a:lstStyle>
          <a:p>
            <a:pPr marL="342900" marR="0" lvl="0" indent="-342900" algn="l" defTabSz="914400" rtl="0" eaLnBrk="0" fontAlgn="base" latinLnBrk="0" hangingPunct="0">
              <a:lnSpc>
                <a:spcPct val="100000"/>
              </a:lnSpc>
              <a:spcBef>
                <a:spcPct val="35000"/>
              </a:spcBef>
              <a:spcAft>
                <a:spcPct val="0"/>
              </a:spcAft>
              <a:buClr>
                <a:srgbClr val="993300"/>
              </a:buClr>
              <a:buSzPct val="110000"/>
              <a:buFont typeface="Wingdings" panose="05000000000000000000" pitchFamily="2" charset="2"/>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Cloud computing environments composed of traditional </a:t>
            </a:r>
            <a:r>
              <a:rPr kumimoji="1" lang="en-US" altLang="en-US" sz="1800" b="0" i="0" u="none" strike="noStrike" kern="0" cap="none" spc="0" normalizeH="0" baseline="0" noProof="0" dirty="0" err="1" smtClean="0">
                <a:ln>
                  <a:noFill/>
                </a:ln>
                <a:solidFill>
                  <a:srgbClr val="000000"/>
                </a:solidFill>
                <a:effectLst/>
                <a:uLnTx/>
                <a:uFillTx/>
                <a:ea typeface="MS PGothic" pitchFamily="34" charset="-128"/>
              </a:rPr>
              <a:t>OSes</a:t>
            </a: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 plus VMMs, plus cloud management tools</a:t>
            </a: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Internet connectivity requires security like firewalls</a:t>
            </a:r>
            <a:endParaRPr kumimoji="1" lang="en-US" altLang="en-US" sz="800" b="0" i="0" u="none" strike="noStrike" kern="0" cap="none" spc="0" normalizeH="0" baseline="0" noProof="0" dirty="0" smtClean="0">
              <a:ln>
                <a:noFill/>
              </a:ln>
              <a:solidFill>
                <a:srgbClr val="000000"/>
              </a:solidFill>
              <a:effectLst/>
              <a:uLnTx/>
              <a:uFillTx/>
              <a:ea typeface="MS PGothic" pitchFamily="34" charset="-128"/>
            </a:endParaRPr>
          </a:p>
          <a:p>
            <a:pPr marL="742950" marR="0" lvl="1" indent="-285750" algn="l" defTabSz="914400" rtl="0" eaLnBrk="0" fontAlgn="base" latinLnBrk="0" hangingPunct="0">
              <a:lnSpc>
                <a:spcPct val="100000"/>
              </a:lnSpc>
              <a:spcBef>
                <a:spcPct val="35000"/>
              </a:spcBef>
              <a:spcAft>
                <a:spcPct val="0"/>
              </a:spcAft>
              <a:buClr>
                <a:srgbClr val="CC6600"/>
              </a:buClr>
              <a:buSzPct val="110000"/>
              <a:buFont typeface="Arial" panose="020B0604020202020204" pitchFamily="34" charset="0"/>
              <a:buChar char="•"/>
              <a:tabLst/>
              <a:defRPr/>
            </a:pPr>
            <a:r>
              <a:rPr kumimoji="1" lang="en-US" altLang="en-US" sz="1800" b="0" i="0" u="none" strike="noStrike" kern="0" cap="none" spc="0" normalizeH="0" baseline="0" noProof="0" dirty="0" smtClean="0">
                <a:ln>
                  <a:noFill/>
                </a:ln>
                <a:solidFill>
                  <a:srgbClr val="000000"/>
                </a:solidFill>
                <a:effectLst/>
                <a:uLnTx/>
                <a:uFillTx/>
                <a:ea typeface="MS PGothic" pitchFamily="34" charset="-128"/>
              </a:rPr>
              <a:t>Load balancers spread traffic across multiple applications</a:t>
            </a:r>
            <a:endParaRPr kumimoji="1" lang="en-US" altLang="en-US" sz="1800" b="0" i="0" u="none" strike="noStrike" kern="0" cap="none" spc="0" normalizeH="0" baseline="0" noProof="0" dirty="0">
              <a:ln>
                <a:noFill/>
              </a:ln>
              <a:solidFill>
                <a:srgbClr val="000000"/>
              </a:solidFill>
              <a:effectLst/>
              <a:uLnTx/>
              <a:uFillTx/>
              <a:ea typeface="MS PGothic" pitchFamily="34" charset="-128"/>
            </a:endParaRPr>
          </a:p>
        </p:txBody>
      </p:sp>
      <p:pic>
        <p:nvPicPr>
          <p:cNvPr id="5" name="Picture 1" descr="1_21.pdf">
            <a:extLst>
              <a:ext uri="{FF2B5EF4-FFF2-40B4-BE49-F238E27FC236}">
                <a16:creationId xmlns:a16="http://schemas.microsoft.com/office/drawing/2014/main" xmlns="" id="{013FD59D-83E6-4294-8C1F-125F5B808E1C}"/>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427288" y="2554068"/>
            <a:ext cx="4430712" cy="3507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0342033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Real-Time Embedded Systems</a:t>
            </a:r>
            <a:endParaRPr lang="en-IN" dirty="0"/>
          </a:p>
        </p:txBody>
      </p:sp>
      <p:sp>
        <p:nvSpPr>
          <p:cNvPr id="4" name="Content Placeholder 2">
            <a:extLst>
              <a:ext uri="{FF2B5EF4-FFF2-40B4-BE49-F238E27FC236}">
                <a16:creationId xmlns:a16="http://schemas.microsoft.com/office/drawing/2014/main" xmlns="" id="{265F30E9-05CB-4D61-971C-5E1743F20FFE}"/>
              </a:ext>
            </a:extLst>
          </p:cNvPr>
          <p:cNvSpPr>
            <a:spLocks noGrp="1" noChangeArrowheads="1"/>
          </p:cNvSpPr>
          <p:nvPr>
            <p:ph idx="4294967295"/>
          </p:nvPr>
        </p:nvSpPr>
        <p:spPr>
          <a:xfrm>
            <a:off x="755576" y="1484784"/>
            <a:ext cx="7783710" cy="3768006"/>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Real-time embedded systems most prevalent form of computers</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Vary considerable, special purpose, limited purpose OS,  </a:t>
            </a:r>
            <a:r>
              <a:rPr kumimoji="0" lang="en-US" altLang="en-US" sz="2400" b="1" i="0" u="none" strike="noStrike" kern="1200" cap="none" spc="0" normalizeH="0" baseline="0" noProof="0" dirty="0">
                <a:ln>
                  <a:noFill/>
                </a:ln>
                <a:solidFill>
                  <a:srgbClr val="006699"/>
                </a:solidFill>
                <a:effectLst/>
                <a:uLnTx/>
                <a:uFillTx/>
              </a:rPr>
              <a:t>real-time OS</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Use expanding</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Many other special computing environments as well</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Some have OSes, some perform tasks without an OS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Real-time OS has well-defined fixed time constraints</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Processing </a:t>
            </a:r>
            <a:r>
              <a:rPr kumimoji="0" lang="en-US" altLang="en-US" sz="2400" b="1" i="1" u="none" strike="noStrike" kern="0" cap="none" spc="0" normalizeH="0" baseline="0" noProof="0" dirty="0">
                <a:ln>
                  <a:noFill/>
                </a:ln>
                <a:solidFill>
                  <a:sysClr val="windowText" lastClr="000000"/>
                </a:solidFill>
                <a:effectLst/>
                <a:uLnTx/>
                <a:uFillTx/>
              </a:rPr>
              <a:t>must</a:t>
            </a:r>
            <a:r>
              <a:rPr kumimoji="0" lang="en-US" altLang="en-US" sz="2400" b="0" i="0" u="none" strike="noStrike" kern="0" cap="none" spc="0" normalizeH="0" baseline="0" noProof="0" dirty="0">
                <a:ln>
                  <a:noFill/>
                </a:ln>
                <a:solidFill>
                  <a:sysClr val="windowText" lastClr="000000"/>
                </a:solidFill>
                <a:effectLst/>
                <a:uLnTx/>
                <a:uFillTx/>
              </a:rPr>
              <a:t> be done within constraint</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Correct operation only if constraints met</a:t>
            </a:r>
          </a:p>
          <a:p>
            <a:pPr marL="0" marR="0" lvl="1"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34866641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Free and Open-Source Operating Systems</a:t>
            </a:r>
            <a:endParaRPr lang="en-IN" dirty="0"/>
          </a:p>
        </p:txBody>
      </p:sp>
      <p:sp>
        <p:nvSpPr>
          <p:cNvPr id="4" name="Content Placeholder 2">
            <a:extLst>
              <a:ext uri="{FF2B5EF4-FFF2-40B4-BE49-F238E27FC236}">
                <a16:creationId xmlns:a16="http://schemas.microsoft.com/office/drawing/2014/main" xmlns="" id="{4884E438-06FD-4EC5-ACD4-9B0F212ABB7B}"/>
              </a:ext>
            </a:extLst>
          </p:cNvPr>
          <p:cNvSpPr>
            <a:spLocks noGrp="1" noChangeArrowheads="1"/>
          </p:cNvSpPr>
          <p:nvPr>
            <p:ph idx="4294967295"/>
          </p:nvPr>
        </p:nvSpPr>
        <p:spPr>
          <a:xfrm>
            <a:off x="830263" y="1556792"/>
            <a:ext cx="7702177" cy="4207421"/>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rPr>
              <a:t>Operating systems made available in source-code format rather than just binary </a:t>
            </a:r>
            <a:r>
              <a:rPr kumimoji="0" lang="en-US" altLang="en-US" sz="1800" b="1" i="0" u="none" strike="noStrike" kern="1200" cap="none" spc="0" normalizeH="0" baseline="0" noProof="0" dirty="0">
                <a:ln>
                  <a:noFill/>
                </a:ln>
                <a:solidFill>
                  <a:srgbClr val="006699"/>
                </a:solidFill>
                <a:effectLst/>
                <a:uLnTx/>
                <a:uFillTx/>
                <a:latin typeface="Arial"/>
                <a:cs typeface="+mn-cs"/>
              </a:rPr>
              <a:t>closed-source</a:t>
            </a:r>
            <a:r>
              <a:rPr kumimoji="0" lang="en-US" altLang="en-US" sz="1800" b="1" i="0" u="none" strike="noStrike" kern="0" cap="none" spc="0" normalizeH="0" baseline="0" noProof="0" dirty="0">
                <a:ln>
                  <a:noFill/>
                </a:ln>
                <a:solidFill>
                  <a:srgbClr val="3366FF"/>
                </a:solidFill>
                <a:effectLst/>
                <a:uLnTx/>
                <a:uFillTx/>
              </a:rPr>
              <a:t> </a:t>
            </a:r>
            <a:r>
              <a:rPr kumimoji="0" lang="en-US" altLang="en-US" sz="1800" b="0" i="0" u="none" strike="noStrike" kern="0" cap="none" spc="0" normalizeH="0" baseline="0" noProof="0" dirty="0">
                <a:ln>
                  <a:noFill/>
                </a:ln>
                <a:solidFill>
                  <a:sysClr val="windowText" lastClr="000000"/>
                </a:solidFill>
                <a:effectLst/>
                <a:uLnTx/>
                <a:uFillTx/>
              </a:rPr>
              <a:t>and</a:t>
            </a:r>
            <a:r>
              <a:rPr kumimoji="0" lang="en-US" altLang="en-US" sz="1800" b="1" i="0" u="none" strike="noStrike" kern="0" cap="none" spc="0" normalizeH="0" baseline="0" noProof="0" dirty="0">
                <a:ln>
                  <a:noFill/>
                </a:ln>
                <a:solidFill>
                  <a:srgbClr val="3366FF"/>
                </a:solidFill>
                <a:effectLst/>
                <a:uLnTx/>
                <a:uFillTx/>
              </a:rPr>
              <a:t> </a:t>
            </a:r>
            <a:r>
              <a:rPr kumimoji="0" lang="en-US" altLang="en-US" sz="1800" b="1" i="0" u="none" strike="noStrike" kern="1200" cap="none" spc="0" normalizeH="0" baseline="0" noProof="0" dirty="0">
                <a:ln>
                  <a:noFill/>
                </a:ln>
                <a:solidFill>
                  <a:srgbClr val="006699"/>
                </a:solidFill>
                <a:effectLst/>
                <a:uLnTx/>
                <a:uFillTx/>
                <a:latin typeface="Arial"/>
                <a:cs typeface="+mn-cs"/>
              </a:rPr>
              <a:t>proprietary</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ysClr val="windowText" lastClr="000000"/>
                </a:solidFill>
                <a:effectLst/>
                <a:uLnTx/>
                <a:uFillTx/>
              </a:rPr>
              <a:t>Counter to the </a:t>
            </a:r>
            <a:r>
              <a:rPr kumimoji="0" lang="en-US" altLang="en-US" sz="1800" b="1" i="0" u="none" strike="noStrike" kern="1200" cap="none" spc="0" normalizeH="0" baseline="0" noProof="0" dirty="0">
                <a:ln>
                  <a:noFill/>
                </a:ln>
                <a:solidFill>
                  <a:srgbClr val="006699"/>
                </a:solidFill>
                <a:effectLst/>
                <a:uLnTx/>
                <a:uFillTx/>
                <a:latin typeface="Arial"/>
                <a:cs typeface="+mn-cs"/>
              </a:rPr>
              <a:t>copy protection </a:t>
            </a:r>
            <a:r>
              <a:rPr kumimoji="0" lang="en-US" altLang="en-US" sz="1800" b="0" i="0" u="none" strike="noStrike" kern="0" cap="none" spc="0" normalizeH="0" baseline="0" noProof="0" dirty="0">
                <a:ln>
                  <a:noFill/>
                </a:ln>
                <a:solidFill>
                  <a:srgbClr val="000000"/>
                </a:solidFill>
                <a:effectLst/>
                <a:uLnTx/>
                <a:uFillTx/>
              </a:rPr>
              <a:t>and </a:t>
            </a:r>
            <a:r>
              <a:rPr kumimoji="0" lang="en-US" altLang="en-US" sz="1800" b="1" i="0" u="none" strike="noStrike" kern="1200" cap="none" spc="0" normalizeH="0" baseline="0" noProof="0" dirty="0">
                <a:ln>
                  <a:noFill/>
                </a:ln>
                <a:solidFill>
                  <a:srgbClr val="006699"/>
                </a:solidFill>
                <a:effectLst/>
                <a:uLnTx/>
                <a:uFillTx/>
                <a:latin typeface="Arial"/>
                <a:cs typeface="+mn-cs"/>
              </a:rPr>
              <a:t>Digital Rights Management </a:t>
            </a:r>
            <a:r>
              <a:rPr kumimoji="0" lang="en-US" altLang="en-US" sz="1800" b="0" i="0" u="none" strike="noStrike" kern="0" cap="none" spc="0" normalizeH="0" baseline="0" noProof="0" dirty="0">
                <a:ln>
                  <a:noFill/>
                </a:ln>
                <a:solidFill>
                  <a:sysClr val="windowText" lastClr="000000"/>
                </a:solidFill>
                <a:effectLst/>
                <a:uLnTx/>
                <a:uFillTx/>
              </a:rPr>
              <a:t>(</a:t>
            </a:r>
            <a:r>
              <a:rPr kumimoji="0" lang="en-US" altLang="en-US" sz="1800" b="1" i="0" u="none" strike="noStrike" kern="1200" cap="none" spc="0" normalizeH="0" baseline="0" noProof="0" dirty="0">
                <a:ln>
                  <a:noFill/>
                </a:ln>
                <a:solidFill>
                  <a:srgbClr val="006699"/>
                </a:solidFill>
                <a:effectLst/>
                <a:uLnTx/>
                <a:uFillTx/>
                <a:latin typeface="Arial"/>
                <a:cs typeface="+mn-cs"/>
              </a:rPr>
              <a:t>DRM</a:t>
            </a:r>
            <a:r>
              <a:rPr kumimoji="0" lang="en-US" altLang="en-US" sz="1800" b="0" i="0" u="none" strike="noStrike" kern="0" cap="none" spc="0" normalizeH="0" baseline="0" noProof="0" dirty="0">
                <a:ln>
                  <a:noFill/>
                </a:ln>
                <a:solidFill>
                  <a:sysClr val="windowText" lastClr="000000"/>
                </a:solidFill>
                <a:effectLst/>
                <a:uLnTx/>
                <a:uFillTx/>
              </a:rPr>
              <a:t>) </a:t>
            </a:r>
            <a:r>
              <a:rPr kumimoji="0" lang="en-US" altLang="en-US" sz="1800" b="0" i="0" u="none" strike="noStrike" kern="0" cap="none" spc="0" normalizeH="0" baseline="0" noProof="0" dirty="0">
                <a:ln>
                  <a:noFill/>
                </a:ln>
                <a:solidFill>
                  <a:srgbClr val="000000"/>
                </a:solidFill>
                <a:effectLst/>
                <a:uLnTx/>
                <a:uFillTx/>
              </a:rPr>
              <a:t>movement</a:t>
            </a:r>
            <a:endParaRPr kumimoji="0" lang="en-US" altLang="en-US" sz="800" b="0" i="0" u="none" strike="noStrike" kern="0" cap="none" spc="0" normalizeH="0" baseline="0" noProof="0" dirty="0">
              <a:ln>
                <a:noFill/>
              </a:ln>
              <a:solidFill>
                <a:srgbClr val="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rPr>
              <a:t>Started by </a:t>
            </a:r>
            <a:r>
              <a:rPr kumimoji="0" lang="en-US" altLang="en-US" sz="1800" b="1" i="0" u="none" strike="noStrike" kern="1200" cap="none" spc="0" normalizeH="0" baseline="0" noProof="0" dirty="0">
                <a:ln>
                  <a:noFill/>
                </a:ln>
                <a:solidFill>
                  <a:srgbClr val="006699"/>
                </a:solidFill>
                <a:effectLst/>
                <a:uLnTx/>
                <a:uFillTx/>
                <a:latin typeface="Arial"/>
                <a:cs typeface="+mn-cs"/>
              </a:rPr>
              <a:t>Free Software Foundation </a:t>
            </a:r>
            <a:r>
              <a:rPr kumimoji="0" lang="en-US" altLang="en-US" sz="1800" b="0" i="0" u="none" strike="noStrike" kern="0" cap="none" spc="0" normalizeH="0" baseline="0" noProof="0" dirty="0">
                <a:ln>
                  <a:noFill/>
                </a:ln>
                <a:solidFill>
                  <a:srgbClr val="000000"/>
                </a:solidFill>
                <a:effectLst/>
                <a:uLnTx/>
                <a:uFillTx/>
              </a:rPr>
              <a:t>(</a:t>
            </a:r>
            <a:r>
              <a:rPr kumimoji="0" lang="en-US" altLang="en-US" sz="1800" b="1" i="0" u="none" strike="noStrike" kern="1200" cap="none" spc="0" normalizeH="0" baseline="0" noProof="0" dirty="0">
                <a:ln>
                  <a:noFill/>
                </a:ln>
                <a:solidFill>
                  <a:srgbClr val="006699"/>
                </a:solidFill>
                <a:effectLst/>
                <a:uLnTx/>
                <a:uFillTx/>
                <a:latin typeface="Arial"/>
                <a:cs typeface="+mn-cs"/>
              </a:rPr>
              <a:t>FSF</a:t>
            </a:r>
            <a:r>
              <a:rPr kumimoji="0" lang="en-US" altLang="en-US" sz="1800" b="0" i="0" u="none" strike="noStrike" kern="0" cap="none" spc="0" normalizeH="0" baseline="0" noProof="0" dirty="0">
                <a:ln>
                  <a:noFill/>
                </a:ln>
                <a:solidFill>
                  <a:sysClr val="windowText" lastClr="000000"/>
                </a:solidFill>
                <a:effectLst/>
                <a:uLnTx/>
                <a:uFillTx/>
              </a:rPr>
              <a:t>)</a:t>
            </a:r>
            <a:r>
              <a:rPr kumimoji="0" lang="en-US" altLang="en-US" sz="1800" b="0" i="0" u="none" strike="noStrike" kern="0" cap="none" spc="0" normalizeH="0" baseline="0" noProof="0" dirty="0">
                <a:ln>
                  <a:noFill/>
                </a:ln>
                <a:solidFill>
                  <a:srgbClr val="000000"/>
                </a:solidFill>
                <a:effectLst/>
                <a:uLnTx/>
                <a:uFillTx/>
              </a:rPr>
              <a:t>, which has </a:t>
            </a:r>
            <a:r>
              <a:rPr kumimoji="0" lang="ja-JP" altLang="en-US" sz="1800" b="0" i="0" u="none" strike="noStrike" kern="0" cap="none" spc="0" normalizeH="0" baseline="0" noProof="0" dirty="0">
                <a:ln>
                  <a:noFill/>
                </a:ln>
                <a:solidFill>
                  <a:srgbClr val="000000"/>
                </a:solidFill>
                <a:effectLst/>
                <a:uLnTx/>
                <a:uFillTx/>
              </a:rPr>
              <a:t>“</a:t>
            </a:r>
            <a:r>
              <a:rPr kumimoji="0" lang="en-US" altLang="ja-JP" sz="1800" b="0" i="0" u="none" strike="noStrike" kern="0" cap="none" spc="0" normalizeH="0" baseline="0" noProof="0" dirty="0">
                <a:ln>
                  <a:noFill/>
                </a:ln>
                <a:solidFill>
                  <a:srgbClr val="000000"/>
                </a:solidFill>
                <a:effectLst/>
                <a:uLnTx/>
                <a:uFillTx/>
              </a:rPr>
              <a:t>copyleft</a:t>
            </a:r>
            <a:r>
              <a:rPr kumimoji="0" lang="ja-JP" altLang="en-US" sz="1800" b="0" i="0" u="none" strike="noStrike" kern="0" cap="none" spc="0" normalizeH="0" baseline="0" noProof="0" dirty="0">
                <a:ln>
                  <a:noFill/>
                </a:ln>
                <a:solidFill>
                  <a:srgbClr val="000000"/>
                </a:solidFill>
                <a:effectLst/>
                <a:uLnTx/>
                <a:uFillTx/>
              </a:rPr>
              <a:t>”</a:t>
            </a:r>
            <a:r>
              <a:rPr kumimoji="0" lang="en-US" altLang="ja-JP" sz="1800" b="0" i="0" u="none" strike="noStrike" kern="0" cap="none" spc="0" normalizeH="0" baseline="0" noProof="0" dirty="0">
                <a:ln>
                  <a:noFill/>
                </a:ln>
                <a:solidFill>
                  <a:srgbClr val="000000"/>
                </a:solidFill>
                <a:effectLst/>
                <a:uLnTx/>
                <a:uFillTx/>
              </a:rPr>
              <a:t> </a:t>
            </a:r>
            <a:r>
              <a:rPr kumimoji="0" lang="en-US" altLang="ja-JP" sz="1800" b="1" i="0" u="none" strike="noStrike" kern="1200" cap="none" spc="0" normalizeH="0" baseline="0" noProof="0" dirty="0">
                <a:ln>
                  <a:noFill/>
                </a:ln>
                <a:solidFill>
                  <a:srgbClr val="006699"/>
                </a:solidFill>
                <a:effectLst/>
                <a:uLnTx/>
                <a:uFillTx/>
                <a:latin typeface="Arial"/>
                <a:cs typeface="+mn-cs"/>
              </a:rPr>
              <a:t>GNU Public License </a:t>
            </a:r>
            <a:r>
              <a:rPr kumimoji="0" lang="en-US" altLang="ja-JP" sz="1800" b="0" i="0" u="none" strike="noStrike" kern="0" cap="none" spc="0" normalizeH="0" baseline="0" noProof="0" dirty="0">
                <a:ln>
                  <a:noFill/>
                </a:ln>
                <a:solidFill>
                  <a:sysClr val="windowText" lastClr="000000"/>
                </a:solidFill>
                <a:effectLst/>
                <a:uLnTx/>
                <a:uFillTx/>
              </a:rPr>
              <a:t>(</a:t>
            </a:r>
            <a:r>
              <a:rPr kumimoji="0" lang="en-US" altLang="ja-JP" sz="1800" b="1" i="0" u="none" strike="noStrike" kern="1200" cap="none" spc="0" normalizeH="0" baseline="0" noProof="0" dirty="0">
                <a:ln>
                  <a:noFill/>
                </a:ln>
                <a:solidFill>
                  <a:srgbClr val="006699"/>
                </a:solidFill>
                <a:effectLst/>
                <a:uLnTx/>
                <a:uFillTx/>
                <a:latin typeface="Arial"/>
                <a:cs typeface="+mn-cs"/>
              </a:rPr>
              <a:t>GPL</a:t>
            </a:r>
            <a:r>
              <a:rPr kumimoji="0" lang="en-US" altLang="ja-JP" sz="1800" b="0" i="0" u="none" strike="noStrike" kern="0" cap="none" spc="0" normalizeH="0" baseline="0" noProof="0" dirty="0">
                <a:ln>
                  <a:noFill/>
                </a:ln>
                <a:solidFill>
                  <a:sysClr val="windowText" lastClr="000000"/>
                </a:solidFill>
                <a:effectLst/>
                <a:uLnTx/>
                <a:uFillTx/>
              </a:rPr>
              <a:t>)</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ysClr val="windowText" lastClr="000000"/>
                </a:solidFill>
                <a:effectLst/>
                <a:uLnTx/>
                <a:uFillTx/>
              </a:rPr>
              <a:t>Free software and open-source software are two different ideas championed by different groups of people</a:t>
            </a:r>
          </a:p>
          <a:p>
            <a:pPr marL="0" marR="0" lvl="2" indent="0" defTabSz="914400" eaLnBrk="1" fontAlgn="auto" latinLnBrk="0" hangingPunct="1">
              <a:lnSpc>
                <a:spcPct val="100000"/>
              </a:lnSpc>
              <a:spcBef>
                <a:spcPts val="0"/>
              </a:spcBef>
              <a:spcAft>
                <a:spcPts val="0"/>
              </a:spcAft>
              <a:buClrTx/>
              <a:buSzTx/>
              <a:buFontTx/>
              <a:buNone/>
              <a:tabLst/>
              <a:defRPr/>
            </a:pPr>
            <a:r>
              <a:rPr kumimoji="0" lang="en-US" altLang="en-US" sz="1600" b="0" i="0" u="none" strike="noStrike" kern="0" cap="none" spc="0" normalizeH="0" baseline="0" noProof="0" dirty="0">
                <a:ln>
                  <a:noFill/>
                </a:ln>
                <a:solidFill>
                  <a:srgbClr val="663300"/>
                </a:solidFill>
                <a:effectLst/>
                <a:uLnTx/>
                <a:uFillTx/>
              </a:rPr>
              <a:t>http://gnu.org/philosophy/open-source-misses-the-point.html/</a:t>
            </a:r>
            <a:endParaRPr kumimoji="0" lang="en-US" altLang="en-US" sz="1600" b="1" i="0" u="none" strike="noStrike" kern="0" cap="none" spc="0" normalizeH="0" baseline="0" noProof="0" dirty="0">
              <a:ln>
                <a:noFill/>
              </a:ln>
              <a:solidFill>
                <a:srgbClr val="6633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rPr>
              <a:t>Examples include </a:t>
            </a:r>
            <a:r>
              <a:rPr kumimoji="0" lang="en-US" altLang="en-US" sz="1800" b="1" i="0" u="none" strike="noStrike" kern="1200" cap="none" spc="0" normalizeH="0" baseline="0" noProof="0" dirty="0">
                <a:ln>
                  <a:noFill/>
                </a:ln>
                <a:solidFill>
                  <a:srgbClr val="006699"/>
                </a:solidFill>
                <a:effectLst/>
                <a:uLnTx/>
                <a:uFillTx/>
                <a:latin typeface="Arial"/>
                <a:cs typeface="+mn-cs"/>
              </a:rPr>
              <a:t>GNU/Linux </a:t>
            </a:r>
            <a:r>
              <a:rPr kumimoji="0" lang="en-US" altLang="en-US" sz="1800" b="0" i="0" u="none" strike="noStrike" kern="0" cap="none" spc="0" normalizeH="0" baseline="0" noProof="0" dirty="0">
                <a:ln>
                  <a:noFill/>
                </a:ln>
                <a:solidFill>
                  <a:sysClr val="windowText" lastClr="000000"/>
                </a:solidFill>
                <a:effectLst/>
                <a:uLnTx/>
                <a:uFillTx/>
              </a:rPr>
              <a:t>and </a:t>
            </a:r>
            <a:r>
              <a:rPr kumimoji="0" lang="en-US" altLang="en-US" sz="1800" b="1" i="0" u="none" strike="noStrike" kern="1200" cap="none" spc="0" normalizeH="0" baseline="0" noProof="0" dirty="0">
                <a:ln>
                  <a:noFill/>
                </a:ln>
                <a:solidFill>
                  <a:srgbClr val="006699"/>
                </a:solidFill>
                <a:effectLst/>
                <a:uLnTx/>
                <a:uFillTx/>
                <a:latin typeface="Arial"/>
                <a:cs typeface="+mn-cs"/>
              </a:rPr>
              <a:t>BSD UNIX </a:t>
            </a:r>
            <a:r>
              <a:rPr kumimoji="0" lang="en-US" altLang="en-US" sz="1800" b="0" i="0" u="none" strike="noStrike" kern="0" cap="none" spc="0" normalizeH="0" baseline="0" noProof="0" dirty="0">
                <a:ln>
                  <a:noFill/>
                </a:ln>
                <a:solidFill>
                  <a:srgbClr val="000000"/>
                </a:solidFill>
                <a:effectLst/>
                <a:uLnTx/>
                <a:uFillTx/>
              </a:rPr>
              <a:t>(including core of </a:t>
            </a:r>
            <a:r>
              <a:rPr kumimoji="0" lang="en-US" altLang="en-US" sz="1800" b="1" i="0" u="none" strike="noStrike" kern="1200" cap="none" spc="0" normalizeH="0" baseline="0" noProof="0" dirty="0">
                <a:ln>
                  <a:noFill/>
                </a:ln>
                <a:solidFill>
                  <a:srgbClr val="006699"/>
                </a:solidFill>
                <a:effectLst/>
                <a:uLnTx/>
                <a:uFillTx/>
                <a:latin typeface="Arial"/>
                <a:cs typeface="+mn-cs"/>
              </a:rPr>
              <a:t>Mac</a:t>
            </a:r>
            <a:r>
              <a:rPr kumimoji="0" lang="en-US" altLang="en-US" sz="1800" b="1" i="0" u="none" strike="noStrike" kern="0" cap="none" spc="0" normalizeH="0" baseline="0" noProof="0" dirty="0">
                <a:ln>
                  <a:noFill/>
                </a:ln>
                <a:solidFill>
                  <a:srgbClr val="3366FF"/>
                </a:solidFill>
                <a:effectLst/>
                <a:uLnTx/>
                <a:uFillTx/>
              </a:rPr>
              <a:t> </a:t>
            </a:r>
            <a:r>
              <a:rPr kumimoji="0" lang="en-US" altLang="en-US" sz="1800" b="1" i="0" u="none" strike="noStrike" kern="1200" cap="none" spc="0" normalizeH="0" baseline="0" noProof="0" dirty="0">
                <a:ln>
                  <a:noFill/>
                </a:ln>
                <a:solidFill>
                  <a:srgbClr val="006699"/>
                </a:solidFill>
                <a:effectLst/>
                <a:uLnTx/>
                <a:uFillTx/>
                <a:latin typeface="Arial"/>
                <a:cs typeface="+mn-cs"/>
              </a:rPr>
              <a:t>OS X</a:t>
            </a:r>
            <a:r>
              <a:rPr kumimoji="0" lang="en-US" altLang="en-US" sz="1800" b="0" i="0" u="none" strike="noStrike" kern="0" cap="none" spc="0" normalizeH="0" baseline="0" noProof="0" dirty="0">
                <a:ln>
                  <a:noFill/>
                </a:ln>
                <a:solidFill>
                  <a:srgbClr val="000000"/>
                </a:solidFill>
                <a:effectLst/>
                <a:uLnTx/>
                <a:uFillTx/>
              </a:rPr>
              <a:t>), and many more</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rPr>
              <a:t>Can use VMM like VMware Player (Free on Windows), </a:t>
            </a:r>
            <a:r>
              <a:rPr kumimoji="0" lang="en-US" altLang="en-US" sz="1800" b="0" i="0" u="none" strike="noStrike" kern="0" cap="none" spc="0" normalizeH="0" baseline="0" noProof="0" dirty="0" err="1">
                <a:ln>
                  <a:noFill/>
                </a:ln>
                <a:solidFill>
                  <a:srgbClr val="000000"/>
                </a:solidFill>
                <a:effectLst/>
                <a:uLnTx/>
                <a:uFillTx/>
              </a:rPr>
              <a:t>Virtualbox</a:t>
            </a:r>
            <a:r>
              <a:rPr kumimoji="0" lang="en-US" altLang="en-US" sz="1800" b="0" i="0" u="none" strike="noStrike" kern="0" cap="none" spc="0" normalizeH="0" baseline="0" noProof="0" dirty="0">
                <a:ln>
                  <a:noFill/>
                </a:ln>
                <a:solidFill>
                  <a:srgbClr val="000000"/>
                </a:solidFill>
                <a:effectLst/>
                <a:uLnTx/>
                <a:uFillTx/>
              </a:rPr>
              <a:t> (open source and free on many platforms - </a:t>
            </a:r>
            <a:r>
              <a:rPr kumimoji="0" lang="en-US" altLang="en-US" sz="1800" b="0" i="0" u="none" strike="noStrike" kern="0" cap="none" spc="0" normalizeH="0" baseline="0" noProof="0" dirty="0">
                <a:ln>
                  <a:noFill/>
                </a:ln>
                <a:solidFill>
                  <a:sysClr val="windowText" lastClr="000000"/>
                </a:solidFill>
                <a:effectLst/>
                <a:uLnTx/>
                <a:uFillTx/>
              </a:rPr>
              <a:t>http://www.virtualbox.com) </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0000"/>
                </a:solidFill>
                <a:effectLst/>
                <a:uLnTx/>
                <a:uFillTx/>
              </a:rPr>
              <a:t>Use to run guest operating systems for exploration</a:t>
            </a:r>
          </a:p>
        </p:txBody>
      </p:sp>
    </p:spTree>
    <p:extLst>
      <p:ext uri="{BB962C8B-B14F-4D97-AF65-F5344CB8AC3E}">
        <p14:creationId xmlns:p14="http://schemas.microsoft.com/office/powerpoint/2010/main" xmlns="" val="225928671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363272" cy="562074"/>
          </a:xfrm>
        </p:spPr>
        <p:txBody>
          <a:bodyPr>
            <a:normAutofit fontScale="90000"/>
          </a:bodyPr>
          <a:lstStyle/>
          <a:p>
            <a:r>
              <a:rPr lang="en-US" altLang="en-US" dirty="0"/>
              <a:t>The Study of Operating Systems</a:t>
            </a:r>
            <a:endParaRPr lang="en-IN" dirty="0"/>
          </a:p>
        </p:txBody>
      </p:sp>
      <p:sp>
        <p:nvSpPr>
          <p:cNvPr id="4" name="Rectangle 1">
            <a:extLst>
              <a:ext uri="{FF2B5EF4-FFF2-40B4-BE49-F238E27FC236}">
                <a16:creationId xmlns:a16="http://schemas.microsoft.com/office/drawing/2014/main" xmlns="" id="{A9ADB72A-C379-40B9-96E3-D4FAFB9F20C1}"/>
              </a:ext>
            </a:extLst>
          </p:cNvPr>
          <p:cNvSpPr>
            <a:spLocks noChangeArrowheads="1"/>
          </p:cNvSpPr>
          <p:nvPr/>
        </p:nvSpPr>
        <p:spPr bwMode="auto">
          <a:xfrm>
            <a:off x="647700" y="1222375"/>
            <a:ext cx="7920038" cy="4703763"/>
          </a:xfrm>
          <a:prstGeom prst="rect">
            <a:avLst/>
          </a:prstGeom>
          <a:solidFill>
            <a:srgbClr val="CEEBFA"/>
          </a:solidFill>
          <a:ln w="9525" algn="ctr">
            <a:solidFill>
              <a:schemeClr val="tx1"/>
            </a:solidFill>
            <a:round/>
            <a:headEnd/>
            <a:tailEnd/>
          </a:ln>
        </p:spPr>
        <p:txBody>
          <a:bodyPr wrap="none"/>
          <a:lstStyle>
            <a:lvl1pPr>
              <a:spcBef>
                <a:spcPct val="35000"/>
              </a:spcBef>
              <a:buClr>
                <a:srgbClr val="993300"/>
              </a:buClr>
              <a:buSzPct val="110000"/>
              <a:buFont typeface="Wingdings" panose="05000000000000000000" pitchFamily="2" charset="2"/>
              <a:buChar char="§"/>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110000"/>
              <a:buFont typeface="Arial" panose="020B0604020202020204" pitchFamily="34" charset="0"/>
              <a:buChar char="•"/>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kumimoji="0" lang="en-US" altLang="en-US" sz="1200" dirty="0">
                <a:latin typeface="Verdana" panose="020B0604030504040204" pitchFamily="34" charset="0"/>
              </a:rPr>
              <a:t>There has never been a more interesting time to study operating systems, and it has never been </a:t>
            </a:r>
          </a:p>
          <a:p>
            <a:pPr>
              <a:spcBef>
                <a:spcPct val="0"/>
              </a:spcBef>
              <a:buClrTx/>
              <a:buSzTx/>
              <a:buFontTx/>
              <a:buNone/>
            </a:pPr>
            <a:r>
              <a:rPr kumimoji="0" lang="en-US" altLang="en-US" sz="1200" dirty="0">
                <a:latin typeface="Verdana" panose="020B0604030504040204" pitchFamily="34" charset="0"/>
              </a:rPr>
              <a:t>easier. The open-source movement has overtaken operating systems, causing many of them to be</a:t>
            </a:r>
          </a:p>
          <a:p>
            <a:pPr>
              <a:spcBef>
                <a:spcPct val="0"/>
              </a:spcBef>
              <a:buClrTx/>
              <a:buSzTx/>
              <a:buFontTx/>
              <a:buNone/>
            </a:pPr>
            <a:r>
              <a:rPr kumimoji="0" lang="en-US" altLang="en-US" sz="1200" dirty="0">
                <a:latin typeface="Verdana" panose="020B0604030504040204" pitchFamily="34" charset="0"/>
              </a:rPr>
              <a:t>made available in both source and binary (executable) format. The list of operating</a:t>
            </a:r>
          </a:p>
          <a:p>
            <a:pPr>
              <a:spcBef>
                <a:spcPct val="0"/>
              </a:spcBef>
              <a:buClrTx/>
              <a:buSzTx/>
              <a:buFontTx/>
              <a:buNone/>
            </a:pPr>
            <a:r>
              <a:rPr kumimoji="0" lang="en-US" altLang="en-US" sz="1200" dirty="0">
                <a:latin typeface="Verdana" panose="020B0604030504040204" pitchFamily="34" charset="0"/>
              </a:rPr>
              <a:t>systems available in both formats includes Linux, BUSD UNIX, Solaris, and part of </a:t>
            </a:r>
            <a:r>
              <a:rPr kumimoji="0" lang="en-US" altLang="en-US" sz="1200" dirty="0" err="1">
                <a:latin typeface="Verdana" panose="020B0604030504040204" pitchFamily="34" charset="0"/>
              </a:rPr>
              <a:t>macOS</a:t>
            </a:r>
            <a:r>
              <a:rPr kumimoji="0" lang="en-US" altLang="en-US" sz="1200" dirty="0">
                <a:latin typeface="Verdana" panose="020B0604030504040204" pitchFamily="34" charset="0"/>
              </a:rPr>
              <a:t>. </a:t>
            </a:r>
          </a:p>
          <a:p>
            <a:pPr>
              <a:spcBef>
                <a:spcPct val="0"/>
              </a:spcBef>
              <a:buClrTx/>
              <a:buSzTx/>
              <a:buFontTx/>
              <a:buNone/>
            </a:pPr>
            <a:r>
              <a:rPr kumimoji="0" lang="en-US" altLang="en-US" sz="1200" dirty="0">
                <a:latin typeface="Verdana" panose="020B0604030504040204" pitchFamily="34" charset="0"/>
              </a:rPr>
              <a:t>The availability of source code allows us to study operating systems from the inside out. </a:t>
            </a:r>
          </a:p>
          <a:p>
            <a:pPr>
              <a:spcBef>
                <a:spcPct val="0"/>
              </a:spcBef>
              <a:buClrTx/>
              <a:buSzTx/>
              <a:buFontTx/>
              <a:buNone/>
            </a:pPr>
            <a:r>
              <a:rPr kumimoji="0" lang="en-US" altLang="en-US" sz="1200" dirty="0">
                <a:latin typeface="Verdana" panose="020B0604030504040204" pitchFamily="34" charset="0"/>
              </a:rPr>
              <a:t>Questions that we could once answer only by looking at documentation or the behavior of an</a:t>
            </a:r>
          </a:p>
          <a:p>
            <a:pPr>
              <a:spcBef>
                <a:spcPct val="0"/>
              </a:spcBef>
              <a:buClrTx/>
              <a:buSzTx/>
              <a:buFontTx/>
              <a:buNone/>
            </a:pPr>
            <a:r>
              <a:rPr kumimoji="0" lang="en-US" altLang="en-US" sz="1200" dirty="0">
                <a:latin typeface="Verdana" panose="020B0604030504040204" pitchFamily="34" charset="0"/>
              </a:rPr>
              <a:t>operating system we can now answer by examining the code itself.</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Operating systems that are no longer commercially viable have been open-sourced as well, enabling </a:t>
            </a:r>
          </a:p>
          <a:p>
            <a:pPr>
              <a:spcBef>
                <a:spcPct val="0"/>
              </a:spcBef>
              <a:buClrTx/>
              <a:buSzTx/>
              <a:buFontTx/>
              <a:buNone/>
            </a:pPr>
            <a:r>
              <a:rPr kumimoji="0" lang="en-US" altLang="en-US" sz="1200" dirty="0">
                <a:latin typeface="Verdana" panose="020B0604030504040204" pitchFamily="34" charset="0"/>
              </a:rPr>
              <a:t>us to study how systems operated in a time of fewer CPU, memory, and storage resources. </a:t>
            </a:r>
          </a:p>
          <a:p>
            <a:pPr>
              <a:spcBef>
                <a:spcPct val="0"/>
              </a:spcBef>
              <a:buClrTx/>
              <a:buSzTx/>
              <a:buFontTx/>
              <a:buNone/>
            </a:pPr>
            <a:r>
              <a:rPr kumimoji="0" lang="en-US" altLang="en-US" sz="1200" dirty="0">
                <a:latin typeface="Verdana" panose="020B0604030504040204" pitchFamily="34" charset="0"/>
              </a:rPr>
              <a:t>An extensive but incomplete list of open-source operating-system projects is available</a:t>
            </a:r>
          </a:p>
          <a:p>
            <a:pPr>
              <a:spcBef>
                <a:spcPct val="0"/>
              </a:spcBef>
              <a:buClrTx/>
              <a:buSzTx/>
              <a:buFontTx/>
              <a:buNone/>
            </a:pPr>
            <a:r>
              <a:rPr kumimoji="0" lang="en-US" altLang="en-US" sz="1200" dirty="0">
                <a:latin typeface="Verdana" panose="020B0604030504040204" pitchFamily="34" charset="0"/>
              </a:rPr>
              <a:t>from https://curlie.org/Computers/Software/Operating_Systems/Open_Source/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In addition, the rise of virtualization as a mainstream (and frequently free) computer function </a:t>
            </a:r>
          </a:p>
          <a:p>
            <a:pPr>
              <a:spcBef>
                <a:spcPct val="0"/>
              </a:spcBef>
              <a:buClrTx/>
              <a:buSzTx/>
              <a:buFontTx/>
              <a:buNone/>
            </a:pPr>
            <a:r>
              <a:rPr kumimoji="0" lang="en-US" altLang="en-US" sz="1200" dirty="0">
                <a:latin typeface="Verdana" panose="020B0604030504040204" pitchFamily="34" charset="0"/>
              </a:rPr>
              <a:t>makes it possible to run many operating systems on top of one core system. For example, VMware</a:t>
            </a:r>
          </a:p>
          <a:p>
            <a:pPr>
              <a:spcBef>
                <a:spcPct val="0"/>
              </a:spcBef>
              <a:buClrTx/>
              <a:buSzTx/>
              <a:buFontTx/>
              <a:buNone/>
            </a:pPr>
            <a:r>
              <a:rPr kumimoji="0" lang="en-US" altLang="en-US" sz="1200" dirty="0">
                <a:latin typeface="Verdana" panose="020B0604030504040204" pitchFamily="34" charset="0"/>
              </a:rPr>
              <a:t>(http://www.vmware.com) </a:t>
            </a:r>
            <a:r>
              <a:rPr kumimoji="0" lang="en-US" altLang="en-US" sz="1200" dirty="0" err="1">
                <a:latin typeface="Verdana" panose="020B0604030504040204" pitchFamily="34" charset="0"/>
              </a:rPr>
              <a:t>providesa</a:t>
            </a:r>
            <a:r>
              <a:rPr kumimoji="0" lang="en-US" altLang="en-US" sz="1200" dirty="0">
                <a:latin typeface="Verdana" panose="020B0604030504040204" pitchFamily="34" charset="0"/>
              </a:rPr>
              <a:t> free “player” for Windows on which hundreds of free</a:t>
            </a:r>
          </a:p>
          <a:p>
            <a:pPr>
              <a:spcBef>
                <a:spcPct val="0"/>
              </a:spcBef>
              <a:buClrTx/>
              <a:buSzTx/>
              <a:buFontTx/>
              <a:buNone/>
            </a:pPr>
            <a:r>
              <a:rPr kumimoji="0" lang="en-US" altLang="en-US" sz="1200" dirty="0">
                <a:latin typeface="Verdana" panose="020B0604030504040204" pitchFamily="34" charset="0"/>
              </a:rPr>
              <a:t>“virtual appliances” can run. </a:t>
            </a:r>
            <a:r>
              <a:rPr kumimoji="0" lang="en-US" altLang="en-US" sz="1200" dirty="0" err="1">
                <a:latin typeface="Verdana" panose="020B0604030504040204" pitchFamily="34" charset="0"/>
              </a:rPr>
              <a:t>Virtualbox</a:t>
            </a:r>
            <a:r>
              <a:rPr kumimoji="0" lang="en-US" altLang="en-US" sz="1200" dirty="0">
                <a:latin typeface="Verdana" panose="020B0604030504040204" pitchFamily="34" charset="0"/>
              </a:rPr>
              <a:t> (http://www.virtualbox.com) provides a free, open-source</a:t>
            </a:r>
          </a:p>
          <a:p>
            <a:pPr>
              <a:spcBef>
                <a:spcPct val="0"/>
              </a:spcBef>
              <a:buClrTx/>
              <a:buSzTx/>
              <a:buFontTx/>
              <a:buNone/>
            </a:pPr>
            <a:r>
              <a:rPr kumimoji="0" lang="en-US" altLang="en-US" sz="1200" dirty="0">
                <a:latin typeface="Verdana" panose="020B0604030504040204" pitchFamily="34" charset="0"/>
              </a:rPr>
              <a:t>virtual machine manager on many operating systems. Using such tools, students can try out </a:t>
            </a:r>
          </a:p>
          <a:p>
            <a:pPr>
              <a:spcBef>
                <a:spcPct val="0"/>
              </a:spcBef>
              <a:buClrTx/>
              <a:buSzTx/>
              <a:buFontTx/>
              <a:buNone/>
            </a:pPr>
            <a:r>
              <a:rPr kumimoji="0" lang="en-US" altLang="en-US" sz="1200" dirty="0">
                <a:latin typeface="Verdana" panose="020B0604030504040204" pitchFamily="34" charset="0"/>
              </a:rPr>
              <a:t>hundreds of operating systems without dedicated hardware.</a:t>
            </a:r>
          </a:p>
          <a:p>
            <a:pPr>
              <a:spcBef>
                <a:spcPct val="0"/>
              </a:spcBef>
              <a:buClrTx/>
              <a:buSzTx/>
              <a:buFontTx/>
              <a:buNone/>
            </a:pPr>
            <a:endParaRPr kumimoji="0" lang="en-US" altLang="en-US" sz="1200" dirty="0">
              <a:latin typeface="Verdana" panose="020B0604030504040204" pitchFamily="34" charset="0"/>
            </a:endParaRPr>
          </a:p>
          <a:p>
            <a:pPr>
              <a:spcBef>
                <a:spcPct val="0"/>
              </a:spcBef>
              <a:buClrTx/>
              <a:buSzTx/>
              <a:buFontTx/>
              <a:buNone/>
            </a:pPr>
            <a:r>
              <a:rPr kumimoji="0" lang="en-US" altLang="en-US" sz="1200" dirty="0">
                <a:latin typeface="Verdana" panose="020B0604030504040204" pitchFamily="34" charset="0"/>
              </a:rPr>
              <a:t>The advent of open-source operating systems has also made it easier to make the move from </a:t>
            </a:r>
          </a:p>
          <a:p>
            <a:pPr>
              <a:spcBef>
                <a:spcPct val="0"/>
              </a:spcBef>
              <a:buClrTx/>
              <a:buSzTx/>
              <a:buFontTx/>
              <a:buNone/>
            </a:pPr>
            <a:r>
              <a:rPr kumimoji="0" lang="en-US" altLang="en-US" sz="1200" dirty="0">
                <a:latin typeface="Verdana" panose="020B0604030504040204" pitchFamily="34" charset="0"/>
              </a:rPr>
              <a:t>student to operating-system developer. With some knowledge, some effort, and an Internet </a:t>
            </a:r>
          </a:p>
          <a:p>
            <a:pPr>
              <a:spcBef>
                <a:spcPct val="0"/>
              </a:spcBef>
              <a:buClrTx/>
              <a:buSzTx/>
              <a:buFontTx/>
              <a:buNone/>
            </a:pPr>
            <a:r>
              <a:rPr kumimoji="0" lang="en-US" altLang="en-US" sz="1200" dirty="0">
                <a:latin typeface="Verdana" panose="020B0604030504040204" pitchFamily="34" charset="0"/>
              </a:rPr>
              <a:t>connection, a student can even create a new operating-system distribution. Just a few years ago, </a:t>
            </a:r>
          </a:p>
          <a:p>
            <a:pPr>
              <a:spcBef>
                <a:spcPct val="0"/>
              </a:spcBef>
              <a:buClrTx/>
              <a:buSzTx/>
              <a:buFontTx/>
              <a:buNone/>
            </a:pPr>
            <a:r>
              <a:rPr kumimoji="0" lang="en-US" altLang="en-US" sz="1200" dirty="0">
                <a:latin typeface="Verdana" panose="020B0604030504040204" pitchFamily="34" charset="0"/>
              </a:rPr>
              <a:t>it was difficult or impossible to get access to source code. Now, such access is limited only by</a:t>
            </a:r>
          </a:p>
          <a:p>
            <a:pPr>
              <a:spcBef>
                <a:spcPct val="0"/>
              </a:spcBef>
              <a:buClrTx/>
              <a:buSzTx/>
              <a:buFontTx/>
              <a:buNone/>
            </a:pPr>
            <a:r>
              <a:rPr kumimoji="0" lang="en-US" altLang="en-US" sz="1200" dirty="0">
                <a:latin typeface="Verdana" panose="020B0604030504040204" pitchFamily="34" charset="0"/>
              </a:rPr>
              <a:t>how much interest, time, and disk space a student has.</a:t>
            </a:r>
          </a:p>
        </p:txBody>
      </p:sp>
    </p:spTree>
    <p:extLst>
      <p:ext uri="{BB962C8B-B14F-4D97-AF65-F5344CB8AC3E}">
        <p14:creationId xmlns:p14="http://schemas.microsoft.com/office/powerpoint/2010/main" xmlns="" val="3013770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6850503E-0C66-4E1F-85A5-04BB5FC518A5}"/>
              </a:ext>
            </a:extLst>
          </p:cNvPr>
          <p:cNvSpPr>
            <a:spLocks noGrp="1" noChangeArrowheads="1"/>
          </p:cNvSpPr>
          <p:nvPr>
            <p:ph type="title"/>
          </p:nvPr>
        </p:nvSpPr>
        <p:spPr/>
        <p:txBody>
          <a:bodyPr/>
          <a:lstStyle/>
          <a:p>
            <a:pPr eaLnBrk="1" hangingPunct="1"/>
            <a:r>
              <a:rPr lang="en-US" altLang="en-US" sz="2800" dirty="0"/>
              <a:t>Abstract View of Components of Computer</a:t>
            </a:r>
          </a:p>
        </p:txBody>
      </p:sp>
      <p:pic>
        <p:nvPicPr>
          <p:cNvPr id="5" name="Content Placeholder 4">
            <a:extLst>
              <a:ext uri="{FF2B5EF4-FFF2-40B4-BE49-F238E27FC236}">
                <a16:creationId xmlns:a16="http://schemas.microsoft.com/office/drawing/2014/main" xmlns="" id="{21815D40-5D25-4B93-A397-C7A0DFC21190}"/>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95736" y="1700808"/>
            <a:ext cx="5016227" cy="3553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478638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69900" y="2736850"/>
            <a:ext cx="8267700" cy="609600"/>
          </a:xfrm>
        </p:spPr>
        <p:txBody>
          <a:bodyPr>
            <a:normAutofit fontScale="90000"/>
          </a:bodyPr>
          <a:lstStyle/>
          <a:p>
            <a:pPr>
              <a:defRPr/>
            </a:pPr>
            <a:r>
              <a:rPr lang="en-US" altLang="en-US" dirty="0">
                <a:effectLst>
                  <a:outerShdw blurRad="38100" dist="38100" dir="2700000" algn="tl">
                    <a:srgbClr val="C0C0C0"/>
                  </a:outerShdw>
                </a:effectLst>
              </a:rPr>
              <a:t>Kernel Data Structure</a:t>
            </a:r>
          </a:p>
        </p:txBody>
      </p:sp>
    </p:spTree>
    <p:extLst>
      <p:ext uri="{BB962C8B-B14F-4D97-AF65-F5344CB8AC3E}">
        <p14:creationId xmlns:p14="http://schemas.microsoft.com/office/powerpoint/2010/main" xmlns="" val="50584808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490066"/>
          </a:xfrm>
        </p:spPr>
        <p:txBody>
          <a:bodyPr>
            <a:normAutofit fontScale="90000"/>
          </a:bodyPr>
          <a:lstStyle/>
          <a:p>
            <a:r>
              <a:rPr lang="en-US" altLang="en-US" dirty="0"/>
              <a:t>Kernel Data Structures</a:t>
            </a:r>
            <a:endParaRPr lang="en-IN" dirty="0"/>
          </a:p>
        </p:txBody>
      </p:sp>
      <p:sp>
        <p:nvSpPr>
          <p:cNvPr id="8" name="Content Placeholder 2">
            <a:extLst>
              <a:ext uri="{FF2B5EF4-FFF2-40B4-BE49-F238E27FC236}">
                <a16:creationId xmlns:a16="http://schemas.microsoft.com/office/drawing/2014/main" xmlns="" id="{C11DE956-D8D2-CC41-A503-584A2927E681}"/>
              </a:ext>
            </a:extLst>
          </p:cNvPr>
          <p:cNvSpPr>
            <a:spLocks noGrp="1"/>
          </p:cNvSpPr>
          <p:nvPr>
            <p:ph idx="1"/>
          </p:nvPr>
        </p:nvSpPr>
        <p:spPr>
          <a:xfrm>
            <a:off x="806450" y="1233488"/>
            <a:ext cx="8229600" cy="4530725"/>
          </a:xfrm>
        </p:spPr>
        <p:txBody>
          <a:bodyPr>
            <a:normAutofit fontScale="85000" lnSpcReduction="20000"/>
          </a:bodyPr>
          <a:lstStyle/>
          <a:p>
            <a:pPr>
              <a:defRPr/>
            </a:pPr>
            <a:r>
              <a:rPr lang="en-US" dirty="0">
                <a:ea typeface="ＭＳ Ｐゴシック" charset="-128"/>
              </a:rPr>
              <a:t>Many similar to standard programming data structures</a:t>
            </a:r>
          </a:p>
          <a:p>
            <a:pPr>
              <a:defRPr/>
            </a:pPr>
            <a:r>
              <a:rPr lang="en-US" b="1" i="1" dirty="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defRPr/>
            </a:pPr>
            <a:r>
              <a:rPr lang="en-US" b="1" i="1" dirty="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a:ea typeface="ＭＳ Ｐゴシック" charset="-128"/>
            </a:endParaRPr>
          </a:p>
          <a:p>
            <a:pPr marL="0" indent="0">
              <a:buFont typeface="Monotype Sorts" charset="0"/>
              <a:buNone/>
              <a:defRPr/>
            </a:pPr>
            <a:endParaRPr lang="en-US" dirty="0">
              <a:ea typeface="ＭＳ Ｐゴシック" charset="-128"/>
            </a:endParaRPr>
          </a:p>
          <a:p>
            <a:pPr>
              <a:buFont typeface="Monotype Sorts" charset="0"/>
              <a:buChar char="n"/>
              <a:defRPr/>
            </a:pPr>
            <a:endParaRPr lang="en-US" dirty="0">
              <a:ea typeface="ＭＳ Ｐゴシック" charset="-128"/>
            </a:endParaRPr>
          </a:p>
        </p:txBody>
      </p:sp>
      <p:pic>
        <p:nvPicPr>
          <p:cNvPr id="9" name="Picture 3" descr="1_13.pdf">
            <a:extLst>
              <a:ext uri="{FF2B5EF4-FFF2-40B4-BE49-F238E27FC236}">
                <a16:creationId xmlns:a16="http://schemas.microsoft.com/office/drawing/2014/main" xmlns="" id="{4CBBE9AD-6B50-486E-B252-7F99E7A1C474}"/>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 descr="1_14.pdf">
            <a:extLst>
              <a:ext uri="{FF2B5EF4-FFF2-40B4-BE49-F238E27FC236}">
                <a16:creationId xmlns:a16="http://schemas.microsoft.com/office/drawing/2014/main" xmlns="" id="{423A57C8-D754-48D8-8979-4E21B2366597}"/>
              </a:ext>
            </a:extLst>
          </p:cNvPr>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5" descr="1_15.pdf">
            <a:extLst>
              <a:ext uri="{FF2B5EF4-FFF2-40B4-BE49-F238E27FC236}">
                <a16:creationId xmlns:a16="http://schemas.microsoft.com/office/drawing/2014/main" xmlns="" id="{5E7F7BE3-E7AF-4915-8591-E144B61CDF9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050733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634082"/>
          </a:xfrm>
        </p:spPr>
        <p:txBody>
          <a:bodyPr>
            <a:normAutofit fontScale="90000"/>
          </a:bodyPr>
          <a:lstStyle/>
          <a:p>
            <a:r>
              <a:rPr lang="en-US" altLang="en-US" dirty="0"/>
              <a:t>Kernel Data Structures</a:t>
            </a:r>
            <a:endParaRPr lang="en-IN" dirty="0"/>
          </a:p>
        </p:txBody>
      </p:sp>
      <p:sp>
        <p:nvSpPr>
          <p:cNvPr id="4" name="Content Placeholder 2">
            <a:extLst>
              <a:ext uri="{FF2B5EF4-FFF2-40B4-BE49-F238E27FC236}">
                <a16:creationId xmlns:a16="http://schemas.microsoft.com/office/drawing/2014/main" xmlns="" id="{0E8AFC19-2093-47C9-8C49-C7118EC3C581}"/>
              </a:ext>
            </a:extLst>
          </p:cNvPr>
          <p:cNvSpPr>
            <a:spLocks noGrp="1" noChangeArrowheads="1"/>
          </p:cNvSpPr>
          <p:nvPr>
            <p:ph sz="half" idx="1"/>
          </p:nvPr>
        </p:nvSpPr>
        <p:spPr>
          <a:xfrm>
            <a:off x="806450" y="1233488"/>
            <a:ext cx="5468938" cy="160496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3366FF"/>
                </a:solidFill>
                <a:effectLst/>
                <a:uLnTx/>
                <a:uFillTx/>
              </a:rPr>
              <a:t>Binary search tree</a:t>
            </a:r>
            <a:r>
              <a:rPr kumimoji="0" lang="en-US" altLang="en-US" sz="2400" b="0" i="0" u="none" strike="noStrike" kern="0" cap="none" spc="0" normalizeH="0" baseline="0" noProof="0" dirty="0">
                <a:ln>
                  <a:noFill/>
                </a:ln>
                <a:solidFill>
                  <a:sysClr val="windowText" lastClr="000000"/>
                </a:solidFill>
                <a:effectLst/>
                <a:uLnTx/>
                <a:uFillTx/>
              </a:rPr>
              <a:t/>
            </a:r>
            <a:br>
              <a:rPr kumimoji="0" lang="en-US" altLang="en-US" sz="2400" b="0" i="0" u="none" strike="noStrike" kern="0" cap="none" spc="0" normalizeH="0" baseline="0" noProof="0" dirty="0">
                <a:ln>
                  <a:noFill/>
                </a:ln>
                <a:solidFill>
                  <a:sysClr val="windowText" lastClr="000000"/>
                </a:solidFill>
                <a:effectLst/>
                <a:uLnTx/>
                <a:uFillTx/>
              </a:rPr>
            </a:br>
            <a:r>
              <a:rPr kumimoji="0" lang="en-US" altLang="en-US" sz="2400" b="0" i="0" u="none" strike="noStrike" kern="0" cap="none" spc="0" normalizeH="0" baseline="0" noProof="0" dirty="0">
                <a:ln>
                  <a:noFill/>
                </a:ln>
                <a:solidFill>
                  <a:sysClr val="windowText" lastClr="000000"/>
                </a:solidFill>
                <a:effectLst/>
                <a:uLnTx/>
                <a:uFillTx/>
              </a:rPr>
              <a:t>left &lt;= right</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Search performance is </a:t>
            </a:r>
            <a:r>
              <a:rPr kumimoji="0" lang="en-US" altLang="en-US" sz="2400" b="0" i="1" u="none" strike="noStrike" kern="0" cap="none" spc="0" normalizeH="0" baseline="0" noProof="0" dirty="0">
                <a:ln>
                  <a:noFill/>
                </a:ln>
                <a:solidFill>
                  <a:sysClr val="windowText" lastClr="000000"/>
                </a:solidFill>
                <a:effectLst/>
                <a:uLnTx/>
                <a:uFillTx/>
              </a:rPr>
              <a:t>O(n)</a:t>
            </a:r>
          </a:p>
          <a:p>
            <a:pPr marL="0" marR="0" lvl="1"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3366FF"/>
                </a:solidFill>
                <a:effectLst/>
                <a:uLnTx/>
                <a:uFillTx/>
              </a:rPr>
              <a:t>Balanced binary search tree </a:t>
            </a:r>
            <a:r>
              <a:rPr kumimoji="0" lang="en-US" altLang="en-US" sz="2400" b="0" i="0" u="none" strike="noStrike" kern="0" cap="none" spc="0" normalizeH="0" baseline="0" noProof="0" dirty="0">
                <a:ln>
                  <a:noFill/>
                </a:ln>
                <a:solidFill>
                  <a:sysClr val="windowText" lastClr="000000"/>
                </a:solidFill>
                <a:effectLst/>
                <a:uLnTx/>
                <a:uFillTx/>
              </a:rPr>
              <a:t>is </a:t>
            </a:r>
            <a:r>
              <a:rPr kumimoji="0" lang="en-US" altLang="en-US" sz="2400" b="0" i="1" u="none" strike="noStrike" kern="0" cap="none" spc="0" normalizeH="0" baseline="0" noProof="0" dirty="0">
                <a:ln>
                  <a:noFill/>
                </a:ln>
                <a:solidFill>
                  <a:sysClr val="windowText" lastClr="000000"/>
                </a:solidFill>
                <a:effectLst/>
                <a:uLnTx/>
                <a:uFillTx/>
              </a:rPr>
              <a:t>O(</a:t>
            </a:r>
            <a:r>
              <a:rPr kumimoji="0" lang="en-US" altLang="en-US" sz="2400" b="0" i="1" u="none" strike="noStrike" kern="0" cap="none" spc="0" normalizeH="0" baseline="0" noProof="0" dirty="0" err="1">
                <a:ln>
                  <a:noFill/>
                </a:ln>
                <a:solidFill>
                  <a:sysClr val="windowText" lastClr="000000"/>
                </a:solidFill>
                <a:effectLst/>
                <a:uLnTx/>
                <a:uFillTx/>
              </a:rPr>
              <a:t>lg</a:t>
            </a:r>
            <a:r>
              <a:rPr kumimoji="0" lang="en-US" altLang="en-US" sz="2400" b="0" i="1" u="none" strike="noStrike" kern="0" cap="none" spc="0" normalizeH="0" baseline="0" noProof="0" dirty="0">
                <a:ln>
                  <a:noFill/>
                </a:ln>
                <a:solidFill>
                  <a:sysClr val="windowText" lastClr="000000"/>
                </a:solidFill>
                <a:effectLst/>
                <a:uLnTx/>
                <a:uFillTx/>
              </a:rPr>
              <a:t> 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Monotype Sorts" pitchFamily="-84" charset="2"/>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pic>
        <p:nvPicPr>
          <p:cNvPr id="5" name="Picture 1" descr="1_16.pdf">
            <a:extLst>
              <a:ext uri="{FF2B5EF4-FFF2-40B4-BE49-F238E27FC236}">
                <a16:creationId xmlns:a16="http://schemas.microsoft.com/office/drawing/2014/main" xmlns="" id="{8A7EC466-9A66-4BE5-B140-99E2169313D9}"/>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5163" y="2979738"/>
            <a:ext cx="2755900" cy="215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26394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562074"/>
          </a:xfrm>
        </p:spPr>
        <p:txBody>
          <a:bodyPr>
            <a:normAutofit fontScale="90000"/>
          </a:bodyPr>
          <a:lstStyle/>
          <a:p>
            <a:r>
              <a:rPr lang="en-US" altLang="en-US" dirty="0"/>
              <a:t>Kernel Data Structures</a:t>
            </a:r>
            <a:endParaRPr lang="en-IN" dirty="0"/>
          </a:p>
        </p:txBody>
      </p:sp>
      <p:sp>
        <p:nvSpPr>
          <p:cNvPr id="4" name="Content Placeholder 2">
            <a:extLst>
              <a:ext uri="{FF2B5EF4-FFF2-40B4-BE49-F238E27FC236}">
                <a16:creationId xmlns:a16="http://schemas.microsoft.com/office/drawing/2014/main" xmlns="" id="{68AEA443-4F4C-44F5-BED3-7DA9622A4396}"/>
              </a:ext>
            </a:extLst>
          </p:cNvPr>
          <p:cNvSpPr>
            <a:spLocks noGrp="1" noChangeArrowheads="1"/>
          </p:cNvSpPr>
          <p:nvPr>
            <p:ph sz="half" idx="1"/>
          </p:nvPr>
        </p:nvSpPr>
        <p:spPr>
          <a:xfrm>
            <a:off x="806450" y="1233488"/>
            <a:ext cx="7726363" cy="4983162"/>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3366FF"/>
                </a:solidFill>
                <a:effectLst/>
                <a:uLnTx/>
                <a:uFillTx/>
              </a:rPr>
              <a:t>Hash function </a:t>
            </a:r>
            <a:r>
              <a:rPr kumimoji="0" lang="en-US" altLang="en-US" sz="2400" b="0" i="0" u="none" strike="noStrike" kern="0" cap="none" spc="0" normalizeH="0" baseline="0" noProof="0" dirty="0">
                <a:ln>
                  <a:noFill/>
                </a:ln>
                <a:solidFill>
                  <a:sysClr val="windowText" lastClr="000000"/>
                </a:solidFill>
                <a:effectLst/>
                <a:uLnTx/>
                <a:uFillTx/>
              </a:rPr>
              <a:t>can create a</a:t>
            </a:r>
            <a:r>
              <a:rPr kumimoji="0" lang="en-US" altLang="en-US" sz="2400" b="1" i="0" u="none" strike="noStrike" kern="0" cap="none" spc="0" normalizeH="0" baseline="0" noProof="0" dirty="0">
                <a:ln>
                  <a:noFill/>
                </a:ln>
                <a:solidFill>
                  <a:srgbClr val="3366FF"/>
                </a:solidFill>
                <a:effectLst/>
                <a:uLnTx/>
                <a:uFillTx/>
              </a:rPr>
              <a:t> hash map</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 typeface="Monotype Sorts" pitchFamily="-84" charset="2"/>
              <a:buNone/>
              <a:tabLst/>
              <a:defRPr/>
            </a:pPr>
            <a:endParaRPr kumimoji="0" lang="en-US" altLang="en-US" sz="1800" b="1" i="1" u="none" strike="noStrike" kern="0" cap="none" spc="0" normalizeH="0" baseline="0" noProof="0" dirty="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smtClean="0">
              <a:ln>
                <a:noFill/>
              </a:ln>
              <a:solidFill>
                <a:srgbClr val="3366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sz="1800" b="1" kern="0" dirty="0">
              <a:solidFill>
                <a:srgbClr val="3366FF"/>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smtClean="0">
                <a:ln>
                  <a:noFill/>
                </a:ln>
                <a:solidFill>
                  <a:srgbClr val="3366FF"/>
                </a:solidFill>
                <a:effectLst/>
                <a:uLnTx/>
                <a:uFillTx/>
              </a:rPr>
              <a:t>Bitmap</a:t>
            </a:r>
            <a:r>
              <a:rPr kumimoji="0" lang="en-US" altLang="en-US" sz="2400" b="0" i="0" u="none" strike="noStrike" kern="0" cap="none" spc="0" normalizeH="0" baseline="0" noProof="0" dirty="0" smtClean="0">
                <a:ln>
                  <a:noFill/>
                </a:ln>
                <a:solidFill>
                  <a:sysClr val="windowText" lastClr="000000"/>
                </a:solidFill>
                <a:effectLst/>
                <a:uLnTx/>
                <a:uFillTx/>
              </a:rPr>
              <a:t> </a:t>
            </a:r>
            <a:r>
              <a:rPr kumimoji="0" lang="en-US" altLang="en-US" sz="2400" b="0" i="0" u="none" strike="noStrike" kern="0" cap="none" spc="0" normalizeH="0" baseline="0" noProof="0" dirty="0">
                <a:ln>
                  <a:noFill/>
                </a:ln>
                <a:solidFill>
                  <a:sysClr val="windowText" lastClr="000000"/>
                </a:solidFill>
                <a:effectLst/>
                <a:uLnTx/>
                <a:uFillTx/>
              </a:rPr>
              <a:t>– string of </a:t>
            </a:r>
            <a:r>
              <a:rPr kumimoji="0" lang="en-US" altLang="en-US" sz="2400" b="0" i="1" u="none" strike="noStrike" kern="0" cap="none" spc="0" normalizeH="0" baseline="0" noProof="0" dirty="0">
                <a:ln>
                  <a:noFill/>
                </a:ln>
                <a:solidFill>
                  <a:sysClr val="windowText" lastClr="000000"/>
                </a:solidFill>
                <a:effectLst/>
                <a:uLnTx/>
                <a:uFillTx/>
              </a:rPr>
              <a:t>n</a:t>
            </a:r>
            <a:r>
              <a:rPr kumimoji="0" lang="en-US" altLang="en-US" sz="2400" b="0" i="0" u="none" strike="noStrike" kern="0" cap="none" spc="0" normalizeH="0" baseline="0" noProof="0" dirty="0">
                <a:ln>
                  <a:noFill/>
                </a:ln>
                <a:solidFill>
                  <a:sysClr val="windowText" lastClr="000000"/>
                </a:solidFill>
                <a:effectLst/>
                <a:uLnTx/>
                <a:uFillTx/>
              </a:rPr>
              <a:t> binary digits representing the status of </a:t>
            </a:r>
            <a:r>
              <a:rPr kumimoji="0" lang="en-US" altLang="en-US" sz="2400" b="0" i="1" u="none" strike="noStrike" kern="0" cap="none" spc="0" normalizeH="0" baseline="0" noProof="0" dirty="0">
                <a:ln>
                  <a:noFill/>
                </a:ln>
                <a:solidFill>
                  <a:sysClr val="windowText" lastClr="000000"/>
                </a:solidFill>
                <a:effectLst/>
                <a:uLnTx/>
                <a:uFillTx/>
              </a:rPr>
              <a:t>n</a:t>
            </a:r>
            <a:r>
              <a:rPr kumimoji="0" lang="en-US" altLang="en-US" sz="2400" b="0" i="0" u="none" strike="noStrike" kern="0" cap="none" spc="0" normalizeH="0" baseline="0" noProof="0" dirty="0">
                <a:ln>
                  <a:noFill/>
                </a:ln>
                <a:solidFill>
                  <a:sysClr val="windowText" lastClr="000000"/>
                </a:solidFill>
                <a:effectLst/>
                <a:uLnTx/>
                <a:uFillTx/>
              </a:rPr>
              <a:t> items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ysClr val="windowText" lastClr="000000"/>
                </a:solidFill>
                <a:effectLst/>
                <a:uLnTx/>
                <a:uFillTx/>
              </a:rPr>
              <a:t>Linux data structures defined in </a:t>
            </a:r>
            <a:r>
              <a:rPr kumimoji="0" lang="en-US" altLang="en-US" sz="2400" b="1" i="1" u="none" strike="noStrike" kern="0" cap="none" spc="0" normalizeH="0" baseline="0" noProof="0" dirty="0">
                <a:ln>
                  <a:noFill/>
                </a:ln>
                <a:solidFill>
                  <a:sysClr val="windowText" lastClr="000000"/>
                </a:solidFill>
                <a:effectLst/>
                <a:uLnTx/>
                <a:uFillTx/>
              </a:rPr>
              <a:t>include</a:t>
            </a:r>
            <a:r>
              <a:rPr kumimoji="0" lang="en-US" altLang="en-US" sz="2400" b="0" i="0" u="none" strike="noStrike" kern="0" cap="none" spc="0" normalizeH="0" baseline="0" noProof="0" dirty="0">
                <a:ln>
                  <a:noFill/>
                </a:ln>
                <a:solidFill>
                  <a:sysClr val="windowText" lastClr="000000"/>
                </a:solidFill>
                <a:effectLst/>
                <a:uLnTx/>
                <a:uFillTx/>
              </a:rPr>
              <a:t> files </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&lt;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linux</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list.h</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&gt;, &lt;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linux</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kfifo.h</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&gt;, &lt;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linux</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a:t>
            </a:r>
            <a:r>
              <a:rPr kumimoji="0" lang="en-US" altLang="en-US" sz="2400" b="0" i="0" u="none" strike="noStrike" kern="0" cap="none" spc="0" normalizeH="0" baseline="0" noProof="0" dirty="0" err="1">
                <a:ln>
                  <a:noFill/>
                </a:ln>
                <a:solidFill>
                  <a:sysClr val="windowText" lastClr="000000"/>
                </a:solidFill>
                <a:effectLst/>
                <a:uLnTx/>
                <a:uFillTx/>
                <a:cs typeface="Courier New" panose="02070309020205020404" pitchFamily="49" charset="0"/>
              </a:rPr>
              <a:t>rbtree.h</a:t>
            </a:r>
            <a:r>
              <a:rPr kumimoji="0" lang="en-US" altLang="en-US" sz="2400" b="0" i="0" u="none" strike="noStrike" kern="0" cap="none" spc="0" normalizeH="0" baseline="0" noProof="0" dirty="0">
                <a:ln>
                  <a:noFill/>
                </a:ln>
                <a:solidFill>
                  <a:sysClr val="windowText" lastClr="000000"/>
                </a:solidFill>
                <a:effectLst/>
                <a:uLnTx/>
                <a:uFillTx/>
                <a:cs typeface="Courier New" panose="02070309020205020404" pitchFamily="49" charset="0"/>
              </a:rPr>
              <a:t>&gt;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 typeface="Monotype Sorts" pitchFamily="-84" charset="2"/>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dirty="0">
              <a:ln>
                <a:noFill/>
              </a:ln>
              <a:solidFill>
                <a:sysClr val="windowText" lastClr="000000"/>
              </a:solidFill>
              <a:effectLst/>
              <a:uLnTx/>
              <a:uFillTx/>
            </a:endParaRPr>
          </a:p>
        </p:txBody>
      </p:sp>
      <p:pic>
        <p:nvPicPr>
          <p:cNvPr id="5" name="Picture 3" descr="1_17.pdf">
            <a:extLst>
              <a:ext uri="{FF2B5EF4-FFF2-40B4-BE49-F238E27FC236}">
                <a16:creationId xmlns:a16="http://schemas.microsoft.com/office/drawing/2014/main" xmlns="" id="{AAB8F4DC-3B59-48C6-B567-82DFFF272A1E}"/>
              </a:ext>
            </a:extLst>
          </p:cNvPr>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003461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708920"/>
            <a:ext cx="8229600" cy="1143000"/>
          </a:xfrm>
        </p:spPr>
        <p:txBody>
          <a:bodyPr/>
          <a:lstStyle/>
          <a:p>
            <a:r>
              <a:rPr lang="en-US" altLang="en-US" dirty="0"/>
              <a:t>End of Chapter 1</a:t>
            </a:r>
            <a:endParaRPr lang="en-IN" dirty="0"/>
          </a:p>
        </p:txBody>
      </p:sp>
    </p:spTree>
    <p:extLst>
      <p:ext uri="{BB962C8B-B14F-4D97-AF65-F5344CB8AC3E}">
        <p14:creationId xmlns:p14="http://schemas.microsoft.com/office/powerpoint/2010/main" xmlns="" val="2850949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69E77BD-F295-4D5C-88FB-9C1F0C2DF6D3}"/>
              </a:ext>
            </a:extLst>
          </p:cNvPr>
          <p:cNvSpPr>
            <a:spLocks noGrp="1" noChangeArrowheads="1"/>
          </p:cNvSpPr>
          <p:nvPr>
            <p:ph type="title"/>
          </p:nvPr>
        </p:nvSpPr>
        <p:spPr>
          <a:xfrm>
            <a:off x="457200" y="274638"/>
            <a:ext cx="8291264" cy="850106"/>
          </a:xfrm>
        </p:spPr>
        <p:txBody>
          <a:bodyPr/>
          <a:lstStyle/>
          <a:p>
            <a:r>
              <a:rPr lang="en-US" altLang="en-US" dirty="0"/>
              <a:t>What Operating Systems Do</a:t>
            </a:r>
          </a:p>
        </p:txBody>
      </p:sp>
      <p:sp>
        <p:nvSpPr>
          <p:cNvPr id="5" name="Content Placeholder 2">
            <a:extLst>
              <a:ext uri="{FF2B5EF4-FFF2-40B4-BE49-F238E27FC236}">
                <a16:creationId xmlns:a16="http://schemas.microsoft.com/office/drawing/2014/main" xmlns="" id="{CFEE02D0-0B66-42F3-A811-C29D1CE4B68A}"/>
              </a:ext>
            </a:extLst>
          </p:cNvPr>
          <p:cNvSpPr>
            <a:spLocks noGrp="1" noChangeArrowheads="1"/>
          </p:cNvSpPr>
          <p:nvPr>
            <p:ph idx="1"/>
          </p:nvPr>
        </p:nvSpPr>
        <p:spPr>
          <a:xfrm>
            <a:off x="457200" y="1268760"/>
            <a:ext cx="8363272" cy="4857403"/>
          </a:xfrm>
        </p:spPr>
        <p:txBody>
          <a:bodyPr>
            <a:normAutofit fontScale="70000" lnSpcReduction="20000"/>
          </a:bodyPr>
          <a:lstStyle/>
          <a:p>
            <a:r>
              <a:rPr lang="en-US" altLang="en-US" dirty="0"/>
              <a:t>Depends on the point of view</a:t>
            </a:r>
          </a:p>
          <a:p>
            <a:r>
              <a:rPr lang="en-US" altLang="en-US" dirty="0"/>
              <a:t>Users want convenience, </a:t>
            </a:r>
            <a:r>
              <a:rPr lang="en-US" altLang="en-US" b="1" dirty="0">
                <a:solidFill>
                  <a:srgbClr val="006699"/>
                </a:solidFill>
                <a:latin typeface="+mj-lt"/>
              </a:rPr>
              <a:t>ease of use </a:t>
            </a:r>
            <a:r>
              <a:rPr lang="en-US" altLang="en-US" dirty="0"/>
              <a:t>and</a:t>
            </a:r>
            <a:r>
              <a:rPr lang="en-US" altLang="en-US" b="1" dirty="0">
                <a:solidFill>
                  <a:srgbClr val="3366FF"/>
                </a:solidFill>
              </a:rPr>
              <a:t> </a:t>
            </a:r>
            <a:r>
              <a:rPr lang="en-US" altLang="en-US" b="1" dirty="0">
                <a:solidFill>
                  <a:srgbClr val="006699"/>
                </a:solidFill>
                <a:latin typeface="+mj-lt"/>
              </a:rPr>
              <a:t>good performance </a:t>
            </a:r>
          </a:p>
          <a:p>
            <a:pPr lvl="1"/>
            <a:r>
              <a:rPr lang="en-US" altLang="en-US" dirty="0"/>
              <a:t>Don</a:t>
            </a:r>
            <a:r>
              <a:rPr lang="ja-JP" altLang="en-US" dirty="0"/>
              <a:t>’</a:t>
            </a:r>
            <a:r>
              <a:rPr lang="en-US" altLang="ja-JP" dirty="0"/>
              <a:t>t care about </a:t>
            </a:r>
            <a:r>
              <a:rPr lang="en-US" altLang="ja-JP" b="1" dirty="0">
                <a:solidFill>
                  <a:srgbClr val="006699"/>
                </a:solidFill>
                <a:latin typeface="+mj-lt"/>
              </a:rPr>
              <a:t>resource utilization</a:t>
            </a:r>
          </a:p>
          <a:p>
            <a:r>
              <a:rPr lang="en-US" altLang="en-US" dirty="0"/>
              <a:t>But shared computer such as </a:t>
            </a:r>
            <a:r>
              <a:rPr lang="en-US" altLang="en-US" b="1" dirty="0">
                <a:solidFill>
                  <a:srgbClr val="006699"/>
                </a:solidFill>
                <a:latin typeface="+mj-lt"/>
              </a:rPr>
              <a:t>mainframe</a:t>
            </a:r>
            <a:r>
              <a:rPr lang="en-US" altLang="en-US" dirty="0"/>
              <a:t> or </a:t>
            </a:r>
            <a:r>
              <a:rPr lang="en-US" altLang="en-US" b="1" dirty="0">
                <a:solidFill>
                  <a:srgbClr val="006699"/>
                </a:solidFill>
                <a:latin typeface="+mj-lt"/>
              </a:rPr>
              <a:t>minicomputer</a:t>
            </a:r>
            <a:r>
              <a:rPr lang="en-US" altLang="en-US" dirty="0"/>
              <a:t> must keep all users happy</a:t>
            </a:r>
          </a:p>
          <a:p>
            <a:pPr lvl="1"/>
            <a:r>
              <a:rPr lang="en-US" altLang="en-US" dirty="0"/>
              <a:t>Operating system is a </a:t>
            </a:r>
            <a:r>
              <a:rPr lang="en-US" altLang="en-US" b="1" dirty="0">
                <a:solidFill>
                  <a:srgbClr val="006699"/>
                </a:solidFill>
                <a:latin typeface="+mj-lt"/>
              </a:rPr>
              <a:t>resource allocator </a:t>
            </a:r>
            <a:r>
              <a:rPr lang="en-US" altLang="en-US" dirty="0"/>
              <a:t>and </a:t>
            </a:r>
            <a:r>
              <a:rPr lang="en-US" altLang="en-US" b="1" dirty="0">
                <a:solidFill>
                  <a:srgbClr val="006699"/>
                </a:solidFill>
                <a:latin typeface="+mj-lt"/>
              </a:rPr>
              <a:t>control program </a:t>
            </a:r>
            <a:r>
              <a:rPr lang="en-US" altLang="en-US" dirty="0"/>
              <a:t>making efficient use of </a:t>
            </a:r>
            <a:r>
              <a:rPr lang="en-US" altLang="en-US" dirty="0" smtClean="0"/>
              <a:t>H/W </a:t>
            </a:r>
            <a:r>
              <a:rPr lang="en-US" altLang="en-US" dirty="0"/>
              <a:t>and managing execution of user programs</a:t>
            </a:r>
          </a:p>
          <a:p>
            <a:r>
              <a:rPr lang="en-US" altLang="en-US" dirty="0"/>
              <a:t>Users of </a:t>
            </a:r>
            <a:r>
              <a:rPr lang="en-US" altLang="en-US" dirty="0" smtClean="0"/>
              <a:t>dedicated </a:t>
            </a:r>
            <a:r>
              <a:rPr lang="en-US" altLang="en-US" dirty="0"/>
              <a:t>systems such as </a:t>
            </a:r>
            <a:r>
              <a:rPr lang="en-US" altLang="en-US" b="1" dirty="0">
                <a:solidFill>
                  <a:srgbClr val="006699"/>
                </a:solidFill>
                <a:latin typeface="+mj-lt"/>
              </a:rPr>
              <a:t>workstations</a:t>
            </a:r>
            <a:r>
              <a:rPr lang="en-US" altLang="en-US" dirty="0"/>
              <a:t> have dedicated resources but frequently use shared resources from </a:t>
            </a:r>
            <a:r>
              <a:rPr lang="en-US" altLang="en-US" b="1" dirty="0">
                <a:solidFill>
                  <a:srgbClr val="006699"/>
                </a:solidFill>
                <a:latin typeface="+mj-lt"/>
              </a:rPr>
              <a:t>servers</a:t>
            </a:r>
          </a:p>
          <a:p>
            <a:r>
              <a:rPr lang="en-US" altLang="en-US" dirty="0">
                <a:solidFill>
                  <a:srgbClr val="000000"/>
                </a:solidFill>
              </a:rPr>
              <a:t>Mobile devices like smartphones and </a:t>
            </a:r>
            <a:r>
              <a:rPr lang="en-US" altLang="en-US" dirty="0" smtClean="0">
                <a:solidFill>
                  <a:srgbClr val="000000"/>
                </a:solidFill>
              </a:rPr>
              <a:t>tablets </a:t>
            </a:r>
            <a:r>
              <a:rPr lang="en-US" altLang="en-US" dirty="0">
                <a:solidFill>
                  <a:srgbClr val="000000"/>
                </a:solidFill>
              </a:rPr>
              <a:t>are resource poor,  optimized for usability and battery life</a:t>
            </a:r>
          </a:p>
          <a:p>
            <a:pPr lvl="1"/>
            <a:r>
              <a:rPr lang="en-US" altLang="en-US" dirty="0">
                <a:solidFill>
                  <a:srgbClr val="000000"/>
                </a:solidFill>
              </a:rPr>
              <a:t>Mobile user interfaces such as touch screens, voice recognition</a:t>
            </a:r>
          </a:p>
          <a:p>
            <a:r>
              <a:rPr lang="en-US" altLang="en-US" dirty="0">
                <a:solidFill>
                  <a:srgbClr val="000000"/>
                </a:solidFill>
              </a:rPr>
              <a:t>Some computers have little or no user interface, such as embedded computers in devices and automobiles</a:t>
            </a:r>
          </a:p>
          <a:p>
            <a:pPr lvl="1"/>
            <a:r>
              <a:rPr lang="en-US" altLang="en-US" dirty="0">
                <a:solidFill>
                  <a:srgbClr val="000000"/>
                </a:solidFill>
              </a:rPr>
              <a:t>Run primarily without user intervention</a:t>
            </a:r>
          </a:p>
        </p:txBody>
      </p:sp>
    </p:spTree>
    <p:extLst>
      <p:ext uri="{BB962C8B-B14F-4D97-AF65-F5344CB8AC3E}">
        <p14:creationId xmlns:p14="http://schemas.microsoft.com/office/powerpoint/2010/main" xmlns="" val="35276920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2CEB20E3-5741-425B-8E23-5A7CB7B0B6E0}"/>
              </a:ext>
            </a:extLst>
          </p:cNvPr>
          <p:cNvSpPr>
            <a:spLocks noGrp="1" noChangeArrowheads="1"/>
          </p:cNvSpPr>
          <p:nvPr>
            <p:ph type="title"/>
          </p:nvPr>
        </p:nvSpPr>
        <p:spPr/>
        <p:txBody>
          <a:bodyPr/>
          <a:lstStyle/>
          <a:p>
            <a:pPr eaLnBrk="1" hangingPunct="1"/>
            <a:r>
              <a:rPr lang="en-US" altLang="en-US" dirty="0"/>
              <a:t>Defining Operating Systems</a:t>
            </a:r>
          </a:p>
        </p:txBody>
      </p:sp>
      <p:sp>
        <p:nvSpPr>
          <p:cNvPr id="5" name="Rectangle 3">
            <a:extLst>
              <a:ext uri="{FF2B5EF4-FFF2-40B4-BE49-F238E27FC236}">
                <a16:creationId xmlns:a16="http://schemas.microsoft.com/office/drawing/2014/main" xmlns="" id="{BA616C95-31EB-4384-984E-E8D92B883E14}"/>
              </a:ext>
            </a:extLst>
          </p:cNvPr>
          <p:cNvSpPr>
            <a:spLocks noGrp="1" noChangeArrowheads="1"/>
          </p:cNvSpPr>
          <p:nvPr>
            <p:ph idx="1"/>
          </p:nvPr>
        </p:nvSpPr>
        <p:spPr/>
        <p:txBody>
          <a:bodyPr/>
          <a:lstStyle/>
          <a:p>
            <a:r>
              <a:rPr lang="en-US" altLang="en-US" dirty="0" smtClean="0"/>
              <a:t>Term </a:t>
            </a:r>
            <a:r>
              <a:rPr lang="en-US" altLang="en-US" dirty="0"/>
              <a:t>OS covers many roles</a:t>
            </a:r>
          </a:p>
          <a:p>
            <a:pPr lvl="1"/>
            <a:r>
              <a:rPr lang="en-US" altLang="en-US" dirty="0"/>
              <a:t>Because of myriad designs and uses of OSes</a:t>
            </a:r>
          </a:p>
          <a:p>
            <a:pPr lvl="1"/>
            <a:r>
              <a:rPr lang="en-US" altLang="en-US" dirty="0"/>
              <a:t>Present in toasters through ships, spacecraft, game machines, TVs and industrial control systems</a:t>
            </a:r>
          </a:p>
          <a:p>
            <a:pPr lvl="1"/>
            <a:r>
              <a:rPr lang="en-US" altLang="en-US" dirty="0"/>
              <a:t>Born when </a:t>
            </a:r>
            <a:r>
              <a:rPr lang="en-US" altLang="en-US" dirty="0" smtClean="0"/>
              <a:t>use of computers </a:t>
            </a:r>
            <a:r>
              <a:rPr lang="en-US" altLang="en-US" dirty="0"/>
              <a:t>for military became more general purpose and needed resource management and program control</a:t>
            </a:r>
          </a:p>
        </p:txBody>
      </p:sp>
    </p:spTree>
    <p:extLst>
      <p:ext uri="{BB962C8B-B14F-4D97-AF65-F5344CB8AC3E}">
        <p14:creationId xmlns:p14="http://schemas.microsoft.com/office/powerpoint/2010/main" xmlns="" val="24639824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2258</TotalTime>
  <Words>3778</Words>
  <Application>Microsoft Office PowerPoint</Application>
  <PresentationFormat>On-screen Show (4:3)</PresentationFormat>
  <Paragraphs>498</Paragraphs>
  <Slides>74</Slides>
  <Notes>0</Notes>
  <HiddenSlides>0</HiddenSlides>
  <MMClips>0</MMClips>
  <ScaleCrop>false</ScaleCrop>
  <HeadingPairs>
    <vt:vector size="4" baseType="variant">
      <vt:variant>
        <vt:lpstr>Theme</vt:lpstr>
      </vt:variant>
      <vt:variant>
        <vt:i4>1</vt:i4>
      </vt:variant>
      <vt:variant>
        <vt:lpstr>Slide Titles</vt:lpstr>
      </vt:variant>
      <vt:variant>
        <vt:i4>74</vt:i4>
      </vt:variant>
    </vt:vector>
  </HeadingPairs>
  <TitlesOfParts>
    <vt:vector size="75" baseType="lpstr">
      <vt:lpstr>Office Theme</vt:lpstr>
      <vt:lpstr>Chapter 1:  Introduction</vt:lpstr>
      <vt:lpstr>Chapter 1: Introduction</vt:lpstr>
      <vt:lpstr>Objectives</vt:lpstr>
      <vt:lpstr>What Does the Term Operating System Mean?</vt:lpstr>
      <vt:lpstr>What is an Operating System?</vt:lpstr>
      <vt:lpstr>Computer System Structure</vt:lpstr>
      <vt:lpstr>Abstract View of Components of Computer</vt:lpstr>
      <vt:lpstr>What Operating Systems Do</vt:lpstr>
      <vt:lpstr>Defining Operating Systems</vt:lpstr>
      <vt:lpstr>Operating System Definition</vt:lpstr>
      <vt:lpstr>Overview of Computer System Structure </vt:lpstr>
      <vt:lpstr>Computer System Organization</vt:lpstr>
      <vt:lpstr>Computer-System Operation</vt:lpstr>
      <vt:lpstr>Common Functions of Interrupts</vt:lpstr>
      <vt:lpstr>Interrupt Timeline</vt:lpstr>
      <vt:lpstr>Interrupt Handling</vt:lpstr>
      <vt:lpstr>Interrupt-drive I/O Cycle</vt:lpstr>
      <vt:lpstr>I/O Structure</vt:lpstr>
      <vt:lpstr>I/O Structure (Cont.)</vt:lpstr>
      <vt:lpstr>Computer Startup</vt:lpstr>
      <vt:lpstr>Storage Structure </vt:lpstr>
      <vt:lpstr>Storage Structure</vt:lpstr>
      <vt:lpstr>Storage Structure (Cont.)</vt:lpstr>
      <vt:lpstr>Storage Definitions and Notation Review</vt:lpstr>
      <vt:lpstr>Storage Hierarchy</vt:lpstr>
      <vt:lpstr>Storage-Device Hierarchy</vt:lpstr>
      <vt:lpstr>How a Modern Computer Works</vt:lpstr>
      <vt:lpstr>Direct Memory Access Structure</vt:lpstr>
      <vt:lpstr>Operating-System Operations</vt:lpstr>
      <vt:lpstr>Multiprogramming (Batch system)</vt:lpstr>
      <vt:lpstr>Multitasking (Timesharing)</vt:lpstr>
      <vt:lpstr>Memory Layout for Multiprogrammed System</vt:lpstr>
      <vt:lpstr>Dual-mode Operation</vt:lpstr>
      <vt:lpstr>Transition from User to Kernel Mode</vt:lpstr>
      <vt:lpstr>Timer</vt:lpstr>
      <vt:lpstr>Process Management</vt:lpstr>
      <vt:lpstr>Process Management Activities</vt:lpstr>
      <vt:lpstr>Memory Management</vt:lpstr>
      <vt:lpstr>File-system Management</vt:lpstr>
      <vt:lpstr>Mass-Storage Management</vt:lpstr>
      <vt:lpstr>Caching</vt:lpstr>
      <vt:lpstr>Characteristics of Various Types of Storage</vt:lpstr>
      <vt:lpstr>Migration of data “A” from Disk to Register</vt:lpstr>
      <vt:lpstr>I/O Subsystem</vt:lpstr>
      <vt:lpstr>Protection and Security</vt:lpstr>
      <vt:lpstr>Virtualization</vt:lpstr>
      <vt:lpstr>Virtualization (cont.)</vt:lpstr>
      <vt:lpstr>Computing Environments - Virtualization</vt:lpstr>
      <vt:lpstr>Distributed Systems</vt:lpstr>
      <vt:lpstr>Slide 50</vt:lpstr>
      <vt:lpstr>Computer-System Architecture</vt:lpstr>
      <vt:lpstr>Symmetric Multiprocessing Architecture</vt:lpstr>
      <vt:lpstr>Dual-Core Design</vt:lpstr>
      <vt:lpstr>Non-Uniform Memory Access System</vt:lpstr>
      <vt:lpstr>Clustered Systems</vt:lpstr>
      <vt:lpstr>Clustered Systems</vt:lpstr>
      <vt:lpstr>PC Motherboard</vt:lpstr>
      <vt:lpstr>Slide 58</vt:lpstr>
      <vt:lpstr>Computing Environments</vt:lpstr>
      <vt:lpstr>Traditional</vt:lpstr>
      <vt:lpstr>Mobile</vt:lpstr>
      <vt:lpstr>Client Server</vt:lpstr>
      <vt:lpstr>Peer-to-Peer</vt:lpstr>
      <vt:lpstr>Cloud Computing</vt:lpstr>
      <vt:lpstr>Cloud Computing (Cont.)</vt:lpstr>
      <vt:lpstr>Cloud Computing (cont.)</vt:lpstr>
      <vt:lpstr>Real-Time Embedded Systems</vt:lpstr>
      <vt:lpstr>Free and Open-Source Operating Systems</vt:lpstr>
      <vt:lpstr>The Study of Operating Systems</vt:lpstr>
      <vt:lpstr>Kernel Data Structure</vt:lpstr>
      <vt:lpstr>Kernel Data Structures</vt:lpstr>
      <vt:lpstr>Kernel Data Structures</vt:lpstr>
      <vt:lpstr>Kernel Data Structures</vt:lpstr>
      <vt:lpstr>End of Chapter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Introduction</dc:title>
  <dc:creator>Sheli Sinha Chaudhur</dc:creator>
  <cp:lastModifiedBy>user</cp:lastModifiedBy>
  <cp:revision>28</cp:revision>
  <dcterms:created xsi:type="dcterms:W3CDTF">2021-03-04T03:32:24Z</dcterms:created>
  <dcterms:modified xsi:type="dcterms:W3CDTF">2023-05-16T12:23:03Z</dcterms:modified>
</cp:coreProperties>
</file>