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59" r:id="rId3"/>
    <p:sldId id="32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32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324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21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4" r:id="rId61"/>
    <p:sldId id="323" r:id="rId62"/>
    <p:sldId id="315" r:id="rId63"/>
    <p:sldId id="316" r:id="rId64"/>
    <p:sldId id="317" r:id="rId65"/>
    <p:sldId id="318" r:id="rId66"/>
    <p:sldId id="319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0" d="100"/>
          <a:sy n="80" d="100"/>
        </p:scale>
        <p:origin x="-34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4F635-0AEF-4E77-B06B-AFB07FA4C47F}" type="datetimeFigureOut">
              <a:rPr lang="en-IN" smtClean="0"/>
              <a:pPr/>
              <a:t>21-03-2023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3F682-D31D-4127-82A6-5FA2BB7EEC2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657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32D501-746F-4E41-BFE2-4E3ACFB4F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3"/>
            <a:ext cx="4572000" cy="2387600"/>
          </a:xfrm>
        </p:spPr>
        <p:txBody>
          <a:bodyPr anchor="b"/>
          <a:lstStyle>
            <a:lvl1pPr algn="ctr">
              <a:defRPr sz="6000"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A234AA16-1CD2-427B-863A-02977B1378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8" r="7368" b="18503"/>
          <a:stretch/>
        </p:blipFill>
        <p:spPr bwMode="auto">
          <a:xfrm>
            <a:off x="0" y="8784"/>
            <a:ext cx="6096000" cy="684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7E8F256-B933-4421-9C97-633533CB51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43048" y="4983222"/>
            <a:ext cx="8163252" cy="1530229"/>
          </a:xfrm>
          <a:prstGeom prst="rect">
            <a:avLst/>
          </a:prstGeom>
        </p:spPr>
      </p:pic>
      <p:pic>
        <p:nvPicPr>
          <p:cNvPr id="11" name="Picture 2" descr="Jadavpur University - Wikipedia">
            <a:extLst>
              <a:ext uri="{FF2B5EF4-FFF2-40B4-BE49-F238E27FC236}">
                <a16:creationId xmlns="" xmlns:a16="http://schemas.microsoft.com/office/drawing/2014/main" id="{5F844005-B061-4DCD-AFFB-1C792AD669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421" y="8783"/>
            <a:ext cx="1113579" cy="111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792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883F66-ED6D-4AFF-997D-C59E2AA83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3547A9-A34D-4449-A851-22B5E67A9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29C2F339-8A6D-4FFF-889C-C07FA7DC65AA}"/>
              </a:ext>
            </a:extLst>
          </p:cNvPr>
          <p:cNvSpPr/>
          <p:nvPr userDrawn="1"/>
        </p:nvSpPr>
        <p:spPr>
          <a:xfrm>
            <a:off x="0" y="6187473"/>
            <a:ext cx="12192000" cy="681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E421A07-E6B4-4348-9603-CF3C7A188602}"/>
              </a:ext>
            </a:extLst>
          </p:cNvPr>
          <p:cNvSpPr txBox="1"/>
          <p:nvPr userDrawn="1"/>
        </p:nvSpPr>
        <p:spPr>
          <a:xfrm>
            <a:off x="199696" y="6332815"/>
            <a:ext cx="249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Digital Image Processing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108AD00-95F0-4AD8-AC6E-430D97FC2567}"/>
              </a:ext>
            </a:extLst>
          </p:cNvPr>
          <p:cNvSpPr txBox="1"/>
          <p:nvPr userDrawn="1"/>
        </p:nvSpPr>
        <p:spPr>
          <a:xfrm>
            <a:off x="6369268" y="6403869"/>
            <a:ext cx="449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Prof.Sheli</a:t>
            </a:r>
            <a:r>
              <a:rPr lang="en-US" b="1" dirty="0">
                <a:solidFill>
                  <a:schemeClr val="bg1"/>
                </a:solidFill>
              </a:rPr>
              <a:t> Sinha Chaudhuri. Dept of ETCE , JU 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C9324A5-3AC4-4C2D-A0BB-56F631EB9D6D}"/>
              </a:ext>
            </a:extLst>
          </p:cNvPr>
          <p:cNvSpPr txBox="1"/>
          <p:nvPr userDrawn="1"/>
        </p:nvSpPr>
        <p:spPr>
          <a:xfrm>
            <a:off x="11535128" y="640386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78AF5AD-F6F3-4AB0-9096-E3001949BB92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1026" name="Picture 2" descr="Jadavpur University - Wikipedia">
            <a:extLst>
              <a:ext uri="{FF2B5EF4-FFF2-40B4-BE49-F238E27FC236}">
                <a16:creationId xmlns="" xmlns:a16="http://schemas.microsoft.com/office/drawing/2014/main" id="{CB31C64B-B5D5-41B5-834E-861A02031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-2349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6395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82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BB4E6BE-B19A-455C-990D-9F43D124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CA0A52-D4DC-413A-9646-040F36E0D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09CEDF-DB5F-4633-8F3B-9A6F2BFBF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0B836-C254-4FD7-BC18-0C406B910447}" type="datetimeFigureOut">
              <a:rPr lang="en-IN" smtClean="0"/>
              <a:pPr/>
              <a:t>21-03-2023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094195-EA48-4844-B383-9B1BB6AA1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595E90-48A8-4F58-8B41-8FC6FA163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41855-0CAB-45B8-B4C7-77318FC22CE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29C2F339-8A6D-4FFF-889C-C07FA7DC65AA}"/>
              </a:ext>
            </a:extLst>
          </p:cNvPr>
          <p:cNvSpPr/>
          <p:nvPr userDrawn="1"/>
        </p:nvSpPr>
        <p:spPr>
          <a:xfrm>
            <a:off x="0" y="6187473"/>
            <a:ext cx="12192000" cy="681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E421A07-E6B4-4348-9603-CF3C7A188602}"/>
              </a:ext>
            </a:extLst>
          </p:cNvPr>
          <p:cNvSpPr txBox="1"/>
          <p:nvPr userDrawn="1"/>
        </p:nvSpPr>
        <p:spPr>
          <a:xfrm>
            <a:off x="199696" y="6332815"/>
            <a:ext cx="249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Digital Image Processing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108AD00-95F0-4AD8-AC6E-430D97FC2567}"/>
              </a:ext>
            </a:extLst>
          </p:cNvPr>
          <p:cNvSpPr txBox="1"/>
          <p:nvPr userDrawn="1"/>
        </p:nvSpPr>
        <p:spPr>
          <a:xfrm>
            <a:off x="6369268" y="6403869"/>
            <a:ext cx="449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Prof.Sheli</a:t>
            </a:r>
            <a:r>
              <a:rPr lang="en-US" b="1" dirty="0">
                <a:solidFill>
                  <a:schemeClr val="bg1"/>
                </a:solidFill>
              </a:rPr>
              <a:t> Sinha Chaudhuri. Dept of ETCE , JU 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C9324A5-3AC4-4C2D-A0BB-56F631EB9D6D}"/>
              </a:ext>
            </a:extLst>
          </p:cNvPr>
          <p:cNvSpPr txBox="1"/>
          <p:nvPr userDrawn="1"/>
        </p:nvSpPr>
        <p:spPr>
          <a:xfrm>
            <a:off x="11535128" y="6403869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78AF5AD-F6F3-4AB0-9096-E3001949BB92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11" name="Picture 2" descr="Jadavpur University - Wikipedia">
            <a:extLst>
              <a:ext uri="{FF2B5EF4-FFF2-40B4-BE49-F238E27FC236}">
                <a16:creationId xmlns="" xmlns:a16="http://schemas.microsoft.com/office/drawing/2014/main" id="{CB31C64B-B5D5-41B5-834E-861A02031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-2349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79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478C78-3ED7-4468-B4A9-718D129B8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3"/>
            <a:ext cx="4572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Image Segmentation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50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553793" y="180109"/>
            <a:ext cx="9711562" cy="115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380960" indent="-933840">
              <a:lnSpc>
                <a:spcPct val="100000"/>
              </a:lnSpc>
              <a:spcBef>
                <a:spcPts val="99"/>
              </a:spcBef>
            </a:pPr>
            <a:r>
              <a:rPr lang="en-US" sz="3600" b="0" strike="noStrike" spc="-12" dirty="0">
                <a:solidFill>
                  <a:srgbClr val="000000"/>
                </a:solidFill>
                <a:latin typeface="Trebuchet MS" pitchFamily="34" charset="0"/>
              </a:rPr>
              <a:t>Detection </a:t>
            </a: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</a:rPr>
              <a:t>of </a:t>
            </a:r>
            <a:r>
              <a:rPr lang="en-US" sz="3600" b="0" strike="noStrike" spc="-12" dirty="0" smtClean="0">
                <a:solidFill>
                  <a:srgbClr val="000000"/>
                </a:solidFill>
                <a:latin typeface="Trebuchet MS" pitchFamily="34" charset="0"/>
              </a:rPr>
              <a:t>Discontinuities:  </a:t>
            </a: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</a:rPr>
              <a:t>Edge</a:t>
            </a:r>
            <a:r>
              <a:rPr lang="en-US" sz="3600" b="0" strike="noStrike" spc="-2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b="0" strike="noStrike" spc="-12" dirty="0">
                <a:solidFill>
                  <a:srgbClr val="000000"/>
                </a:solidFill>
                <a:latin typeface="Trebuchet MS" pitchFamily="34" charset="0"/>
              </a:rPr>
              <a:t>Detection</a:t>
            </a:r>
            <a:endParaRPr lang="en-US" sz="3600" b="0" strike="noStrike" spc="-1" dirty="0">
              <a:latin typeface="Trebuchet MS" pitchFamily="34" charset="0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853440" y="2202839"/>
            <a:ext cx="8621280" cy="1905521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3"/>
          <p:cNvSpPr/>
          <p:nvPr/>
        </p:nvSpPr>
        <p:spPr>
          <a:xfrm>
            <a:off x="9888480" y="2177640"/>
            <a:ext cx="1727040" cy="182769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84738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60" y="1625823"/>
            <a:ext cx="5308270" cy="410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ustomShape 1"/>
          <p:cNvSpPr/>
          <p:nvPr/>
        </p:nvSpPr>
        <p:spPr>
          <a:xfrm>
            <a:off x="553793" y="180109"/>
            <a:ext cx="9711562" cy="8292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380960" indent="-933840">
              <a:lnSpc>
                <a:spcPct val="100000"/>
              </a:lnSpc>
              <a:spcBef>
                <a:spcPts val="99"/>
              </a:spcBef>
            </a:pPr>
            <a:r>
              <a:rPr lang="en-US" sz="3600" b="0" strike="noStrike" spc="-12" dirty="0">
                <a:solidFill>
                  <a:srgbClr val="000000"/>
                </a:solidFill>
                <a:latin typeface="Trebuchet MS" pitchFamily="34" charset="0"/>
              </a:rPr>
              <a:t>Detection </a:t>
            </a: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</a:rPr>
              <a:t>of </a:t>
            </a:r>
            <a:r>
              <a:rPr lang="en-US" sz="3600" b="0" strike="noStrike" spc="-12" dirty="0" smtClean="0">
                <a:solidFill>
                  <a:srgbClr val="000000"/>
                </a:solidFill>
                <a:latin typeface="Trebuchet MS" pitchFamily="34" charset="0"/>
              </a:rPr>
              <a:t>Discontinuities:  </a:t>
            </a: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</a:rPr>
              <a:t>Edge</a:t>
            </a:r>
            <a:r>
              <a:rPr lang="en-US" sz="3600" b="0" strike="noStrike" spc="-2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b="0" strike="noStrike" spc="-12" dirty="0">
                <a:solidFill>
                  <a:srgbClr val="000000"/>
                </a:solidFill>
                <a:latin typeface="Trebuchet MS" pitchFamily="34" charset="0"/>
              </a:rPr>
              <a:t>Detection</a:t>
            </a:r>
            <a:endParaRPr lang="en-US" sz="3600" b="0" strike="noStrike" spc="-1" dirty="0">
              <a:latin typeface="Trebuchet M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7730" y="2149434"/>
            <a:ext cx="42275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 1508x1970 image showing actual ramp</a:t>
            </a:r>
          </a:p>
          <a:p>
            <a:r>
              <a:rPr lang="en-IN" dirty="0" smtClean="0"/>
              <a:t>(bottom left), step (top right) and roof edge profiles.</a:t>
            </a:r>
          </a:p>
          <a:p>
            <a:r>
              <a:rPr lang="en-IN" dirty="0" smtClean="0"/>
              <a:t>The profile are from dark to light, in the areas indicated by short lines shown in the small circles.</a:t>
            </a:r>
          </a:p>
          <a:p>
            <a:r>
              <a:rPr lang="en-IN" dirty="0" smtClean="0"/>
              <a:t>The ramp and </a:t>
            </a:r>
            <a:r>
              <a:rPr lang="en-IN" dirty="0" err="1" smtClean="0"/>
              <a:t>srep</a:t>
            </a:r>
            <a:r>
              <a:rPr lang="en-IN" dirty="0" smtClean="0"/>
              <a:t> profiles span 9 pixels and 2 pixels.</a:t>
            </a:r>
          </a:p>
          <a:p>
            <a:r>
              <a:rPr lang="en-IN" dirty="0" smtClean="0"/>
              <a:t>(Image by </a:t>
            </a:r>
            <a:r>
              <a:rPr lang="en-IN" dirty="0" err="1" smtClean="0"/>
              <a:t>Dr.</a:t>
            </a:r>
            <a:r>
              <a:rPr lang="en-IN" dirty="0" smtClean="0"/>
              <a:t> David R Pickens, Vanderbilt University)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968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1534560" y="858855"/>
            <a:ext cx="9048960" cy="53143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2"/>
          <p:cNvSpPr/>
          <p:nvPr/>
        </p:nvSpPr>
        <p:spPr>
          <a:xfrm>
            <a:off x="296214" y="152400"/>
            <a:ext cx="10287306" cy="7233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380960" indent="-933840">
              <a:spcBef>
                <a:spcPts val="99"/>
              </a:spcBef>
            </a:pPr>
            <a:r>
              <a:rPr lang="en-US" sz="3600" spc="-12" dirty="0">
                <a:solidFill>
                  <a:srgbClr val="000000"/>
                </a:solidFill>
                <a:latin typeface="Trebuchet MS" pitchFamily="34" charset="0"/>
              </a:rPr>
              <a:t>Detection </a:t>
            </a:r>
            <a:r>
              <a:rPr lang="en-US" sz="3600" spc="-7" dirty="0">
                <a:solidFill>
                  <a:srgbClr val="000000"/>
                </a:solidFill>
                <a:latin typeface="Trebuchet MS" pitchFamily="34" charset="0"/>
              </a:rPr>
              <a:t>of </a:t>
            </a:r>
            <a:r>
              <a:rPr lang="en-US" sz="3600" spc="-12" dirty="0">
                <a:solidFill>
                  <a:srgbClr val="000000"/>
                </a:solidFill>
                <a:latin typeface="Trebuchet MS" pitchFamily="34" charset="0"/>
              </a:rPr>
              <a:t>Discontinuities  </a:t>
            </a:r>
            <a:r>
              <a:rPr lang="en-US" sz="3600" spc="-7" dirty="0">
                <a:solidFill>
                  <a:srgbClr val="000000"/>
                </a:solidFill>
                <a:latin typeface="Trebuchet MS" pitchFamily="34" charset="0"/>
              </a:rPr>
              <a:t>Edge</a:t>
            </a:r>
            <a:r>
              <a:rPr lang="en-US" sz="3600" spc="-2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spc="-12" dirty="0">
                <a:solidFill>
                  <a:srgbClr val="000000"/>
                </a:solidFill>
                <a:latin typeface="Trebuchet MS" pitchFamily="34" charset="0"/>
              </a:rPr>
              <a:t>Detection</a:t>
            </a:r>
            <a:endParaRPr lang="en-US" sz="3600" spc="-1" dirty="0">
              <a:latin typeface="Trebuchet MS" pitchFamily="34" charset="0"/>
            </a:endParaRPr>
          </a:p>
          <a:p>
            <a:pPr marL="1380960" indent="-933840">
              <a:lnSpc>
                <a:spcPct val="100000"/>
              </a:lnSpc>
              <a:spcBef>
                <a:spcPts val="99"/>
              </a:spcBef>
            </a:pPr>
            <a:endParaRPr lang="en-US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87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1175657" y="5114370"/>
            <a:ext cx="9927771" cy="1048924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2"/>
          <p:cNvSpPr/>
          <p:nvPr/>
        </p:nvSpPr>
        <p:spPr>
          <a:xfrm>
            <a:off x="629392" y="228600"/>
            <a:ext cx="10038608" cy="6382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380960" indent="-933840">
              <a:lnSpc>
                <a:spcPct val="100000"/>
              </a:lnSpc>
              <a:spcBef>
                <a:spcPts val="99"/>
              </a:spcBef>
            </a:pPr>
            <a:r>
              <a:rPr lang="en-US" sz="3600" b="0" strike="noStrike" spc="-12" dirty="0">
                <a:solidFill>
                  <a:srgbClr val="000000"/>
                </a:solidFill>
                <a:latin typeface="Trebuchet MS" pitchFamily="34" charset="0"/>
              </a:rPr>
              <a:t>Detection </a:t>
            </a: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</a:rPr>
              <a:t>of </a:t>
            </a:r>
            <a:r>
              <a:rPr lang="en-US" sz="3600" b="0" strike="noStrike" spc="-12" dirty="0">
                <a:solidFill>
                  <a:srgbClr val="000000"/>
                </a:solidFill>
                <a:latin typeface="Trebuchet MS" pitchFamily="34" charset="0"/>
              </a:rPr>
              <a:t>Discontinuities  </a:t>
            </a: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</a:rPr>
              <a:t>Edge</a:t>
            </a:r>
            <a:r>
              <a:rPr lang="en-US" sz="3600" b="0" strike="noStrike" spc="-2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b="0" strike="noStrike" spc="-12" dirty="0">
                <a:solidFill>
                  <a:srgbClr val="000000"/>
                </a:solidFill>
                <a:latin typeface="Trebuchet MS" pitchFamily="34" charset="0"/>
              </a:rPr>
              <a:t>Detection</a:t>
            </a:r>
            <a:endParaRPr lang="en-US" sz="3600" b="0" strike="noStrike" spc="-1" dirty="0">
              <a:latin typeface="Trebuchet MS" pitchFamily="34" charset="0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2297903" y="973355"/>
            <a:ext cx="6852000" cy="4038031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45763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1428923" y="5266969"/>
            <a:ext cx="9724800" cy="8701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2"/>
          <p:cNvSpPr/>
          <p:nvPr/>
        </p:nvSpPr>
        <p:spPr>
          <a:xfrm>
            <a:off x="878774" y="152400"/>
            <a:ext cx="9787946" cy="6907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380960" indent="-933840">
              <a:lnSpc>
                <a:spcPct val="100000"/>
              </a:lnSpc>
              <a:spcBef>
                <a:spcPts val="99"/>
              </a:spcBef>
            </a:pPr>
            <a:r>
              <a:rPr lang="en-US" sz="3600" b="0" strike="noStrike" spc="-12" dirty="0">
                <a:solidFill>
                  <a:srgbClr val="000000"/>
                </a:solidFill>
                <a:latin typeface="Trebuchet MS" pitchFamily="34" charset="0"/>
              </a:rPr>
              <a:t>Detection </a:t>
            </a: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</a:rPr>
              <a:t>of </a:t>
            </a:r>
            <a:r>
              <a:rPr lang="en-US" sz="3600" b="0" strike="noStrike" spc="-12" dirty="0">
                <a:solidFill>
                  <a:srgbClr val="000000"/>
                </a:solidFill>
                <a:latin typeface="Trebuchet MS" pitchFamily="34" charset="0"/>
              </a:rPr>
              <a:t>Discontinuities  </a:t>
            </a: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</a:rPr>
              <a:t>Edge</a:t>
            </a:r>
            <a:r>
              <a:rPr lang="en-US" sz="3600" b="0" strike="noStrike" spc="-2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b="0" strike="noStrike" spc="-12" dirty="0">
                <a:solidFill>
                  <a:srgbClr val="000000"/>
                </a:solidFill>
                <a:latin typeface="Trebuchet MS" pitchFamily="34" charset="0"/>
              </a:rPr>
              <a:t>Detection</a:t>
            </a:r>
            <a:endParaRPr lang="en-US" sz="3600" b="0" strike="noStrike" spc="-1" dirty="0">
              <a:latin typeface="Trebuchet MS" pitchFamily="34" charset="0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2451821" y="884712"/>
            <a:ext cx="7442880" cy="41965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63717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688769" y="182362"/>
            <a:ext cx="10485912" cy="7320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380960" indent="-933840">
              <a:lnSpc>
                <a:spcPct val="100000"/>
              </a:lnSpc>
              <a:spcBef>
                <a:spcPts val="99"/>
              </a:spcBef>
            </a:pPr>
            <a:r>
              <a:rPr lang="en-US" sz="3600" spc="-12" dirty="0">
                <a:solidFill>
                  <a:srgbClr val="000000"/>
                </a:solidFill>
                <a:latin typeface="Trebuchet MS" pitchFamily="34" charset="0"/>
              </a:rPr>
              <a:t>Detection </a:t>
            </a:r>
            <a:r>
              <a:rPr lang="en-US" sz="3600" spc="-7" dirty="0">
                <a:solidFill>
                  <a:srgbClr val="000000"/>
                </a:solidFill>
                <a:latin typeface="Trebuchet MS" pitchFamily="34" charset="0"/>
              </a:rPr>
              <a:t>of </a:t>
            </a:r>
            <a:r>
              <a:rPr lang="en-US" sz="3600" spc="-12" dirty="0">
                <a:solidFill>
                  <a:srgbClr val="000000"/>
                </a:solidFill>
                <a:latin typeface="Trebuchet MS" pitchFamily="34" charset="0"/>
              </a:rPr>
              <a:t>Discontinuities </a:t>
            </a:r>
            <a:r>
              <a:rPr lang="en-US" sz="3600" spc="-7" dirty="0">
                <a:solidFill>
                  <a:srgbClr val="000000"/>
                </a:solidFill>
                <a:latin typeface="Trebuchet MS" pitchFamily="34" charset="0"/>
              </a:rPr>
              <a:t>Gradient</a:t>
            </a:r>
            <a:r>
              <a:rPr lang="en-US" sz="3600" spc="-2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spc="-7" dirty="0">
                <a:solidFill>
                  <a:srgbClr val="000000"/>
                </a:solidFill>
                <a:latin typeface="Trebuchet MS" pitchFamily="34" charset="0"/>
              </a:rPr>
              <a:t>Operators</a:t>
            </a:r>
            <a:endParaRPr lang="en-US" sz="3600" spc="-1" dirty="0">
              <a:latin typeface="Trebuchet MS" pitchFamily="34" charset="0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714720" y="1574640"/>
            <a:ext cx="187680" cy="40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3"/>
          <p:cNvSpPr/>
          <p:nvPr/>
        </p:nvSpPr>
        <p:spPr>
          <a:xfrm>
            <a:off x="1324320" y="4163040"/>
            <a:ext cx="278400" cy="40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4"/>
          <p:cNvSpPr/>
          <p:nvPr/>
        </p:nvSpPr>
        <p:spPr>
          <a:xfrm>
            <a:off x="7665600" y="3138120"/>
            <a:ext cx="259680" cy="54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5"/>
          <p:cNvSpPr/>
          <p:nvPr/>
        </p:nvSpPr>
        <p:spPr>
          <a:xfrm>
            <a:off x="6118080" y="3180240"/>
            <a:ext cx="259680" cy="54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6"/>
          <p:cNvSpPr/>
          <p:nvPr/>
        </p:nvSpPr>
        <p:spPr>
          <a:xfrm>
            <a:off x="5200320" y="3557160"/>
            <a:ext cx="259680" cy="54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7"/>
          <p:cNvSpPr/>
          <p:nvPr/>
        </p:nvSpPr>
        <p:spPr>
          <a:xfrm>
            <a:off x="6932640" y="3522960"/>
            <a:ext cx="1026720" cy="54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8"/>
          <p:cNvSpPr/>
          <p:nvPr/>
        </p:nvSpPr>
        <p:spPr>
          <a:xfrm>
            <a:off x="7260960" y="3061800"/>
            <a:ext cx="352320" cy="32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9"/>
          <p:cNvSpPr/>
          <p:nvPr/>
        </p:nvSpPr>
        <p:spPr>
          <a:xfrm>
            <a:off x="5422080" y="3388320"/>
            <a:ext cx="458880" cy="54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10"/>
          <p:cNvSpPr/>
          <p:nvPr/>
        </p:nvSpPr>
        <p:spPr>
          <a:xfrm>
            <a:off x="5200320" y="2755800"/>
            <a:ext cx="1177440" cy="54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11"/>
          <p:cNvSpPr/>
          <p:nvPr/>
        </p:nvSpPr>
        <p:spPr>
          <a:xfrm>
            <a:off x="10026240" y="4249440"/>
            <a:ext cx="158400" cy="23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12"/>
          <p:cNvSpPr/>
          <p:nvPr/>
        </p:nvSpPr>
        <p:spPr>
          <a:xfrm>
            <a:off x="10895040" y="4249440"/>
            <a:ext cx="173280" cy="23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5" name="Picture 194"/>
          <p:cNvPicPr/>
          <p:nvPr/>
        </p:nvPicPr>
        <p:blipFill>
          <a:blip r:embed="rId2"/>
          <a:stretch/>
        </p:blipFill>
        <p:spPr>
          <a:xfrm>
            <a:off x="532015" y="733892"/>
            <a:ext cx="11460000" cy="5433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41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296214" y="228600"/>
            <a:ext cx="10371786" cy="737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069200" indent="-622800">
              <a:lnSpc>
                <a:spcPct val="100000"/>
              </a:lnSpc>
              <a:spcBef>
                <a:spcPts val="99"/>
              </a:spcBef>
            </a:pPr>
            <a:r>
              <a:rPr lang="en-US" sz="3600" b="0" strike="noStrike" spc="-12" dirty="0">
                <a:solidFill>
                  <a:srgbClr val="000000"/>
                </a:solidFill>
                <a:latin typeface="Trebuchet MS" pitchFamily="34" charset="0"/>
              </a:rPr>
              <a:t>Detection </a:t>
            </a: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</a:rPr>
              <a:t>of </a:t>
            </a:r>
            <a:r>
              <a:rPr lang="en-US" sz="3600" b="0" strike="noStrike" spc="-12" dirty="0">
                <a:solidFill>
                  <a:srgbClr val="000000"/>
                </a:solidFill>
                <a:latin typeface="Trebuchet MS" pitchFamily="34" charset="0"/>
              </a:rPr>
              <a:t>Discontinuities  </a:t>
            </a: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</a:rPr>
              <a:t>Gradient</a:t>
            </a:r>
            <a:r>
              <a:rPr lang="en-US" sz="3600" b="0" strike="noStrike" spc="-2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</a:rPr>
              <a:t>Operators</a:t>
            </a:r>
            <a:endParaRPr lang="en-US" sz="3600" b="0" strike="noStrike" spc="-1" dirty="0">
              <a:latin typeface="Trebuchet MS" pitchFamily="34" charset="0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1381920" y="1236372"/>
            <a:ext cx="10123680" cy="3205308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3"/>
          <p:cNvSpPr/>
          <p:nvPr/>
        </p:nvSpPr>
        <p:spPr>
          <a:xfrm>
            <a:off x="1143840" y="4780800"/>
            <a:ext cx="10315200" cy="11260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05269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309093" y="152400"/>
            <a:ext cx="10443460" cy="7104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069200" indent="-622800">
              <a:spcBef>
                <a:spcPts val="99"/>
              </a:spcBef>
            </a:pPr>
            <a:r>
              <a:rPr lang="en-US" sz="3600" spc="-12" dirty="0" smtClean="0">
                <a:solidFill>
                  <a:srgbClr val="000000"/>
                </a:solidFill>
                <a:latin typeface="Trebuchet MS" pitchFamily="34" charset="0"/>
              </a:rPr>
              <a:t>Detection </a:t>
            </a:r>
            <a:r>
              <a:rPr lang="en-US" sz="3600" spc="-7" dirty="0">
                <a:solidFill>
                  <a:srgbClr val="000000"/>
                </a:solidFill>
                <a:latin typeface="Trebuchet MS" pitchFamily="34" charset="0"/>
              </a:rPr>
              <a:t>of </a:t>
            </a:r>
            <a:r>
              <a:rPr lang="en-US" sz="3600" spc="-12" dirty="0">
                <a:solidFill>
                  <a:srgbClr val="000000"/>
                </a:solidFill>
                <a:latin typeface="Trebuchet MS" pitchFamily="34" charset="0"/>
              </a:rPr>
              <a:t>Discontinuities  </a:t>
            </a:r>
            <a:r>
              <a:rPr lang="en-US" sz="3600" spc="-7" dirty="0">
                <a:solidFill>
                  <a:srgbClr val="000000"/>
                </a:solidFill>
                <a:latin typeface="Trebuchet MS" pitchFamily="34" charset="0"/>
              </a:rPr>
              <a:t>Gradient</a:t>
            </a:r>
            <a:r>
              <a:rPr lang="en-US" sz="3600" spc="-2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spc="-7" dirty="0" smtClean="0">
                <a:solidFill>
                  <a:srgbClr val="000000"/>
                </a:solidFill>
                <a:latin typeface="Trebuchet MS" pitchFamily="34" charset="0"/>
              </a:rPr>
              <a:t>Operators</a:t>
            </a:r>
            <a:endParaRPr lang="en-US" sz="3600" spc="-1" dirty="0">
              <a:latin typeface="Trebuchet MS" pitchFamily="34" charset="0"/>
            </a:endParaRPr>
          </a:p>
        </p:txBody>
      </p:sp>
      <p:grpSp>
        <p:nvGrpSpPr>
          <p:cNvPr id="200" name="Group 2"/>
          <p:cNvGrpSpPr/>
          <p:nvPr/>
        </p:nvGrpSpPr>
        <p:grpSpPr>
          <a:xfrm>
            <a:off x="6195840" y="862885"/>
            <a:ext cx="4494720" cy="5191598"/>
            <a:chOff x="4646880" y="1680120"/>
            <a:chExt cx="3371040" cy="4981320"/>
          </a:xfrm>
        </p:grpSpPr>
        <p:sp>
          <p:nvSpPr>
            <p:cNvPr id="201" name="CustomShape 3"/>
            <p:cNvSpPr/>
            <p:nvPr/>
          </p:nvSpPr>
          <p:spPr>
            <a:xfrm>
              <a:off x="4759560" y="1680120"/>
              <a:ext cx="3258360" cy="498132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" name="CustomShape 4"/>
            <p:cNvSpPr/>
            <p:nvPr/>
          </p:nvSpPr>
          <p:spPr>
            <a:xfrm>
              <a:off x="4646880" y="2084040"/>
              <a:ext cx="464040" cy="223920"/>
            </a:xfrm>
            <a:custGeom>
              <a:avLst/>
              <a:gdLst/>
              <a:ahLst/>
              <a:cxnLst/>
              <a:rect l="l" t="t" r="r" b="b"/>
              <a:pathLst>
                <a:path w="464820" h="224789">
                  <a:moveTo>
                    <a:pt x="347980" y="0"/>
                  </a:moveTo>
                  <a:lnTo>
                    <a:pt x="347980" y="55879"/>
                  </a:lnTo>
                  <a:lnTo>
                    <a:pt x="0" y="55879"/>
                  </a:lnTo>
                  <a:lnTo>
                    <a:pt x="0" y="168909"/>
                  </a:lnTo>
                  <a:lnTo>
                    <a:pt x="347980" y="168909"/>
                  </a:lnTo>
                  <a:lnTo>
                    <a:pt x="347980" y="224789"/>
                  </a:lnTo>
                  <a:lnTo>
                    <a:pt x="464820" y="111759"/>
                  </a:lnTo>
                  <a:lnTo>
                    <a:pt x="347980" y="0"/>
                  </a:lnTo>
                  <a:close/>
                </a:path>
              </a:pathLst>
            </a:custGeom>
            <a:solidFill>
              <a:srgbClr val="4E80B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03" name="CustomShape 5"/>
          <p:cNvSpPr/>
          <p:nvPr/>
        </p:nvSpPr>
        <p:spPr>
          <a:xfrm>
            <a:off x="655200" y="1589043"/>
            <a:ext cx="5320320" cy="3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400" b="0" strike="noStrike" spc="-7" dirty="0">
                <a:solidFill>
                  <a:srgbClr val="000000"/>
                </a:solidFill>
                <a:latin typeface="Times New Roman"/>
                <a:ea typeface="DejaVu Sans"/>
              </a:rPr>
              <a:t>Roberts cross-gradient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operators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204" name="CustomShape 6"/>
          <p:cNvSpPr/>
          <p:nvPr/>
        </p:nvSpPr>
        <p:spPr>
          <a:xfrm>
            <a:off x="1562880" y="3236874"/>
            <a:ext cx="2826240" cy="3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400" b="0" strike="noStrike" spc="-7" dirty="0">
                <a:solidFill>
                  <a:srgbClr val="000000"/>
                </a:solidFill>
                <a:latin typeface="Times New Roman"/>
                <a:ea typeface="DejaVu Sans"/>
              </a:rPr>
              <a:t>Prewitt</a:t>
            </a:r>
            <a:r>
              <a:rPr lang="en-US" sz="2400" b="0" strike="noStrike" spc="-55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operators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205" name="CustomShape 7"/>
          <p:cNvSpPr/>
          <p:nvPr/>
        </p:nvSpPr>
        <p:spPr>
          <a:xfrm>
            <a:off x="1688160" y="4877141"/>
            <a:ext cx="2575680" cy="3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400" b="0" strike="noStrike" spc="-7" dirty="0" err="1">
                <a:solidFill>
                  <a:srgbClr val="000000"/>
                </a:solidFill>
                <a:latin typeface="Times New Roman"/>
                <a:ea typeface="DejaVu Sans"/>
              </a:rPr>
              <a:t>Sobel</a:t>
            </a:r>
            <a:r>
              <a:rPr lang="en-US" sz="2400" b="0" strike="noStrike" spc="-66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operators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206" name="CustomShape 8"/>
          <p:cNvSpPr/>
          <p:nvPr/>
        </p:nvSpPr>
        <p:spPr>
          <a:xfrm>
            <a:off x="5121184" y="4954361"/>
            <a:ext cx="618720" cy="223920"/>
          </a:xfrm>
          <a:custGeom>
            <a:avLst/>
            <a:gdLst/>
            <a:ahLst/>
            <a:cxnLst/>
            <a:rect l="l" t="t" r="r" b="b"/>
            <a:pathLst>
              <a:path w="464820" h="224789">
                <a:moveTo>
                  <a:pt x="347980" y="0"/>
                </a:moveTo>
                <a:lnTo>
                  <a:pt x="347980" y="55879"/>
                </a:lnTo>
                <a:lnTo>
                  <a:pt x="0" y="55879"/>
                </a:lnTo>
                <a:lnTo>
                  <a:pt x="0" y="168909"/>
                </a:lnTo>
                <a:lnTo>
                  <a:pt x="347980" y="168909"/>
                </a:lnTo>
                <a:lnTo>
                  <a:pt x="347980" y="224789"/>
                </a:lnTo>
                <a:lnTo>
                  <a:pt x="464820" y="111759"/>
                </a:lnTo>
                <a:lnTo>
                  <a:pt x="347980" y="0"/>
                </a:lnTo>
                <a:close/>
              </a:path>
            </a:pathLst>
          </a:custGeom>
          <a:solidFill>
            <a:srgbClr val="4E80B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9"/>
          <p:cNvSpPr/>
          <p:nvPr/>
        </p:nvSpPr>
        <p:spPr>
          <a:xfrm>
            <a:off x="5119264" y="3203214"/>
            <a:ext cx="620640" cy="222840"/>
          </a:xfrm>
          <a:custGeom>
            <a:avLst/>
            <a:gdLst/>
            <a:ahLst/>
            <a:cxnLst/>
            <a:rect l="l" t="t" r="r" b="b"/>
            <a:pathLst>
              <a:path w="466089" h="223520">
                <a:moveTo>
                  <a:pt x="349250" y="0"/>
                </a:moveTo>
                <a:lnTo>
                  <a:pt x="349250" y="55880"/>
                </a:lnTo>
                <a:lnTo>
                  <a:pt x="0" y="55880"/>
                </a:lnTo>
                <a:lnTo>
                  <a:pt x="0" y="167640"/>
                </a:lnTo>
                <a:lnTo>
                  <a:pt x="349250" y="167640"/>
                </a:lnTo>
                <a:lnTo>
                  <a:pt x="349250" y="223520"/>
                </a:lnTo>
                <a:lnTo>
                  <a:pt x="466089" y="111760"/>
                </a:lnTo>
                <a:lnTo>
                  <a:pt x="349250" y="0"/>
                </a:lnTo>
                <a:close/>
              </a:path>
            </a:pathLst>
          </a:custGeom>
          <a:solidFill>
            <a:srgbClr val="4E80B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47105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80304" y="152400"/>
            <a:ext cx="11062952" cy="7104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069200" indent="-622800">
              <a:lnSpc>
                <a:spcPct val="100000"/>
              </a:lnSpc>
              <a:spcBef>
                <a:spcPts val="99"/>
              </a:spcBef>
            </a:pPr>
            <a:r>
              <a:rPr lang="en-US" sz="3600" spc="-12" dirty="0">
                <a:solidFill>
                  <a:srgbClr val="000000"/>
                </a:solidFill>
                <a:latin typeface="Trebuchet MS" pitchFamily="34" charset="0"/>
              </a:rPr>
              <a:t>Detection </a:t>
            </a:r>
            <a:r>
              <a:rPr lang="en-US" sz="3600" spc="-7" dirty="0">
                <a:solidFill>
                  <a:srgbClr val="000000"/>
                </a:solidFill>
                <a:latin typeface="Trebuchet MS" pitchFamily="34" charset="0"/>
              </a:rPr>
              <a:t>of </a:t>
            </a:r>
            <a:r>
              <a:rPr lang="en-US" sz="3600" spc="-12" dirty="0">
                <a:solidFill>
                  <a:srgbClr val="000000"/>
                </a:solidFill>
                <a:latin typeface="Trebuchet MS" pitchFamily="34" charset="0"/>
              </a:rPr>
              <a:t>Discontinuities  </a:t>
            </a:r>
            <a:r>
              <a:rPr lang="en-US" sz="3600" spc="-7" dirty="0">
                <a:solidFill>
                  <a:srgbClr val="000000"/>
                </a:solidFill>
                <a:latin typeface="Trebuchet MS" pitchFamily="34" charset="0"/>
              </a:rPr>
              <a:t>Gradient</a:t>
            </a:r>
            <a:r>
              <a:rPr lang="en-US" sz="3600" spc="-2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spc="-7" dirty="0">
                <a:solidFill>
                  <a:srgbClr val="000000"/>
                </a:solidFill>
                <a:latin typeface="Trebuchet MS" pitchFamily="34" charset="0"/>
              </a:rPr>
              <a:t>Operators</a:t>
            </a:r>
            <a:endParaRPr lang="en-US" sz="3600" spc="-1" dirty="0">
              <a:latin typeface="Trebuchet MS" pitchFamily="34" charset="0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2977920" y="1123934"/>
            <a:ext cx="7944960" cy="4929135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3"/>
          <p:cNvSpPr/>
          <p:nvPr/>
        </p:nvSpPr>
        <p:spPr>
          <a:xfrm>
            <a:off x="597600" y="2379960"/>
            <a:ext cx="4055520" cy="74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Prewitt masks for 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detecting diagonal</a:t>
            </a:r>
            <a:r>
              <a:rPr lang="en-US" sz="2400" b="0" strike="noStrike" spc="-10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edges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11" name="CustomShape 4"/>
          <p:cNvSpPr/>
          <p:nvPr/>
        </p:nvSpPr>
        <p:spPr>
          <a:xfrm>
            <a:off x="667200" y="4410720"/>
            <a:ext cx="4056480" cy="74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Sobel masks for 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detecting diagonal</a:t>
            </a:r>
            <a:r>
              <a:rPr lang="en-US" sz="2400" b="0" strike="noStrike" spc="-97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edges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12" name="CustomShape 5"/>
          <p:cNvSpPr/>
          <p:nvPr/>
        </p:nvSpPr>
        <p:spPr>
          <a:xfrm>
            <a:off x="4402560" y="2234898"/>
            <a:ext cx="667680" cy="2210400"/>
          </a:xfrm>
          <a:custGeom>
            <a:avLst/>
            <a:gdLst/>
            <a:ahLst/>
            <a:cxnLst/>
            <a:rect l="l" t="t" r="r" b="b"/>
            <a:pathLst>
              <a:path w="501650" h="2211070">
                <a:moveTo>
                  <a:pt x="464820" y="2099310"/>
                </a:moveTo>
                <a:lnTo>
                  <a:pt x="349250" y="1987550"/>
                </a:lnTo>
                <a:lnTo>
                  <a:pt x="349250" y="2043430"/>
                </a:lnTo>
                <a:lnTo>
                  <a:pt x="0" y="2043430"/>
                </a:lnTo>
                <a:lnTo>
                  <a:pt x="0" y="2155190"/>
                </a:lnTo>
                <a:lnTo>
                  <a:pt x="349250" y="2155190"/>
                </a:lnTo>
                <a:lnTo>
                  <a:pt x="349250" y="2211070"/>
                </a:lnTo>
                <a:lnTo>
                  <a:pt x="464820" y="2099310"/>
                </a:lnTo>
                <a:close/>
                <a:moveTo>
                  <a:pt x="501650" y="111760"/>
                </a:moveTo>
                <a:lnTo>
                  <a:pt x="386080" y="0"/>
                </a:lnTo>
                <a:lnTo>
                  <a:pt x="386080" y="55880"/>
                </a:lnTo>
                <a:lnTo>
                  <a:pt x="36830" y="55880"/>
                </a:lnTo>
                <a:lnTo>
                  <a:pt x="36830" y="167640"/>
                </a:lnTo>
                <a:lnTo>
                  <a:pt x="386080" y="167640"/>
                </a:lnTo>
                <a:lnTo>
                  <a:pt x="386080" y="223520"/>
                </a:lnTo>
                <a:lnTo>
                  <a:pt x="501650" y="111760"/>
                </a:lnTo>
                <a:close/>
              </a:path>
            </a:pathLst>
          </a:custGeom>
          <a:solidFill>
            <a:srgbClr val="4E80B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74846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roup 1"/>
          <p:cNvGrpSpPr/>
          <p:nvPr/>
        </p:nvGrpSpPr>
        <p:grpSpPr>
          <a:xfrm>
            <a:off x="609600" y="1178182"/>
            <a:ext cx="10504868" cy="4977919"/>
            <a:chOff x="425520" y="1553040"/>
            <a:chExt cx="8288640" cy="4997160"/>
          </a:xfrm>
        </p:grpSpPr>
        <p:sp>
          <p:nvSpPr>
            <p:cNvPr id="214" name="CustomShape 2"/>
            <p:cNvSpPr/>
            <p:nvPr/>
          </p:nvSpPr>
          <p:spPr>
            <a:xfrm>
              <a:off x="425520" y="1553040"/>
              <a:ext cx="8288640" cy="499716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" name="CustomShape 3"/>
            <p:cNvSpPr/>
            <p:nvPr/>
          </p:nvSpPr>
          <p:spPr>
            <a:xfrm>
              <a:off x="983160" y="4444920"/>
              <a:ext cx="864000" cy="344880"/>
            </a:xfrm>
            <a:custGeom>
              <a:avLst/>
              <a:gdLst/>
              <a:ahLst/>
              <a:cxnLst/>
              <a:rect l="l" t="t" r="r" b="b"/>
              <a:pathLst>
                <a:path w="864869" h="345439">
                  <a:moveTo>
                    <a:pt x="0" y="27939"/>
                  </a:moveTo>
                  <a:lnTo>
                    <a:pt x="0" y="317500"/>
                  </a:lnTo>
                  <a:moveTo>
                    <a:pt x="304800" y="27939"/>
                  </a:moveTo>
                  <a:lnTo>
                    <a:pt x="304800" y="317500"/>
                  </a:lnTo>
                  <a:moveTo>
                    <a:pt x="551179" y="0"/>
                  </a:moveTo>
                  <a:lnTo>
                    <a:pt x="551179" y="345439"/>
                  </a:lnTo>
                  <a:moveTo>
                    <a:pt x="864869" y="0"/>
                  </a:moveTo>
                  <a:lnTo>
                    <a:pt x="864869" y="345439"/>
                  </a:lnTo>
                </a:path>
              </a:pathLst>
            </a:custGeom>
            <a:noFill/>
            <a:ln w="10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6" name="CustomShape 4"/>
          <p:cNvSpPr/>
          <p:nvPr/>
        </p:nvSpPr>
        <p:spPr>
          <a:xfrm>
            <a:off x="609600" y="4098600"/>
            <a:ext cx="1963200" cy="32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" rIns="0" bIns="0"/>
          <a:lstStyle/>
          <a:p>
            <a:pPr marL="50760">
              <a:lnSpc>
                <a:spcPct val="100000"/>
              </a:lnSpc>
              <a:spcBef>
                <a:spcPts val="111"/>
              </a:spcBef>
            </a:pPr>
            <a:r>
              <a:rPr lang="en-US" sz="1900" b="0" strike="noStrike" spc="1" dirty="0">
                <a:solidFill>
                  <a:srgbClr val="000000"/>
                </a:solidFill>
                <a:latin typeface="Symbol"/>
                <a:ea typeface="DejaVu Sans"/>
              </a:rPr>
              <a:t></a:t>
            </a:r>
            <a:r>
              <a:rPr lang="en-US" sz="1900" b="0" i="1" strike="noStrike" spc="1" dirty="0">
                <a:solidFill>
                  <a:srgbClr val="000000"/>
                </a:solidFill>
                <a:latin typeface="Times New Roman"/>
                <a:ea typeface="DejaVu Sans"/>
              </a:rPr>
              <a:t>f </a:t>
            </a:r>
            <a:r>
              <a:rPr lang="en-US" sz="1900" b="0" strike="noStrike" spc="1" dirty="0" smtClean="0">
                <a:solidFill>
                  <a:srgbClr val="000000"/>
                </a:solidFill>
                <a:latin typeface="Symbol"/>
                <a:ea typeface="DejaVu Sans"/>
              </a:rPr>
              <a:t>    </a:t>
            </a:r>
            <a:r>
              <a:rPr lang="en-US" sz="1900" b="0" strike="noStrike" spc="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1900" b="0" i="1" strike="noStrike" spc="21" dirty="0" err="1">
                <a:solidFill>
                  <a:srgbClr val="000000"/>
                </a:solidFill>
                <a:latin typeface="Times New Roman"/>
                <a:ea typeface="DejaVu Sans"/>
              </a:rPr>
              <a:t>G</a:t>
            </a:r>
            <a:r>
              <a:rPr lang="en-US" sz="1650" b="0" i="1" strike="noStrike" spc="32" baseline="-22000" dirty="0" err="1">
                <a:solidFill>
                  <a:srgbClr val="000000"/>
                </a:solidFill>
                <a:latin typeface="Times New Roman"/>
                <a:ea typeface="DejaVu Sans"/>
              </a:rPr>
              <a:t>x</a:t>
            </a:r>
            <a:r>
              <a:rPr lang="en-US" sz="1650" b="0" i="1" strike="noStrike" spc="32" baseline="-22000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1650" b="0" i="1" strike="noStrike" spc="32" baseline="-22000" dirty="0" smtClean="0">
                <a:solidFill>
                  <a:srgbClr val="000000"/>
                </a:solidFill>
                <a:latin typeface="Times New Roman"/>
                <a:ea typeface="DejaVu Sans"/>
              </a:rPr>
              <a:t>   </a:t>
            </a:r>
            <a:r>
              <a:rPr lang="en-US" sz="1900" b="0" strike="noStrike" spc="1" dirty="0" smtClean="0">
                <a:solidFill>
                  <a:srgbClr val="000000"/>
                </a:solidFill>
                <a:latin typeface="Symbol"/>
                <a:ea typeface="DejaVu Sans"/>
              </a:rPr>
              <a:t></a:t>
            </a:r>
            <a:r>
              <a:rPr lang="en-US" sz="19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  </a:t>
            </a:r>
            <a:r>
              <a:rPr lang="en-US" sz="1900" b="0" i="1" strike="noStrike" spc="49" dirty="0" err="1" smtClean="0">
                <a:solidFill>
                  <a:srgbClr val="000000"/>
                </a:solidFill>
                <a:latin typeface="Times New Roman"/>
                <a:ea typeface="DejaVu Sans"/>
              </a:rPr>
              <a:t>G</a:t>
            </a:r>
            <a:r>
              <a:rPr lang="en-US" sz="1650" b="0" i="1" strike="noStrike" spc="77" baseline="-22000" dirty="0" err="1" smtClean="0">
                <a:solidFill>
                  <a:srgbClr val="000000"/>
                </a:solidFill>
                <a:latin typeface="Times New Roman"/>
                <a:ea typeface="DejaVu Sans"/>
              </a:rPr>
              <a:t>y</a:t>
            </a:r>
            <a:endParaRPr lang="en-US" sz="1650" b="0" strike="noStrike" spc="-1" dirty="0">
              <a:latin typeface="Arial"/>
            </a:endParaRPr>
          </a:p>
        </p:txBody>
      </p:sp>
      <p:sp>
        <p:nvSpPr>
          <p:cNvPr id="217" name="CustomShape 5"/>
          <p:cNvSpPr/>
          <p:nvPr/>
        </p:nvSpPr>
        <p:spPr>
          <a:xfrm>
            <a:off x="218941" y="20782"/>
            <a:ext cx="11058659" cy="115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291960" indent="152280">
              <a:spcBef>
                <a:spcPts val="99"/>
              </a:spcBef>
            </a:pPr>
            <a:r>
              <a:rPr lang="en-US" sz="3600" spc="-12" dirty="0">
                <a:solidFill>
                  <a:srgbClr val="000000"/>
                </a:solidFill>
                <a:latin typeface="Trebuchet MS" pitchFamily="34" charset="0"/>
              </a:rPr>
              <a:t>Detection </a:t>
            </a:r>
            <a:r>
              <a:rPr lang="en-US" sz="3600" spc="-7" dirty="0">
                <a:solidFill>
                  <a:srgbClr val="000000"/>
                </a:solidFill>
                <a:latin typeface="Trebuchet MS" pitchFamily="34" charset="0"/>
              </a:rPr>
              <a:t>of </a:t>
            </a:r>
            <a:r>
              <a:rPr lang="en-US" sz="3600" spc="-12" dirty="0">
                <a:solidFill>
                  <a:srgbClr val="000000"/>
                </a:solidFill>
                <a:latin typeface="Trebuchet MS" pitchFamily="34" charset="0"/>
              </a:rPr>
              <a:t>Discontinuities  </a:t>
            </a:r>
            <a:r>
              <a:rPr lang="en-US" sz="3600" spc="-7" dirty="0">
                <a:solidFill>
                  <a:srgbClr val="000000"/>
                </a:solidFill>
                <a:latin typeface="Trebuchet MS" pitchFamily="34" charset="0"/>
              </a:rPr>
              <a:t>Gradient</a:t>
            </a:r>
            <a:r>
              <a:rPr lang="en-US" sz="3600" spc="-2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spc="-7" dirty="0" smtClean="0">
                <a:solidFill>
                  <a:srgbClr val="000000"/>
                </a:solidFill>
                <a:latin typeface="Trebuchet MS" pitchFamily="34" charset="0"/>
              </a:rPr>
              <a:t>Operators</a:t>
            </a:r>
            <a:r>
              <a:rPr lang="en-US" sz="3600" b="0" strike="noStrike" spc="-7" dirty="0" smtClean="0">
                <a:solidFill>
                  <a:srgbClr val="000000"/>
                </a:solidFill>
                <a:latin typeface="Trebuchet MS" pitchFamily="34" charset="0"/>
              </a:rPr>
              <a:t>:</a:t>
            </a:r>
            <a:r>
              <a:rPr lang="en-US" sz="3600" b="0" strike="noStrike" spc="-97" dirty="0" smtClean="0">
                <a:solidFill>
                  <a:srgbClr val="000000"/>
                </a:solidFill>
                <a:latin typeface="Trebuchet MS" pitchFamily="34" charset="0"/>
              </a:rPr>
              <a:t>        </a:t>
            </a:r>
          </a:p>
          <a:p>
            <a:pPr marL="291960" indent="152280">
              <a:spcBef>
                <a:spcPts val="99"/>
              </a:spcBef>
            </a:pPr>
            <a:r>
              <a:rPr lang="en-US" sz="3600" b="0" strike="noStrike" spc="-7" dirty="0" smtClean="0">
                <a:solidFill>
                  <a:srgbClr val="000000"/>
                </a:solidFill>
                <a:latin typeface="Trebuchet MS" pitchFamily="34" charset="0"/>
              </a:rPr>
              <a:t>Example</a:t>
            </a:r>
            <a:endParaRPr lang="en-US" sz="3600" b="0" strike="noStrike" spc="-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2560320" y="3151440"/>
            <a:ext cx="6506407" cy="136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4400" b="0" strike="noStrike" spc="-250" dirty="0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lang="en-US" sz="4400" b="0" strike="noStrike" spc="-250" dirty="0" smtClean="0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lang="en-US" sz="4400" b="0" strike="noStrike" spc="-250" dirty="0" smtClean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Chapter 10</a:t>
            </a: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4400" b="0" strike="noStrike" spc="-250" dirty="0" smtClean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Image </a:t>
            </a:r>
            <a:r>
              <a:rPr lang="en-US" sz="4400" b="0" strike="noStrike" spc="-185" dirty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Segmentation</a:t>
            </a:r>
            <a:endParaRPr lang="en-US" sz="4400" b="0" strike="noStrike" spc="-1" dirty="0"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831" y="4302018"/>
            <a:ext cx="4573896" cy="172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Image Segmentation - MATLAB &amp; Simulin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00" y="318781"/>
            <a:ext cx="6551316" cy="21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5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789120" y="1179938"/>
            <a:ext cx="10621562" cy="5027679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2"/>
          <p:cNvSpPr/>
          <p:nvPr/>
        </p:nvSpPr>
        <p:spPr>
          <a:xfrm>
            <a:off x="206062" y="22538"/>
            <a:ext cx="10882648" cy="115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291960" indent="152280">
              <a:spcBef>
                <a:spcPts val="99"/>
              </a:spcBef>
            </a:pPr>
            <a:r>
              <a:rPr lang="en-US" sz="3600" spc="-12" dirty="0">
                <a:solidFill>
                  <a:srgbClr val="000000"/>
                </a:solidFill>
                <a:latin typeface="Trebuchet MS" pitchFamily="34" charset="0"/>
              </a:rPr>
              <a:t>Detection </a:t>
            </a:r>
            <a:r>
              <a:rPr lang="en-US" sz="3600" spc="-7" dirty="0">
                <a:solidFill>
                  <a:srgbClr val="000000"/>
                </a:solidFill>
                <a:latin typeface="Trebuchet MS" pitchFamily="34" charset="0"/>
              </a:rPr>
              <a:t>of </a:t>
            </a:r>
            <a:r>
              <a:rPr lang="en-US" sz="3600" spc="-12" dirty="0">
                <a:solidFill>
                  <a:srgbClr val="000000"/>
                </a:solidFill>
                <a:latin typeface="Trebuchet MS" pitchFamily="34" charset="0"/>
              </a:rPr>
              <a:t>Discontinuities  </a:t>
            </a:r>
            <a:r>
              <a:rPr lang="en-US" sz="3600" spc="-7" dirty="0">
                <a:solidFill>
                  <a:srgbClr val="000000"/>
                </a:solidFill>
                <a:latin typeface="Trebuchet MS" pitchFamily="34" charset="0"/>
              </a:rPr>
              <a:t>Gradient</a:t>
            </a:r>
            <a:r>
              <a:rPr lang="en-US" sz="3600" spc="-2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spc="-7" dirty="0">
                <a:solidFill>
                  <a:srgbClr val="000000"/>
                </a:solidFill>
                <a:latin typeface="Trebuchet MS" pitchFamily="34" charset="0"/>
              </a:rPr>
              <a:t>Operators:</a:t>
            </a:r>
            <a:r>
              <a:rPr lang="en-US" sz="3600" spc="-97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spc="-97" dirty="0" smtClean="0">
                <a:solidFill>
                  <a:srgbClr val="000000"/>
                </a:solidFill>
                <a:latin typeface="Trebuchet MS" pitchFamily="34" charset="0"/>
              </a:rPr>
              <a:t>   </a:t>
            </a:r>
          </a:p>
          <a:p>
            <a:pPr marL="291960" indent="152280">
              <a:spcBef>
                <a:spcPts val="99"/>
              </a:spcBef>
            </a:pPr>
            <a:r>
              <a:rPr lang="en-US" sz="3600" spc="-97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spc="-7" dirty="0" smtClean="0">
                <a:solidFill>
                  <a:srgbClr val="000000"/>
                </a:solidFill>
                <a:latin typeface="Trebuchet MS" pitchFamily="34" charset="0"/>
              </a:rPr>
              <a:t>Example</a:t>
            </a:r>
            <a:endParaRPr lang="en-US" sz="3600" spc="-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97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roup 1"/>
          <p:cNvGrpSpPr/>
          <p:nvPr/>
        </p:nvGrpSpPr>
        <p:grpSpPr>
          <a:xfrm>
            <a:off x="991673" y="1218575"/>
            <a:ext cx="10212947" cy="4695840"/>
            <a:chOff x="469800" y="1719720"/>
            <a:chExt cx="8449920" cy="4695840"/>
          </a:xfrm>
        </p:grpSpPr>
        <p:sp>
          <p:nvSpPr>
            <p:cNvPr id="221" name="CustomShape 2"/>
            <p:cNvSpPr/>
            <p:nvPr/>
          </p:nvSpPr>
          <p:spPr>
            <a:xfrm>
              <a:off x="469800" y="1719720"/>
              <a:ext cx="8449920" cy="261432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" name="CustomShape 3"/>
            <p:cNvSpPr/>
            <p:nvPr/>
          </p:nvSpPr>
          <p:spPr>
            <a:xfrm>
              <a:off x="1090800" y="4370040"/>
              <a:ext cx="2005920" cy="204408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CustomShape 4"/>
            <p:cNvSpPr/>
            <p:nvPr/>
          </p:nvSpPr>
          <p:spPr>
            <a:xfrm>
              <a:off x="4710600" y="4371480"/>
              <a:ext cx="1980360" cy="204408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4" name="CustomShape 5"/>
          <p:cNvSpPr/>
          <p:nvPr/>
        </p:nvSpPr>
        <p:spPr>
          <a:xfrm>
            <a:off x="244699" y="61175"/>
            <a:ext cx="10959921" cy="115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291960" indent="152280">
              <a:spcBef>
                <a:spcPts val="99"/>
              </a:spcBef>
            </a:pPr>
            <a:r>
              <a:rPr lang="en-US" sz="3600" spc="-12" dirty="0">
                <a:solidFill>
                  <a:srgbClr val="000000"/>
                </a:solidFill>
                <a:latin typeface="Trebuchet MS" pitchFamily="34" charset="0"/>
              </a:rPr>
              <a:t>Detection </a:t>
            </a:r>
            <a:r>
              <a:rPr lang="en-US" sz="3600" spc="-7" dirty="0">
                <a:solidFill>
                  <a:srgbClr val="000000"/>
                </a:solidFill>
                <a:latin typeface="Trebuchet MS" pitchFamily="34" charset="0"/>
              </a:rPr>
              <a:t>of </a:t>
            </a:r>
            <a:r>
              <a:rPr lang="en-US" sz="3600" spc="-12" dirty="0">
                <a:solidFill>
                  <a:srgbClr val="000000"/>
                </a:solidFill>
                <a:latin typeface="Trebuchet MS" pitchFamily="34" charset="0"/>
              </a:rPr>
              <a:t>Discontinuities  </a:t>
            </a:r>
            <a:r>
              <a:rPr lang="en-US" sz="3600" spc="-7" dirty="0">
                <a:solidFill>
                  <a:srgbClr val="000000"/>
                </a:solidFill>
                <a:latin typeface="Trebuchet MS" pitchFamily="34" charset="0"/>
              </a:rPr>
              <a:t>Gradient</a:t>
            </a:r>
            <a:r>
              <a:rPr lang="en-US" sz="3600" spc="-2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spc="-7" dirty="0">
                <a:solidFill>
                  <a:srgbClr val="000000"/>
                </a:solidFill>
                <a:latin typeface="Trebuchet MS" pitchFamily="34" charset="0"/>
              </a:rPr>
              <a:t>Operators:</a:t>
            </a:r>
            <a:r>
              <a:rPr lang="en-US" sz="3600" spc="-97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spc="-97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</a:p>
          <a:p>
            <a:pPr marL="291960" indent="152280">
              <a:spcBef>
                <a:spcPts val="99"/>
              </a:spcBef>
            </a:pPr>
            <a:r>
              <a:rPr lang="en-US" sz="3600" spc="-97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spc="-7" dirty="0" smtClean="0">
                <a:solidFill>
                  <a:srgbClr val="000000"/>
                </a:solidFill>
                <a:latin typeface="Trebuchet MS" pitchFamily="34" charset="0"/>
              </a:rPr>
              <a:t>Example</a:t>
            </a:r>
            <a:endParaRPr lang="en-US" sz="3600" spc="-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206062" y="21465"/>
            <a:ext cx="11081618" cy="12020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291960" indent="152280">
              <a:spcBef>
                <a:spcPts val="99"/>
              </a:spcBef>
            </a:pPr>
            <a:r>
              <a:rPr lang="en-US" sz="3600" spc="-12" dirty="0">
                <a:solidFill>
                  <a:srgbClr val="000000"/>
                </a:solidFill>
                <a:latin typeface="Trebuchet MS" pitchFamily="34" charset="0"/>
              </a:rPr>
              <a:t>Detection </a:t>
            </a:r>
            <a:r>
              <a:rPr lang="en-US" sz="3600" spc="-7" dirty="0">
                <a:solidFill>
                  <a:srgbClr val="000000"/>
                </a:solidFill>
                <a:latin typeface="Trebuchet MS" pitchFamily="34" charset="0"/>
              </a:rPr>
              <a:t>of </a:t>
            </a:r>
            <a:r>
              <a:rPr lang="en-US" sz="3600" spc="-12" dirty="0">
                <a:solidFill>
                  <a:srgbClr val="000000"/>
                </a:solidFill>
                <a:latin typeface="Trebuchet MS" pitchFamily="34" charset="0"/>
              </a:rPr>
              <a:t>Discontinuities  </a:t>
            </a:r>
            <a:r>
              <a:rPr lang="en-US" sz="3600" spc="-7" dirty="0">
                <a:solidFill>
                  <a:srgbClr val="000000"/>
                </a:solidFill>
                <a:latin typeface="Trebuchet MS" pitchFamily="34" charset="0"/>
              </a:rPr>
              <a:t>Gradient</a:t>
            </a:r>
            <a:r>
              <a:rPr lang="en-US" sz="3600" spc="-2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spc="-7" dirty="0">
                <a:solidFill>
                  <a:srgbClr val="000000"/>
                </a:solidFill>
                <a:latin typeface="Trebuchet MS" pitchFamily="34" charset="0"/>
              </a:rPr>
              <a:t>Operators:</a:t>
            </a:r>
            <a:r>
              <a:rPr lang="en-US" sz="3600" spc="-97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spc="-97" dirty="0" smtClean="0">
                <a:solidFill>
                  <a:srgbClr val="000000"/>
                </a:solidFill>
                <a:latin typeface="Trebuchet MS" pitchFamily="34" charset="0"/>
              </a:rPr>
              <a:t>  </a:t>
            </a:r>
          </a:p>
          <a:p>
            <a:pPr marL="291960" indent="152280">
              <a:spcBef>
                <a:spcPts val="99"/>
              </a:spcBef>
            </a:pPr>
            <a:r>
              <a:rPr lang="en-US" sz="3600" spc="-7" dirty="0" smtClean="0">
                <a:solidFill>
                  <a:srgbClr val="000000"/>
                </a:solidFill>
                <a:latin typeface="Trebuchet MS" pitchFamily="34" charset="0"/>
              </a:rPr>
              <a:t>Example</a:t>
            </a:r>
            <a:endParaRPr lang="en-US" sz="3600" spc="-1" dirty="0">
              <a:latin typeface="Trebuchet MS" pitchFamily="34" charset="0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1704960" y="1378039"/>
            <a:ext cx="7321920" cy="4497341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3"/>
          <p:cNvSpPr/>
          <p:nvPr/>
        </p:nvSpPr>
        <p:spPr>
          <a:xfrm>
            <a:off x="9444960" y="2047741"/>
            <a:ext cx="1842720" cy="3113939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55455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167425" y="128789"/>
            <a:ext cx="10602175" cy="647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291960" indent="152280" algn="ctr">
              <a:spcBef>
                <a:spcPts val="99"/>
              </a:spcBef>
            </a:pPr>
            <a:r>
              <a:rPr lang="en-US" sz="3600" spc="-12" dirty="0">
                <a:solidFill>
                  <a:srgbClr val="000000"/>
                </a:solidFill>
                <a:latin typeface="Trebuchet MS" pitchFamily="34" charset="0"/>
              </a:rPr>
              <a:t>Detection </a:t>
            </a:r>
            <a:r>
              <a:rPr lang="en-US" sz="3600" spc="-7" dirty="0">
                <a:solidFill>
                  <a:srgbClr val="000000"/>
                </a:solidFill>
                <a:latin typeface="Trebuchet MS" pitchFamily="34" charset="0"/>
              </a:rPr>
              <a:t>of </a:t>
            </a:r>
            <a:r>
              <a:rPr lang="en-US" sz="3600" spc="-12" dirty="0">
                <a:solidFill>
                  <a:srgbClr val="000000"/>
                </a:solidFill>
                <a:latin typeface="Trebuchet MS" pitchFamily="34" charset="0"/>
              </a:rPr>
              <a:t>Discontinuities  </a:t>
            </a:r>
            <a:r>
              <a:rPr lang="en-US" sz="3600" spc="-7" dirty="0">
                <a:solidFill>
                  <a:srgbClr val="000000"/>
                </a:solidFill>
                <a:latin typeface="Trebuchet MS" pitchFamily="34" charset="0"/>
              </a:rPr>
              <a:t>Gradient</a:t>
            </a:r>
            <a:r>
              <a:rPr lang="en-US" sz="3600" spc="-2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spc="-7" dirty="0" smtClean="0">
                <a:solidFill>
                  <a:srgbClr val="000000"/>
                </a:solidFill>
                <a:latin typeface="Trebuchet MS" pitchFamily="34" charset="0"/>
              </a:rPr>
              <a:t>Operators</a:t>
            </a:r>
            <a:endParaRPr lang="en-US" sz="3600" spc="-1" dirty="0">
              <a:latin typeface="Trebuchet MS" pitchFamily="34" charset="0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714720" y="1612800"/>
            <a:ext cx="199680" cy="43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•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30" name="CustomShape 3"/>
          <p:cNvSpPr/>
          <p:nvPr/>
        </p:nvSpPr>
        <p:spPr>
          <a:xfrm>
            <a:off x="1001760" y="990900"/>
            <a:ext cx="10194240" cy="168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1520" rIns="0" bIns="0"/>
          <a:lstStyle/>
          <a:p>
            <a:pPr marL="127080">
              <a:lnSpc>
                <a:spcPct val="100000"/>
              </a:lnSpc>
              <a:spcBef>
                <a:spcPts val="700"/>
              </a:spcBef>
            </a:pPr>
            <a:r>
              <a:rPr lang="en-US" sz="2800" b="0" strike="noStrike" spc="-137" dirty="0">
                <a:solidFill>
                  <a:srgbClr val="000000"/>
                </a:solidFill>
                <a:latin typeface="Arial"/>
                <a:ea typeface="DejaVu Sans"/>
              </a:rPr>
              <a:t>Second-order </a:t>
            </a:r>
            <a:r>
              <a:rPr lang="en-US" sz="2800" b="0" strike="noStrike" spc="-92" dirty="0">
                <a:solidFill>
                  <a:srgbClr val="000000"/>
                </a:solidFill>
                <a:latin typeface="Arial"/>
                <a:ea typeface="DejaVu Sans"/>
              </a:rPr>
              <a:t>derivatives: </a:t>
            </a:r>
            <a:r>
              <a:rPr lang="en-US" sz="2800" b="0" strike="noStrike" spc="-177" dirty="0">
                <a:solidFill>
                  <a:srgbClr val="000000"/>
                </a:solidFill>
                <a:latin typeface="Arial"/>
                <a:ea typeface="DejaVu Sans"/>
              </a:rPr>
              <a:t>(The</a:t>
            </a:r>
            <a:r>
              <a:rPr lang="en-US" sz="2800" b="0" strike="noStrike" spc="-236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57" dirty="0" err="1">
                <a:solidFill>
                  <a:srgbClr val="000000"/>
                </a:solidFill>
                <a:latin typeface="Arial"/>
                <a:ea typeface="DejaVu Sans"/>
              </a:rPr>
              <a:t>Laplacian</a:t>
            </a:r>
            <a:r>
              <a:rPr lang="en-US" sz="2800" b="0" strike="noStrike" spc="-157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231" name="CustomShape 4"/>
          <p:cNvSpPr/>
          <p:nvPr/>
        </p:nvSpPr>
        <p:spPr>
          <a:xfrm>
            <a:off x="1324320" y="3037497"/>
            <a:ext cx="4702080" cy="539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4200" b="0" strike="noStrike" spc="-1" baseline="2000" dirty="0">
                <a:solidFill>
                  <a:srgbClr val="000000"/>
                </a:solidFill>
                <a:latin typeface="Arial"/>
                <a:ea typeface="DejaVu Sans"/>
              </a:rPr>
              <a:t>– </a:t>
            </a:r>
            <a:r>
              <a:rPr lang="en-US" sz="2800" b="0" strike="noStrike" spc="-157" dirty="0">
                <a:solidFill>
                  <a:srgbClr val="000000"/>
                </a:solidFill>
                <a:latin typeface="Arial"/>
                <a:ea typeface="DejaVu Sans"/>
              </a:rPr>
              <a:t>Two </a:t>
            </a:r>
            <a:r>
              <a:rPr lang="en-US" sz="2800" b="0" strike="noStrike" spc="-80" dirty="0">
                <a:solidFill>
                  <a:srgbClr val="000000"/>
                </a:solidFill>
                <a:latin typeface="Arial"/>
                <a:ea typeface="DejaVu Sans"/>
              </a:rPr>
              <a:t>forms </a:t>
            </a:r>
            <a:r>
              <a:rPr lang="en-US" sz="2800" b="0" strike="noStrike" spc="-41" dirty="0">
                <a:solidFill>
                  <a:srgbClr val="000000"/>
                </a:solidFill>
                <a:latin typeface="Arial"/>
                <a:ea typeface="DejaVu Sans"/>
              </a:rPr>
              <a:t>in </a:t>
            </a:r>
            <a:r>
              <a:rPr lang="en-US" sz="2800" b="0" strike="noStrike" spc="-86" dirty="0">
                <a:solidFill>
                  <a:srgbClr val="000000"/>
                </a:solidFill>
                <a:latin typeface="Arial"/>
                <a:ea typeface="DejaVu Sans"/>
              </a:rPr>
              <a:t>practice: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232" name="CustomShape 5"/>
          <p:cNvSpPr/>
          <p:nvPr/>
        </p:nvSpPr>
        <p:spPr>
          <a:xfrm>
            <a:off x="914400" y="3609000"/>
            <a:ext cx="10393251" cy="2379676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3" name="Picture 232"/>
          <p:cNvPicPr/>
          <p:nvPr/>
        </p:nvPicPr>
        <p:blipFill>
          <a:blip r:embed="rId3"/>
          <a:stretch/>
        </p:blipFill>
        <p:spPr>
          <a:xfrm>
            <a:off x="1105440" y="1723837"/>
            <a:ext cx="10090560" cy="1188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380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1329120" y="152400"/>
            <a:ext cx="9521280" cy="115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</a:rPr>
              <a:t>More Advanced Techniques for Edge</a:t>
            </a:r>
            <a:r>
              <a:rPr lang="en-US" sz="3600" b="0" strike="noStrike" spc="-86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</a:rPr>
              <a:t>Detection</a:t>
            </a:r>
            <a:endParaRPr lang="en-US" sz="3600" b="0" strike="noStrike" spc="-1" dirty="0">
              <a:latin typeface="Trebuchet MS" pitchFamily="34" charset="0"/>
            </a:endParaRPr>
          </a:p>
        </p:txBody>
      </p:sp>
      <p:pic>
        <p:nvPicPr>
          <p:cNvPr id="235" name="Picture 234"/>
          <p:cNvPicPr/>
          <p:nvPr/>
        </p:nvPicPr>
        <p:blipFill>
          <a:blip r:embed="rId2"/>
          <a:stretch/>
        </p:blipFill>
        <p:spPr>
          <a:xfrm>
            <a:off x="121920" y="1017431"/>
            <a:ext cx="11582400" cy="499700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07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714720" y="1615320"/>
            <a:ext cx="176160" cy="3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2"/>
          <p:cNvSpPr/>
          <p:nvPr/>
        </p:nvSpPr>
        <p:spPr>
          <a:xfrm>
            <a:off x="1171680" y="1633320"/>
            <a:ext cx="3708960" cy="74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3"/>
          <p:cNvSpPr/>
          <p:nvPr/>
        </p:nvSpPr>
        <p:spPr>
          <a:xfrm>
            <a:off x="714720" y="3383280"/>
            <a:ext cx="176160" cy="3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4"/>
          <p:cNvSpPr/>
          <p:nvPr/>
        </p:nvSpPr>
        <p:spPr>
          <a:xfrm>
            <a:off x="1171680" y="3399840"/>
            <a:ext cx="3353760" cy="74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5"/>
          <p:cNvSpPr/>
          <p:nvPr/>
        </p:nvSpPr>
        <p:spPr>
          <a:xfrm>
            <a:off x="714720" y="5149800"/>
            <a:ext cx="176160" cy="3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6"/>
          <p:cNvSpPr/>
          <p:nvPr/>
        </p:nvSpPr>
        <p:spPr>
          <a:xfrm>
            <a:off x="4983360" y="2794680"/>
            <a:ext cx="489600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7"/>
          <p:cNvSpPr/>
          <p:nvPr/>
        </p:nvSpPr>
        <p:spPr>
          <a:xfrm>
            <a:off x="3957120" y="3839040"/>
            <a:ext cx="68304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8"/>
          <p:cNvSpPr/>
          <p:nvPr/>
        </p:nvSpPr>
        <p:spPr>
          <a:xfrm>
            <a:off x="4663200" y="3980880"/>
            <a:ext cx="1169280" cy="62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9"/>
          <p:cNvSpPr/>
          <p:nvPr/>
        </p:nvSpPr>
        <p:spPr>
          <a:xfrm>
            <a:off x="7924800" y="3916800"/>
            <a:ext cx="3094560" cy="74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10"/>
          <p:cNvSpPr/>
          <p:nvPr/>
        </p:nvSpPr>
        <p:spPr>
          <a:xfrm>
            <a:off x="5738880" y="1704240"/>
            <a:ext cx="4181760" cy="102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11"/>
          <p:cNvSpPr/>
          <p:nvPr/>
        </p:nvSpPr>
        <p:spPr>
          <a:xfrm>
            <a:off x="419069" y="152400"/>
            <a:ext cx="10296154" cy="75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3200" b="0" strike="noStrike" spc="-7" dirty="0" smtClean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   More </a:t>
            </a:r>
            <a:r>
              <a:rPr lang="en-US" sz="3200" b="0" strike="noStrike" spc="-7" dirty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Advanced Techniques for Edge</a:t>
            </a:r>
            <a:r>
              <a:rPr lang="en-US" sz="3200" b="0" strike="noStrike" spc="-86" dirty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 </a:t>
            </a:r>
            <a:r>
              <a:rPr lang="en-US" sz="3200" b="0" strike="noStrike" spc="-7" dirty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Detection</a:t>
            </a:r>
            <a:endParaRPr lang="en-US" sz="3200" b="0" strike="noStrike" spc="-1" dirty="0">
              <a:latin typeface="Trebuchet MS" pitchFamily="34" charset="0"/>
            </a:endParaRPr>
          </a:p>
        </p:txBody>
      </p:sp>
      <p:pic>
        <p:nvPicPr>
          <p:cNvPr id="247" name="Picture 246"/>
          <p:cNvPicPr/>
          <p:nvPr/>
        </p:nvPicPr>
        <p:blipFill>
          <a:blip r:embed="rId2"/>
          <a:stretch/>
        </p:blipFill>
        <p:spPr>
          <a:xfrm>
            <a:off x="991672" y="746792"/>
            <a:ext cx="10122795" cy="53060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814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247"/>
          <p:cNvPicPr/>
          <p:nvPr/>
        </p:nvPicPr>
        <p:blipFill>
          <a:blip r:embed="rId2"/>
          <a:stretch/>
        </p:blipFill>
        <p:spPr>
          <a:xfrm>
            <a:off x="553792" y="885960"/>
            <a:ext cx="10908405" cy="5331960"/>
          </a:xfrm>
          <a:prstGeom prst="rect">
            <a:avLst/>
          </a:prstGeom>
          <a:ln>
            <a:noFill/>
          </a:ln>
        </p:spPr>
      </p:pic>
      <p:sp>
        <p:nvSpPr>
          <p:cNvPr id="249" name="TextShape 1"/>
          <p:cNvSpPr txBox="1"/>
          <p:nvPr/>
        </p:nvSpPr>
        <p:spPr>
          <a:xfrm>
            <a:off x="246720" y="152400"/>
            <a:ext cx="11701440" cy="674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b="0" strike="noStrike" spc="-7" dirty="0" smtClean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More Advanced Techniques for Edge</a:t>
            </a:r>
            <a:r>
              <a:rPr lang="en-US" sz="3200" b="0" strike="noStrike" spc="-86" dirty="0" smtClean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 </a:t>
            </a:r>
            <a:r>
              <a:rPr lang="en-US" sz="3200" b="0" strike="noStrike" spc="-7" dirty="0" smtClean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Detection</a:t>
            </a:r>
            <a:endParaRPr lang="en-US" sz="3200" b="0" strike="noStrike" spc="-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4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940158" y="921660"/>
            <a:ext cx="10662402" cy="5186689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2"/>
          <p:cNvSpPr/>
          <p:nvPr/>
        </p:nvSpPr>
        <p:spPr>
          <a:xfrm>
            <a:off x="406400" y="152400"/>
            <a:ext cx="11582400" cy="7692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3200" b="0" strike="noStrike" spc="-7" dirty="0">
                <a:solidFill>
                  <a:srgbClr val="000000"/>
                </a:solidFill>
                <a:latin typeface="Trebuchet MS" pitchFamily="34" charset="0"/>
              </a:rPr>
              <a:t>More Advanced Techniques for Edge</a:t>
            </a:r>
            <a:r>
              <a:rPr lang="en-US" sz="3200" b="0" strike="noStrike" spc="-86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200" b="0" strike="noStrike" spc="-7" dirty="0">
                <a:solidFill>
                  <a:srgbClr val="000000"/>
                </a:solidFill>
                <a:latin typeface="Trebuchet MS" pitchFamily="34" charset="0"/>
              </a:rPr>
              <a:t>Detection</a:t>
            </a:r>
            <a:endParaRPr lang="en-US" sz="3200" b="0" strike="noStrike" spc="-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9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206062" y="76200"/>
            <a:ext cx="10138578" cy="106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291960" indent="152280">
              <a:spcBef>
                <a:spcPts val="99"/>
              </a:spcBef>
            </a:pPr>
            <a:r>
              <a:rPr lang="en-US" sz="3200" spc="-12" dirty="0">
                <a:solidFill>
                  <a:srgbClr val="000000"/>
                </a:solidFill>
                <a:latin typeface="Trebuchet MS" pitchFamily="34" charset="0"/>
              </a:rPr>
              <a:t>Detection </a:t>
            </a:r>
            <a:r>
              <a:rPr lang="en-US" sz="3200" spc="-7" dirty="0">
                <a:solidFill>
                  <a:srgbClr val="000000"/>
                </a:solidFill>
                <a:latin typeface="Trebuchet MS" pitchFamily="34" charset="0"/>
              </a:rPr>
              <a:t>of </a:t>
            </a:r>
            <a:r>
              <a:rPr lang="en-US" sz="3200" spc="-12" dirty="0">
                <a:solidFill>
                  <a:srgbClr val="000000"/>
                </a:solidFill>
                <a:latin typeface="Trebuchet MS" pitchFamily="34" charset="0"/>
              </a:rPr>
              <a:t>Discontinuities  </a:t>
            </a:r>
            <a:r>
              <a:rPr lang="en-US" sz="3200" spc="-7" dirty="0">
                <a:solidFill>
                  <a:srgbClr val="000000"/>
                </a:solidFill>
                <a:latin typeface="Trebuchet MS" pitchFamily="34" charset="0"/>
              </a:rPr>
              <a:t>Gradient</a:t>
            </a:r>
            <a:r>
              <a:rPr lang="en-US" sz="3200" spc="-2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200" spc="-7" dirty="0">
                <a:solidFill>
                  <a:srgbClr val="000000"/>
                </a:solidFill>
                <a:latin typeface="Trebuchet MS" pitchFamily="34" charset="0"/>
              </a:rPr>
              <a:t>Operators:</a:t>
            </a:r>
            <a:r>
              <a:rPr lang="en-US" sz="3200" spc="-97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200" spc="-97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</a:p>
          <a:p>
            <a:pPr marL="291960" indent="152280">
              <a:spcBef>
                <a:spcPts val="99"/>
              </a:spcBef>
            </a:pPr>
            <a:r>
              <a:rPr lang="en-US" sz="3200" spc="-7" dirty="0" smtClean="0">
                <a:solidFill>
                  <a:srgbClr val="000000"/>
                </a:solidFill>
                <a:latin typeface="Trebuchet MS" pitchFamily="34" charset="0"/>
              </a:rPr>
              <a:t>Example  </a:t>
            </a:r>
            <a:endParaRPr lang="en-US" sz="3200" spc="-1" dirty="0">
              <a:latin typeface="Trebuchet MS" pitchFamily="34" charset="0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2876160" y="1143000"/>
            <a:ext cx="7195200" cy="49028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3"/>
          <p:cNvSpPr/>
          <p:nvPr/>
        </p:nvSpPr>
        <p:spPr>
          <a:xfrm>
            <a:off x="6854400" y="4082882"/>
            <a:ext cx="2394240" cy="3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400" b="0" strike="noStrike" spc="-7" dirty="0" err="1">
                <a:solidFill>
                  <a:srgbClr val="000000"/>
                </a:solidFill>
                <a:latin typeface="Times New Roman"/>
                <a:ea typeface="DejaVu Sans"/>
              </a:rPr>
              <a:t>Sobel</a:t>
            </a:r>
            <a:r>
              <a:rPr lang="en-US" sz="2400" b="0" strike="noStrike" spc="-72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gradient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255" name="CustomShape 4"/>
          <p:cNvSpPr/>
          <p:nvPr/>
        </p:nvSpPr>
        <p:spPr>
          <a:xfrm>
            <a:off x="7320480" y="6435000"/>
            <a:ext cx="2593920" cy="3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Laplacian</a:t>
            </a:r>
            <a:r>
              <a:rPr lang="en-US" sz="2400" b="0" strike="noStrike" spc="-52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mask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56" name="CustomShape 5"/>
          <p:cNvSpPr/>
          <p:nvPr/>
        </p:nvSpPr>
        <p:spPr>
          <a:xfrm>
            <a:off x="2670240" y="6435000"/>
            <a:ext cx="4274880" cy="3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Gaussian smooth</a:t>
            </a:r>
            <a:r>
              <a:rPr lang="en-US" sz="2400" b="0" strike="noStrike" spc="-35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function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343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943680" y="4376236"/>
            <a:ext cx="10562880" cy="14702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748145" y="76200"/>
            <a:ext cx="10523695" cy="11892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291960" indent="152280">
              <a:spcBef>
                <a:spcPts val="99"/>
              </a:spcBef>
            </a:pPr>
            <a:r>
              <a:rPr lang="en-US" sz="3600" spc="-12" dirty="0">
                <a:solidFill>
                  <a:srgbClr val="000000"/>
                </a:solidFill>
                <a:latin typeface="Trebuchet MS" pitchFamily="34" charset="0"/>
              </a:rPr>
              <a:t>Detection </a:t>
            </a:r>
            <a:r>
              <a:rPr lang="en-US" sz="3600" spc="-7" dirty="0">
                <a:solidFill>
                  <a:srgbClr val="000000"/>
                </a:solidFill>
                <a:latin typeface="Trebuchet MS" pitchFamily="34" charset="0"/>
              </a:rPr>
              <a:t>of </a:t>
            </a:r>
            <a:r>
              <a:rPr lang="en-US" sz="3600" spc="-12" dirty="0">
                <a:solidFill>
                  <a:srgbClr val="000000"/>
                </a:solidFill>
                <a:latin typeface="Trebuchet MS" pitchFamily="34" charset="0"/>
              </a:rPr>
              <a:t>Discontinuities  </a:t>
            </a:r>
            <a:r>
              <a:rPr lang="en-US" sz="3600" spc="-7" dirty="0">
                <a:solidFill>
                  <a:srgbClr val="000000"/>
                </a:solidFill>
                <a:latin typeface="Trebuchet MS" pitchFamily="34" charset="0"/>
              </a:rPr>
              <a:t>Gradient</a:t>
            </a:r>
            <a:r>
              <a:rPr lang="en-US" sz="3600" spc="-2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spc="-7" dirty="0">
                <a:solidFill>
                  <a:srgbClr val="000000"/>
                </a:solidFill>
                <a:latin typeface="Trebuchet MS" pitchFamily="34" charset="0"/>
              </a:rPr>
              <a:t>Operators:</a:t>
            </a:r>
            <a:r>
              <a:rPr lang="en-US" sz="3600" spc="-97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spc="-97" dirty="0" smtClean="0">
                <a:solidFill>
                  <a:srgbClr val="000000"/>
                </a:solidFill>
                <a:latin typeface="Trebuchet MS" pitchFamily="34" charset="0"/>
              </a:rPr>
              <a:t>        </a:t>
            </a:r>
            <a:r>
              <a:rPr lang="en-US" sz="3600" spc="-7" dirty="0" smtClean="0">
                <a:solidFill>
                  <a:srgbClr val="000000"/>
                </a:solidFill>
                <a:latin typeface="Trebuchet MS" pitchFamily="34" charset="0"/>
              </a:rPr>
              <a:t>Example</a:t>
            </a:r>
            <a:endParaRPr lang="en-US" sz="3600" spc="-1" dirty="0">
              <a:latin typeface="Trebuchet MS" pitchFamily="34" charset="0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882240" y="1265476"/>
            <a:ext cx="10716000" cy="31107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5549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52" y="365126"/>
            <a:ext cx="9002333" cy="948520"/>
          </a:xfrm>
        </p:spPr>
        <p:txBody>
          <a:bodyPr/>
          <a:lstStyle/>
          <a:p>
            <a:r>
              <a:rPr lang="en-GB" dirty="0" smtClean="0">
                <a:latin typeface="Trebuchet MS" pitchFamily="34" charset="0"/>
              </a:rPr>
              <a:t>Contents</a:t>
            </a:r>
            <a:endParaRPr lang="en-IN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0" y="1429555"/>
            <a:ext cx="8667482" cy="4391696"/>
          </a:xfrm>
        </p:spPr>
        <p:txBody>
          <a:bodyPr>
            <a:normAutofit/>
          </a:bodyPr>
          <a:lstStyle/>
          <a:p>
            <a:r>
              <a:rPr lang="en-GB" dirty="0" smtClean="0"/>
              <a:t>Fundamentals</a:t>
            </a:r>
          </a:p>
          <a:p>
            <a:r>
              <a:rPr lang="en-GB" dirty="0" smtClean="0"/>
              <a:t>Point, Line, and Edge Detection</a:t>
            </a:r>
          </a:p>
          <a:p>
            <a:r>
              <a:rPr lang="en-GB" dirty="0" err="1" smtClean="0"/>
              <a:t>Thresholding</a:t>
            </a:r>
            <a:endParaRPr lang="en-GB" dirty="0" smtClean="0"/>
          </a:p>
          <a:p>
            <a:r>
              <a:rPr lang="en-GB" dirty="0" smtClean="0"/>
              <a:t>Region based Segmentation</a:t>
            </a:r>
          </a:p>
          <a:p>
            <a:r>
              <a:rPr lang="en-GB" dirty="0" smtClean="0"/>
              <a:t>Segmentation using Morphological Watersheds</a:t>
            </a:r>
          </a:p>
          <a:p>
            <a:r>
              <a:rPr lang="en-GB" dirty="0" smtClean="0"/>
              <a:t>Use of Motion in Segmentation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410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1691651" y="0"/>
            <a:ext cx="9036480" cy="153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291960" indent="152280">
              <a:spcBef>
                <a:spcPts val="99"/>
              </a:spcBef>
            </a:pPr>
            <a:r>
              <a:rPr lang="en-US" sz="3600" spc="-12" dirty="0">
                <a:solidFill>
                  <a:srgbClr val="000000"/>
                </a:solidFill>
                <a:latin typeface="Trebuchet MS" pitchFamily="34" charset="0"/>
              </a:rPr>
              <a:t>Detection </a:t>
            </a:r>
            <a:r>
              <a:rPr lang="en-US" sz="3600" spc="-7" dirty="0">
                <a:solidFill>
                  <a:srgbClr val="000000"/>
                </a:solidFill>
                <a:latin typeface="Trebuchet MS" pitchFamily="34" charset="0"/>
              </a:rPr>
              <a:t>of </a:t>
            </a:r>
            <a:r>
              <a:rPr lang="en-US" sz="3600" spc="-12" dirty="0">
                <a:solidFill>
                  <a:srgbClr val="000000"/>
                </a:solidFill>
                <a:latin typeface="Trebuchet MS" pitchFamily="34" charset="0"/>
              </a:rPr>
              <a:t>Discontinuities  </a:t>
            </a:r>
            <a:r>
              <a:rPr lang="en-US" sz="3600" spc="-7" dirty="0">
                <a:solidFill>
                  <a:srgbClr val="000000"/>
                </a:solidFill>
                <a:latin typeface="Trebuchet MS" pitchFamily="34" charset="0"/>
              </a:rPr>
              <a:t>Gradient</a:t>
            </a:r>
            <a:r>
              <a:rPr lang="en-US" sz="3600" spc="-2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spc="-7" dirty="0">
                <a:solidFill>
                  <a:srgbClr val="000000"/>
                </a:solidFill>
                <a:latin typeface="Trebuchet MS" pitchFamily="34" charset="0"/>
              </a:rPr>
              <a:t>Operators:</a:t>
            </a:r>
            <a:r>
              <a:rPr lang="en-US" sz="3600" spc="-97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spc="-7" dirty="0">
                <a:solidFill>
                  <a:srgbClr val="000000"/>
                </a:solidFill>
                <a:latin typeface="Trebuchet MS" pitchFamily="34" charset="0"/>
              </a:rPr>
              <a:t>Example</a:t>
            </a:r>
            <a:endParaRPr lang="en-US" sz="3600" spc="-1" dirty="0">
              <a:latin typeface="Trebuchet MS" pitchFamily="34" charset="0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406560" y="2456640"/>
            <a:ext cx="8795520" cy="26193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3"/>
          <p:cNvSpPr/>
          <p:nvPr/>
        </p:nvSpPr>
        <p:spPr>
          <a:xfrm>
            <a:off x="9600480" y="2607120"/>
            <a:ext cx="2310720" cy="22093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94909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Edge detection by Canny and Laplacian of Gaussian (LoG) methods. | Download  Scientific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1957" y="676893"/>
            <a:ext cx="7386452" cy="54745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73185" y="0"/>
            <a:ext cx="652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rebuchet MS" pitchFamily="34" charset="0"/>
              </a:rPr>
              <a:t>Edge Detection by Canny and </a:t>
            </a:r>
            <a:r>
              <a:rPr lang="en-US" sz="3200" dirty="0" err="1" smtClean="0">
                <a:latin typeface="Trebuchet MS" pitchFamily="34" charset="0"/>
              </a:rPr>
              <a:t>LoG</a:t>
            </a:r>
            <a:endParaRPr lang="en-US" sz="3200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262"/>
          <p:cNvPicPr/>
          <p:nvPr/>
        </p:nvPicPr>
        <p:blipFill>
          <a:blip r:embed="rId2"/>
          <a:stretch/>
        </p:blipFill>
        <p:spPr>
          <a:xfrm>
            <a:off x="502725" y="593766"/>
            <a:ext cx="10945091" cy="558419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39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263"/>
          <p:cNvPicPr/>
          <p:nvPr/>
        </p:nvPicPr>
        <p:blipFill>
          <a:blip r:embed="rId2"/>
          <a:stretch/>
        </p:blipFill>
        <p:spPr>
          <a:xfrm>
            <a:off x="676894" y="439386"/>
            <a:ext cx="10711542" cy="57120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965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Picture 264"/>
          <p:cNvPicPr/>
          <p:nvPr/>
        </p:nvPicPr>
        <p:blipFill>
          <a:blip r:embed="rId2"/>
          <a:stretch/>
        </p:blipFill>
        <p:spPr>
          <a:xfrm>
            <a:off x="643200" y="451262"/>
            <a:ext cx="10697735" cy="570015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34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265"/>
          <p:cNvPicPr/>
          <p:nvPr/>
        </p:nvPicPr>
        <p:blipFill>
          <a:blip r:embed="rId2"/>
          <a:stretch/>
        </p:blipFill>
        <p:spPr>
          <a:xfrm>
            <a:off x="0" y="0"/>
            <a:ext cx="11267520" cy="3108960"/>
          </a:xfrm>
          <a:prstGeom prst="rect">
            <a:avLst/>
          </a:prstGeom>
          <a:ln>
            <a:noFill/>
          </a:ln>
        </p:spPr>
      </p:pic>
      <p:sp>
        <p:nvSpPr>
          <p:cNvPr id="267" name="CustomShape 1"/>
          <p:cNvSpPr/>
          <p:nvPr/>
        </p:nvSpPr>
        <p:spPr>
          <a:xfrm>
            <a:off x="1164480" y="3211990"/>
            <a:ext cx="9930240" cy="2776685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21122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267"/>
          <p:cNvPicPr/>
          <p:nvPr/>
        </p:nvPicPr>
        <p:blipFill>
          <a:blip r:embed="rId2"/>
          <a:stretch/>
        </p:blipFill>
        <p:spPr>
          <a:xfrm>
            <a:off x="212072" y="2576"/>
            <a:ext cx="10889517" cy="60891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69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268"/>
          <p:cNvPicPr/>
          <p:nvPr/>
        </p:nvPicPr>
        <p:blipFill>
          <a:blip r:embed="rId2"/>
          <a:stretch/>
        </p:blipFill>
        <p:spPr>
          <a:xfrm>
            <a:off x="243840" y="356260"/>
            <a:ext cx="11144596" cy="58426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71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1638795" y="0"/>
            <a:ext cx="8303695" cy="6282048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78427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1479840" y="1091301"/>
            <a:ext cx="9801718" cy="5071994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2"/>
          <p:cNvSpPr/>
          <p:nvPr/>
        </p:nvSpPr>
        <p:spPr>
          <a:xfrm>
            <a:off x="475013" y="75142"/>
            <a:ext cx="10842172" cy="115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852840" indent="-839880">
              <a:lnSpc>
                <a:spcPct val="100000"/>
              </a:lnSpc>
              <a:spcBef>
                <a:spcPts val="99"/>
              </a:spcBef>
            </a:pPr>
            <a:r>
              <a:rPr lang="en-US" sz="3200" b="0" strike="noStrike" spc="-7" dirty="0">
                <a:solidFill>
                  <a:srgbClr val="000000"/>
                </a:solidFill>
                <a:latin typeface="Trebuchet MS" pitchFamily="34" charset="0"/>
              </a:rPr>
              <a:t>Edge Linking and Boundary </a:t>
            </a:r>
            <a:r>
              <a:rPr lang="en-US" sz="3200" b="0" strike="noStrike" spc="-12" dirty="0">
                <a:solidFill>
                  <a:srgbClr val="000000"/>
                </a:solidFill>
                <a:latin typeface="Trebuchet MS" pitchFamily="34" charset="0"/>
              </a:rPr>
              <a:t>Detection  </a:t>
            </a:r>
            <a:r>
              <a:rPr lang="en-US" sz="3200" b="0" strike="noStrike" spc="-7" dirty="0">
                <a:solidFill>
                  <a:srgbClr val="000000"/>
                </a:solidFill>
                <a:latin typeface="Trebuchet MS" pitchFamily="34" charset="0"/>
              </a:rPr>
              <a:t>Hough </a:t>
            </a:r>
            <a:r>
              <a:rPr lang="en-US" sz="3200" b="0" strike="noStrike" spc="-12" dirty="0">
                <a:solidFill>
                  <a:srgbClr val="000000"/>
                </a:solidFill>
                <a:latin typeface="Trebuchet MS" pitchFamily="34" charset="0"/>
              </a:rPr>
              <a:t>Transform </a:t>
            </a:r>
            <a:r>
              <a:rPr lang="en-US" sz="3200" b="0" strike="noStrike" spc="-7" dirty="0">
                <a:solidFill>
                  <a:srgbClr val="000000"/>
                </a:solidFill>
                <a:latin typeface="Trebuchet MS" pitchFamily="34" charset="0"/>
              </a:rPr>
              <a:t>Example</a:t>
            </a:r>
            <a:endParaRPr lang="en-US" sz="3200" b="0" strike="noStrike" spc="-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7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2540000" y="304800"/>
            <a:ext cx="6964480" cy="115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</a:rPr>
              <a:t>Image</a:t>
            </a:r>
            <a:r>
              <a:rPr lang="en-US" sz="3600" b="0" strike="noStrike" spc="-72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</a:rPr>
              <a:t>Segmentation</a:t>
            </a:r>
            <a:endParaRPr lang="en-US" sz="3600" b="0" strike="noStrike" spc="-1" dirty="0">
              <a:latin typeface="Trebuchet MS" pitchFamily="34" charset="0"/>
            </a:endParaRPr>
          </a:p>
        </p:txBody>
      </p:sp>
      <p:pic>
        <p:nvPicPr>
          <p:cNvPr id="154" name="Picture 153"/>
          <p:cNvPicPr/>
          <p:nvPr/>
        </p:nvPicPr>
        <p:blipFill>
          <a:blip r:embed="rId2"/>
          <a:stretch/>
        </p:blipFill>
        <p:spPr>
          <a:xfrm>
            <a:off x="525120" y="1554480"/>
            <a:ext cx="11462880" cy="38401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66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1266571" y="2701742"/>
            <a:ext cx="9248160" cy="33354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2"/>
          <p:cNvSpPr/>
          <p:nvPr/>
        </p:nvSpPr>
        <p:spPr>
          <a:xfrm>
            <a:off x="2595840" y="5852662"/>
            <a:ext cx="2689920" cy="3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Single</a:t>
            </a:r>
            <a:r>
              <a:rPr lang="en-US" sz="2400" b="0" strike="noStrike" spc="-86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threshold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275" name="CustomShape 3"/>
          <p:cNvSpPr/>
          <p:nvPr/>
        </p:nvSpPr>
        <p:spPr>
          <a:xfrm>
            <a:off x="6319680" y="5747725"/>
            <a:ext cx="3052320" cy="3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Multiple</a:t>
            </a:r>
            <a:r>
              <a:rPr lang="en-US" sz="2400" b="0" strike="noStrike" spc="-46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00" b="0" strike="noStrike" spc="-7" dirty="0">
                <a:solidFill>
                  <a:srgbClr val="000000"/>
                </a:solidFill>
                <a:latin typeface="Times New Roman"/>
                <a:ea typeface="DejaVu Sans"/>
              </a:rPr>
              <a:t>threshold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276" name="Picture 275"/>
          <p:cNvPicPr/>
          <p:nvPr/>
        </p:nvPicPr>
        <p:blipFill>
          <a:blip r:embed="rId3"/>
          <a:stretch/>
        </p:blipFill>
        <p:spPr>
          <a:xfrm>
            <a:off x="830880" y="0"/>
            <a:ext cx="10377120" cy="2689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616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2748480" y="228600"/>
            <a:ext cx="6694560" cy="115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54000" algn="ctr">
              <a:lnSpc>
                <a:spcPct val="100000"/>
              </a:lnSpc>
              <a:spcBef>
                <a:spcPts val="99"/>
              </a:spcBef>
            </a:pPr>
            <a:r>
              <a:rPr lang="en-US" sz="3600" b="0" strike="noStrike" spc="-7" dirty="0" err="1">
                <a:solidFill>
                  <a:srgbClr val="000000"/>
                </a:solidFill>
                <a:latin typeface="Trebuchet MS" pitchFamily="34" charset="0"/>
              </a:rPr>
              <a:t>Thresholding</a:t>
            </a:r>
            <a:r>
              <a:rPr sz="3600" dirty="0">
                <a:latin typeface="Trebuchet MS" pitchFamily="34" charset="0"/>
              </a:rPr>
              <a:t/>
            </a:r>
            <a:br>
              <a:rPr sz="3600" dirty="0">
                <a:latin typeface="Trebuchet MS" pitchFamily="34" charset="0"/>
              </a:rPr>
            </a:b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</a:rPr>
              <a:t>The </a:t>
            </a:r>
            <a:r>
              <a:rPr lang="en-US" sz="3600" b="0" strike="noStrike" spc="-12" dirty="0">
                <a:solidFill>
                  <a:srgbClr val="000000"/>
                </a:solidFill>
                <a:latin typeface="Trebuchet MS" pitchFamily="34" charset="0"/>
              </a:rPr>
              <a:t>Role </a:t>
            </a:r>
            <a:r>
              <a:rPr lang="en-US" sz="3600" b="0" strike="noStrike" spc="-1" dirty="0">
                <a:solidFill>
                  <a:srgbClr val="000000"/>
                </a:solidFill>
                <a:latin typeface="Trebuchet MS" pitchFamily="34" charset="0"/>
              </a:rPr>
              <a:t>of</a:t>
            </a:r>
            <a:r>
              <a:rPr lang="en-US" sz="3600" b="0" strike="noStrike" spc="-6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b="0" strike="noStrike" spc="-12" dirty="0">
                <a:solidFill>
                  <a:srgbClr val="000000"/>
                </a:solidFill>
                <a:latin typeface="Trebuchet MS" pitchFamily="34" charset="0"/>
              </a:rPr>
              <a:t>Illumination</a:t>
            </a:r>
            <a:endParaRPr lang="en-US" sz="3600" b="0" strike="noStrike" spc="-1" dirty="0">
              <a:latin typeface="Trebuchet MS" pitchFamily="34" charset="0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1798080" y="1626200"/>
            <a:ext cx="4175040" cy="25394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3"/>
          <p:cNvSpPr/>
          <p:nvPr/>
        </p:nvSpPr>
        <p:spPr>
          <a:xfrm>
            <a:off x="6281760" y="1620775"/>
            <a:ext cx="4319040" cy="26229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4"/>
          <p:cNvSpPr/>
          <p:nvPr/>
        </p:nvSpPr>
        <p:spPr>
          <a:xfrm>
            <a:off x="9306720" y="4238760"/>
            <a:ext cx="2401920" cy="200592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41797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2748480" y="48611"/>
            <a:ext cx="6694560" cy="115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54000" algn="ctr">
              <a:lnSpc>
                <a:spcPct val="100000"/>
              </a:lnSpc>
              <a:spcBef>
                <a:spcPts val="99"/>
              </a:spcBef>
            </a:pPr>
            <a:r>
              <a:rPr lang="en-US" sz="3600" b="0" strike="noStrike" spc="-7" dirty="0" err="1">
                <a:solidFill>
                  <a:srgbClr val="000000"/>
                </a:solidFill>
                <a:latin typeface="Trebuchet MS" pitchFamily="34" charset="0"/>
              </a:rPr>
              <a:t>Thresholding</a:t>
            </a:r>
            <a:r>
              <a:rPr sz="3600" dirty="0">
                <a:latin typeface="Trebuchet MS" pitchFamily="34" charset="0"/>
              </a:rPr>
              <a:t/>
            </a:r>
            <a:br>
              <a:rPr sz="3600" dirty="0">
                <a:latin typeface="Trebuchet MS" pitchFamily="34" charset="0"/>
              </a:rPr>
            </a:b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</a:rPr>
              <a:t>The </a:t>
            </a:r>
            <a:r>
              <a:rPr lang="en-US" sz="3600" b="0" strike="noStrike" spc="-12" dirty="0">
                <a:solidFill>
                  <a:srgbClr val="000000"/>
                </a:solidFill>
                <a:latin typeface="Trebuchet MS" pitchFamily="34" charset="0"/>
              </a:rPr>
              <a:t>Role </a:t>
            </a:r>
            <a:r>
              <a:rPr lang="en-US" sz="3600" b="0" strike="noStrike" spc="-1" dirty="0">
                <a:solidFill>
                  <a:srgbClr val="000000"/>
                </a:solidFill>
                <a:latin typeface="Trebuchet MS" pitchFamily="34" charset="0"/>
              </a:rPr>
              <a:t>of</a:t>
            </a:r>
            <a:r>
              <a:rPr lang="en-US" sz="3600" b="0" strike="noStrike" spc="-6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b="0" strike="noStrike" spc="-12" dirty="0">
                <a:solidFill>
                  <a:srgbClr val="000000"/>
                </a:solidFill>
                <a:latin typeface="Trebuchet MS" pitchFamily="34" charset="0"/>
              </a:rPr>
              <a:t>Illumination</a:t>
            </a:r>
            <a:endParaRPr lang="en-US" sz="3600" b="0" strike="noStrike" spc="-1" dirty="0">
              <a:latin typeface="Trebuchet MS" pitchFamily="34" charset="0"/>
            </a:endParaRPr>
          </a:p>
        </p:txBody>
      </p:sp>
      <p:sp>
        <p:nvSpPr>
          <p:cNvPr id="282" name="CustomShape 2"/>
          <p:cNvSpPr/>
          <p:nvPr/>
        </p:nvSpPr>
        <p:spPr>
          <a:xfrm>
            <a:off x="9455520" y="1138885"/>
            <a:ext cx="2420640" cy="50158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83" name="Group 3"/>
          <p:cNvGrpSpPr/>
          <p:nvPr/>
        </p:nvGrpSpPr>
        <p:grpSpPr>
          <a:xfrm>
            <a:off x="1021278" y="1175657"/>
            <a:ext cx="8099681" cy="2448628"/>
            <a:chOff x="587880" y="1516320"/>
            <a:chExt cx="6252840" cy="2499840"/>
          </a:xfrm>
        </p:grpSpPr>
        <p:sp>
          <p:nvSpPr>
            <p:cNvPr id="284" name="CustomShape 4"/>
            <p:cNvSpPr/>
            <p:nvPr/>
          </p:nvSpPr>
          <p:spPr>
            <a:xfrm>
              <a:off x="587880" y="1516320"/>
              <a:ext cx="3054960" cy="247716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" name="CustomShape 5"/>
            <p:cNvSpPr/>
            <p:nvPr/>
          </p:nvSpPr>
          <p:spPr>
            <a:xfrm>
              <a:off x="3191400" y="3557160"/>
              <a:ext cx="519840" cy="459000"/>
            </a:xfrm>
            <a:custGeom>
              <a:avLst/>
              <a:gdLst/>
              <a:ahLst/>
              <a:cxnLst/>
              <a:rect l="l" t="t" r="r" b="b"/>
              <a:pathLst>
                <a:path w="520700" h="459739">
                  <a:moveTo>
                    <a:pt x="0" y="0"/>
                  </a:moveTo>
                  <a:lnTo>
                    <a:pt x="520700" y="0"/>
                  </a:lnTo>
                  <a:lnTo>
                    <a:pt x="520700" y="459739"/>
                  </a:lnTo>
                  <a:lnTo>
                    <a:pt x="0" y="459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" name="CustomShape 6"/>
            <p:cNvSpPr/>
            <p:nvPr/>
          </p:nvSpPr>
          <p:spPr>
            <a:xfrm>
              <a:off x="3801960" y="1537920"/>
              <a:ext cx="3038760" cy="241740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87" name="CustomShape 7"/>
          <p:cNvSpPr/>
          <p:nvPr/>
        </p:nvSpPr>
        <p:spPr>
          <a:xfrm>
            <a:off x="985652" y="3802435"/>
            <a:ext cx="8113228" cy="2384609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8"/>
          <p:cNvSpPr/>
          <p:nvPr/>
        </p:nvSpPr>
        <p:spPr>
          <a:xfrm>
            <a:off x="4405900" y="3199845"/>
            <a:ext cx="484800" cy="3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400" b="0" strike="noStrike" spc="1" dirty="0">
                <a:solidFill>
                  <a:srgbClr val="000000"/>
                </a:solidFill>
                <a:latin typeface="Times New Roman"/>
                <a:ea typeface="DejaVu Sans"/>
              </a:rPr>
              <a:t>(</a:t>
            </a:r>
            <a:r>
              <a:rPr lang="en-US" sz="2400" b="0" strike="noStrike" spc="-7" dirty="0">
                <a:solidFill>
                  <a:srgbClr val="000000"/>
                </a:solidFill>
                <a:latin typeface="Times New Roman"/>
                <a:ea typeface="DejaVu Sans"/>
              </a:rPr>
              <a:t>a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289" name="CustomShape 9"/>
          <p:cNvSpPr/>
          <p:nvPr/>
        </p:nvSpPr>
        <p:spPr>
          <a:xfrm>
            <a:off x="4990080" y="3544560"/>
            <a:ext cx="693120" cy="459000"/>
          </a:xfrm>
          <a:custGeom>
            <a:avLst/>
            <a:gdLst/>
            <a:ahLst/>
            <a:cxnLst/>
            <a:rect l="l" t="t" r="r" b="b"/>
            <a:pathLst>
              <a:path w="520700" h="459739">
                <a:moveTo>
                  <a:pt x="520700" y="0"/>
                </a:moveTo>
                <a:lnTo>
                  <a:pt x="0" y="0"/>
                </a:lnTo>
                <a:lnTo>
                  <a:pt x="0" y="459739"/>
                </a:lnTo>
                <a:lnTo>
                  <a:pt x="520700" y="4597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10"/>
          <p:cNvSpPr/>
          <p:nvPr/>
        </p:nvSpPr>
        <p:spPr>
          <a:xfrm>
            <a:off x="5188762" y="3163129"/>
            <a:ext cx="484800" cy="378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(c)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291" name="CustomShape 11"/>
          <p:cNvSpPr/>
          <p:nvPr/>
        </p:nvSpPr>
        <p:spPr>
          <a:xfrm>
            <a:off x="5159501" y="3855723"/>
            <a:ext cx="484800" cy="3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(e)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292" name="CustomShape 12"/>
          <p:cNvSpPr/>
          <p:nvPr/>
        </p:nvSpPr>
        <p:spPr>
          <a:xfrm>
            <a:off x="4238630" y="3853551"/>
            <a:ext cx="717120" cy="459000"/>
          </a:xfrm>
          <a:custGeom>
            <a:avLst/>
            <a:gdLst/>
            <a:ahLst/>
            <a:cxnLst/>
            <a:rect l="l" t="t" r="r" b="b"/>
            <a:pathLst>
              <a:path w="538479" h="459739">
                <a:moveTo>
                  <a:pt x="538480" y="0"/>
                </a:moveTo>
                <a:lnTo>
                  <a:pt x="0" y="0"/>
                </a:lnTo>
                <a:lnTo>
                  <a:pt x="0" y="459739"/>
                </a:lnTo>
                <a:lnTo>
                  <a:pt x="538480" y="4597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13"/>
          <p:cNvSpPr/>
          <p:nvPr/>
        </p:nvSpPr>
        <p:spPr>
          <a:xfrm>
            <a:off x="4298005" y="3841675"/>
            <a:ext cx="606502" cy="41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7160" rIns="0" bIns="0"/>
          <a:lstStyle/>
          <a:p>
            <a:pPr marL="88920">
              <a:lnSpc>
                <a:spcPct val="100000"/>
              </a:lnSpc>
              <a:spcBef>
                <a:spcPts val="371"/>
              </a:spcBef>
            </a:pP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(d)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294" name="CustomShape 14"/>
          <p:cNvSpPr/>
          <p:nvPr/>
        </p:nvSpPr>
        <p:spPr>
          <a:xfrm>
            <a:off x="1071840" y="6088320"/>
            <a:ext cx="3674400" cy="75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" rIns="0" bIns="0"/>
          <a:lstStyle/>
          <a:p>
            <a:pPr marL="12600">
              <a:lnSpc>
                <a:spcPct val="100000"/>
              </a:lnSpc>
              <a:spcBef>
                <a:spcPts val="111"/>
              </a:spcBef>
            </a:pPr>
            <a:r>
              <a:rPr lang="en-US" sz="245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f</a:t>
            </a:r>
            <a:r>
              <a:rPr lang="en-US" sz="2450" b="0" i="1" strike="noStrike" spc="-4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50" b="0" strike="noStrike" spc="66">
                <a:solidFill>
                  <a:srgbClr val="000000"/>
                </a:solidFill>
                <a:latin typeface="Times New Roman"/>
                <a:ea typeface="DejaVu Sans"/>
              </a:rPr>
              <a:t>(</a:t>
            </a:r>
            <a:r>
              <a:rPr lang="en-US" sz="2450" b="0" i="1" strike="noStrike" spc="66">
                <a:solidFill>
                  <a:srgbClr val="000000"/>
                </a:solidFill>
                <a:latin typeface="Times New Roman"/>
                <a:ea typeface="DejaVu Sans"/>
              </a:rPr>
              <a:t>x</a:t>
            </a:r>
            <a:r>
              <a:rPr lang="en-US" sz="2450" b="0" strike="noStrike" spc="66">
                <a:solidFill>
                  <a:srgbClr val="000000"/>
                </a:solidFill>
                <a:latin typeface="Times New Roman"/>
                <a:ea typeface="DejaVu Sans"/>
              </a:rPr>
              <a:t>,</a:t>
            </a:r>
            <a:r>
              <a:rPr lang="en-US" sz="2450" b="0" strike="noStrike" spc="-75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50" b="0" i="1" strike="noStrike" spc="46">
                <a:solidFill>
                  <a:srgbClr val="000000"/>
                </a:solidFill>
                <a:latin typeface="Times New Roman"/>
                <a:ea typeface="DejaVu Sans"/>
              </a:rPr>
              <a:t>y</a:t>
            </a:r>
            <a:r>
              <a:rPr lang="en-US" sz="2450" b="0" strike="noStrike" spc="46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r>
              <a:rPr lang="en-US" sz="2450" b="0" strike="noStrike" spc="-52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50" b="0" strike="noStrike" spc="1">
                <a:solidFill>
                  <a:srgbClr val="000000"/>
                </a:solidFill>
                <a:latin typeface="Symbol"/>
                <a:ea typeface="DejaVu Sans"/>
              </a:rPr>
              <a:t></a:t>
            </a:r>
            <a:r>
              <a:rPr lang="en-US" sz="2450" b="0" strike="noStrike" spc="-137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50" b="0" i="1" strike="noStrike" spc="66">
                <a:solidFill>
                  <a:srgbClr val="000000"/>
                </a:solidFill>
                <a:latin typeface="Times New Roman"/>
                <a:ea typeface="DejaVu Sans"/>
              </a:rPr>
              <a:t>i</a:t>
            </a:r>
            <a:r>
              <a:rPr lang="en-US" sz="2450" b="0" strike="noStrike" spc="66">
                <a:solidFill>
                  <a:srgbClr val="000000"/>
                </a:solidFill>
                <a:latin typeface="Times New Roman"/>
                <a:ea typeface="DejaVu Sans"/>
              </a:rPr>
              <a:t>(</a:t>
            </a:r>
            <a:r>
              <a:rPr lang="en-US" sz="2450" b="0" i="1" strike="noStrike" spc="66">
                <a:solidFill>
                  <a:srgbClr val="000000"/>
                </a:solidFill>
                <a:latin typeface="Times New Roman"/>
                <a:ea typeface="DejaVu Sans"/>
              </a:rPr>
              <a:t>x</a:t>
            </a:r>
            <a:r>
              <a:rPr lang="en-US" sz="2450" b="0" strike="noStrike" spc="66">
                <a:solidFill>
                  <a:srgbClr val="000000"/>
                </a:solidFill>
                <a:latin typeface="Times New Roman"/>
                <a:ea typeface="DejaVu Sans"/>
              </a:rPr>
              <a:t>,</a:t>
            </a:r>
            <a:r>
              <a:rPr lang="en-US" sz="2450" b="0" strike="noStrike" spc="-8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50" b="0" i="1" strike="noStrike" spc="80">
                <a:solidFill>
                  <a:srgbClr val="000000"/>
                </a:solidFill>
                <a:latin typeface="Times New Roman"/>
                <a:ea typeface="DejaVu Sans"/>
              </a:rPr>
              <a:t>y</a:t>
            </a:r>
            <a:r>
              <a:rPr lang="en-US" sz="2450" b="0" strike="noStrike" spc="80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r>
              <a:rPr lang="en-US" sz="2450" b="0" i="1" strike="noStrike" spc="80">
                <a:solidFill>
                  <a:srgbClr val="000000"/>
                </a:solidFill>
                <a:latin typeface="Times New Roman"/>
                <a:ea typeface="DejaVu Sans"/>
              </a:rPr>
              <a:t>r</a:t>
            </a:r>
            <a:r>
              <a:rPr lang="en-US" sz="2450" b="0" strike="noStrike" spc="80">
                <a:solidFill>
                  <a:srgbClr val="000000"/>
                </a:solidFill>
                <a:latin typeface="Times New Roman"/>
                <a:ea typeface="DejaVu Sans"/>
              </a:rPr>
              <a:t>(</a:t>
            </a:r>
            <a:r>
              <a:rPr lang="en-US" sz="2450" b="0" i="1" strike="noStrike" spc="80">
                <a:solidFill>
                  <a:srgbClr val="000000"/>
                </a:solidFill>
                <a:latin typeface="Times New Roman"/>
                <a:ea typeface="DejaVu Sans"/>
              </a:rPr>
              <a:t>x</a:t>
            </a:r>
            <a:r>
              <a:rPr lang="en-US" sz="2450" b="0" strike="noStrike" spc="80">
                <a:solidFill>
                  <a:srgbClr val="000000"/>
                </a:solidFill>
                <a:latin typeface="Times New Roman"/>
                <a:ea typeface="DejaVu Sans"/>
              </a:rPr>
              <a:t>,</a:t>
            </a:r>
            <a:r>
              <a:rPr lang="en-US" sz="2450" b="0" i="1" strike="noStrike" spc="49">
                <a:solidFill>
                  <a:srgbClr val="000000"/>
                </a:solidFill>
                <a:latin typeface="Times New Roman"/>
                <a:ea typeface="DejaVu Sans"/>
              </a:rPr>
              <a:t>y</a:t>
            </a:r>
            <a:r>
              <a:rPr lang="en-US" sz="2450" b="0" strike="noStrike" spc="49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endParaRPr lang="en-US" sz="2450" b="0" strike="noStrike" spc="-1">
              <a:latin typeface="Arial"/>
            </a:endParaRPr>
          </a:p>
        </p:txBody>
      </p:sp>
      <p:sp>
        <p:nvSpPr>
          <p:cNvPr id="295" name="CustomShape 15"/>
          <p:cNvSpPr/>
          <p:nvPr/>
        </p:nvSpPr>
        <p:spPr>
          <a:xfrm>
            <a:off x="7799520" y="3461050"/>
            <a:ext cx="1057440" cy="38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" rIns="0" bIns="0"/>
          <a:lstStyle/>
          <a:p>
            <a:pPr marL="12600">
              <a:lnSpc>
                <a:spcPct val="100000"/>
              </a:lnSpc>
              <a:spcBef>
                <a:spcPts val="111"/>
              </a:spcBef>
            </a:pPr>
            <a:r>
              <a:rPr lang="en-US" sz="2450" b="0" i="1" strike="noStrike" spc="66" dirty="0" err="1">
                <a:solidFill>
                  <a:srgbClr val="000000"/>
                </a:solidFill>
                <a:latin typeface="Times New Roman"/>
                <a:ea typeface="DejaVu Sans"/>
              </a:rPr>
              <a:t>i</a:t>
            </a:r>
            <a:r>
              <a:rPr lang="en-US" sz="2450" b="0" strike="noStrike" spc="66" dirty="0">
                <a:solidFill>
                  <a:srgbClr val="000000"/>
                </a:solidFill>
                <a:latin typeface="Times New Roman"/>
                <a:ea typeface="DejaVu Sans"/>
              </a:rPr>
              <a:t>(</a:t>
            </a:r>
            <a:r>
              <a:rPr lang="en-US" sz="2450" b="0" i="1" strike="noStrike" spc="66" dirty="0">
                <a:solidFill>
                  <a:srgbClr val="000000"/>
                </a:solidFill>
                <a:latin typeface="Times New Roman"/>
                <a:ea typeface="DejaVu Sans"/>
              </a:rPr>
              <a:t>x</a:t>
            </a:r>
            <a:r>
              <a:rPr lang="en-US" sz="2450" b="0" strike="noStrike" spc="66" dirty="0">
                <a:solidFill>
                  <a:srgbClr val="000000"/>
                </a:solidFill>
                <a:latin typeface="Times New Roman"/>
                <a:ea typeface="DejaVu Sans"/>
              </a:rPr>
              <a:t>,</a:t>
            </a:r>
            <a:r>
              <a:rPr lang="en-US" sz="2450" b="0" strike="noStrike" spc="-140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50" b="0" i="1" strike="noStrike" spc="46" dirty="0">
                <a:solidFill>
                  <a:srgbClr val="000000"/>
                </a:solidFill>
                <a:latin typeface="Times New Roman"/>
                <a:ea typeface="DejaVu Sans"/>
              </a:rPr>
              <a:t>y</a:t>
            </a:r>
            <a:r>
              <a:rPr lang="en-US" sz="2450" b="0" strike="noStrike" spc="46" dirty="0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endParaRPr lang="en-US" sz="2450" b="0" strike="noStrike" spc="-1" dirty="0">
              <a:latin typeface="Arial"/>
            </a:endParaRPr>
          </a:p>
        </p:txBody>
      </p:sp>
      <p:sp>
        <p:nvSpPr>
          <p:cNvPr id="296" name="CustomShape 16"/>
          <p:cNvSpPr/>
          <p:nvPr/>
        </p:nvSpPr>
        <p:spPr>
          <a:xfrm>
            <a:off x="892320" y="3487335"/>
            <a:ext cx="1118400" cy="38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" rIns="0" bIns="0"/>
          <a:lstStyle/>
          <a:p>
            <a:pPr marL="12600">
              <a:lnSpc>
                <a:spcPct val="100000"/>
              </a:lnSpc>
              <a:spcBef>
                <a:spcPts val="111"/>
              </a:spcBef>
            </a:pPr>
            <a:r>
              <a:rPr lang="en-US" sz="2450" b="0" i="1" strike="noStrike" spc="86" dirty="0">
                <a:solidFill>
                  <a:srgbClr val="000000"/>
                </a:solidFill>
                <a:latin typeface="Times New Roman"/>
                <a:ea typeface="DejaVu Sans"/>
              </a:rPr>
              <a:t>r</a:t>
            </a:r>
            <a:r>
              <a:rPr lang="en-US" sz="2450" b="0" strike="noStrike" spc="86" dirty="0">
                <a:solidFill>
                  <a:srgbClr val="000000"/>
                </a:solidFill>
                <a:latin typeface="Times New Roman"/>
                <a:ea typeface="DejaVu Sans"/>
              </a:rPr>
              <a:t>(</a:t>
            </a:r>
            <a:r>
              <a:rPr lang="en-US" sz="2450" b="0" i="1" strike="noStrike" spc="86" dirty="0">
                <a:solidFill>
                  <a:srgbClr val="000000"/>
                </a:solidFill>
                <a:latin typeface="Times New Roman"/>
                <a:ea typeface="DejaVu Sans"/>
              </a:rPr>
              <a:t>x</a:t>
            </a:r>
            <a:r>
              <a:rPr lang="en-US" sz="2450" b="0" strike="noStrike" spc="86" dirty="0">
                <a:solidFill>
                  <a:srgbClr val="000000"/>
                </a:solidFill>
                <a:latin typeface="Times New Roman"/>
                <a:ea typeface="DejaVu Sans"/>
              </a:rPr>
              <a:t>,</a:t>
            </a:r>
            <a:r>
              <a:rPr lang="en-US" sz="2450" b="0" strike="noStrike" spc="-145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50" b="0" i="1" strike="noStrike" spc="49" dirty="0">
                <a:solidFill>
                  <a:srgbClr val="000000"/>
                </a:solidFill>
                <a:latin typeface="Times New Roman"/>
                <a:ea typeface="DejaVu Sans"/>
              </a:rPr>
              <a:t>y</a:t>
            </a:r>
            <a:r>
              <a:rPr lang="en-US" sz="2450" b="0" strike="noStrike" spc="49" dirty="0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endParaRPr lang="en-US" sz="245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89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1642560" y="812020"/>
            <a:ext cx="9678240" cy="52149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2"/>
          <p:cNvSpPr/>
          <p:nvPr/>
        </p:nvSpPr>
        <p:spPr>
          <a:xfrm>
            <a:off x="332509" y="106875"/>
            <a:ext cx="10960925" cy="7600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71280" algn="ctr">
              <a:lnSpc>
                <a:spcPct val="100000"/>
              </a:lnSpc>
              <a:spcBef>
                <a:spcPts val="99"/>
              </a:spcBef>
            </a:pPr>
            <a:r>
              <a:rPr lang="en-US" sz="3600" b="0" strike="noStrike" spc="-7" dirty="0" err="1" smtClean="0">
                <a:solidFill>
                  <a:srgbClr val="000000"/>
                </a:solidFill>
                <a:latin typeface="Trebuchet MS" pitchFamily="34" charset="0"/>
              </a:rPr>
              <a:t>Thresholding:</a:t>
            </a:r>
            <a:r>
              <a:rPr lang="en-US" sz="3600" b="0" strike="noStrike" spc="-12" dirty="0" err="1" smtClean="0">
                <a:solidFill>
                  <a:srgbClr val="000000"/>
                </a:solidFill>
                <a:latin typeface="Trebuchet MS" pitchFamily="34" charset="0"/>
              </a:rPr>
              <a:t>Basic</a:t>
            </a:r>
            <a:r>
              <a:rPr lang="en-US" sz="3600" b="0" strike="noStrike" spc="-12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</a:rPr>
              <a:t>Global</a:t>
            </a:r>
            <a:r>
              <a:rPr lang="en-US" sz="3600" b="0" strike="noStrike" spc="-92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b="0" strike="noStrike" spc="-7" dirty="0" err="1">
                <a:solidFill>
                  <a:srgbClr val="000000"/>
                </a:solidFill>
                <a:latin typeface="Trebuchet MS" pitchFamily="34" charset="0"/>
              </a:rPr>
              <a:t>Thresholding</a:t>
            </a:r>
            <a:endParaRPr lang="en-US" sz="3600" b="0" strike="noStrike" spc="-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9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3002774" y="667245"/>
            <a:ext cx="7466880" cy="54334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2"/>
          <p:cNvSpPr/>
          <p:nvPr/>
        </p:nvSpPr>
        <p:spPr>
          <a:xfrm>
            <a:off x="2336800" y="0"/>
            <a:ext cx="7106240" cy="8572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71280" algn="ctr">
              <a:lnSpc>
                <a:spcPct val="100000"/>
              </a:lnSpc>
              <a:spcBef>
                <a:spcPts val="99"/>
              </a:spcBef>
            </a:pPr>
            <a:r>
              <a:rPr lang="en-US" sz="3600" b="0" strike="noStrike" spc="-12" dirty="0" smtClean="0">
                <a:solidFill>
                  <a:srgbClr val="000000"/>
                </a:solidFill>
                <a:latin typeface="Trebuchet MS" pitchFamily="34" charset="0"/>
              </a:rPr>
              <a:t>Basic </a:t>
            </a: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</a:rPr>
              <a:t>Global</a:t>
            </a:r>
            <a:r>
              <a:rPr lang="en-US" sz="3600" b="0" strike="noStrike" spc="-92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b="0" strike="noStrike" spc="-7" dirty="0" err="1">
                <a:solidFill>
                  <a:srgbClr val="000000"/>
                </a:solidFill>
                <a:latin typeface="Trebuchet MS" pitchFamily="34" charset="0"/>
              </a:rPr>
              <a:t>Thresholding</a:t>
            </a:r>
            <a:endParaRPr lang="en-US" sz="3600" b="0" strike="noStrike" spc="-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56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roup 1"/>
          <p:cNvGrpSpPr/>
          <p:nvPr/>
        </p:nvGrpSpPr>
        <p:grpSpPr>
          <a:xfrm>
            <a:off x="859724" y="925787"/>
            <a:ext cx="10210800" cy="5108040"/>
            <a:chOff x="525960" y="1503720"/>
            <a:chExt cx="7970400" cy="5108040"/>
          </a:xfrm>
        </p:grpSpPr>
        <p:sp>
          <p:nvSpPr>
            <p:cNvPr id="302" name="CustomShape 2"/>
            <p:cNvSpPr/>
            <p:nvPr/>
          </p:nvSpPr>
          <p:spPr>
            <a:xfrm>
              <a:off x="525960" y="1503720"/>
              <a:ext cx="7970400" cy="510804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3" name="CustomShape 3"/>
            <p:cNvSpPr/>
            <p:nvPr/>
          </p:nvSpPr>
          <p:spPr>
            <a:xfrm>
              <a:off x="2923560" y="4105800"/>
              <a:ext cx="3978360" cy="1248840"/>
            </a:xfrm>
            <a:custGeom>
              <a:avLst/>
              <a:gdLst/>
              <a:ahLst/>
              <a:cxnLst/>
              <a:rect l="l" t="t" r="r" b="b"/>
              <a:pathLst>
                <a:path w="3978909" h="1249679">
                  <a:moveTo>
                    <a:pt x="389889" y="1244599"/>
                  </a:moveTo>
                  <a:lnTo>
                    <a:pt x="0" y="1244599"/>
                  </a:lnTo>
                  <a:lnTo>
                    <a:pt x="0" y="0"/>
                  </a:lnTo>
                  <a:lnTo>
                    <a:pt x="779780" y="0"/>
                  </a:lnTo>
                  <a:lnTo>
                    <a:pt x="779780" y="1244599"/>
                  </a:lnTo>
                  <a:lnTo>
                    <a:pt x="389889" y="1244599"/>
                  </a:lnTo>
                  <a:close/>
                  <a:moveTo>
                    <a:pt x="3589019" y="1249680"/>
                  </a:moveTo>
                  <a:lnTo>
                    <a:pt x="3199130" y="1249680"/>
                  </a:lnTo>
                  <a:lnTo>
                    <a:pt x="3199130" y="5079"/>
                  </a:lnTo>
                  <a:lnTo>
                    <a:pt x="3978910" y="5079"/>
                  </a:lnTo>
                  <a:lnTo>
                    <a:pt x="3978910" y="1249680"/>
                  </a:lnTo>
                  <a:lnTo>
                    <a:pt x="3589019" y="1249680"/>
                  </a:lnTo>
                  <a:close/>
                </a:path>
              </a:pathLst>
            </a:custGeom>
            <a:noFill/>
            <a:ln w="38160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04" name="CustomShape 4"/>
          <p:cNvSpPr/>
          <p:nvPr/>
        </p:nvSpPr>
        <p:spPr>
          <a:xfrm>
            <a:off x="701280" y="152400"/>
            <a:ext cx="10404870" cy="7810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73080" algn="ctr">
              <a:lnSpc>
                <a:spcPct val="100000"/>
              </a:lnSpc>
              <a:spcBef>
                <a:spcPts val="99"/>
              </a:spcBef>
            </a:pPr>
            <a:r>
              <a:rPr lang="en-US" sz="3600" b="0" strike="noStrike" spc="-12" dirty="0" smtClean="0">
                <a:solidFill>
                  <a:srgbClr val="000000"/>
                </a:solidFill>
                <a:latin typeface="Trebuchet MS" pitchFamily="34" charset="0"/>
              </a:rPr>
              <a:t>Basic </a:t>
            </a: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</a:rPr>
              <a:t>Adaptive</a:t>
            </a:r>
            <a:r>
              <a:rPr lang="en-US" sz="3600" b="0" strike="noStrike" spc="-35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b="0" strike="noStrike" spc="-12" dirty="0" err="1">
                <a:solidFill>
                  <a:srgbClr val="000000"/>
                </a:solidFill>
                <a:latin typeface="Trebuchet MS" pitchFamily="34" charset="0"/>
              </a:rPr>
              <a:t>Thresholding</a:t>
            </a:r>
            <a:endParaRPr lang="en-US" sz="3600" b="0" strike="noStrike" spc="-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1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2032000" y="228600"/>
            <a:ext cx="7823200" cy="104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4320" algn="ctr">
              <a:lnSpc>
                <a:spcPct val="100000"/>
              </a:lnSpc>
              <a:spcBef>
                <a:spcPts val="99"/>
              </a:spcBef>
            </a:pPr>
            <a:r>
              <a:rPr lang="en-US" sz="3600" b="0" strike="noStrike" spc="-7" dirty="0" err="1">
                <a:solidFill>
                  <a:srgbClr val="000000"/>
                </a:solidFill>
                <a:latin typeface="Trebuchet MS" pitchFamily="34" charset="0"/>
                <a:ea typeface="DejaVu Sans"/>
              </a:rPr>
              <a:t>Thresholding</a:t>
            </a:r>
            <a:endParaRPr lang="en-US" sz="3600" b="0" strike="noStrike" spc="-1" dirty="0">
              <a:latin typeface="Trebuchet MS" pitchFamily="34" charset="0"/>
            </a:endParaRPr>
          </a:p>
          <a:p>
            <a:pPr marL="4320" algn="ctr">
              <a:lnSpc>
                <a:spcPct val="100000"/>
              </a:lnSpc>
            </a:pPr>
            <a:r>
              <a:rPr lang="en-US" sz="3600" b="0" strike="noStrike" spc="-12" dirty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Basic </a:t>
            </a: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Adaptive</a:t>
            </a:r>
            <a:r>
              <a:rPr lang="en-US" sz="3600" b="0" strike="noStrike" spc="-35" dirty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 </a:t>
            </a:r>
            <a:r>
              <a:rPr lang="en-US" sz="3600" b="0" strike="noStrike" spc="-12" dirty="0" err="1">
                <a:solidFill>
                  <a:srgbClr val="000000"/>
                </a:solidFill>
                <a:latin typeface="Trebuchet MS" pitchFamily="34" charset="0"/>
                <a:ea typeface="DejaVu Sans"/>
              </a:rPr>
              <a:t>Thresholding</a:t>
            </a:r>
            <a:endParaRPr lang="en-US" sz="3600" b="0" strike="noStrike" spc="-1" dirty="0">
              <a:latin typeface="Trebuchet MS" pitchFamily="34" charset="0"/>
            </a:endParaRPr>
          </a:p>
        </p:txBody>
      </p:sp>
      <p:sp>
        <p:nvSpPr>
          <p:cNvPr id="306" name="CustomShape 2"/>
          <p:cNvSpPr/>
          <p:nvPr/>
        </p:nvSpPr>
        <p:spPr>
          <a:xfrm>
            <a:off x="1354560" y="1821240"/>
            <a:ext cx="6779040" cy="38869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3"/>
          <p:cNvSpPr/>
          <p:nvPr/>
        </p:nvSpPr>
        <p:spPr>
          <a:xfrm>
            <a:off x="8845920" y="3854520"/>
            <a:ext cx="2984160" cy="181044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4"/>
          <p:cNvSpPr/>
          <p:nvPr/>
        </p:nvSpPr>
        <p:spPr>
          <a:xfrm>
            <a:off x="8939040" y="1827360"/>
            <a:ext cx="2908320" cy="177984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5"/>
          <p:cNvSpPr/>
          <p:nvPr/>
        </p:nvSpPr>
        <p:spPr>
          <a:xfrm>
            <a:off x="8234880" y="2622600"/>
            <a:ext cx="578400" cy="419760"/>
          </a:xfrm>
          <a:custGeom>
            <a:avLst/>
            <a:gdLst/>
            <a:ahLst/>
            <a:cxnLst/>
            <a:rect l="l" t="t" r="r" b="b"/>
            <a:pathLst>
              <a:path w="434340" h="420369">
                <a:moveTo>
                  <a:pt x="325119" y="0"/>
                </a:moveTo>
                <a:lnTo>
                  <a:pt x="325119" y="105410"/>
                </a:lnTo>
                <a:lnTo>
                  <a:pt x="0" y="105410"/>
                </a:lnTo>
                <a:lnTo>
                  <a:pt x="0" y="314960"/>
                </a:lnTo>
                <a:lnTo>
                  <a:pt x="325119" y="314960"/>
                </a:lnTo>
                <a:lnTo>
                  <a:pt x="325119" y="420370"/>
                </a:lnTo>
                <a:lnTo>
                  <a:pt x="434339" y="210820"/>
                </a:lnTo>
                <a:lnTo>
                  <a:pt x="325119" y="0"/>
                </a:lnTo>
                <a:close/>
              </a:path>
            </a:pathLst>
          </a:custGeom>
          <a:solidFill>
            <a:srgbClr val="4E80B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6"/>
          <p:cNvSpPr/>
          <p:nvPr/>
        </p:nvSpPr>
        <p:spPr>
          <a:xfrm>
            <a:off x="8202720" y="4547880"/>
            <a:ext cx="579840" cy="420840"/>
          </a:xfrm>
          <a:custGeom>
            <a:avLst/>
            <a:gdLst/>
            <a:ahLst/>
            <a:cxnLst/>
            <a:rect l="l" t="t" r="r" b="b"/>
            <a:pathLst>
              <a:path w="435609" h="421639">
                <a:moveTo>
                  <a:pt x="326390" y="0"/>
                </a:moveTo>
                <a:lnTo>
                  <a:pt x="326390" y="105409"/>
                </a:lnTo>
                <a:lnTo>
                  <a:pt x="0" y="105409"/>
                </a:lnTo>
                <a:lnTo>
                  <a:pt x="0" y="316229"/>
                </a:lnTo>
                <a:lnTo>
                  <a:pt x="326390" y="316229"/>
                </a:lnTo>
                <a:lnTo>
                  <a:pt x="326390" y="421639"/>
                </a:lnTo>
                <a:lnTo>
                  <a:pt x="435610" y="210819"/>
                </a:lnTo>
                <a:lnTo>
                  <a:pt x="326390" y="0"/>
                </a:lnTo>
                <a:close/>
              </a:path>
            </a:pathLst>
          </a:custGeom>
          <a:solidFill>
            <a:srgbClr val="4E80B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7"/>
          <p:cNvSpPr/>
          <p:nvPr/>
        </p:nvSpPr>
        <p:spPr>
          <a:xfrm>
            <a:off x="5933280" y="5808960"/>
            <a:ext cx="4524480" cy="3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How </a:t>
            </a:r>
            <a:r>
              <a:rPr lang="en-US" sz="2400" b="0" strike="noStrike" spc="1">
                <a:solidFill>
                  <a:srgbClr val="000000"/>
                </a:solidFill>
                <a:latin typeface="Times New Roman"/>
                <a:ea typeface="DejaVu Sans"/>
              </a:rPr>
              <a:t>to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solve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this</a:t>
            </a:r>
            <a:r>
              <a:rPr lang="en-US" sz="2400" b="0" strike="noStrike" spc="-72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problem?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71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670080" y="4307040"/>
            <a:ext cx="11109120" cy="13950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2"/>
          <p:cNvSpPr/>
          <p:nvPr/>
        </p:nvSpPr>
        <p:spPr>
          <a:xfrm>
            <a:off x="2133600" y="152400"/>
            <a:ext cx="7823200" cy="112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4320" algn="ctr">
              <a:lnSpc>
                <a:spcPct val="100000"/>
              </a:lnSpc>
              <a:spcBef>
                <a:spcPts val="99"/>
              </a:spcBef>
            </a:pPr>
            <a:r>
              <a:rPr lang="en-US" sz="3600" b="0" strike="noStrike" spc="-7" dirty="0" err="1">
                <a:solidFill>
                  <a:srgbClr val="000000"/>
                </a:solidFill>
                <a:latin typeface="Trebuchet MS" pitchFamily="34" charset="0"/>
                <a:ea typeface="DejaVu Sans"/>
              </a:rPr>
              <a:t>Thresholding</a:t>
            </a:r>
            <a:endParaRPr lang="en-US" sz="3600" b="0" strike="noStrike" spc="-1" dirty="0">
              <a:latin typeface="Trebuchet MS" pitchFamily="34" charset="0"/>
            </a:endParaRPr>
          </a:p>
          <a:p>
            <a:pPr marL="4320" algn="ctr">
              <a:lnSpc>
                <a:spcPct val="100000"/>
              </a:lnSpc>
            </a:pPr>
            <a:r>
              <a:rPr lang="en-US" sz="3600" b="0" strike="noStrike" spc="-12" dirty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Basic </a:t>
            </a: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Adaptive</a:t>
            </a:r>
            <a:r>
              <a:rPr lang="en-US" sz="3600" b="0" strike="noStrike" spc="-35" dirty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 </a:t>
            </a:r>
            <a:r>
              <a:rPr lang="en-US" sz="3600" b="0" strike="noStrike" spc="-12" dirty="0" err="1">
                <a:solidFill>
                  <a:srgbClr val="000000"/>
                </a:solidFill>
                <a:latin typeface="Trebuchet MS" pitchFamily="34" charset="0"/>
                <a:ea typeface="DejaVu Sans"/>
              </a:rPr>
              <a:t>Thresholding</a:t>
            </a:r>
            <a:endParaRPr lang="en-US" sz="3600" b="0" strike="noStrike" spc="-1" dirty="0">
              <a:latin typeface="Trebuchet MS" pitchFamily="34" charset="0"/>
            </a:endParaRPr>
          </a:p>
        </p:txBody>
      </p:sp>
      <p:sp>
        <p:nvSpPr>
          <p:cNvPr id="314" name="CustomShape 3"/>
          <p:cNvSpPr/>
          <p:nvPr/>
        </p:nvSpPr>
        <p:spPr>
          <a:xfrm>
            <a:off x="679398" y="1890823"/>
            <a:ext cx="11052960" cy="21441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4"/>
          <p:cNvSpPr/>
          <p:nvPr/>
        </p:nvSpPr>
        <p:spPr>
          <a:xfrm>
            <a:off x="4797120" y="4296240"/>
            <a:ext cx="3388320" cy="3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Answer:</a:t>
            </a:r>
            <a:r>
              <a:rPr lang="en-US" sz="2400" b="0" strike="noStrike" spc="-72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subdivision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361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Picture 315"/>
          <p:cNvPicPr/>
          <p:nvPr/>
        </p:nvPicPr>
        <p:blipFill>
          <a:blip r:embed="rId2"/>
          <a:stretch/>
        </p:blipFill>
        <p:spPr>
          <a:xfrm>
            <a:off x="495300" y="766740"/>
            <a:ext cx="10839450" cy="5348520"/>
          </a:xfrm>
          <a:prstGeom prst="rect">
            <a:avLst/>
          </a:prstGeom>
          <a:ln>
            <a:noFill/>
          </a:ln>
        </p:spPr>
      </p:pic>
      <p:sp>
        <p:nvSpPr>
          <p:cNvPr id="317" name="TextShape 1"/>
          <p:cNvSpPr txBox="1"/>
          <p:nvPr/>
        </p:nvSpPr>
        <p:spPr>
          <a:xfrm>
            <a:off x="1016000" y="152400"/>
            <a:ext cx="10810240" cy="804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b="0" strike="noStrike" spc="-7" dirty="0">
                <a:solidFill>
                  <a:srgbClr val="000000"/>
                </a:solidFill>
                <a:latin typeface="Trebuchet MS" pitchFamily="34" charset="0"/>
              </a:rPr>
              <a:t>Optimal </a:t>
            </a:r>
            <a:r>
              <a:rPr lang="en-US" sz="3200" b="0" strike="noStrike" spc="-12" dirty="0">
                <a:solidFill>
                  <a:srgbClr val="000000"/>
                </a:solidFill>
                <a:latin typeface="Trebuchet MS" pitchFamily="34" charset="0"/>
              </a:rPr>
              <a:t>Global </a:t>
            </a:r>
            <a:r>
              <a:rPr lang="en-US" sz="3200" b="0" strike="noStrike" spc="-1" dirty="0">
                <a:solidFill>
                  <a:srgbClr val="000000"/>
                </a:solidFill>
                <a:latin typeface="Trebuchet MS" pitchFamily="34" charset="0"/>
              </a:rPr>
              <a:t>and </a:t>
            </a:r>
            <a:r>
              <a:rPr lang="en-US" sz="3200" b="0" strike="noStrike" spc="-7" dirty="0">
                <a:solidFill>
                  <a:srgbClr val="000000"/>
                </a:solidFill>
                <a:latin typeface="Trebuchet MS" pitchFamily="34" charset="0"/>
              </a:rPr>
              <a:t>Adaptive</a:t>
            </a:r>
            <a:r>
              <a:rPr lang="en-US" sz="3200" b="0" strike="noStrike" spc="-75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200" b="0" strike="noStrike" spc="-7" dirty="0" err="1">
                <a:solidFill>
                  <a:srgbClr val="000000"/>
                </a:solidFill>
                <a:latin typeface="Trebuchet MS" pitchFamily="34" charset="0"/>
              </a:rPr>
              <a:t>Thresholding</a:t>
            </a:r>
            <a:endParaRPr lang="en-US" sz="3200" b="0" strike="noStrike" spc="-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21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Picture 317"/>
          <p:cNvPicPr/>
          <p:nvPr/>
        </p:nvPicPr>
        <p:blipFill>
          <a:blip r:embed="rId2"/>
          <a:stretch/>
        </p:blipFill>
        <p:spPr>
          <a:xfrm>
            <a:off x="1950720" y="208440"/>
            <a:ext cx="8046720" cy="3085560"/>
          </a:xfrm>
          <a:prstGeom prst="rect">
            <a:avLst/>
          </a:prstGeom>
          <a:ln>
            <a:noFill/>
          </a:ln>
        </p:spPr>
      </p:pic>
      <p:pic>
        <p:nvPicPr>
          <p:cNvPr id="319" name="Picture 318"/>
          <p:cNvPicPr/>
          <p:nvPr/>
        </p:nvPicPr>
        <p:blipFill>
          <a:blip r:embed="rId3"/>
          <a:stretch/>
        </p:blipFill>
        <p:spPr>
          <a:xfrm>
            <a:off x="2271840" y="3200400"/>
            <a:ext cx="7725600" cy="3524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43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2201280" y="269591"/>
            <a:ext cx="7823200" cy="115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</a:rPr>
              <a:t>Detection </a:t>
            </a:r>
            <a:r>
              <a:rPr lang="en-US" sz="3600" b="0" strike="noStrike" spc="-1" dirty="0">
                <a:solidFill>
                  <a:srgbClr val="000000"/>
                </a:solidFill>
                <a:latin typeface="Trebuchet MS" pitchFamily="34" charset="0"/>
              </a:rPr>
              <a:t>of</a:t>
            </a:r>
            <a:r>
              <a:rPr lang="en-US" sz="3600" b="0" strike="noStrike" spc="-55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b="0" strike="noStrike" spc="-12" dirty="0">
                <a:solidFill>
                  <a:srgbClr val="000000"/>
                </a:solidFill>
                <a:latin typeface="Trebuchet MS" pitchFamily="34" charset="0"/>
              </a:rPr>
              <a:t>Discontinuities</a:t>
            </a:r>
            <a:endParaRPr lang="en-US" sz="3600" b="0" strike="noStrike" spc="-1" dirty="0">
              <a:latin typeface="Trebuchet MS" pitchFamily="34" charset="0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2201280" y="3874680"/>
            <a:ext cx="7823200" cy="23151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3"/>
          <p:cNvSpPr/>
          <p:nvPr/>
        </p:nvSpPr>
        <p:spPr>
          <a:xfrm>
            <a:off x="7713120" y="3665160"/>
            <a:ext cx="142080" cy="20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520" rIns="0" bIns="0"/>
          <a:lstStyle/>
          <a:p>
            <a:pPr marL="12600">
              <a:lnSpc>
                <a:spcPct val="100000"/>
              </a:lnSpc>
              <a:spcBef>
                <a:spcPts val="91"/>
              </a:spcBef>
            </a:pPr>
            <a:r>
              <a:rPr lang="en-US" sz="1300" b="0" strike="noStrike" spc="-12">
                <a:solidFill>
                  <a:srgbClr val="000000"/>
                </a:solidFill>
                <a:latin typeface="Times New Roman"/>
                <a:ea typeface="DejaVu Sans"/>
              </a:rPr>
              <a:t>9</a:t>
            </a:r>
            <a:endParaRPr lang="en-US" sz="1300" b="0" strike="noStrike" spc="-1">
              <a:latin typeface="Arial"/>
            </a:endParaRPr>
          </a:p>
        </p:txBody>
      </p:sp>
      <p:pic>
        <p:nvPicPr>
          <p:cNvPr id="158" name="Picture 157"/>
          <p:cNvPicPr/>
          <p:nvPr/>
        </p:nvPicPr>
        <p:blipFill>
          <a:blip r:embed="rId3"/>
          <a:stretch/>
        </p:blipFill>
        <p:spPr>
          <a:xfrm>
            <a:off x="444080" y="948960"/>
            <a:ext cx="11337600" cy="2925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823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541920" y="1164447"/>
            <a:ext cx="10920000" cy="48448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2"/>
          <p:cNvSpPr/>
          <p:nvPr/>
        </p:nvSpPr>
        <p:spPr>
          <a:xfrm>
            <a:off x="1016000" y="7047"/>
            <a:ext cx="9622720" cy="115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14840" algn="ctr">
              <a:lnSpc>
                <a:spcPct val="100000"/>
              </a:lnSpc>
              <a:spcBef>
                <a:spcPts val="99"/>
              </a:spcBef>
            </a:pPr>
            <a:r>
              <a:rPr lang="en-US" sz="3600" b="0" strike="noStrike" spc="-12" dirty="0" err="1">
                <a:solidFill>
                  <a:srgbClr val="000000"/>
                </a:solidFill>
                <a:latin typeface="Trebuchet MS" pitchFamily="34" charset="0"/>
              </a:rPr>
              <a:t>Thresholding</a:t>
            </a:r>
            <a:r>
              <a:rPr sz="3600" dirty="0">
                <a:latin typeface="Trebuchet MS" pitchFamily="34" charset="0"/>
              </a:rPr>
              <a:t/>
            </a:r>
            <a:br>
              <a:rPr sz="3600" dirty="0">
                <a:latin typeface="Trebuchet MS" pitchFamily="34" charset="0"/>
              </a:rPr>
            </a:b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</a:rPr>
              <a:t>Use </a:t>
            </a:r>
            <a:r>
              <a:rPr lang="en-US" sz="3600" b="0" strike="noStrike" spc="-1" dirty="0">
                <a:solidFill>
                  <a:srgbClr val="000000"/>
                </a:solidFill>
                <a:latin typeface="Trebuchet MS" pitchFamily="34" charset="0"/>
              </a:rPr>
              <a:t>of </a:t>
            </a: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</a:rPr>
              <a:t>Boundary</a:t>
            </a:r>
            <a:r>
              <a:rPr lang="en-US" sz="3600" b="0" strike="noStrike" spc="-52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b="0" strike="noStrike" spc="-12" dirty="0">
                <a:solidFill>
                  <a:srgbClr val="000000"/>
                </a:solidFill>
                <a:latin typeface="Trebuchet MS" pitchFamily="34" charset="0"/>
              </a:rPr>
              <a:t>Characteristics</a:t>
            </a:r>
            <a:endParaRPr lang="en-US" sz="3600" b="0" strike="noStrike" spc="-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0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340126" y="1776006"/>
            <a:ext cx="11328000" cy="39612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2"/>
          <p:cNvSpPr/>
          <p:nvPr/>
        </p:nvSpPr>
        <p:spPr>
          <a:xfrm>
            <a:off x="458880" y="62346"/>
            <a:ext cx="11328000" cy="13854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654120" algn="ctr">
              <a:lnSpc>
                <a:spcPct val="100000"/>
              </a:lnSpc>
              <a:spcBef>
                <a:spcPts val="99"/>
              </a:spcBef>
            </a:pPr>
            <a:r>
              <a:rPr lang="en-US" sz="3600" b="0" strike="noStrike" spc="-7" dirty="0" err="1">
                <a:solidFill>
                  <a:srgbClr val="000000"/>
                </a:solidFill>
                <a:latin typeface="Trebuchet MS" pitchFamily="34" charset="0"/>
                <a:ea typeface="DejaVu Sans"/>
              </a:rPr>
              <a:t>Thresholding</a:t>
            </a:r>
            <a:endParaRPr lang="en-US" sz="3600" b="0" strike="noStrike" spc="-1" dirty="0">
              <a:latin typeface="Trebuchet MS" pitchFamily="34" charset="0"/>
            </a:endParaRPr>
          </a:p>
          <a:p>
            <a:pPr marL="652680" algn="ctr">
              <a:lnSpc>
                <a:spcPct val="100000"/>
              </a:lnSpc>
            </a:pP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Thresholds Based on Several</a:t>
            </a:r>
            <a:r>
              <a:rPr lang="en-US" sz="3600" b="0" strike="noStrike" spc="-66" dirty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 </a:t>
            </a:r>
            <a:r>
              <a:rPr lang="en-US" sz="3600" b="0" strike="noStrike" spc="-12" dirty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Variables</a:t>
            </a:r>
            <a:endParaRPr lang="en-US" sz="3600" b="0" strike="noStrike" spc="-1" dirty="0">
              <a:latin typeface="Trebuchet MS" pitchFamily="34" charset="0"/>
            </a:endParaRPr>
          </a:p>
          <a:p>
            <a:pPr marL="652680"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lang="en-US" sz="2400" b="0" strike="noStrike" spc="-7" dirty="0">
                <a:solidFill>
                  <a:srgbClr val="000000"/>
                </a:solidFill>
                <a:latin typeface="Times New Roman"/>
                <a:ea typeface="DejaVu Sans"/>
              </a:rPr>
              <a:t>Color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00" b="0" strike="noStrike" spc="-7" dirty="0">
                <a:solidFill>
                  <a:srgbClr val="000000"/>
                </a:solidFill>
                <a:latin typeface="Times New Roman"/>
                <a:ea typeface="DejaVu Sans"/>
              </a:rPr>
              <a:t>image</a:t>
            </a:r>
            <a:endParaRPr lang="en-US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815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005"/>
            <a:ext cx="5989417" cy="360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306" y="2369714"/>
            <a:ext cx="5742562" cy="361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7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2336800" y="152400"/>
            <a:ext cx="8570400" cy="115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</a:rPr>
              <a:t>Region-Based</a:t>
            </a:r>
            <a:r>
              <a:rPr lang="en-US" sz="3600" b="0" strike="noStrike" spc="-75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</a:rPr>
              <a:t>Segmentation</a:t>
            </a:r>
            <a:endParaRPr lang="en-US" sz="3600" b="0" strike="noStrike" spc="-1" dirty="0">
              <a:latin typeface="Trebuchet MS" pitchFamily="34" charset="0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714720" y="1612800"/>
            <a:ext cx="199680" cy="43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•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326" name="CustomShape 3"/>
          <p:cNvSpPr/>
          <p:nvPr/>
        </p:nvSpPr>
        <p:spPr>
          <a:xfrm>
            <a:off x="1171680" y="1309800"/>
            <a:ext cx="10141920" cy="4690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800" b="0" strike="noStrike" spc="-265" dirty="0">
                <a:solidFill>
                  <a:srgbClr val="000000"/>
                </a:solidFill>
                <a:latin typeface="Arial"/>
                <a:ea typeface="DejaVu Sans"/>
              </a:rPr>
              <a:t>Edges </a:t>
            </a:r>
            <a:r>
              <a:rPr lang="en-US" sz="2800" b="0" strike="noStrike" spc="-137" dirty="0">
                <a:solidFill>
                  <a:srgbClr val="000000"/>
                </a:solidFill>
                <a:latin typeface="Arial"/>
                <a:ea typeface="DejaVu Sans"/>
              </a:rPr>
              <a:t>and </a:t>
            </a:r>
            <a:r>
              <a:rPr lang="en-US" sz="2800" b="0" strike="noStrike" spc="-100" dirty="0">
                <a:solidFill>
                  <a:srgbClr val="000000"/>
                </a:solidFill>
                <a:latin typeface="Arial"/>
                <a:ea typeface="DejaVu Sans"/>
              </a:rPr>
              <a:t>thresholds </a:t>
            </a:r>
            <a:r>
              <a:rPr lang="en-US" sz="2800" b="0" strike="noStrike" spc="-120" dirty="0">
                <a:solidFill>
                  <a:srgbClr val="000000"/>
                </a:solidFill>
                <a:latin typeface="Arial"/>
                <a:ea typeface="DejaVu Sans"/>
              </a:rPr>
              <a:t>sometimes </a:t>
            </a:r>
            <a:r>
              <a:rPr lang="en-US" sz="2800" b="0" strike="noStrike" spc="-97" dirty="0">
                <a:solidFill>
                  <a:srgbClr val="000000"/>
                </a:solidFill>
                <a:latin typeface="Arial"/>
                <a:ea typeface="DejaVu Sans"/>
              </a:rPr>
              <a:t>do </a:t>
            </a:r>
            <a:r>
              <a:rPr lang="en-US" sz="2800" b="0" strike="noStrike" spc="-12" dirty="0">
                <a:solidFill>
                  <a:srgbClr val="000000"/>
                </a:solidFill>
                <a:latin typeface="Arial"/>
                <a:ea typeface="DejaVu Sans"/>
              </a:rPr>
              <a:t>not </a:t>
            </a:r>
            <a:r>
              <a:rPr lang="en-US" sz="2800" b="0" strike="noStrike" spc="-140" dirty="0">
                <a:solidFill>
                  <a:srgbClr val="000000"/>
                </a:solidFill>
                <a:latin typeface="Arial"/>
                <a:ea typeface="DejaVu Sans"/>
              </a:rPr>
              <a:t>give</a:t>
            </a:r>
            <a:r>
              <a:rPr lang="en-US" sz="2800" b="0" strike="noStrike" spc="-316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31" dirty="0">
                <a:solidFill>
                  <a:srgbClr val="000000"/>
                </a:solidFill>
                <a:latin typeface="Arial"/>
                <a:ea typeface="DejaVu Sans"/>
              </a:rPr>
              <a:t>good  </a:t>
            </a:r>
            <a:r>
              <a:rPr lang="en-US" sz="2800" b="0" strike="noStrike" spc="-100" dirty="0">
                <a:solidFill>
                  <a:srgbClr val="000000"/>
                </a:solidFill>
                <a:latin typeface="Arial"/>
                <a:ea typeface="DejaVu Sans"/>
              </a:rPr>
              <a:t>results </a:t>
            </a:r>
            <a:r>
              <a:rPr lang="en-US" sz="2800" b="0" strike="noStrike" spc="7" dirty="0">
                <a:solidFill>
                  <a:srgbClr val="000000"/>
                </a:solidFill>
                <a:latin typeface="Arial"/>
                <a:ea typeface="DejaVu Sans"/>
              </a:rPr>
              <a:t>for</a:t>
            </a:r>
            <a:r>
              <a:rPr lang="en-US" sz="2800" b="0" strike="noStrike" spc="-216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00" dirty="0">
                <a:solidFill>
                  <a:srgbClr val="000000"/>
                </a:solidFill>
                <a:latin typeface="Arial"/>
                <a:ea typeface="DejaVu Sans"/>
              </a:rPr>
              <a:t>segmentation.</a:t>
            </a:r>
            <a:endParaRPr lang="en-US" sz="28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00"/>
              </a:spcBef>
            </a:pPr>
            <a:r>
              <a:rPr lang="en-US" sz="2800" b="0" strike="noStrike" spc="-177" dirty="0">
                <a:solidFill>
                  <a:srgbClr val="000000"/>
                </a:solidFill>
                <a:latin typeface="Arial"/>
                <a:ea typeface="DejaVu Sans"/>
              </a:rPr>
              <a:t>Region-based </a:t>
            </a:r>
            <a:r>
              <a:rPr lang="en-US" sz="2800" b="0" strike="noStrike" spc="-100" dirty="0">
                <a:solidFill>
                  <a:srgbClr val="000000"/>
                </a:solidFill>
                <a:latin typeface="Arial"/>
                <a:ea typeface="DejaVu Sans"/>
              </a:rPr>
              <a:t>segmentation </a:t>
            </a:r>
            <a:r>
              <a:rPr lang="en-US" sz="2800" b="0" strike="noStrike" spc="-151" dirty="0">
                <a:solidFill>
                  <a:srgbClr val="000000"/>
                </a:solidFill>
                <a:latin typeface="Arial"/>
                <a:ea typeface="DejaVu Sans"/>
              </a:rPr>
              <a:t>is </a:t>
            </a:r>
            <a:r>
              <a:rPr lang="en-US" sz="2800" b="0" strike="noStrike" spc="-182" dirty="0">
                <a:solidFill>
                  <a:srgbClr val="000000"/>
                </a:solidFill>
                <a:latin typeface="Arial"/>
                <a:ea typeface="DejaVu Sans"/>
              </a:rPr>
              <a:t>based </a:t>
            </a:r>
            <a:r>
              <a:rPr lang="en-US" sz="2800" b="0" strike="noStrike" spc="-86" dirty="0">
                <a:solidFill>
                  <a:srgbClr val="000000"/>
                </a:solidFill>
                <a:latin typeface="Arial"/>
                <a:ea typeface="DejaVu Sans"/>
              </a:rPr>
              <a:t>on </a:t>
            </a:r>
            <a:r>
              <a:rPr lang="en-US" sz="2800" b="0" strike="noStrike" spc="-41" dirty="0">
                <a:solidFill>
                  <a:srgbClr val="000000"/>
                </a:solidFill>
                <a:latin typeface="Arial"/>
                <a:ea typeface="DejaVu Sans"/>
              </a:rPr>
              <a:t>the  </a:t>
            </a:r>
            <a:r>
              <a:rPr lang="en-US" sz="2800" b="0" strike="noStrike" spc="-72" dirty="0">
                <a:solidFill>
                  <a:srgbClr val="000000"/>
                </a:solidFill>
                <a:latin typeface="Arial"/>
                <a:ea typeface="DejaVu Sans"/>
              </a:rPr>
              <a:t>connectivity </a:t>
            </a:r>
            <a:r>
              <a:rPr lang="en-US" sz="28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of </a:t>
            </a:r>
            <a:r>
              <a:rPr lang="en-US" sz="2800" b="0" strike="noStrike" spc="-80" dirty="0">
                <a:solidFill>
                  <a:srgbClr val="000000"/>
                </a:solidFill>
                <a:latin typeface="Arial"/>
                <a:ea typeface="DejaVu Sans"/>
              </a:rPr>
              <a:t>similar </a:t>
            </a:r>
            <a:r>
              <a:rPr lang="en-US" sz="2800" b="0" strike="noStrike" spc="-126" dirty="0">
                <a:solidFill>
                  <a:srgbClr val="000000"/>
                </a:solidFill>
                <a:latin typeface="Arial"/>
                <a:ea typeface="DejaVu Sans"/>
              </a:rPr>
              <a:t>pixels </a:t>
            </a:r>
            <a:r>
              <a:rPr lang="en-US" sz="2800" b="0" strike="noStrike" spc="-46" dirty="0">
                <a:solidFill>
                  <a:srgbClr val="000000"/>
                </a:solidFill>
                <a:latin typeface="Arial"/>
                <a:ea typeface="DejaVu Sans"/>
              </a:rPr>
              <a:t>in</a:t>
            </a:r>
            <a:r>
              <a:rPr lang="en-US" sz="2800" b="0" strike="noStrike" spc="-432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222" dirty="0">
                <a:solidFill>
                  <a:srgbClr val="000000"/>
                </a:solidFill>
                <a:latin typeface="Arial"/>
                <a:ea typeface="DejaVu Sans"/>
              </a:rPr>
              <a:t>a </a:t>
            </a:r>
            <a:r>
              <a:rPr lang="en-US" sz="2800" b="0" strike="noStrike" spc="-92" dirty="0">
                <a:solidFill>
                  <a:srgbClr val="000000"/>
                </a:solidFill>
                <a:latin typeface="Arial"/>
                <a:ea typeface="DejaVu Sans"/>
              </a:rPr>
              <a:t>region.</a:t>
            </a:r>
            <a:endParaRPr lang="en-US" sz="2800" b="0" strike="noStrike" spc="-1" dirty="0">
              <a:latin typeface="Arial"/>
            </a:endParaRPr>
          </a:p>
          <a:p>
            <a:pPr marL="412920" indent="-285120">
              <a:lnSpc>
                <a:spcPct val="100000"/>
              </a:lnSpc>
              <a:spcBef>
                <a:spcPts val="689"/>
              </a:spcBef>
              <a:buClr>
                <a:srgbClr val="000000"/>
              </a:buClr>
              <a:buFont typeface="Symbol"/>
              <a:buChar char=""/>
            </a:pPr>
            <a:r>
              <a:rPr lang="en-US" sz="2800" b="0" strike="noStrike" spc="-262" dirty="0">
                <a:solidFill>
                  <a:srgbClr val="000000"/>
                </a:solidFill>
                <a:latin typeface="Arial"/>
                <a:ea typeface="DejaVu Sans"/>
              </a:rPr>
              <a:t>Each </a:t>
            </a:r>
            <a:r>
              <a:rPr lang="en-US" sz="2800" b="0" strike="noStrike" spc="-97" dirty="0">
                <a:solidFill>
                  <a:srgbClr val="000000"/>
                </a:solidFill>
                <a:latin typeface="Arial"/>
                <a:ea typeface="DejaVu Sans"/>
              </a:rPr>
              <a:t>region </a:t>
            </a:r>
            <a:r>
              <a:rPr lang="en-US" sz="2800" b="0" strike="noStrike" spc="-92" dirty="0">
                <a:solidFill>
                  <a:srgbClr val="000000"/>
                </a:solidFill>
                <a:latin typeface="Arial"/>
                <a:ea typeface="DejaVu Sans"/>
              </a:rPr>
              <a:t>must </a:t>
            </a:r>
            <a:r>
              <a:rPr lang="en-US" sz="2800" b="0" strike="noStrike" spc="-131" dirty="0">
                <a:solidFill>
                  <a:srgbClr val="000000"/>
                </a:solidFill>
                <a:latin typeface="Arial"/>
                <a:ea typeface="DejaVu Sans"/>
              </a:rPr>
              <a:t>be</a:t>
            </a:r>
            <a:r>
              <a:rPr lang="en-US" sz="2800" b="0" strike="noStrike" spc="-165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46" dirty="0">
                <a:solidFill>
                  <a:srgbClr val="000000"/>
                </a:solidFill>
                <a:latin typeface="Arial"/>
                <a:ea typeface="DejaVu Sans"/>
              </a:rPr>
              <a:t>uniform.</a:t>
            </a:r>
            <a:endParaRPr lang="en-US" sz="2800" b="0" strike="noStrike" spc="-1" dirty="0">
              <a:latin typeface="Arial"/>
            </a:endParaRPr>
          </a:p>
          <a:p>
            <a:pPr marL="412920" indent="-28512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Symbol"/>
              <a:buChar char=""/>
            </a:pPr>
            <a:r>
              <a:rPr lang="en-US" sz="2800" b="0" strike="noStrike" spc="-100" dirty="0">
                <a:solidFill>
                  <a:srgbClr val="000000"/>
                </a:solidFill>
                <a:latin typeface="Arial"/>
                <a:ea typeface="DejaVu Sans"/>
              </a:rPr>
              <a:t>Connectivity</a:t>
            </a:r>
            <a:r>
              <a:rPr lang="en-US" sz="2800" b="0" strike="noStrike" spc="-15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of</a:t>
            </a:r>
            <a:r>
              <a:rPr lang="en-US" sz="2800" b="0" strike="noStrike" spc="-15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35" dirty="0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en-US" sz="2800" b="0" strike="noStrike" spc="-15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26" dirty="0">
                <a:solidFill>
                  <a:srgbClr val="000000"/>
                </a:solidFill>
                <a:latin typeface="Arial"/>
                <a:ea typeface="DejaVu Sans"/>
              </a:rPr>
              <a:t>pixels</a:t>
            </a:r>
            <a:r>
              <a:rPr lang="en-US" sz="2800" b="0" strike="noStrike" spc="-145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within</a:t>
            </a:r>
            <a:r>
              <a:rPr lang="en-US" sz="2800" b="0" strike="noStrike" spc="-15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41" dirty="0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en-US" sz="2800" b="0" strike="noStrike" spc="-15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92" dirty="0">
                <a:solidFill>
                  <a:srgbClr val="000000"/>
                </a:solidFill>
                <a:latin typeface="Arial"/>
                <a:ea typeface="DejaVu Sans"/>
              </a:rPr>
              <a:t>region</a:t>
            </a:r>
            <a:r>
              <a:rPr lang="en-US" sz="2800" b="0" strike="noStrike" spc="-157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45" dirty="0">
                <a:solidFill>
                  <a:srgbClr val="000000"/>
                </a:solidFill>
                <a:latin typeface="Arial"/>
                <a:ea typeface="DejaVu Sans"/>
              </a:rPr>
              <a:t>is</a:t>
            </a:r>
            <a:r>
              <a:rPr lang="en-US" sz="2800" b="0" strike="noStrike" spc="-15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06" dirty="0">
                <a:solidFill>
                  <a:srgbClr val="000000"/>
                </a:solidFill>
                <a:latin typeface="Arial"/>
                <a:ea typeface="DejaVu Sans"/>
              </a:rPr>
              <a:t>very  </a:t>
            </a:r>
            <a:r>
              <a:rPr lang="en-US" sz="2800" b="0" strike="noStrike" spc="-35" dirty="0">
                <a:solidFill>
                  <a:srgbClr val="000000"/>
                </a:solidFill>
                <a:latin typeface="Arial"/>
                <a:ea typeface="DejaVu Sans"/>
              </a:rPr>
              <a:t>important.</a:t>
            </a:r>
            <a:endParaRPr lang="en-US" sz="280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89"/>
              </a:spcBef>
            </a:pPr>
            <a:r>
              <a:rPr lang="en-US" sz="2800" b="0" strike="noStrike" spc="-151" dirty="0">
                <a:solidFill>
                  <a:srgbClr val="000000"/>
                </a:solidFill>
                <a:latin typeface="Arial"/>
                <a:ea typeface="DejaVu Sans"/>
              </a:rPr>
              <a:t>There </a:t>
            </a:r>
            <a:r>
              <a:rPr lang="en-US" sz="2800" b="0" strike="noStrike" spc="-114" dirty="0">
                <a:solidFill>
                  <a:srgbClr val="000000"/>
                </a:solidFill>
                <a:latin typeface="Arial"/>
                <a:ea typeface="DejaVu Sans"/>
              </a:rPr>
              <a:t>are </a:t>
            </a:r>
            <a:r>
              <a:rPr lang="en-US" sz="2800" b="0" strike="noStrike" spc="9" dirty="0">
                <a:solidFill>
                  <a:srgbClr val="000000"/>
                </a:solidFill>
                <a:latin typeface="Arial"/>
                <a:ea typeface="DejaVu Sans"/>
              </a:rPr>
              <a:t>two </a:t>
            </a:r>
            <a:r>
              <a:rPr lang="en-US" sz="2800" b="0" strike="noStrike" spc="-100" dirty="0">
                <a:solidFill>
                  <a:srgbClr val="000000"/>
                </a:solidFill>
                <a:latin typeface="Arial"/>
                <a:ea typeface="DejaVu Sans"/>
              </a:rPr>
              <a:t>main </a:t>
            </a:r>
            <a:r>
              <a:rPr lang="en-US" sz="2800" b="0" strike="noStrike" spc="-151" dirty="0">
                <a:solidFill>
                  <a:srgbClr val="000000"/>
                </a:solidFill>
                <a:latin typeface="Arial"/>
                <a:ea typeface="DejaVu Sans"/>
              </a:rPr>
              <a:t>approaches </a:t>
            </a:r>
            <a:r>
              <a:rPr lang="en-US" sz="2800" b="0" strike="noStrike" spc="26" dirty="0">
                <a:solidFill>
                  <a:srgbClr val="000000"/>
                </a:solidFill>
                <a:latin typeface="Arial"/>
                <a:ea typeface="DejaVu Sans"/>
              </a:rPr>
              <a:t>to </a:t>
            </a:r>
            <a:r>
              <a:rPr lang="en-US" sz="2800" b="0" strike="noStrike" spc="-131" dirty="0">
                <a:solidFill>
                  <a:srgbClr val="000000"/>
                </a:solidFill>
                <a:latin typeface="Arial"/>
                <a:ea typeface="DejaVu Sans"/>
              </a:rPr>
              <a:t>region-based  </a:t>
            </a:r>
            <a:r>
              <a:rPr lang="en-US" sz="2800" b="0" strike="noStrike" spc="-97" dirty="0">
                <a:solidFill>
                  <a:srgbClr val="000000"/>
                </a:solidFill>
                <a:latin typeface="Arial"/>
                <a:ea typeface="DejaVu Sans"/>
              </a:rPr>
              <a:t>segmentation: </a:t>
            </a:r>
            <a:r>
              <a:rPr lang="en-US" sz="2800" b="0" strike="noStrike" spc="-92" dirty="0">
                <a:solidFill>
                  <a:srgbClr val="FF0000"/>
                </a:solidFill>
                <a:latin typeface="Arial"/>
                <a:ea typeface="DejaVu Sans"/>
              </a:rPr>
              <a:t>region </a:t>
            </a:r>
            <a:r>
              <a:rPr lang="en-US" sz="2800" b="0" strike="noStrike" spc="-97" dirty="0">
                <a:solidFill>
                  <a:srgbClr val="FF0000"/>
                </a:solidFill>
                <a:latin typeface="Arial"/>
                <a:ea typeface="DejaVu Sans"/>
              </a:rPr>
              <a:t>growing </a:t>
            </a:r>
            <a:r>
              <a:rPr lang="en-US" sz="2800" b="0" strike="noStrike" spc="-100" dirty="0">
                <a:solidFill>
                  <a:srgbClr val="000000"/>
                </a:solidFill>
                <a:latin typeface="Arial"/>
                <a:ea typeface="DejaVu Sans"/>
              </a:rPr>
              <a:t>and</a:t>
            </a:r>
            <a:r>
              <a:rPr lang="en-US" sz="2800" b="0" strike="noStrike" spc="-137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92" dirty="0">
                <a:solidFill>
                  <a:srgbClr val="FF0000"/>
                </a:solidFill>
                <a:latin typeface="Arial"/>
                <a:ea typeface="DejaVu Sans"/>
              </a:rPr>
              <a:t>region</a:t>
            </a:r>
            <a:r>
              <a:rPr lang="en-US" sz="2800" b="0" strike="noStrike" spc="-276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52" dirty="0">
                <a:solidFill>
                  <a:srgbClr val="FF0000"/>
                </a:solidFill>
                <a:latin typeface="Arial"/>
                <a:ea typeface="DejaVu Sans"/>
              </a:rPr>
              <a:t>splitting.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327" name="CustomShape 4"/>
          <p:cNvSpPr/>
          <p:nvPr/>
        </p:nvSpPr>
        <p:spPr>
          <a:xfrm>
            <a:off x="714720" y="2555280"/>
            <a:ext cx="199680" cy="43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•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328" name="CustomShape 5"/>
          <p:cNvSpPr/>
          <p:nvPr/>
        </p:nvSpPr>
        <p:spPr>
          <a:xfrm>
            <a:off x="714720" y="4954320"/>
            <a:ext cx="199680" cy="43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•</a:t>
            </a:r>
            <a:endParaRPr lang="en-US" sz="2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961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328"/>
          <p:cNvPicPr/>
          <p:nvPr/>
        </p:nvPicPr>
        <p:blipFill>
          <a:blip r:embed="rId2"/>
          <a:stretch/>
        </p:blipFill>
        <p:spPr>
          <a:xfrm>
            <a:off x="576480" y="0"/>
            <a:ext cx="10548720" cy="59626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27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Picture 329"/>
          <p:cNvPicPr/>
          <p:nvPr/>
        </p:nvPicPr>
        <p:blipFill>
          <a:blip r:embed="rId2"/>
          <a:stretch/>
        </p:blipFill>
        <p:spPr>
          <a:xfrm>
            <a:off x="592320" y="296882"/>
            <a:ext cx="10677363" cy="58547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327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Picture 330"/>
          <p:cNvPicPr/>
          <p:nvPr/>
        </p:nvPicPr>
        <p:blipFill>
          <a:blip r:embed="rId2"/>
          <a:stretch/>
        </p:blipFill>
        <p:spPr>
          <a:xfrm>
            <a:off x="609600" y="209550"/>
            <a:ext cx="10668000" cy="5760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66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2133600" y="0"/>
            <a:ext cx="7518400" cy="68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Region Growing</a:t>
            </a:r>
            <a:r>
              <a:rPr lang="en-US" sz="3600" b="0" strike="noStrike" spc="-86" dirty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 </a:t>
            </a: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Algorithm</a:t>
            </a:r>
            <a:endParaRPr lang="en-US" sz="3600" b="0" strike="noStrike" spc="-1" dirty="0">
              <a:latin typeface="Trebuchet MS" pitchFamily="34" charset="0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103200" y="899280"/>
            <a:ext cx="176160" cy="3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•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34" name="CustomShape 3"/>
          <p:cNvSpPr/>
          <p:nvPr/>
        </p:nvSpPr>
        <p:spPr>
          <a:xfrm>
            <a:off x="548640" y="916920"/>
            <a:ext cx="5359200" cy="3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Consider image shown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in</a:t>
            </a:r>
            <a:r>
              <a:rPr lang="en-US" sz="2400" b="0" strike="noStrike" spc="-46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figure: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35" name="CustomShape 4"/>
          <p:cNvSpPr/>
          <p:nvPr/>
        </p:nvSpPr>
        <p:spPr>
          <a:xfrm>
            <a:off x="103200" y="3111480"/>
            <a:ext cx="11970720" cy="260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 indent="-21564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SzPct val="96000"/>
              <a:buFont typeface="Arial"/>
              <a:buChar char="•"/>
            </a:pP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Assume seed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point indicated by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underlines. Let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the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seed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pixels 1 and 9  represent the regions C and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D,</a:t>
            </a:r>
            <a:r>
              <a:rPr lang="en-US" sz="2400" b="0" strike="noStrike" spc="-32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respectively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lang="en-US" sz="2400" b="0" strike="noStrike" spc="-1">
              <a:latin typeface="Arial"/>
            </a:endParaRPr>
          </a:p>
          <a:p>
            <a:pPr marL="119880" indent="-107280">
              <a:lnSpc>
                <a:spcPct val="100000"/>
              </a:lnSpc>
              <a:buClr>
                <a:srgbClr val="000000"/>
              </a:buClr>
              <a:buSzPct val="96000"/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Subtract pixel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from seed</a:t>
            </a:r>
            <a:r>
              <a:rPr lang="en-US" sz="2400" b="0" strike="noStrike" spc="-15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value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lang="en-US" sz="2400" b="0" strike="noStrike" spc="-1">
              <a:latin typeface="Arial"/>
            </a:endParaRPr>
          </a:p>
          <a:p>
            <a:pPr marL="12600" indent="-107280">
              <a:lnSpc>
                <a:spcPct val="100000"/>
              </a:lnSpc>
              <a:buClr>
                <a:srgbClr val="000000"/>
              </a:buClr>
              <a:buSzPct val="96000"/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If the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difference </a:t>
            </a:r>
            <a:r>
              <a:rPr lang="en-US" sz="2400" b="0" strike="noStrike" spc="1">
                <a:solidFill>
                  <a:srgbClr val="000000"/>
                </a:solidFill>
                <a:latin typeface="Times New Roman"/>
                <a:ea typeface="DejaVu Sans"/>
              </a:rPr>
              <a:t>is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less than or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equal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to 4 (i.e. T=4),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merge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the pixel 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with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that region.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Otherwise, merge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the pixel with the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other</a:t>
            </a:r>
            <a:r>
              <a:rPr lang="en-US" sz="2400" b="0" strike="noStrike" spc="7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region.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36" name="CustomShape 5"/>
          <p:cNvSpPr/>
          <p:nvPr/>
        </p:nvSpPr>
        <p:spPr>
          <a:xfrm>
            <a:off x="4710720" y="1386720"/>
            <a:ext cx="4329120" cy="14824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77176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2133600" y="181440"/>
            <a:ext cx="7248960" cy="71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Split and Merge</a:t>
            </a:r>
            <a:r>
              <a:rPr lang="en-US" sz="3600" b="0" strike="noStrike" spc="-46" dirty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 </a:t>
            </a:r>
            <a:r>
              <a:rPr lang="en-US" sz="3600" b="0" strike="noStrike" spc="-12" dirty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Algorithm</a:t>
            </a:r>
            <a:endParaRPr lang="en-US" sz="3600" b="0" strike="noStrike" spc="-1" dirty="0">
              <a:latin typeface="Trebuchet MS" pitchFamily="34" charset="0"/>
            </a:endParaRPr>
          </a:p>
        </p:txBody>
      </p:sp>
      <p:sp>
        <p:nvSpPr>
          <p:cNvPr id="338" name="CustomShape 2"/>
          <p:cNvSpPr/>
          <p:nvPr/>
        </p:nvSpPr>
        <p:spPr>
          <a:xfrm>
            <a:off x="103200" y="899280"/>
            <a:ext cx="176160" cy="3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•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39" name="CustomShape 3"/>
          <p:cNvSpPr/>
          <p:nvPr/>
        </p:nvSpPr>
        <p:spPr>
          <a:xfrm>
            <a:off x="548640" y="916920"/>
            <a:ext cx="5588640" cy="3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Region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growing algorithm is</a:t>
            </a:r>
            <a:r>
              <a:rPr lang="en-US" sz="2400" b="0" strike="noStrike" spc="-92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slow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40" name="CustomShape 4"/>
          <p:cNvSpPr/>
          <p:nvPr/>
        </p:nvSpPr>
        <p:spPr>
          <a:xfrm>
            <a:off x="103200" y="1630800"/>
            <a:ext cx="176160" cy="3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•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41" name="CustomShape 5"/>
          <p:cNvSpPr/>
          <p:nvPr/>
        </p:nvSpPr>
        <p:spPr>
          <a:xfrm>
            <a:off x="548640" y="1648440"/>
            <a:ext cx="7612320" cy="3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So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seed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point can be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extended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to a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seed</a:t>
            </a:r>
            <a:r>
              <a:rPr lang="en-US" sz="2400" b="0" strike="noStrike" spc="-4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region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42" name="CustomShape 6"/>
          <p:cNvSpPr/>
          <p:nvPr/>
        </p:nvSpPr>
        <p:spPr>
          <a:xfrm>
            <a:off x="103200" y="2362320"/>
            <a:ext cx="176160" cy="3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•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43" name="CustomShape 7"/>
          <p:cNvSpPr/>
          <p:nvPr/>
        </p:nvSpPr>
        <p:spPr>
          <a:xfrm>
            <a:off x="560640" y="2379960"/>
            <a:ext cx="11513760" cy="3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Instead of a single pixel, a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node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of a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Regional adjacency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graph</a:t>
            </a:r>
            <a:r>
              <a:rPr lang="en-US" sz="2400" b="0" strike="noStrike" spc="225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(RAG)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44" name="CustomShape 8"/>
          <p:cNvSpPr/>
          <p:nvPr/>
        </p:nvSpPr>
        <p:spPr>
          <a:xfrm>
            <a:off x="103200" y="2745720"/>
            <a:ext cx="11972640" cy="331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88920" algn="just">
              <a:lnSpc>
                <a:spcPct val="100000"/>
              </a:lnSpc>
              <a:spcBef>
                <a:spcPts val="99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a region itself </a:t>
            </a:r>
            <a:r>
              <a:rPr lang="en-US" sz="2400" b="0" strike="noStrike" spc="1">
                <a:solidFill>
                  <a:srgbClr val="000000"/>
                </a:solidFill>
                <a:latin typeface="Times New Roman"/>
                <a:ea typeface="DejaVu Sans"/>
              </a:rPr>
              <a:t>is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now considered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as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a starting</a:t>
            </a:r>
            <a:r>
              <a:rPr lang="en-US" sz="2400" b="0" strike="noStrike" spc="-46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point.</a:t>
            </a:r>
            <a:endParaRPr lang="en-US" sz="2400" b="0" strike="noStrike" spc="-1">
              <a:latin typeface="Arial"/>
            </a:endParaRPr>
          </a:p>
          <a:p>
            <a:pPr marL="88920">
              <a:lnSpc>
                <a:spcPct val="100000"/>
              </a:lnSpc>
              <a:spcBef>
                <a:spcPts val="6"/>
              </a:spcBef>
            </a:pPr>
            <a:endParaRPr lang="en-US" sz="2400" b="0" strike="noStrike" spc="-1">
              <a:latin typeface="Arial"/>
            </a:endParaRPr>
          </a:p>
          <a:p>
            <a:pPr marL="346680" indent="-33336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The split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process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can be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stated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as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 follows:</a:t>
            </a:r>
            <a:endParaRPr lang="en-US" sz="2400" b="0" strike="noStrike" spc="-1">
              <a:latin typeface="Arial"/>
            </a:endParaRPr>
          </a:p>
          <a:p>
            <a:pPr marL="12600" algn="just">
              <a:lnSpc>
                <a:spcPct val="100000"/>
              </a:lnSpc>
            </a:pP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1)Segment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the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image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into regions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R1, R2,….Rn using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a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set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of thresholds 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2)Create </a:t>
            </a:r>
            <a:r>
              <a:rPr lang="en-US" sz="2400" b="0" strike="noStrike" spc="-12">
                <a:solidFill>
                  <a:srgbClr val="000000"/>
                </a:solidFill>
                <a:latin typeface="Times New Roman"/>
                <a:ea typeface="DejaVu Sans"/>
              </a:rPr>
              <a:t>RAG.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Use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a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similarity measure and formulate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a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homogeneity  test</a:t>
            </a:r>
            <a:endParaRPr lang="en-US" sz="2400" b="0" strike="noStrike" spc="-1">
              <a:latin typeface="Arial"/>
            </a:endParaRPr>
          </a:p>
          <a:p>
            <a:pPr marL="12600" indent="-333360" algn="just">
              <a:lnSpc>
                <a:spcPct val="100000"/>
              </a:lnSpc>
              <a:buClr>
                <a:srgbClr val="000000"/>
              </a:buClr>
              <a:buSzPct val="96000"/>
              <a:buFont typeface="Arial"/>
              <a:buAutoNum type="arabicParenR" startAt="3"/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The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homogeneity test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is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designed based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on the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similarity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criteria such  as intensity or any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image</a:t>
            </a:r>
            <a:r>
              <a:rPr lang="en-US" sz="2400" b="0" strike="noStrike" spc="7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statistics</a:t>
            </a:r>
            <a:endParaRPr lang="en-US" sz="2400" b="0" strike="noStrike" spc="-1">
              <a:latin typeface="Arial"/>
            </a:endParaRPr>
          </a:p>
          <a:p>
            <a:pPr marL="266760" indent="-253800" algn="just">
              <a:lnSpc>
                <a:spcPct val="100000"/>
              </a:lnSpc>
              <a:buClr>
                <a:srgbClr val="000000"/>
              </a:buClr>
              <a:buSzPct val="96000"/>
              <a:buFont typeface="Arial"/>
              <a:buAutoNum type="arabicParenR" startAt="3"/>
            </a:pP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Repeat 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step 3 until no further region exits that requires</a:t>
            </a:r>
            <a:r>
              <a:rPr lang="en-US" sz="2400" b="0" strike="noStrike" spc="-32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00" b="0" strike="noStrike" spc="-7">
                <a:solidFill>
                  <a:srgbClr val="000000"/>
                </a:solidFill>
                <a:latin typeface="Times New Roman"/>
                <a:ea typeface="DejaVu Sans"/>
              </a:rPr>
              <a:t>merging</a:t>
            </a:r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574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2743200" y="181440"/>
            <a:ext cx="7112000" cy="71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</a:rPr>
              <a:t>Split and Merge</a:t>
            </a:r>
            <a:r>
              <a:rPr lang="en-US" sz="3600" b="0" strike="noStrike" spc="-46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b="0" strike="noStrike" spc="-12" dirty="0">
                <a:solidFill>
                  <a:srgbClr val="000000"/>
                </a:solidFill>
                <a:latin typeface="Trebuchet MS" pitchFamily="34" charset="0"/>
              </a:rPr>
              <a:t>Algorithm</a:t>
            </a:r>
            <a:endParaRPr lang="en-US" sz="3600" b="0" strike="noStrike" spc="-1" dirty="0">
              <a:latin typeface="Trebuchet MS" pitchFamily="34" charset="0"/>
            </a:endParaRPr>
          </a:p>
        </p:txBody>
      </p:sp>
      <p:sp>
        <p:nvSpPr>
          <p:cNvPr id="346" name="CustomShape 2"/>
          <p:cNvSpPr/>
          <p:nvPr/>
        </p:nvSpPr>
        <p:spPr>
          <a:xfrm>
            <a:off x="103200" y="899280"/>
            <a:ext cx="176160" cy="3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•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47" name="CustomShape 3"/>
          <p:cNvSpPr/>
          <p:nvPr/>
        </p:nvSpPr>
        <p:spPr>
          <a:xfrm>
            <a:off x="0" y="1240920"/>
            <a:ext cx="6020640" cy="21200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4"/>
          <p:cNvSpPr/>
          <p:nvPr/>
        </p:nvSpPr>
        <p:spPr>
          <a:xfrm>
            <a:off x="167520" y="3507840"/>
            <a:ext cx="5995200" cy="20901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49" name="Group 5"/>
          <p:cNvGrpSpPr/>
          <p:nvPr/>
        </p:nvGrpSpPr>
        <p:grpSpPr>
          <a:xfrm>
            <a:off x="6581760" y="2282040"/>
            <a:ext cx="4982400" cy="1113480"/>
            <a:chOff x="4936320" y="2282040"/>
            <a:chExt cx="3736800" cy="1113480"/>
          </a:xfrm>
        </p:grpSpPr>
        <p:sp>
          <p:nvSpPr>
            <p:cNvPr id="350" name="CustomShape 6"/>
            <p:cNvSpPr/>
            <p:nvPr/>
          </p:nvSpPr>
          <p:spPr>
            <a:xfrm>
              <a:off x="4936320" y="2282040"/>
              <a:ext cx="3736800" cy="740880"/>
            </a:xfrm>
            <a:custGeom>
              <a:avLst/>
              <a:gdLst/>
              <a:ahLst/>
              <a:cxnLst/>
              <a:rect l="l" t="t" r="r" b="b"/>
              <a:pathLst>
                <a:path w="3737609" h="741680">
                  <a:moveTo>
                    <a:pt x="3737610" y="0"/>
                  </a:moveTo>
                  <a:lnTo>
                    <a:pt x="3737610" y="0"/>
                  </a:lnTo>
                  <a:lnTo>
                    <a:pt x="0" y="0"/>
                  </a:lnTo>
                  <a:lnTo>
                    <a:pt x="0" y="372110"/>
                  </a:lnTo>
                  <a:lnTo>
                    <a:pt x="0" y="741680"/>
                  </a:lnTo>
                  <a:lnTo>
                    <a:pt x="748030" y="741680"/>
                  </a:lnTo>
                  <a:lnTo>
                    <a:pt x="748030" y="372110"/>
                  </a:lnTo>
                  <a:lnTo>
                    <a:pt x="1496060" y="372110"/>
                  </a:lnTo>
                  <a:lnTo>
                    <a:pt x="2244090" y="372110"/>
                  </a:lnTo>
                  <a:lnTo>
                    <a:pt x="2989580" y="372110"/>
                  </a:lnTo>
                  <a:lnTo>
                    <a:pt x="3737610" y="372110"/>
                  </a:lnTo>
                  <a:lnTo>
                    <a:pt x="37376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" name="CustomShape 7"/>
            <p:cNvSpPr/>
            <p:nvPr/>
          </p:nvSpPr>
          <p:spPr>
            <a:xfrm>
              <a:off x="5684400" y="2654280"/>
              <a:ext cx="2241000" cy="369000"/>
            </a:xfrm>
            <a:custGeom>
              <a:avLst/>
              <a:gdLst/>
              <a:ahLst/>
              <a:cxnLst/>
              <a:rect l="l" t="t" r="r" b="b"/>
              <a:pathLst>
                <a:path w="2241550" h="369569">
                  <a:moveTo>
                    <a:pt x="2241550" y="0"/>
                  </a:moveTo>
                  <a:lnTo>
                    <a:pt x="1496060" y="0"/>
                  </a:lnTo>
                  <a:lnTo>
                    <a:pt x="748030" y="0"/>
                  </a:lnTo>
                  <a:lnTo>
                    <a:pt x="0" y="0"/>
                  </a:lnTo>
                  <a:lnTo>
                    <a:pt x="0" y="369570"/>
                  </a:lnTo>
                  <a:lnTo>
                    <a:pt x="748030" y="369570"/>
                  </a:lnTo>
                  <a:lnTo>
                    <a:pt x="1496060" y="369570"/>
                  </a:lnTo>
                  <a:lnTo>
                    <a:pt x="2241550" y="369570"/>
                  </a:lnTo>
                  <a:lnTo>
                    <a:pt x="2241550" y="0"/>
                  </a:lnTo>
                  <a:close/>
                </a:path>
              </a:pathLst>
            </a:custGeom>
            <a:solidFill>
              <a:srgbClr val="CFD7E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2" name="CustomShape 8"/>
            <p:cNvSpPr/>
            <p:nvPr/>
          </p:nvSpPr>
          <p:spPr>
            <a:xfrm>
              <a:off x="4936320" y="2654280"/>
              <a:ext cx="3736800" cy="740880"/>
            </a:xfrm>
            <a:custGeom>
              <a:avLst/>
              <a:gdLst/>
              <a:ahLst/>
              <a:cxnLst/>
              <a:rect l="l" t="t" r="r" b="b"/>
              <a:pathLst>
                <a:path w="3737609" h="741679">
                  <a:moveTo>
                    <a:pt x="748030" y="369570"/>
                  </a:moveTo>
                  <a:lnTo>
                    <a:pt x="0" y="369570"/>
                  </a:lnTo>
                  <a:lnTo>
                    <a:pt x="0" y="741680"/>
                  </a:lnTo>
                  <a:lnTo>
                    <a:pt x="748030" y="741680"/>
                  </a:lnTo>
                  <a:lnTo>
                    <a:pt x="748030" y="369570"/>
                  </a:lnTo>
                  <a:close/>
                  <a:moveTo>
                    <a:pt x="3737610" y="0"/>
                  </a:moveTo>
                  <a:lnTo>
                    <a:pt x="2989580" y="0"/>
                  </a:lnTo>
                  <a:lnTo>
                    <a:pt x="2989580" y="369570"/>
                  </a:lnTo>
                  <a:lnTo>
                    <a:pt x="3737610" y="369570"/>
                  </a:lnTo>
                  <a:lnTo>
                    <a:pt x="37376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3" name="CustomShape 9"/>
            <p:cNvSpPr/>
            <p:nvPr/>
          </p:nvSpPr>
          <p:spPr>
            <a:xfrm>
              <a:off x="5684400" y="3024000"/>
              <a:ext cx="2241000" cy="371520"/>
            </a:xfrm>
            <a:custGeom>
              <a:avLst/>
              <a:gdLst/>
              <a:ahLst/>
              <a:cxnLst/>
              <a:rect l="l" t="t" r="r" b="b"/>
              <a:pathLst>
                <a:path w="2241550" h="372110">
                  <a:moveTo>
                    <a:pt x="2241550" y="0"/>
                  </a:moveTo>
                  <a:lnTo>
                    <a:pt x="1496060" y="0"/>
                  </a:lnTo>
                  <a:lnTo>
                    <a:pt x="748030" y="0"/>
                  </a:lnTo>
                  <a:lnTo>
                    <a:pt x="0" y="0"/>
                  </a:lnTo>
                  <a:lnTo>
                    <a:pt x="0" y="372110"/>
                  </a:lnTo>
                  <a:lnTo>
                    <a:pt x="748030" y="372110"/>
                  </a:lnTo>
                  <a:lnTo>
                    <a:pt x="1496060" y="372110"/>
                  </a:lnTo>
                  <a:lnTo>
                    <a:pt x="2241550" y="372110"/>
                  </a:lnTo>
                  <a:lnTo>
                    <a:pt x="2241550" y="0"/>
                  </a:lnTo>
                  <a:close/>
                </a:path>
              </a:pathLst>
            </a:custGeom>
            <a:solidFill>
              <a:srgbClr val="E8ECF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aphicFrame>
        <p:nvGraphicFramePr>
          <p:cNvPr id="354" name="Table 10"/>
          <p:cNvGraphicFramePr/>
          <p:nvPr/>
        </p:nvGraphicFramePr>
        <p:xfrm>
          <a:off x="7958880" y="2747160"/>
          <a:ext cx="2231520" cy="674640"/>
        </p:xfrm>
        <a:graphic>
          <a:graphicData uri="http://schemas.openxmlformats.org/drawingml/2006/table">
            <a:tbl>
              <a:tblPr/>
              <a:tblGrid>
                <a:gridCol w="617760"/>
                <a:gridCol w="996480"/>
                <a:gridCol w="617280"/>
              </a:tblGrid>
              <a:tr h="308880">
                <a:tc>
                  <a:txBody>
                    <a:bodyPr/>
                    <a:lstStyle/>
                    <a:p>
                      <a:pPr marL="31680">
                        <a:lnSpc>
                          <a:spcPts val="1709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121920" marR="121920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720" algn="ctr">
                        <a:lnSpc>
                          <a:spcPts val="1709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121920" marR="121920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9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121920" marR="121920">
                    <a:solidFill>
                      <a:srgbClr val="CFD7E7"/>
                    </a:solidFill>
                  </a:tcPr>
                </a:tc>
              </a:tr>
              <a:tr h="347760">
                <a:tc>
                  <a:txBody>
                    <a:bodyPr/>
                    <a:lstStyle/>
                    <a:p>
                      <a:pPr marL="31680">
                        <a:lnSpc>
                          <a:spcPct val="100000"/>
                        </a:lnSpc>
                        <a:spcBef>
                          <a:spcPts val="289"/>
                        </a:spcBef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121920" marR="121920"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L="720" algn="ctr">
                        <a:lnSpc>
                          <a:spcPct val="100000"/>
                        </a:lnSpc>
                        <a:spcBef>
                          <a:spcPts val="289"/>
                        </a:spcBef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121920" marR="121920"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89"/>
                        </a:spcBef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121920" marR="121920">
                    <a:solidFill>
                      <a:srgbClr val="E8ECF3"/>
                    </a:solidFill>
                  </a:tcPr>
                </a:tc>
              </a:tr>
            </a:tbl>
          </a:graphicData>
        </a:graphic>
      </p:graphicFrame>
      <p:sp>
        <p:nvSpPr>
          <p:cNvPr id="355" name="CustomShape 11"/>
          <p:cNvSpPr/>
          <p:nvPr/>
        </p:nvSpPr>
        <p:spPr>
          <a:xfrm>
            <a:off x="6581760" y="3024000"/>
            <a:ext cx="4982400" cy="1113120"/>
          </a:xfrm>
          <a:custGeom>
            <a:avLst/>
            <a:gdLst/>
            <a:ahLst/>
            <a:cxnLst/>
            <a:rect l="l" t="t" r="r" b="b"/>
            <a:pathLst>
              <a:path w="3737609" h="1113789">
                <a:moveTo>
                  <a:pt x="3737610" y="0"/>
                </a:moveTo>
                <a:lnTo>
                  <a:pt x="2989580" y="0"/>
                </a:lnTo>
                <a:lnTo>
                  <a:pt x="2989580" y="372110"/>
                </a:lnTo>
                <a:lnTo>
                  <a:pt x="2244090" y="372110"/>
                </a:lnTo>
                <a:lnTo>
                  <a:pt x="1496060" y="372110"/>
                </a:lnTo>
                <a:lnTo>
                  <a:pt x="748030" y="372110"/>
                </a:lnTo>
                <a:lnTo>
                  <a:pt x="0" y="372110"/>
                </a:lnTo>
                <a:lnTo>
                  <a:pt x="0" y="741680"/>
                </a:lnTo>
                <a:lnTo>
                  <a:pt x="0" y="1113790"/>
                </a:lnTo>
                <a:lnTo>
                  <a:pt x="748030" y="1113790"/>
                </a:lnTo>
                <a:lnTo>
                  <a:pt x="1496060" y="1113790"/>
                </a:lnTo>
                <a:lnTo>
                  <a:pt x="2244090" y="1113790"/>
                </a:lnTo>
                <a:lnTo>
                  <a:pt x="2989580" y="1113790"/>
                </a:lnTo>
                <a:lnTo>
                  <a:pt x="3737610" y="1113790"/>
                </a:lnTo>
                <a:lnTo>
                  <a:pt x="3737610" y="741680"/>
                </a:lnTo>
                <a:lnTo>
                  <a:pt x="3737610" y="372110"/>
                </a:lnTo>
                <a:lnTo>
                  <a:pt x="37376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53050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508000" y="76200"/>
            <a:ext cx="10148117" cy="115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375560" indent="-928800">
              <a:lnSpc>
                <a:spcPct val="100000"/>
              </a:lnSpc>
              <a:spcBef>
                <a:spcPts val="99"/>
              </a:spcBef>
            </a:pPr>
            <a:r>
              <a:rPr lang="en-US" sz="3600" b="0" strike="noStrike" spc="-12" dirty="0">
                <a:solidFill>
                  <a:srgbClr val="000000"/>
                </a:solidFill>
                <a:latin typeface="Trebuchet MS" pitchFamily="34" charset="0"/>
              </a:rPr>
              <a:t>Detection </a:t>
            </a: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</a:rPr>
              <a:t>of </a:t>
            </a:r>
            <a:r>
              <a:rPr lang="en-US" sz="3600" b="0" strike="noStrike" spc="-12" dirty="0" smtClean="0">
                <a:solidFill>
                  <a:srgbClr val="000000"/>
                </a:solidFill>
                <a:latin typeface="Trebuchet MS" pitchFamily="34" charset="0"/>
              </a:rPr>
              <a:t>Discontinuities:  </a:t>
            </a: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</a:rPr>
              <a:t>Point</a:t>
            </a:r>
            <a:r>
              <a:rPr lang="en-US" sz="3600" b="0" strike="noStrike" spc="-2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</a:rPr>
              <a:t>Detection</a:t>
            </a:r>
            <a:endParaRPr lang="en-US" sz="3600" b="0" strike="noStrike" spc="-1" dirty="0">
              <a:latin typeface="Trebuchet MS" pitchFamily="34" charset="0"/>
            </a:endParaRPr>
          </a:p>
        </p:txBody>
      </p:sp>
      <p:grpSp>
        <p:nvGrpSpPr>
          <p:cNvPr id="160" name="Group 2"/>
          <p:cNvGrpSpPr/>
          <p:nvPr/>
        </p:nvGrpSpPr>
        <p:grpSpPr>
          <a:xfrm>
            <a:off x="522739" y="1233600"/>
            <a:ext cx="10792800" cy="4948259"/>
            <a:chOff x="1329760" y="1803240"/>
            <a:chExt cx="7581960" cy="4806210"/>
          </a:xfrm>
        </p:grpSpPr>
        <p:sp>
          <p:nvSpPr>
            <p:cNvPr id="161" name="CustomShape 3"/>
            <p:cNvSpPr/>
            <p:nvPr/>
          </p:nvSpPr>
          <p:spPr>
            <a:xfrm>
              <a:off x="1329760" y="2372610"/>
              <a:ext cx="7581960" cy="423684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" name="CustomShape 4"/>
            <p:cNvSpPr/>
            <p:nvPr/>
          </p:nvSpPr>
          <p:spPr>
            <a:xfrm>
              <a:off x="2386440" y="1803240"/>
              <a:ext cx="267120" cy="388080"/>
            </a:xfrm>
            <a:custGeom>
              <a:avLst/>
              <a:gdLst/>
              <a:ahLst/>
              <a:cxnLst/>
              <a:rect l="l" t="t" r="r" b="b"/>
              <a:pathLst>
                <a:path w="267969" h="388619">
                  <a:moveTo>
                    <a:pt x="0" y="0"/>
                  </a:moveTo>
                  <a:lnTo>
                    <a:pt x="0" y="388620"/>
                  </a:lnTo>
                  <a:moveTo>
                    <a:pt x="267969" y="0"/>
                  </a:moveTo>
                  <a:lnTo>
                    <a:pt x="267969" y="388620"/>
                  </a:lnTo>
                </a:path>
              </a:pathLst>
            </a:custGeom>
            <a:noFill/>
            <a:ln w="1404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3" name="CustomShape 5"/>
          <p:cNvSpPr/>
          <p:nvPr/>
        </p:nvSpPr>
        <p:spPr>
          <a:xfrm>
            <a:off x="508000" y="654900"/>
            <a:ext cx="5891040" cy="144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7240" rIns="0" bIns="0"/>
          <a:lstStyle/>
          <a:p>
            <a:pPr marL="13320" algn="ctr">
              <a:lnSpc>
                <a:spcPct val="100000"/>
              </a:lnSpc>
              <a:spcBef>
                <a:spcPts val="1159"/>
              </a:spcBef>
            </a:pPr>
            <a:r>
              <a:rPr lang="en-US" sz="255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R </a:t>
            </a:r>
            <a:r>
              <a:rPr lang="en-US" sz="2550" b="0" strike="noStrike" spc="-1" dirty="0">
                <a:solidFill>
                  <a:srgbClr val="000000"/>
                </a:solidFill>
                <a:latin typeface="Symbol"/>
                <a:ea typeface="DejaVu Sans"/>
              </a:rPr>
              <a:t></a:t>
            </a:r>
            <a:r>
              <a:rPr lang="en-US" sz="2550" b="0" strike="noStrike" spc="100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55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T</a:t>
            </a:r>
            <a:endParaRPr lang="en-US" sz="2550" b="0" strike="noStrike" spc="-1" dirty="0">
              <a:latin typeface="Arial"/>
            </a:endParaRPr>
          </a:p>
          <a:p>
            <a:pPr marL="13320" algn="ctr">
              <a:lnSpc>
                <a:spcPct val="100000"/>
              </a:lnSpc>
              <a:spcBef>
                <a:spcPts val="1060"/>
              </a:spcBef>
            </a:pPr>
            <a:r>
              <a:rPr lang="en-US" sz="2550" b="0" strike="noStrike" spc="-7" dirty="0" smtClean="0">
                <a:solidFill>
                  <a:srgbClr val="000000"/>
                </a:solidFill>
                <a:latin typeface="Times New Roman"/>
                <a:ea typeface="DejaVu Sans"/>
              </a:rPr>
              <a:t>Where  </a:t>
            </a:r>
            <a:r>
              <a:rPr lang="en-US" sz="2550" b="0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T  </a:t>
            </a:r>
            <a:r>
              <a:rPr lang="en-US" sz="255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: a </a:t>
            </a:r>
            <a:r>
              <a:rPr lang="en-US" sz="2550" b="0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non-negative</a:t>
            </a:r>
            <a:r>
              <a:rPr lang="en-US" sz="2550" b="0" strike="noStrike" spc="-26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550" b="0" strike="noStrike" spc="-7" dirty="0">
                <a:solidFill>
                  <a:srgbClr val="000000"/>
                </a:solidFill>
                <a:latin typeface="Times New Roman"/>
                <a:ea typeface="DejaVu Sans"/>
              </a:rPr>
              <a:t>threshold</a:t>
            </a:r>
            <a:endParaRPr lang="en-US" sz="255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228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736270" y="152400"/>
            <a:ext cx="9728530" cy="7026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977760" indent="-964440">
              <a:lnSpc>
                <a:spcPct val="100000"/>
              </a:lnSpc>
              <a:spcBef>
                <a:spcPts val="99"/>
              </a:spcBef>
            </a:pP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Region-Based</a:t>
            </a:r>
            <a:r>
              <a:rPr lang="en-US" sz="3600" b="0" strike="noStrike" spc="-75" dirty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 </a:t>
            </a: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Segmentation  </a:t>
            </a:r>
            <a:r>
              <a:rPr lang="en-US" sz="3600" b="0" strike="noStrike" spc="-12" dirty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Region</a:t>
            </a: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 Growing</a:t>
            </a:r>
            <a:endParaRPr lang="en-US" sz="3600" b="0" strike="noStrike" spc="-1" dirty="0">
              <a:latin typeface="Trebuchet MS" pitchFamily="34" charset="0"/>
            </a:endParaRPr>
          </a:p>
        </p:txBody>
      </p:sp>
      <p:sp>
        <p:nvSpPr>
          <p:cNvPr id="359" name="CustomShape 2"/>
          <p:cNvSpPr/>
          <p:nvPr/>
        </p:nvSpPr>
        <p:spPr>
          <a:xfrm>
            <a:off x="714720" y="1616760"/>
            <a:ext cx="176160" cy="3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•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60" name="CustomShape 3"/>
          <p:cNvSpPr/>
          <p:nvPr/>
        </p:nvSpPr>
        <p:spPr>
          <a:xfrm>
            <a:off x="1159805" y="1443315"/>
            <a:ext cx="10523040" cy="110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400" b="0" strike="noStrike" spc="-160" dirty="0">
                <a:solidFill>
                  <a:srgbClr val="000000"/>
                </a:solidFill>
                <a:latin typeface="Arial"/>
                <a:ea typeface="DejaVu Sans"/>
              </a:rPr>
              <a:t>Fig. </a:t>
            </a:r>
            <a:r>
              <a:rPr lang="en-US" sz="2400" b="0" strike="noStrike" spc="-114" dirty="0">
                <a:solidFill>
                  <a:srgbClr val="000000"/>
                </a:solidFill>
                <a:latin typeface="Arial"/>
                <a:ea typeface="DejaVu Sans"/>
              </a:rPr>
              <a:t>10.41 </a:t>
            </a:r>
            <a:r>
              <a:rPr lang="en-US" sz="2400" b="0" strike="noStrike" spc="-145" dirty="0">
                <a:solidFill>
                  <a:srgbClr val="000000"/>
                </a:solidFill>
                <a:latin typeface="Arial"/>
                <a:ea typeface="DejaVu Sans"/>
              </a:rPr>
              <a:t>shows </a:t>
            </a:r>
            <a:r>
              <a:rPr lang="en-US" sz="2400" b="0" strike="noStrike" spc="-32" dirty="0">
                <a:solidFill>
                  <a:srgbClr val="000000"/>
                </a:solidFill>
                <a:latin typeface="Arial"/>
                <a:ea typeface="DejaVu Sans"/>
              </a:rPr>
              <a:t>the </a:t>
            </a:r>
            <a:r>
              <a:rPr lang="en-US" sz="2400" b="0" strike="noStrike" spc="-80" dirty="0">
                <a:solidFill>
                  <a:srgbClr val="000000"/>
                </a:solidFill>
                <a:latin typeface="Arial"/>
                <a:ea typeface="DejaVu Sans"/>
              </a:rPr>
              <a:t>histogram </a:t>
            </a:r>
            <a:r>
              <a:rPr lang="en-US" sz="2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of </a:t>
            </a:r>
            <a:r>
              <a:rPr lang="en-US" sz="2400" b="0" strike="noStrike" spc="-160" dirty="0">
                <a:solidFill>
                  <a:srgbClr val="000000"/>
                </a:solidFill>
                <a:latin typeface="Arial"/>
                <a:ea typeface="DejaVu Sans"/>
              </a:rPr>
              <a:t>Fig. </a:t>
            </a:r>
            <a:r>
              <a:rPr lang="en-US" sz="2400" b="0" strike="noStrike" spc="-114" dirty="0">
                <a:solidFill>
                  <a:srgbClr val="000000"/>
                </a:solidFill>
                <a:latin typeface="Arial"/>
                <a:ea typeface="DejaVu Sans"/>
              </a:rPr>
              <a:t>10.40 </a:t>
            </a:r>
            <a:r>
              <a:rPr lang="en-US" sz="2400" b="0" strike="noStrike" spc="-106" dirty="0">
                <a:solidFill>
                  <a:srgbClr val="000000"/>
                </a:solidFill>
                <a:latin typeface="Arial"/>
                <a:ea typeface="DejaVu Sans"/>
              </a:rPr>
              <a:t>(a). </a:t>
            </a:r>
            <a:r>
              <a:rPr lang="en-US" sz="2400" b="0" strike="noStrike" spc="29" dirty="0">
                <a:solidFill>
                  <a:srgbClr val="000000"/>
                </a:solidFill>
                <a:latin typeface="Arial"/>
                <a:ea typeface="DejaVu Sans"/>
              </a:rPr>
              <a:t>It </a:t>
            </a:r>
            <a:r>
              <a:rPr lang="en-US" sz="2400" b="0" strike="noStrike" spc="-126" dirty="0">
                <a:solidFill>
                  <a:srgbClr val="000000"/>
                </a:solidFill>
                <a:latin typeface="Arial"/>
                <a:ea typeface="DejaVu Sans"/>
              </a:rPr>
              <a:t>is </a:t>
            </a:r>
            <a:r>
              <a:rPr lang="en-US" sz="2400" b="0" strike="noStrike" spc="-7" dirty="0">
                <a:solidFill>
                  <a:srgbClr val="000000"/>
                </a:solidFill>
                <a:latin typeface="Arial"/>
                <a:ea typeface="DejaVu Sans"/>
              </a:rPr>
              <a:t>difficult </a:t>
            </a:r>
            <a:r>
              <a:rPr lang="en-US" sz="2400" b="0" strike="noStrike" spc="26" dirty="0">
                <a:solidFill>
                  <a:srgbClr val="000000"/>
                </a:solidFill>
                <a:latin typeface="Arial"/>
                <a:ea typeface="DejaVu Sans"/>
              </a:rPr>
              <a:t>to  </a:t>
            </a:r>
            <a:r>
              <a:rPr lang="en-US" sz="2400" b="0" strike="noStrike" spc="-114" dirty="0">
                <a:solidFill>
                  <a:srgbClr val="000000"/>
                </a:solidFill>
                <a:latin typeface="Arial"/>
                <a:ea typeface="DejaVu Sans"/>
              </a:rPr>
              <a:t>segment </a:t>
            </a:r>
            <a:r>
              <a:rPr lang="en-US" sz="2400" b="0" strike="noStrike" spc="-32" dirty="0">
                <a:solidFill>
                  <a:srgbClr val="000000"/>
                </a:solidFill>
                <a:latin typeface="Arial"/>
                <a:ea typeface="DejaVu Sans"/>
              </a:rPr>
              <a:t>the </a:t>
            </a:r>
            <a:r>
              <a:rPr lang="en-US" sz="2400" b="0" strike="noStrike" spc="-92" dirty="0">
                <a:solidFill>
                  <a:srgbClr val="000000"/>
                </a:solidFill>
                <a:latin typeface="Arial"/>
                <a:ea typeface="DejaVu Sans"/>
              </a:rPr>
              <a:t>defects </a:t>
            </a:r>
            <a:r>
              <a:rPr lang="en-US" sz="2400" b="0" strike="noStrike" spc="-100" dirty="0">
                <a:solidFill>
                  <a:srgbClr val="000000"/>
                </a:solidFill>
                <a:latin typeface="Arial"/>
                <a:ea typeface="DejaVu Sans"/>
              </a:rPr>
              <a:t>by </a:t>
            </a:r>
            <a:r>
              <a:rPr lang="en-US" sz="2400" b="0" strike="noStrike" spc="-72" dirty="0" err="1">
                <a:solidFill>
                  <a:srgbClr val="000000"/>
                </a:solidFill>
                <a:latin typeface="Arial"/>
                <a:ea typeface="DejaVu Sans"/>
              </a:rPr>
              <a:t>thresholding</a:t>
            </a:r>
            <a:r>
              <a:rPr lang="en-US" sz="2400" b="0" strike="noStrike" spc="-72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400" b="0" strike="noStrike" spc="-86" dirty="0">
                <a:solidFill>
                  <a:srgbClr val="000000"/>
                </a:solidFill>
                <a:latin typeface="Arial"/>
                <a:ea typeface="DejaVu Sans"/>
              </a:rPr>
              <a:t>methods. </a:t>
            </a:r>
            <a:r>
              <a:rPr lang="en-US" sz="2400" b="0" strike="noStrike" spc="-97" dirty="0">
                <a:solidFill>
                  <a:srgbClr val="000000"/>
                </a:solidFill>
                <a:latin typeface="Arial"/>
                <a:ea typeface="DejaVu Sans"/>
              </a:rPr>
              <a:t>(Applying</a:t>
            </a:r>
            <a:r>
              <a:rPr lang="en-US" sz="2400" b="0" strike="noStrike" spc="-350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400" b="0" strike="noStrike" spc="-80" dirty="0">
                <a:solidFill>
                  <a:srgbClr val="000000"/>
                </a:solidFill>
                <a:latin typeface="Arial"/>
                <a:ea typeface="DejaVu Sans"/>
              </a:rPr>
              <a:t>region  growing </a:t>
            </a:r>
            <a:r>
              <a:rPr lang="en-US" sz="2400" b="0" strike="noStrike" spc="-86" dirty="0">
                <a:solidFill>
                  <a:srgbClr val="000000"/>
                </a:solidFill>
                <a:latin typeface="Arial"/>
                <a:ea typeface="DejaVu Sans"/>
              </a:rPr>
              <a:t>methods </a:t>
            </a:r>
            <a:r>
              <a:rPr lang="en-US" sz="2400" b="0" strike="noStrike" spc="-100" dirty="0">
                <a:solidFill>
                  <a:srgbClr val="000000"/>
                </a:solidFill>
                <a:latin typeface="Arial"/>
                <a:ea typeface="DejaVu Sans"/>
              </a:rPr>
              <a:t>are </a:t>
            </a:r>
            <a:r>
              <a:rPr lang="en-US" sz="2400" b="0" strike="noStrike" spc="-12" dirty="0">
                <a:solidFill>
                  <a:srgbClr val="000000"/>
                </a:solidFill>
                <a:latin typeface="Arial"/>
                <a:ea typeface="DejaVu Sans"/>
              </a:rPr>
              <a:t>better </a:t>
            </a:r>
            <a:r>
              <a:rPr lang="en-US" sz="2400" b="0" strike="noStrike" spc="-35" dirty="0">
                <a:solidFill>
                  <a:srgbClr val="000000"/>
                </a:solidFill>
                <a:latin typeface="Arial"/>
                <a:ea typeface="DejaVu Sans"/>
              </a:rPr>
              <a:t>in </a:t>
            </a:r>
            <a:r>
              <a:rPr lang="en-US" sz="2400" b="0" strike="noStrike" spc="-52" dirty="0">
                <a:solidFill>
                  <a:srgbClr val="000000"/>
                </a:solidFill>
                <a:latin typeface="Arial"/>
                <a:ea typeface="DejaVu Sans"/>
              </a:rPr>
              <a:t>this</a:t>
            </a:r>
            <a:r>
              <a:rPr lang="en-US" sz="2400" b="0" strike="noStrike" spc="-480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400" b="0" strike="noStrike" spc="-157" dirty="0">
                <a:solidFill>
                  <a:srgbClr val="000000"/>
                </a:solidFill>
                <a:latin typeface="Arial"/>
                <a:ea typeface="DejaVu Sans"/>
              </a:rPr>
              <a:t>case.)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361" name="CustomShape 4"/>
          <p:cNvSpPr/>
          <p:nvPr/>
        </p:nvSpPr>
        <p:spPr>
          <a:xfrm>
            <a:off x="1212250" y="2254951"/>
            <a:ext cx="4469280" cy="28810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5"/>
          <p:cNvSpPr/>
          <p:nvPr/>
        </p:nvSpPr>
        <p:spPr>
          <a:xfrm>
            <a:off x="6035683" y="2318288"/>
            <a:ext cx="5054400" cy="28771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CustomShape 6"/>
          <p:cNvSpPr/>
          <p:nvPr/>
        </p:nvSpPr>
        <p:spPr>
          <a:xfrm>
            <a:off x="7682525" y="5293295"/>
            <a:ext cx="2110560" cy="3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400" b="0" strike="noStrike" spc="-7" dirty="0">
                <a:solidFill>
                  <a:srgbClr val="000000"/>
                </a:solidFill>
                <a:latin typeface="Times New Roman"/>
                <a:ea typeface="DejaVu Sans"/>
              </a:rPr>
              <a:t>Figure</a:t>
            </a:r>
            <a:r>
              <a:rPr lang="en-US" sz="2400" b="0" strike="noStrike" spc="-72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10.41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364" name="CustomShape 7"/>
          <p:cNvSpPr/>
          <p:nvPr/>
        </p:nvSpPr>
        <p:spPr>
          <a:xfrm>
            <a:off x="2140233" y="5293333"/>
            <a:ext cx="2563680" cy="3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Figure</a:t>
            </a:r>
            <a:r>
              <a:rPr lang="en-US" sz="2400" b="0" strike="noStrike" spc="-86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10.40(a)</a:t>
            </a:r>
            <a:endParaRPr lang="en-US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966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3103680" y="580320"/>
            <a:ext cx="5824320" cy="115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977760" indent="-964440">
              <a:lnSpc>
                <a:spcPct val="100000"/>
              </a:lnSpc>
              <a:spcBef>
                <a:spcPts val="99"/>
              </a:spcBef>
            </a:pPr>
            <a:r>
              <a:rPr lang="en-US" sz="2400" b="0" strike="noStrike" spc="-7">
                <a:solidFill>
                  <a:srgbClr val="000000"/>
                </a:solidFill>
                <a:latin typeface="Verdana"/>
              </a:rPr>
              <a:t>Region-Based</a:t>
            </a:r>
            <a:r>
              <a:rPr lang="en-US" sz="2400" b="0" strike="noStrike" spc="-75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400" b="0" strike="noStrike" spc="-7">
                <a:solidFill>
                  <a:srgbClr val="000000"/>
                </a:solidFill>
                <a:latin typeface="Verdana"/>
              </a:rPr>
              <a:t>Segmentation  </a:t>
            </a:r>
            <a:r>
              <a:rPr lang="en-US" sz="2400" b="0" strike="noStrike" spc="-12">
                <a:solidFill>
                  <a:srgbClr val="000000"/>
                </a:solidFill>
                <a:latin typeface="Verdana"/>
              </a:rPr>
              <a:t>Region</a:t>
            </a:r>
            <a:r>
              <a:rPr lang="en-US" sz="2400" b="0" strike="noStrike" spc="-7">
                <a:solidFill>
                  <a:srgbClr val="000000"/>
                </a:solidFill>
                <a:latin typeface="Verdana"/>
              </a:rPr>
              <a:t> Growing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57" name="CustomShape 2"/>
          <p:cNvSpPr/>
          <p:nvPr/>
        </p:nvSpPr>
        <p:spPr>
          <a:xfrm>
            <a:off x="973777" y="190006"/>
            <a:ext cx="10135574" cy="5997038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92273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103200" y="181440"/>
            <a:ext cx="11975040" cy="552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5040" algn="ctr">
              <a:lnSpc>
                <a:spcPct val="100000"/>
              </a:lnSpc>
              <a:spcBef>
                <a:spcPts val="99"/>
              </a:spcBef>
            </a:pP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Split </a:t>
            </a:r>
            <a:r>
              <a:rPr lang="en-US" sz="3600" b="0" strike="noStrike" spc="-1" dirty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and </a:t>
            </a:r>
            <a:r>
              <a:rPr lang="en-US" sz="3600" b="0" strike="noStrike" spc="-7" dirty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Merge </a:t>
            </a:r>
            <a:r>
              <a:rPr lang="en-US" sz="3600" b="0" strike="noStrike" spc="-1" dirty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using</a:t>
            </a:r>
            <a:r>
              <a:rPr lang="en-US" sz="3600" b="0" strike="noStrike" spc="-35" dirty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 </a:t>
            </a:r>
            <a:r>
              <a:rPr lang="en-US" sz="3600" b="0" strike="noStrike" spc="-7" dirty="0" err="1">
                <a:solidFill>
                  <a:srgbClr val="000000"/>
                </a:solidFill>
                <a:latin typeface="Trebuchet MS" pitchFamily="34" charset="0"/>
                <a:ea typeface="DejaVu Sans"/>
              </a:rPr>
              <a:t>Quadtree</a:t>
            </a:r>
            <a:endParaRPr lang="en-US" sz="3600" b="0" strike="noStrike" spc="-1" dirty="0">
              <a:latin typeface="Trebuchet MS" pitchFamily="34" charset="0"/>
            </a:endParaRPr>
          </a:p>
          <a:p>
            <a:pPr marL="5040">
              <a:lnSpc>
                <a:spcPct val="100000"/>
              </a:lnSpc>
              <a:spcBef>
                <a:spcPts val="51"/>
              </a:spcBef>
            </a:pPr>
            <a:endParaRPr lang="en-US" sz="2400" b="0" strike="noStrike" spc="-1" dirty="0">
              <a:latin typeface="Arial"/>
            </a:endParaRPr>
          </a:p>
          <a:p>
            <a:pPr marL="12600" indent="-2156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7" dirty="0">
                <a:solidFill>
                  <a:srgbClr val="000000"/>
                </a:solidFill>
                <a:latin typeface="Times New Roman"/>
                <a:ea typeface="DejaVu Sans"/>
              </a:rPr>
              <a:t>Entire image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is </a:t>
            </a:r>
            <a:r>
              <a:rPr lang="en-US" sz="2400" b="0" strike="noStrike" spc="-7" dirty="0">
                <a:solidFill>
                  <a:srgbClr val="000000"/>
                </a:solidFill>
                <a:latin typeface="Times New Roman"/>
                <a:ea typeface="DejaVu Sans"/>
              </a:rPr>
              <a:t>assumed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as a </a:t>
            </a:r>
            <a:r>
              <a:rPr lang="en-US" sz="2400" b="0" strike="noStrike" spc="-7" dirty="0">
                <a:solidFill>
                  <a:srgbClr val="000000"/>
                </a:solidFill>
                <a:latin typeface="Times New Roman"/>
                <a:ea typeface="DejaVu Sans"/>
              </a:rPr>
              <a:t>single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region. Then the </a:t>
            </a:r>
            <a:r>
              <a:rPr lang="en-US" sz="2400" b="0" strike="noStrike" spc="-7" dirty="0">
                <a:solidFill>
                  <a:srgbClr val="000000"/>
                </a:solidFill>
                <a:latin typeface="Times New Roman"/>
                <a:ea typeface="DejaVu Sans"/>
              </a:rPr>
              <a:t>homogeneity test 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is applied. If the conditions are not </a:t>
            </a:r>
            <a:r>
              <a:rPr lang="en-US" sz="2400" b="0" strike="noStrike" spc="-7" dirty="0">
                <a:solidFill>
                  <a:srgbClr val="000000"/>
                </a:solidFill>
                <a:latin typeface="Times New Roman"/>
                <a:ea typeface="DejaVu Sans"/>
              </a:rPr>
              <a:t>met,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then the regions are split into  </a:t>
            </a:r>
            <a:r>
              <a:rPr lang="en-US" sz="2400" b="0" strike="noStrike" spc="-7" dirty="0">
                <a:solidFill>
                  <a:srgbClr val="000000"/>
                </a:solidFill>
                <a:latin typeface="Times New Roman"/>
                <a:ea typeface="DejaVu Sans"/>
              </a:rPr>
              <a:t>four quadrants.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lang="en-US" sz="2400" b="0" strike="noStrike" spc="-1" dirty="0">
              <a:latin typeface="Arial"/>
            </a:endParaRPr>
          </a:p>
          <a:p>
            <a:pPr marL="12600" indent="-215640" algn="just">
              <a:lnSpc>
                <a:spcPct val="100000"/>
              </a:lnSpc>
              <a:spcBef>
                <a:spcPts val="6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This </a:t>
            </a:r>
            <a:r>
              <a:rPr lang="en-US" sz="2400" b="0" strike="noStrike" spc="-7" dirty="0">
                <a:solidFill>
                  <a:srgbClr val="000000"/>
                </a:solidFill>
                <a:latin typeface="Times New Roman"/>
                <a:ea typeface="DejaVu Sans"/>
              </a:rPr>
              <a:t>process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is repeated </a:t>
            </a:r>
            <a:r>
              <a:rPr lang="en-US" sz="2400" b="0" strike="noStrike" spc="-7" dirty="0">
                <a:solidFill>
                  <a:srgbClr val="000000"/>
                </a:solidFill>
                <a:latin typeface="Times New Roman"/>
                <a:ea typeface="DejaVu Sans"/>
              </a:rPr>
              <a:t>for each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quadrant until all the regions </a:t>
            </a:r>
            <a:r>
              <a:rPr lang="en-US" sz="2400" b="0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meet 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the required </a:t>
            </a:r>
            <a:r>
              <a:rPr lang="en-US" sz="2400" b="0" strike="noStrike" spc="-7" dirty="0">
                <a:solidFill>
                  <a:srgbClr val="000000"/>
                </a:solidFill>
                <a:latin typeface="Times New Roman"/>
                <a:ea typeface="DejaVu Sans"/>
              </a:rPr>
              <a:t>homogeneity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criteria. If the regions are too </a:t>
            </a:r>
            <a:r>
              <a:rPr lang="en-US" sz="2400" b="0" strike="noStrike" spc="-7" dirty="0">
                <a:solidFill>
                  <a:srgbClr val="000000"/>
                </a:solidFill>
                <a:latin typeface="Times New Roman"/>
                <a:ea typeface="DejaVu Sans"/>
              </a:rPr>
              <a:t>small,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then the  division process is</a:t>
            </a:r>
            <a:r>
              <a:rPr lang="en-US" sz="2400" b="0" strike="noStrike" spc="-15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stopped.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  <a:p>
            <a:pPr marL="12600" indent="-215640" algn="just">
              <a:lnSpc>
                <a:spcPct val="100000"/>
              </a:lnSpc>
              <a:spcBef>
                <a:spcPts val="6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1) </a:t>
            </a:r>
            <a:r>
              <a:rPr lang="en-US" sz="2400" b="0" strike="noStrike" spc="-7" dirty="0">
                <a:solidFill>
                  <a:srgbClr val="000000"/>
                </a:solidFill>
                <a:latin typeface="Times New Roman"/>
                <a:ea typeface="DejaVu Sans"/>
              </a:rPr>
              <a:t>Split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and continue the subdivision </a:t>
            </a:r>
            <a:r>
              <a:rPr lang="en-US" sz="2400" b="0" strike="noStrike" spc="-7" dirty="0">
                <a:solidFill>
                  <a:srgbClr val="000000"/>
                </a:solidFill>
                <a:latin typeface="Times New Roman"/>
                <a:ea typeface="DejaVu Sans"/>
              </a:rPr>
              <a:t>process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until </a:t>
            </a:r>
            <a:r>
              <a:rPr lang="en-US" sz="2400" b="0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some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stopping  criteria is </a:t>
            </a:r>
            <a:r>
              <a:rPr lang="en-US" sz="2400" b="0" strike="noStrike" spc="-7" dirty="0">
                <a:solidFill>
                  <a:srgbClr val="000000"/>
                </a:solidFill>
                <a:latin typeface="Times New Roman"/>
                <a:ea typeface="DejaVu Sans"/>
              </a:rPr>
              <a:t>fulfilled.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The stopping criteria </a:t>
            </a:r>
            <a:r>
              <a:rPr lang="en-US" sz="2400" b="0" strike="noStrike" spc="-7" dirty="0">
                <a:solidFill>
                  <a:srgbClr val="000000"/>
                </a:solidFill>
                <a:latin typeface="Times New Roman"/>
                <a:ea typeface="DejaVu Sans"/>
              </a:rPr>
              <a:t>often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occur at a </a:t>
            </a:r>
            <a:r>
              <a:rPr lang="en-US" sz="2400" b="0" strike="noStrike" spc="-7" dirty="0">
                <a:solidFill>
                  <a:srgbClr val="000000"/>
                </a:solidFill>
                <a:latin typeface="Times New Roman"/>
                <a:ea typeface="DejaVu Sans"/>
              </a:rPr>
              <a:t>stage where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no  further splitting </a:t>
            </a:r>
            <a:r>
              <a:rPr lang="en-US" sz="2400" b="0" strike="noStrike" spc="1" dirty="0">
                <a:solidFill>
                  <a:srgbClr val="000000"/>
                </a:solidFill>
                <a:latin typeface="Times New Roman"/>
                <a:ea typeface="DejaVu Sans"/>
              </a:rPr>
              <a:t>is</a:t>
            </a:r>
            <a:r>
              <a:rPr lang="en-US" sz="2400" b="0" strike="noStrike" spc="-15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possible.</a:t>
            </a:r>
            <a:endParaRPr lang="en-US" sz="2400" b="0" strike="noStrike" spc="-1" dirty="0">
              <a:latin typeface="Arial"/>
            </a:endParaRPr>
          </a:p>
          <a:p>
            <a:pPr marL="12600" indent="-2156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2) Merge adjacent regions if the regions </a:t>
            </a:r>
            <a:r>
              <a:rPr lang="en-US" sz="2400" b="0" strike="noStrike" spc="-7" dirty="0">
                <a:solidFill>
                  <a:srgbClr val="000000"/>
                </a:solidFill>
                <a:latin typeface="Times New Roman"/>
                <a:ea typeface="DejaVu Sans"/>
              </a:rPr>
              <a:t>share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any </a:t>
            </a:r>
            <a:r>
              <a:rPr lang="en-US" sz="2400" b="0" strike="noStrike" spc="-12" dirty="0">
                <a:solidFill>
                  <a:srgbClr val="000000"/>
                </a:solidFill>
                <a:latin typeface="Times New Roman"/>
                <a:ea typeface="DejaVu Sans"/>
              </a:rPr>
              <a:t>common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criteria.  </a:t>
            </a:r>
            <a:r>
              <a:rPr lang="en-US" sz="2400" b="0" strike="noStrike" spc="-7" dirty="0">
                <a:solidFill>
                  <a:srgbClr val="000000"/>
                </a:solidFill>
                <a:latin typeface="Times New Roman"/>
                <a:ea typeface="DejaVu Sans"/>
              </a:rPr>
              <a:t>Stop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the process </a:t>
            </a:r>
            <a:r>
              <a:rPr lang="en-US" sz="2400" b="0" strike="noStrike" spc="-7" dirty="0">
                <a:solidFill>
                  <a:srgbClr val="000000"/>
                </a:solidFill>
                <a:latin typeface="Times New Roman"/>
                <a:ea typeface="DejaVu Sans"/>
              </a:rPr>
              <a:t>when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no </a:t>
            </a:r>
            <a:r>
              <a:rPr lang="en-US" sz="2400" b="0" strike="noStrike" spc="-7" dirty="0">
                <a:solidFill>
                  <a:srgbClr val="000000"/>
                </a:solidFill>
                <a:latin typeface="Times New Roman"/>
                <a:ea typeface="DejaVu Sans"/>
              </a:rPr>
              <a:t>further merging </a:t>
            </a:r>
            <a:r>
              <a:rPr lang="en-US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is possible</a:t>
            </a:r>
            <a:endParaRPr lang="en-US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585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Picture 365"/>
          <p:cNvPicPr/>
          <p:nvPr/>
        </p:nvPicPr>
        <p:blipFill>
          <a:blip r:embed="rId2"/>
          <a:stretch/>
        </p:blipFill>
        <p:spPr>
          <a:xfrm>
            <a:off x="581891" y="1"/>
            <a:ext cx="10675917" cy="615141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08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Picture 366"/>
          <p:cNvPicPr/>
          <p:nvPr/>
        </p:nvPicPr>
        <p:blipFill>
          <a:blip r:embed="rId2"/>
          <a:stretch/>
        </p:blipFill>
        <p:spPr>
          <a:xfrm>
            <a:off x="609600" y="365760"/>
            <a:ext cx="11094720" cy="6074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7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629392" y="4385231"/>
            <a:ext cx="11245933" cy="1956198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69" name="Picture 368"/>
          <p:cNvPicPr/>
          <p:nvPr/>
        </p:nvPicPr>
        <p:blipFill>
          <a:blip r:embed="rId3"/>
          <a:stretch/>
        </p:blipFill>
        <p:spPr>
          <a:xfrm>
            <a:off x="1211283" y="175681"/>
            <a:ext cx="8651276" cy="418256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05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4401" y="2979917"/>
            <a:ext cx="22220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Trebuchet MS" pitchFamily="34" charset="0"/>
              </a:rPr>
              <a:t>The End</a:t>
            </a:r>
            <a:endParaRPr lang="en-IN" sz="4400" dirty="0">
              <a:latin typeface="Trebuchet M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50" y="208570"/>
            <a:ext cx="6646853" cy="593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339360" y="3522959"/>
            <a:ext cx="11186400" cy="2221017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2"/>
          <p:cNvSpPr/>
          <p:nvPr/>
        </p:nvSpPr>
        <p:spPr>
          <a:xfrm>
            <a:off x="1251089" y="225380"/>
            <a:ext cx="9362941" cy="104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010880" indent="-997560">
              <a:lnSpc>
                <a:spcPct val="100000"/>
              </a:lnSpc>
              <a:spcBef>
                <a:spcPts val="99"/>
              </a:spcBef>
            </a:pPr>
            <a:r>
              <a:rPr lang="en-US" sz="3600" spc="-12" dirty="0" smtClean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Detection of Discontinuities: Line Detection</a:t>
            </a:r>
            <a:endParaRPr lang="en-US" sz="3600" b="0" strike="noStrike" spc="-12" dirty="0" smtClean="0">
              <a:solidFill>
                <a:srgbClr val="000000"/>
              </a:solidFill>
              <a:latin typeface="Trebuchet MS" pitchFamily="34" charset="0"/>
              <a:ea typeface="DejaVu Sans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714720" y="1616760"/>
            <a:ext cx="176160" cy="3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7" name="Picture 166"/>
          <p:cNvPicPr/>
          <p:nvPr/>
        </p:nvPicPr>
        <p:blipFill>
          <a:blip r:embed="rId3"/>
          <a:stretch/>
        </p:blipFill>
        <p:spPr>
          <a:xfrm>
            <a:off x="487680" y="1107583"/>
            <a:ext cx="11216160" cy="211657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370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2527001" y="914400"/>
            <a:ext cx="8269440" cy="5281311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2"/>
          <p:cNvSpPr/>
          <p:nvPr/>
        </p:nvSpPr>
        <p:spPr>
          <a:xfrm>
            <a:off x="1146220" y="152400"/>
            <a:ext cx="9182636" cy="76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010880" indent="-997560">
              <a:lnSpc>
                <a:spcPct val="100000"/>
              </a:lnSpc>
              <a:spcBef>
                <a:spcPts val="99"/>
              </a:spcBef>
            </a:pPr>
            <a:r>
              <a:rPr lang="en-US" sz="3600" spc="-12" dirty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Detection of Discontinuities: Line Detection</a:t>
            </a:r>
          </a:p>
        </p:txBody>
      </p:sp>
    </p:spTree>
    <p:extLst>
      <p:ext uri="{BB962C8B-B14F-4D97-AF65-F5344CB8AC3E}">
        <p14:creationId xmlns:p14="http://schemas.microsoft.com/office/powerpoint/2010/main" val="303343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781440" y="1326524"/>
            <a:ext cx="10956000" cy="4488196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2"/>
          <p:cNvSpPr/>
          <p:nvPr/>
        </p:nvSpPr>
        <p:spPr>
          <a:xfrm>
            <a:off x="592428" y="228600"/>
            <a:ext cx="10066986" cy="7244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010880" indent="-997560" algn="ctr">
              <a:lnSpc>
                <a:spcPct val="100000"/>
              </a:lnSpc>
              <a:spcBef>
                <a:spcPts val="99"/>
              </a:spcBef>
            </a:pPr>
            <a:r>
              <a:rPr lang="en-US" sz="3600" spc="-12" dirty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Detection of Discontinuities: </a:t>
            </a:r>
            <a:r>
              <a:rPr lang="en-US" sz="3600" spc="-12" dirty="0" smtClean="0">
                <a:solidFill>
                  <a:srgbClr val="000000"/>
                </a:solidFill>
                <a:latin typeface="Trebuchet MS" pitchFamily="34" charset="0"/>
                <a:ea typeface="DejaVu Sans"/>
              </a:rPr>
              <a:t>Edge Detection</a:t>
            </a:r>
            <a:endParaRPr lang="en-US" sz="3600" spc="-12" dirty="0">
              <a:solidFill>
                <a:srgbClr val="000000"/>
              </a:solidFill>
              <a:latin typeface="Trebuchet MS" pitchFamily="34" charset="0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8157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825</Words>
  <Application>Microsoft Office PowerPoint</Application>
  <PresentationFormat>Custom</PresentationFormat>
  <Paragraphs>143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Image Segmentation</vt:lpstr>
      <vt:lpstr>PowerPoint Presentation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 2021</dc:creator>
  <cp:lastModifiedBy>USER</cp:lastModifiedBy>
  <cp:revision>29</cp:revision>
  <dcterms:created xsi:type="dcterms:W3CDTF">2021-05-31T17:42:41Z</dcterms:created>
  <dcterms:modified xsi:type="dcterms:W3CDTF">2023-03-22T02:47:33Z</dcterms:modified>
</cp:coreProperties>
</file>