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256" r:id="rId2"/>
    <p:sldId id="259" r:id="rId3"/>
    <p:sldId id="337" r:id="rId4"/>
    <p:sldId id="260" r:id="rId5"/>
    <p:sldId id="261" r:id="rId6"/>
    <p:sldId id="262" r:id="rId7"/>
    <p:sldId id="263" r:id="rId8"/>
    <p:sldId id="264" r:id="rId9"/>
    <p:sldId id="265" r:id="rId10"/>
    <p:sldId id="266" r:id="rId11"/>
    <p:sldId id="267" r:id="rId12"/>
    <p:sldId id="268" r:id="rId13"/>
    <p:sldId id="269" r:id="rId14"/>
    <p:sldId id="270" r:id="rId15"/>
    <p:sldId id="271" r:id="rId16"/>
    <p:sldId id="338"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353" r:id="rId37"/>
    <p:sldId id="354" r:id="rId38"/>
    <p:sldId id="355" r:id="rId39"/>
    <p:sldId id="358" r:id="rId40"/>
    <p:sldId id="430" r:id="rId41"/>
    <p:sldId id="431" r:id="rId42"/>
    <p:sldId id="432" r:id="rId43"/>
    <p:sldId id="356" r:id="rId44"/>
    <p:sldId id="291" r:id="rId45"/>
    <p:sldId id="360" r:id="rId46"/>
    <p:sldId id="292" r:id="rId47"/>
    <p:sldId id="293" r:id="rId48"/>
    <p:sldId id="361" r:id="rId49"/>
    <p:sldId id="362" r:id="rId50"/>
    <p:sldId id="363" r:id="rId51"/>
    <p:sldId id="365" r:id="rId52"/>
    <p:sldId id="366" r:id="rId53"/>
    <p:sldId id="367" r:id="rId54"/>
    <p:sldId id="368" r:id="rId55"/>
    <p:sldId id="369" r:id="rId56"/>
    <p:sldId id="370" r:id="rId57"/>
    <p:sldId id="371" r:id="rId58"/>
    <p:sldId id="372" r:id="rId59"/>
    <p:sldId id="373" r:id="rId60"/>
    <p:sldId id="374" r:id="rId61"/>
    <p:sldId id="375" r:id="rId62"/>
    <p:sldId id="376" r:id="rId63"/>
    <p:sldId id="377" r:id="rId64"/>
    <p:sldId id="379" r:id="rId65"/>
    <p:sldId id="380" r:id="rId66"/>
    <p:sldId id="381" r:id="rId67"/>
    <p:sldId id="382" r:id="rId68"/>
    <p:sldId id="383" r:id="rId69"/>
    <p:sldId id="384" r:id="rId70"/>
    <p:sldId id="386" r:id="rId71"/>
    <p:sldId id="387" r:id="rId72"/>
    <p:sldId id="388" r:id="rId73"/>
    <p:sldId id="390" r:id="rId74"/>
    <p:sldId id="392" r:id="rId75"/>
    <p:sldId id="393" r:id="rId76"/>
    <p:sldId id="395" r:id="rId77"/>
    <p:sldId id="396" r:id="rId78"/>
    <p:sldId id="397" r:id="rId79"/>
    <p:sldId id="398" r:id="rId80"/>
    <p:sldId id="399" r:id="rId81"/>
    <p:sldId id="400" r:id="rId82"/>
    <p:sldId id="401" r:id="rId83"/>
    <p:sldId id="403" r:id="rId84"/>
    <p:sldId id="405" r:id="rId85"/>
    <p:sldId id="407" r:id="rId86"/>
    <p:sldId id="408" r:id="rId87"/>
    <p:sldId id="409" r:id="rId88"/>
    <p:sldId id="410" r:id="rId89"/>
    <p:sldId id="411" r:id="rId90"/>
    <p:sldId id="413" r:id="rId91"/>
    <p:sldId id="416" r:id="rId92"/>
    <p:sldId id="417" r:id="rId93"/>
    <p:sldId id="418" r:id="rId94"/>
    <p:sldId id="419" r:id="rId95"/>
    <p:sldId id="420" r:id="rId96"/>
    <p:sldId id="422" r:id="rId97"/>
    <p:sldId id="424" r:id="rId98"/>
    <p:sldId id="425" r:id="rId99"/>
    <p:sldId id="426" r:id="rId100"/>
    <p:sldId id="427" r:id="rId101"/>
    <p:sldId id="428" r:id="rId102"/>
    <p:sldId id="429" r:id="rId103"/>
    <p:sldId id="294" r:id="rId104"/>
    <p:sldId id="295" r:id="rId105"/>
    <p:sldId id="296" r:id="rId106"/>
    <p:sldId id="297" r:id="rId107"/>
    <p:sldId id="298" r:id="rId108"/>
    <p:sldId id="299" r:id="rId109"/>
    <p:sldId id="300" r:id="rId110"/>
    <p:sldId id="301" r:id="rId111"/>
    <p:sldId id="302" r:id="rId112"/>
    <p:sldId id="303" r:id="rId113"/>
    <p:sldId id="304" r:id="rId114"/>
    <p:sldId id="305" r:id="rId115"/>
    <p:sldId id="306" r:id="rId116"/>
    <p:sldId id="307" r:id="rId117"/>
    <p:sldId id="308" r:id="rId118"/>
    <p:sldId id="309" r:id="rId119"/>
    <p:sldId id="310" r:id="rId120"/>
    <p:sldId id="311" r:id="rId121"/>
    <p:sldId id="312" r:id="rId122"/>
    <p:sldId id="313" r:id="rId123"/>
    <p:sldId id="314" r:id="rId124"/>
    <p:sldId id="315" r:id="rId125"/>
    <p:sldId id="316" r:id="rId126"/>
    <p:sldId id="317" r:id="rId127"/>
    <p:sldId id="436" r:id="rId128"/>
    <p:sldId id="433" r:id="rId129"/>
    <p:sldId id="434" r:id="rId130"/>
    <p:sldId id="318" r:id="rId131"/>
    <p:sldId id="319" r:id="rId132"/>
    <p:sldId id="320" r:id="rId133"/>
    <p:sldId id="321" r:id="rId134"/>
    <p:sldId id="322" r:id="rId135"/>
    <p:sldId id="323" r:id="rId136"/>
    <p:sldId id="330" r:id="rId137"/>
    <p:sldId id="331" r:id="rId138"/>
    <p:sldId id="332" r:id="rId139"/>
    <p:sldId id="333" r:id="rId140"/>
    <p:sldId id="334" r:id="rId141"/>
    <p:sldId id="335" r:id="rId142"/>
    <p:sldId id="439" r:id="rId143"/>
    <p:sldId id="438" r:id="rId144"/>
    <p:sldId id="437" r:id="rId145"/>
    <p:sldId id="258" r:id="rId146"/>
    <p:sldId id="441" r:id="rId147"/>
    <p:sldId id="442" r:id="rId148"/>
    <p:sldId id="443" r:id="rId149"/>
    <p:sldId id="336" r:id="rId1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4" autoAdjust="0"/>
    <p:restoredTop sz="94660"/>
  </p:normalViewPr>
  <p:slideViewPr>
    <p:cSldViewPr snapToGrid="0">
      <p:cViewPr varScale="1">
        <p:scale>
          <a:sx n="116" d="100"/>
          <a:sy n="116" d="100"/>
        </p:scale>
        <p:origin x="-390" y="-11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E4F635-0AEF-4E77-B06B-AFB07FA4C47F}" type="datetimeFigureOut">
              <a:rPr lang="en-IN" smtClean="0"/>
              <a:pPr/>
              <a:t>17-03-2023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3F682-D31D-4127-82A6-5FA2BB7EEC24}" type="slidenum">
              <a:rPr lang="en-IN" smtClean="0"/>
              <a:pPr/>
              <a:t>‹#›</a:t>
            </a:fld>
            <a:endParaRPr lang="en-IN"/>
          </a:p>
        </p:txBody>
      </p:sp>
    </p:spTree>
    <p:extLst>
      <p:ext uri="{BB962C8B-B14F-4D97-AF65-F5344CB8AC3E}">
        <p14:creationId xmlns="" xmlns:p14="http://schemas.microsoft.com/office/powerpoint/2010/main" val="3316570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1DE1C830-F2BC-40FF-B10F-3E058A939C7A}" type="slidenum">
              <a:rPr lang="en-US" sz="1200" smtClean="0">
                <a:solidFill>
                  <a:srgbClr val="000000"/>
                </a:solidFill>
                <a:cs typeface="Segoe UI" pitchFamily="34" charset="0"/>
              </a:rPr>
              <a:pPr/>
              <a:t>4</a:t>
            </a:fld>
            <a:endParaRPr lang="en-US" sz="1200">
              <a:solidFill>
                <a:srgbClr val="000000"/>
              </a:solidFill>
              <a:cs typeface="Segoe UI" pitchFamily="34" charset="0"/>
            </a:endParaRPr>
          </a:p>
        </p:txBody>
      </p:sp>
      <p:sp>
        <p:nvSpPr>
          <p:cNvPr id="8294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8294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BDA7CDB4-DFA7-464E-AA1F-5D6FD34B3E89}" type="slidenum">
              <a:rPr lang="en-US" sz="1200" smtClean="0">
                <a:solidFill>
                  <a:srgbClr val="000000"/>
                </a:solidFill>
                <a:cs typeface="Segoe UI" pitchFamily="34" charset="0"/>
              </a:rPr>
              <a:pPr/>
              <a:t>14</a:t>
            </a:fld>
            <a:endParaRPr lang="en-US" sz="1200">
              <a:solidFill>
                <a:srgbClr val="000000"/>
              </a:solidFill>
              <a:cs typeface="Segoe UI" pitchFamily="34" charset="0"/>
            </a:endParaRPr>
          </a:p>
        </p:txBody>
      </p:sp>
      <p:sp>
        <p:nvSpPr>
          <p:cNvPr id="93187"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318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141491CB-CEFD-4069-AA34-BA82A13250C2}" type="slidenum">
              <a:rPr lang="en-US" sz="1200" smtClean="0">
                <a:solidFill>
                  <a:srgbClr val="000000"/>
                </a:solidFill>
                <a:cs typeface="Segoe UI" pitchFamily="34" charset="0"/>
              </a:rPr>
              <a:pPr/>
              <a:t>15</a:t>
            </a:fld>
            <a:endParaRPr lang="en-US" sz="1200">
              <a:solidFill>
                <a:srgbClr val="000000"/>
              </a:solidFill>
              <a:cs typeface="Segoe UI" pitchFamily="34" charset="0"/>
            </a:endParaRPr>
          </a:p>
        </p:txBody>
      </p:sp>
      <p:sp>
        <p:nvSpPr>
          <p:cNvPr id="94211"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421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D757EA34-244D-4D52-A42B-68828AD450E7}" type="slidenum">
              <a:rPr lang="en-US" sz="1200" smtClean="0">
                <a:solidFill>
                  <a:srgbClr val="000000"/>
                </a:solidFill>
                <a:cs typeface="Segoe UI" pitchFamily="34" charset="0"/>
              </a:rPr>
              <a:pPr/>
              <a:t>17</a:t>
            </a:fld>
            <a:endParaRPr lang="en-US" sz="1200">
              <a:solidFill>
                <a:srgbClr val="000000"/>
              </a:solidFill>
              <a:cs typeface="Segoe UI" pitchFamily="34" charset="0"/>
            </a:endParaRPr>
          </a:p>
        </p:txBody>
      </p:sp>
      <p:sp>
        <p:nvSpPr>
          <p:cNvPr id="9523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523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49030993-325A-4F71-BB08-F7DDA8A439B8}" type="slidenum">
              <a:rPr lang="en-US" sz="1200" smtClean="0">
                <a:solidFill>
                  <a:srgbClr val="000000"/>
                </a:solidFill>
                <a:cs typeface="Segoe UI" pitchFamily="34" charset="0"/>
              </a:rPr>
              <a:pPr/>
              <a:t>18</a:t>
            </a:fld>
            <a:endParaRPr lang="en-US" sz="1200">
              <a:solidFill>
                <a:srgbClr val="000000"/>
              </a:solidFill>
              <a:cs typeface="Segoe UI" pitchFamily="34" charset="0"/>
            </a:endParaRPr>
          </a:p>
        </p:txBody>
      </p:sp>
      <p:sp>
        <p:nvSpPr>
          <p:cNvPr id="96259"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626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B9A49B60-49B2-442D-81F7-57292E625066}" type="slidenum">
              <a:rPr lang="en-US" sz="1200" smtClean="0">
                <a:solidFill>
                  <a:srgbClr val="000000"/>
                </a:solidFill>
                <a:cs typeface="Segoe UI" pitchFamily="34" charset="0"/>
              </a:rPr>
              <a:pPr/>
              <a:t>19</a:t>
            </a:fld>
            <a:endParaRPr lang="en-US" sz="1200">
              <a:solidFill>
                <a:srgbClr val="000000"/>
              </a:solidFill>
              <a:cs typeface="Segoe UI" pitchFamily="34" charset="0"/>
            </a:endParaRPr>
          </a:p>
        </p:txBody>
      </p:sp>
      <p:sp>
        <p:nvSpPr>
          <p:cNvPr id="97283"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728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32813080-94F0-471C-B2F1-14C80F7EBA83}" type="slidenum">
              <a:rPr lang="en-US" sz="1200" smtClean="0">
                <a:solidFill>
                  <a:srgbClr val="000000"/>
                </a:solidFill>
                <a:cs typeface="Segoe UI" pitchFamily="34" charset="0"/>
              </a:rPr>
              <a:pPr/>
              <a:t>20</a:t>
            </a:fld>
            <a:endParaRPr lang="en-US" sz="1200">
              <a:solidFill>
                <a:srgbClr val="000000"/>
              </a:solidFill>
              <a:cs typeface="Segoe UI" pitchFamily="34" charset="0"/>
            </a:endParaRPr>
          </a:p>
        </p:txBody>
      </p:sp>
      <p:sp>
        <p:nvSpPr>
          <p:cNvPr id="98307"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830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430127ED-8216-452B-9315-E96FCCA10092}" type="slidenum">
              <a:rPr lang="en-US" sz="1200" smtClean="0">
                <a:solidFill>
                  <a:srgbClr val="000000"/>
                </a:solidFill>
                <a:cs typeface="Segoe UI" pitchFamily="34" charset="0"/>
              </a:rPr>
              <a:pPr/>
              <a:t>21</a:t>
            </a:fld>
            <a:endParaRPr lang="en-US" sz="1200">
              <a:solidFill>
                <a:srgbClr val="000000"/>
              </a:solidFill>
              <a:cs typeface="Segoe UI" pitchFamily="34" charset="0"/>
            </a:endParaRPr>
          </a:p>
        </p:txBody>
      </p:sp>
      <p:sp>
        <p:nvSpPr>
          <p:cNvPr id="99331"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933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61A76CBC-B550-462D-805E-F5C457CE3544}" type="slidenum">
              <a:rPr lang="en-US" sz="1200" smtClean="0">
                <a:solidFill>
                  <a:srgbClr val="000000"/>
                </a:solidFill>
                <a:cs typeface="Segoe UI" pitchFamily="34" charset="0"/>
              </a:rPr>
              <a:pPr/>
              <a:t>22</a:t>
            </a:fld>
            <a:endParaRPr lang="en-US" sz="1200">
              <a:solidFill>
                <a:srgbClr val="000000"/>
              </a:solidFill>
              <a:cs typeface="Segoe UI" pitchFamily="34" charset="0"/>
            </a:endParaRPr>
          </a:p>
        </p:txBody>
      </p:sp>
      <p:sp>
        <p:nvSpPr>
          <p:cNvPr id="10035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0035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45ECE19B-A4CC-431F-B7B8-26DD89675432}" type="slidenum">
              <a:rPr lang="en-US" sz="1200" smtClean="0">
                <a:solidFill>
                  <a:srgbClr val="000000"/>
                </a:solidFill>
                <a:cs typeface="Segoe UI" pitchFamily="34" charset="0"/>
              </a:rPr>
              <a:pPr/>
              <a:t>23</a:t>
            </a:fld>
            <a:endParaRPr lang="en-US" sz="1200">
              <a:solidFill>
                <a:srgbClr val="000000"/>
              </a:solidFill>
              <a:cs typeface="Segoe UI" pitchFamily="34" charset="0"/>
            </a:endParaRPr>
          </a:p>
        </p:txBody>
      </p:sp>
      <p:sp>
        <p:nvSpPr>
          <p:cNvPr id="101379"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0138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014856A2-8E53-4FA0-A108-1E8E14A70336}" type="slidenum">
              <a:rPr lang="en-US" sz="1200" smtClean="0">
                <a:solidFill>
                  <a:srgbClr val="000000"/>
                </a:solidFill>
                <a:cs typeface="Segoe UI" pitchFamily="34" charset="0"/>
              </a:rPr>
              <a:pPr/>
              <a:t>24</a:t>
            </a:fld>
            <a:endParaRPr lang="en-US" sz="1200">
              <a:solidFill>
                <a:srgbClr val="000000"/>
              </a:solidFill>
              <a:cs typeface="Segoe UI" pitchFamily="34" charset="0"/>
            </a:endParaRPr>
          </a:p>
        </p:txBody>
      </p:sp>
      <p:sp>
        <p:nvSpPr>
          <p:cNvPr id="102403"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0240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75ED6F68-122B-4E31-8413-C8B6828451DD}" type="slidenum">
              <a:rPr lang="en-US" sz="1200" smtClean="0">
                <a:solidFill>
                  <a:srgbClr val="000000"/>
                </a:solidFill>
                <a:cs typeface="Segoe UI" pitchFamily="34" charset="0"/>
              </a:rPr>
              <a:pPr/>
              <a:t>5</a:t>
            </a:fld>
            <a:endParaRPr lang="en-US" sz="1200">
              <a:solidFill>
                <a:srgbClr val="000000"/>
              </a:solidFill>
              <a:cs typeface="Segoe UI" pitchFamily="34" charset="0"/>
            </a:endParaRPr>
          </a:p>
        </p:txBody>
      </p:sp>
      <p:sp>
        <p:nvSpPr>
          <p:cNvPr id="8499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8499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249B321E-BB14-4E39-979E-737091865BB5}" type="slidenum">
              <a:rPr lang="en-US" sz="1200" smtClean="0">
                <a:solidFill>
                  <a:srgbClr val="000000"/>
                </a:solidFill>
                <a:cs typeface="Segoe UI" pitchFamily="34" charset="0"/>
              </a:rPr>
              <a:pPr/>
              <a:t>25</a:t>
            </a:fld>
            <a:endParaRPr lang="en-US" sz="1200">
              <a:solidFill>
                <a:srgbClr val="000000"/>
              </a:solidFill>
              <a:cs typeface="Segoe UI" pitchFamily="34" charset="0"/>
            </a:endParaRPr>
          </a:p>
        </p:txBody>
      </p:sp>
      <p:sp>
        <p:nvSpPr>
          <p:cNvPr id="103427"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0342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30451CCE-0DD0-4206-83CC-D47E8D3714C6}" type="slidenum">
              <a:rPr lang="en-US" sz="1200" smtClean="0">
                <a:solidFill>
                  <a:srgbClr val="000000"/>
                </a:solidFill>
                <a:cs typeface="Segoe UI" pitchFamily="34" charset="0"/>
              </a:rPr>
              <a:pPr/>
              <a:t>26</a:t>
            </a:fld>
            <a:endParaRPr lang="en-US" sz="1200">
              <a:solidFill>
                <a:srgbClr val="000000"/>
              </a:solidFill>
              <a:cs typeface="Segoe UI" pitchFamily="34" charset="0"/>
            </a:endParaRPr>
          </a:p>
        </p:txBody>
      </p:sp>
      <p:sp>
        <p:nvSpPr>
          <p:cNvPr id="104451"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0445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D2CD13F7-5A06-4266-A7C4-5A03A66204E8}" type="slidenum">
              <a:rPr lang="en-US" sz="1200" smtClean="0">
                <a:solidFill>
                  <a:srgbClr val="000000"/>
                </a:solidFill>
                <a:cs typeface="Segoe UI" pitchFamily="34" charset="0"/>
              </a:rPr>
              <a:pPr/>
              <a:t>27</a:t>
            </a:fld>
            <a:endParaRPr lang="en-US" sz="1200">
              <a:solidFill>
                <a:srgbClr val="000000"/>
              </a:solidFill>
              <a:cs typeface="Segoe UI" pitchFamily="34" charset="0"/>
            </a:endParaRPr>
          </a:p>
        </p:txBody>
      </p:sp>
      <p:sp>
        <p:nvSpPr>
          <p:cNvPr id="10547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0547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0B7C66F7-F217-4073-81AF-B2B33023D9A4}" type="slidenum">
              <a:rPr lang="en-US" sz="1200" smtClean="0">
                <a:solidFill>
                  <a:srgbClr val="000000"/>
                </a:solidFill>
                <a:cs typeface="Segoe UI" pitchFamily="34" charset="0"/>
              </a:rPr>
              <a:pPr/>
              <a:t>28</a:t>
            </a:fld>
            <a:endParaRPr lang="en-US" sz="1200">
              <a:solidFill>
                <a:srgbClr val="000000"/>
              </a:solidFill>
              <a:cs typeface="Segoe UI" pitchFamily="34" charset="0"/>
            </a:endParaRPr>
          </a:p>
        </p:txBody>
      </p:sp>
      <p:sp>
        <p:nvSpPr>
          <p:cNvPr id="106499"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0650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85E0C758-13E5-4712-830E-E130F7E167ED}" type="slidenum">
              <a:rPr lang="en-US" sz="1200" smtClean="0">
                <a:solidFill>
                  <a:srgbClr val="000000"/>
                </a:solidFill>
                <a:cs typeface="Segoe UI" pitchFamily="34" charset="0"/>
              </a:rPr>
              <a:pPr/>
              <a:t>29</a:t>
            </a:fld>
            <a:endParaRPr lang="en-US" sz="1200">
              <a:solidFill>
                <a:srgbClr val="000000"/>
              </a:solidFill>
              <a:cs typeface="Segoe UI" pitchFamily="34" charset="0"/>
            </a:endParaRPr>
          </a:p>
        </p:txBody>
      </p:sp>
      <p:sp>
        <p:nvSpPr>
          <p:cNvPr id="107523"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0752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4FAAF675-ADF6-468E-AB69-CD44212FD659}" type="slidenum">
              <a:rPr lang="en-US" sz="1200" smtClean="0">
                <a:solidFill>
                  <a:srgbClr val="000000"/>
                </a:solidFill>
                <a:cs typeface="Segoe UI" pitchFamily="34" charset="0"/>
              </a:rPr>
              <a:pPr/>
              <a:t>30</a:t>
            </a:fld>
            <a:endParaRPr lang="en-US" sz="1200">
              <a:solidFill>
                <a:srgbClr val="000000"/>
              </a:solidFill>
              <a:cs typeface="Segoe UI" pitchFamily="34" charset="0"/>
            </a:endParaRPr>
          </a:p>
        </p:txBody>
      </p:sp>
      <p:sp>
        <p:nvSpPr>
          <p:cNvPr id="108547"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0854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55E7386E-5FDA-474D-A822-BF11BAD7DD02}" type="slidenum">
              <a:rPr lang="en-US" sz="1200" smtClean="0">
                <a:solidFill>
                  <a:srgbClr val="000000"/>
                </a:solidFill>
                <a:cs typeface="Segoe UI" pitchFamily="34" charset="0"/>
              </a:rPr>
              <a:pPr/>
              <a:t>31</a:t>
            </a:fld>
            <a:endParaRPr lang="en-US" sz="1200">
              <a:solidFill>
                <a:srgbClr val="000000"/>
              </a:solidFill>
              <a:cs typeface="Segoe UI" pitchFamily="34" charset="0"/>
            </a:endParaRPr>
          </a:p>
        </p:txBody>
      </p:sp>
      <p:sp>
        <p:nvSpPr>
          <p:cNvPr id="109571"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0957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0918D576-628D-4184-862D-E2FA2A35E0A4}" type="slidenum">
              <a:rPr lang="en-US" sz="1200" smtClean="0">
                <a:solidFill>
                  <a:srgbClr val="000000"/>
                </a:solidFill>
                <a:cs typeface="Segoe UI" pitchFamily="34" charset="0"/>
              </a:rPr>
              <a:pPr/>
              <a:t>32</a:t>
            </a:fld>
            <a:endParaRPr lang="en-US" sz="1200">
              <a:solidFill>
                <a:srgbClr val="000000"/>
              </a:solidFill>
              <a:cs typeface="Segoe UI" pitchFamily="34" charset="0"/>
            </a:endParaRPr>
          </a:p>
        </p:txBody>
      </p:sp>
      <p:sp>
        <p:nvSpPr>
          <p:cNvPr id="11059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1059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4890851F-08F5-4684-9147-393AC0FC7F0A}" type="slidenum">
              <a:rPr lang="en-US" sz="1200" smtClean="0">
                <a:solidFill>
                  <a:srgbClr val="000000"/>
                </a:solidFill>
                <a:cs typeface="Segoe UI" pitchFamily="34" charset="0"/>
              </a:rPr>
              <a:pPr/>
              <a:t>33</a:t>
            </a:fld>
            <a:endParaRPr lang="en-US" sz="1200">
              <a:solidFill>
                <a:srgbClr val="000000"/>
              </a:solidFill>
              <a:cs typeface="Segoe UI" pitchFamily="34" charset="0"/>
            </a:endParaRPr>
          </a:p>
        </p:txBody>
      </p:sp>
      <p:sp>
        <p:nvSpPr>
          <p:cNvPr id="111619"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1162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AF7055EB-138E-4C06-AD71-B7DE7E94B41B}" type="slidenum">
              <a:rPr lang="en-US" sz="1200" smtClean="0">
                <a:solidFill>
                  <a:srgbClr val="000000"/>
                </a:solidFill>
                <a:cs typeface="Segoe UI" pitchFamily="34" charset="0"/>
              </a:rPr>
              <a:pPr/>
              <a:t>34</a:t>
            </a:fld>
            <a:endParaRPr lang="en-US" sz="1200">
              <a:solidFill>
                <a:srgbClr val="000000"/>
              </a:solidFill>
              <a:cs typeface="Segoe UI" pitchFamily="34" charset="0"/>
            </a:endParaRPr>
          </a:p>
        </p:txBody>
      </p:sp>
      <p:sp>
        <p:nvSpPr>
          <p:cNvPr id="112643"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1264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04A5D3A6-865A-44AF-8C88-1DF19BD3DB5D}" type="slidenum">
              <a:rPr lang="en-US" sz="1200" smtClean="0">
                <a:solidFill>
                  <a:srgbClr val="000000"/>
                </a:solidFill>
                <a:cs typeface="Segoe UI" pitchFamily="34" charset="0"/>
              </a:rPr>
              <a:pPr/>
              <a:t>7</a:t>
            </a:fld>
            <a:endParaRPr lang="en-US" sz="1200">
              <a:solidFill>
                <a:srgbClr val="000000"/>
              </a:solidFill>
              <a:cs typeface="Segoe UI" pitchFamily="34" charset="0"/>
            </a:endParaRPr>
          </a:p>
        </p:txBody>
      </p:sp>
      <p:sp>
        <p:nvSpPr>
          <p:cNvPr id="86019"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8602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30C8B5EE-8536-438D-A790-51C92ACFFE42}" type="slidenum">
              <a:rPr lang="en-US" sz="1200" smtClean="0">
                <a:solidFill>
                  <a:srgbClr val="000000"/>
                </a:solidFill>
                <a:cs typeface="Segoe UI" pitchFamily="34" charset="0"/>
              </a:rPr>
              <a:pPr/>
              <a:t>35</a:t>
            </a:fld>
            <a:endParaRPr lang="en-US" sz="1200">
              <a:solidFill>
                <a:srgbClr val="000000"/>
              </a:solidFill>
              <a:cs typeface="Segoe UI" pitchFamily="34" charset="0"/>
            </a:endParaRPr>
          </a:p>
        </p:txBody>
      </p:sp>
      <p:sp>
        <p:nvSpPr>
          <p:cNvPr id="113667"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1366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C4E51A09-EB5D-450C-B3E6-4D7D42AC91E7}" type="slidenum">
              <a:rPr lang="en-US" sz="1200" smtClean="0">
                <a:solidFill>
                  <a:srgbClr val="000000"/>
                </a:solidFill>
                <a:cs typeface="Segoe UI" pitchFamily="34" charset="0"/>
              </a:rPr>
              <a:pPr/>
              <a:t>39</a:t>
            </a:fld>
            <a:endParaRPr lang="en-US" sz="1200">
              <a:solidFill>
                <a:srgbClr val="000000"/>
              </a:solidFill>
              <a:cs typeface="Segoe UI" pitchFamily="34" charset="0"/>
            </a:endParaRPr>
          </a:p>
        </p:txBody>
      </p:sp>
      <p:sp>
        <p:nvSpPr>
          <p:cNvPr id="15155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5155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E66EB354-7E20-4A8B-8F9C-4BF0F46460E1}" type="slidenum">
              <a:rPr lang="en-US" sz="1200" smtClean="0">
                <a:solidFill>
                  <a:srgbClr val="000000"/>
                </a:solidFill>
                <a:cs typeface="Segoe UI" pitchFamily="34" charset="0"/>
              </a:rPr>
              <a:pPr/>
              <a:t>44</a:t>
            </a:fld>
            <a:endParaRPr lang="en-US" sz="1200">
              <a:solidFill>
                <a:srgbClr val="000000"/>
              </a:solidFill>
              <a:cs typeface="Segoe UI" pitchFamily="34" charset="0"/>
            </a:endParaRPr>
          </a:p>
        </p:txBody>
      </p:sp>
      <p:sp>
        <p:nvSpPr>
          <p:cNvPr id="114691"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1469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ACB9CC2B-6E92-4837-99C0-F06BF6E2D3E6}" type="slidenum">
              <a:rPr lang="en-US" sz="1200" smtClean="0">
                <a:solidFill>
                  <a:srgbClr val="000000"/>
                </a:solidFill>
                <a:cs typeface="Segoe UI" pitchFamily="34" charset="0"/>
              </a:rPr>
              <a:pPr/>
              <a:t>46</a:t>
            </a:fld>
            <a:endParaRPr lang="en-US" sz="1200">
              <a:solidFill>
                <a:srgbClr val="000000"/>
              </a:solidFill>
              <a:cs typeface="Segoe UI" pitchFamily="34" charset="0"/>
            </a:endParaRPr>
          </a:p>
        </p:txBody>
      </p:sp>
      <p:sp>
        <p:nvSpPr>
          <p:cNvPr id="11571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1571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204405AC-FB89-4C34-A084-5E125A3A2C3A}" type="slidenum">
              <a:rPr lang="en-US" sz="1200" smtClean="0">
                <a:solidFill>
                  <a:srgbClr val="000000"/>
                </a:solidFill>
                <a:cs typeface="Segoe UI" pitchFamily="34" charset="0"/>
              </a:rPr>
              <a:pPr/>
              <a:t>47</a:t>
            </a:fld>
            <a:endParaRPr lang="en-US" sz="1200">
              <a:solidFill>
                <a:srgbClr val="000000"/>
              </a:solidFill>
              <a:cs typeface="Segoe UI" pitchFamily="34" charset="0"/>
            </a:endParaRPr>
          </a:p>
        </p:txBody>
      </p:sp>
      <p:sp>
        <p:nvSpPr>
          <p:cNvPr id="116739"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1674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69B6A34A-C7B8-40AD-B8DB-82AA39E9687E}" type="slidenum">
              <a:rPr lang="en-US" sz="1200" smtClean="0">
                <a:solidFill>
                  <a:srgbClr val="000000"/>
                </a:solidFill>
                <a:cs typeface="Segoe UI" pitchFamily="34" charset="0"/>
              </a:rPr>
              <a:pPr/>
              <a:t>103</a:t>
            </a:fld>
            <a:endParaRPr lang="en-US" sz="1200">
              <a:solidFill>
                <a:srgbClr val="000000"/>
              </a:solidFill>
              <a:cs typeface="Segoe UI" pitchFamily="34" charset="0"/>
            </a:endParaRPr>
          </a:p>
        </p:txBody>
      </p:sp>
      <p:sp>
        <p:nvSpPr>
          <p:cNvPr id="117763"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1776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E3F525B5-838E-4E46-9706-9A9B4777856B}" type="slidenum">
              <a:rPr lang="en-US" sz="1200" smtClean="0">
                <a:solidFill>
                  <a:srgbClr val="000000"/>
                </a:solidFill>
                <a:cs typeface="Segoe UI" pitchFamily="34" charset="0"/>
              </a:rPr>
              <a:pPr/>
              <a:t>104</a:t>
            </a:fld>
            <a:endParaRPr lang="en-US" sz="1200">
              <a:solidFill>
                <a:srgbClr val="000000"/>
              </a:solidFill>
              <a:cs typeface="Segoe UI" pitchFamily="34" charset="0"/>
            </a:endParaRPr>
          </a:p>
        </p:txBody>
      </p:sp>
      <p:sp>
        <p:nvSpPr>
          <p:cNvPr id="118787"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1878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4BFFB5D5-EBA8-4DB8-BE2E-AB82D9BC36AC}" type="slidenum">
              <a:rPr lang="en-US" sz="1200" smtClean="0">
                <a:solidFill>
                  <a:srgbClr val="000000"/>
                </a:solidFill>
                <a:cs typeface="Segoe UI" pitchFamily="34" charset="0"/>
              </a:rPr>
              <a:pPr/>
              <a:t>105</a:t>
            </a:fld>
            <a:endParaRPr lang="en-US" sz="1200">
              <a:solidFill>
                <a:srgbClr val="000000"/>
              </a:solidFill>
              <a:cs typeface="Segoe UI" pitchFamily="34" charset="0"/>
            </a:endParaRPr>
          </a:p>
        </p:txBody>
      </p:sp>
      <p:sp>
        <p:nvSpPr>
          <p:cNvPr id="119811"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1981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999E94B6-5851-444B-AFB4-F2BDA4C107CA}" type="slidenum">
              <a:rPr lang="en-US" sz="1200" smtClean="0">
                <a:solidFill>
                  <a:srgbClr val="000000"/>
                </a:solidFill>
                <a:cs typeface="Segoe UI" pitchFamily="34" charset="0"/>
              </a:rPr>
              <a:pPr/>
              <a:t>106</a:t>
            </a:fld>
            <a:endParaRPr lang="en-US" sz="1200">
              <a:solidFill>
                <a:srgbClr val="000000"/>
              </a:solidFill>
              <a:cs typeface="Segoe UI" pitchFamily="34" charset="0"/>
            </a:endParaRPr>
          </a:p>
        </p:txBody>
      </p:sp>
      <p:sp>
        <p:nvSpPr>
          <p:cNvPr id="12083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2083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5ECF1462-122F-46E3-9767-833CC45C9C6C}" type="slidenum">
              <a:rPr lang="en-US" sz="1200" smtClean="0">
                <a:solidFill>
                  <a:srgbClr val="000000"/>
                </a:solidFill>
                <a:cs typeface="Segoe UI" pitchFamily="34" charset="0"/>
              </a:rPr>
              <a:pPr/>
              <a:t>107</a:t>
            </a:fld>
            <a:endParaRPr lang="en-US" sz="1200">
              <a:solidFill>
                <a:srgbClr val="000000"/>
              </a:solidFill>
              <a:cs typeface="Segoe UI" pitchFamily="34" charset="0"/>
            </a:endParaRPr>
          </a:p>
        </p:txBody>
      </p:sp>
      <p:sp>
        <p:nvSpPr>
          <p:cNvPr id="12185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2186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82149173-9399-44C1-B8CD-8CCFDA5FEED5}" type="slidenum">
              <a:rPr lang="en-US" sz="1200" smtClean="0">
                <a:solidFill>
                  <a:srgbClr val="000000"/>
                </a:solidFill>
                <a:cs typeface="Segoe UI" pitchFamily="34" charset="0"/>
              </a:rPr>
              <a:pPr/>
              <a:t>8</a:t>
            </a:fld>
            <a:endParaRPr lang="en-US" sz="1200">
              <a:solidFill>
                <a:srgbClr val="000000"/>
              </a:solidFill>
              <a:cs typeface="Segoe UI" pitchFamily="34" charset="0"/>
            </a:endParaRPr>
          </a:p>
        </p:txBody>
      </p:sp>
      <p:sp>
        <p:nvSpPr>
          <p:cNvPr id="87043"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8704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6A289FEA-B72C-40FA-8B35-B1C4B998638F}" type="slidenum">
              <a:rPr lang="en-US" sz="1200" smtClean="0">
                <a:solidFill>
                  <a:srgbClr val="000000"/>
                </a:solidFill>
                <a:cs typeface="Segoe UI" pitchFamily="34" charset="0"/>
              </a:rPr>
              <a:pPr/>
              <a:t>108</a:t>
            </a:fld>
            <a:endParaRPr lang="en-US" sz="1200">
              <a:solidFill>
                <a:srgbClr val="000000"/>
              </a:solidFill>
              <a:cs typeface="Segoe UI" pitchFamily="34" charset="0"/>
            </a:endParaRPr>
          </a:p>
        </p:txBody>
      </p:sp>
      <p:sp>
        <p:nvSpPr>
          <p:cNvPr id="12288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2288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219A76C3-7B0C-409D-AED4-AE62458C21C9}" type="slidenum">
              <a:rPr lang="en-US" sz="1200" smtClean="0">
                <a:solidFill>
                  <a:srgbClr val="000000"/>
                </a:solidFill>
                <a:cs typeface="Segoe UI" pitchFamily="34" charset="0"/>
              </a:rPr>
              <a:pPr/>
              <a:t>109</a:t>
            </a:fld>
            <a:endParaRPr lang="en-US" sz="1200">
              <a:solidFill>
                <a:srgbClr val="000000"/>
              </a:solidFill>
              <a:cs typeface="Segoe UI" pitchFamily="34" charset="0"/>
            </a:endParaRPr>
          </a:p>
        </p:txBody>
      </p:sp>
      <p:sp>
        <p:nvSpPr>
          <p:cNvPr id="12390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2390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FEB74BFC-C8F7-4994-8F0A-FBF3944308CE}" type="slidenum">
              <a:rPr lang="en-US" sz="1200" smtClean="0">
                <a:solidFill>
                  <a:srgbClr val="000000"/>
                </a:solidFill>
                <a:cs typeface="Segoe UI" pitchFamily="34" charset="0"/>
              </a:rPr>
              <a:pPr/>
              <a:t>110</a:t>
            </a:fld>
            <a:endParaRPr lang="en-US" sz="1200">
              <a:solidFill>
                <a:srgbClr val="000000"/>
              </a:solidFill>
              <a:cs typeface="Segoe UI" pitchFamily="34" charset="0"/>
            </a:endParaRPr>
          </a:p>
        </p:txBody>
      </p:sp>
      <p:sp>
        <p:nvSpPr>
          <p:cNvPr id="12493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2493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EDF877B3-5BF5-4C67-81C6-877F9D1B0B14}" type="slidenum">
              <a:rPr lang="en-US" sz="1200" smtClean="0">
                <a:solidFill>
                  <a:srgbClr val="000000"/>
                </a:solidFill>
                <a:cs typeface="Segoe UI" pitchFamily="34" charset="0"/>
              </a:rPr>
              <a:pPr/>
              <a:t>111</a:t>
            </a:fld>
            <a:endParaRPr lang="en-US" sz="1200">
              <a:solidFill>
                <a:srgbClr val="000000"/>
              </a:solidFill>
              <a:cs typeface="Segoe UI" pitchFamily="34" charset="0"/>
            </a:endParaRPr>
          </a:p>
        </p:txBody>
      </p:sp>
      <p:sp>
        <p:nvSpPr>
          <p:cNvPr id="12595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2595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7BCF6054-259D-4C35-9E83-DE22BC951FA8}" type="slidenum">
              <a:rPr lang="en-US" sz="1200" smtClean="0">
                <a:solidFill>
                  <a:srgbClr val="000000"/>
                </a:solidFill>
                <a:cs typeface="Segoe UI" pitchFamily="34" charset="0"/>
              </a:rPr>
              <a:pPr/>
              <a:t>112</a:t>
            </a:fld>
            <a:endParaRPr lang="en-US" sz="1200">
              <a:solidFill>
                <a:srgbClr val="000000"/>
              </a:solidFill>
              <a:cs typeface="Segoe UI" pitchFamily="34" charset="0"/>
            </a:endParaRPr>
          </a:p>
        </p:txBody>
      </p:sp>
      <p:sp>
        <p:nvSpPr>
          <p:cNvPr id="126979"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2698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F542C09C-9F94-46A2-96C0-59D535504F2B}" type="slidenum">
              <a:rPr lang="en-US" sz="1200" smtClean="0">
                <a:solidFill>
                  <a:srgbClr val="000000"/>
                </a:solidFill>
                <a:cs typeface="Segoe UI" pitchFamily="34" charset="0"/>
              </a:rPr>
              <a:pPr/>
              <a:t>113</a:t>
            </a:fld>
            <a:endParaRPr lang="en-US" sz="1200">
              <a:solidFill>
                <a:srgbClr val="000000"/>
              </a:solidFill>
              <a:cs typeface="Segoe UI" pitchFamily="34" charset="0"/>
            </a:endParaRPr>
          </a:p>
        </p:txBody>
      </p:sp>
      <p:sp>
        <p:nvSpPr>
          <p:cNvPr id="12800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2800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59FF1ADB-FFAD-471B-8750-6CC1FADC2120}" type="slidenum">
              <a:rPr lang="en-US" sz="1200" smtClean="0">
                <a:solidFill>
                  <a:srgbClr val="000000"/>
                </a:solidFill>
                <a:cs typeface="Segoe UI" pitchFamily="34" charset="0"/>
              </a:rPr>
              <a:pPr/>
              <a:t>114</a:t>
            </a:fld>
            <a:endParaRPr lang="en-US" sz="1200">
              <a:solidFill>
                <a:srgbClr val="000000"/>
              </a:solidFill>
              <a:cs typeface="Segoe UI" pitchFamily="34" charset="0"/>
            </a:endParaRPr>
          </a:p>
        </p:txBody>
      </p:sp>
      <p:sp>
        <p:nvSpPr>
          <p:cNvPr id="129027"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2902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BD1DEF1E-9BAC-43BA-B74F-6A3A0BCB2F17}" type="slidenum">
              <a:rPr lang="en-US" sz="1200" smtClean="0">
                <a:solidFill>
                  <a:srgbClr val="000000"/>
                </a:solidFill>
                <a:cs typeface="Segoe UI" pitchFamily="34" charset="0"/>
              </a:rPr>
              <a:pPr/>
              <a:t>115</a:t>
            </a:fld>
            <a:endParaRPr lang="en-US" sz="1200">
              <a:solidFill>
                <a:srgbClr val="000000"/>
              </a:solidFill>
              <a:cs typeface="Segoe UI" pitchFamily="34" charset="0"/>
            </a:endParaRPr>
          </a:p>
        </p:txBody>
      </p:sp>
      <p:sp>
        <p:nvSpPr>
          <p:cNvPr id="130051"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3005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90CF4266-2272-4969-9DAF-82712FEE3D8A}" type="slidenum">
              <a:rPr lang="en-US" sz="1200" smtClean="0">
                <a:solidFill>
                  <a:srgbClr val="000000"/>
                </a:solidFill>
                <a:cs typeface="Segoe UI" pitchFamily="34" charset="0"/>
              </a:rPr>
              <a:pPr/>
              <a:t>116</a:t>
            </a:fld>
            <a:endParaRPr lang="en-US" sz="1200">
              <a:solidFill>
                <a:srgbClr val="000000"/>
              </a:solidFill>
              <a:cs typeface="Segoe UI" pitchFamily="34" charset="0"/>
            </a:endParaRPr>
          </a:p>
        </p:txBody>
      </p:sp>
      <p:sp>
        <p:nvSpPr>
          <p:cNvPr id="13107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3107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B6DA4D11-8953-40A2-86BE-129F7CECF89D}" type="slidenum">
              <a:rPr lang="en-US" sz="1200" smtClean="0">
                <a:solidFill>
                  <a:srgbClr val="000000"/>
                </a:solidFill>
                <a:cs typeface="Segoe UI" pitchFamily="34" charset="0"/>
              </a:rPr>
              <a:pPr/>
              <a:t>117</a:t>
            </a:fld>
            <a:endParaRPr lang="en-US" sz="1200">
              <a:solidFill>
                <a:srgbClr val="000000"/>
              </a:solidFill>
              <a:cs typeface="Segoe UI" pitchFamily="34" charset="0"/>
            </a:endParaRPr>
          </a:p>
        </p:txBody>
      </p:sp>
      <p:sp>
        <p:nvSpPr>
          <p:cNvPr id="132099"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3210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77E0C82A-E774-43AD-A4F8-7323E337AAE5}" type="slidenum">
              <a:rPr lang="en-US" sz="1200" smtClean="0">
                <a:solidFill>
                  <a:srgbClr val="000000"/>
                </a:solidFill>
                <a:cs typeface="Segoe UI" pitchFamily="34" charset="0"/>
              </a:rPr>
              <a:pPr/>
              <a:t>9</a:t>
            </a:fld>
            <a:endParaRPr lang="en-US" sz="1200">
              <a:solidFill>
                <a:srgbClr val="000000"/>
              </a:solidFill>
              <a:cs typeface="Segoe UI" pitchFamily="34" charset="0"/>
            </a:endParaRPr>
          </a:p>
        </p:txBody>
      </p:sp>
      <p:sp>
        <p:nvSpPr>
          <p:cNvPr id="8806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8806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021A65C6-6082-41A1-BB61-4BD365FA401A}" type="slidenum">
              <a:rPr lang="en-US" sz="1200" smtClean="0">
                <a:solidFill>
                  <a:srgbClr val="000000"/>
                </a:solidFill>
                <a:cs typeface="Segoe UI" pitchFamily="34" charset="0"/>
              </a:rPr>
              <a:pPr/>
              <a:t>118</a:t>
            </a:fld>
            <a:endParaRPr lang="en-US" sz="1200">
              <a:solidFill>
                <a:srgbClr val="000000"/>
              </a:solidFill>
              <a:cs typeface="Segoe UI" pitchFamily="34" charset="0"/>
            </a:endParaRPr>
          </a:p>
        </p:txBody>
      </p:sp>
      <p:sp>
        <p:nvSpPr>
          <p:cNvPr id="133123"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3312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9C75A1E2-8301-468F-AF93-C74EE6B238E4}" type="slidenum">
              <a:rPr lang="en-US" sz="1200" smtClean="0">
                <a:solidFill>
                  <a:srgbClr val="000000"/>
                </a:solidFill>
                <a:cs typeface="Segoe UI" pitchFamily="34" charset="0"/>
              </a:rPr>
              <a:pPr/>
              <a:t>119</a:t>
            </a:fld>
            <a:endParaRPr lang="en-US" sz="1200">
              <a:solidFill>
                <a:srgbClr val="000000"/>
              </a:solidFill>
              <a:cs typeface="Segoe UI" pitchFamily="34" charset="0"/>
            </a:endParaRPr>
          </a:p>
        </p:txBody>
      </p:sp>
      <p:sp>
        <p:nvSpPr>
          <p:cNvPr id="134147"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3414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3717EBCC-30FA-46A2-B0B6-ECE0FF29542D}" type="slidenum">
              <a:rPr lang="en-US" sz="1200" smtClean="0">
                <a:solidFill>
                  <a:srgbClr val="000000"/>
                </a:solidFill>
                <a:cs typeface="Segoe UI" pitchFamily="34" charset="0"/>
              </a:rPr>
              <a:pPr/>
              <a:t>120</a:t>
            </a:fld>
            <a:endParaRPr lang="en-US" sz="1200">
              <a:solidFill>
                <a:srgbClr val="000000"/>
              </a:solidFill>
              <a:cs typeface="Segoe UI" pitchFamily="34" charset="0"/>
            </a:endParaRPr>
          </a:p>
        </p:txBody>
      </p:sp>
      <p:sp>
        <p:nvSpPr>
          <p:cNvPr id="135171"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3517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458CE27F-B183-40D6-953F-5699D6836E51}" type="slidenum">
              <a:rPr lang="en-US" sz="1200" smtClean="0">
                <a:solidFill>
                  <a:srgbClr val="000000"/>
                </a:solidFill>
                <a:cs typeface="Segoe UI" pitchFamily="34" charset="0"/>
              </a:rPr>
              <a:pPr/>
              <a:t>121</a:t>
            </a:fld>
            <a:endParaRPr lang="en-US" sz="1200">
              <a:solidFill>
                <a:srgbClr val="000000"/>
              </a:solidFill>
              <a:cs typeface="Segoe UI" pitchFamily="34" charset="0"/>
            </a:endParaRPr>
          </a:p>
        </p:txBody>
      </p:sp>
      <p:sp>
        <p:nvSpPr>
          <p:cNvPr id="13619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3619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678590FC-B5D8-4541-AAF8-5C46CF6F3E36}" type="slidenum">
              <a:rPr lang="en-US" sz="1200" smtClean="0">
                <a:solidFill>
                  <a:srgbClr val="000000"/>
                </a:solidFill>
                <a:cs typeface="Segoe UI" pitchFamily="34" charset="0"/>
              </a:rPr>
              <a:pPr/>
              <a:t>122</a:t>
            </a:fld>
            <a:endParaRPr lang="en-US" sz="1200">
              <a:solidFill>
                <a:srgbClr val="000000"/>
              </a:solidFill>
              <a:cs typeface="Segoe UI" pitchFamily="34" charset="0"/>
            </a:endParaRPr>
          </a:p>
        </p:txBody>
      </p:sp>
      <p:sp>
        <p:nvSpPr>
          <p:cNvPr id="137219"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3722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C2C1AA3C-F44D-4CF1-8E5F-6A6331C1B6B9}" type="slidenum">
              <a:rPr lang="en-US" sz="1200" smtClean="0">
                <a:solidFill>
                  <a:srgbClr val="000000"/>
                </a:solidFill>
                <a:cs typeface="Segoe UI" pitchFamily="34" charset="0"/>
              </a:rPr>
              <a:pPr/>
              <a:t>123</a:t>
            </a:fld>
            <a:endParaRPr lang="en-US" sz="1200">
              <a:solidFill>
                <a:srgbClr val="000000"/>
              </a:solidFill>
              <a:cs typeface="Segoe UI" pitchFamily="34" charset="0"/>
            </a:endParaRPr>
          </a:p>
        </p:txBody>
      </p:sp>
      <p:sp>
        <p:nvSpPr>
          <p:cNvPr id="138243"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3824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ADAD596E-4071-4F1F-B80E-0420B85B64E7}" type="slidenum">
              <a:rPr lang="en-US" sz="1200" smtClean="0">
                <a:solidFill>
                  <a:srgbClr val="000000"/>
                </a:solidFill>
                <a:cs typeface="Segoe UI" pitchFamily="34" charset="0"/>
              </a:rPr>
              <a:pPr/>
              <a:t>124</a:t>
            </a:fld>
            <a:endParaRPr lang="en-US" sz="1200">
              <a:solidFill>
                <a:srgbClr val="000000"/>
              </a:solidFill>
              <a:cs typeface="Segoe UI" pitchFamily="34" charset="0"/>
            </a:endParaRPr>
          </a:p>
        </p:txBody>
      </p:sp>
      <p:sp>
        <p:nvSpPr>
          <p:cNvPr id="13926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3926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2E968E29-F304-496D-A1E6-57CE5C763895}" type="slidenum">
              <a:rPr lang="en-US" sz="1200" smtClean="0">
                <a:solidFill>
                  <a:srgbClr val="000000"/>
                </a:solidFill>
                <a:cs typeface="Segoe UI" pitchFamily="34" charset="0"/>
              </a:rPr>
              <a:pPr/>
              <a:t>125</a:t>
            </a:fld>
            <a:endParaRPr lang="en-US" sz="1200">
              <a:solidFill>
                <a:srgbClr val="000000"/>
              </a:solidFill>
              <a:cs typeface="Segoe UI" pitchFamily="34" charset="0"/>
            </a:endParaRPr>
          </a:p>
        </p:txBody>
      </p:sp>
      <p:sp>
        <p:nvSpPr>
          <p:cNvPr id="140291"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4029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8F688F68-9692-47D1-B801-6FEC78050233}" type="slidenum">
              <a:rPr lang="en-US" sz="1200" smtClean="0">
                <a:solidFill>
                  <a:srgbClr val="000000"/>
                </a:solidFill>
                <a:cs typeface="Segoe UI" pitchFamily="34" charset="0"/>
              </a:rPr>
              <a:pPr/>
              <a:t>126</a:t>
            </a:fld>
            <a:endParaRPr lang="en-US" sz="1200">
              <a:solidFill>
                <a:srgbClr val="000000"/>
              </a:solidFill>
              <a:cs typeface="Segoe UI" pitchFamily="34" charset="0"/>
            </a:endParaRPr>
          </a:p>
        </p:txBody>
      </p:sp>
      <p:sp>
        <p:nvSpPr>
          <p:cNvPr id="14131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4131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7FFE8369-0057-4EB3-B06C-DC33AED573B0}" type="slidenum">
              <a:rPr lang="en-US" sz="1200" smtClean="0">
                <a:solidFill>
                  <a:srgbClr val="000000"/>
                </a:solidFill>
                <a:cs typeface="Segoe UI" pitchFamily="34" charset="0"/>
              </a:rPr>
              <a:pPr/>
              <a:t>130</a:t>
            </a:fld>
            <a:endParaRPr lang="en-US" sz="1200">
              <a:solidFill>
                <a:srgbClr val="000000"/>
              </a:solidFill>
              <a:cs typeface="Segoe UI" pitchFamily="34" charset="0"/>
            </a:endParaRPr>
          </a:p>
        </p:txBody>
      </p:sp>
      <p:sp>
        <p:nvSpPr>
          <p:cNvPr id="142339"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4234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EFB1A7D3-237C-4DFE-937C-5E4EC8DBD15C}" type="slidenum">
              <a:rPr lang="en-US" sz="1200" smtClean="0">
                <a:solidFill>
                  <a:srgbClr val="000000"/>
                </a:solidFill>
                <a:cs typeface="Segoe UI" pitchFamily="34" charset="0"/>
              </a:rPr>
              <a:pPr/>
              <a:t>10</a:t>
            </a:fld>
            <a:endParaRPr lang="en-US" sz="1200">
              <a:solidFill>
                <a:srgbClr val="000000"/>
              </a:solidFill>
              <a:cs typeface="Segoe UI" pitchFamily="34" charset="0"/>
            </a:endParaRPr>
          </a:p>
        </p:txBody>
      </p:sp>
      <p:sp>
        <p:nvSpPr>
          <p:cNvPr id="89091"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8909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8A1E6888-E490-48B1-96D7-C683182548E2}" type="slidenum">
              <a:rPr lang="en-US" sz="1200" smtClean="0">
                <a:solidFill>
                  <a:srgbClr val="000000"/>
                </a:solidFill>
                <a:cs typeface="Segoe UI" pitchFamily="34" charset="0"/>
              </a:rPr>
              <a:pPr/>
              <a:t>131</a:t>
            </a:fld>
            <a:endParaRPr lang="en-US" sz="1200">
              <a:solidFill>
                <a:srgbClr val="000000"/>
              </a:solidFill>
              <a:cs typeface="Segoe UI" pitchFamily="34" charset="0"/>
            </a:endParaRPr>
          </a:p>
        </p:txBody>
      </p:sp>
      <p:sp>
        <p:nvSpPr>
          <p:cNvPr id="143363"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4336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6EF98F75-298F-4622-A9B4-605ACF6912AB}" type="slidenum">
              <a:rPr lang="en-US" sz="1200" smtClean="0">
                <a:solidFill>
                  <a:srgbClr val="000000"/>
                </a:solidFill>
                <a:cs typeface="Segoe UI" pitchFamily="34" charset="0"/>
              </a:rPr>
              <a:pPr/>
              <a:t>132</a:t>
            </a:fld>
            <a:endParaRPr lang="en-US" sz="1200">
              <a:solidFill>
                <a:srgbClr val="000000"/>
              </a:solidFill>
              <a:cs typeface="Segoe UI" pitchFamily="34" charset="0"/>
            </a:endParaRPr>
          </a:p>
        </p:txBody>
      </p:sp>
      <p:sp>
        <p:nvSpPr>
          <p:cNvPr id="144387"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4438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5D64A51F-32A1-4F9D-8BFB-6F79ABFD31D5}" type="slidenum">
              <a:rPr lang="en-US" sz="1200" smtClean="0">
                <a:solidFill>
                  <a:srgbClr val="000000"/>
                </a:solidFill>
                <a:cs typeface="Segoe UI" pitchFamily="34" charset="0"/>
              </a:rPr>
              <a:pPr/>
              <a:t>133</a:t>
            </a:fld>
            <a:endParaRPr lang="en-US" sz="1200">
              <a:solidFill>
                <a:srgbClr val="000000"/>
              </a:solidFill>
              <a:cs typeface="Segoe UI" pitchFamily="34" charset="0"/>
            </a:endParaRPr>
          </a:p>
        </p:txBody>
      </p:sp>
      <p:sp>
        <p:nvSpPr>
          <p:cNvPr id="145411"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4541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CCCE0428-958B-40FD-BBB6-1FDF0AA98915}" type="slidenum">
              <a:rPr lang="en-US" sz="1200" smtClean="0">
                <a:solidFill>
                  <a:srgbClr val="000000"/>
                </a:solidFill>
                <a:cs typeface="Segoe UI" pitchFamily="34" charset="0"/>
              </a:rPr>
              <a:pPr/>
              <a:t>134</a:t>
            </a:fld>
            <a:endParaRPr lang="en-US" sz="1200">
              <a:solidFill>
                <a:srgbClr val="000000"/>
              </a:solidFill>
              <a:cs typeface="Segoe UI" pitchFamily="34" charset="0"/>
            </a:endParaRPr>
          </a:p>
        </p:txBody>
      </p:sp>
      <p:sp>
        <p:nvSpPr>
          <p:cNvPr id="14643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4643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4930CB77-DD7B-4ACE-842C-737C2FBE7CE2}" type="slidenum">
              <a:rPr lang="en-US" sz="1200" smtClean="0">
                <a:solidFill>
                  <a:srgbClr val="000000"/>
                </a:solidFill>
                <a:cs typeface="Segoe UI" pitchFamily="34" charset="0"/>
              </a:rPr>
              <a:pPr/>
              <a:t>135</a:t>
            </a:fld>
            <a:endParaRPr lang="en-US" sz="1200">
              <a:solidFill>
                <a:srgbClr val="000000"/>
              </a:solidFill>
              <a:cs typeface="Segoe UI" pitchFamily="34" charset="0"/>
            </a:endParaRPr>
          </a:p>
        </p:txBody>
      </p:sp>
      <p:sp>
        <p:nvSpPr>
          <p:cNvPr id="14745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4746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9A8EBF4E-0D3D-4CEA-A55B-2B6EFFB21E4A}" type="slidenum">
              <a:rPr lang="en-US" sz="1200" smtClean="0">
                <a:solidFill>
                  <a:srgbClr val="000000"/>
                </a:solidFill>
                <a:cs typeface="Segoe UI" pitchFamily="34" charset="0"/>
              </a:rPr>
              <a:pPr/>
              <a:t>136</a:t>
            </a:fld>
            <a:endParaRPr lang="en-US" sz="1200">
              <a:solidFill>
                <a:srgbClr val="000000"/>
              </a:solidFill>
              <a:cs typeface="Segoe UI" pitchFamily="34" charset="0"/>
            </a:endParaRPr>
          </a:p>
        </p:txBody>
      </p:sp>
      <p:sp>
        <p:nvSpPr>
          <p:cNvPr id="15462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5462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60C648D4-CB22-4D7E-BD8A-8FCFA1E28B35}" type="slidenum">
              <a:rPr lang="en-US" sz="1200" smtClean="0">
                <a:solidFill>
                  <a:srgbClr val="000000"/>
                </a:solidFill>
                <a:cs typeface="Segoe UI" pitchFamily="34" charset="0"/>
              </a:rPr>
              <a:pPr/>
              <a:t>137</a:t>
            </a:fld>
            <a:endParaRPr lang="en-US" sz="1200">
              <a:solidFill>
                <a:srgbClr val="000000"/>
              </a:solidFill>
              <a:cs typeface="Segoe UI" pitchFamily="34" charset="0"/>
            </a:endParaRPr>
          </a:p>
        </p:txBody>
      </p:sp>
      <p:sp>
        <p:nvSpPr>
          <p:cNvPr id="15565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55652"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262134D2-9628-4085-9B4A-97F837225F2E}" type="slidenum">
              <a:rPr lang="en-US" sz="1200" smtClean="0">
                <a:solidFill>
                  <a:srgbClr val="000000"/>
                </a:solidFill>
                <a:cs typeface="Segoe UI" pitchFamily="34" charset="0"/>
              </a:rPr>
              <a:pPr/>
              <a:t>138</a:t>
            </a:fld>
            <a:endParaRPr lang="en-US" sz="1200">
              <a:solidFill>
                <a:srgbClr val="000000"/>
              </a:solidFill>
              <a:cs typeface="Segoe UI" pitchFamily="34" charset="0"/>
            </a:endParaRPr>
          </a:p>
        </p:txBody>
      </p:sp>
      <p:sp>
        <p:nvSpPr>
          <p:cNvPr id="15667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5667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12A49033-8C58-4E61-B7BF-AE0EDE28F6F9}" type="slidenum">
              <a:rPr lang="en-US" sz="1200" smtClean="0">
                <a:solidFill>
                  <a:srgbClr val="000000"/>
                </a:solidFill>
                <a:cs typeface="Segoe UI" pitchFamily="34" charset="0"/>
              </a:rPr>
              <a:pPr/>
              <a:t>139</a:t>
            </a:fld>
            <a:endParaRPr lang="en-US" sz="1200">
              <a:solidFill>
                <a:srgbClr val="000000"/>
              </a:solidFill>
              <a:cs typeface="Segoe UI" pitchFamily="34" charset="0"/>
            </a:endParaRPr>
          </a:p>
        </p:txBody>
      </p:sp>
      <p:sp>
        <p:nvSpPr>
          <p:cNvPr id="15769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5770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F58620A5-77BC-4D4D-A29E-17E45A7F6E45}" type="slidenum">
              <a:rPr lang="en-US" sz="1200" smtClean="0">
                <a:solidFill>
                  <a:srgbClr val="000000"/>
                </a:solidFill>
                <a:cs typeface="Segoe UI" pitchFamily="34" charset="0"/>
              </a:rPr>
              <a:pPr/>
              <a:t>140</a:t>
            </a:fld>
            <a:endParaRPr lang="en-US" sz="1200">
              <a:solidFill>
                <a:srgbClr val="000000"/>
              </a:solidFill>
              <a:cs typeface="Segoe UI" pitchFamily="34" charset="0"/>
            </a:endParaRPr>
          </a:p>
        </p:txBody>
      </p:sp>
      <p:sp>
        <p:nvSpPr>
          <p:cNvPr id="15872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5872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F96CA8B9-E0FF-47E7-B70C-DACBD88005B2}" type="slidenum">
              <a:rPr lang="en-US" sz="1200" smtClean="0">
                <a:solidFill>
                  <a:srgbClr val="000000"/>
                </a:solidFill>
                <a:cs typeface="Segoe UI" pitchFamily="34" charset="0"/>
              </a:rPr>
              <a:pPr/>
              <a:t>11</a:t>
            </a:fld>
            <a:endParaRPr lang="en-US" sz="1200">
              <a:solidFill>
                <a:srgbClr val="000000"/>
              </a:solidFill>
              <a:cs typeface="Segoe UI" pitchFamily="34" charset="0"/>
            </a:endParaRPr>
          </a:p>
        </p:txBody>
      </p:sp>
      <p:sp>
        <p:nvSpPr>
          <p:cNvPr id="9011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0116"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9CF24524-45E9-4C2C-9255-0E5FFDB430BD}" type="slidenum">
              <a:rPr lang="en-US" sz="1200" smtClean="0">
                <a:solidFill>
                  <a:srgbClr val="000000"/>
                </a:solidFill>
                <a:cs typeface="Segoe UI" pitchFamily="34" charset="0"/>
              </a:rPr>
              <a:pPr/>
              <a:t>141</a:t>
            </a:fld>
            <a:endParaRPr lang="en-US" sz="1200">
              <a:solidFill>
                <a:srgbClr val="000000"/>
              </a:solidFill>
              <a:cs typeface="Segoe UI" pitchFamily="34" charset="0"/>
            </a:endParaRPr>
          </a:p>
        </p:txBody>
      </p:sp>
      <p:sp>
        <p:nvSpPr>
          <p:cNvPr id="15974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159748"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E46F7504-B364-477B-B000-57CA7456A76B}" type="slidenum">
              <a:rPr lang="en-US" sz="1200" smtClean="0">
                <a:solidFill>
                  <a:srgbClr val="000000"/>
                </a:solidFill>
                <a:cs typeface="Segoe UI" pitchFamily="34" charset="0"/>
              </a:rPr>
              <a:pPr/>
              <a:t>12</a:t>
            </a:fld>
            <a:endParaRPr lang="en-US" sz="1200">
              <a:solidFill>
                <a:srgbClr val="000000"/>
              </a:solidFill>
              <a:cs typeface="Segoe UI" pitchFamily="34" charset="0"/>
            </a:endParaRPr>
          </a:p>
        </p:txBody>
      </p:sp>
      <p:sp>
        <p:nvSpPr>
          <p:cNvPr id="91139"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1140"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fld id="{B43AB0E5-3BBF-4E5A-893C-15D63930983F}" type="slidenum">
              <a:rPr lang="en-US" sz="1200" smtClean="0">
                <a:solidFill>
                  <a:srgbClr val="000000"/>
                </a:solidFill>
                <a:cs typeface="Segoe UI" pitchFamily="34" charset="0"/>
              </a:rPr>
              <a:pPr/>
              <a:t>13</a:t>
            </a:fld>
            <a:endParaRPr lang="en-US" sz="1200">
              <a:solidFill>
                <a:srgbClr val="000000"/>
              </a:solidFill>
              <a:cs typeface="Segoe UI" pitchFamily="34" charset="0"/>
            </a:endParaRPr>
          </a:p>
        </p:txBody>
      </p:sp>
      <p:sp>
        <p:nvSpPr>
          <p:cNvPr id="92163"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92164" name="Rectangle 2"/>
          <p:cNvSpPr>
            <a:spLocks noGrp="1" noChangeArrowheads="1"/>
          </p:cNvSpPr>
          <p:nvPr>
            <p:ph type="body" idx="1"/>
          </p:nvPr>
        </p:nvSpPr>
        <p:spPr>
          <a:xfrm>
            <a:off x="914400" y="4343400"/>
            <a:ext cx="5029200" cy="4114800"/>
          </a:xfrm>
          <a:noFill/>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32D501-746F-4E41-BFE2-4E3ACFB4F37A}"/>
              </a:ext>
            </a:extLst>
          </p:cNvPr>
          <p:cNvSpPr>
            <a:spLocks noGrp="1"/>
          </p:cNvSpPr>
          <p:nvPr>
            <p:ph type="ctrTitle"/>
          </p:nvPr>
        </p:nvSpPr>
        <p:spPr>
          <a:xfrm>
            <a:off x="6096000" y="1122363"/>
            <a:ext cx="4572000" cy="2387600"/>
          </a:xfrm>
        </p:spPr>
        <p:txBody>
          <a:bodyPr anchor="b"/>
          <a:lstStyle>
            <a:lvl1pPr algn="ctr">
              <a:defRPr sz="6000">
                <a:latin typeface="Bahnschrift" panose="020B0502040204020203" pitchFamily="34" charset="0"/>
              </a:defRPr>
            </a:lvl1pPr>
          </a:lstStyle>
          <a:p>
            <a:r>
              <a:rPr lang="en-US" dirty="0"/>
              <a:t>Click to edit Master title style</a:t>
            </a:r>
            <a:endParaRPr lang="en-IN" dirty="0"/>
          </a:p>
        </p:txBody>
      </p:sp>
      <p:pic>
        <p:nvPicPr>
          <p:cNvPr id="7" name="Picture 4">
            <a:extLst>
              <a:ext uri="{FF2B5EF4-FFF2-40B4-BE49-F238E27FC236}">
                <a16:creationId xmlns="" xmlns:a16="http://schemas.microsoft.com/office/drawing/2014/main" id="{A234AA16-1CD2-427B-863A-02977B13783E}"/>
              </a:ext>
            </a:extLst>
          </p:cNvPr>
          <p:cNvPicPr>
            <a:picLocks noChangeAspect="1" noChangeArrowheads="1"/>
          </p:cNvPicPr>
          <p:nvPr userDrawn="1"/>
        </p:nvPicPr>
        <p:blipFill rotWithShape="1">
          <a:blip r:embed="rId2" cstate="print">
            <a:extLst>
              <a:ext uri="{28A0092B-C50C-407E-A947-70E740481C1C}">
                <a14:useLocalDpi xmlns="" xmlns:a14="http://schemas.microsoft.com/office/drawing/2010/main" val="0"/>
              </a:ext>
            </a:extLst>
          </a:blip>
          <a:srcRect t="15008" r="7368" b="18503"/>
          <a:stretch/>
        </p:blipFill>
        <p:spPr bwMode="auto">
          <a:xfrm>
            <a:off x="0" y="8784"/>
            <a:ext cx="6096000" cy="684921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77E8F256-B933-4421-9C97-633533CB5156}"/>
              </a:ext>
            </a:extLst>
          </p:cNvPr>
          <p:cNvPicPr>
            <a:picLocks noChangeAspect="1"/>
          </p:cNvPicPr>
          <p:nvPr userDrawn="1"/>
        </p:nvPicPr>
        <p:blipFill>
          <a:blip r:embed="rId3"/>
          <a:stretch>
            <a:fillRect/>
          </a:stretch>
        </p:blipFill>
        <p:spPr>
          <a:xfrm>
            <a:off x="4143048" y="4983222"/>
            <a:ext cx="8163252" cy="1530229"/>
          </a:xfrm>
          <a:prstGeom prst="rect">
            <a:avLst/>
          </a:prstGeom>
        </p:spPr>
      </p:pic>
      <p:pic>
        <p:nvPicPr>
          <p:cNvPr id="11" name="Picture 2" descr="Jadavpur University - Wikipedia">
            <a:extLst>
              <a:ext uri="{FF2B5EF4-FFF2-40B4-BE49-F238E27FC236}">
                <a16:creationId xmlns="" xmlns:a16="http://schemas.microsoft.com/office/drawing/2014/main" id="{5F844005-B061-4DCD-AFFB-1C792AD66900}"/>
              </a:ext>
            </a:extLst>
          </p:cNvPr>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11078421" y="8783"/>
            <a:ext cx="1113579" cy="111357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58792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883F66-ED6D-4AFF-997D-C59E2AA83EDF}"/>
              </a:ext>
            </a:extLst>
          </p:cNvPr>
          <p:cNvSpPr>
            <a:spLocks noGrp="1"/>
          </p:cNvSpPr>
          <p:nvPr>
            <p:ph type="title"/>
          </p:nvPr>
        </p:nvSpPr>
        <p:spPr/>
        <p:txBody>
          <a:bodyPr/>
          <a:lstStyle>
            <a:lvl1pPr>
              <a:defRPr>
                <a:latin typeface="Bahnschrift" panose="020B0502040204020203" pitchFamily="34" charset="0"/>
              </a:defRPr>
            </a:lvl1pPr>
          </a:lstStyle>
          <a:p>
            <a:r>
              <a:rPr lang="en-US" dirty="0"/>
              <a:t>Click to edit Master title style</a:t>
            </a:r>
            <a:endParaRPr lang="en-IN" dirty="0"/>
          </a:p>
        </p:txBody>
      </p:sp>
      <p:sp>
        <p:nvSpPr>
          <p:cNvPr id="3" name="Content Placeholder 2">
            <a:extLst>
              <a:ext uri="{FF2B5EF4-FFF2-40B4-BE49-F238E27FC236}">
                <a16:creationId xmlns="" xmlns:a16="http://schemas.microsoft.com/office/drawing/2014/main" id="{573547A9-A34D-4449-A851-22B5E67A961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Rectangle: Rounded Corners 6">
            <a:extLst>
              <a:ext uri="{FF2B5EF4-FFF2-40B4-BE49-F238E27FC236}">
                <a16:creationId xmlns="" xmlns:a16="http://schemas.microsoft.com/office/drawing/2014/main" id="{29C2F339-8A6D-4FFF-889C-C07FA7DC65AA}"/>
              </a:ext>
            </a:extLst>
          </p:cNvPr>
          <p:cNvSpPr/>
          <p:nvPr userDrawn="1"/>
        </p:nvSpPr>
        <p:spPr>
          <a:xfrm>
            <a:off x="0" y="6187473"/>
            <a:ext cx="12192000" cy="681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TextBox 7">
            <a:extLst>
              <a:ext uri="{FF2B5EF4-FFF2-40B4-BE49-F238E27FC236}">
                <a16:creationId xmlns="" xmlns:a16="http://schemas.microsoft.com/office/drawing/2014/main" id="{DE421A07-E6B4-4348-9603-CF3C7A188602}"/>
              </a:ext>
            </a:extLst>
          </p:cNvPr>
          <p:cNvSpPr txBox="1"/>
          <p:nvPr userDrawn="1"/>
        </p:nvSpPr>
        <p:spPr>
          <a:xfrm>
            <a:off x="199696" y="6332815"/>
            <a:ext cx="2498248" cy="369332"/>
          </a:xfrm>
          <a:prstGeom prst="rect">
            <a:avLst/>
          </a:prstGeom>
          <a:noFill/>
        </p:spPr>
        <p:txBody>
          <a:bodyPr wrap="none" rtlCol="0">
            <a:spAutoFit/>
          </a:bodyPr>
          <a:lstStyle/>
          <a:p>
            <a:r>
              <a:rPr lang="en-US" b="1" dirty="0">
                <a:solidFill>
                  <a:schemeClr val="bg1"/>
                </a:solidFill>
              </a:rPr>
              <a:t>Digital Image Processing</a:t>
            </a:r>
            <a:endParaRPr lang="en-IN" b="1" dirty="0">
              <a:solidFill>
                <a:schemeClr val="bg1"/>
              </a:solidFill>
            </a:endParaRPr>
          </a:p>
        </p:txBody>
      </p:sp>
      <p:sp>
        <p:nvSpPr>
          <p:cNvPr id="9" name="TextBox 8">
            <a:extLst>
              <a:ext uri="{FF2B5EF4-FFF2-40B4-BE49-F238E27FC236}">
                <a16:creationId xmlns="" xmlns:a16="http://schemas.microsoft.com/office/drawing/2014/main" id="{1108AD00-95F0-4AD8-AC6E-430D97FC2567}"/>
              </a:ext>
            </a:extLst>
          </p:cNvPr>
          <p:cNvSpPr txBox="1"/>
          <p:nvPr userDrawn="1"/>
        </p:nvSpPr>
        <p:spPr>
          <a:xfrm>
            <a:off x="6369268" y="6403869"/>
            <a:ext cx="4496424" cy="369332"/>
          </a:xfrm>
          <a:prstGeom prst="rect">
            <a:avLst/>
          </a:prstGeom>
          <a:noFill/>
        </p:spPr>
        <p:txBody>
          <a:bodyPr wrap="none" rtlCol="0">
            <a:spAutoFit/>
          </a:bodyPr>
          <a:lstStyle/>
          <a:p>
            <a:r>
              <a:rPr lang="en-US" b="1" dirty="0" err="1">
                <a:solidFill>
                  <a:schemeClr val="bg1"/>
                </a:solidFill>
              </a:rPr>
              <a:t>Prof.Sheli</a:t>
            </a:r>
            <a:r>
              <a:rPr lang="en-US" b="1" dirty="0">
                <a:solidFill>
                  <a:schemeClr val="bg1"/>
                </a:solidFill>
              </a:rPr>
              <a:t> Sinha Chaudhuri. Dept of ETCE , JU </a:t>
            </a:r>
            <a:endParaRPr lang="en-IN" b="1" dirty="0">
              <a:solidFill>
                <a:schemeClr val="bg1"/>
              </a:solidFill>
            </a:endParaRPr>
          </a:p>
        </p:txBody>
      </p:sp>
      <p:sp>
        <p:nvSpPr>
          <p:cNvPr id="10" name="TextBox 9">
            <a:extLst>
              <a:ext uri="{FF2B5EF4-FFF2-40B4-BE49-F238E27FC236}">
                <a16:creationId xmlns="" xmlns:a16="http://schemas.microsoft.com/office/drawing/2014/main" id="{4C9324A5-3AC4-4C2D-A0BB-56F631EB9D6D}"/>
              </a:ext>
            </a:extLst>
          </p:cNvPr>
          <p:cNvSpPr txBox="1"/>
          <p:nvPr userDrawn="1"/>
        </p:nvSpPr>
        <p:spPr>
          <a:xfrm>
            <a:off x="11535128" y="6403869"/>
            <a:ext cx="457176" cy="369332"/>
          </a:xfrm>
          <a:prstGeom prst="rect">
            <a:avLst/>
          </a:prstGeom>
          <a:noFill/>
        </p:spPr>
        <p:txBody>
          <a:bodyPr wrap="none" rtlCol="0">
            <a:spAutoFit/>
          </a:bodyPr>
          <a:lstStyle/>
          <a:p>
            <a:fld id="{178AF5AD-F6F3-4AB0-9096-E3001949BB92}" type="slidenum">
              <a:rPr lang="en-IN" smtClean="0"/>
              <a:pPr/>
              <a:t>‹#›</a:t>
            </a:fld>
            <a:endParaRPr lang="en-IN" dirty="0"/>
          </a:p>
        </p:txBody>
      </p:sp>
      <p:pic>
        <p:nvPicPr>
          <p:cNvPr id="1026" name="Picture 2" descr="Jadavpur University - Wikipedia">
            <a:extLst>
              <a:ext uri="{FF2B5EF4-FFF2-40B4-BE49-F238E27FC236}">
                <a16:creationId xmlns="" xmlns:a16="http://schemas.microsoft.com/office/drawing/2014/main" id="{CB31C64B-B5D5-41B5-834E-861A02031BBD}"/>
              </a:ext>
            </a:extLst>
          </p:cNvPr>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1353800" y="-23495"/>
            <a:ext cx="838200" cy="838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9763954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4FDAB9B9-4885-413D-8A63-12B5596BC566}" type="datetimeFigureOut">
              <a:rPr lang="en-IN" smtClean="0"/>
              <a:pPr/>
              <a:t>17-03-2023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0712A63-9C97-4796-BFE6-4BA076E2F7CF}" type="slidenum">
              <a:rPr lang="en-IN" smtClean="0"/>
              <a:pPr/>
              <a:t>‹#›</a:t>
            </a:fld>
            <a:endParaRPr lang="en-IN"/>
          </a:p>
        </p:txBody>
      </p:sp>
    </p:spTree>
    <p:extLst>
      <p:ext uri="{BB962C8B-B14F-4D97-AF65-F5344CB8AC3E}">
        <p14:creationId xmlns="" xmlns:p14="http://schemas.microsoft.com/office/powerpoint/2010/main" val="3777244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10970684" cy="1143000"/>
          </a:xfrm>
        </p:spPr>
        <p:txBody>
          <a:bodyPr/>
          <a:lstStyle/>
          <a:p>
            <a:r>
              <a:rPr lang="en-US"/>
              <a:t>Click to edit Master title style</a:t>
            </a:r>
          </a:p>
        </p:txBody>
      </p:sp>
    </p:spTree>
    <p:extLst>
      <p:ext uri="{BB962C8B-B14F-4D97-AF65-F5344CB8AC3E}">
        <p14:creationId xmlns="" xmlns:p14="http://schemas.microsoft.com/office/powerpoint/2010/main" val="136634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AB9B9-4885-413D-8A63-12B5596BC566}" type="datetimeFigureOut">
              <a:rPr lang="en-IN" smtClean="0"/>
              <a:pPr/>
              <a:t>17-03-2023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0712A63-9C97-4796-BFE6-4BA076E2F7CF}" type="slidenum">
              <a:rPr lang="en-IN" smtClean="0"/>
              <a:pPr/>
              <a:t>‹#›</a:t>
            </a:fld>
            <a:endParaRPr lang="en-IN"/>
          </a:p>
        </p:txBody>
      </p:sp>
    </p:spTree>
    <p:extLst>
      <p:ext uri="{BB962C8B-B14F-4D97-AF65-F5344CB8AC3E}">
        <p14:creationId xmlns="" xmlns:p14="http://schemas.microsoft.com/office/powerpoint/2010/main" val="175204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Scott E Umbaugh, SIUE 2005</a:t>
            </a:r>
          </a:p>
        </p:txBody>
      </p:sp>
      <p:sp>
        <p:nvSpPr>
          <p:cNvPr id="5" name="Rectangle 6"/>
          <p:cNvSpPr>
            <a:spLocks noGrp="1" noChangeArrowheads="1"/>
          </p:cNvSpPr>
          <p:nvPr>
            <p:ph type="sldNum" sz="quarter" idx="12"/>
          </p:nvPr>
        </p:nvSpPr>
        <p:spPr>
          <a:ln/>
        </p:spPr>
        <p:txBody>
          <a:bodyPr/>
          <a:lstStyle>
            <a:lvl1pPr>
              <a:defRPr/>
            </a:lvl1pPr>
          </a:lstStyle>
          <a:p>
            <a:pPr>
              <a:defRPr/>
            </a:pPr>
            <a:fld id="{D0844264-EE07-4612-8072-0D181E3EA9C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(c) Scott E Umbaugh, SIUE 2005</a:t>
            </a:r>
          </a:p>
        </p:txBody>
      </p:sp>
      <p:sp>
        <p:nvSpPr>
          <p:cNvPr id="8" name="Rectangle 6"/>
          <p:cNvSpPr>
            <a:spLocks noGrp="1" noChangeArrowheads="1"/>
          </p:cNvSpPr>
          <p:nvPr>
            <p:ph type="sldNum" sz="quarter" idx="12"/>
          </p:nvPr>
        </p:nvSpPr>
        <p:spPr>
          <a:ln/>
        </p:spPr>
        <p:txBody>
          <a:bodyPr/>
          <a:lstStyle>
            <a:lvl1pPr>
              <a:defRPr/>
            </a:lvl1pPr>
          </a:lstStyle>
          <a:p>
            <a:pPr>
              <a:defRPr/>
            </a:pPr>
            <a:fld id="{76324719-49B4-4288-8E77-85E3BB85287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Scott E Umbaugh, SIUE 2005</a:t>
            </a:r>
          </a:p>
        </p:txBody>
      </p:sp>
      <p:sp>
        <p:nvSpPr>
          <p:cNvPr id="7" name="Rectangle 6"/>
          <p:cNvSpPr>
            <a:spLocks noGrp="1" noChangeArrowheads="1"/>
          </p:cNvSpPr>
          <p:nvPr>
            <p:ph type="sldNum" sz="quarter" idx="12"/>
          </p:nvPr>
        </p:nvSpPr>
        <p:spPr>
          <a:ln/>
        </p:spPr>
        <p:txBody>
          <a:bodyPr/>
          <a:lstStyle>
            <a:lvl1pPr>
              <a:defRPr/>
            </a:lvl1pPr>
          </a:lstStyle>
          <a:p>
            <a:pPr>
              <a:defRPr/>
            </a:pPr>
            <a:fld id="{3F29F68D-EF0C-492B-8BE8-11C0DE33068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BB4E6BE-B19A-455C-990D-9F43D12463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EACA0A52-D4DC-413A-9646-040F36E0D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DF09CEDF-DB5F-4633-8F3B-9A6F2BFBF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0B836-C254-4FD7-BC18-0C406B910447}" type="datetimeFigureOut">
              <a:rPr lang="en-IN" smtClean="0"/>
              <a:pPr/>
              <a:t>17-03-2023</a:t>
            </a:fld>
            <a:endParaRPr lang="en-IN"/>
          </a:p>
        </p:txBody>
      </p:sp>
      <p:sp>
        <p:nvSpPr>
          <p:cNvPr id="5" name="Footer Placeholder 4">
            <a:extLst>
              <a:ext uri="{FF2B5EF4-FFF2-40B4-BE49-F238E27FC236}">
                <a16:creationId xmlns="" xmlns:a16="http://schemas.microsoft.com/office/drawing/2014/main" id="{3D094195-EA48-4844-B383-9B1BB6AA15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 xmlns:a16="http://schemas.microsoft.com/office/drawing/2014/main" id="{21595E90-48A8-4F58-8B41-8FC6FA1635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41855-0CAB-45B8-B4C7-77318FC22CEF}" type="slidenum">
              <a:rPr lang="en-IN" smtClean="0"/>
              <a:pPr/>
              <a:t>‹#›</a:t>
            </a:fld>
            <a:endParaRPr lang="en-IN"/>
          </a:p>
        </p:txBody>
      </p:sp>
      <p:sp>
        <p:nvSpPr>
          <p:cNvPr id="7" name="Rectangle: Rounded Corners 6">
            <a:extLst>
              <a:ext uri="{FF2B5EF4-FFF2-40B4-BE49-F238E27FC236}">
                <a16:creationId xmlns="" xmlns:a16="http://schemas.microsoft.com/office/drawing/2014/main" id="{29C2F339-8A6D-4FFF-889C-C07FA7DC65AA}"/>
              </a:ext>
            </a:extLst>
          </p:cNvPr>
          <p:cNvSpPr/>
          <p:nvPr/>
        </p:nvSpPr>
        <p:spPr>
          <a:xfrm>
            <a:off x="0" y="6187473"/>
            <a:ext cx="12192000" cy="681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TextBox 7">
            <a:extLst>
              <a:ext uri="{FF2B5EF4-FFF2-40B4-BE49-F238E27FC236}">
                <a16:creationId xmlns="" xmlns:a16="http://schemas.microsoft.com/office/drawing/2014/main" id="{DE421A07-E6B4-4348-9603-CF3C7A188602}"/>
              </a:ext>
            </a:extLst>
          </p:cNvPr>
          <p:cNvSpPr txBox="1"/>
          <p:nvPr/>
        </p:nvSpPr>
        <p:spPr>
          <a:xfrm>
            <a:off x="199696" y="6332815"/>
            <a:ext cx="2498248" cy="369332"/>
          </a:xfrm>
          <a:prstGeom prst="rect">
            <a:avLst/>
          </a:prstGeom>
          <a:noFill/>
        </p:spPr>
        <p:txBody>
          <a:bodyPr wrap="none" rtlCol="0">
            <a:spAutoFit/>
          </a:bodyPr>
          <a:lstStyle/>
          <a:p>
            <a:r>
              <a:rPr lang="en-US" b="1" dirty="0">
                <a:solidFill>
                  <a:schemeClr val="bg1"/>
                </a:solidFill>
              </a:rPr>
              <a:t>Digital Image Processing</a:t>
            </a:r>
            <a:endParaRPr lang="en-IN" b="1" dirty="0">
              <a:solidFill>
                <a:schemeClr val="bg1"/>
              </a:solidFill>
            </a:endParaRPr>
          </a:p>
        </p:txBody>
      </p:sp>
      <p:sp>
        <p:nvSpPr>
          <p:cNvPr id="9" name="TextBox 8">
            <a:extLst>
              <a:ext uri="{FF2B5EF4-FFF2-40B4-BE49-F238E27FC236}">
                <a16:creationId xmlns="" xmlns:a16="http://schemas.microsoft.com/office/drawing/2014/main" id="{1108AD00-95F0-4AD8-AC6E-430D97FC2567}"/>
              </a:ext>
            </a:extLst>
          </p:cNvPr>
          <p:cNvSpPr txBox="1"/>
          <p:nvPr/>
        </p:nvSpPr>
        <p:spPr>
          <a:xfrm>
            <a:off x="6369268" y="6403869"/>
            <a:ext cx="4496424" cy="369332"/>
          </a:xfrm>
          <a:prstGeom prst="rect">
            <a:avLst/>
          </a:prstGeom>
          <a:noFill/>
        </p:spPr>
        <p:txBody>
          <a:bodyPr wrap="none" rtlCol="0">
            <a:spAutoFit/>
          </a:bodyPr>
          <a:lstStyle/>
          <a:p>
            <a:r>
              <a:rPr lang="en-US" b="1" dirty="0" err="1">
                <a:solidFill>
                  <a:schemeClr val="bg1"/>
                </a:solidFill>
              </a:rPr>
              <a:t>Prof.Sheli</a:t>
            </a:r>
            <a:r>
              <a:rPr lang="en-US" b="1" dirty="0">
                <a:solidFill>
                  <a:schemeClr val="bg1"/>
                </a:solidFill>
              </a:rPr>
              <a:t> Sinha Chaudhuri. Dept of ETCE , JU </a:t>
            </a:r>
            <a:endParaRPr lang="en-IN" b="1" dirty="0">
              <a:solidFill>
                <a:schemeClr val="bg1"/>
              </a:solidFill>
            </a:endParaRPr>
          </a:p>
        </p:txBody>
      </p:sp>
      <p:sp>
        <p:nvSpPr>
          <p:cNvPr id="10" name="TextBox 9">
            <a:extLst>
              <a:ext uri="{FF2B5EF4-FFF2-40B4-BE49-F238E27FC236}">
                <a16:creationId xmlns="" xmlns:a16="http://schemas.microsoft.com/office/drawing/2014/main" id="{4C9324A5-3AC4-4C2D-A0BB-56F631EB9D6D}"/>
              </a:ext>
            </a:extLst>
          </p:cNvPr>
          <p:cNvSpPr txBox="1"/>
          <p:nvPr/>
        </p:nvSpPr>
        <p:spPr>
          <a:xfrm>
            <a:off x="11535128" y="6403869"/>
            <a:ext cx="457176" cy="369332"/>
          </a:xfrm>
          <a:prstGeom prst="rect">
            <a:avLst/>
          </a:prstGeom>
          <a:noFill/>
        </p:spPr>
        <p:txBody>
          <a:bodyPr wrap="none" rtlCol="0">
            <a:spAutoFit/>
          </a:bodyPr>
          <a:lstStyle/>
          <a:p>
            <a:fld id="{178AF5AD-F6F3-4AB0-9096-E3001949BB92}" type="slidenum">
              <a:rPr lang="en-IN" smtClean="0"/>
              <a:pPr/>
              <a:t>‹#›</a:t>
            </a:fld>
            <a:endParaRPr lang="en-IN" dirty="0"/>
          </a:p>
        </p:txBody>
      </p:sp>
      <p:pic>
        <p:nvPicPr>
          <p:cNvPr id="11" name="Picture 2" descr="Jadavpur University - Wikipedia">
            <a:extLst>
              <a:ext uri="{FF2B5EF4-FFF2-40B4-BE49-F238E27FC236}">
                <a16:creationId xmlns="" xmlns:a16="http://schemas.microsoft.com/office/drawing/2014/main" id="{CB31C64B-B5D5-41B5-834E-861A02031BBD}"/>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1353800" y="-23495"/>
            <a:ext cx="838200" cy="838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17799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image" Target="../media/image97.png"/></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1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134.png"/></Relationships>
</file>

<file path=ppt/slides/_rels/slide1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136.png"/></Relationships>
</file>

<file path=ppt/slides/_rels/slide1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39.png"/></Relationships>
</file>

<file path=ppt/slides/_rels/slide13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478C78-3ED7-4468-B4A9-718D129B851E}"/>
              </a:ext>
            </a:extLst>
          </p:cNvPr>
          <p:cNvSpPr>
            <a:spLocks noGrp="1"/>
          </p:cNvSpPr>
          <p:nvPr>
            <p:ph type="ctrTitle"/>
          </p:nvPr>
        </p:nvSpPr>
        <p:spPr>
          <a:xfrm>
            <a:off x="6197600" y="89430"/>
            <a:ext cx="4572000" cy="2387600"/>
          </a:xfrm>
        </p:spPr>
        <p:txBody>
          <a:bodyPr>
            <a:normAutofit fontScale="90000"/>
          </a:bodyPr>
          <a:lstStyle/>
          <a:p>
            <a:r>
              <a:rPr lang="en-US" dirty="0"/>
              <a:t>Image Compression</a:t>
            </a:r>
            <a:endParaRPr lang="en-IN" dirty="0"/>
          </a:p>
        </p:txBody>
      </p:sp>
    </p:spTree>
    <p:extLst>
      <p:ext uri="{BB962C8B-B14F-4D97-AF65-F5344CB8AC3E}">
        <p14:creationId xmlns="" xmlns:p14="http://schemas.microsoft.com/office/powerpoint/2010/main" val="1095011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3790605" y="255366"/>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921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828801" y="1455156"/>
            <a:ext cx="7264400" cy="21145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9220"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828800" y="3569706"/>
            <a:ext cx="8047567" cy="25209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55746150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6" name="Picture 2" descr="Fig10"/>
          <p:cNvPicPr>
            <a:picLocks noChangeAspect="1" noChangeArrowheads="1"/>
          </p:cNvPicPr>
          <p:nvPr/>
        </p:nvPicPr>
        <p:blipFill>
          <a:blip r:embed="rId2"/>
          <a:srcRect/>
          <a:stretch>
            <a:fillRect/>
          </a:stretch>
        </p:blipFill>
        <p:spPr bwMode="auto">
          <a:xfrm>
            <a:off x="723075" y="1573480"/>
            <a:ext cx="4775200" cy="3581400"/>
          </a:xfrm>
          <a:prstGeom prst="rect">
            <a:avLst/>
          </a:prstGeom>
          <a:noFill/>
          <a:ln w="9525">
            <a:noFill/>
            <a:miter lim="800000"/>
            <a:headEnd/>
            <a:tailEnd/>
          </a:ln>
        </p:spPr>
      </p:pic>
      <p:pic>
        <p:nvPicPr>
          <p:cNvPr id="218117" name="Picture 3" descr="Fig10"/>
          <p:cNvPicPr>
            <a:picLocks noChangeAspect="1" noChangeArrowheads="1"/>
          </p:cNvPicPr>
          <p:nvPr/>
        </p:nvPicPr>
        <p:blipFill>
          <a:blip r:embed="rId3"/>
          <a:srcRect/>
          <a:stretch>
            <a:fillRect/>
          </a:stretch>
        </p:blipFill>
        <p:spPr bwMode="auto">
          <a:xfrm>
            <a:off x="6729351" y="1597231"/>
            <a:ext cx="4775200" cy="3581400"/>
          </a:xfrm>
          <a:prstGeom prst="rect">
            <a:avLst/>
          </a:prstGeom>
          <a:noFill/>
          <a:ln w="9525">
            <a:noFill/>
            <a:miter lim="800000"/>
            <a:headEnd/>
            <a:tailEnd/>
          </a:ln>
        </p:spPr>
      </p:pic>
      <p:sp>
        <p:nvSpPr>
          <p:cNvPr id="218118" name="Text Box 4"/>
          <p:cNvSpPr txBox="1">
            <a:spLocks noChangeArrowheads="1"/>
          </p:cNvSpPr>
          <p:nvPr/>
        </p:nvSpPr>
        <p:spPr bwMode="auto">
          <a:xfrm>
            <a:off x="1604434" y="412751"/>
            <a:ext cx="184731" cy="369332"/>
          </a:xfrm>
          <a:prstGeom prst="rect">
            <a:avLst/>
          </a:prstGeom>
          <a:noFill/>
          <a:ln w="9525">
            <a:noFill/>
            <a:miter lim="800000"/>
            <a:headEnd/>
            <a:tailEnd/>
          </a:ln>
        </p:spPr>
        <p:txBody>
          <a:bodyPr wrap="none">
            <a:spAutoFit/>
          </a:bodyPr>
          <a:lstStyle/>
          <a:p>
            <a:endParaRPr lang="en-US"/>
          </a:p>
        </p:txBody>
      </p:sp>
      <p:sp>
        <p:nvSpPr>
          <p:cNvPr id="218119" name="Text Box 5"/>
          <p:cNvSpPr txBox="1">
            <a:spLocks noChangeArrowheads="1"/>
          </p:cNvSpPr>
          <p:nvPr/>
        </p:nvSpPr>
        <p:spPr bwMode="auto">
          <a:xfrm>
            <a:off x="1165101" y="166255"/>
            <a:ext cx="9962078" cy="1323439"/>
          </a:xfrm>
          <a:prstGeom prst="rect">
            <a:avLst/>
          </a:prstGeom>
          <a:noFill/>
          <a:ln w="9525">
            <a:noFill/>
            <a:miter lim="800000"/>
            <a:headEnd/>
            <a:tailEnd/>
          </a:ln>
        </p:spPr>
        <p:txBody>
          <a:bodyPr wrap="square">
            <a:spAutoFit/>
          </a:bodyPr>
          <a:lstStyle/>
          <a:p>
            <a:pPr algn="ctr"/>
            <a:r>
              <a:rPr lang="en-US" sz="4000" dirty="0">
                <a:latin typeface="Trebuchet MS" pitchFamily="34" charset="0"/>
              </a:rPr>
              <a:t>The Original DCT-based JPEG </a:t>
            </a:r>
          </a:p>
          <a:p>
            <a:pPr algn="ctr"/>
            <a:r>
              <a:rPr lang="en-US" sz="4000" dirty="0">
                <a:latin typeface="Trebuchet MS" pitchFamily="34" charset="0"/>
              </a:rPr>
              <a:t> Algorithm Applied to a Color Image </a:t>
            </a:r>
          </a:p>
        </p:txBody>
      </p:sp>
      <p:sp>
        <p:nvSpPr>
          <p:cNvPr id="218120" name="Text Box 6"/>
          <p:cNvSpPr txBox="1">
            <a:spLocks noChangeArrowheads="1"/>
          </p:cNvSpPr>
          <p:nvPr/>
        </p:nvSpPr>
        <p:spPr bwMode="auto">
          <a:xfrm>
            <a:off x="7272976" y="5361710"/>
            <a:ext cx="2890535" cy="369332"/>
          </a:xfrm>
          <a:prstGeom prst="rect">
            <a:avLst/>
          </a:prstGeom>
          <a:noFill/>
          <a:ln w="9525">
            <a:noFill/>
            <a:miter lim="800000"/>
            <a:headEnd/>
            <a:tailEnd/>
          </a:ln>
        </p:spPr>
        <p:txBody>
          <a:bodyPr wrap="none">
            <a:spAutoFit/>
          </a:bodyPr>
          <a:lstStyle/>
          <a:p>
            <a:r>
              <a:rPr lang="en-US" sz="1600">
                <a:latin typeface="Arial" charset="0"/>
              </a:rPr>
              <a:t>b) Compression ratio = 34.34</a:t>
            </a:r>
            <a:r>
              <a:rPr lang="en-US"/>
              <a:t> </a:t>
            </a:r>
          </a:p>
        </p:txBody>
      </p:sp>
      <p:sp>
        <p:nvSpPr>
          <p:cNvPr id="218121" name="Text Box 7"/>
          <p:cNvSpPr txBox="1">
            <a:spLocks noChangeArrowheads="1"/>
          </p:cNvSpPr>
          <p:nvPr/>
        </p:nvSpPr>
        <p:spPr bwMode="auto">
          <a:xfrm>
            <a:off x="1458026" y="5385460"/>
            <a:ext cx="2106154" cy="338554"/>
          </a:xfrm>
          <a:prstGeom prst="rect">
            <a:avLst/>
          </a:prstGeom>
          <a:noFill/>
          <a:ln w="9525">
            <a:noFill/>
            <a:miter lim="800000"/>
            <a:headEnd/>
            <a:tailEnd/>
          </a:ln>
        </p:spPr>
        <p:txBody>
          <a:bodyPr wrap="none">
            <a:spAutoFit/>
          </a:bodyPr>
          <a:lstStyle/>
          <a:p>
            <a:r>
              <a:rPr lang="en-US" sz="1600" dirty="0">
                <a:latin typeface="Arial" charset="0"/>
              </a:rPr>
              <a:t>a) The original image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0" name="Picture 2" descr="Fig10"/>
          <p:cNvPicPr>
            <a:picLocks noChangeAspect="1" noChangeArrowheads="1"/>
          </p:cNvPicPr>
          <p:nvPr/>
        </p:nvPicPr>
        <p:blipFill>
          <a:blip r:embed="rId2"/>
          <a:srcRect/>
          <a:stretch>
            <a:fillRect/>
          </a:stretch>
        </p:blipFill>
        <p:spPr bwMode="auto">
          <a:xfrm>
            <a:off x="824675" y="1690256"/>
            <a:ext cx="4775200" cy="3579813"/>
          </a:xfrm>
          <a:prstGeom prst="rect">
            <a:avLst/>
          </a:prstGeom>
          <a:noFill/>
          <a:ln w="9525">
            <a:noFill/>
            <a:miter lim="800000"/>
            <a:headEnd/>
            <a:tailEnd/>
          </a:ln>
        </p:spPr>
      </p:pic>
      <p:pic>
        <p:nvPicPr>
          <p:cNvPr id="219141" name="Picture 3" descr="Fig10"/>
          <p:cNvPicPr>
            <a:picLocks noChangeAspect="1" noChangeArrowheads="1"/>
          </p:cNvPicPr>
          <p:nvPr/>
        </p:nvPicPr>
        <p:blipFill>
          <a:blip r:embed="rId3"/>
          <a:srcRect/>
          <a:stretch>
            <a:fillRect/>
          </a:stretch>
        </p:blipFill>
        <p:spPr bwMode="auto">
          <a:xfrm>
            <a:off x="6651501" y="1678379"/>
            <a:ext cx="4775200" cy="3581400"/>
          </a:xfrm>
          <a:prstGeom prst="rect">
            <a:avLst/>
          </a:prstGeom>
          <a:noFill/>
          <a:ln w="9525">
            <a:noFill/>
            <a:miter lim="800000"/>
            <a:headEnd/>
            <a:tailEnd/>
          </a:ln>
        </p:spPr>
      </p:pic>
      <p:sp>
        <p:nvSpPr>
          <p:cNvPr id="219142" name="Text Box 4"/>
          <p:cNvSpPr txBox="1">
            <a:spLocks noChangeArrowheads="1"/>
          </p:cNvSpPr>
          <p:nvPr/>
        </p:nvSpPr>
        <p:spPr bwMode="auto">
          <a:xfrm>
            <a:off x="948706" y="181100"/>
            <a:ext cx="9774711" cy="1323439"/>
          </a:xfrm>
          <a:prstGeom prst="rect">
            <a:avLst/>
          </a:prstGeom>
          <a:noFill/>
          <a:ln w="9525">
            <a:noFill/>
            <a:miter lim="800000"/>
            <a:headEnd/>
            <a:tailEnd/>
          </a:ln>
        </p:spPr>
        <p:txBody>
          <a:bodyPr wrap="square">
            <a:spAutoFit/>
          </a:bodyPr>
          <a:lstStyle/>
          <a:p>
            <a:pPr algn="ctr"/>
            <a:r>
              <a:rPr lang="en-US" sz="4000" dirty="0">
                <a:latin typeface="Trebuchet MS" pitchFamily="34" charset="0"/>
              </a:rPr>
              <a:t>The Original DCT-based JPEG </a:t>
            </a:r>
          </a:p>
          <a:p>
            <a:pPr algn="ctr"/>
            <a:r>
              <a:rPr lang="en-US" sz="4000" dirty="0">
                <a:latin typeface="Trebuchet MS" pitchFamily="34" charset="0"/>
              </a:rPr>
              <a:t>Algorithm Applied to a Color Image</a:t>
            </a:r>
            <a:r>
              <a:rPr lang="en-US" sz="2800" dirty="0">
                <a:latin typeface="Trebuchet MS" pitchFamily="34" charset="0"/>
              </a:rPr>
              <a:t> </a:t>
            </a:r>
            <a:r>
              <a:rPr lang="en-US" dirty="0">
                <a:latin typeface="Trebuchet MS" pitchFamily="34" charset="0"/>
              </a:rPr>
              <a:t> </a:t>
            </a:r>
          </a:p>
        </p:txBody>
      </p:sp>
      <p:sp>
        <p:nvSpPr>
          <p:cNvPr id="219143" name="Text Box 5"/>
          <p:cNvSpPr txBox="1">
            <a:spLocks noChangeArrowheads="1"/>
          </p:cNvSpPr>
          <p:nvPr/>
        </p:nvSpPr>
        <p:spPr bwMode="auto">
          <a:xfrm>
            <a:off x="7170058" y="5328928"/>
            <a:ext cx="2895344" cy="338554"/>
          </a:xfrm>
          <a:prstGeom prst="rect">
            <a:avLst/>
          </a:prstGeom>
          <a:noFill/>
          <a:ln w="9525">
            <a:noFill/>
            <a:miter lim="800000"/>
            <a:headEnd/>
            <a:tailEnd/>
          </a:ln>
        </p:spPr>
        <p:txBody>
          <a:bodyPr wrap="none">
            <a:spAutoFit/>
          </a:bodyPr>
          <a:lstStyle/>
          <a:p>
            <a:r>
              <a:rPr lang="en-US" sz="1600" dirty="0">
                <a:latin typeface="Arial" charset="0"/>
              </a:rPr>
              <a:t>d) Compression ratio = 79.95 </a:t>
            </a:r>
          </a:p>
        </p:txBody>
      </p:sp>
      <p:sp>
        <p:nvSpPr>
          <p:cNvPr id="219144" name="Text Box 6"/>
          <p:cNvSpPr txBox="1">
            <a:spLocks noChangeArrowheads="1"/>
          </p:cNvSpPr>
          <p:nvPr/>
        </p:nvSpPr>
        <p:spPr bwMode="auto">
          <a:xfrm>
            <a:off x="1380177" y="5312229"/>
            <a:ext cx="2826415" cy="338554"/>
          </a:xfrm>
          <a:prstGeom prst="rect">
            <a:avLst/>
          </a:prstGeom>
          <a:noFill/>
          <a:ln w="9525">
            <a:noFill/>
            <a:miter lim="800000"/>
            <a:headEnd/>
            <a:tailEnd/>
          </a:ln>
        </p:spPr>
        <p:txBody>
          <a:bodyPr wrap="none">
            <a:spAutoFit/>
          </a:bodyPr>
          <a:lstStyle/>
          <a:p>
            <a:r>
              <a:rPr lang="en-US" sz="1600" dirty="0">
                <a:latin typeface="Arial" charset="0"/>
              </a:rPr>
              <a:t>c) Compression ratio = 57.62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4294967295"/>
          </p:nvPr>
        </p:nvSpPr>
        <p:spPr>
          <a:xfrm>
            <a:off x="4165600" y="6245225"/>
            <a:ext cx="3860800" cy="476250"/>
          </a:xfrm>
          <a:prstGeom prst="rect">
            <a:avLst/>
          </a:prstGeom>
        </p:spPr>
        <p:txBody>
          <a:bodyPr/>
          <a:lstStyle/>
          <a:p>
            <a:pPr>
              <a:defRPr/>
            </a:pPr>
            <a:r>
              <a:rPr lang="en-US"/>
              <a:t>(c) Scott E Umbaugh, SIUE 2005</a:t>
            </a:r>
          </a:p>
        </p:txBody>
      </p:sp>
      <p:sp>
        <p:nvSpPr>
          <p:cNvPr id="8" name="Slide Number Placeholder 5"/>
          <p:cNvSpPr>
            <a:spLocks noGrp="1"/>
          </p:cNvSpPr>
          <p:nvPr>
            <p:ph type="sldNum" sz="quarter" idx="4294967295"/>
          </p:nvPr>
        </p:nvSpPr>
        <p:spPr>
          <a:xfrm>
            <a:off x="8737600" y="6245225"/>
            <a:ext cx="2844800" cy="476250"/>
          </a:xfrm>
          <a:prstGeom prst="rect">
            <a:avLst/>
          </a:prstGeom>
        </p:spPr>
        <p:txBody>
          <a:bodyPr/>
          <a:lstStyle/>
          <a:p>
            <a:pPr>
              <a:defRPr/>
            </a:pPr>
            <a:fld id="{6F49C0AB-DA8A-452C-A08A-236B98BC7D1A}" type="slidenum">
              <a:rPr lang="en-US"/>
              <a:pPr>
                <a:defRPr/>
              </a:pPr>
              <a:t>102</a:t>
            </a:fld>
            <a:endParaRPr lang="en-US"/>
          </a:p>
        </p:txBody>
      </p:sp>
      <p:pic>
        <p:nvPicPr>
          <p:cNvPr id="220164" name="Picture 2" descr="Fig10"/>
          <p:cNvPicPr>
            <a:picLocks noChangeAspect="1" noChangeArrowheads="1"/>
          </p:cNvPicPr>
          <p:nvPr/>
        </p:nvPicPr>
        <p:blipFill>
          <a:blip r:embed="rId2"/>
          <a:srcRect/>
          <a:stretch>
            <a:fillRect/>
          </a:stretch>
        </p:blipFill>
        <p:spPr bwMode="auto">
          <a:xfrm>
            <a:off x="711201" y="1447800"/>
            <a:ext cx="4773084" cy="3581400"/>
          </a:xfrm>
          <a:prstGeom prst="rect">
            <a:avLst/>
          </a:prstGeom>
          <a:noFill/>
          <a:ln w="9525">
            <a:noFill/>
            <a:miter lim="800000"/>
            <a:headEnd/>
            <a:tailEnd/>
          </a:ln>
        </p:spPr>
      </p:pic>
      <p:pic>
        <p:nvPicPr>
          <p:cNvPr id="220165" name="Picture 3" descr="Fig10"/>
          <p:cNvPicPr>
            <a:picLocks noChangeAspect="1" noChangeArrowheads="1"/>
          </p:cNvPicPr>
          <p:nvPr/>
        </p:nvPicPr>
        <p:blipFill>
          <a:blip r:embed="rId3"/>
          <a:srcRect/>
          <a:stretch>
            <a:fillRect/>
          </a:stretch>
        </p:blipFill>
        <p:spPr bwMode="auto">
          <a:xfrm>
            <a:off x="6705601" y="1447800"/>
            <a:ext cx="4773084" cy="3581400"/>
          </a:xfrm>
          <a:prstGeom prst="rect">
            <a:avLst/>
          </a:prstGeom>
          <a:noFill/>
          <a:ln w="9525">
            <a:noFill/>
            <a:miter lim="800000"/>
            <a:headEnd/>
            <a:tailEnd/>
          </a:ln>
        </p:spPr>
      </p:pic>
      <p:sp>
        <p:nvSpPr>
          <p:cNvPr id="220166" name="Text Box 4"/>
          <p:cNvSpPr txBox="1">
            <a:spLocks noChangeArrowheads="1"/>
          </p:cNvSpPr>
          <p:nvPr/>
        </p:nvSpPr>
        <p:spPr bwMode="auto">
          <a:xfrm>
            <a:off x="734951" y="145473"/>
            <a:ext cx="8716425" cy="1323439"/>
          </a:xfrm>
          <a:prstGeom prst="rect">
            <a:avLst/>
          </a:prstGeom>
          <a:noFill/>
          <a:ln w="9525">
            <a:noFill/>
            <a:miter lim="800000"/>
            <a:headEnd/>
            <a:tailEnd/>
          </a:ln>
        </p:spPr>
        <p:txBody>
          <a:bodyPr wrap="none">
            <a:spAutoFit/>
          </a:bodyPr>
          <a:lstStyle/>
          <a:p>
            <a:pPr algn="ctr"/>
            <a:r>
              <a:rPr lang="en-US" sz="4000" dirty="0">
                <a:latin typeface="Trebuchet MS" pitchFamily="34" charset="0"/>
              </a:rPr>
              <a:t>The Original DCT-based JPEG </a:t>
            </a:r>
          </a:p>
          <a:p>
            <a:pPr algn="ctr"/>
            <a:r>
              <a:rPr lang="en-US" sz="4000" dirty="0">
                <a:latin typeface="Trebuchet MS" pitchFamily="34" charset="0"/>
              </a:rPr>
              <a:t>Algorithm Applied to a Color Image</a:t>
            </a:r>
            <a:r>
              <a:rPr lang="en-US" sz="2800" dirty="0">
                <a:latin typeface="Arial" charset="0"/>
              </a:rPr>
              <a:t>  </a:t>
            </a:r>
            <a:r>
              <a:rPr lang="en-US" dirty="0"/>
              <a:t> </a:t>
            </a:r>
          </a:p>
        </p:txBody>
      </p:sp>
      <p:sp>
        <p:nvSpPr>
          <p:cNvPr id="220167" name="Text Box 5"/>
          <p:cNvSpPr txBox="1">
            <a:spLocks noChangeArrowheads="1"/>
          </p:cNvSpPr>
          <p:nvPr/>
        </p:nvSpPr>
        <p:spPr bwMode="auto">
          <a:xfrm>
            <a:off x="7112001" y="5105400"/>
            <a:ext cx="2895344" cy="338554"/>
          </a:xfrm>
          <a:prstGeom prst="rect">
            <a:avLst/>
          </a:prstGeom>
          <a:noFill/>
          <a:ln w="9525">
            <a:noFill/>
            <a:miter lim="800000"/>
            <a:headEnd/>
            <a:tailEnd/>
          </a:ln>
        </p:spPr>
        <p:txBody>
          <a:bodyPr wrap="none">
            <a:spAutoFit/>
          </a:bodyPr>
          <a:lstStyle/>
          <a:p>
            <a:r>
              <a:rPr lang="en-US" sz="1600">
                <a:latin typeface="Arial" charset="0"/>
              </a:rPr>
              <a:t>f) Compression ratio = 201.39</a:t>
            </a:r>
          </a:p>
        </p:txBody>
      </p:sp>
      <p:sp>
        <p:nvSpPr>
          <p:cNvPr id="220168" name="Text Box 6"/>
          <p:cNvSpPr txBox="1">
            <a:spLocks noChangeArrowheads="1"/>
          </p:cNvSpPr>
          <p:nvPr/>
        </p:nvSpPr>
        <p:spPr bwMode="auto">
          <a:xfrm>
            <a:off x="1219201" y="5105400"/>
            <a:ext cx="2951449" cy="338554"/>
          </a:xfrm>
          <a:prstGeom prst="rect">
            <a:avLst/>
          </a:prstGeom>
          <a:noFill/>
          <a:ln w="9525">
            <a:noFill/>
            <a:miter lim="800000"/>
            <a:headEnd/>
            <a:tailEnd/>
          </a:ln>
        </p:spPr>
        <p:txBody>
          <a:bodyPr wrap="none">
            <a:spAutoFit/>
          </a:bodyPr>
          <a:lstStyle/>
          <a:p>
            <a:r>
              <a:rPr lang="en-US" sz="1600">
                <a:latin typeface="Arial" charset="0"/>
              </a:rPr>
              <a:t>e) Compression ratio = 131.03</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3790605" y="155697"/>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3789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85384" y="1219312"/>
            <a:ext cx="9260416" cy="48958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27200874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3790605" y="145030"/>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3891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70967" y="1195479"/>
            <a:ext cx="7401984" cy="20494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891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5770" y="1195479"/>
            <a:ext cx="4121151" cy="301783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8917"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585428" y="3417085"/>
            <a:ext cx="4969933" cy="270033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48765676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3790605" y="194333"/>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3993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83100" y="1646239"/>
            <a:ext cx="7588251" cy="438943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9940"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43418" y="1828800"/>
            <a:ext cx="4144433" cy="30178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79767304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4096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89968" y="2743201"/>
            <a:ext cx="7802033" cy="23923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0964"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43418" y="1890714"/>
            <a:ext cx="4144433" cy="341153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48861745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4198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89968" y="2743201"/>
            <a:ext cx="7802033" cy="23923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1988"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01084" y="2011364"/>
            <a:ext cx="4188883" cy="310673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425125501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4301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83317" y="1793875"/>
            <a:ext cx="8229600" cy="41608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23837780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4403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788834" y="1546225"/>
            <a:ext cx="8403167" cy="50371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403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233" y="2925764"/>
            <a:ext cx="4417484" cy="28352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4037"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356101" y="4483101"/>
            <a:ext cx="1130300" cy="1809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4992425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1024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342670" y="1725770"/>
            <a:ext cx="8782530" cy="272717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0244"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404533" y="4804616"/>
            <a:ext cx="8720667" cy="73183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91681780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4505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48885" y="1828800"/>
            <a:ext cx="9080500" cy="41148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86116284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4608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95968" y="2033588"/>
            <a:ext cx="9743017" cy="41830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77780970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4710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826648" y="1627144"/>
            <a:ext cx="7082367" cy="26749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7108"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27318" y="4574790"/>
            <a:ext cx="8382000" cy="14319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66437620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4813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36851" y="1989138"/>
            <a:ext cx="8331200" cy="16002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14588713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3743104" y="215056"/>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4915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8185" y="1292021"/>
            <a:ext cx="7071784" cy="37052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915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635835" y="1477447"/>
            <a:ext cx="4556166" cy="16160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53659130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5017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87681" y="1249836"/>
            <a:ext cx="9349316" cy="47720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32002033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3790605" y="244691"/>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5120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41451" y="1022736"/>
            <a:ext cx="8981016" cy="489117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403209617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3790605" y="345685"/>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5222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81320" y="1167929"/>
            <a:ext cx="9266767" cy="47974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45988323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3807081" y="0"/>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5325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00147" y="757897"/>
            <a:ext cx="9340849" cy="54197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79833819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3815318" y="310593"/>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5427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50827" y="1143731"/>
            <a:ext cx="9118600" cy="47720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0072347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3700453" y="306881"/>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1126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03446" y="1556792"/>
            <a:ext cx="10240433" cy="43926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51905143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3823557" y="228216"/>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5529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27721" y="1077829"/>
            <a:ext cx="9129183" cy="492918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81766080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3749416" y="112885"/>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5632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82812" y="864973"/>
            <a:ext cx="9553884" cy="521430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60548912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3807081" y="269405"/>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5734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17189" y="1209633"/>
            <a:ext cx="9144000" cy="48768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19550286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3790605" y="321939"/>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5837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50018" y="1099972"/>
            <a:ext cx="8955617" cy="50339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407216878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5939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38768" y="1903413"/>
            <a:ext cx="7558617" cy="3810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9276554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
          <p:cNvSpPr txBox="1">
            <a:spLocks noChangeArrowheads="1"/>
          </p:cNvSpPr>
          <p:nvPr/>
        </p:nvSpPr>
        <p:spPr bwMode="auto">
          <a:xfrm>
            <a:off x="3790605" y="2625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6041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02318" y="1012426"/>
            <a:ext cx="9160933" cy="52117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91433218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pic>
        <p:nvPicPr>
          <p:cNvPr id="6144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62618" y="1646238"/>
            <a:ext cx="8925983" cy="50292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92263788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07F0699C-0E0D-DEA2-CFD8-8E174EF0FAD8}"/>
              </a:ext>
            </a:extLst>
          </p:cNvPr>
          <p:cNvSpPr txBox="1"/>
          <p:nvPr/>
        </p:nvSpPr>
        <p:spPr>
          <a:xfrm>
            <a:off x="889000" y="564690"/>
            <a:ext cx="1067646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rebuchet MS" pitchFamily="34" charset="0"/>
                <a:ea typeface="+mn-ea"/>
                <a:cs typeface="+mn-cs"/>
              </a:rPr>
              <a:t>Relation between DCT and Fourier Transform </a:t>
            </a:r>
          </a:p>
        </p:txBody>
      </p:sp>
      <p:sp>
        <p:nvSpPr>
          <p:cNvPr id="9" name="TextBox 8">
            <a:extLst>
              <a:ext uri="{FF2B5EF4-FFF2-40B4-BE49-F238E27FC236}">
                <a16:creationId xmlns="" xmlns:a16="http://schemas.microsoft.com/office/drawing/2014/main" id="{74DF4653-7821-B7E4-848F-27A0D63E94A5}"/>
              </a:ext>
            </a:extLst>
          </p:cNvPr>
          <p:cNvSpPr txBox="1"/>
          <p:nvPr/>
        </p:nvSpPr>
        <p:spPr>
          <a:xfrm>
            <a:off x="0" y="2228671"/>
            <a:ext cx="12192000" cy="1200329"/>
          </a:xfrm>
          <a:prstGeom prst="rect">
            <a:avLst/>
          </a:prstGeom>
          <a:noFill/>
        </p:spPr>
        <p:txBody>
          <a:bodyPr wrap="square">
            <a:spAutoFit/>
          </a:bodyPr>
          <a:lstStyle/>
          <a:p>
            <a:pPr algn="ctr"/>
            <a:r>
              <a:rPr lang="en-US" dirty="0"/>
              <a:t>DCT (Discrete Cosine Transform) is a simplified version of the Fourier Transform</a:t>
            </a:r>
          </a:p>
          <a:p>
            <a:pPr marL="285750" indent="-285750" algn="ctr">
              <a:buFont typeface="Wingdings" panose="05000000000000000000" pitchFamily="2" charset="2"/>
              <a:buChar char="Ø"/>
            </a:pPr>
            <a:r>
              <a:rPr lang="en-US" dirty="0"/>
              <a:t>It is the real portion of Fourier Transform.</a:t>
            </a:r>
          </a:p>
          <a:p>
            <a:pPr marL="285750" indent="-285750" algn="ctr">
              <a:buFont typeface="Wingdings" panose="05000000000000000000" pitchFamily="2" charset="2"/>
              <a:buChar char="Ø"/>
            </a:pPr>
            <a:r>
              <a:rPr lang="en-US" dirty="0"/>
              <a:t>It computationally easy.</a:t>
            </a:r>
          </a:p>
          <a:p>
            <a:pPr marL="285750" indent="-285750" algn="ctr">
              <a:buFont typeface="Wingdings" panose="05000000000000000000" pitchFamily="2" charset="2"/>
              <a:buChar char="Ø"/>
            </a:pPr>
            <a:r>
              <a:rPr lang="en-US" dirty="0"/>
              <a:t>It is effective for multimedia signal processing than Fourier transform as this only deals with the real term. </a:t>
            </a:r>
          </a:p>
        </p:txBody>
      </p:sp>
    </p:spTree>
    <p:extLst>
      <p:ext uri="{BB962C8B-B14F-4D97-AF65-F5344CB8AC3E}">
        <p14:creationId xmlns="" xmlns:p14="http://schemas.microsoft.com/office/powerpoint/2010/main" val="39722697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659D1B6-DB78-0046-B574-A499BB2F9B7B}"/>
              </a:ext>
            </a:extLst>
          </p:cNvPr>
          <p:cNvPicPr>
            <a:picLocks noChangeAspect="1"/>
          </p:cNvPicPr>
          <p:nvPr/>
        </p:nvPicPr>
        <p:blipFill>
          <a:blip r:embed="rId2"/>
          <a:stretch>
            <a:fillRect/>
          </a:stretch>
        </p:blipFill>
        <p:spPr>
          <a:xfrm>
            <a:off x="1944325" y="1238507"/>
            <a:ext cx="8303349" cy="2105352"/>
          </a:xfrm>
          <a:prstGeom prst="rect">
            <a:avLst/>
          </a:prstGeom>
        </p:spPr>
      </p:pic>
      <p:sp>
        <p:nvSpPr>
          <p:cNvPr id="3" name="Text Box 1">
            <a:extLst>
              <a:ext uri="{FF2B5EF4-FFF2-40B4-BE49-F238E27FC236}">
                <a16:creationId xmlns="" xmlns:a16="http://schemas.microsoft.com/office/drawing/2014/main" id="{83A68096-06CD-8055-40DB-25BA56A36173}"/>
              </a:ext>
            </a:extLst>
          </p:cNvPr>
          <p:cNvSpPr txBox="1">
            <a:spLocks noChangeArrowheads="1"/>
          </p:cNvSpPr>
          <p:nvPr/>
        </p:nvSpPr>
        <p:spPr bwMode="auto">
          <a:xfrm>
            <a:off x="4177571" y="330729"/>
            <a:ext cx="3830514"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DCT Calculation</a:t>
            </a:r>
          </a:p>
        </p:txBody>
      </p:sp>
      <mc:AlternateContent xmlns:mc="http://schemas.openxmlformats.org/markup-compatibility/2006">
        <mc:Choice xmlns="" xmlns:a14="http://schemas.microsoft.com/office/drawing/2010/main" Requires="a14">
          <p:sp>
            <p:nvSpPr>
              <p:cNvPr id="4" name="TextBox 3">
                <a:extLst>
                  <a:ext uri="{FF2B5EF4-FFF2-40B4-BE49-F238E27FC236}">
                    <a16:creationId xmlns:a16="http://schemas.microsoft.com/office/drawing/2014/main" id="{A99DDB50-094C-4783-2315-A13D8F3479C9}"/>
                  </a:ext>
                </a:extLst>
              </p:cNvPr>
              <p:cNvSpPr txBox="1"/>
              <p:nvPr/>
            </p:nvSpPr>
            <p:spPr>
              <a:xfrm>
                <a:off x="235719" y="3505580"/>
                <a:ext cx="7986995" cy="86575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m:t>
                      </m:r>
                      <m:r>
                        <a:rPr lang="en-US" sz="2000" b="0" i="1" smtClean="0">
                          <a:latin typeface="Cambria Math" panose="02040503050406030204" pitchFamily="18" charset="0"/>
                        </a:rPr>
                        <m:t>𝐷</m:t>
                      </m:r>
                      <m:r>
                        <a:rPr lang="en-US" sz="2000" b="0" i="1" smtClean="0">
                          <a:latin typeface="Cambria Math" panose="02040503050406030204" pitchFamily="18" charset="0"/>
                        </a:rPr>
                        <m:t> </m:t>
                      </m:r>
                      <m:r>
                        <a:rPr lang="en-US" sz="2000" b="0" i="1" smtClean="0">
                          <a:latin typeface="Cambria Math" panose="02040503050406030204" pitchFamily="18" charset="0"/>
                        </a:rPr>
                        <m:t>𝐷𝐶𝑇</m:t>
                      </m:r>
                      <m:r>
                        <a:rPr lang="en-US" sz="2000" b="0" i="1" smtClean="0">
                          <a:latin typeface="Cambria Math" panose="02040503050406030204" pitchFamily="18" charset="0"/>
                        </a:rPr>
                        <m:t> </m:t>
                      </m:r>
                      <m:r>
                        <a:rPr lang="en-US" sz="2000" b="0" i="1" smtClean="0">
                          <a:latin typeface="Cambria Math" panose="02040503050406030204" pitchFamily="18" charset="0"/>
                        </a:rPr>
                        <m:t>𝐶𝑎𝑙𝑐𝑢𝑙𝑎𝑡𝑖𝑜𝑛</m:t>
                      </m:r>
                      <m:r>
                        <a:rPr lang="en-US" sz="2000" b="0" i="1" smtClean="0">
                          <a:latin typeface="Cambria Math" panose="02040503050406030204" pitchFamily="18" charset="0"/>
                        </a:rPr>
                        <m:t>:</m:t>
                      </m:r>
                      <m:r>
                        <a:rPr lang="en-US" sz="2000" b="0" i="1" smtClean="0">
                          <a:latin typeface="Cambria Math" panose="02040503050406030204" pitchFamily="18" charset="0"/>
                        </a:rPr>
                        <m:t>𝐹</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𝑢</m:t>
                          </m:r>
                        </m:e>
                      </m:d>
                      <m:r>
                        <a:rPr lang="en-US" sz="2000" b="0" i="1" smtClean="0">
                          <a:latin typeface="Cambria Math" panose="02040503050406030204" pitchFamily="18" charset="0"/>
                        </a:rPr>
                        <m:t>=</m:t>
                      </m:r>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𝑢</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num>
                                <m:den>
                                  <m:r>
                                    <a:rPr lang="en-US" sz="2000" b="0" i="1" smtClean="0">
                                      <a:latin typeface="Cambria Math" panose="02040503050406030204" pitchFamily="18" charset="0"/>
                                    </a:rPr>
                                    <m:t>𝑁</m:t>
                                  </m:r>
                                </m:den>
                              </m:f>
                            </m:e>
                          </m:d>
                        </m:e>
                        <m:sup>
                          <m:r>
                            <a:rPr lang="en-US" sz="2000" b="0" i="1" smtClean="0">
                              <a:latin typeface="Cambria Math" panose="02040503050406030204" pitchFamily="18" charset="0"/>
                            </a:rPr>
                            <m:t>0.5</m:t>
                          </m:r>
                        </m:sup>
                      </m:sSup>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=0</m:t>
                          </m:r>
                        </m:sub>
                        <m:sup>
                          <m:r>
                            <a:rPr lang="en-US" sz="2000" b="0" i="1" smtClean="0">
                              <a:latin typeface="Cambria Math" panose="02040503050406030204" pitchFamily="18" charset="0"/>
                            </a:rPr>
                            <m:t>𝑁</m:t>
                          </m:r>
                          <m:r>
                            <a:rPr lang="en-US" sz="2000" b="0" i="1" smtClean="0">
                              <a:latin typeface="Cambria Math" panose="02040503050406030204" pitchFamily="18" charset="0"/>
                            </a:rPr>
                            <m:t>−1</m:t>
                          </m:r>
                        </m:sup>
                        <m:e>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A</m:t>
                              </m:r>
                              <m:r>
                                <m:rPr>
                                  <m:sty m:val="p"/>
                                </m:rPr>
                                <a:rPr lang="en-US" sz="2000" b="0" i="0" smtClean="0">
                                  <a:latin typeface="Cambria Math" panose="02040503050406030204" pitchFamily="18" charset="0"/>
                                </a:rPr>
                                <m:t>cos</m:t>
                              </m:r>
                            </m:fName>
                            <m:e>
                              <m:d>
                                <m:dPr>
                                  <m:begChr m:val="["/>
                                  <m:endChr m:val="]"/>
                                  <m:ctrlPr>
                                    <a:rPr lang="en-US" sz="2000" b="0" i="1" smtClean="0">
                                      <a:latin typeface="Cambria Math" panose="02040503050406030204" pitchFamily="18" charset="0"/>
                                    </a:rPr>
                                  </m:ctrlPr>
                                </m:dPr>
                                <m:e>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m:t>
                                      </m:r>
                                    </m:num>
                                    <m:den>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𝑁</m:t>
                                      </m:r>
                                    </m:den>
                                  </m:f>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+1</m:t>
                                      </m:r>
                                    </m:e>
                                  </m:d>
                                </m:e>
                              </m:d>
                            </m:e>
                          </m:func>
                          <m:r>
                            <a:rPr lang="en-US" sz="2000" b="0" i="1" smtClean="0">
                              <a:latin typeface="Cambria Math" panose="02040503050406030204" pitchFamily="18" charset="0"/>
                              <a:ea typeface="Cambria Math" panose="02040503050406030204" pitchFamily="18" charset="0"/>
                            </a:rPr>
                            <m:t>𝑓</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e>
                      </m:nary>
                    </m:oMath>
                  </m:oMathPara>
                </a14:m>
                <a:endParaRPr lang="en-US" dirty="0"/>
              </a:p>
            </p:txBody>
          </p:sp>
        </mc:Choice>
        <mc:Fallback>
          <p:sp>
            <p:nvSpPr>
              <p:cNvPr id="4" name="TextBox 3">
                <a:extLst>
                  <a:ext uri="{FF2B5EF4-FFF2-40B4-BE49-F238E27FC236}">
                    <a16:creationId xmlns="" xmlns:a16="http://schemas.microsoft.com/office/drawing/2014/main" id="{A99DDB50-094C-4783-2315-A13D8F3479C9}"/>
                  </a:ext>
                </a:extLst>
              </p:cNvPr>
              <p:cNvSpPr txBox="1">
                <a:spLocks noRot="1" noChangeAspect="1" noMove="1" noResize="1" noEditPoints="1" noAdjustHandles="1" noChangeArrowheads="1" noChangeShapeType="1" noTextEdit="1"/>
              </p:cNvSpPr>
              <p:nvPr/>
            </p:nvSpPr>
            <p:spPr>
              <a:xfrm>
                <a:off x="235719" y="3505580"/>
                <a:ext cx="7986995" cy="86575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5" name="TextBox 4">
                <a:extLst>
                  <a:ext uri="{FF2B5EF4-FFF2-40B4-BE49-F238E27FC236}">
                    <a16:creationId xmlns:a16="http://schemas.microsoft.com/office/drawing/2014/main" id="{BF1E1744-4584-B649-7C46-62B54A860485}"/>
                  </a:ext>
                </a:extLst>
              </p:cNvPr>
              <p:cNvSpPr txBox="1"/>
              <p:nvPr/>
            </p:nvSpPr>
            <p:spPr>
              <a:xfrm>
                <a:off x="235719" y="4379390"/>
                <a:ext cx="11846214" cy="900311"/>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2</m:t>
                      </m:r>
                      <m:r>
                        <a:rPr lang="en-US" sz="2000" b="0" i="1" smtClean="0">
                          <a:latin typeface="Cambria Math" panose="02040503050406030204" pitchFamily="18" charset="0"/>
                        </a:rPr>
                        <m:t>−</m:t>
                      </m:r>
                      <m:r>
                        <a:rPr lang="en-US" sz="2000" b="0" i="1" smtClean="0">
                          <a:latin typeface="Cambria Math" panose="02040503050406030204" pitchFamily="18" charset="0"/>
                        </a:rPr>
                        <m:t>𝐷</m:t>
                      </m:r>
                      <m:r>
                        <a:rPr lang="en-US" sz="2000" b="0" i="1" smtClean="0">
                          <a:latin typeface="Cambria Math" panose="02040503050406030204" pitchFamily="18" charset="0"/>
                        </a:rPr>
                        <m:t> </m:t>
                      </m:r>
                      <m:r>
                        <a:rPr lang="en-US" sz="2000" b="0" i="1" smtClean="0">
                          <a:latin typeface="Cambria Math" panose="02040503050406030204" pitchFamily="18" charset="0"/>
                        </a:rPr>
                        <m:t>𝐷𝐶𝑇</m:t>
                      </m:r>
                      <m:r>
                        <a:rPr lang="en-US" sz="2000" b="0" i="1" smtClean="0">
                          <a:latin typeface="Cambria Math" panose="02040503050406030204" pitchFamily="18" charset="0"/>
                        </a:rPr>
                        <m:t> </m:t>
                      </m:r>
                      <m:r>
                        <a:rPr lang="en-US" sz="2000" b="0" i="1" smtClean="0">
                          <a:latin typeface="Cambria Math" panose="02040503050406030204" pitchFamily="18" charset="0"/>
                        </a:rPr>
                        <m:t>𝐶𝑎𝑙𝑐𝑢𝑙𝑎𝑡𝑖𝑜𝑛</m:t>
                      </m:r>
                      <m:r>
                        <a:rPr lang="en-US" sz="2000" b="0" i="1" smtClean="0">
                          <a:latin typeface="Cambria Math" panose="02040503050406030204" pitchFamily="18" charset="0"/>
                        </a:rPr>
                        <m:t>:</m:t>
                      </m:r>
                      <m:r>
                        <a:rPr lang="en-US" sz="2000" b="0" i="1" smtClean="0">
                          <a:latin typeface="Cambria Math" panose="02040503050406030204" pitchFamily="18" charset="0"/>
                        </a:rPr>
                        <m:t>𝐹</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𝑢</m:t>
                          </m:r>
                          <m:r>
                            <a:rPr lang="en-US" sz="2000" b="0" i="1" smtClean="0">
                              <a:latin typeface="Cambria Math" panose="02040503050406030204" pitchFamily="18" charset="0"/>
                            </a:rPr>
                            <m:t>,</m:t>
                          </m:r>
                          <m:r>
                            <a:rPr lang="en-US" sz="2000" b="0" i="1" smtClean="0">
                              <a:latin typeface="Cambria Math" panose="02040503050406030204" pitchFamily="18" charset="0"/>
                            </a:rPr>
                            <m:t>𝑣</m:t>
                          </m:r>
                        </m:e>
                      </m:d>
                      <m:r>
                        <a:rPr lang="en-US" sz="2000" b="0" i="1" smtClean="0">
                          <a:latin typeface="Cambria Math" panose="02040503050406030204" pitchFamily="18" charset="0"/>
                        </a:rPr>
                        <m:t>=</m:t>
                      </m:r>
                      <m:r>
                        <a:rPr lang="en-US" sz="2000" b="0" i="1" smtClean="0">
                          <a:latin typeface="Cambria Math" panose="02040503050406030204" pitchFamily="18" charset="0"/>
                        </a:rPr>
                        <m:t>𝑎</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𝑢</m:t>
                          </m:r>
                        </m:e>
                      </m:d>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𝑣</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num>
                                <m:den>
                                  <m:r>
                                    <a:rPr lang="en-US" sz="2000" b="0" i="1" smtClean="0">
                                      <a:latin typeface="Cambria Math" panose="02040503050406030204" pitchFamily="18" charset="0"/>
                                    </a:rPr>
                                    <m:t>𝑀</m:t>
                                  </m:r>
                                </m:den>
                              </m:f>
                            </m:e>
                          </m:d>
                        </m:e>
                        <m:sup>
                          <m:r>
                            <a:rPr lang="en-US" sz="2000" b="0" i="1" smtClean="0">
                              <a:latin typeface="Cambria Math" panose="02040503050406030204" pitchFamily="18" charset="0"/>
                            </a:rPr>
                            <m:t>0.5</m:t>
                          </m:r>
                        </m:sup>
                      </m:sSup>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num>
                                <m:den>
                                  <m:r>
                                    <a:rPr lang="en-US" sz="2000" b="0" i="1" smtClean="0">
                                      <a:latin typeface="Cambria Math" panose="02040503050406030204" pitchFamily="18" charset="0"/>
                                    </a:rPr>
                                    <m:t>𝑁</m:t>
                                  </m:r>
                                </m:den>
                              </m:f>
                            </m:e>
                          </m:d>
                        </m:e>
                        <m:sup>
                          <m:r>
                            <a:rPr lang="en-US" sz="2000" b="0" i="1" smtClean="0">
                              <a:latin typeface="Cambria Math" panose="02040503050406030204" pitchFamily="18" charset="0"/>
                            </a:rPr>
                            <m:t>0.5</m:t>
                          </m:r>
                        </m:sup>
                      </m:sSup>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=0</m:t>
                          </m:r>
                        </m:sub>
                        <m:sup>
                          <m:r>
                            <a:rPr lang="en-US" sz="2000" b="0" i="1" smtClean="0">
                              <a:latin typeface="Cambria Math" panose="02040503050406030204" pitchFamily="18" charset="0"/>
                            </a:rPr>
                            <m:t>𝑁</m:t>
                          </m:r>
                          <m:r>
                            <a:rPr lang="en-US" sz="2000" b="0" i="1" smtClean="0">
                              <a:latin typeface="Cambria Math" panose="02040503050406030204" pitchFamily="18" charset="0"/>
                            </a:rPr>
                            <m:t>−1</m:t>
                          </m:r>
                        </m:sup>
                        <m:e>
                          <m:nary>
                            <m:naryPr>
                              <m:chr m:val="∑"/>
                              <m:ctrlPr>
                                <a:rPr lang="en-US" sz="2000" i="1">
                                  <a:latin typeface="Cambria Math" panose="02040503050406030204" pitchFamily="18" charset="0"/>
                                </a:rPr>
                              </m:ctrlPr>
                            </m:naryPr>
                            <m:sub>
                              <m:r>
                                <a:rPr lang="en-US" sz="2000" b="0" i="1" smtClean="0">
                                  <a:latin typeface="Cambria Math" panose="02040503050406030204" pitchFamily="18" charset="0"/>
                                </a:rPr>
                                <m:t>𝑗</m:t>
                              </m:r>
                              <m:r>
                                <a:rPr lang="en-US" sz="2000" i="1">
                                  <a:latin typeface="Cambria Math" panose="02040503050406030204" pitchFamily="18" charset="0"/>
                                </a:rPr>
                                <m:t>=0</m:t>
                              </m:r>
                            </m:sub>
                            <m:sup>
                              <m:r>
                                <a:rPr lang="en-US" sz="2000" i="1">
                                  <a:latin typeface="Cambria Math" panose="02040503050406030204" pitchFamily="18" charset="0"/>
                                </a:rPr>
                                <m:t>𝑁</m:t>
                              </m:r>
                              <m:r>
                                <a:rPr lang="en-US" sz="2000" i="1">
                                  <a:latin typeface="Cambria Math" panose="02040503050406030204" pitchFamily="18" charset="0"/>
                                </a:rPr>
                                <m:t>−1</m:t>
                              </m:r>
                            </m:sup>
                            <m:e>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cos</m:t>
                                  </m:r>
                                </m:fName>
                                <m:e>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ea typeface="Cambria Math" panose="02040503050406030204" pitchFamily="18" charset="0"/>
                                            </a:rPr>
                                            <m:t>𝑢</m:t>
                                          </m:r>
                                        </m:num>
                                        <m:den>
                                          <m:r>
                                            <a:rPr lang="en-US" sz="2000" i="1">
                                              <a:latin typeface="Cambria Math" panose="02040503050406030204" pitchFamily="18" charset="0"/>
                                              <a:ea typeface="Cambria Math" panose="02040503050406030204" pitchFamily="18" charset="0"/>
                                            </a:rPr>
                                            <m:t>2</m:t>
                                          </m:r>
                                          <m:r>
                                            <a:rPr lang="en-US" sz="2000" i="1">
                                              <a:latin typeface="Cambria Math" panose="02040503050406030204" pitchFamily="18" charset="0"/>
                                              <a:ea typeface="Cambria Math" panose="02040503050406030204" pitchFamily="18" charset="0"/>
                                            </a:rPr>
                                            <m:t>𝑁</m:t>
                                          </m:r>
                                        </m:den>
                                      </m:f>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2</m:t>
                                          </m:r>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m:t>
                                          </m:r>
                                        </m:e>
                                      </m:d>
                                    </m:e>
                                  </m:d>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cos</m:t>
                                      </m:r>
                                    </m:fName>
                                    <m:e>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𝑣</m:t>
                                              </m:r>
                                            </m:num>
                                            <m:den>
                                              <m:r>
                                                <a:rPr lang="en-US" sz="2000" i="1">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𝑀</m:t>
                                              </m:r>
                                            </m:den>
                                          </m:f>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𝑗</m:t>
                                              </m:r>
                                              <m:r>
                                                <a:rPr lang="en-US" sz="2000" i="1">
                                                  <a:latin typeface="Cambria Math" panose="02040503050406030204" pitchFamily="18" charset="0"/>
                                                  <a:ea typeface="Cambria Math" panose="02040503050406030204" pitchFamily="18" charset="0"/>
                                                </a:rPr>
                                                <m:t>+1</m:t>
                                              </m:r>
                                            </m:e>
                                          </m:d>
                                        </m:e>
                                      </m:d>
                                    </m:e>
                                  </m:func>
                                </m:e>
                              </m:func>
                              <m:r>
                                <a:rPr lang="en-US" sz="2000" i="1">
                                  <a:latin typeface="Cambria Math" panose="02040503050406030204" pitchFamily="18" charset="0"/>
                                  <a:ea typeface="Cambria Math" panose="02040503050406030204" pitchFamily="18" charset="0"/>
                                </a:rPr>
                                <m:t>𝑓</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𝑗</m:t>
                              </m:r>
                              <m:r>
                                <a:rPr lang="en-US" sz="2000" i="1">
                                  <a:latin typeface="Cambria Math" panose="02040503050406030204" pitchFamily="18" charset="0"/>
                                  <a:ea typeface="Cambria Math" panose="02040503050406030204" pitchFamily="18" charset="0"/>
                                </a:rPr>
                                <m:t>)</m:t>
                              </m:r>
                            </m:e>
                          </m:nary>
                        </m:e>
                      </m:nary>
                    </m:oMath>
                  </m:oMathPara>
                </a14:m>
                <a:endParaRPr lang="en-US" dirty="0"/>
              </a:p>
            </p:txBody>
          </p:sp>
        </mc:Choice>
        <mc:Fallback>
          <p:sp>
            <p:nvSpPr>
              <p:cNvPr id="5" name="TextBox 4">
                <a:extLst>
                  <a:ext uri="{FF2B5EF4-FFF2-40B4-BE49-F238E27FC236}">
                    <a16:creationId xmlns="" xmlns:a16="http://schemas.microsoft.com/office/drawing/2014/main" id="{BF1E1744-4584-B649-7C46-62B54A860485}"/>
                  </a:ext>
                </a:extLst>
              </p:cNvPr>
              <p:cNvSpPr txBox="1">
                <a:spLocks noRot="1" noChangeAspect="1" noMove="1" noResize="1" noEditPoints="1" noAdjustHandles="1" noChangeArrowheads="1" noChangeShapeType="1" noTextEdit="1"/>
              </p:cNvSpPr>
              <p:nvPr/>
            </p:nvSpPr>
            <p:spPr>
              <a:xfrm>
                <a:off x="235719" y="4379390"/>
                <a:ext cx="11846214" cy="90031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6" name="TextBox 5">
                <a:extLst>
                  <a:ext uri="{FF2B5EF4-FFF2-40B4-BE49-F238E27FC236}">
                    <a16:creationId xmlns:a16="http://schemas.microsoft.com/office/drawing/2014/main" id="{6F478056-276B-B7D8-076D-C1E84BF7D74D}"/>
                  </a:ext>
                </a:extLst>
              </p:cNvPr>
              <p:cNvSpPr txBox="1"/>
              <p:nvPr/>
            </p:nvSpPr>
            <p:spPr>
              <a:xfrm>
                <a:off x="1454919" y="5142824"/>
                <a:ext cx="4404015" cy="95333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𝑤h𝑒𝑟𝑒</m:t>
                      </m:r>
                      <m:r>
                        <a:rPr lang="en-US" sz="2000" b="0" i="1" smtClean="0">
                          <a:latin typeface="Cambria Math" panose="02040503050406030204" pitchFamily="18" charset="0"/>
                        </a:rPr>
                        <m:t>   </m:t>
                      </m:r>
                      <m:r>
                        <a:rPr lang="en-US" sz="2000" b="0" i="1" smtClean="0">
                          <a:latin typeface="Cambria Math" panose="02040503050406030204" pitchFamily="18" charset="0"/>
                        </a:rPr>
                        <m:t>𝑎</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𝑢</m:t>
                          </m:r>
                        </m:e>
                      </m:d>
                      <m:r>
                        <a:rPr lang="en-US" sz="2000" b="0" i="1" smtClean="0">
                          <a:latin typeface="Cambria Math" panose="02040503050406030204" pitchFamily="18" charset="0"/>
                        </a:rPr>
                        <m:t>=</m:t>
                      </m:r>
                      <m:m>
                        <m:mPr>
                          <m:mcs>
                            <m:mc>
                              <m:mcPr>
                                <m:count m:val="1"/>
                                <m:mcJc m:val="center"/>
                              </m:mcPr>
                            </m:mc>
                          </m:mcs>
                          <m:ctrlPr>
                            <a:rPr lang="en-US" sz="2000" b="0" i="1" smtClean="0">
                              <a:latin typeface="Cambria Math" panose="02040503050406030204" pitchFamily="18" charset="0"/>
                            </a:rPr>
                          </m:ctrlPr>
                        </m:mPr>
                        <m:mr>
                          <m:e>
                            <m:f>
                              <m:fPr>
                                <m:ctrlPr>
                                  <a:rPr lang="en-US" sz="2000" b="0" i="1" smtClean="0">
                                    <a:latin typeface="Cambria Math" panose="02040503050406030204" pitchFamily="18" charset="0"/>
                                  </a:rPr>
                                </m:ctrlPr>
                              </m:fPr>
                              <m:num>
                                <m:r>
                                  <m:rPr>
                                    <m:brk m:alnAt="7"/>
                                  </m:rPr>
                                  <a:rPr lang="en-US" sz="2000" b="0" i="1" smtClean="0">
                                    <a:latin typeface="Cambria Math" panose="02040503050406030204" pitchFamily="18" charset="0"/>
                                  </a:rPr>
                                  <m:t>1</m:t>
                                </m:r>
                              </m:num>
                              <m:den>
                                <m:rad>
                                  <m:radPr>
                                    <m:degHide m:val="on"/>
                                    <m:ctrlPr>
                                      <a:rPr lang="en-US" sz="2000" b="0" i="1" smtClean="0">
                                        <a:latin typeface="Cambria Math" panose="02040503050406030204" pitchFamily="18" charset="0"/>
                                        <a:ea typeface="Cambria Math" panose="02040503050406030204" pitchFamily="18" charset="0"/>
                                      </a:rPr>
                                    </m:ctrlPr>
                                  </m:radPr>
                                  <m:deg/>
                                  <m:e>
                                    <m:r>
                                      <m:rPr>
                                        <m:brk m:alnAt="7"/>
                                      </m:rPr>
                                      <a:rPr lang="en-US" sz="2000" b="0" i="1" smtClean="0">
                                        <a:latin typeface="Cambria Math" panose="02040503050406030204" pitchFamily="18" charset="0"/>
                                        <a:ea typeface="Cambria Math" panose="02040503050406030204" pitchFamily="18" charset="0"/>
                                      </a:rPr>
                                      <m:t>2</m:t>
                                    </m:r>
                                  </m:e>
                                </m:rad>
                              </m:den>
                            </m:f>
                            <m:r>
                              <m:rPr>
                                <m:brk m:alnAt="7"/>
                              </m:rPr>
                              <a:rPr lang="en-US" sz="2000" b="0" i="1" smtClean="0">
                                <a:latin typeface="Cambria Math" panose="02040503050406030204" pitchFamily="18" charset="0"/>
                              </a:rPr>
                              <m:t>            </m:t>
                            </m:r>
                            <m:r>
                              <a:rPr lang="en-US" sz="2000" b="0" i="1" smtClean="0">
                                <a:latin typeface="Cambria Math" panose="02040503050406030204" pitchFamily="18" charset="0"/>
                              </a:rPr>
                              <m:t>𝑓𝑜𝑟</m:t>
                            </m:r>
                            <m:r>
                              <a:rPr lang="en-US" sz="2000" b="0" i="1" smtClean="0">
                                <a:latin typeface="Cambria Math" panose="02040503050406030204" pitchFamily="18" charset="0"/>
                              </a:rPr>
                              <m:t> </m:t>
                            </m:r>
                            <m:r>
                              <a:rPr lang="en-US" sz="2000" b="0" i="1" smtClean="0">
                                <a:latin typeface="Cambria Math" panose="02040503050406030204" pitchFamily="18" charset="0"/>
                              </a:rPr>
                              <m:t>𝑢</m:t>
                            </m:r>
                            <m:r>
                              <a:rPr lang="en-US" sz="2000" b="0" i="1" smtClean="0">
                                <a:latin typeface="Cambria Math" panose="02040503050406030204" pitchFamily="18" charset="0"/>
                              </a:rPr>
                              <m:t>=0 </m:t>
                            </m:r>
                          </m:e>
                        </m:mr>
                        <m:mr>
                          <m:e>
                            <m:r>
                              <a:rPr lang="en-US" sz="2000" b="0" i="1" smtClean="0">
                                <a:latin typeface="Cambria Math" panose="02040503050406030204" pitchFamily="18" charset="0"/>
                              </a:rPr>
                              <m:t>1        </m:t>
                            </m:r>
                            <m:r>
                              <a:rPr lang="en-US" sz="2000" b="0" i="1" smtClean="0">
                                <a:latin typeface="Cambria Math" panose="02040503050406030204" pitchFamily="18" charset="0"/>
                              </a:rPr>
                              <m:t>𝑓𝑜𝑟</m:t>
                            </m:r>
                            <m:r>
                              <a:rPr lang="en-US" sz="2000" b="0" i="1" smtClean="0">
                                <a:latin typeface="Cambria Math" panose="02040503050406030204" pitchFamily="18" charset="0"/>
                              </a:rPr>
                              <m:t> </m:t>
                            </m:r>
                            <m:r>
                              <a:rPr lang="en-US" sz="2000" b="0" i="1" smtClean="0">
                                <a:latin typeface="Cambria Math" panose="02040503050406030204" pitchFamily="18" charset="0"/>
                              </a:rPr>
                              <m:t>𝑜𝑡h𝑒𝑟𝑤𝑖𝑠𝑒</m:t>
                            </m:r>
                          </m:e>
                        </m:mr>
                      </m:m>
                    </m:oMath>
                  </m:oMathPara>
                </a14:m>
                <a:endParaRPr lang="en-US" dirty="0"/>
              </a:p>
            </p:txBody>
          </p:sp>
        </mc:Choice>
        <mc:Fallback>
          <p:sp>
            <p:nvSpPr>
              <p:cNvPr id="6" name="TextBox 5">
                <a:extLst>
                  <a:ext uri="{FF2B5EF4-FFF2-40B4-BE49-F238E27FC236}">
                    <a16:creationId xmlns="" xmlns:a16="http://schemas.microsoft.com/office/drawing/2014/main" id="{6F478056-276B-B7D8-076D-C1E84BF7D74D}"/>
                  </a:ext>
                </a:extLst>
              </p:cNvPr>
              <p:cNvSpPr txBox="1">
                <a:spLocks noRot="1" noChangeAspect="1" noMove="1" noResize="1" noEditPoints="1" noAdjustHandles="1" noChangeArrowheads="1" noChangeShapeType="1" noTextEdit="1"/>
              </p:cNvSpPr>
              <p:nvPr/>
            </p:nvSpPr>
            <p:spPr>
              <a:xfrm>
                <a:off x="1454919" y="5142824"/>
                <a:ext cx="4404015" cy="95333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7" name="TextBox 6">
                <a:extLst>
                  <a:ext uri="{FF2B5EF4-FFF2-40B4-BE49-F238E27FC236}">
                    <a16:creationId xmlns:a16="http://schemas.microsoft.com/office/drawing/2014/main" id="{55A86003-493A-E3DD-CEA7-410840DBFB1D}"/>
                  </a:ext>
                </a:extLst>
              </p:cNvPr>
              <p:cNvSpPr txBox="1"/>
              <p:nvPr/>
            </p:nvSpPr>
            <p:spPr>
              <a:xfrm>
                <a:off x="5681134" y="5275091"/>
                <a:ext cx="4092291" cy="953338"/>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𝑎𝑛𝑑</m:t>
                      </m:r>
                      <m:r>
                        <a:rPr lang="en-US" sz="2000" b="0" i="1" smtClean="0">
                          <a:latin typeface="Cambria Math" panose="02040503050406030204" pitchFamily="18" charset="0"/>
                        </a:rPr>
                        <m:t>    </m:t>
                      </m:r>
                      <m:r>
                        <a:rPr lang="en-US" sz="2000" b="0" i="1" smtClean="0">
                          <a:latin typeface="Cambria Math" panose="02040503050406030204" pitchFamily="18" charset="0"/>
                        </a:rPr>
                        <m:t>𝑎</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𝑣</m:t>
                          </m:r>
                        </m:e>
                      </m:d>
                      <m:r>
                        <a:rPr lang="en-US" sz="2000" b="0" i="1" smtClean="0">
                          <a:latin typeface="Cambria Math" panose="02040503050406030204" pitchFamily="18" charset="0"/>
                        </a:rPr>
                        <m:t>=</m:t>
                      </m:r>
                      <m:m>
                        <m:mPr>
                          <m:mcs>
                            <m:mc>
                              <m:mcPr>
                                <m:count m:val="1"/>
                                <m:mcJc m:val="center"/>
                              </m:mcPr>
                            </m:mc>
                          </m:mcs>
                          <m:ctrlPr>
                            <a:rPr lang="en-US" sz="2000" b="0" i="1" smtClean="0">
                              <a:latin typeface="Cambria Math" panose="02040503050406030204" pitchFamily="18" charset="0"/>
                            </a:rPr>
                          </m:ctrlPr>
                        </m:mPr>
                        <m:mr>
                          <m:e>
                            <m:f>
                              <m:fPr>
                                <m:ctrlPr>
                                  <a:rPr lang="en-US" sz="2000" b="0" i="1" smtClean="0">
                                    <a:latin typeface="Cambria Math" panose="02040503050406030204" pitchFamily="18" charset="0"/>
                                  </a:rPr>
                                </m:ctrlPr>
                              </m:fPr>
                              <m:num>
                                <m:r>
                                  <m:rPr>
                                    <m:brk m:alnAt="7"/>
                                  </m:rPr>
                                  <a:rPr lang="en-US" sz="2000" b="0" i="1" smtClean="0">
                                    <a:latin typeface="Cambria Math" panose="02040503050406030204" pitchFamily="18" charset="0"/>
                                  </a:rPr>
                                  <m:t>1</m:t>
                                </m:r>
                              </m:num>
                              <m:den>
                                <m:rad>
                                  <m:radPr>
                                    <m:degHide m:val="on"/>
                                    <m:ctrlPr>
                                      <a:rPr lang="en-US" sz="2000" b="0" i="1" smtClean="0">
                                        <a:latin typeface="Cambria Math" panose="02040503050406030204" pitchFamily="18" charset="0"/>
                                        <a:ea typeface="Cambria Math" panose="02040503050406030204" pitchFamily="18" charset="0"/>
                                      </a:rPr>
                                    </m:ctrlPr>
                                  </m:radPr>
                                  <m:deg/>
                                  <m:e>
                                    <m:r>
                                      <m:rPr>
                                        <m:brk m:alnAt="7"/>
                                      </m:rPr>
                                      <a:rPr lang="en-US" sz="2000" b="0" i="1" smtClean="0">
                                        <a:latin typeface="Cambria Math" panose="02040503050406030204" pitchFamily="18" charset="0"/>
                                        <a:ea typeface="Cambria Math" panose="02040503050406030204" pitchFamily="18" charset="0"/>
                                      </a:rPr>
                                      <m:t>2</m:t>
                                    </m:r>
                                  </m:e>
                                </m:rad>
                              </m:den>
                            </m:f>
                            <m:r>
                              <m:rPr>
                                <m:brk m:alnAt="7"/>
                              </m:rPr>
                              <a:rPr lang="en-US" sz="2000" b="0" i="1" smtClean="0">
                                <a:latin typeface="Cambria Math" panose="02040503050406030204" pitchFamily="18" charset="0"/>
                              </a:rPr>
                              <m:t>               </m:t>
                            </m:r>
                            <m:r>
                              <a:rPr lang="en-US" sz="2000" b="0" i="1" smtClean="0">
                                <a:latin typeface="Cambria Math" panose="02040503050406030204" pitchFamily="18" charset="0"/>
                              </a:rPr>
                              <m:t>𝑓𝑜𝑟</m:t>
                            </m:r>
                            <m:r>
                              <a:rPr lang="en-US" sz="2000" b="0" i="1" smtClean="0">
                                <a:latin typeface="Cambria Math" panose="02040503050406030204" pitchFamily="18" charset="0"/>
                              </a:rPr>
                              <m:t> </m:t>
                            </m:r>
                            <m:r>
                              <a:rPr lang="en-US" sz="2000" b="0" i="1" smtClean="0">
                                <a:latin typeface="Cambria Math" panose="02040503050406030204" pitchFamily="18" charset="0"/>
                              </a:rPr>
                              <m:t>𝑣</m:t>
                            </m:r>
                            <m:r>
                              <a:rPr lang="en-US" sz="2000" b="0" i="1" smtClean="0">
                                <a:latin typeface="Cambria Math" panose="02040503050406030204" pitchFamily="18" charset="0"/>
                              </a:rPr>
                              <m:t>=0 </m:t>
                            </m:r>
                          </m:e>
                        </m:mr>
                        <m:mr>
                          <m:e>
                            <m:r>
                              <a:rPr lang="en-US" sz="2000" b="0" i="1" smtClean="0">
                                <a:latin typeface="Cambria Math" panose="02040503050406030204" pitchFamily="18" charset="0"/>
                              </a:rPr>
                              <m:t>1           </m:t>
                            </m:r>
                            <m:r>
                              <a:rPr lang="en-US" sz="2000" b="0" i="1" smtClean="0">
                                <a:latin typeface="Cambria Math" panose="02040503050406030204" pitchFamily="18" charset="0"/>
                              </a:rPr>
                              <m:t>𝑓𝑜𝑟</m:t>
                            </m:r>
                            <m:r>
                              <a:rPr lang="en-US" sz="2000" b="0" i="1" smtClean="0">
                                <a:latin typeface="Cambria Math" panose="02040503050406030204" pitchFamily="18" charset="0"/>
                              </a:rPr>
                              <m:t> </m:t>
                            </m:r>
                            <m:r>
                              <a:rPr lang="en-US" sz="2000" b="0" i="1" smtClean="0">
                                <a:latin typeface="Cambria Math" panose="02040503050406030204" pitchFamily="18" charset="0"/>
                              </a:rPr>
                              <m:t>𝑜𝑡h𝑒𝑟𝑤𝑖𝑠𝑒</m:t>
                            </m:r>
                          </m:e>
                        </m:mr>
                      </m:m>
                    </m:oMath>
                  </m:oMathPara>
                </a14:m>
                <a:endParaRPr lang="en-US" dirty="0"/>
              </a:p>
            </p:txBody>
          </p:sp>
        </mc:Choice>
        <mc:Fallback>
          <p:sp>
            <p:nvSpPr>
              <p:cNvPr id="7" name="TextBox 6">
                <a:extLst>
                  <a:ext uri="{FF2B5EF4-FFF2-40B4-BE49-F238E27FC236}">
                    <a16:creationId xmlns="" xmlns:a16="http://schemas.microsoft.com/office/drawing/2014/main" id="{55A86003-493A-E3DD-CEA7-410840DBFB1D}"/>
                  </a:ext>
                </a:extLst>
              </p:cNvPr>
              <p:cNvSpPr txBox="1">
                <a:spLocks noRot="1" noChangeAspect="1" noMove="1" noResize="1" noEditPoints="1" noAdjustHandles="1" noChangeArrowheads="1" noChangeShapeType="1" noTextEdit="1"/>
              </p:cNvSpPr>
              <p:nvPr/>
            </p:nvSpPr>
            <p:spPr>
              <a:xfrm>
                <a:off x="5681134" y="5275091"/>
                <a:ext cx="4092291" cy="95333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 xmlns:p14="http://schemas.microsoft.com/office/powerpoint/2010/main" val="25182624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 xmlns:a16="http://schemas.microsoft.com/office/drawing/2014/main" id="{36223D72-3B93-ABD2-8A39-CD3E78187B19}"/>
              </a:ext>
            </a:extLst>
          </p:cNvPr>
          <p:cNvSpPr txBox="1">
            <a:spLocks noChangeArrowheads="1"/>
          </p:cNvSpPr>
          <p:nvPr/>
        </p:nvSpPr>
        <p:spPr bwMode="auto">
          <a:xfrm>
            <a:off x="4177571" y="500064"/>
            <a:ext cx="3830514"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DCT Calculation</a:t>
            </a:r>
          </a:p>
        </p:txBody>
      </p:sp>
      <p:sp>
        <p:nvSpPr>
          <p:cNvPr id="3" name="TextBox 2">
            <a:extLst>
              <a:ext uri="{FF2B5EF4-FFF2-40B4-BE49-F238E27FC236}">
                <a16:creationId xmlns="" xmlns:a16="http://schemas.microsoft.com/office/drawing/2014/main" id="{1C70415D-9D6A-D8F9-D917-D569107A629F}"/>
              </a:ext>
            </a:extLst>
          </p:cNvPr>
          <p:cNvSpPr txBox="1"/>
          <p:nvPr/>
        </p:nvSpPr>
        <p:spPr>
          <a:xfrm>
            <a:off x="1075267" y="1777999"/>
            <a:ext cx="10447866" cy="2308324"/>
          </a:xfrm>
          <a:prstGeom prst="rect">
            <a:avLst/>
          </a:prstGeom>
          <a:noFill/>
        </p:spPr>
        <p:txBody>
          <a:bodyPr wrap="square" rtlCol="0">
            <a:spAutoFit/>
          </a:bodyPr>
          <a:lstStyle/>
          <a:p>
            <a:pPr marL="285750" indent="-285750" algn="just">
              <a:buFont typeface="Arial" panose="020B0604020202020204" pitchFamily="34" charset="0"/>
              <a:buChar char="•"/>
            </a:pPr>
            <a:r>
              <a:rPr lang="en-US" dirty="0">
                <a:solidFill>
                  <a:srgbClr val="000000"/>
                </a:solidFill>
                <a:latin typeface="Times New Roman" panose="02020603050405020304" pitchFamily="18" charset="0"/>
              </a:rPr>
              <a:t>The input image is divided into </a:t>
            </a:r>
            <a:r>
              <a:rPr lang="en-US" i="1" dirty="0">
                <a:solidFill>
                  <a:srgbClr val="000000"/>
                </a:solidFill>
                <a:latin typeface="Times New Roman" panose="02020603050405020304" pitchFamily="18" charset="0"/>
              </a:rPr>
              <a:t>N×M</a:t>
            </a:r>
            <a:r>
              <a:rPr lang="en-US" dirty="0">
                <a:solidFill>
                  <a:srgbClr val="000000"/>
                </a:solidFill>
                <a:latin typeface="Times New Roman" panose="02020603050405020304" pitchFamily="18" charset="0"/>
              </a:rPr>
              <a:t> blocks.</a:t>
            </a:r>
          </a:p>
          <a:p>
            <a:pPr marL="285750" indent="-285750" algn="just">
              <a:buFont typeface="Arial" panose="020B0604020202020204" pitchFamily="34" charset="0"/>
              <a:buChar char="•"/>
            </a:pPr>
            <a:r>
              <a:rPr lang="en-US" i="1" dirty="0">
                <a:solidFill>
                  <a:srgbClr val="000000"/>
                </a:solidFill>
                <a:latin typeface="Times New Roman" panose="02020603050405020304" pitchFamily="18" charset="0"/>
              </a:rPr>
              <a:t>f(</a:t>
            </a:r>
            <a:r>
              <a:rPr lang="en-US" i="1" dirty="0" err="1">
                <a:solidFill>
                  <a:srgbClr val="000000"/>
                </a:solidFill>
                <a:latin typeface="Times New Roman" panose="02020603050405020304" pitchFamily="18" charset="0"/>
              </a:rPr>
              <a:t>i,j</a:t>
            </a:r>
            <a:r>
              <a:rPr lang="en-US" i="1" dirty="0">
                <a:solidFill>
                  <a:srgbClr val="000000"/>
                </a:solidFill>
                <a:latin typeface="Times New Roman" panose="02020603050405020304" pitchFamily="18" charset="0"/>
              </a:rPr>
              <a:t>)</a:t>
            </a:r>
            <a:r>
              <a:rPr lang="en-US" dirty="0">
                <a:solidFill>
                  <a:srgbClr val="000000"/>
                </a:solidFill>
                <a:latin typeface="Times New Roman" panose="02020603050405020304" pitchFamily="18" charset="0"/>
              </a:rPr>
              <a:t> is the intensity of the </a:t>
            </a:r>
            <a:r>
              <a:rPr lang="en-US" i="1" dirty="0">
                <a:solidFill>
                  <a:srgbClr val="000000"/>
                </a:solidFill>
                <a:latin typeface="Times New Roman" panose="02020603050405020304" pitchFamily="18" charset="0"/>
              </a:rPr>
              <a:t>i</a:t>
            </a:r>
            <a:r>
              <a:rPr lang="en-US" i="1" baseline="30000" dirty="0">
                <a:solidFill>
                  <a:srgbClr val="000000"/>
                </a:solidFill>
                <a:latin typeface="Times New Roman" panose="02020603050405020304" pitchFamily="18" charset="0"/>
              </a:rPr>
              <a:t>th</a:t>
            </a:r>
            <a:r>
              <a:rPr lang="en-US" dirty="0">
                <a:solidFill>
                  <a:srgbClr val="000000"/>
                </a:solidFill>
                <a:latin typeface="Times New Roman" panose="02020603050405020304" pitchFamily="18" charset="0"/>
              </a:rPr>
              <a:t> row and </a:t>
            </a:r>
            <a:r>
              <a:rPr lang="en-US" i="1" dirty="0">
                <a:solidFill>
                  <a:srgbClr val="000000"/>
                </a:solidFill>
                <a:latin typeface="Times New Roman" panose="02020603050405020304" pitchFamily="18" charset="0"/>
              </a:rPr>
              <a:t>j</a:t>
            </a:r>
            <a:r>
              <a:rPr lang="en-US" i="1" baseline="30000" dirty="0">
                <a:solidFill>
                  <a:srgbClr val="000000"/>
                </a:solidFill>
                <a:latin typeface="Times New Roman" panose="02020603050405020304" pitchFamily="18" charset="0"/>
              </a:rPr>
              <a:t>th</a:t>
            </a:r>
            <a:r>
              <a:rPr lang="en-US" dirty="0">
                <a:solidFill>
                  <a:srgbClr val="000000"/>
                </a:solidFill>
                <a:latin typeface="Times New Roman" panose="02020603050405020304" pitchFamily="18" charset="0"/>
              </a:rPr>
              <a:t> column pixel in one of the </a:t>
            </a:r>
            <a:r>
              <a:rPr lang="en-US" i="1" dirty="0">
                <a:solidFill>
                  <a:srgbClr val="000000"/>
                </a:solidFill>
                <a:latin typeface="Times New Roman" panose="02020603050405020304" pitchFamily="18" charset="0"/>
              </a:rPr>
              <a:t>N × M</a:t>
            </a:r>
            <a:r>
              <a:rPr lang="en-US" dirty="0">
                <a:solidFill>
                  <a:srgbClr val="000000"/>
                </a:solidFill>
                <a:latin typeface="Times New Roman" panose="02020603050405020304" pitchFamily="18" charset="0"/>
              </a:rPr>
              <a:t> blocks.</a:t>
            </a:r>
          </a:p>
          <a:p>
            <a:pPr marL="285750" indent="-285750" algn="just">
              <a:buFont typeface="Arial" panose="020B0604020202020204" pitchFamily="34" charset="0"/>
              <a:buChar char="•"/>
            </a:pPr>
            <a:r>
              <a:rPr lang="en-US" i="1" dirty="0">
                <a:solidFill>
                  <a:srgbClr val="000000"/>
                </a:solidFill>
                <a:latin typeface="Times New Roman" panose="02020603050405020304" pitchFamily="18" charset="0"/>
              </a:rPr>
              <a:t>F(</a:t>
            </a:r>
            <a:r>
              <a:rPr lang="en-US" i="1" dirty="0" err="1">
                <a:solidFill>
                  <a:srgbClr val="000000"/>
                </a:solidFill>
                <a:latin typeface="Times New Roman" panose="02020603050405020304" pitchFamily="18" charset="0"/>
              </a:rPr>
              <a:t>u,v</a:t>
            </a:r>
            <a:r>
              <a:rPr lang="en-US" i="1" dirty="0">
                <a:solidFill>
                  <a:srgbClr val="000000"/>
                </a:solidFill>
                <a:latin typeface="Times New Roman" panose="02020603050405020304" pitchFamily="18" charset="0"/>
              </a:rPr>
              <a:t>)</a:t>
            </a:r>
            <a:r>
              <a:rPr lang="en-US" dirty="0">
                <a:solidFill>
                  <a:srgbClr val="000000"/>
                </a:solidFill>
                <a:latin typeface="Times New Roman" panose="02020603050405020304" pitchFamily="18" charset="0"/>
              </a:rPr>
              <a:t> is the coefficient of the DCT matrix.</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rPr>
              <a:t>The values of the </a:t>
            </a:r>
            <a:r>
              <a:rPr lang="en-US" i="1" dirty="0">
                <a:solidFill>
                  <a:srgbClr val="000000"/>
                </a:solidFill>
                <a:latin typeface="Times New Roman" panose="02020603050405020304" pitchFamily="18" charset="0"/>
              </a:rPr>
              <a:t>N × M</a:t>
            </a:r>
            <a:r>
              <a:rPr lang="en-US" dirty="0">
                <a:solidFill>
                  <a:srgbClr val="000000"/>
                </a:solidFill>
                <a:latin typeface="Times New Roman" panose="02020603050405020304" pitchFamily="18" charset="0"/>
              </a:rPr>
              <a:t> block are shifted from a positive range to one centered on zero before computing the DCT. Each entry in the original block of an 8-bit image falls in the range </a:t>
            </a:r>
            <a:r>
              <a:rPr lang="en-US" i="1" dirty="0">
                <a:solidFill>
                  <a:srgbClr val="000000"/>
                </a:solidFill>
                <a:latin typeface="Times New Roman" panose="02020603050405020304" pitchFamily="18" charset="0"/>
              </a:rPr>
              <a:t>[0,255]. </a:t>
            </a:r>
            <a:r>
              <a:rPr lang="en-US" dirty="0">
                <a:solidFill>
                  <a:srgbClr val="000000"/>
                </a:solidFill>
                <a:latin typeface="Times New Roman" panose="02020603050405020304" pitchFamily="18" charset="0"/>
              </a:rPr>
              <a:t>The midpoint of the range </a:t>
            </a:r>
            <a:r>
              <a:rPr lang="en-US" i="1" dirty="0">
                <a:solidFill>
                  <a:srgbClr val="000000"/>
                </a:solidFill>
                <a:latin typeface="Times New Roman" panose="02020603050405020304" pitchFamily="18" charset="0"/>
              </a:rPr>
              <a:t>128</a:t>
            </a:r>
            <a:r>
              <a:rPr lang="en-US" dirty="0">
                <a:solidFill>
                  <a:srgbClr val="000000"/>
                </a:solidFill>
                <a:latin typeface="Times New Roman" panose="02020603050405020304" pitchFamily="18" charset="0"/>
              </a:rPr>
              <a:t> is subtracted from each entry to produce a data range centered on zero, so that the modified range </a:t>
            </a:r>
            <a:r>
              <a:rPr lang="en-US" i="1" dirty="0">
                <a:solidFill>
                  <a:srgbClr val="000000"/>
                </a:solidFill>
                <a:latin typeface="Times New Roman" panose="02020603050405020304" pitchFamily="18" charset="0"/>
              </a:rPr>
              <a:t>is [-128,127]</a:t>
            </a:r>
            <a:r>
              <a:rPr lang="en-US" dirty="0">
                <a:solidFill>
                  <a:srgbClr val="000000"/>
                </a:solidFill>
                <a:latin typeface="Times New Roman" panose="02020603050405020304" pitchFamily="18" charset="0"/>
              </a:rPr>
              <a:t>. This step reduces the dynamic range requirements for the subsequent DCT processing. </a:t>
            </a:r>
          </a:p>
          <a:p>
            <a:pPr marL="285750" indent="-285750" algn="just">
              <a:buFont typeface="Arial" panose="020B0604020202020204" pitchFamily="34" charset="0"/>
              <a:buChar char="•"/>
            </a:pPr>
            <a:r>
              <a:rPr lang="en-US" dirty="0">
                <a:solidFill>
                  <a:srgbClr val="000000"/>
                </a:solidFill>
                <a:latin typeface="Times New Roman" panose="02020603050405020304" pitchFamily="18" charset="0"/>
              </a:rPr>
              <a:t>After the intensity value is centered around zero, DCT matrix was calculated.</a:t>
            </a:r>
          </a:p>
        </p:txBody>
      </p:sp>
    </p:spTree>
    <p:extLst>
      <p:ext uri="{BB962C8B-B14F-4D97-AF65-F5344CB8AC3E}">
        <p14:creationId xmlns="" xmlns:p14="http://schemas.microsoft.com/office/powerpoint/2010/main" val="3921194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3790605" y="181455"/>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buClrTx/>
              <a:buFontTx/>
              <a:buNone/>
            </a:pPr>
            <a:r>
              <a:rPr lang="en-US" sz="4000" dirty="0">
                <a:solidFill>
                  <a:schemeClr val="tx1"/>
                </a:solidFill>
                <a:latin typeface="Trebuchet MS" pitchFamily="34" charset="0"/>
              </a:rPr>
              <a:t>Image Compression</a:t>
            </a:r>
          </a:p>
        </p:txBody>
      </p:sp>
      <p:pic>
        <p:nvPicPr>
          <p:cNvPr id="1229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61414" y="994553"/>
            <a:ext cx="6633633" cy="51943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2292"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535563" y="2098094"/>
            <a:ext cx="3282949" cy="23637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69662085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pic>
        <p:nvPicPr>
          <p:cNvPr id="6246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78061" y="1219973"/>
            <a:ext cx="8671983" cy="48101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45977746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3790605" y="355680"/>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pic>
        <p:nvPicPr>
          <p:cNvPr id="6349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98132" y="1091998"/>
            <a:ext cx="4559300" cy="51117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63492"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90805" y="5118265"/>
            <a:ext cx="5404346" cy="102183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69493372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
          <p:cNvSpPr txBox="1">
            <a:spLocks noChangeArrowheads="1"/>
          </p:cNvSpPr>
          <p:nvPr/>
        </p:nvSpPr>
        <p:spPr bwMode="auto">
          <a:xfrm>
            <a:off x="3790605" y="296619"/>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6451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78567" y="1068538"/>
            <a:ext cx="4555067" cy="510698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6451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05601" y="5209675"/>
            <a:ext cx="5221817" cy="90901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54152352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3872984" y="1952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6553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088332" y="921523"/>
            <a:ext cx="5808133" cy="51768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49764579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6656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62251" y="1993901"/>
            <a:ext cx="8422216" cy="12731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66564"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751667" y="3994151"/>
            <a:ext cx="8352367" cy="14319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39968339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6758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48368" y="1879600"/>
            <a:ext cx="7903633" cy="24463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89325357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pic>
        <p:nvPicPr>
          <p:cNvPr id="7475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76351" y="1931988"/>
            <a:ext cx="8382000" cy="32385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47987730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pic>
        <p:nvPicPr>
          <p:cNvPr id="7577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47233" y="2170113"/>
            <a:ext cx="8432800" cy="14398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90118722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3708226" y="318831"/>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pic>
        <p:nvPicPr>
          <p:cNvPr id="7680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16030" y="1036166"/>
            <a:ext cx="8382000" cy="50752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32375073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sp>
        <p:nvSpPr>
          <p:cNvPr id="77827" name="Text Box 2"/>
          <p:cNvSpPr txBox="1">
            <a:spLocks noChangeArrowheads="1"/>
          </p:cNvSpPr>
          <p:nvPr/>
        </p:nvSpPr>
        <p:spPr bwMode="auto">
          <a:xfrm>
            <a:off x="1983317" y="1570038"/>
            <a:ext cx="1788095" cy="3407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buClrTx/>
              <a:buFontTx/>
              <a:buNone/>
            </a:pPr>
            <a:r>
              <a:rPr lang="en-US" sz="1600">
                <a:solidFill>
                  <a:srgbClr val="000000"/>
                </a:solidFill>
              </a:rPr>
              <a:t>Table 8.19 (Contd.)</a:t>
            </a:r>
          </a:p>
        </p:txBody>
      </p:sp>
      <p:pic>
        <p:nvPicPr>
          <p:cNvPr id="77828"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76501" y="2057400"/>
            <a:ext cx="7336367" cy="39703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37248041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3790605" y="168576"/>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1331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31384" y="1013251"/>
            <a:ext cx="9522884" cy="51212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8158361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pic>
        <p:nvPicPr>
          <p:cNvPr id="7885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119967" y="1831976"/>
            <a:ext cx="8047567" cy="14319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27003151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pic>
        <p:nvPicPr>
          <p:cNvPr id="7987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696634" y="1831976"/>
            <a:ext cx="6796617" cy="31924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42914816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37AD7C8-75F3-059D-CC4E-CD482515D046}"/>
              </a:ext>
            </a:extLst>
          </p:cNvPr>
          <p:cNvSpPr txBox="1"/>
          <p:nvPr/>
        </p:nvSpPr>
        <p:spPr>
          <a:xfrm>
            <a:off x="1" y="270933"/>
            <a:ext cx="12191999"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Image Compression-Vector Quantization</a:t>
            </a:r>
          </a:p>
        </p:txBody>
      </p:sp>
      <p:sp>
        <p:nvSpPr>
          <p:cNvPr id="4" name="TextBox 3">
            <a:extLst>
              <a:ext uri="{FF2B5EF4-FFF2-40B4-BE49-F238E27FC236}">
                <a16:creationId xmlns="" xmlns:a16="http://schemas.microsoft.com/office/drawing/2014/main" id="{A59DAFA4-B5F9-6F17-3E8B-F2C8D26F66F4}"/>
              </a:ext>
            </a:extLst>
          </p:cNvPr>
          <p:cNvSpPr txBox="1"/>
          <p:nvPr/>
        </p:nvSpPr>
        <p:spPr>
          <a:xfrm>
            <a:off x="728133" y="1235900"/>
            <a:ext cx="10583333" cy="2031325"/>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Vector quantization (VQ) is a classical quantization technique from signal processing that allows the modeling of probability density functions by the distribution of prototype vectors.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vector quantization method that has gained the most popularity was proposed by Linde, </a:t>
            </a:r>
            <a:r>
              <a:rPr lang="en-US" dirty="0" err="1">
                <a:latin typeface="Times New Roman" panose="02020603050405020304" pitchFamily="18" charset="0"/>
                <a:cs typeface="Times New Roman" panose="02020603050405020304" pitchFamily="18" charset="0"/>
              </a:rPr>
              <a:t>Buzo</a:t>
            </a:r>
            <a:r>
              <a:rPr lang="en-US" dirty="0">
                <a:latin typeface="Times New Roman" panose="02020603050405020304" pitchFamily="18" charset="0"/>
                <a:cs typeface="Times New Roman" panose="02020603050405020304" pitchFamily="18" charset="0"/>
              </a:rPr>
              <a:t>, and Gray. The algorithm was given the acronym LBG algorithm as a result.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LBG algorithm can be considered as generalized Lloyd scalar algorithm. Consequently, it is also known as the generalized Lloyd algorithm (GLA).</a:t>
            </a:r>
          </a:p>
          <a:p>
            <a:endParaRPr lang="en-US" dirty="0"/>
          </a:p>
        </p:txBody>
      </p:sp>
    </p:spTree>
    <p:extLst>
      <p:ext uri="{BB962C8B-B14F-4D97-AF65-F5344CB8AC3E}">
        <p14:creationId xmlns="" xmlns:p14="http://schemas.microsoft.com/office/powerpoint/2010/main" val="35498547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AD593B9-EBF5-2C72-5BC1-65F2F8820434}"/>
              </a:ext>
            </a:extLst>
          </p:cNvPr>
          <p:cNvPicPr>
            <a:picLocks noChangeAspect="1"/>
          </p:cNvPicPr>
          <p:nvPr/>
        </p:nvPicPr>
        <p:blipFill>
          <a:blip r:embed="rId2"/>
          <a:stretch>
            <a:fillRect/>
          </a:stretch>
        </p:blipFill>
        <p:spPr>
          <a:xfrm>
            <a:off x="4773407" y="1062564"/>
            <a:ext cx="2645186" cy="4999569"/>
          </a:xfrm>
          <a:prstGeom prst="rect">
            <a:avLst/>
          </a:prstGeom>
        </p:spPr>
      </p:pic>
      <p:sp>
        <p:nvSpPr>
          <p:cNvPr id="4" name="TextBox 3">
            <a:extLst>
              <a:ext uri="{FF2B5EF4-FFF2-40B4-BE49-F238E27FC236}">
                <a16:creationId xmlns="" xmlns:a16="http://schemas.microsoft.com/office/drawing/2014/main" id="{84EB16C0-B234-D76D-5F13-2082A40ABEB5}"/>
              </a:ext>
            </a:extLst>
          </p:cNvPr>
          <p:cNvSpPr txBox="1"/>
          <p:nvPr/>
        </p:nvSpPr>
        <p:spPr>
          <a:xfrm>
            <a:off x="0" y="392668"/>
            <a:ext cx="12192000" cy="400110"/>
          </a:xfrm>
          <a:prstGeom prst="rect">
            <a:avLst/>
          </a:prstGeom>
          <a:noFill/>
        </p:spPr>
        <p:txBody>
          <a:bodyPr wrap="square">
            <a:spAutoFit/>
          </a:bodyPr>
          <a:lstStyle/>
          <a:p>
            <a:pPr algn="ctr"/>
            <a:r>
              <a:rPr lang="en-US" sz="2000" dirty="0">
                <a:latin typeface="Times New Roman" panose="02020603050405020304" pitchFamily="18" charset="0"/>
                <a:cs typeface="Times New Roman" panose="02020603050405020304" pitchFamily="18" charset="0"/>
              </a:rPr>
              <a:t>Flowchart of LBG Algorithm</a:t>
            </a:r>
          </a:p>
        </p:txBody>
      </p:sp>
    </p:spTree>
    <p:extLst>
      <p:ext uri="{BB962C8B-B14F-4D97-AF65-F5344CB8AC3E}">
        <p14:creationId xmlns="" xmlns:p14="http://schemas.microsoft.com/office/powerpoint/2010/main" val="31604734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4BBE7C0-5845-F396-A424-230C395C6FE2}"/>
              </a:ext>
            </a:extLst>
          </p:cNvPr>
          <p:cNvSpPr txBox="1"/>
          <p:nvPr/>
        </p:nvSpPr>
        <p:spPr>
          <a:xfrm>
            <a:off x="1" y="270933"/>
            <a:ext cx="12191999"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LBG Algorithm</a:t>
            </a:r>
          </a:p>
        </p:txBody>
      </p:sp>
      <mc:AlternateContent xmlns:mc="http://schemas.openxmlformats.org/markup-compatibility/2006">
        <mc:Choice xmlns="" xmlns:a14="http://schemas.microsoft.com/office/drawing/2010/main" Requires="a14">
          <p:sp>
            <p:nvSpPr>
              <p:cNvPr id="4" name="TextBox 3">
                <a:extLst>
                  <a:ext uri="{FF2B5EF4-FFF2-40B4-BE49-F238E27FC236}">
                    <a16:creationId xmlns:a16="http://schemas.microsoft.com/office/drawing/2014/main" id="{7D6E4D57-4236-9BF0-5AD0-29CF151EA34D}"/>
                  </a:ext>
                </a:extLst>
              </p:cNvPr>
              <p:cNvSpPr txBox="1"/>
              <p:nvPr/>
            </p:nvSpPr>
            <p:spPr>
              <a:xfrm>
                <a:off x="690032" y="1075034"/>
                <a:ext cx="10638367" cy="4884607"/>
              </a:xfrm>
              <a:prstGeom prst="rect">
                <a:avLst/>
              </a:prstGeom>
              <a:noFill/>
            </p:spPr>
            <p:txBody>
              <a:bodyPr wrap="square">
                <a:spAutoFit/>
              </a:bodyPr>
              <a:lstStyle/>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image is divided into non-overlapping equal sized blocks and then processed the image using these blocks. Let the size of every block is </a:t>
                </a:r>
                <a:r>
                  <a:rPr lang="en-US" sz="1600" i="1" dirty="0">
                    <a:latin typeface="Times New Roman" panose="02020603050405020304" pitchFamily="18" charset="0"/>
                    <a:cs typeface="Times New Roman" panose="02020603050405020304" pitchFamily="18" charset="0"/>
                  </a:rPr>
                  <a:t>n×n</a:t>
                </a:r>
                <a:r>
                  <a:rPr lang="en-US" sz="16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Vector quantization process converts the blocks into one dimensional vector. The size of every image vector is </a:t>
                </a:r>
                <a:r>
                  <a:rPr lang="en-US" sz="1600" i="1" dirty="0">
                    <a:latin typeface="Times New Roman" panose="02020603050405020304" pitchFamily="18" charset="0"/>
                    <a:cs typeface="Times New Roman" panose="02020603050405020304" pitchFamily="18" charset="0"/>
                  </a:rPr>
                  <a:t>n×n.</a:t>
                </a: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Initially, </a:t>
                </a:r>
                <a:r>
                  <a:rPr lang="en-US" sz="1600" i="1" dirty="0">
                    <a:latin typeface="Times New Roman" panose="02020603050405020304" pitchFamily="18" charset="0"/>
                    <a:cs typeface="Times New Roman" panose="02020603050405020304" pitchFamily="18" charset="0"/>
                  </a:rPr>
                  <a:t>Nc</a:t>
                </a:r>
                <a:r>
                  <a:rPr lang="en-US" sz="1600" dirty="0">
                    <a:latin typeface="Times New Roman" panose="02020603050405020304" pitchFamily="18" charset="0"/>
                    <a:cs typeface="Times New Roman" panose="02020603050405020304" pitchFamily="18" charset="0"/>
                  </a:rPr>
                  <a:t> image vectors were chosen at random to serve as codewords in a codebook of size </a:t>
                </a:r>
                <a:r>
                  <a:rPr lang="en-US" sz="1600" i="1" dirty="0">
                    <a:latin typeface="Times New Roman" panose="02020603050405020304" pitchFamily="18" charset="0"/>
                    <a:cs typeface="Times New Roman" panose="02020603050405020304" pitchFamily="18" charset="0"/>
                  </a:rPr>
                  <a:t>Nc</a:t>
                </a:r>
                <a:r>
                  <a:rPr lang="en-US" sz="1600" dirty="0">
                    <a:latin typeface="Times New Roman" panose="02020603050405020304" pitchFamily="18" charset="0"/>
                    <a:cs typeface="Times New Roman" panose="02020603050405020304" pitchFamily="18" charset="0"/>
                  </a:rPr>
                  <a:t>. The size of every codeword is similar to image vector.</a:t>
                </a: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Based on the Euclidian distance between the image vector and the codewords in the codebook, map the image vectors </a:t>
                </a:r>
                <a:r>
                  <a:rPr lang="en-US" sz="1600" i="1" dirty="0">
                    <a:latin typeface="Times New Roman" panose="02020603050405020304" pitchFamily="18" charset="0"/>
                    <a:cs typeface="Times New Roman" panose="02020603050405020304" pitchFamily="18" charset="0"/>
                  </a:rPr>
                  <a:t>{I</a:t>
                </a:r>
                <a:r>
                  <a:rPr lang="en-US" sz="1600" i="1" baseline="-25000" dirty="0">
                    <a:latin typeface="Times New Roman" panose="02020603050405020304" pitchFamily="18" charset="0"/>
                    <a:cs typeface="Times New Roman" panose="02020603050405020304" pitchFamily="18" charset="0"/>
                  </a:rPr>
                  <a:t>1</a:t>
                </a:r>
                <a:r>
                  <a:rPr lang="en-US" sz="1600" i="1" dirty="0">
                    <a:latin typeface="Times New Roman" panose="02020603050405020304" pitchFamily="18" charset="0"/>
                    <a:cs typeface="Times New Roman" panose="02020603050405020304" pitchFamily="18" charset="0"/>
                  </a:rPr>
                  <a:t>, I</a:t>
                </a:r>
                <a:r>
                  <a:rPr lang="en-US" sz="1600" i="1" baseline="-25000" dirty="0">
                    <a:latin typeface="Times New Roman" panose="02020603050405020304" pitchFamily="18" charset="0"/>
                    <a:cs typeface="Times New Roman" panose="02020603050405020304" pitchFamily="18" charset="0"/>
                  </a:rPr>
                  <a:t>2</a:t>
                </a:r>
                <a:r>
                  <a:rPr lang="en-US" sz="1600" i="1" dirty="0">
                    <a:latin typeface="Times New Roman" panose="02020603050405020304" pitchFamily="18" charset="0"/>
                    <a:cs typeface="Times New Roman" panose="02020603050405020304" pitchFamily="18" charset="0"/>
                  </a:rPr>
                  <a:t>, ..., I</a:t>
                </a:r>
                <a:r>
                  <a:rPr lang="en-US" sz="1600" i="1" baseline="-25000" dirty="0">
                    <a:latin typeface="Times New Roman" panose="02020603050405020304" pitchFamily="18" charset="0"/>
                    <a:cs typeface="Times New Roman" panose="02020603050405020304" pitchFamily="18" charset="0"/>
                  </a:rPr>
                  <a:t>M</a:t>
                </a:r>
                <a:r>
                  <a:rPr lang="en-US" sz="1600" i="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The codeword </a:t>
                </a:r>
                <a:r>
                  <a:rPr lang="en-US" sz="1600" i="1" dirty="0">
                    <a:latin typeface="Times New Roman" panose="02020603050405020304" pitchFamily="18" charset="0"/>
                    <a:cs typeface="Times New Roman" panose="02020603050405020304" pitchFamily="18" charset="0"/>
                  </a:rPr>
                  <a:t>{C</a:t>
                </a:r>
                <a:r>
                  <a:rPr lang="en-US" sz="1600" i="1" baseline="-25000" dirty="0">
                    <a:latin typeface="Times New Roman" panose="02020603050405020304" pitchFamily="18" charset="0"/>
                    <a:cs typeface="Times New Roman" panose="02020603050405020304" pitchFamily="18" charset="0"/>
                  </a:rPr>
                  <a:t>1</a:t>
                </a:r>
                <a:r>
                  <a:rPr lang="en-US" sz="1600" i="1" dirty="0">
                    <a:latin typeface="Times New Roman" panose="02020603050405020304" pitchFamily="18" charset="0"/>
                    <a:cs typeface="Times New Roman" panose="02020603050405020304" pitchFamily="18" charset="0"/>
                  </a:rPr>
                  <a:t>, C</a:t>
                </a:r>
                <a:r>
                  <a:rPr lang="en-US" sz="1600" i="1" baseline="-25000" dirty="0">
                    <a:latin typeface="Times New Roman" panose="02020603050405020304" pitchFamily="18" charset="0"/>
                    <a:cs typeface="Times New Roman" panose="02020603050405020304" pitchFamily="18" charset="0"/>
                  </a:rPr>
                  <a:t>2</a:t>
                </a:r>
                <a:r>
                  <a:rPr lang="en-US" sz="1600" i="1" dirty="0">
                    <a:latin typeface="Times New Roman" panose="02020603050405020304" pitchFamily="18" charset="0"/>
                    <a:cs typeface="Times New Roman" panose="02020603050405020304" pitchFamily="18" charset="0"/>
                  </a:rPr>
                  <a:t>, ..., C</a:t>
                </a:r>
                <a:r>
                  <a:rPr lang="en-US" sz="1600" i="1" baseline="-25000" dirty="0">
                    <a:latin typeface="Times New Roman" panose="02020603050405020304" pitchFamily="18" charset="0"/>
                    <a:cs typeface="Times New Roman" panose="02020603050405020304" pitchFamily="18" charset="0"/>
                  </a:rPr>
                  <a:t>Nc</a:t>
                </a:r>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with the lowest Euclidian distance is the one to which the image vector belongs.</a:t>
                </a:r>
              </a:p>
              <a:p>
                <a:pPr algn="just"/>
                <a14:m>
                  <m:oMathPara xmlns:m="http://schemas.openxmlformats.org/officeDocument/2006/math">
                    <m:oMathParaPr>
                      <m:jc m:val="centerGroup"/>
                    </m:oMathParaPr>
                    <m:oMath xmlns:m="http://schemas.openxmlformats.org/officeDocument/2006/math">
                      <m:sSub>
                        <m:sSubPr>
                          <m:ctrlPr>
                            <a:rPr lang="ta-IN" sz="1600" i="1" smtClean="0">
                              <a:latin typeface="Cambria Math" panose="02040503050406030204" pitchFamily="18" charset="0"/>
                            </a:rPr>
                          </m:ctrlPr>
                        </m:sSubPr>
                        <m:e>
                          <m:r>
                            <a:rPr lang="en-US" sz="1600" i="1">
                              <a:latin typeface="Cambria Math" panose="02040503050406030204" pitchFamily="18" charset="0"/>
                              <a:cs typeface="Times New Roman" panose="02020603050405020304" pitchFamily="18" charset="0"/>
                            </a:rPr>
                            <m:t>𝐹𝑙𝑎𝑔𝐶𝑙𝑢𝑠𝑡𝑒𝑟</m:t>
                          </m:r>
                        </m:e>
                        <m:sub>
                          <m:r>
                            <a:rPr lang="en-US" sz="1600" b="0" i="1" smtClean="0">
                              <a:latin typeface="Cambria Math" panose="02040503050406030204" pitchFamily="18" charset="0"/>
                            </a:rPr>
                            <m:t>𝑚𝑖</m:t>
                          </m:r>
                        </m:sub>
                      </m:sSub>
                      <m:r>
                        <a:rPr lang="ta-IN" sz="1600" i="1">
                          <a:latin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cs typeface="Times New Roman" panose="02020603050405020304" pitchFamily="18" charset="0"/>
                        </a:rPr>
                        <m:t> </m:t>
                      </m:r>
                      <m:m>
                        <m:mPr>
                          <m:mcs>
                            <m:mc>
                              <m:mcPr>
                                <m:count m:val="1"/>
                                <m:mcJc m:val="center"/>
                              </m:mcPr>
                            </m:mc>
                          </m:mcs>
                          <m:ctrlPr>
                            <a:rPr lang="en-US" sz="1600" b="0" i="1" smtClean="0">
                              <a:latin typeface="Cambria Math" panose="02040503050406030204" pitchFamily="18" charset="0"/>
                              <a:cs typeface="Times New Roman" panose="02020603050405020304" pitchFamily="18" charset="0"/>
                            </a:rPr>
                          </m:ctrlPr>
                        </m:mPr>
                        <m:mr>
                          <m:e>
                            <m:r>
                              <a:rPr lang="en-US" sz="1600" i="1">
                                <a:latin typeface="Cambria Math" panose="02040503050406030204" pitchFamily="18" charset="0"/>
                                <a:cs typeface="Times New Roman" panose="02020603050405020304" pitchFamily="18" charset="0"/>
                              </a:rPr>
                              <m:t>𝑇𝑅𝑈𝐸</m:t>
                            </m:r>
                            <m:r>
                              <a:rPr lang="en-US" sz="1600" i="1">
                                <a:latin typeface="Cambria Math" panose="02040503050406030204" pitchFamily="18" charset="0"/>
                                <a:cs typeface="Times New Roman" panose="02020603050405020304" pitchFamily="18" charset="0"/>
                              </a:rPr>
                              <m:t>                 </m:t>
                            </m:r>
                            <m:r>
                              <a:rPr lang="en-US" sz="1600" b="0" i="1" smtClean="0">
                                <a:latin typeface="Cambria Math" panose="02040503050406030204" pitchFamily="18" charset="0"/>
                                <a:cs typeface="Times New Roman" panose="02020603050405020304" pitchFamily="18" charset="0"/>
                              </a:rPr>
                              <m:t> </m:t>
                            </m:r>
                            <m:r>
                              <a:rPr lang="en-US" sz="1600" i="1">
                                <a:latin typeface="Cambria Math" panose="02040503050406030204" pitchFamily="18" charset="0"/>
                                <a:cs typeface="Times New Roman" panose="02020603050405020304" pitchFamily="18" charset="0"/>
                              </a:rPr>
                              <m:t>𝑖𝑓</m:t>
                            </m:r>
                            <m:r>
                              <a:rPr lang="en-US" sz="1600" i="1">
                                <a:latin typeface="Cambria Math" panose="02040503050406030204" pitchFamily="18" charset="0"/>
                                <a:cs typeface="Times New Roman" panose="02020603050405020304" pitchFamily="18" charset="0"/>
                              </a:rPr>
                              <m:t> </m:t>
                            </m:r>
                            <m:r>
                              <a:rPr lang="en-US" sz="1600" i="1">
                                <a:latin typeface="Cambria Math" panose="02040503050406030204" pitchFamily="18" charset="0"/>
                                <a:cs typeface="Times New Roman" panose="02020603050405020304" pitchFamily="18" charset="0"/>
                              </a:rPr>
                              <m:t>𝑑𝑖𝑓𝑓𝑒𝑟𝑒𝑛𝑐𝑒</m:t>
                            </m:r>
                            <m:d>
                              <m:dPr>
                                <m:ctrlPr>
                                  <a:rPr lang="en-US" sz="1600" i="1">
                                    <a:latin typeface="Cambria Math" panose="02040503050406030204" pitchFamily="18" charset="0"/>
                                    <a:cs typeface="Times New Roman" panose="02020603050405020304" pitchFamily="18" charset="0"/>
                                  </a:rPr>
                                </m:ctrlPr>
                              </m:dPr>
                              <m:e>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𝐶</m:t>
                                    </m:r>
                                  </m:e>
                                  <m:sub>
                                    <m:r>
                                      <a:rPr lang="en-US" sz="1600" b="0" i="1" smtClean="0">
                                        <a:latin typeface="Cambria Math" panose="02040503050406030204" pitchFamily="18" charset="0"/>
                                        <a:cs typeface="Times New Roman" panose="02020603050405020304" pitchFamily="18" charset="0"/>
                                      </a:rPr>
                                      <m:t>𝑖</m:t>
                                    </m:r>
                                  </m:sub>
                                </m:sSub>
                                <m:r>
                                  <a:rPr lang="en-US" sz="1600" b="0" i="1" smtClean="0">
                                    <a:latin typeface="Cambria Math" panose="02040503050406030204" pitchFamily="18" charset="0"/>
                                    <a:cs typeface="Times New Roman" panose="02020603050405020304" pitchFamily="18" charset="0"/>
                                  </a:rPr>
                                  <m:t>,</m:t>
                                </m:r>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𝐼</m:t>
                                    </m:r>
                                  </m:e>
                                  <m:sub>
                                    <m:r>
                                      <a:rPr lang="en-US" sz="1600" b="0" i="1" smtClean="0">
                                        <a:latin typeface="Cambria Math" panose="02040503050406030204" pitchFamily="18" charset="0"/>
                                        <a:cs typeface="Times New Roman" panose="02020603050405020304" pitchFamily="18" charset="0"/>
                                      </a:rPr>
                                      <m:t>𝑚</m:t>
                                    </m:r>
                                  </m:sub>
                                </m:sSub>
                              </m:e>
                            </m:d>
                            <m:r>
                              <a:rPr lang="en-US" sz="1600" b="0" i="1" smtClean="0">
                                <a:latin typeface="Cambria Math" panose="02040503050406030204" pitchFamily="18" charset="0"/>
                                <a:cs typeface="Times New Roman" panose="02020603050405020304" pitchFamily="18" charset="0"/>
                              </a:rPr>
                              <m:t>&lt;</m:t>
                            </m:r>
                            <m:r>
                              <a:rPr lang="en-US" sz="1600" i="1">
                                <a:latin typeface="Cambria Math" panose="02040503050406030204" pitchFamily="18" charset="0"/>
                                <a:cs typeface="Times New Roman" panose="02020603050405020304" pitchFamily="18" charset="0"/>
                              </a:rPr>
                              <m:t>𝑑𝑖𝑓𝑓𝑒𝑟𝑒𝑛𝑐𝑒</m:t>
                            </m:r>
                            <m:sSub>
                              <m:sSubPr>
                                <m:ctrlPr>
                                  <a:rPr lang="en-US" sz="1600" i="1" smtClean="0">
                                    <a:latin typeface="Cambria Math" panose="02040503050406030204" pitchFamily="18" charset="0"/>
                                    <a:cs typeface="Times New Roman" panose="02020603050405020304" pitchFamily="18" charset="0"/>
                                  </a:rPr>
                                </m:ctrlPr>
                              </m:sSubPr>
                              <m:e>
                                <m:d>
                                  <m:dPr>
                                    <m:ctrlPr>
                                      <a:rPr lang="en-US" sz="1600" i="1">
                                        <a:latin typeface="Cambria Math" panose="02040503050406030204" pitchFamily="18" charset="0"/>
                                        <a:cs typeface="Times New Roman" panose="02020603050405020304" pitchFamily="18" charset="0"/>
                                      </a:rPr>
                                    </m:ctrlPr>
                                  </m:dPr>
                                  <m:e>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𝐶</m:t>
                                        </m:r>
                                      </m:e>
                                      <m:sub>
                                        <m:r>
                                          <a:rPr lang="en-US" sz="1600" i="1">
                                            <a:latin typeface="Cambria Math" panose="02040503050406030204" pitchFamily="18" charset="0"/>
                                            <a:cs typeface="Times New Roman" panose="02020603050405020304" pitchFamily="18" charset="0"/>
                                          </a:rPr>
                                          <m:t>𝑗</m:t>
                                        </m:r>
                                      </m:sub>
                                    </m:sSub>
                                    <m:r>
                                      <a:rPr lang="en-US" sz="1600" i="1">
                                        <a:latin typeface="Cambria Math" panose="02040503050406030204" pitchFamily="18" charset="0"/>
                                        <a:cs typeface="Times New Roman" panose="02020603050405020304" pitchFamily="18" charset="0"/>
                                      </a:rPr>
                                      <m:t>,</m:t>
                                    </m:r>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𝐼</m:t>
                                        </m:r>
                                      </m:e>
                                      <m:sub>
                                        <m:r>
                                          <a:rPr lang="en-US" sz="1600" i="1">
                                            <a:latin typeface="Cambria Math" panose="02040503050406030204" pitchFamily="18" charset="0"/>
                                            <a:cs typeface="Times New Roman" panose="02020603050405020304" pitchFamily="18" charset="0"/>
                                          </a:rPr>
                                          <m:t>𝑚</m:t>
                                        </m:r>
                                      </m:sub>
                                    </m:sSub>
                                  </m:e>
                                </m:d>
                              </m:e>
                              <m:sub>
                                <m:r>
                                  <a:rPr lang="en-US" sz="1600" b="0" i="1" smtClean="0">
                                    <a:latin typeface="Cambria Math" panose="02040503050406030204" pitchFamily="18" charset="0"/>
                                    <a:cs typeface="Times New Roman" panose="02020603050405020304" pitchFamily="18" charset="0"/>
                                  </a:rPr>
                                  <m:t>𝑗</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∈1…</m:t>
                                </m:r>
                                <m:sSub>
                                  <m:sSub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𝑁</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𝑐</m:t>
                                    </m:r>
                                  </m:sub>
                                </m:s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𝑗</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≠1</m:t>
                                </m:r>
                              </m:sub>
                            </m:sSub>
                          </m:e>
                        </m:mr>
                        <m:mr>
                          <m:e>
                            <m:r>
                              <a:rPr lang="en-US" sz="1600" i="1">
                                <a:latin typeface="Cambria Math" panose="02040503050406030204" pitchFamily="18" charset="0"/>
                                <a:cs typeface="Times New Roman" panose="02020603050405020304" pitchFamily="18" charset="0"/>
                              </a:rPr>
                              <m:t>𝐹𝐴𝐿𝑆𝐸</m:t>
                            </m:r>
                            <m:r>
                              <a:rPr lang="en-US" sz="1600" i="1">
                                <a:latin typeface="Cambria Math" panose="02040503050406030204" pitchFamily="18" charset="0"/>
                                <a:cs typeface="Times New Roman" panose="02020603050405020304" pitchFamily="18" charset="0"/>
                              </a:rPr>
                              <m:t>                     </m:t>
                            </m:r>
                            <m:r>
                              <a:rPr lang="en-US" sz="1600" b="0" i="1" smtClean="0">
                                <a:latin typeface="Cambria Math" panose="02040503050406030204" pitchFamily="18" charset="0"/>
                                <a:cs typeface="Times New Roman" panose="02020603050405020304" pitchFamily="18" charset="0"/>
                              </a:rPr>
                              <m:t>                                                                               </m:t>
                            </m:r>
                            <m:r>
                              <a:rPr lang="en-US" sz="1600" i="1">
                                <a:latin typeface="Cambria Math" panose="02040503050406030204" pitchFamily="18" charset="0"/>
                                <a:cs typeface="Times New Roman" panose="02020603050405020304" pitchFamily="18" charset="0"/>
                              </a:rPr>
                              <m:t>𝑜𝑡h𝑒𝑟𝑤𝑖𝑠𝑒</m:t>
                            </m:r>
                            <m:r>
                              <m:rPr>
                                <m:nor/>
                              </m:rPr>
                              <a:rPr lang="en-US" sz="1600" dirty="0">
                                <a:latin typeface="Times New Roman" panose="02020603050405020304" pitchFamily="18" charset="0"/>
                                <a:cs typeface="Times New Roman" panose="02020603050405020304" pitchFamily="18" charset="0"/>
                              </a:rPr>
                              <m:t> </m:t>
                            </m:r>
                          </m:e>
                        </m:mr>
                      </m:m>
                    </m:oMath>
                  </m:oMathPara>
                </a14:m>
                <a:endParaRPr lang="en-US" sz="1600" b="0" i="1" dirty="0">
                  <a:latin typeface="Cambria Math" panose="02040503050406030204" pitchFamily="18" charset="0"/>
                  <a:cs typeface="Times New Roman" panose="02020603050405020304" pitchFamily="18" charset="0"/>
                </a:endParaRPr>
              </a:p>
              <a:p>
                <a:pPr algn="just"/>
                <a:endParaRPr lang="en-US" sz="1600" b="0" dirty="0">
                  <a:latin typeface="Times New Roman" panose="02020603050405020304" pitchFamily="18" charset="0"/>
                  <a:cs typeface="Times New Roman" panose="02020603050405020304" pitchFamily="18" charset="0"/>
                </a:endParaRPr>
              </a:p>
              <a:p>
                <a:pPr algn="just"/>
                <a:r>
                  <a:rPr lang="en-US" sz="1600" b="0" dirty="0">
                    <a:latin typeface="Times New Roman" panose="02020603050405020304" pitchFamily="18" charset="0"/>
                    <a:cs typeface="Times New Roman" panose="02020603050405020304" pitchFamily="18" charset="0"/>
                  </a:rPr>
                  <a:t>The </a:t>
                </a:r>
                <a:r>
                  <a:rPr lang="en-US" sz="1600" b="0" i="1" dirty="0">
                    <a:latin typeface="Times New Roman" panose="02020603050405020304" pitchFamily="18" charset="0"/>
                    <a:cs typeface="Times New Roman" panose="02020603050405020304" pitchFamily="18" charset="0"/>
                  </a:rPr>
                  <a:t>m</a:t>
                </a:r>
                <a:r>
                  <a:rPr lang="en-US" sz="1600" b="0" i="1" baseline="30000" dirty="0">
                    <a:latin typeface="Times New Roman" panose="02020603050405020304" pitchFamily="18" charset="0"/>
                    <a:cs typeface="Times New Roman" panose="02020603050405020304" pitchFamily="18" charset="0"/>
                  </a:rPr>
                  <a:t>th</a:t>
                </a:r>
                <a:r>
                  <a:rPr lang="en-US" sz="1600" b="0" dirty="0">
                    <a:latin typeface="Times New Roman" panose="02020603050405020304" pitchFamily="18" charset="0"/>
                    <a:cs typeface="Times New Roman" panose="02020603050405020304" pitchFamily="18" charset="0"/>
                  </a:rPr>
                  <a:t> row and </a:t>
                </a:r>
                <a:r>
                  <a:rPr lang="en-US" sz="1600" b="0" i="1" dirty="0">
                    <a:latin typeface="Times New Roman" panose="02020603050405020304" pitchFamily="18" charset="0"/>
                    <a:cs typeface="Times New Roman" panose="02020603050405020304" pitchFamily="18" charset="0"/>
                  </a:rPr>
                  <a:t>i</a:t>
                </a:r>
                <a:r>
                  <a:rPr lang="en-US" sz="1600" b="0" i="1" baseline="30000" dirty="0">
                    <a:latin typeface="Times New Roman" panose="02020603050405020304" pitchFamily="18" charset="0"/>
                    <a:cs typeface="Times New Roman" panose="02020603050405020304" pitchFamily="18" charset="0"/>
                  </a:rPr>
                  <a:t>th</a:t>
                </a:r>
                <a:r>
                  <a:rPr lang="en-US" sz="1600" b="0" dirty="0">
                    <a:latin typeface="Times New Roman" panose="02020603050405020304" pitchFamily="18" charset="0"/>
                    <a:cs typeface="Times New Roman" panose="02020603050405020304" pitchFamily="18" charset="0"/>
                  </a:rPr>
                  <a:t> column of the </a:t>
                </a:r>
                <a:r>
                  <a:rPr lang="en-US" sz="1600" b="0" i="1" dirty="0">
                    <a:latin typeface="Times New Roman" panose="02020603050405020304" pitchFamily="18" charset="0"/>
                    <a:cs typeface="Times New Roman" panose="02020603050405020304" pitchFamily="18" charset="0"/>
                  </a:rPr>
                  <a:t>(M×N</a:t>
                </a:r>
                <a:r>
                  <a:rPr lang="en-US" sz="1600" b="0" i="1" baseline="-25000" dirty="0">
                    <a:latin typeface="Times New Roman" panose="02020603050405020304" pitchFamily="18" charset="0"/>
                    <a:cs typeface="Times New Roman" panose="02020603050405020304" pitchFamily="18" charset="0"/>
                  </a:rPr>
                  <a:t>C</a:t>
                </a:r>
                <a:r>
                  <a:rPr lang="en-US" sz="1600" b="0" i="1" dirty="0">
                    <a:latin typeface="Times New Roman" panose="02020603050405020304" pitchFamily="18" charset="0"/>
                    <a:cs typeface="Times New Roman" panose="02020603050405020304" pitchFamily="18" charset="0"/>
                  </a:rPr>
                  <a:t>)</a:t>
                </a:r>
                <a:r>
                  <a:rPr lang="en-US" sz="1600" b="0" dirty="0">
                    <a:latin typeface="Times New Roman" panose="02020603050405020304" pitchFamily="18" charset="0"/>
                    <a:cs typeface="Times New Roman" panose="02020603050405020304" pitchFamily="18" charset="0"/>
                  </a:rPr>
                  <a:t> Boolean matrix </a:t>
                </a:r>
                <a:r>
                  <a:rPr lang="en-US" sz="1600" b="0" i="1" dirty="0">
                    <a:latin typeface="Times New Roman" panose="02020603050405020304" pitchFamily="18" charset="0"/>
                    <a:cs typeface="Times New Roman" panose="02020603050405020304" pitchFamily="18" charset="0"/>
                  </a:rPr>
                  <a:t>FlagCluster</a:t>
                </a:r>
                <a:r>
                  <a:rPr lang="en-US" sz="1600" b="0" dirty="0">
                    <a:latin typeface="Times New Roman" panose="02020603050405020304" pitchFamily="18" charset="0"/>
                    <a:cs typeface="Times New Roman" panose="02020603050405020304" pitchFamily="18" charset="0"/>
                  </a:rPr>
                  <a:t> are denoted as </a:t>
                </a:r>
                <a:r>
                  <a:rPr lang="en-US" sz="1600" b="0" i="1" dirty="0">
                    <a:latin typeface="Times New Roman" panose="02020603050405020304" pitchFamily="18" charset="0"/>
                    <a:cs typeface="Times New Roman" panose="02020603050405020304" pitchFamily="18" charset="0"/>
                  </a:rPr>
                  <a:t>FlagCluster</a:t>
                </a:r>
                <a:r>
                  <a:rPr lang="en-US" sz="1600" b="0" i="1" baseline="-25000" dirty="0">
                    <a:latin typeface="Times New Roman" panose="02020603050405020304" pitchFamily="18" charset="0"/>
                    <a:cs typeface="Times New Roman" panose="02020603050405020304" pitchFamily="18" charset="0"/>
                  </a:rPr>
                  <a:t>mi</a:t>
                </a:r>
                <a:r>
                  <a:rPr lang="en-US" sz="1600" b="0" dirty="0">
                    <a:latin typeface="Times New Roman" panose="02020603050405020304" pitchFamily="18" charset="0"/>
                    <a:cs typeface="Times New Roman" panose="02020603050405020304" pitchFamily="18" charset="0"/>
                  </a:rPr>
                  <a:t>. This position will be true when </a:t>
                </a:r>
                <a:r>
                  <a:rPr lang="en-US" sz="1600" b="0" i="1" dirty="0">
                    <a:latin typeface="Times New Roman" panose="02020603050405020304" pitchFamily="18" charset="0"/>
                    <a:cs typeface="Times New Roman" panose="02020603050405020304" pitchFamily="18" charset="0"/>
                  </a:rPr>
                  <a:t>m</a:t>
                </a:r>
                <a:r>
                  <a:rPr lang="en-US" sz="1600" b="0" i="1" baseline="30000" dirty="0">
                    <a:latin typeface="Times New Roman" panose="02020603050405020304" pitchFamily="18" charset="0"/>
                    <a:cs typeface="Times New Roman" panose="02020603050405020304" pitchFamily="18" charset="0"/>
                  </a:rPr>
                  <a:t>th</a:t>
                </a:r>
                <a:r>
                  <a:rPr lang="en-US" sz="1600" b="0" dirty="0">
                    <a:latin typeface="Times New Roman" panose="02020603050405020304" pitchFamily="18" charset="0"/>
                    <a:cs typeface="Times New Roman" panose="02020603050405020304" pitchFamily="18" charset="0"/>
                  </a:rPr>
                  <a:t> image vector belongs to </a:t>
                </a:r>
                <a:r>
                  <a:rPr lang="en-US" sz="1600" b="0" i="1" dirty="0">
                    <a:latin typeface="Times New Roman" panose="02020603050405020304" pitchFamily="18" charset="0"/>
                    <a:cs typeface="Times New Roman" panose="02020603050405020304" pitchFamily="18" charset="0"/>
                  </a:rPr>
                  <a:t>i</a:t>
                </a:r>
                <a:r>
                  <a:rPr lang="en-US" sz="1600" b="0" i="1" baseline="30000" dirty="0">
                    <a:latin typeface="Times New Roman" panose="02020603050405020304" pitchFamily="18" charset="0"/>
                    <a:cs typeface="Times New Roman" panose="02020603050405020304" pitchFamily="18" charset="0"/>
                  </a:rPr>
                  <a:t>th</a:t>
                </a:r>
                <a:r>
                  <a:rPr lang="en-US" sz="1600" b="0" dirty="0">
                    <a:latin typeface="Times New Roman" panose="02020603050405020304" pitchFamily="18" charset="0"/>
                    <a:cs typeface="Times New Roman" panose="02020603050405020304" pitchFamily="18" charset="0"/>
                  </a:rPr>
                  <a:t> cluster as the Euclidian distance between </a:t>
                </a:r>
                <a:r>
                  <a:rPr lang="en-US" sz="1600" b="0" i="1" dirty="0">
                    <a:latin typeface="Times New Roman" panose="02020603050405020304" pitchFamily="18" charset="0"/>
                    <a:cs typeface="Times New Roman" panose="02020603050405020304" pitchFamily="18" charset="0"/>
                  </a:rPr>
                  <a:t>m</a:t>
                </a:r>
                <a:r>
                  <a:rPr lang="en-US" sz="1600" b="0" i="1" baseline="30000" dirty="0">
                    <a:latin typeface="Times New Roman" panose="02020603050405020304" pitchFamily="18" charset="0"/>
                    <a:cs typeface="Times New Roman" panose="02020603050405020304" pitchFamily="18" charset="0"/>
                  </a:rPr>
                  <a:t>th</a:t>
                </a:r>
                <a:r>
                  <a:rPr lang="en-US" sz="1600" b="0" dirty="0">
                    <a:latin typeface="Times New Roman" panose="02020603050405020304" pitchFamily="18" charset="0"/>
                    <a:cs typeface="Times New Roman" panose="02020603050405020304" pitchFamily="18" charset="0"/>
                  </a:rPr>
                  <a:t> image vector and </a:t>
                </a:r>
                <a:r>
                  <a:rPr lang="en-US" sz="1600" b="0" i="1" dirty="0">
                    <a:latin typeface="Times New Roman" panose="02020603050405020304" pitchFamily="18" charset="0"/>
                    <a:cs typeface="Times New Roman" panose="02020603050405020304" pitchFamily="18" charset="0"/>
                  </a:rPr>
                  <a:t>i</a:t>
                </a:r>
                <a:r>
                  <a:rPr lang="en-US" sz="1600" b="0" i="1" baseline="30000" dirty="0">
                    <a:latin typeface="Times New Roman" panose="02020603050405020304" pitchFamily="18" charset="0"/>
                    <a:cs typeface="Times New Roman" panose="02020603050405020304" pitchFamily="18" charset="0"/>
                  </a:rPr>
                  <a:t>th</a:t>
                </a:r>
                <a:r>
                  <a:rPr lang="en-US" sz="1600" b="0" dirty="0">
                    <a:latin typeface="Times New Roman" panose="02020603050405020304" pitchFamily="18" charset="0"/>
                    <a:cs typeface="Times New Roman" panose="02020603050405020304" pitchFamily="18" charset="0"/>
                  </a:rPr>
                  <a:t> codeword is the minimum among all other codewords.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codewords are updated by computing the centroid of the new clusters.</a:t>
                </a:r>
              </a:p>
              <a:p>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cs typeface="Times New Roman" panose="02020603050405020304" pitchFamily="18" charset="0"/>
                            </a:rPr>
                          </m:ctrlPr>
                        </m:sSubSupPr>
                        <m:e>
                          <m:r>
                            <a:rPr lang="en-US" sz="1600" b="0" i="1" smtClean="0">
                              <a:latin typeface="Cambria Math" panose="02040503050406030204" pitchFamily="18" charset="0"/>
                              <a:cs typeface="Times New Roman" panose="02020603050405020304" pitchFamily="18" charset="0"/>
                            </a:rPr>
                            <m:t>𝐶</m:t>
                          </m:r>
                        </m:e>
                        <m:sub>
                          <m:r>
                            <a:rPr lang="en-US" sz="1600" b="0" i="1" smtClean="0">
                              <a:latin typeface="Cambria Math" panose="02040503050406030204" pitchFamily="18" charset="0"/>
                              <a:cs typeface="Times New Roman" panose="02020603050405020304" pitchFamily="18" charset="0"/>
                            </a:rPr>
                            <m:t>𝑖</m:t>
                          </m:r>
                        </m:sub>
                        <m:sup>
                          <m:r>
                            <a:rPr lang="en-US" sz="1600" b="0" i="1" smtClean="0">
                              <a:latin typeface="Cambria Math" panose="02040503050406030204" pitchFamily="18" charset="0"/>
                              <a:cs typeface="Times New Roman" panose="02020603050405020304" pitchFamily="18" charset="0"/>
                            </a:rPr>
                            <m:t>′</m:t>
                          </m:r>
                        </m:sup>
                      </m:sSubSup>
                      <m:r>
                        <a:rPr lang="en-US" sz="1600" b="0" i="1" smtClean="0">
                          <a:latin typeface="Cambria Math" panose="02040503050406030204" pitchFamily="18" charset="0"/>
                          <a:cs typeface="Times New Roman" panose="02020603050405020304" pitchFamily="18" charset="0"/>
                        </a:rPr>
                        <m:t>=</m:t>
                      </m:r>
                      <m:f>
                        <m:fPr>
                          <m:ctrlPr>
                            <a:rPr lang="en-US" sz="1600" b="0" i="1" smtClean="0">
                              <a:latin typeface="Cambria Math" panose="02040503050406030204" pitchFamily="18" charset="0"/>
                              <a:cs typeface="Times New Roman" panose="02020603050405020304" pitchFamily="18" charset="0"/>
                            </a:rPr>
                          </m:ctrlPr>
                        </m:fPr>
                        <m:num>
                          <m:nary>
                            <m:naryPr>
                              <m:chr m:val="∑"/>
                              <m:ctrlPr>
                                <a:rPr lang="en-US" sz="1600" b="0" i="1" smtClean="0">
                                  <a:latin typeface="Cambria Math" panose="02040503050406030204" pitchFamily="18" charset="0"/>
                                  <a:cs typeface="Times New Roman" panose="02020603050405020304" pitchFamily="18" charset="0"/>
                                </a:rPr>
                              </m:ctrlPr>
                            </m:naryPr>
                            <m:sub>
                              <m:r>
                                <m:rPr>
                                  <m:brk m:alnAt="23"/>
                                </m:rPr>
                                <a:rPr lang="en-US" sz="1600" b="0" i="1" smtClean="0">
                                  <a:latin typeface="Cambria Math" panose="02040503050406030204" pitchFamily="18" charset="0"/>
                                  <a:cs typeface="Times New Roman" panose="02020603050405020304" pitchFamily="18" charset="0"/>
                                </a:rPr>
                                <m:t>𝑚</m:t>
                              </m:r>
                              <m:r>
                                <a:rPr lang="en-US" sz="1600" b="0" i="1" smtClean="0">
                                  <a:latin typeface="Cambria Math" panose="02040503050406030204" pitchFamily="18" charset="0"/>
                                  <a:cs typeface="Times New Roman" panose="02020603050405020304" pitchFamily="18" charset="0"/>
                                </a:rPr>
                                <m:t>=1</m:t>
                              </m:r>
                            </m:sub>
                            <m:sup>
                              <m:r>
                                <a:rPr lang="en-US" sz="1600" b="0" i="1" smtClean="0">
                                  <a:latin typeface="Cambria Math" panose="02040503050406030204" pitchFamily="18" charset="0"/>
                                  <a:cs typeface="Times New Roman" panose="02020603050405020304" pitchFamily="18" charset="0"/>
                                </a:rPr>
                                <m:t>𝑀</m:t>
                              </m:r>
                            </m:sup>
                            <m:e>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𝐼</m:t>
                                  </m:r>
                                </m:e>
                                <m:sub>
                                  <m:r>
                                    <a:rPr lang="en-US" sz="1600" b="0" i="1" smtClean="0">
                                      <a:latin typeface="Cambria Math" panose="02040503050406030204" pitchFamily="18" charset="0"/>
                                      <a:cs typeface="Times New Roman" panose="02020603050405020304" pitchFamily="18" charset="0"/>
                                    </a:rPr>
                                    <m:t>𝑚</m:t>
                                  </m:r>
                                </m:sub>
                              </m:s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𝐹𝑙𝑎𝑔𝐶𝑙𝑢𝑠𝑡𝑒</m:t>
                              </m:r>
                              <m:sSub>
                                <m:sSub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𝑟</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𝑚𝑖</m:t>
                                  </m:r>
                                </m:sub>
                              </m:sSub>
                            </m:e>
                          </m:nary>
                        </m:num>
                        <m:den>
                          <m:r>
                            <a:rPr lang="en-US" sz="1600" i="1">
                              <a:latin typeface="Cambria Math" panose="02040503050406030204" pitchFamily="18" charset="0"/>
                              <a:cs typeface="Times New Roman" panose="02020603050405020304" pitchFamily="18" charset="0"/>
                            </a:rPr>
                            <m:t>𝐶𝑜𝑢𝑛𝑡</m:t>
                          </m:r>
                          <m:r>
                            <a:rPr lang="en-US" sz="1600" i="1">
                              <a:latin typeface="Cambria Math" panose="02040503050406030204" pitchFamily="18" charset="0"/>
                              <a:cs typeface="Times New Roman" panose="02020603050405020304" pitchFamily="18" charset="0"/>
                            </a:rPr>
                            <m:t> </m:t>
                          </m:r>
                          <m:r>
                            <a:rPr lang="en-US" sz="1600" i="1">
                              <a:latin typeface="Cambria Math" panose="02040503050406030204" pitchFamily="18" charset="0"/>
                              <a:cs typeface="Times New Roman" panose="02020603050405020304" pitchFamily="18" charset="0"/>
                            </a:rPr>
                            <m:t>𝑜𝑓</m:t>
                          </m:r>
                          <m:r>
                            <a:rPr lang="en-US" sz="1600" i="1">
                              <a:latin typeface="Cambria Math" panose="02040503050406030204" pitchFamily="18" charset="0"/>
                              <a:cs typeface="Times New Roman" panose="02020603050405020304" pitchFamily="18" charset="0"/>
                            </a:rPr>
                            <m:t> </m:t>
                          </m:r>
                          <m:r>
                            <a:rPr lang="en-US" sz="1600" i="1">
                              <a:latin typeface="Cambria Math" panose="02040503050406030204" pitchFamily="18" charset="0"/>
                              <a:cs typeface="Times New Roman" panose="02020603050405020304" pitchFamily="18" charset="0"/>
                            </a:rPr>
                            <m:t>𝑖𝑚𝑎𝑔𝑒</m:t>
                          </m:r>
                          <m:r>
                            <a:rPr lang="en-US" sz="1600" i="1">
                              <a:latin typeface="Cambria Math" panose="02040503050406030204" pitchFamily="18" charset="0"/>
                              <a:cs typeface="Times New Roman" panose="02020603050405020304" pitchFamily="18" charset="0"/>
                            </a:rPr>
                            <m:t> </m:t>
                          </m:r>
                          <m:r>
                            <a:rPr lang="en-US" sz="1600" i="1">
                              <a:latin typeface="Cambria Math" panose="02040503050406030204" pitchFamily="18" charset="0"/>
                              <a:cs typeface="Times New Roman" panose="02020603050405020304" pitchFamily="18" charset="0"/>
                            </a:rPr>
                            <m:t>𝑣𝑒𝑐𝑡𝑜𝑟</m:t>
                          </m:r>
                          <m:r>
                            <a:rPr lang="en-US" sz="1600" i="1">
                              <a:latin typeface="Cambria Math" panose="02040503050406030204" pitchFamily="18" charset="0"/>
                              <a:cs typeface="Times New Roman" panose="02020603050405020304" pitchFamily="18" charset="0"/>
                            </a:rPr>
                            <m:t> </m:t>
                          </m:r>
                          <m:r>
                            <a:rPr lang="en-US" sz="1600" i="1">
                              <a:latin typeface="Cambria Math" panose="02040503050406030204" pitchFamily="18" charset="0"/>
                              <a:cs typeface="Times New Roman" panose="02020603050405020304" pitchFamily="18" charset="0"/>
                            </a:rPr>
                            <m:t>𝑖𝑛</m:t>
                          </m:r>
                          <m:r>
                            <a:rPr lang="en-US" sz="1600" i="1">
                              <a:latin typeface="Cambria Math" panose="02040503050406030204" pitchFamily="18" charset="0"/>
                              <a:cs typeface="Times New Roman" panose="02020603050405020304" pitchFamily="18" charset="0"/>
                            </a:rPr>
                            <m:t> </m:t>
                          </m:r>
                          <m:sSup>
                            <m:sSupPr>
                              <m:ctrlPr>
                                <a:rPr lang="en-US" sz="1600" b="0" i="1" smtClean="0">
                                  <a:latin typeface="Cambria Math" panose="02040503050406030204" pitchFamily="18" charset="0"/>
                                  <a:cs typeface="Times New Roman" panose="02020603050405020304" pitchFamily="18" charset="0"/>
                                </a:rPr>
                              </m:ctrlPr>
                            </m:sSupPr>
                            <m:e>
                              <m:r>
                                <a:rPr lang="en-US" sz="1600" i="1">
                                  <a:latin typeface="Cambria Math" panose="02040503050406030204" pitchFamily="18" charset="0"/>
                                  <a:cs typeface="Times New Roman" panose="02020603050405020304" pitchFamily="18" charset="0"/>
                                </a:rPr>
                                <m:t>𝑖</m:t>
                              </m:r>
                            </m:e>
                            <m:sup>
                              <m:r>
                                <a:rPr lang="en-US" sz="1600" b="0" i="1" smtClean="0">
                                  <a:latin typeface="Cambria Math" panose="02040503050406030204" pitchFamily="18" charset="0"/>
                                  <a:cs typeface="Times New Roman" panose="02020603050405020304" pitchFamily="18" charset="0"/>
                                </a:rPr>
                                <m:t>𝑡h</m:t>
                              </m:r>
                            </m:sup>
                          </m:sSup>
                          <m:r>
                            <a:rPr lang="en-US" sz="1600" i="1">
                              <a:latin typeface="Cambria Math" panose="02040503050406030204" pitchFamily="18" charset="0"/>
                              <a:cs typeface="Times New Roman" panose="02020603050405020304" pitchFamily="18" charset="0"/>
                            </a:rPr>
                            <m:t>𝑐𝑙𝑢𝑠𝑡𝑒𝑟</m:t>
                          </m:r>
                          <m:r>
                            <a:rPr lang="en-US" sz="1600" i="1">
                              <a:latin typeface="Cambria Math" panose="02040503050406030204" pitchFamily="18" charset="0"/>
                              <a:cs typeface="Times New Roman" panose="02020603050405020304" pitchFamily="18" charset="0"/>
                            </a:rPr>
                            <m:t>.</m:t>
                          </m:r>
                        </m:den>
                      </m:f>
                    </m:oMath>
                  </m:oMathPara>
                </a14:m>
                <a:endParaRPr lang="en-U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algorithm will terminate when the overall mean square error between image vector and their respective codeword of present iteration is smaller than the mean square error of next iteration. Otherwise, the algorithm repeats the process from step 2.</a:t>
                </a:r>
              </a:p>
            </p:txBody>
          </p:sp>
        </mc:Choice>
        <mc:Fallback>
          <p:sp>
            <p:nvSpPr>
              <p:cNvPr id="4" name="TextBox 3">
                <a:extLst>
                  <a:ext uri="{FF2B5EF4-FFF2-40B4-BE49-F238E27FC236}">
                    <a16:creationId xmlns="" xmlns:a16="http://schemas.microsoft.com/office/drawing/2014/main" id="{7D6E4D57-4236-9BF0-5AD0-29CF151EA34D}"/>
                  </a:ext>
                </a:extLst>
              </p:cNvPr>
              <p:cNvSpPr txBox="1">
                <a:spLocks noRot="1" noChangeAspect="1" noMove="1" noResize="1" noEditPoints="1" noAdjustHandles="1" noChangeArrowheads="1" noChangeShapeType="1" noTextEdit="1"/>
              </p:cNvSpPr>
              <p:nvPr/>
            </p:nvSpPr>
            <p:spPr>
              <a:xfrm>
                <a:off x="690032" y="1075034"/>
                <a:ext cx="10638367" cy="4884607"/>
              </a:xfrm>
              <a:prstGeom prst="rect">
                <a:avLst/>
              </a:prstGeom>
              <a:blipFill>
                <a:blip r:embed="rId2"/>
                <a:stretch>
                  <a:fillRect l="-287" t="-374" r="-344" b="-623"/>
                </a:stretch>
              </a:blipFill>
            </p:spPr>
            <p:txBody>
              <a:bodyPr/>
              <a:lstStyle/>
              <a:p>
                <a:r>
                  <a:rPr lang="en-US">
                    <a:noFill/>
                  </a:rPr>
                  <a:t> </a:t>
                </a:r>
              </a:p>
            </p:txBody>
          </p:sp>
        </mc:Fallback>
      </mc:AlternateContent>
    </p:spTree>
    <p:extLst>
      <p:ext uri="{BB962C8B-B14F-4D97-AF65-F5344CB8AC3E}">
        <p14:creationId xmlns="" xmlns:p14="http://schemas.microsoft.com/office/powerpoint/2010/main" val="42651302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4D47BF-6C02-D677-424E-910492847E65}"/>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Image and Image Vectors</a:t>
            </a:r>
            <a:endParaRPr lang="en-IN" dirty="0">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 xmlns:a16="http://schemas.microsoft.com/office/drawing/2014/main" id="{FE8CFA21-24B5-A1A7-EFAF-F20E95707B33}"/>
              </a:ext>
            </a:extLst>
          </p:cNvPr>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16211" r="64801" b="10746"/>
          <a:stretch/>
        </p:blipFill>
        <p:spPr bwMode="auto">
          <a:xfrm>
            <a:off x="5493711" y="1552694"/>
            <a:ext cx="1882293" cy="4205474"/>
          </a:xfrm>
          <a:prstGeom prst="rect">
            <a:avLst/>
          </a:prstGeom>
          <a:noFill/>
          <a:ln>
            <a:noFill/>
          </a:ln>
          <a:extLst>
            <a:ext uri="{53640926-AAD7-44D8-BBD7-CCE9431645EC}">
              <a14:shadowObscured xmlns="" xmlns:a14="http://schemas.microsoft.com/office/drawing/2010/main"/>
            </a:ext>
          </a:extLst>
        </p:spPr>
      </p:pic>
      <p:graphicFrame>
        <p:nvGraphicFramePr>
          <p:cNvPr id="5" name="Table 5">
            <a:extLst>
              <a:ext uri="{FF2B5EF4-FFF2-40B4-BE49-F238E27FC236}">
                <a16:creationId xmlns="" xmlns:a16="http://schemas.microsoft.com/office/drawing/2014/main" id="{052A7518-D015-DF69-3ED3-22A80F6FE822}"/>
              </a:ext>
            </a:extLst>
          </p:cNvPr>
          <p:cNvGraphicFramePr>
            <a:graphicFrameLocks noGrp="1"/>
          </p:cNvGraphicFramePr>
          <p:nvPr/>
        </p:nvGraphicFramePr>
        <p:xfrm>
          <a:off x="463175" y="2342275"/>
          <a:ext cx="3741272" cy="3386172"/>
        </p:xfrm>
        <a:graphic>
          <a:graphicData uri="http://schemas.openxmlformats.org/drawingml/2006/table">
            <a:tbl>
              <a:tblPr firstRow="1" bandRow="1">
                <a:tableStyleId>{5C22544A-7EE6-4342-B048-85BDC9FD1C3A}</a:tableStyleId>
              </a:tblPr>
              <a:tblGrid>
                <a:gridCol w="935318">
                  <a:extLst>
                    <a:ext uri="{9D8B030D-6E8A-4147-A177-3AD203B41FA5}">
                      <a16:colId xmlns="" xmlns:a16="http://schemas.microsoft.com/office/drawing/2014/main" val="826850236"/>
                    </a:ext>
                  </a:extLst>
                </a:gridCol>
                <a:gridCol w="935318">
                  <a:extLst>
                    <a:ext uri="{9D8B030D-6E8A-4147-A177-3AD203B41FA5}">
                      <a16:colId xmlns="" xmlns:a16="http://schemas.microsoft.com/office/drawing/2014/main" val="3009617449"/>
                    </a:ext>
                  </a:extLst>
                </a:gridCol>
                <a:gridCol w="935318">
                  <a:extLst>
                    <a:ext uri="{9D8B030D-6E8A-4147-A177-3AD203B41FA5}">
                      <a16:colId xmlns="" xmlns:a16="http://schemas.microsoft.com/office/drawing/2014/main" val="387776971"/>
                    </a:ext>
                  </a:extLst>
                </a:gridCol>
                <a:gridCol w="935318">
                  <a:extLst>
                    <a:ext uri="{9D8B030D-6E8A-4147-A177-3AD203B41FA5}">
                      <a16:colId xmlns="" xmlns:a16="http://schemas.microsoft.com/office/drawing/2014/main" val="2022083732"/>
                    </a:ext>
                  </a:extLst>
                </a:gridCol>
              </a:tblGrid>
              <a:tr h="846543">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12399345"/>
                  </a:ext>
                </a:extLst>
              </a:tr>
              <a:tr h="846543">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330167066"/>
                  </a:ext>
                </a:extLst>
              </a:tr>
              <a:tr h="846543">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9166524"/>
                  </a:ext>
                </a:extLst>
              </a:tr>
              <a:tr h="846543">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467928165"/>
                  </a:ext>
                </a:extLst>
              </a:tr>
            </a:tbl>
          </a:graphicData>
        </a:graphic>
      </p:graphicFrame>
      <p:sp>
        <p:nvSpPr>
          <p:cNvPr id="6" name="TextBox 5">
            <a:extLst>
              <a:ext uri="{FF2B5EF4-FFF2-40B4-BE49-F238E27FC236}">
                <a16:creationId xmlns="" xmlns:a16="http://schemas.microsoft.com/office/drawing/2014/main" id="{1D96C2CF-19AD-9650-5191-3C87D86D2CFA}"/>
              </a:ext>
            </a:extLst>
          </p:cNvPr>
          <p:cNvSpPr txBox="1"/>
          <p:nvPr/>
        </p:nvSpPr>
        <p:spPr>
          <a:xfrm>
            <a:off x="704925" y="2791761"/>
            <a:ext cx="60063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4</a:t>
            </a:r>
            <a:endParaRPr lang="en-IN"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FEF660ED-66DF-E082-3C43-D879E6ACF45D}"/>
              </a:ext>
            </a:extLst>
          </p:cNvPr>
          <p:cNvSpPr txBox="1"/>
          <p:nvPr/>
        </p:nvSpPr>
        <p:spPr>
          <a:xfrm>
            <a:off x="1097280" y="2530151"/>
            <a:ext cx="60063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4</a:t>
            </a:r>
            <a:endParaRPr lang="en-IN" sz="28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 xmlns:a14="http://schemas.microsoft.com/office/drawing/2010/main" Requires="a14">
          <p:sp>
            <p:nvSpPr>
              <p:cNvPr id="8" name="TextBox 7">
                <a:extLst>
                  <a:ext uri="{FF2B5EF4-FFF2-40B4-BE49-F238E27FC236}">
                    <a16:creationId xmlns:a16="http://schemas.microsoft.com/office/drawing/2014/main" id="{F86E0719-5D96-89FF-88FB-9AD71000D874}"/>
                  </a:ext>
                </a:extLst>
              </p:cNvPr>
              <p:cNvSpPr txBox="1"/>
              <p:nvPr/>
            </p:nvSpPr>
            <p:spPr>
              <a:xfrm>
                <a:off x="8529021" y="3655431"/>
                <a:ext cx="26266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𝑏</m:t>
                          </m:r>
                        </m:sub>
                      </m:sSub>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rPr>
                        <m:t>16</m:t>
                      </m:r>
                    </m:oMath>
                  </m:oMathPara>
                </a14:m>
                <a:endParaRPr lang="en-IN" dirty="0"/>
              </a:p>
            </p:txBody>
          </p:sp>
        </mc:Choice>
        <mc:Fallback>
          <p:sp>
            <p:nvSpPr>
              <p:cNvPr id="8" name="TextBox 7">
                <a:extLst>
                  <a:ext uri="{FF2B5EF4-FFF2-40B4-BE49-F238E27FC236}">
                    <a16:creationId xmlns="" xmlns:a16="http://schemas.microsoft.com/office/drawing/2014/main" id="{F86E0719-5D96-89FF-88FB-9AD71000D874}"/>
                  </a:ext>
                </a:extLst>
              </p:cNvPr>
              <p:cNvSpPr txBox="1">
                <a:spLocks noRot="1" noChangeAspect="1" noMove="1" noResize="1" noEditPoints="1" noAdjustHandles="1" noChangeArrowheads="1" noChangeShapeType="1" noTextEdit="1"/>
              </p:cNvSpPr>
              <p:nvPr/>
            </p:nvSpPr>
            <p:spPr>
              <a:xfrm>
                <a:off x="8529021" y="3655431"/>
                <a:ext cx="2626659" cy="369332"/>
              </a:xfrm>
              <a:prstGeom prst="rect">
                <a:avLst/>
              </a:prstGeom>
              <a:blipFill>
                <a:blip r:embed="rId3"/>
                <a:stretch>
                  <a:fillRect/>
                </a:stretch>
              </a:blipFill>
            </p:spPr>
            <p:txBody>
              <a:bodyPr/>
              <a:lstStyle/>
              <a:p>
                <a:r>
                  <a:rPr lang="en-US">
                    <a:noFill/>
                  </a:rPr>
                  <a:t> </a:t>
                </a:r>
              </a:p>
            </p:txBody>
          </p:sp>
        </mc:Fallback>
      </mc:AlternateContent>
      <p:sp>
        <p:nvSpPr>
          <p:cNvPr id="10" name="Oval 9">
            <a:extLst>
              <a:ext uri="{FF2B5EF4-FFF2-40B4-BE49-F238E27FC236}">
                <a16:creationId xmlns="" xmlns:a16="http://schemas.microsoft.com/office/drawing/2014/main" id="{369D43FF-BE3D-849F-4906-2CEDF4102287}"/>
              </a:ext>
            </a:extLst>
          </p:cNvPr>
          <p:cNvSpPr/>
          <p:nvPr/>
        </p:nvSpPr>
        <p:spPr>
          <a:xfrm>
            <a:off x="6096000" y="1737360"/>
            <a:ext cx="779929" cy="3514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a:extLst>
              <a:ext uri="{FF2B5EF4-FFF2-40B4-BE49-F238E27FC236}">
                <a16:creationId xmlns="" xmlns:a16="http://schemas.microsoft.com/office/drawing/2014/main" id="{5DB77E0F-9F45-5179-0E81-332F06034FDA}"/>
              </a:ext>
            </a:extLst>
          </p:cNvPr>
          <p:cNvSpPr txBox="1"/>
          <p:nvPr/>
        </p:nvSpPr>
        <p:spPr>
          <a:xfrm>
            <a:off x="1051044" y="5805391"/>
            <a:ext cx="25647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Image divided into blocks</a:t>
            </a:r>
          </a:p>
        </p:txBody>
      </p:sp>
      <p:sp>
        <p:nvSpPr>
          <p:cNvPr id="13" name="TextBox 12">
            <a:extLst>
              <a:ext uri="{FF2B5EF4-FFF2-40B4-BE49-F238E27FC236}">
                <a16:creationId xmlns="" xmlns:a16="http://schemas.microsoft.com/office/drawing/2014/main" id="{270684DF-7998-9466-6EE9-FA47DA7A4419}"/>
              </a:ext>
            </a:extLst>
          </p:cNvPr>
          <p:cNvSpPr txBox="1"/>
          <p:nvPr/>
        </p:nvSpPr>
        <p:spPr>
          <a:xfrm>
            <a:off x="5203593" y="5804840"/>
            <a:ext cx="287129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Image converted into vectors</a:t>
            </a:r>
          </a:p>
        </p:txBody>
      </p:sp>
    </p:spTree>
    <p:extLst>
      <p:ext uri="{BB962C8B-B14F-4D97-AF65-F5344CB8AC3E}">
        <p14:creationId xmlns="" xmlns:p14="http://schemas.microsoft.com/office/powerpoint/2010/main" val="27483327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A47F1A-393B-2F75-83B2-861E70026620}"/>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Generation of codebook</a:t>
            </a:r>
            <a:endParaRPr lang="en-I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12D4FDAD-E26B-B5E8-6B34-54B6FEC3D1B4}"/>
              </a:ext>
            </a:extLst>
          </p:cNvPr>
          <p:cNvSpPr>
            <a:spLocks noGrp="1"/>
          </p:cNvSpPr>
          <p:nvPr>
            <p:ph idx="1"/>
          </p:nvPr>
        </p:nvSpPr>
        <p:spPr>
          <a:xfrm>
            <a:off x="838200" y="1656095"/>
            <a:ext cx="10515600" cy="4351338"/>
          </a:xfrm>
        </p:spPr>
        <p:txBody>
          <a:bodyPr/>
          <a:lstStyle/>
          <a:p>
            <a:endParaRPr lang="en-IN" dirty="0">
              <a:latin typeface="Times New Roman" panose="02020603050405020304" pitchFamily="18" charset="0"/>
              <a:cs typeface="Times New Roman" panose="02020603050405020304" pitchFamily="18" charset="0"/>
            </a:endParaRPr>
          </a:p>
        </p:txBody>
      </p:sp>
      <p:graphicFrame>
        <p:nvGraphicFramePr>
          <p:cNvPr id="4" name="Table 4">
            <a:extLst>
              <a:ext uri="{FF2B5EF4-FFF2-40B4-BE49-F238E27FC236}">
                <a16:creationId xmlns="" xmlns:a16="http://schemas.microsoft.com/office/drawing/2014/main" id="{AC86DC02-8955-B858-AF29-A823F1F706CA}"/>
              </a:ext>
            </a:extLst>
          </p:cNvPr>
          <p:cNvGraphicFramePr>
            <a:graphicFrameLocks noGrp="1"/>
          </p:cNvGraphicFramePr>
          <p:nvPr/>
        </p:nvGraphicFramePr>
        <p:xfrm>
          <a:off x="1097280" y="3012636"/>
          <a:ext cx="3160956" cy="2926080"/>
        </p:xfrm>
        <a:graphic>
          <a:graphicData uri="http://schemas.openxmlformats.org/drawingml/2006/table">
            <a:tbl>
              <a:tblPr firstRow="1" bandRow="1">
                <a:tableStyleId>{073A0DAA-6AF3-43AB-8588-CEC1D06C72B9}</a:tableStyleId>
              </a:tblPr>
              <a:tblGrid>
                <a:gridCol w="1053652">
                  <a:extLst>
                    <a:ext uri="{9D8B030D-6E8A-4147-A177-3AD203B41FA5}">
                      <a16:colId xmlns="" xmlns:a16="http://schemas.microsoft.com/office/drawing/2014/main" val="652305946"/>
                    </a:ext>
                  </a:extLst>
                </a:gridCol>
                <a:gridCol w="1053652">
                  <a:extLst>
                    <a:ext uri="{9D8B030D-6E8A-4147-A177-3AD203B41FA5}">
                      <a16:colId xmlns="" xmlns:a16="http://schemas.microsoft.com/office/drawing/2014/main" val="3022593974"/>
                    </a:ext>
                  </a:extLst>
                </a:gridCol>
                <a:gridCol w="1053652">
                  <a:extLst>
                    <a:ext uri="{9D8B030D-6E8A-4147-A177-3AD203B41FA5}">
                      <a16:colId xmlns="" xmlns:a16="http://schemas.microsoft.com/office/drawing/2014/main" val="2971754636"/>
                    </a:ext>
                  </a:extLst>
                </a:gridCol>
              </a:tblGrid>
              <a:tr h="349129">
                <a:tc>
                  <a:txBody>
                    <a:bodyPr/>
                    <a:lstStyle/>
                    <a:p>
                      <a:r>
                        <a:rPr lang="en-IN" b="0" dirty="0">
                          <a:solidFill>
                            <a:schemeClr val="tx1"/>
                          </a:solidFill>
                          <a:latin typeface="Times New Roman" panose="02020603050405020304" pitchFamily="18" charset="0"/>
                          <a:cs typeface="Times New Roman" panose="02020603050405020304" pitchFamily="18" charset="0"/>
                        </a:rPr>
                        <a:t>Vector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256991577"/>
                  </a:ext>
                </a:extLst>
              </a:tr>
              <a:tr h="335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chemeClr val="tx1"/>
                          </a:solidFill>
                          <a:latin typeface="Times New Roman" panose="02020603050405020304" pitchFamily="18" charset="0"/>
                          <a:cs typeface="Times New Roman" panose="02020603050405020304" pitchFamily="18" charset="0"/>
                        </a:rPr>
                        <a:t>Vector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280072707"/>
                  </a:ext>
                </a:extLst>
              </a:tr>
              <a:tr h="335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chemeClr val="tx1"/>
                          </a:solidFill>
                          <a:latin typeface="Times New Roman" panose="02020603050405020304" pitchFamily="18" charset="0"/>
                          <a:cs typeface="Times New Roman" panose="02020603050405020304" pitchFamily="18" charset="0"/>
                        </a:rPr>
                        <a:t>Vector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850525364"/>
                  </a:ext>
                </a:extLst>
              </a:tr>
              <a:tr h="335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chemeClr val="tx1"/>
                          </a:solidFill>
                          <a:latin typeface="Times New Roman" panose="02020603050405020304" pitchFamily="18" charset="0"/>
                          <a:cs typeface="Times New Roman" panose="02020603050405020304" pitchFamily="18" charset="0"/>
                        </a:rPr>
                        <a:t>Vector 4</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514736965"/>
                  </a:ext>
                </a:extLst>
              </a:tr>
              <a:tr h="335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chemeClr val="tx1"/>
                          </a:solidFill>
                          <a:latin typeface="Times New Roman" panose="02020603050405020304" pitchFamily="18" charset="0"/>
                          <a:cs typeface="Times New Roman" panose="02020603050405020304" pitchFamily="18" charset="0"/>
                        </a:rPr>
                        <a:t>Vector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64248763"/>
                  </a:ext>
                </a:extLst>
              </a:tr>
              <a:tr h="335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chemeClr val="tx1"/>
                          </a:solidFill>
                          <a:latin typeface="Times New Roman" panose="02020603050405020304" pitchFamily="18" charset="0"/>
                          <a:cs typeface="Times New Roman" panose="02020603050405020304" pitchFamily="18" charset="0"/>
                        </a:rPr>
                        <a:t>Vector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535283799"/>
                  </a:ext>
                </a:extLst>
              </a:tr>
              <a:tr h="335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chemeClr val="tx1"/>
                          </a:solidFill>
                          <a:latin typeface="Times New Roman" panose="02020603050405020304" pitchFamily="18" charset="0"/>
                          <a:cs typeface="Times New Roman" panose="02020603050405020304" pitchFamily="18" charset="0"/>
                        </a:rPr>
                        <a:t>Vector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25116014"/>
                  </a:ext>
                </a:extLst>
              </a:tr>
              <a:tr h="335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chemeClr val="tx1"/>
                          </a:solidFill>
                          <a:latin typeface="Times New Roman" panose="02020603050405020304" pitchFamily="18" charset="0"/>
                          <a:cs typeface="Times New Roman" panose="02020603050405020304" pitchFamily="18" charset="0"/>
                        </a:rPr>
                        <a:t>Vector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503840492"/>
                  </a:ext>
                </a:extLst>
              </a:tr>
            </a:tbl>
          </a:graphicData>
        </a:graphic>
      </p:graphicFrame>
      <p:cxnSp>
        <p:nvCxnSpPr>
          <p:cNvPr id="6" name="Straight Arrow Connector 5">
            <a:extLst>
              <a:ext uri="{FF2B5EF4-FFF2-40B4-BE49-F238E27FC236}">
                <a16:creationId xmlns="" xmlns:a16="http://schemas.microsoft.com/office/drawing/2014/main" id="{D01B44BC-8AA5-1C82-191B-D23FF3313BC5}"/>
              </a:ext>
            </a:extLst>
          </p:cNvPr>
          <p:cNvCxnSpPr/>
          <p:nvPr/>
        </p:nvCxnSpPr>
        <p:spPr>
          <a:xfrm>
            <a:off x="3870363" y="3200400"/>
            <a:ext cx="3677919" cy="45720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 xmlns:a16="http://schemas.microsoft.com/office/drawing/2014/main" id="{A032F64E-152B-388A-76BF-7BB9563CFC95}"/>
              </a:ext>
            </a:extLst>
          </p:cNvPr>
          <p:cNvCxnSpPr>
            <a:cxnSpLocks/>
            <a:endCxn id="10" idx="1"/>
          </p:cNvCxnSpPr>
          <p:nvPr/>
        </p:nvCxnSpPr>
        <p:spPr>
          <a:xfrm>
            <a:off x="3870363" y="3528011"/>
            <a:ext cx="3677919" cy="60750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 xmlns:a16="http://schemas.microsoft.com/office/drawing/2014/main" id="{8FE4BEC2-FB15-905B-D75E-81F1F257ECC3}"/>
              </a:ext>
            </a:extLst>
          </p:cNvPr>
          <p:cNvCxnSpPr>
            <a:cxnSpLocks/>
          </p:cNvCxnSpPr>
          <p:nvPr/>
        </p:nvCxnSpPr>
        <p:spPr>
          <a:xfrm flipV="1">
            <a:off x="3870363" y="4507602"/>
            <a:ext cx="3677919" cy="1285692"/>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aphicFrame>
        <p:nvGraphicFramePr>
          <p:cNvPr id="10" name="Table 10">
            <a:extLst>
              <a:ext uri="{FF2B5EF4-FFF2-40B4-BE49-F238E27FC236}">
                <a16:creationId xmlns="" xmlns:a16="http://schemas.microsoft.com/office/drawing/2014/main" id="{5457B754-F438-772F-6193-6685E96B151A}"/>
              </a:ext>
            </a:extLst>
          </p:cNvPr>
          <p:cNvGraphicFramePr>
            <a:graphicFrameLocks noGrp="1"/>
          </p:cNvGraphicFramePr>
          <p:nvPr/>
        </p:nvGraphicFramePr>
        <p:xfrm>
          <a:off x="7548282" y="3572484"/>
          <a:ext cx="2916519" cy="1126068"/>
        </p:xfrm>
        <a:graphic>
          <a:graphicData uri="http://schemas.openxmlformats.org/drawingml/2006/table">
            <a:tbl>
              <a:tblPr firstRow="1" bandRow="1">
                <a:tableStyleId>{5C22544A-7EE6-4342-B048-85BDC9FD1C3A}</a:tableStyleId>
              </a:tblPr>
              <a:tblGrid>
                <a:gridCol w="972173">
                  <a:extLst>
                    <a:ext uri="{9D8B030D-6E8A-4147-A177-3AD203B41FA5}">
                      <a16:colId xmlns="" xmlns:a16="http://schemas.microsoft.com/office/drawing/2014/main" val="114910587"/>
                    </a:ext>
                  </a:extLst>
                </a:gridCol>
                <a:gridCol w="972173">
                  <a:extLst>
                    <a:ext uri="{9D8B030D-6E8A-4147-A177-3AD203B41FA5}">
                      <a16:colId xmlns="" xmlns:a16="http://schemas.microsoft.com/office/drawing/2014/main" val="3597733100"/>
                    </a:ext>
                  </a:extLst>
                </a:gridCol>
                <a:gridCol w="972173">
                  <a:extLst>
                    <a:ext uri="{9D8B030D-6E8A-4147-A177-3AD203B41FA5}">
                      <a16:colId xmlns="" xmlns:a16="http://schemas.microsoft.com/office/drawing/2014/main" val="1828800577"/>
                    </a:ext>
                  </a:extLst>
                </a:gridCol>
              </a:tblGrid>
              <a:tr h="375356">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715387407"/>
                  </a:ext>
                </a:extLst>
              </a:tr>
              <a:tr h="375356">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351765088"/>
                  </a:ext>
                </a:extLst>
              </a:tr>
              <a:tr h="375356">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37506398"/>
                  </a:ext>
                </a:extLst>
              </a:tr>
            </a:tbl>
          </a:graphicData>
        </a:graphic>
      </p:graphicFrame>
      <p:sp>
        <p:nvSpPr>
          <p:cNvPr id="13" name="TextBox 12">
            <a:extLst>
              <a:ext uri="{FF2B5EF4-FFF2-40B4-BE49-F238E27FC236}">
                <a16:creationId xmlns="" xmlns:a16="http://schemas.microsoft.com/office/drawing/2014/main" id="{EEF0D890-5CD0-C798-50D2-F9F3D898F3D3}"/>
              </a:ext>
            </a:extLst>
          </p:cNvPr>
          <p:cNvSpPr txBox="1"/>
          <p:nvPr/>
        </p:nvSpPr>
        <p:spPr>
          <a:xfrm>
            <a:off x="1097280" y="2643304"/>
            <a:ext cx="14225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Image Vector</a:t>
            </a:r>
            <a:endParaRPr lang="en-IN"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8E60168A-D611-B45C-F085-9C067AEB4AE1}"/>
              </a:ext>
            </a:extLst>
          </p:cNvPr>
          <p:cNvSpPr txBox="1"/>
          <p:nvPr/>
        </p:nvSpPr>
        <p:spPr>
          <a:xfrm>
            <a:off x="7691718" y="3200400"/>
            <a:ext cx="11368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Codebook</a:t>
            </a:r>
            <a:endParaRPr lang="en-IN"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12E14F18-B2D5-38DE-7BEC-DD7CDF3629AC}"/>
              </a:ext>
            </a:extLst>
          </p:cNvPr>
          <p:cNvSpPr txBox="1"/>
          <p:nvPr/>
        </p:nvSpPr>
        <p:spPr>
          <a:xfrm>
            <a:off x="10491507" y="3569732"/>
            <a:ext cx="13195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Codeword 1</a:t>
            </a:r>
            <a:endParaRPr lang="en-IN"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E97A0799-FECC-FDA7-C12F-360B9F0BA5B3}"/>
              </a:ext>
            </a:extLst>
          </p:cNvPr>
          <p:cNvSpPr txBox="1"/>
          <p:nvPr/>
        </p:nvSpPr>
        <p:spPr>
          <a:xfrm>
            <a:off x="10509437" y="3964720"/>
            <a:ext cx="13195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Codeword 2</a:t>
            </a:r>
            <a:endParaRPr lang="en-IN"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7871A89B-CB45-7E2C-0A33-7FF652B812DF}"/>
              </a:ext>
            </a:extLst>
          </p:cNvPr>
          <p:cNvSpPr txBox="1"/>
          <p:nvPr/>
        </p:nvSpPr>
        <p:spPr>
          <a:xfrm>
            <a:off x="10520123" y="4314882"/>
            <a:ext cx="13195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Codeword 3</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55253124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41390F-9575-AB9A-BAEF-09627B53BBE0}"/>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Assign the image vector to codewords.</a:t>
            </a:r>
            <a:endParaRPr lang="en-IN" dirty="0"/>
          </a:p>
        </p:txBody>
      </p:sp>
      <mc:AlternateContent xmlns:mc="http://schemas.openxmlformats.org/markup-compatibility/2006">
        <mc:Choice xmlns="" xmlns:a14="http://schemas.microsoft.com/office/drawing/2010/main" Requires="a14">
          <p:sp>
            <p:nvSpPr>
              <p:cNvPr id="3" name="Content Placeholder 2">
                <a:extLst>
                  <a:ext uri="{FF2B5EF4-FFF2-40B4-BE49-F238E27FC236}">
                    <a16:creationId xmlns:a16="http://schemas.microsoft.com/office/drawing/2014/main" id="{6FEEF6D4-9A0D-9479-01F6-EC42EE4CE5FA}"/>
                  </a:ext>
                </a:extLst>
              </p:cNvPr>
              <p:cNvSpPr>
                <a:spLocks noGrp="1"/>
              </p:cNvSpPr>
              <p:nvPr>
                <p:ph idx="1"/>
              </p:nvPr>
            </p:nvSpPr>
            <p:spPr>
              <a:xfrm>
                <a:off x="0" y="2624668"/>
                <a:ext cx="12192000" cy="1450757"/>
              </a:xfrm>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n-IN" sz="3600" i="1" smtClean="0">
                              <a:effectLst/>
                              <a:latin typeface="Cambria Math" panose="020405030504060302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𝑓𝑙𝑎𝑔</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𝑚𝑖</m:t>
                          </m:r>
                        </m:sub>
                      </m:s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m:t>
                      </m:r>
                      <m:m>
                        <m:mPr>
                          <m:mcs>
                            <m:mc>
                              <m:mcPr>
                                <m:count m:val="1"/>
                                <m:mcJc m:val="center"/>
                              </m:mcPr>
                            </m:mc>
                          </m:mcs>
                          <m:ctrlPr>
                            <a:rPr lang="en-IN" sz="3600" i="1">
                              <a:effectLst/>
                              <a:latin typeface="Cambria Math" panose="02040503050406030204" pitchFamily="18" charset="0"/>
                            </a:rPr>
                          </m:ctrlPr>
                        </m:mPr>
                        <m:m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𝑡𝑟𝑢𝑒</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𝑖𝑓</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IN" sz="3600" i="1">
                                    <a:effectLst/>
                                    <a:latin typeface="Cambria Math" panose="020405030504060302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IN" sz="3600" i="1">
                                    <a:effectLst/>
                                    <a:latin typeface="Cambria Math" panose="020405030504060302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𝑚</m:t>
                                </m:r>
                              </m:sub>
                            </m:sSub>
                            <m:d>
                              <m:dPr>
                                <m:begChr m:val="|"/>
                                <m:endChr m:val="|"/>
                                <m:ctrlPr>
                                  <a:rPr lang="en-IN" sz="3600" i="1">
                                    <a:effectLst/>
                                    <a:latin typeface="Cambria Math" panose="02040503050406030204" pitchFamily="18" charset="0"/>
                                  </a:rPr>
                                </m:ctrlPr>
                              </m:d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&lt;</m:t>
                                </m:r>
                                <m:sSub>
                                  <m:sSubPr>
                                    <m:ctrlPr>
                                      <a:rPr lang="en-IN" sz="3600" i="1">
                                        <a:effectLst/>
                                        <a:latin typeface="Cambria Math" panose="020405030504060302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∈1,..,</m:t>
                                    </m:r>
                                    <m:sSub>
                                      <m:sSubPr>
                                        <m:ctrlPr>
                                          <a:rPr lang="en-IN" sz="3600" i="1">
                                            <a:effectLst/>
                                            <a:latin typeface="Cambria Math" panose="020405030504060302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𝑐</m:t>
                                        </m:r>
                                      </m:sub>
                                    </m:s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IN" sz="3600" i="1">
                                        <a:effectLst/>
                                        <a:latin typeface="Cambria Math" panose="020405030504060302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𝑚</m:t>
                                    </m:r>
                                  </m:sub>
                                </m:sSub>
                              </m:e>
                            </m:d>
                          </m:e>
                        </m:mr>
                        <m:m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𝑓𝑎𝑙𝑠𝑒</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𝑜𝑡h𝑒𝑟𝑤𝑖𝑠𝑒</m:t>
                            </m:r>
                          </m:e>
                        </m:mr>
                      </m:m>
                    </m:oMath>
                  </m:oMathPara>
                </a14:m>
                <a:endParaRPr lang="en-IN" dirty="0"/>
              </a:p>
            </p:txBody>
          </p:sp>
        </mc:Choice>
        <mc:Fallback>
          <p:sp>
            <p:nvSpPr>
              <p:cNvPr id="3" name="Content Placeholder 2">
                <a:extLst>
                  <a:ext uri="{FF2B5EF4-FFF2-40B4-BE49-F238E27FC236}">
                    <a16:creationId xmlns="" xmlns:a16="http://schemas.microsoft.com/office/drawing/2014/main" id="{6FEEF6D4-9A0D-9479-01F6-EC42EE4CE5FA}"/>
                  </a:ext>
                </a:extLst>
              </p:cNvPr>
              <p:cNvSpPr>
                <a:spLocks noGrp="1" noRot="1" noChangeAspect="1" noMove="1" noResize="1" noEditPoints="1" noAdjustHandles="1" noChangeArrowheads="1" noChangeShapeType="1" noTextEdit="1"/>
              </p:cNvSpPr>
              <p:nvPr>
                <p:ph idx="1"/>
              </p:nvPr>
            </p:nvSpPr>
            <p:spPr>
              <a:xfrm>
                <a:off x="0" y="2624668"/>
                <a:ext cx="12192000" cy="1450757"/>
              </a:xfrm>
              <a:blipFill>
                <a:blip r:embed="rId2"/>
                <a:stretch>
                  <a:fillRect/>
                </a:stretch>
              </a:blipFill>
            </p:spPr>
            <p:txBody>
              <a:bodyPr/>
              <a:lstStyle/>
              <a:p>
                <a:r>
                  <a:rPr lang="en-US">
                    <a:noFill/>
                  </a:rPr>
                  <a:t> </a:t>
                </a:r>
              </a:p>
            </p:txBody>
          </p:sp>
        </mc:Fallback>
      </mc:AlternateContent>
    </p:spTree>
    <p:extLst>
      <p:ext uri="{BB962C8B-B14F-4D97-AF65-F5344CB8AC3E}">
        <p14:creationId xmlns="" xmlns:p14="http://schemas.microsoft.com/office/powerpoint/2010/main" val="4783235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88AF39-724C-EAE1-E061-15F4A486AB4D}"/>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Calculate the new centroid</a:t>
            </a:r>
            <a:endParaRPr lang="en-IN" dirty="0"/>
          </a:p>
        </p:txBody>
      </p:sp>
      <mc:AlternateContent xmlns:mc="http://schemas.openxmlformats.org/markup-compatibility/2006">
        <mc:Choice xmlns="" xmlns:a14="http://schemas.microsoft.com/office/drawing/2010/main" Requires="a14">
          <p:sp>
            <p:nvSpPr>
              <p:cNvPr id="3" name="Content Placeholder 2">
                <a:extLst>
                  <a:ext uri="{FF2B5EF4-FFF2-40B4-BE49-F238E27FC236}">
                    <a16:creationId xmlns:a16="http://schemas.microsoft.com/office/drawing/2014/main" id="{6E2FBE30-7864-36F0-876B-57398D0B1472}"/>
                  </a:ext>
                </a:extLst>
              </p:cNvPr>
              <p:cNvSpPr>
                <a:spLocks noGrp="1"/>
              </p:cNvSpPr>
              <p:nvPr>
                <p:ph idx="1"/>
              </p:nvPr>
            </p:nvSpPr>
            <p:spPr>
              <a:xfrm>
                <a:off x="1" y="2177427"/>
                <a:ext cx="12192000" cy="2943213"/>
              </a:xfrm>
            </p:spPr>
            <p:txBody>
              <a:bodyPr>
                <a:normAutofit/>
              </a:bodyPr>
              <a:lstStyle/>
              <a:p>
                <a:endParaRPr lang="en-US" sz="2800" i="1"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Sup>
                        <m:sSubSupPr>
                          <m:ctrlPr>
                            <a:rPr lang="en-IN" sz="40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GB" sz="40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en-GB" sz="4000" i="1">
                              <a:effectLst/>
                              <a:latin typeface="Cambria Math" panose="02040503050406030204" pitchFamily="18" charset="0"/>
                              <a:ea typeface="Calibri" panose="020F0502020204030204" pitchFamily="34" charset="0"/>
                              <a:cs typeface="Times New Roman" panose="02020603050405020304" pitchFamily="18" charset="0"/>
                            </a:rPr>
                            <m:t>𝑖</m:t>
                          </m:r>
                        </m:sub>
                        <m:sup>
                          <m:r>
                            <a:rPr lang="en-GB" sz="4000" i="1">
                              <a:effectLst/>
                              <a:latin typeface="Cambria Math" panose="02040503050406030204" pitchFamily="18" charset="0"/>
                              <a:ea typeface="Calibri" panose="020F0502020204030204" pitchFamily="34" charset="0"/>
                              <a:cs typeface="Times New Roman" panose="02020603050405020304" pitchFamily="18" charset="0"/>
                            </a:rPr>
                            <m:t>′</m:t>
                          </m:r>
                        </m:sup>
                      </m:sSubSup>
                      <m:r>
                        <a:rPr lang="en-GB"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IN" sz="40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IN" sz="4000" i="1">
                                  <a:effectLst/>
                                  <a:latin typeface="Cambria Math" panose="02040503050406030204" pitchFamily="18" charset="0"/>
                                  <a:ea typeface="Calibri" panose="020F0502020204030204" pitchFamily="34" charset="0"/>
                                  <a:cs typeface="Times New Roman" panose="02020603050405020304" pitchFamily="18" charset="0"/>
                                </a:rPr>
                              </m:ctrlPr>
                            </m:sSubPr>
                            <m:e>
                              <m:nary>
                                <m:naryPr>
                                  <m:chr m:val="∑"/>
                                  <m:limLoc m:val="undOvr"/>
                                  <m:ctrlPr>
                                    <a:rPr lang="en-IN" sz="40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n-GB" sz="4000" i="1">
                                      <a:effectLst/>
                                      <a:latin typeface="Cambria Math" panose="02040503050406030204" pitchFamily="18" charset="0"/>
                                      <a:ea typeface="Calibri" panose="020F0502020204030204" pitchFamily="34" charset="0"/>
                                      <a:cs typeface="Times New Roman" panose="02020603050405020304" pitchFamily="18" charset="0"/>
                                    </a:rPr>
                                    <m:t>𝑚</m:t>
                                  </m:r>
                                  <m:r>
                                    <a:rPr lang="en-GB" sz="40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n-GB" sz="4000" i="1">
                                      <a:effectLst/>
                                      <a:latin typeface="Cambria Math" panose="02040503050406030204" pitchFamily="18" charset="0"/>
                                      <a:ea typeface="Calibri" panose="020F0502020204030204" pitchFamily="34" charset="0"/>
                                      <a:cs typeface="Times New Roman" panose="02020603050405020304" pitchFamily="18" charset="0"/>
                                    </a:rPr>
                                    <m:t>𝑀</m:t>
                                  </m:r>
                                </m:sup>
                                <m:e>
                                  <m:r>
                                    <a:rPr lang="en-GB" sz="4000" i="1">
                                      <a:effectLst/>
                                      <a:latin typeface="Cambria Math" panose="02040503050406030204" pitchFamily="18" charset="0"/>
                                      <a:ea typeface="Calibri" panose="020F0502020204030204" pitchFamily="34" charset="0"/>
                                      <a:cs typeface="Times New Roman" panose="02020603050405020304" pitchFamily="18" charset="0"/>
                                    </a:rPr>
                                    <m:t>𝐼</m:t>
                                  </m:r>
                                </m:e>
                              </m:nary>
                            </m:e>
                            <m:sub>
                              <m:r>
                                <a:rPr lang="en-GB" sz="4000" i="1">
                                  <a:effectLst/>
                                  <a:latin typeface="Cambria Math" panose="02040503050406030204" pitchFamily="18" charset="0"/>
                                  <a:ea typeface="Calibri" panose="020F0502020204030204" pitchFamily="34" charset="0"/>
                                  <a:cs typeface="Times New Roman" panose="02020603050405020304" pitchFamily="18" charset="0"/>
                                </a:rPr>
                                <m:t>𝑚</m:t>
                              </m:r>
                            </m:sub>
                          </m:sSub>
                          <m:r>
                            <a:rPr lang="en-GB"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IN"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4000" i="1">
                                  <a:effectLst/>
                                  <a:latin typeface="Cambria Math" panose="02040503050406030204" pitchFamily="18" charset="0"/>
                                  <a:ea typeface="Calibri" panose="020F0502020204030204" pitchFamily="34" charset="0"/>
                                  <a:cs typeface="Times New Roman" panose="02020603050405020304" pitchFamily="18" charset="0"/>
                                </a:rPr>
                                <m:t>𝑓𝑙𝑎𝑔</m:t>
                              </m:r>
                            </m:e>
                            <m:sub>
                              <m:r>
                                <a:rPr lang="en-GB" sz="4000" i="1">
                                  <a:effectLst/>
                                  <a:latin typeface="Cambria Math" panose="02040503050406030204" pitchFamily="18" charset="0"/>
                                  <a:ea typeface="Calibri" panose="020F0502020204030204" pitchFamily="34" charset="0"/>
                                  <a:cs typeface="Times New Roman" panose="02020603050405020304" pitchFamily="18" charset="0"/>
                                </a:rPr>
                                <m:t>𝑚𝑖</m:t>
                              </m:r>
                            </m:sub>
                          </m:sSub>
                        </m:num>
                        <m:den>
                          <m:r>
                            <a:rPr lang="en-GB" sz="4000" i="1">
                              <a:effectLst/>
                              <a:latin typeface="Cambria Math" panose="02040503050406030204" pitchFamily="18" charset="0"/>
                              <a:ea typeface="Calibri" panose="020F0502020204030204" pitchFamily="34" charset="0"/>
                              <a:cs typeface="Times New Roman" panose="02020603050405020304" pitchFamily="18" charset="0"/>
                            </a:rPr>
                            <m:t>𝑁𝑢𝑚𝑏𝑒𝑟</m:t>
                          </m:r>
                          <m:r>
                            <a:rPr lang="en-GB" sz="4000" i="1">
                              <a:effectLst/>
                              <a:latin typeface="Cambria Math" panose="02040503050406030204" pitchFamily="18" charset="0"/>
                              <a:ea typeface="Calibri" panose="020F0502020204030204" pitchFamily="34" charset="0"/>
                              <a:cs typeface="Times New Roman" panose="02020603050405020304" pitchFamily="18" charset="0"/>
                            </a:rPr>
                            <m:t> </m:t>
                          </m:r>
                          <m:r>
                            <a:rPr lang="en-GB" sz="4000" i="1">
                              <a:effectLst/>
                              <a:latin typeface="Cambria Math" panose="02040503050406030204" pitchFamily="18" charset="0"/>
                              <a:ea typeface="Calibri" panose="020F0502020204030204" pitchFamily="34" charset="0"/>
                              <a:cs typeface="Times New Roman" panose="02020603050405020304" pitchFamily="18" charset="0"/>
                            </a:rPr>
                            <m:t>𝑜𝑓</m:t>
                          </m:r>
                          <m:r>
                            <a:rPr lang="en-GB" sz="4000" i="1">
                              <a:effectLst/>
                              <a:latin typeface="Cambria Math" panose="02040503050406030204" pitchFamily="18" charset="0"/>
                              <a:ea typeface="Calibri" panose="020F0502020204030204" pitchFamily="34" charset="0"/>
                              <a:cs typeface="Times New Roman" panose="02020603050405020304" pitchFamily="18" charset="0"/>
                            </a:rPr>
                            <m:t> </m:t>
                          </m:r>
                          <m:r>
                            <a:rPr lang="en-GB" sz="4000" i="1">
                              <a:effectLst/>
                              <a:latin typeface="Cambria Math" panose="02040503050406030204" pitchFamily="18" charset="0"/>
                              <a:ea typeface="Calibri" panose="020F0502020204030204" pitchFamily="34" charset="0"/>
                              <a:cs typeface="Times New Roman" panose="02020603050405020304" pitchFamily="18" charset="0"/>
                            </a:rPr>
                            <m:t>𝑣𝑒𝑐𝑡𝑜𝑟𝑠</m:t>
                          </m:r>
                          <m:r>
                            <a:rPr lang="en-GB" sz="4000" i="1">
                              <a:effectLst/>
                              <a:latin typeface="Cambria Math" panose="02040503050406030204" pitchFamily="18" charset="0"/>
                              <a:ea typeface="Calibri" panose="020F0502020204030204" pitchFamily="34" charset="0"/>
                              <a:cs typeface="Times New Roman" panose="02020603050405020304" pitchFamily="18" charset="0"/>
                            </a:rPr>
                            <m:t> </m:t>
                          </m:r>
                          <m:r>
                            <a:rPr lang="en-GB" sz="4000" i="1">
                              <a:effectLst/>
                              <a:latin typeface="Cambria Math" panose="02040503050406030204" pitchFamily="18" charset="0"/>
                              <a:ea typeface="Calibri" panose="020F0502020204030204" pitchFamily="34" charset="0"/>
                              <a:cs typeface="Times New Roman" panose="02020603050405020304" pitchFamily="18" charset="0"/>
                            </a:rPr>
                            <m:t>𝑖𝑛</m:t>
                          </m:r>
                          <m:r>
                            <a:rPr lang="en-GB" sz="4000" i="1">
                              <a:effectLst/>
                              <a:latin typeface="Cambria Math" panose="02040503050406030204" pitchFamily="18" charset="0"/>
                              <a:ea typeface="Calibri" panose="020F0502020204030204" pitchFamily="34" charset="0"/>
                              <a:cs typeface="Times New Roman" panose="02020603050405020304" pitchFamily="18" charset="0"/>
                            </a:rPr>
                            <m:t> </m:t>
                          </m:r>
                          <m:r>
                            <a:rPr lang="en-GB" sz="4000" i="1">
                              <a:effectLst/>
                              <a:latin typeface="Cambria Math" panose="02040503050406030204" pitchFamily="18" charset="0"/>
                              <a:ea typeface="Calibri" panose="020F0502020204030204" pitchFamily="34" charset="0"/>
                              <a:cs typeface="Times New Roman" panose="02020603050405020304" pitchFamily="18" charset="0"/>
                            </a:rPr>
                            <m:t>𝑡h𝑒</m:t>
                          </m:r>
                          <m:r>
                            <a:rPr lang="en-GB" sz="4000" i="1">
                              <a:effectLst/>
                              <a:latin typeface="Cambria Math" panose="02040503050406030204" pitchFamily="18" charset="0"/>
                              <a:ea typeface="Calibri" panose="020F0502020204030204" pitchFamily="34" charset="0"/>
                              <a:cs typeface="Times New Roman" panose="02020603050405020304" pitchFamily="18" charset="0"/>
                            </a:rPr>
                            <m:t> </m:t>
                          </m:r>
                          <m:r>
                            <a:rPr lang="en-GB" sz="4000" i="1">
                              <a:effectLst/>
                              <a:latin typeface="Cambria Math" panose="02040503050406030204" pitchFamily="18" charset="0"/>
                              <a:ea typeface="Calibri" panose="020F0502020204030204" pitchFamily="34" charset="0"/>
                              <a:cs typeface="Times New Roman" panose="02020603050405020304" pitchFamily="18" charset="0"/>
                            </a:rPr>
                            <m:t>𝑐𝑙𝑢𝑠𝑡𝑒𝑟</m:t>
                          </m:r>
                          <m:r>
                            <a:rPr lang="en-GB" sz="4000" i="1">
                              <a:effectLst/>
                              <a:latin typeface="Cambria Math" panose="02040503050406030204" pitchFamily="18" charset="0"/>
                              <a:ea typeface="Calibri" panose="020F0502020204030204" pitchFamily="34" charset="0"/>
                              <a:cs typeface="Times New Roman" panose="02020603050405020304" pitchFamily="18" charset="0"/>
                            </a:rPr>
                            <m:t> </m:t>
                          </m:r>
                        </m:den>
                      </m:f>
                      <m:r>
                        <a:rPr lang="en-GB" sz="4000"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IN"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sz="3200" dirty="0"/>
              </a:p>
            </p:txBody>
          </p:sp>
        </mc:Choice>
        <mc:Fallback>
          <p:sp>
            <p:nvSpPr>
              <p:cNvPr id="3" name="Content Placeholder 2">
                <a:extLst>
                  <a:ext uri="{FF2B5EF4-FFF2-40B4-BE49-F238E27FC236}">
                    <a16:creationId xmlns="" xmlns:a16="http://schemas.microsoft.com/office/drawing/2014/main" id="{6E2FBE30-7864-36F0-876B-57398D0B1472}"/>
                  </a:ext>
                </a:extLst>
              </p:cNvPr>
              <p:cNvSpPr>
                <a:spLocks noGrp="1" noRot="1" noChangeAspect="1" noMove="1" noResize="1" noEditPoints="1" noAdjustHandles="1" noChangeArrowheads="1" noChangeShapeType="1" noTextEdit="1"/>
              </p:cNvSpPr>
              <p:nvPr>
                <p:ph idx="1"/>
              </p:nvPr>
            </p:nvSpPr>
            <p:spPr>
              <a:xfrm>
                <a:off x="1" y="2177427"/>
                <a:ext cx="12192000" cy="2943213"/>
              </a:xfrm>
              <a:blipFill>
                <a:blip r:embed="rId2"/>
                <a:stretch>
                  <a:fillRect/>
                </a:stretch>
              </a:blipFill>
            </p:spPr>
            <p:txBody>
              <a:bodyPr/>
              <a:lstStyle/>
              <a:p>
                <a:r>
                  <a:rPr lang="en-US">
                    <a:noFill/>
                  </a:rPr>
                  <a:t> </a:t>
                </a:r>
              </a:p>
            </p:txBody>
          </p:sp>
        </mc:Fallback>
      </mc:AlternateContent>
    </p:spTree>
    <p:extLst>
      <p:ext uri="{BB962C8B-B14F-4D97-AF65-F5344CB8AC3E}">
        <p14:creationId xmlns="" xmlns:p14="http://schemas.microsoft.com/office/powerpoint/2010/main" val="38648158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Trebuchet MS" pitchFamily="34" charset="0"/>
              </a:rPr>
              <a:t>End of Lecture on Image Compression</a:t>
            </a:r>
            <a:endParaRPr lang="en-IN" dirty="0">
              <a:latin typeface="Trebuchet MS" pitchFamily="34" charset="0"/>
            </a:endParaRPr>
          </a:p>
        </p:txBody>
      </p:sp>
      <p:sp>
        <p:nvSpPr>
          <p:cNvPr id="3" name="Subtitle 2"/>
          <p:cNvSpPr>
            <a:spLocks noGrp="1"/>
          </p:cNvSpPr>
          <p:nvPr>
            <p:ph type="subTitle" idx="1"/>
          </p:nvPr>
        </p:nvSpPr>
        <p:spPr/>
        <p:txBody>
          <a:bodyPr/>
          <a:lstStyle/>
          <a:p>
            <a:r>
              <a:rPr lang="en-GB" dirty="0"/>
              <a:t>Thank You</a:t>
            </a:r>
            <a:endParaRPr lang="en-IN" dirty="0"/>
          </a:p>
        </p:txBody>
      </p:sp>
      <p:pic>
        <p:nvPicPr>
          <p:cNvPr id="1026" name="Picture 2" descr="https://alexgregoryblog.files.wordpress.com/2017/01/lossless-vs-lossy-compression-dragonfly.png?w=640"/>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15680" y="116633"/>
            <a:ext cx="6002896" cy="211039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87500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3790605" y="306881"/>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pic>
        <p:nvPicPr>
          <p:cNvPr id="1433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87489" y="1666706"/>
            <a:ext cx="9806516" cy="41656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57163234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3790605" y="306881"/>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sp>
        <p:nvSpPr>
          <p:cNvPr id="4" name="TextBox 3"/>
          <p:cNvSpPr txBox="1"/>
          <p:nvPr/>
        </p:nvSpPr>
        <p:spPr>
          <a:xfrm>
            <a:off x="237793" y="1480776"/>
            <a:ext cx="11710065" cy="3539430"/>
          </a:xfrm>
          <a:prstGeom prst="rect">
            <a:avLst/>
          </a:prstGeom>
          <a:noFill/>
        </p:spPr>
        <p:txBody>
          <a:bodyPr wrap="none" rtlCol="0">
            <a:spAutoFit/>
          </a:bodyPr>
          <a:lstStyle/>
          <a:p>
            <a:r>
              <a:rPr lang="en-IN" sz="3200" b="1" dirty="0"/>
              <a:t>Irrelevant information and Psycho-Visual Redundancy</a:t>
            </a:r>
          </a:p>
          <a:p>
            <a:endParaRPr lang="en-IN" sz="2400" b="1" dirty="0"/>
          </a:p>
          <a:p>
            <a:pPr marL="342900" indent="-342900">
              <a:buFont typeface="Arial" pitchFamily="34" charset="0"/>
              <a:buChar char="•"/>
            </a:pPr>
            <a:r>
              <a:rPr lang="en-IN" sz="2400" dirty="0"/>
              <a:t>The brightness of a region depends on many factors like light reflection</a:t>
            </a:r>
          </a:p>
          <a:p>
            <a:pPr marL="342900" indent="-342900">
              <a:buFont typeface="Arial" pitchFamily="34" charset="0"/>
              <a:buChar char="•"/>
            </a:pPr>
            <a:endParaRPr lang="en-IN" sz="2400" dirty="0"/>
          </a:p>
          <a:p>
            <a:pPr marL="342900" indent="-342900">
              <a:buFont typeface="Arial" pitchFamily="34" charset="0"/>
              <a:buChar char="•"/>
            </a:pPr>
            <a:r>
              <a:rPr lang="en-IN" sz="2400" dirty="0"/>
              <a:t>The perceived intensity of the eye is limited and non-linear</a:t>
            </a:r>
          </a:p>
          <a:p>
            <a:pPr marL="342900" indent="-342900">
              <a:buFont typeface="Arial" pitchFamily="34" charset="0"/>
              <a:buChar char="•"/>
            </a:pPr>
            <a:endParaRPr lang="en-IN" sz="2400" dirty="0"/>
          </a:p>
          <a:p>
            <a:pPr marL="342900" indent="-342900">
              <a:buFont typeface="Arial" pitchFamily="34" charset="0"/>
              <a:buChar char="•"/>
            </a:pPr>
            <a:r>
              <a:rPr lang="en-IN" sz="2400" dirty="0"/>
              <a:t>Certain information has less relative information in normal visual processing</a:t>
            </a:r>
          </a:p>
          <a:p>
            <a:pPr marL="342900" indent="-342900">
              <a:buFont typeface="Arial" pitchFamily="34" charset="0"/>
              <a:buChar char="•"/>
            </a:pPr>
            <a:endParaRPr lang="en-IN" sz="2400" dirty="0"/>
          </a:p>
          <a:p>
            <a:pPr marL="342900" indent="-342900">
              <a:buFont typeface="Arial" pitchFamily="34" charset="0"/>
              <a:buChar char="•"/>
            </a:pPr>
            <a:r>
              <a:rPr lang="en-IN" sz="2400" dirty="0"/>
              <a:t>In general, observer searches for distinguishing features such as edges and textural region</a:t>
            </a:r>
          </a:p>
        </p:txBody>
      </p:sp>
    </p:spTree>
    <p:extLst>
      <p:ext uri="{BB962C8B-B14F-4D97-AF65-F5344CB8AC3E}">
        <p14:creationId xmlns="" xmlns:p14="http://schemas.microsoft.com/office/powerpoint/2010/main" val="3247518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60959" y="128789"/>
            <a:ext cx="10584167" cy="583966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89553375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35572" y="244699"/>
            <a:ext cx="10321358" cy="579314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84624433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3793780" y="268245"/>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1741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75785" y="1560604"/>
            <a:ext cx="10240433" cy="41306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83608346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0176" y="2954674"/>
            <a:ext cx="6586855" cy="1470025"/>
          </a:xfrm>
        </p:spPr>
        <p:txBody>
          <a:bodyPr>
            <a:normAutofit/>
          </a:bodyPr>
          <a:lstStyle/>
          <a:p>
            <a:r>
              <a:rPr lang="en-GB" dirty="0">
                <a:latin typeface="Trebuchet MS" pitchFamily="34" charset="0"/>
              </a:rPr>
              <a:t>Chapter 8</a:t>
            </a:r>
            <a:br>
              <a:rPr lang="en-GB" dirty="0">
                <a:latin typeface="Trebuchet MS" pitchFamily="34" charset="0"/>
              </a:rPr>
            </a:br>
            <a:r>
              <a:rPr lang="en-GB" dirty="0">
                <a:solidFill>
                  <a:schemeClr val="tx2"/>
                </a:solidFill>
                <a:latin typeface="Trebuchet MS" pitchFamily="34" charset="0"/>
              </a:rPr>
              <a:t>Image Compression</a:t>
            </a:r>
            <a:endParaRPr lang="en-IN" dirty="0">
              <a:latin typeface="Trebuchet MS" pitchFamily="34" charset="0"/>
            </a:endParaRPr>
          </a:p>
        </p:txBody>
      </p:sp>
      <p:sp>
        <p:nvSpPr>
          <p:cNvPr id="3" name="Subtitle 2"/>
          <p:cNvSpPr>
            <a:spLocks noGrp="1"/>
          </p:cNvSpPr>
          <p:nvPr>
            <p:ph type="subTitle" idx="1"/>
          </p:nvPr>
        </p:nvSpPr>
        <p:spPr>
          <a:xfrm>
            <a:off x="1828800" y="4997002"/>
            <a:ext cx="7946265" cy="641797"/>
          </a:xfrm>
        </p:spPr>
        <p:txBody>
          <a:bodyPr>
            <a:normAutofit/>
          </a:bodyPr>
          <a:lstStyle/>
          <a:p>
            <a:endParaRPr lang="en-IN" sz="4000" dirty="0">
              <a:solidFill>
                <a:schemeClr val="tx2"/>
              </a:solidFill>
            </a:endParaRPr>
          </a:p>
        </p:txBody>
      </p:sp>
      <p:pic>
        <p:nvPicPr>
          <p:cNvPr id="1026" name="Picture 2" descr="https://www.teraki.com/images/blog/loss-compression-comparison.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329" y="105917"/>
            <a:ext cx="12214631" cy="18722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2349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1843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57892" y="1521630"/>
            <a:ext cx="8669867" cy="42941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75433295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3790605" y="268245"/>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1945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336800" y="3869879"/>
            <a:ext cx="8392584" cy="23161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9460"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778000" y="1011696"/>
            <a:ext cx="9510184" cy="248443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9542903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3983088" y="194331"/>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2048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22222" y="1504906"/>
            <a:ext cx="9774767" cy="46656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7975385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84451" y="695458"/>
            <a:ext cx="10378850" cy="531557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95927972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79535" y="334851"/>
            <a:ext cx="10812206" cy="488815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48863770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19803" y="425003"/>
            <a:ext cx="10212289" cy="576885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355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42543" y="1112109"/>
            <a:ext cx="10433755" cy="167447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92143015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3790604" y="145030"/>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buClrTx/>
              <a:buFontTx/>
              <a:buNone/>
            </a:pPr>
            <a:r>
              <a:rPr lang="en-US" sz="4000" dirty="0">
                <a:solidFill>
                  <a:schemeClr val="tx1"/>
                </a:solidFill>
                <a:latin typeface="Trebuchet MS" pitchFamily="34" charset="0"/>
              </a:rPr>
              <a:t>Image Compression</a:t>
            </a:r>
          </a:p>
        </p:txBody>
      </p:sp>
      <p:pic>
        <p:nvPicPr>
          <p:cNvPr id="2457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06032" y="855097"/>
            <a:ext cx="9387417" cy="53800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81366928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38876" y="528034"/>
            <a:ext cx="10285291" cy="564705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13370714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01064" y="399245"/>
            <a:ext cx="10351653" cy="57562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2629385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59479" y="785611"/>
            <a:ext cx="10722436" cy="524693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95567047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168685" cy="948520"/>
          </a:xfrm>
        </p:spPr>
        <p:txBody>
          <a:bodyPr/>
          <a:lstStyle/>
          <a:p>
            <a:r>
              <a:rPr lang="en-GB" dirty="0">
                <a:latin typeface="Trebuchet MS" pitchFamily="34" charset="0"/>
              </a:rPr>
              <a:t>Contents</a:t>
            </a:r>
            <a:endParaRPr lang="en-IN" dirty="0">
              <a:latin typeface="Trebuchet MS" pitchFamily="34" charset="0"/>
            </a:endParaRPr>
          </a:p>
        </p:txBody>
      </p:sp>
      <p:sp>
        <p:nvSpPr>
          <p:cNvPr id="3" name="Content Placeholder 2"/>
          <p:cNvSpPr>
            <a:spLocks noGrp="1"/>
          </p:cNvSpPr>
          <p:nvPr>
            <p:ph idx="1"/>
          </p:nvPr>
        </p:nvSpPr>
        <p:spPr>
          <a:xfrm>
            <a:off x="851080" y="1429555"/>
            <a:ext cx="8846712" cy="4391696"/>
          </a:xfrm>
        </p:spPr>
        <p:txBody>
          <a:bodyPr>
            <a:normAutofit/>
          </a:bodyPr>
          <a:lstStyle/>
          <a:p>
            <a:r>
              <a:rPr lang="en-GB" dirty="0"/>
              <a:t>Fundamentals</a:t>
            </a:r>
          </a:p>
          <a:p>
            <a:endParaRPr lang="en-GB" dirty="0"/>
          </a:p>
          <a:p>
            <a:r>
              <a:rPr lang="en-GB" dirty="0"/>
              <a:t>Basic Compression Methods</a:t>
            </a:r>
          </a:p>
          <a:p>
            <a:endParaRPr lang="en-IN" dirty="0"/>
          </a:p>
        </p:txBody>
      </p:sp>
    </p:spTree>
    <p:extLst>
      <p:ext uri="{BB962C8B-B14F-4D97-AF65-F5344CB8AC3E}">
        <p14:creationId xmlns="" xmlns:p14="http://schemas.microsoft.com/office/powerpoint/2010/main" val="1084102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82640" y="476518"/>
            <a:ext cx="10087475" cy="568396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29199234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49690" y="695460"/>
            <a:ext cx="9418335" cy="549006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44572781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3790605" y="168576"/>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3072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39433" y="878643"/>
            <a:ext cx="9570800" cy="526934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52170307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46143" y="682581"/>
            <a:ext cx="10193981" cy="544619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413533964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92107" y="824249"/>
            <a:ext cx="9623603" cy="520854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23650594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3790605" y="26824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3379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862667" y="1341452"/>
            <a:ext cx="8092702" cy="48767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7807291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There are 5 main types of Digital Image Formats:</a:t>
            </a:r>
          </a:p>
          <a:p>
            <a:pPr>
              <a:buFont typeface="Wingdings" pitchFamily="2" charset="2"/>
              <a:buChar char="Ø"/>
            </a:pPr>
            <a:r>
              <a:rPr lang="en-US" dirty="0"/>
              <a:t>TIFF</a:t>
            </a:r>
          </a:p>
          <a:p>
            <a:pPr>
              <a:buFont typeface="Wingdings" pitchFamily="2" charset="2"/>
              <a:buChar char="Ø"/>
            </a:pPr>
            <a:r>
              <a:rPr lang="en-US" dirty="0"/>
              <a:t>JPEG</a:t>
            </a:r>
          </a:p>
          <a:p>
            <a:pPr>
              <a:buFont typeface="Wingdings" pitchFamily="2" charset="2"/>
              <a:buChar char="Ø"/>
            </a:pPr>
            <a:r>
              <a:rPr lang="en-US" dirty="0"/>
              <a:t>GIF</a:t>
            </a:r>
          </a:p>
          <a:p>
            <a:pPr>
              <a:buFont typeface="Wingdings" pitchFamily="2" charset="2"/>
              <a:buChar char="Ø"/>
            </a:pPr>
            <a:r>
              <a:rPr lang="en-US" dirty="0"/>
              <a:t>PNG</a:t>
            </a:r>
          </a:p>
          <a:p>
            <a:pPr>
              <a:buFont typeface="Wingdings" pitchFamily="2" charset="2"/>
              <a:buChar char="Ø"/>
            </a:pPr>
            <a:r>
              <a:rPr lang="en-US" dirty="0"/>
              <a:t>RAW </a:t>
            </a:r>
          </a:p>
        </p:txBody>
      </p:sp>
      <p:sp>
        <p:nvSpPr>
          <p:cNvPr id="5" name="Text Box 1"/>
          <p:cNvSpPr txBox="1">
            <a:spLocks noGrp="1" noChangeArrowheads="1"/>
          </p:cNvSpPr>
          <p:nvPr>
            <p:ph type="title"/>
          </p:nvPr>
        </p:nvSpPr>
        <p:spPr bwMode="auto">
          <a:xfrm>
            <a:off x="2481943" y="237506"/>
            <a:ext cx="6816435" cy="6485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183" y="365126"/>
            <a:ext cx="7588333" cy="988662"/>
          </a:xfrm>
        </p:spPr>
        <p:txBody>
          <a:bodyPr/>
          <a:lstStyle/>
          <a:p>
            <a:pPr algn="ctr"/>
            <a:r>
              <a:rPr lang="en-US" dirty="0">
                <a:solidFill>
                  <a:schemeClr val="accent3">
                    <a:lumMod val="50000"/>
                  </a:schemeClr>
                </a:solidFill>
                <a:latin typeface="Trebuchet MS" pitchFamily="34" charset="0"/>
              </a:rPr>
              <a:t>Image Compression</a:t>
            </a:r>
            <a:endParaRPr lang="en-US" dirty="0"/>
          </a:p>
        </p:txBody>
      </p:sp>
      <p:sp>
        <p:nvSpPr>
          <p:cNvPr id="3" name="Content Placeholder 2"/>
          <p:cNvSpPr>
            <a:spLocks noGrp="1"/>
          </p:cNvSpPr>
          <p:nvPr>
            <p:ph idx="1"/>
          </p:nvPr>
        </p:nvSpPr>
        <p:spPr/>
        <p:txBody>
          <a:bodyPr/>
          <a:lstStyle/>
          <a:p>
            <a:r>
              <a:rPr lang="en-US" b="1" dirty="0">
                <a:solidFill>
                  <a:srgbClr val="C00000"/>
                </a:solidFill>
              </a:rPr>
              <a:t>TIFF (also known as TIF), file types ending in .</a:t>
            </a:r>
            <a:r>
              <a:rPr lang="en-US" b="1" dirty="0" err="1">
                <a:solidFill>
                  <a:srgbClr val="C00000"/>
                </a:solidFill>
              </a:rPr>
              <a:t>tif</a:t>
            </a:r>
            <a:endParaRPr lang="en-US" dirty="0">
              <a:solidFill>
                <a:srgbClr val="C00000"/>
              </a:solidFill>
            </a:endParaRPr>
          </a:p>
          <a:p>
            <a:r>
              <a:rPr lang="en-US" dirty="0"/>
              <a:t>TIFF stands for Tagged Image File Format. TIFF images create very large file sizes. TIFF images are uncompressed and thus contain a lot of detailed image data (which is why the files are so big) TIFFs are also extremely flexible in terms of color (they can be grayscale, or CMYK for print, or RGB for web) and content (layers, image tags).</a:t>
            </a:r>
          </a:p>
          <a:p>
            <a:r>
              <a:rPr lang="en-US" dirty="0"/>
              <a:t>TIFF is the most common file type used in photo software (such as Photoshop), as well as page layout software (such as Quark and </a:t>
            </a:r>
            <a:r>
              <a:rPr lang="en-US" dirty="0" err="1"/>
              <a:t>InDesign</a:t>
            </a:r>
            <a:r>
              <a:rPr lang="en-US" dirty="0"/>
              <a:t>), again because a TIFF contains a lot of image data.</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156" y="365126"/>
            <a:ext cx="9880270" cy="679904"/>
          </a:xfrm>
        </p:spPr>
        <p:txBody>
          <a:bodyPr>
            <a:normAutofit fontScale="90000"/>
          </a:bodyPr>
          <a:lstStyle/>
          <a:p>
            <a:pPr algn="ctr"/>
            <a:r>
              <a:rPr lang="en-US" dirty="0">
                <a:solidFill>
                  <a:schemeClr val="accent3">
                    <a:lumMod val="50000"/>
                  </a:schemeClr>
                </a:solidFill>
                <a:latin typeface="Trebuchet MS" pitchFamily="34" charset="0"/>
              </a:rPr>
              <a:t>Image Compression</a:t>
            </a:r>
            <a:endParaRPr lang="en-US" dirty="0"/>
          </a:p>
        </p:txBody>
      </p:sp>
      <p:sp>
        <p:nvSpPr>
          <p:cNvPr id="3" name="Content Placeholder 2"/>
          <p:cNvSpPr>
            <a:spLocks noGrp="1"/>
          </p:cNvSpPr>
          <p:nvPr>
            <p:ph idx="1"/>
          </p:nvPr>
        </p:nvSpPr>
        <p:spPr>
          <a:xfrm>
            <a:off x="838200" y="1528750"/>
            <a:ext cx="10515600" cy="4351338"/>
          </a:xfrm>
        </p:spPr>
        <p:txBody>
          <a:bodyPr>
            <a:normAutofit fontScale="92500" lnSpcReduction="20000"/>
          </a:bodyPr>
          <a:lstStyle/>
          <a:p>
            <a:r>
              <a:rPr lang="en-US" b="1" dirty="0">
                <a:solidFill>
                  <a:srgbClr val="C00000"/>
                </a:solidFill>
              </a:rPr>
              <a:t>JPEG (also known as JPG), file types ending in .jpg</a:t>
            </a:r>
            <a:endParaRPr lang="en-US" dirty="0">
              <a:solidFill>
                <a:srgbClr val="C00000"/>
              </a:solidFill>
            </a:endParaRPr>
          </a:p>
          <a:p>
            <a:r>
              <a:rPr lang="en-US" dirty="0"/>
              <a:t>JPEG stands for Joint Photographic Experts Group, which created this standard for this type of image formatting. JPEG files are images that have been compressed to store a lot of information in a small-size file. Most digital cameras store photos in JPEG format, because then you can take more photos on one camera card than you can with other formats.</a:t>
            </a:r>
          </a:p>
          <a:p>
            <a:r>
              <a:rPr lang="en-US" dirty="0"/>
              <a:t>A JPEG is compressed in a way that loses some of the image detail during the compression in order to make the file small (and thus called “</a:t>
            </a:r>
            <a:r>
              <a:rPr lang="en-US" dirty="0" err="1"/>
              <a:t>lossy</a:t>
            </a:r>
            <a:r>
              <a:rPr lang="en-US" dirty="0"/>
              <a:t>” compression).</a:t>
            </a:r>
          </a:p>
          <a:p>
            <a:r>
              <a:rPr lang="en-US" dirty="0"/>
              <a:t>JPEG files are usually used for photographs on the web, because they create a small file that is easily loaded on a web page and also looks good.</a:t>
            </a:r>
          </a:p>
          <a:p>
            <a:r>
              <a:rPr lang="en-US" dirty="0"/>
              <a:t>JPEG files are bad for line drawings or logos or graphics, as the compression makes them look “</a:t>
            </a:r>
            <a:r>
              <a:rPr lang="en-US" dirty="0" err="1"/>
              <a:t>bitmappy</a:t>
            </a:r>
            <a:r>
              <a:rPr lang="en-US" dirty="0"/>
              <a:t>” (jagged lines instead of straight ones).</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3790605" y="500064"/>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tx1"/>
                </a:solidFill>
                <a:latin typeface="Trebuchet MS" pitchFamily="34" charset="0"/>
              </a:rPr>
              <a:t>Image Compression</a:t>
            </a:r>
          </a:p>
        </p:txBody>
      </p:sp>
      <p:pic>
        <p:nvPicPr>
          <p:cNvPr id="7168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458254" y="2022390"/>
            <a:ext cx="6832600" cy="35718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71684"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23910" y="2603929"/>
            <a:ext cx="5278967" cy="33670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71685"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05145" y="2049892"/>
            <a:ext cx="5486400" cy="50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64766637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455" y="188640"/>
            <a:ext cx="9889100" cy="648072"/>
          </a:xfrm>
        </p:spPr>
        <p:txBody>
          <a:bodyPr>
            <a:normAutofit fontScale="90000"/>
          </a:bodyPr>
          <a:lstStyle/>
          <a:p>
            <a:r>
              <a:rPr lang="en-US" dirty="0">
                <a:solidFill>
                  <a:schemeClr val="tx1"/>
                </a:solidFill>
                <a:latin typeface="Trebuchet MS" pitchFamily="34" charset="0"/>
              </a:rPr>
              <a:t>Data Compression</a:t>
            </a:r>
            <a:endParaRPr lang="en-IN" dirty="0"/>
          </a:p>
        </p:txBody>
      </p:sp>
      <p:sp>
        <p:nvSpPr>
          <p:cNvPr id="3" name="TextBox 2"/>
          <p:cNvSpPr txBox="1"/>
          <p:nvPr/>
        </p:nvSpPr>
        <p:spPr>
          <a:xfrm>
            <a:off x="562072" y="1660738"/>
            <a:ext cx="8454046" cy="830997"/>
          </a:xfrm>
          <a:prstGeom prst="rect">
            <a:avLst/>
          </a:prstGeom>
          <a:noFill/>
        </p:spPr>
        <p:txBody>
          <a:bodyPr wrap="none" rtlCol="0">
            <a:spAutoFit/>
          </a:bodyPr>
          <a:lstStyle/>
          <a:p>
            <a:r>
              <a:rPr lang="en-GB" sz="2400" dirty="0">
                <a:solidFill>
                  <a:srgbClr val="7030A0"/>
                </a:solidFill>
              </a:rPr>
              <a:t>The process of reducing the amount of data required to represent </a:t>
            </a:r>
          </a:p>
          <a:p>
            <a:r>
              <a:rPr lang="en-GB" sz="2400" dirty="0">
                <a:solidFill>
                  <a:srgbClr val="7030A0"/>
                </a:solidFill>
              </a:rPr>
              <a:t>a given quantity of information is called data compression</a:t>
            </a:r>
            <a:endParaRPr lang="en-IN" sz="2400" dirty="0">
              <a:solidFill>
                <a:srgbClr val="7030A0"/>
              </a:solidFill>
            </a:endParaRPr>
          </a:p>
        </p:txBody>
      </p:sp>
      <p:sp>
        <p:nvSpPr>
          <p:cNvPr id="4" name="TextBox 3"/>
          <p:cNvSpPr txBox="1"/>
          <p:nvPr/>
        </p:nvSpPr>
        <p:spPr>
          <a:xfrm>
            <a:off x="2255574" y="2910136"/>
            <a:ext cx="5303247" cy="461665"/>
          </a:xfrm>
          <a:prstGeom prst="rect">
            <a:avLst/>
          </a:prstGeom>
          <a:noFill/>
        </p:spPr>
        <p:txBody>
          <a:bodyPr wrap="none" rtlCol="0">
            <a:spAutoFit/>
          </a:bodyPr>
          <a:lstStyle/>
          <a:p>
            <a:r>
              <a:rPr lang="en-GB" sz="2400" dirty="0">
                <a:solidFill>
                  <a:srgbClr val="C00000"/>
                </a:solidFill>
              </a:rPr>
              <a:t>Data is the means to convey information</a:t>
            </a:r>
            <a:r>
              <a:rPr lang="en-GB" sz="2400" dirty="0"/>
              <a:t>.</a:t>
            </a:r>
            <a:endParaRPr lang="en-IN" sz="2400" dirty="0"/>
          </a:p>
        </p:txBody>
      </p:sp>
      <p:sp>
        <p:nvSpPr>
          <p:cNvPr id="5" name="TextBox 4"/>
          <p:cNvSpPr txBox="1"/>
          <p:nvPr/>
        </p:nvSpPr>
        <p:spPr>
          <a:xfrm>
            <a:off x="947435" y="3614704"/>
            <a:ext cx="7876002" cy="1569660"/>
          </a:xfrm>
          <a:prstGeom prst="rect">
            <a:avLst/>
          </a:prstGeom>
          <a:noFill/>
        </p:spPr>
        <p:txBody>
          <a:bodyPr wrap="none" rtlCol="0">
            <a:spAutoFit/>
          </a:bodyPr>
          <a:lstStyle/>
          <a:p>
            <a:r>
              <a:rPr lang="en-GB" sz="2400" dirty="0">
                <a:solidFill>
                  <a:schemeClr val="accent3">
                    <a:lumMod val="50000"/>
                  </a:schemeClr>
                </a:solidFill>
              </a:rPr>
              <a:t>Let a and b denote the number of bits  in two representations</a:t>
            </a:r>
          </a:p>
          <a:p>
            <a:r>
              <a:rPr lang="en-GB" sz="2400" dirty="0">
                <a:solidFill>
                  <a:schemeClr val="accent3">
                    <a:lumMod val="50000"/>
                  </a:schemeClr>
                </a:solidFill>
              </a:rPr>
              <a:t>of the same data. </a:t>
            </a:r>
          </a:p>
          <a:p>
            <a:r>
              <a:rPr lang="en-GB" sz="2400" dirty="0">
                <a:solidFill>
                  <a:schemeClr val="accent3">
                    <a:lumMod val="50000"/>
                  </a:schemeClr>
                </a:solidFill>
              </a:rPr>
              <a:t>Then the relative data redundancy R=1-1/C </a:t>
            </a:r>
          </a:p>
          <a:p>
            <a:r>
              <a:rPr lang="en-GB" sz="2400" dirty="0">
                <a:solidFill>
                  <a:schemeClr val="accent3">
                    <a:lumMod val="50000"/>
                  </a:schemeClr>
                </a:solidFill>
              </a:rPr>
              <a:t>where C=a/b the compression ratio.</a:t>
            </a:r>
            <a:endParaRPr lang="en-IN" sz="2400" dirty="0">
              <a:solidFill>
                <a:schemeClr val="accent3">
                  <a:lumMod val="50000"/>
                </a:schemeClr>
              </a:solidFill>
            </a:endParaRPr>
          </a:p>
        </p:txBody>
      </p:sp>
    </p:spTree>
    <p:extLst>
      <p:ext uri="{BB962C8B-B14F-4D97-AF65-F5344CB8AC3E}">
        <p14:creationId xmlns="" xmlns:p14="http://schemas.microsoft.com/office/powerpoint/2010/main" val="50680754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92582" y="365126"/>
            <a:ext cx="6175170" cy="929284"/>
          </a:xfrm>
        </p:spPr>
        <p:txBody>
          <a:bodyPr/>
          <a:lstStyle/>
          <a:p>
            <a:r>
              <a:rPr lang="en-US" dirty="0">
                <a:solidFill>
                  <a:schemeClr val="accent3">
                    <a:lumMod val="50000"/>
                  </a:schemeClr>
                </a:solidFill>
                <a:latin typeface="Trebuchet MS" pitchFamily="34" charset="0"/>
              </a:rPr>
              <a:t>Image Compression</a:t>
            </a:r>
            <a:endParaRPr lang="en-IN" dirty="0"/>
          </a:p>
        </p:txBody>
      </p:sp>
      <p:sp>
        <p:nvSpPr>
          <p:cNvPr id="4" name="Content Placeholder 3"/>
          <p:cNvSpPr>
            <a:spLocks noGrp="1"/>
          </p:cNvSpPr>
          <p:nvPr>
            <p:ph idx="1"/>
          </p:nvPr>
        </p:nvSpPr>
        <p:spPr/>
        <p:txBody>
          <a:bodyPr>
            <a:normAutofit/>
          </a:bodyPr>
          <a:lstStyle/>
          <a:p>
            <a:r>
              <a:rPr lang="en-GB" b="1" dirty="0">
                <a:solidFill>
                  <a:srgbClr val="C00000"/>
                </a:solidFill>
              </a:rPr>
              <a:t>GIF, file types ending in .gif</a:t>
            </a:r>
            <a:endParaRPr lang="en-GB" b="1" dirty="0"/>
          </a:p>
          <a:p>
            <a:r>
              <a:rPr lang="en-GB" dirty="0"/>
              <a:t>GIF stands for Graphic Interchange Format. This format compresses images but, as different from JPEG, the compression is lossless (no detail is lost in the compression, but the file can’t be made as small as a JPEG).</a:t>
            </a:r>
          </a:p>
          <a:p>
            <a:r>
              <a:rPr lang="en-GB" dirty="0"/>
              <a:t>GIFs also have an extremely limited </a:t>
            </a:r>
            <a:r>
              <a:rPr lang="en-GB" dirty="0" err="1"/>
              <a:t>color</a:t>
            </a:r>
            <a:r>
              <a:rPr lang="en-GB" dirty="0"/>
              <a:t> range suitable for the web but not for printing. This format is never used for photography, because of the limited number of </a:t>
            </a:r>
            <a:r>
              <a:rPr lang="en-GB" dirty="0" err="1"/>
              <a:t>colors</a:t>
            </a:r>
            <a:r>
              <a:rPr lang="en-GB" dirty="0"/>
              <a:t>. GIFs can also be used for animations.</a:t>
            </a:r>
            <a:endParaRPr lang="en-IN" dirty="0"/>
          </a:p>
        </p:txBody>
      </p:sp>
    </p:spTree>
    <p:extLst>
      <p:ext uri="{BB962C8B-B14F-4D97-AF65-F5344CB8AC3E}">
        <p14:creationId xmlns="" xmlns:p14="http://schemas.microsoft.com/office/powerpoint/2010/main" val="3961333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088" y="365125"/>
            <a:ext cx="6270172" cy="1036163"/>
          </a:xfrm>
        </p:spPr>
        <p:txBody>
          <a:bodyPr/>
          <a:lstStyle/>
          <a:p>
            <a:r>
              <a:rPr lang="en-US" dirty="0">
                <a:solidFill>
                  <a:schemeClr val="accent3">
                    <a:lumMod val="50000"/>
                  </a:schemeClr>
                </a:solidFill>
                <a:latin typeface="Trebuchet MS" pitchFamily="34" charset="0"/>
              </a:rPr>
              <a:t>Image Compression</a:t>
            </a:r>
            <a:endParaRPr lang="en-IN" dirty="0"/>
          </a:p>
        </p:txBody>
      </p:sp>
      <p:sp>
        <p:nvSpPr>
          <p:cNvPr id="3" name="Content Placeholder 2"/>
          <p:cNvSpPr>
            <a:spLocks noGrp="1"/>
          </p:cNvSpPr>
          <p:nvPr>
            <p:ph idx="1"/>
          </p:nvPr>
        </p:nvSpPr>
        <p:spPr/>
        <p:txBody>
          <a:bodyPr>
            <a:normAutofit fontScale="92500" lnSpcReduction="10000"/>
          </a:bodyPr>
          <a:lstStyle/>
          <a:p>
            <a:r>
              <a:rPr lang="en-GB" b="1" dirty="0">
                <a:solidFill>
                  <a:srgbClr val="C00000"/>
                </a:solidFill>
              </a:rPr>
              <a:t>PNG, file types ending in .</a:t>
            </a:r>
            <a:r>
              <a:rPr lang="en-GB" b="1" dirty="0" err="1">
                <a:solidFill>
                  <a:srgbClr val="C00000"/>
                </a:solidFill>
              </a:rPr>
              <a:t>png</a:t>
            </a:r>
            <a:endParaRPr lang="en-GB" dirty="0">
              <a:solidFill>
                <a:srgbClr val="C00000"/>
              </a:solidFill>
            </a:endParaRPr>
          </a:p>
          <a:p>
            <a:r>
              <a:rPr lang="en-GB" dirty="0"/>
              <a:t>PNG stands for Portable Network Graphics. It was created as an open format to replace GIF, because the patent for GIF was owned by one company and nobody else wanted to pay licensing fees. It also allows for a full range of </a:t>
            </a:r>
            <a:r>
              <a:rPr lang="en-GB" dirty="0" err="1"/>
              <a:t>color</a:t>
            </a:r>
            <a:r>
              <a:rPr lang="en-GB" dirty="0"/>
              <a:t> and better compression.</a:t>
            </a:r>
          </a:p>
          <a:p>
            <a:r>
              <a:rPr lang="en-GB" dirty="0"/>
              <a:t>It’s used almost exclusively for web images, never for print images. For photographs, PNG is not as good as JPEG, because it creates a larger file. But for images with some text, or line art, it’s better, because the images look less “</a:t>
            </a:r>
            <a:r>
              <a:rPr lang="en-GB" dirty="0" err="1"/>
              <a:t>bitmappy</a:t>
            </a:r>
            <a:r>
              <a:rPr lang="en-GB" dirty="0"/>
              <a:t>.”</a:t>
            </a:r>
          </a:p>
          <a:p>
            <a:r>
              <a:rPr lang="en-GB" dirty="0"/>
              <a:t>When you take a screenshot on your Mac, the resulting image is a PNG–probably because most screenshots are a mix of images and text.</a:t>
            </a:r>
          </a:p>
          <a:p>
            <a:endParaRPr lang="en-IN" dirty="0"/>
          </a:p>
        </p:txBody>
      </p:sp>
    </p:spTree>
    <p:extLst>
      <p:ext uri="{BB962C8B-B14F-4D97-AF65-F5344CB8AC3E}">
        <p14:creationId xmlns="" xmlns:p14="http://schemas.microsoft.com/office/powerpoint/2010/main" val="905968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852" y="365125"/>
            <a:ext cx="5771408" cy="1036163"/>
          </a:xfrm>
        </p:spPr>
        <p:txBody>
          <a:bodyPr/>
          <a:lstStyle/>
          <a:p>
            <a:r>
              <a:rPr lang="en-US" dirty="0">
                <a:solidFill>
                  <a:schemeClr val="accent3">
                    <a:lumMod val="50000"/>
                  </a:schemeClr>
                </a:solidFill>
                <a:latin typeface="Trebuchet MS" pitchFamily="34" charset="0"/>
              </a:rPr>
              <a:t>Image Compression</a:t>
            </a:r>
            <a:endParaRPr lang="en-IN" dirty="0"/>
          </a:p>
        </p:txBody>
      </p:sp>
      <p:sp>
        <p:nvSpPr>
          <p:cNvPr id="3" name="Content Placeholder 2"/>
          <p:cNvSpPr>
            <a:spLocks noGrp="1"/>
          </p:cNvSpPr>
          <p:nvPr>
            <p:ph idx="1"/>
          </p:nvPr>
        </p:nvSpPr>
        <p:spPr/>
        <p:txBody>
          <a:bodyPr/>
          <a:lstStyle/>
          <a:p>
            <a:r>
              <a:rPr lang="en-GB" b="1" dirty="0">
                <a:solidFill>
                  <a:srgbClr val="C00000"/>
                </a:solidFill>
              </a:rPr>
              <a:t>Raw image files</a:t>
            </a:r>
            <a:endParaRPr lang="en-GB" dirty="0">
              <a:solidFill>
                <a:srgbClr val="C00000"/>
              </a:solidFill>
            </a:endParaRPr>
          </a:p>
          <a:p>
            <a:r>
              <a:rPr lang="en-GB" dirty="0"/>
              <a:t>Raw image files contain data from a digital camera (usually). The files are called raw because they haven’t been processed and therefore can’t be edited or printed yet. There are a lot of different raw formats–each camera company often has its own proprietary format.</a:t>
            </a:r>
          </a:p>
          <a:p>
            <a:r>
              <a:rPr lang="en-GB" dirty="0"/>
              <a:t>Raw files usually contain a vast amount of data that is uncompressed. Because of this, the size of a raw file is extremely large. Usually they are converted to TIFF before editing and </a:t>
            </a:r>
            <a:r>
              <a:rPr lang="en-GB" dirty="0" err="1"/>
              <a:t>color</a:t>
            </a:r>
            <a:r>
              <a:rPr lang="en-GB" dirty="0"/>
              <a:t>-correcting.</a:t>
            </a:r>
          </a:p>
          <a:p>
            <a:r>
              <a:rPr lang="en-GB" dirty="0"/>
              <a:t>Most of this info is courtesy of Wikipedia, which is a great place to read more about all 5 file types.</a:t>
            </a:r>
          </a:p>
          <a:p>
            <a:endParaRPr lang="en-IN" dirty="0"/>
          </a:p>
        </p:txBody>
      </p:sp>
    </p:spTree>
    <p:extLst>
      <p:ext uri="{BB962C8B-B14F-4D97-AF65-F5344CB8AC3E}">
        <p14:creationId xmlns="" xmlns:p14="http://schemas.microsoft.com/office/powerpoint/2010/main" val="697345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436" y="344385"/>
            <a:ext cx="7125195" cy="724394"/>
          </a:xfrm>
        </p:spPr>
        <p:txBody>
          <a:bodyPr>
            <a:normAutofit/>
          </a:bodyPr>
          <a:lstStyle/>
          <a:p>
            <a:pPr algn="ctr"/>
            <a:r>
              <a:rPr lang="en-US" dirty="0">
                <a:latin typeface="Trebuchet MS" pitchFamily="34" charset="0"/>
              </a:rPr>
              <a:t>Error Free Compression</a:t>
            </a:r>
          </a:p>
        </p:txBody>
      </p:sp>
      <p:pic>
        <p:nvPicPr>
          <p:cNvPr id="4" name="Content Placeholder 3"/>
          <p:cNvPicPr>
            <a:picLocks noGrp="1" noChangeAspect="1" noChangeArrowheads="1"/>
          </p:cNvPicPr>
          <p:nvPr>
            <p:ph idx="1"/>
          </p:nvPr>
        </p:nvPicPr>
        <p:blipFill>
          <a:blip r:embed="rId2"/>
          <a:srcRect/>
          <a:stretch>
            <a:fillRect/>
          </a:stretch>
        </p:blipFill>
        <p:spPr>
          <a:xfrm>
            <a:off x="1773899" y="1140030"/>
            <a:ext cx="8141988" cy="4992283"/>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1755842" y="181455"/>
            <a:ext cx="862317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 Huffman Coding</a:t>
            </a:r>
          </a:p>
        </p:txBody>
      </p:sp>
      <p:pic>
        <p:nvPicPr>
          <p:cNvPr id="34819"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306" y="1120462"/>
            <a:ext cx="12180693" cy="467469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4820"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45480" y="3727210"/>
            <a:ext cx="5250522" cy="214555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9704610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noChangeArrowheads="1"/>
          </p:cNvPicPr>
          <p:nvPr/>
        </p:nvPicPr>
        <p:blipFill>
          <a:blip r:embed="rId2"/>
          <a:srcRect/>
          <a:stretch>
            <a:fillRect/>
          </a:stretch>
        </p:blipFill>
        <p:spPr>
          <a:xfrm>
            <a:off x="2174143" y="1567543"/>
            <a:ext cx="7171738" cy="4450499"/>
          </a:xfrm>
          <a:prstGeom prst="rect">
            <a:avLst/>
          </a:prstGeom>
        </p:spPr>
      </p:pic>
      <p:sp>
        <p:nvSpPr>
          <p:cNvPr id="3" name="Text Box 1"/>
          <p:cNvSpPr txBox="1">
            <a:spLocks noChangeArrowheads="1"/>
          </p:cNvSpPr>
          <p:nvPr/>
        </p:nvSpPr>
        <p:spPr bwMode="auto">
          <a:xfrm>
            <a:off x="1755842" y="181455"/>
            <a:ext cx="862317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 Huffman Coding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p:cNvSpPr txBox="1">
            <a:spLocks noChangeArrowheads="1"/>
          </p:cNvSpPr>
          <p:nvPr/>
        </p:nvSpPr>
        <p:spPr bwMode="auto">
          <a:xfrm>
            <a:off x="1781240" y="207212"/>
            <a:ext cx="862317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 Huffman Coding</a:t>
            </a:r>
          </a:p>
        </p:txBody>
      </p:sp>
      <p:pic>
        <p:nvPicPr>
          <p:cNvPr id="3584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66184" y="1244999"/>
            <a:ext cx="11582400" cy="39195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5844"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219200" y="5367650"/>
            <a:ext cx="9298517" cy="7318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56281062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1559742" y="281124"/>
            <a:ext cx="9066178"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 Arithmetic Coding</a:t>
            </a:r>
          </a:p>
        </p:txBody>
      </p:sp>
      <p:pic>
        <p:nvPicPr>
          <p:cNvPr id="3686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5155" y="1331063"/>
            <a:ext cx="5337428" cy="31353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6868"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852583" y="1331063"/>
            <a:ext cx="6218767" cy="27559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6869"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559741" y="4662152"/>
            <a:ext cx="9546081" cy="139995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89868108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559742" y="269249"/>
            <a:ext cx="9066178"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 Arithmetic Coding</a:t>
            </a:r>
          </a:p>
        </p:txBody>
      </p:sp>
      <p:sp>
        <p:nvSpPr>
          <p:cNvPr id="3" name="TextBox 2"/>
          <p:cNvSpPr txBox="1"/>
          <p:nvPr/>
        </p:nvSpPr>
        <p:spPr>
          <a:xfrm>
            <a:off x="344384" y="973782"/>
            <a:ext cx="10664042" cy="5539978"/>
          </a:xfrm>
          <a:prstGeom prst="rect">
            <a:avLst/>
          </a:prstGeom>
          <a:noFill/>
        </p:spPr>
        <p:txBody>
          <a:bodyPr wrap="square" rtlCol="0">
            <a:spAutoFit/>
          </a:bodyPr>
          <a:lstStyle/>
          <a:p>
            <a:r>
              <a:rPr lang="en-US" sz="2400" dirty="0">
                <a:solidFill>
                  <a:srgbClr val="C00000"/>
                </a:solidFill>
              </a:rPr>
              <a:t>Adaptive Content Dependent Probability Estimates</a:t>
            </a:r>
          </a:p>
          <a:p>
            <a:pPr>
              <a:buFont typeface="Wingdings" pitchFamily="2" charset="2"/>
              <a:buChar char="Ø"/>
            </a:pPr>
            <a:r>
              <a:rPr lang="en-US" sz="2400" dirty="0"/>
              <a:t>Arithmetic coders are near optimal in the sense of minimizing the average number of code symbols required to represent the symbols being coded.</a:t>
            </a:r>
          </a:p>
          <a:p>
            <a:pPr>
              <a:buFont typeface="Wingdings" pitchFamily="2" charset="2"/>
              <a:buChar char="Ø"/>
            </a:pPr>
            <a:r>
              <a:rPr lang="en-US" sz="2400" dirty="0"/>
              <a:t>Inaccurate probability models can lead to non-optimal results.</a:t>
            </a:r>
          </a:p>
          <a:p>
            <a:pPr>
              <a:buFont typeface="Wingdings" pitchFamily="2" charset="2"/>
              <a:buChar char="Ø"/>
            </a:pPr>
            <a:r>
              <a:rPr lang="en-US" sz="2400" dirty="0"/>
              <a:t>A simple way to improve the accuracy of the probabilities employed is to use an adaptive, context dependent probability model that update symbol probabilities as symbols are coded or become known.</a:t>
            </a:r>
          </a:p>
          <a:p>
            <a:pPr>
              <a:buFont typeface="Wingdings" pitchFamily="2" charset="2"/>
              <a:buChar char="Ø"/>
            </a:pPr>
            <a:r>
              <a:rPr lang="en-US" sz="2400" dirty="0"/>
              <a:t>The probabilities adapt to the local statistics of the symbols being coded.</a:t>
            </a:r>
          </a:p>
          <a:p>
            <a:pPr>
              <a:buFont typeface="Wingdings" pitchFamily="2" charset="2"/>
              <a:buChar char="Ø"/>
            </a:pPr>
            <a:r>
              <a:rPr lang="en-US" sz="2400" dirty="0"/>
              <a:t>Context dependent models provide probabilities that are based on a predefined </a:t>
            </a:r>
            <a:r>
              <a:rPr lang="en-US" sz="2400" dirty="0" err="1"/>
              <a:t>neighbourhood</a:t>
            </a:r>
            <a:r>
              <a:rPr lang="en-US" sz="2400" dirty="0"/>
              <a:t> of pixels, called the context.</a:t>
            </a:r>
          </a:p>
          <a:p>
            <a:pPr>
              <a:buFont typeface="Wingdings" pitchFamily="2" charset="2"/>
              <a:buChar char="Ø"/>
            </a:pPr>
            <a:r>
              <a:rPr lang="en-US" sz="2400" dirty="0"/>
              <a:t>Both the Q-coder and MQ-coder (ISO/IEC [2000]) arithmetic coding techniques have been incorporated into the JBIG, JPEG-2000 and other compression standards.</a:t>
            </a:r>
          </a:p>
          <a:p>
            <a:pPr>
              <a:buFont typeface="Wingdings" pitchFamily="2" charset="2"/>
              <a:buChar char="Ø"/>
            </a:pPr>
            <a:r>
              <a:rPr lang="en-US" sz="2400" dirty="0"/>
              <a:t>The Q-coder dynamically updates symbol probabilities during the interval renormalizations that are part of the arithmetic coding process</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559742" y="269249"/>
            <a:ext cx="9066178"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 Arithmetic Coding</a:t>
            </a:r>
          </a:p>
        </p:txBody>
      </p:sp>
      <p:sp>
        <p:nvSpPr>
          <p:cNvPr id="3" name="TextBox 2"/>
          <p:cNvSpPr txBox="1"/>
          <p:nvPr/>
        </p:nvSpPr>
        <p:spPr>
          <a:xfrm>
            <a:off x="451262" y="961900"/>
            <a:ext cx="11578442" cy="5262979"/>
          </a:xfrm>
          <a:prstGeom prst="rect">
            <a:avLst/>
          </a:prstGeom>
          <a:noFill/>
        </p:spPr>
        <p:txBody>
          <a:bodyPr wrap="square" rtlCol="0">
            <a:spAutoFit/>
          </a:bodyPr>
          <a:lstStyle/>
          <a:p>
            <a:r>
              <a:rPr lang="en-US" sz="2400" dirty="0"/>
              <a:t>Arithmetic coding is often used when binary symbols are to be coded.</a:t>
            </a:r>
          </a:p>
          <a:p>
            <a:r>
              <a:rPr lang="en-US" sz="2400" dirty="0"/>
              <a:t>Each symbol or bit begins the coding process and its context is formed in the Context determination block</a:t>
            </a:r>
          </a:p>
          <a:p>
            <a:r>
              <a:rPr lang="en-US" sz="2400" dirty="0"/>
              <a:t>The lower blocks show three possible contexts that can be used: </a:t>
            </a:r>
          </a:p>
          <a:p>
            <a:pPr marL="342900" indent="-342900"/>
            <a:r>
              <a:rPr lang="en-US" sz="2400" dirty="0"/>
              <a:t>1.the immediately preceding symbol, </a:t>
            </a:r>
          </a:p>
          <a:p>
            <a:pPr marL="342900" indent="-342900"/>
            <a:r>
              <a:rPr lang="en-US" sz="2400" dirty="0"/>
              <a:t>2. a group of preceding symbols, </a:t>
            </a:r>
          </a:p>
          <a:p>
            <a:pPr marL="342900" indent="-342900"/>
            <a:r>
              <a:rPr lang="en-US" sz="2400" dirty="0"/>
              <a:t>3. some number of preceding symbols plus symbols on the previous scan line.</a:t>
            </a:r>
          </a:p>
          <a:p>
            <a:pPr marL="342900" indent="-342900"/>
            <a:r>
              <a:rPr lang="en-US" sz="2400" dirty="0"/>
              <a:t>For all the cases the Probability estimation block must manage 2</a:t>
            </a:r>
            <a:r>
              <a:rPr lang="en-US" sz="2400" baseline="30000" dirty="0"/>
              <a:t>1</a:t>
            </a:r>
            <a:r>
              <a:rPr lang="en-US" sz="2400" dirty="0"/>
              <a:t> (2), or 2</a:t>
            </a:r>
            <a:r>
              <a:rPr lang="en-US" sz="2400" baseline="30000" dirty="0"/>
              <a:t>8</a:t>
            </a:r>
            <a:r>
              <a:rPr lang="en-US" sz="2400" dirty="0"/>
              <a:t> (256) or 2</a:t>
            </a:r>
            <a:r>
              <a:rPr lang="en-US" sz="2400" baseline="30000" dirty="0"/>
              <a:t>5</a:t>
            </a:r>
            <a:r>
              <a:rPr lang="en-US" sz="2400" dirty="0"/>
              <a:t> (32) contexts and their associated probabilities.</a:t>
            </a:r>
          </a:p>
          <a:p>
            <a:pPr marL="342900" indent="-342900"/>
            <a:r>
              <a:rPr lang="en-US" sz="2400" dirty="0"/>
              <a:t>The appropriate probabilities are then passed to the Arithmetic coding block as a function of the current context and drive the generation of the arithmetically coded output sequence.</a:t>
            </a:r>
          </a:p>
          <a:p>
            <a:pPr marL="342900" indent="-342900"/>
            <a:r>
              <a:rPr lang="en-US" sz="2400" dirty="0"/>
              <a:t>The probabilities associated with the context involved in the current coding step are then updated to reflect the fact that another symbol within that context has been processed.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body"/>
          </p:nvPr>
        </p:nvSpPr>
        <p:spPr>
          <a:xfrm>
            <a:off x="2211917" y="1600201"/>
            <a:ext cx="9370483" cy="5065713"/>
          </a:xfrm>
        </p:spPr>
        <p:txBody>
          <a:bodyPr lIns="90000" tIns="46800" rIns="90000" bIns="46800" anchor="t"/>
          <a:lstStyle/>
          <a:p>
            <a:pPr marL="342900" indent="-341313" algn="l">
              <a:lnSpc>
                <a:spcPct val="90000"/>
              </a:lnSpc>
              <a:spcBef>
                <a:spcPts val="6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a:solidFill>
                  <a:srgbClr val="7030A0"/>
                </a:solidFill>
              </a:rPr>
              <a:t>Compression can take place only if we have redundant information</a:t>
            </a:r>
          </a:p>
          <a:p>
            <a:pPr marL="342900" indent="-341313" algn="l">
              <a:lnSpc>
                <a:spcPct val="90000"/>
              </a:lnSpc>
              <a:spcBef>
                <a:spcPts val="6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a:solidFill>
                  <a:srgbClr val="7030A0"/>
                </a:solidFill>
              </a:rPr>
              <a:t>Image compression</a:t>
            </a:r>
          </a:p>
          <a:p>
            <a:pPr marL="341313" indent="-339725" algn="l">
              <a:lnSpc>
                <a:spcPct val="90000"/>
              </a:lnSpc>
              <a:spcBef>
                <a:spcPts val="600"/>
              </a:spcBef>
              <a:buFont typeface="Times New Roman" pitchFamily="16"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a:solidFill>
                  <a:srgbClr val="7030A0"/>
                </a:solidFill>
              </a:rPr>
              <a:t> </a:t>
            </a:r>
            <a:r>
              <a:rPr lang="en-US" sz="2400" dirty="0">
                <a:solidFill>
                  <a:srgbClr val="C00000"/>
                </a:solidFill>
              </a:rPr>
              <a:t>Coding redundancy</a:t>
            </a:r>
          </a:p>
          <a:p>
            <a:pPr marL="741363" lvl="1" indent="-284163" algn="l">
              <a:lnSpc>
                <a:spcPct val="90000"/>
              </a:lnSpc>
              <a:spcBef>
                <a:spcPts val="500"/>
              </a:spcBef>
              <a:buFont typeface="Times New Roman" pitchFamily="16"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000" dirty="0">
                <a:solidFill>
                  <a:srgbClr val="7030A0"/>
                </a:solidFill>
              </a:rPr>
              <a:t> Fewer bits to represent frequent symbols</a:t>
            </a:r>
          </a:p>
          <a:p>
            <a:pPr marL="741363" lvl="1" indent="-284163" algn="l">
              <a:lnSpc>
                <a:spcPct val="90000"/>
              </a:lnSpc>
              <a:spcBef>
                <a:spcPts val="500"/>
              </a:spcBef>
              <a:buFont typeface="Times New Roman" pitchFamily="16"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000" dirty="0">
                <a:solidFill>
                  <a:srgbClr val="7030A0"/>
                </a:solidFill>
              </a:rPr>
              <a:t> Huffman coding : Lossless</a:t>
            </a:r>
          </a:p>
          <a:p>
            <a:pPr marL="341313" indent="-339725" algn="l">
              <a:lnSpc>
                <a:spcPct val="90000"/>
              </a:lnSpc>
              <a:spcBef>
                <a:spcPts val="600"/>
              </a:spcBef>
              <a:buFont typeface="Times New Roman" pitchFamily="16"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a:solidFill>
                  <a:srgbClr val="7030A0"/>
                </a:solidFill>
              </a:rPr>
              <a:t> </a:t>
            </a:r>
            <a:r>
              <a:rPr lang="en-US" sz="2400" dirty="0" err="1">
                <a:solidFill>
                  <a:srgbClr val="C00000"/>
                </a:solidFill>
              </a:rPr>
              <a:t>Interpixel</a:t>
            </a:r>
            <a:r>
              <a:rPr lang="en-US" sz="2400" dirty="0">
                <a:solidFill>
                  <a:srgbClr val="C00000"/>
                </a:solidFill>
              </a:rPr>
              <a:t> redundancy</a:t>
            </a:r>
          </a:p>
          <a:p>
            <a:pPr marL="741363" lvl="1" indent="-284163" algn="l">
              <a:lnSpc>
                <a:spcPct val="90000"/>
              </a:lnSpc>
              <a:spcBef>
                <a:spcPts val="500"/>
              </a:spcBef>
              <a:buFont typeface="Times New Roman" pitchFamily="16"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000" dirty="0">
                <a:solidFill>
                  <a:srgbClr val="7030A0"/>
                </a:solidFill>
              </a:rPr>
              <a:t> Neighboring pixels have similar values</a:t>
            </a:r>
          </a:p>
          <a:p>
            <a:pPr marL="741363" lvl="1" indent="-284163" algn="l">
              <a:lnSpc>
                <a:spcPct val="90000"/>
              </a:lnSpc>
              <a:spcBef>
                <a:spcPts val="500"/>
              </a:spcBef>
              <a:buFont typeface="Times New Roman" pitchFamily="16"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000" dirty="0">
                <a:solidFill>
                  <a:srgbClr val="7030A0"/>
                </a:solidFill>
              </a:rPr>
              <a:t> Predictive coding : Lossless</a:t>
            </a:r>
          </a:p>
          <a:p>
            <a:pPr marL="341313" indent="-339725" algn="l">
              <a:lnSpc>
                <a:spcPct val="90000"/>
              </a:lnSpc>
              <a:spcBef>
                <a:spcPts val="600"/>
              </a:spcBef>
              <a:buFont typeface="Times New Roman" pitchFamily="16"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400" dirty="0">
                <a:solidFill>
                  <a:srgbClr val="7030A0"/>
                </a:solidFill>
              </a:rPr>
              <a:t> </a:t>
            </a:r>
            <a:r>
              <a:rPr lang="en-US" sz="2400" dirty="0" err="1">
                <a:solidFill>
                  <a:srgbClr val="C00000"/>
                </a:solidFill>
              </a:rPr>
              <a:t>Psychovisual</a:t>
            </a:r>
            <a:r>
              <a:rPr lang="en-US" sz="2400" dirty="0">
                <a:solidFill>
                  <a:srgbClr val="C00000"/>
                </a:solidFill>
              </a:rPr>
              <a:t> redundancy</a:t>
            </a:r>
          </a:p>
          <a:p>
            <a:pPr marL="741363" lvl="1" indent="-284163" algn="l">
              <a:lnSpc>
                <a:spcPct val="90000"/>
              </a:lnSpc>
              <a:spcBef>
                <a:spcPts val="500"/>
              </a:spcBef>
              <a:buFont typeface="Times New Roman" pitchFamily="16"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000" dirty="0">
                <a:solidFill>
                  <a:srgbClr val="7030A0"/>
                </a:solidFill>
              </a:rPr>
              <a:t> Quantization : </a:t>
            </a:r>
            <a:r>
              <a:rPr lang="en-US" sz="2000" dirty="0" err="1">
                <a:solidFill>
                  <a:srgbClr val="7030A0"/>
                </a:solidFill>
              </a:rPr>
              <a:t>Lossy</a:t>
            </a:r>
            <a:endParaRPr lang="en-US" sz="2000" dirty="0">
              <a:solidFill>
                <a:srgbClr val="7030A0"/>
              </a:solidFill>
            </a:endParaRPr>
          </a:p>
          <a:p>
            <a:pPr marL="741363" lvl="1" indent="-284163" algn="l">
              <a:lnSpc>
                <a:spcPct val="90000"/>
              </a:lnSpc>
              <a:spcBef>
                <a:spcPts val="500"/>
              </a:spcBef>
              <a:buFont typeface="Times New Roman" pitchFamily="16"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000" dirty="0">
                <a:solidFill>
                  <a:srgbClr val="7030A0"/>
                </a:solidFill>
              </a:rPr>
              <a:t> Remove information that human visual system cannot perceive</a:t>
            </a:r>
          </a:p>
          <a:p>
            <a:pPr marL="741363" lvl="1" indent="-284163" algn="l">
              <a:lnSpc>
                <a:spcPct val="90000"/>
              </a:lnSpc>
              <a:spcBef>
                <a:spcPts val="500"/>
              </a:spcBef>
              <a:buFont typeface="Times New Roman" pitchFamily="16"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000" dirty="0">
                <a:solidFill>
                  <a:srgbClr val="7030A0"/>
                </a:solidFill>
              </a:rPr>
              <a:t> Removal of high frequency data : </a:t>
            </a:r>
            <a:r>
              <a:rPr lang="en-US" sz="2000" dirty="0" err="1">
                <a:solidFill>
                  <a:srgbClr val="7030A0"/>
                </a:solidFill>
              </a:rPr>
              <a:t>Lossy</a:t>
            </a:r>
            <a:endParaRPr lang="en-US" sz="2000" dirty="0">
              <a:solidFill>
                <a:srgbClr val="7030A0"/>
              </a:solidFill>
            </a:endParaRPr>
          </a:p>
        </p:txBody>
      </p:sp>
      <p:sp>
        <p:nvSpPr>
          <p:cNvPr id="5123" name="Text Box 2"/>
          <p:cNvSpPr txBox="1">
            <a:spLocks noChangeArrowheads="1"/>
          </p:cNvSpPr>
          <p:nvPr/>
        </p:nvSpPr>
        <p:spPr bwMode="auto">
          <a:xfrm>
            <a:off x="2543606" y="188641"/>
            <a:ext cx="7392821" cy="822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spTree>
    <p:extLst>
      <p:ext uri="{BB962C8B-B14F-4D97-AF65-F5344CB8AC3E}">
        <p14:creationId xmlns="" xmlns:p14="http://schemas.microsoft.com/office/powerpoint/2010/main" val="136756835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559742" y="269249"/>
            <a:ext cx="9066178"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 Arithmetic Coding</a:t>
            </a:r>
          </a:p>
        </p:txBody>
      </p:sp>
      <p:sp>
        <p:nvSpPr>
          <p:cNvPr id="3" name="Rectangle 2"/>
          <p:cNvSpPr/>
          <p:nvPr/>
        </p:nvSpPr>
        <p:spPr>
          <a:xfrm>
            <a:off x="2149432" y="2078181"/>
            <a:ext cx="16269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Context Determination</a:t>
            </a:r>
          </a:p>
        </p:txBody>
      </p:sp>
      <p:sp>
        <p:nvSpPr>
          <p:cNvPr id="4" name="Rectangle 3"/>
          <p:cNvSpPr/>
          <p:nvPr/>
        </p:nvSpPr>
        <p:spPr>
          <a:xfrm>
            <a:off x="5260764" y="2101933"/>
            <a:ext cx="140128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Probability Estimation</a:t>
            </a:r>
          </a:p>
        </p:txBody>
      </p:sp>
      <p:sp>
        <p:nvSpPr>
          <p:cNvPr id="5" name="Rectangle 4"/>
          <p:cNvSpPr/>
          <p:nvPr/>
        </p:nvSpPr>
        <p:spPr>
          <a:xfrm>
            <a:off x="8039595" y="2125685"/>
            <a:ext cx="129441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Arithmetic Coding</a:t>
            </a:r>
          </a:p>
        </p:txBody>
      </p:sp>
      <p:sp>
        <p:nvSpPr>
          <p:cNvPr id="6" name="TextBox 5"/>
          <p:cNvSpPr txBox="1"/>
          <p:nvPr/>
        </p:nvSpPr>
        <p:spPr>
          <a:xfrm>
            <a:off x="902525" y="2291937"/>
            <a:ext cx="962508" cy="646331"/>
          </a:xfrm>
          <a:prstGeom prst="rect">
            <a:avLst/>
          </a:prstGeom>
          <a:noFill/>
        </p:spPr>
        <p:txBody>
          <a:bodyPr wrap="none" rtlCol="0">
            <a:spAutoFit/>
          </a:bodyPr>
          <a:lstStyle/>
          <a:p>
            <a:r>
              <a:rPr lang="en-US" dirty="0"/>
              <a:t>Input </a:t>
            </a:r>
          </a:p>
          <a:p>
            <a:r>
              <a:rPr lang="en-US" dirty="0"/>
              <a:t>Symbols</a:t>
            </a:r>
          </a:p>
        </p:txBody>
      </p:sp>
      <p:cxnSp>
        <p:nvCxnSpPr>
          <p:cNvPr id="8" name="Straight Arrow Connector 7"/>
          <p:cNvCxnSpPr>
            <a:endCxn id="3" idx="1"/>
          </p:cNvCxnSpPr>
          <p:nvPr/>
        </p:nvCxnSpPr>
        <p:spPr>
          <a:xfrm flipV="1">
            <a:off x="1745673" y="2535381"/>
            <a:ext cx="403759" cy="5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a:endCxn id="4" idx="1"/>
          </p:cNvCxnSpPr>
          <p:nvPr/>
        </p:nvCxnSpPr>
        <p:spPr>
          <a:xfrm>
            <a:off x="3776352" y="2535381"/>
            <a:ext cx="1484412" cy="2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95106" y="2612571"/>
            <a:ext cx="925638" cy="923330"/>
          </a:xfrm>
          <a:prstGeom prst="rect">
            <a:avLst/>
          </a:prstGeom>
          <a:noFill/>
        </p:spPr>
        <p:txBody>
          <a:bodyPr wrap="none" rtlCol="0">
            <a:spAutoFit/>
          </a:bodyPr>
          <a:lstStyle/>
          <a:p>
            <a:r>
              <a:rPr lang="en-US" dirty="0"/>
              <a:t>Symbol </a:t>
            </a:r>
          </a:p>
          <a:p>
            <a:r>
              <a:rPr lang="en-US" dirty="0"/>
              <a:t>and </a:t>
            </a:r>
          </a:p>
          <a:p>
            <a:r>
              <a:rPr lang="en-US" dirty="0"/>
              <a:t>Context</a:t>
            </a:r>
          </a:p>
        </p:txBody>
      </p:sp>
      <p:sp>
        <p:nvSpPr>
          <p:cNvPr id="17" name="TextBox 16"/>
          <p:cNvSpPr txBox="1"/>
          <p:nvPr/>
        </p:nvSpPr>
        <p:spPr>
          <a:xfrm>
            <a:off x="6755079" y="2646218"/>
            <a:ext cx="1195648" cy="646331"/>
          </a:xfrm>
          <a:prstGeom prst="rect">
            <a:avLst/>
          </a:prstGeom>
          <a:noFill/>
        </p:spPr>
        <p:txBody>
          <a:bodyPr wrap="none" rtlCol="0">
            <a:spAutoFit/>
          </a:bodyPr>
          <a:lstStyle/>
          <a:p>
            <a:r>
              <a:rPr lang="en-US" dirty="0"/>
              <a:t>Symbol </a:t>
            </a:r>
          </a:p>
          <a:p>
            <a:r>
              <a:rPr lang="en-US" dirty="0"/>
              <a:t>Probability</a:t>
            </a:r>
          </a:p>
        </p:txBody>
      </p:sp>
      <p:cxnSp>
        <p:nvCxnSpPr>
          <p:cNvPr id="18" name="Straight Arrow Connector 17"/>
          <p:cNvCxnSpPr/>
          <p:nvPr/>
        </p:nvCxnSpPr>
        <p:spPr>
          <a:xfrm>
            <a:off x="6719446" y="2569027"/>
            <a:ext cx="1260766" cy="79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4" idx="0"/>
          </p:cNvCxnSpPr>
          <p:nvPr/>
        </p:nvCxnSpPr>
        <p:spPr>
          <a:xfrm rot="16200000" flipH="1">
            <a:off x="5539837" y="1680361"/>
            <a:ext cx="831273" cy="118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61413" y="1258784"/>
            <a:ext cx="2766951" cy="11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5" idx="0"/>
          </p:cNvCxnSpPr>
          <p:nvPr/>
        </p:nvCxnSpPr>
        <p:spPr>
          <a:xfrm rot="5400000">
            <a:off x="8274135" y="1707079"/>
            <a:ext cx="831272" cy="5941"/>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847605" y="1413158"/>
            <a:ext cx="2001125" cy="646331"/>
          </a:xfrm>
          <a:prstGeom prst="rect">
            <a:avLst/>
          </a:prstGeom>
          <a:noFill/>
        </p:spPr>
        <p:txBody>
          <a:bodyPr wrap="none" rtlCol="0">
            <a:spAutoFit/>
          </a:bodyPr>
          <a:lstStyle/>
          <a:p>
            <a:r>
              <a:rPr lang="en-US" dirty="0"/>
              <a:t>Update Probability </a:t>
            </a:r>
          </a:p>
          <a:p>
            <a:r>
              <a:rPr lang="en-US" dirty="0"/>
              <a:t>for Current Context</a:t>
            </a:r>
          </a:p>
        </p:txBody>
      </p:sp>
      <p:cxnSp>
        <p:nvCxnSpPr>
          <p:cNvPr id="38" name="Straight Arrow Connector 37"/>
          <p:cNvCxnSpPr/>
          <p:nvPr/>
        </p:nvCxnSpPr>
        <p:spPr>
          <a:xfrm rot="5400000">
            <a:off x="1072738" y="4281054"/>
            <a:ext cx="429491" cy="9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42" idx="2"/>
          </p:cNvCxnSpPr>
          <p:nvPr/>
        </p:nvCxnSpPr>
        <p:spPr>
          <a:xfrm rot="5400000" flipH="1" flipV="1">
            <a:off x="1554184" y="5105895"/>
            <a:ext cx="465116" cy="108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092531" y="4548250"/>
            <a:ext cx="475012" cy="33250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a</a:t>
            </a:r>
          </a:p>
        </p:txBody>
      </p:sp>
      <p:sp>
        <p:nvSpPr>
          <p:cNvPr id="42" name="Rectangle 41"/>
          <p:cNvSpPr/>
          <p:nvPr/>
        </p:nvSpPr>
        <p:spPr>
          <a:xfrm>
            <a:off x="1565565" y="4546271"/>
            <a:ext cx="453240" cy="33250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7" name="TextBox 46"/>
          <p:cNvSpPr txBox="1"/>
          <p:nvPr/>
        </p:nvSpPr>
        <p:spPr>
          <a:xfrm>
            <a:off x="736270" y="5379522"/>
            <a:ext cx="2076274" cy="369332"/>
          </a:xfrm>
          <a:prstGeom prst="rect">
            <a:avLst/>
          </a:prstGeom>
          <a:noFill/>
        </p:spPr>
        <p:txBody>
          <a:bodyPr wrap="none" rtlCol="0">
            <a:spAutoFit/>
          </a:bodyPr>
          <a:lstStyle/>
          <a:p>
            <a:r>
              <a:rPr lang="en-US" dirty="0"/>
              <a:t>Symbol being coded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80706" y="365125"/>
            <a:ext cx="5807034" cy="798657"/>
          </a:xfrm>
        </p:spPr>
        <p:txBody>
          <a:bodyPr/>
          <a:lstStyle/>
          <a:p>
            <a:r>
              <a:rPr lang="en-US" dirty="0">
                <a:latin typeface="Trebuchet MS" pitchFamily="34" charset="0"/>
              </a:rPr>
              <a:t>LZW Coding</a:t>
            </a:r>
          </a:p>
        </p:txBody>
      </p:sp>
      <p:sp>
        <p:nvSpPr>
          <p:cNvPr id="4" name="Content Placeholder 3"/>
          <p:cNvSpPr>
            <a:spLocks noGrp="1"/>
          </p:cNvSpPr>
          <p:nvPr>
            <p:ph idx="1"/>
          </p:nvPr>
        </p:nvSpPr>
        <p:spPr>
          <a:xfrm>
            <a:off x="802574" y="1374363"/>
            <a:ext cx="10515600" cy="4351338"/>
          </a:xfrm>
        </p:spPr>
        <p:txBody>
          <a:bodyPr/>
          <a:lstStyle/>
          <a:p>
            <a:r>
              <a:rPr lang="en-US" altLang="en-US" dirty="0"/>
              <a:t>LZW builds a codebook (or dictionary) of symbol sequences (i.e., gray-level sequences) as it processes the image pixels.</a:t>
            </a:r>
          </a:p>
          <a:p>
            <a:r>
              <a:rPr lang="en-US" altLang="en-US" dirty="0"/>
              <a:t>Each symbol sequence is encoded by its dictionary location.</a:t>
            </a:r>
          </a:p>
          <a:p>
            <a:endParaRPr lang="en-US" dirty="0"/>
          </a:p>
        </p:txBody>
      </p:sp>
      <p:grpSp>
        <p:nvGrpSpPr>
          <p:cNvPr id="5" name="Group 40"/>
          <p:cNvGrpSpPr>
            <a:grpSpLocks/>
          </p:cNvGrpSpPr>
          <p:nvPr/>
        </p:nvGrpSpPr>
        <p:grpSpPr bwMode="auto">
          <a:xfrm>
            <a:off x="1389412" y="3111335"/>
            <a:ext cx="3478991" cy="2951920"/>
            <a:chOff x="3889" y="1466"/>
            <a:chExt cx="1643" cy="1449"/>
          </a:xfrm>
        </p:grpSpPr>
        <p:sp>
          <p:nvSpPr>
            <p:cNvPr id="6" name="Rectangle 41"/>
            <p:cNvSpPr>
              <a:spLocks noChangeArrowheads="1"/>
            </p:cNvSpPr>
            <p:nvPr/>
          </p:nvSpPr>
          <p:spPr bwMode="auto">
            <a:xfrm>
              <a:off x="3889" y="1466"/>
              <a:ext cx="1637" cy="239"/>
            </a:xfrm>
            <a:prstGeom prst="rect">
              <a:avLst/>
            </a:prstGeom>
            <a:solidFill>
              <a:schemeClr val="accent1"/>
            </a:solidFill>
            <a:ln w="9525">
              <a:solidFill>
                <a:schemeClr val="tx1"/>
              </a:solidFill>
              <a:miter lim="800000"/>
              <a:headEnd/>
              <a:tailEnd/>
            </a:ln>
          </p:spPr>
          <p:txBody>
            <a:bodyPr wrap="none" anchor="ctr"/>
            <a:lstStyle/>
            <a:p>
              <a:pPr algn="ctr"/>
              <a:r>
                <a:rPr kumimoji="0" lang="en-US" altLang="en-US" sz="1400" b="1">
                  <a:solidFill>
                    <a:srgbClr val="FFFFFF"/>
                  </a:solidFill>
                </a:rPr>
                <a:t>Dictionary Location          Entry</a:t>
              </a:r>
            </a:p>
          </p:txBody>
        </p:sp>
        <p:sp>
          <p:nvSpPr>
            <p:cNvPr id="7" name="Rectangle 42"/>
            <p:cNvSpPr>
              <a:spLocks noChangeArrowheads="1"/>
            </p:cNvSpPr>
            <p:nvPr/>
          </p:nvSpPr>
          <p:spPr bwMode="auto">
            <a:xfrm>
              <a:off x="3889" y="1711"/>
              <a:ext cx="1643" cy="1204"/>
            </a:xfrm>
            <a:prstGeom prst="rect">
              <a:avLst/>
            </a:prstGeom>
            <a:solidFill>
              <a:schemeClr val="tx2"/>
            </a:solidFill>
            <a:ln w="9525">
              <a:solidFill>
                <a:schemeClr val="tx1"/>
              </a:solidFill>
              <a:miter lim="800000"/>
              <a:headEnd/>
              <a:tailEnd/>
            </a:ln>
          </p:spPr>
          <p:txBody>
            <a:bodyPr wrap="none" anchor="ctr"/>
            <a:lstStyle/>
            <a:p>
              <a:pPr algn="ctr"/>
              <a:endParaRPr kumimoji="0" lang="en-US" altLang="en-US">
                <a:solidFill>
                  <a:srgbClr val="FFFFFF"/>
                </a:solidFill>
              </a:endParaRPr>
            </a:p>
          </p:txBody>
        </p:sp>
        <p:sp>
          <p:nvSpPr>
            <p:cNvPr id="8" name="Text Box 43"/>
            <p:cNvSpPr txBox="1">
              <a:spLocks noChangeArrowheads="1"/>
            </p:cNvSpPr>
            <p:nvPr/>
          </p:nvSpPr>
          <p:spPr bwMode="auto">
            <a:xfrm>
              <a:off x="4025" y="1780"/>
              <a:ext cx="1194" cy="1012"/>
            </a:xfrm>
            <a:prstGeom prst="rect">
              <a:avLst/>
            </a:prstGeom>
            <a:noFill/>
            <a:ln>
              <a:noFill/>
            </a:ln>
          </p:spPr>
          <p:txBody>
            <a:bodyPr wrap="none">
              <a:spAutoFit/>
            </a:bodyPr>
            <a:lstStyle>
              <a:lvl1pPr marL="457200" indent="-457200">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286000" indent="-457200">
                <a:spcBef>
                  <a:spcPct val="20000"/>
                </a:spcBef>
                <a:buChar char="•"/>
                <a:defRPr kumimoji="1" sz="1400">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defRPr/>
              </a:pPr>
              <a:r>
                <a:rPr kumimoji="0" lang="en-US" altLang="en-US" sz="1600" dirty="0">
                  <a:solidFill>
                    <a:schemeClr val="bg1"/>
                  </a:solidFill>
                </a:rPr>
                <a:t>0			…</a:t>
              </a:r>
            </a:p>
            <a:p>
              <a:pPr>
                <a:spcBef>
                  <a:spcPct val="0"/>
                </a:spcBef>
                <a:buFontTx/>
                <a:buNone/>
                <a:defRPr/>
              </a:pPr>
              <a:r>
                <a:rPr kumimoji="0" lang="en-US" altLang="en-US" sz="1600" dirty="0">
                  <a:solidFill>
                    <a:schemeClr val="bg1"/>
                  </a:solidFill>
                </a:rPr>
                <a:t>1			…</a:t>
              </a:r>
            </a:p>
            <a:p>
              <a:pPr>
                <a:spcBef>
                  <a:spcPct val="0"/>
                </a:spcBef>
                <a:buFontTx/>
                <a:buNone/>
                <a:defRPr/>
              </a:pPr>
              <a:r>
                <a:rPr kumimoji="0" lang="en-US" altLang="en-US" sz="1600" dirty="0">
                  <a:solidFill>
                    <a:schemeClr val="bg1"/>
                  </a:solidFill>
                </a:rPr>
                <a:t>…			…</a:t>
              </a:r>
            </a:p>
            <a:p>
              <a:pPr>
                <a:spcBef>
                  <a:spcPct val="0"/>
                </a:spcBef>
                <a:buFontTx/>
                <a:buNone/>
                <a:defRPr/>
              </a:pPr>
              <a:r>
                <a:rPr kumimoji="0" lang="en-US" altLang="en-US" sz="1600" dirty="0">
                  <a:solidFill>
                    <a:schemeClr val="bg1"/>
                  </a:solidFill>
                </a:rPr>
                <a:t>255			…</a:t>
              </a:r>
            </a:p>
            <a:p>
              <a:pPr>
                <a:spcBef>
                  <a:spcPct val="0"/>
                </a:spcBef>
                <a:buFontTx/>
                <a:buNone/>
                <a:defRPr/>
              </a:pPr>
              <a:r>
                <a:rPr kumimoji="0" lang="en-US" altLang="en-US" sz="1600" dirty="0">
                  <a:solidFill>
                    <a:schemeClr val="bg1"/>
                  </a:solidFill>
                </a:rPr>
                <a:t>256		           10-120-51</a:t>
              </a:r>
            </a:p>
            <a:p>
              <a:pPr marL="0" indent="0">
                <a:spcBef>
                  <a:spcPct val="0"/>
                </a:spcBef>
                <a:buFontTx/>
                <a:buNone/>
                <a:defRPr/>
              </a:pPr>
              <a:r>
                <a:rPr kumimoji="0" lang="en-US" altLang="en-US" sz="1600" dirty="0">
                  <a:solidFill>
                    <a:schemeClr val="bg1"/>
                  </a:solidFill>
                </a:rPr>
                <a:t>…		…</a:t>
              </a:r>
            </a:p>
            <a:p>
              <a:pPr>
                <a:spcBef>
                  <a:spcPct val="0"/>
                </a:spcBef>
                <a:buFontTx/>
                <a:buNone/>
                <a:defRPr/>
              </a:pPr>
              <a:r>
                <a:rPr kumimoji="0" lang="en-US" altLang="en-US" sz="1600" dirty="0">
                  <a:solidFill>
                    <a:schemeClr val="bg1"/>
                  </a:solidFill>
                </a:rPr>
                <a:t>511			-</a:t>
              </a:r>
            </a:p>
            <a:p>
              <a:pPr lvl="4">
                <a:spcBef>
                  <a:spcPct val="0"/>
                </a:spcBef>
                <a:buFontTx/>
                <a:buAutoNum type="arabicPlain"/>
                <a:defRPr/>
              </a:pPr>
              <a:endParaRPr kumimoji="0" lang="en-US" altLang="en-US" sz="1600" dirty="0">
                <a:solidFill>
                  <a:schemeClr val="bg1"/>
                </a:solidFill>
              </a:endParaRPr>
            </a:p>
          </p:txBody>
        </p:sp>
      </p:grpSp>
      <p:sp>
        <p:nvSpPr>
          <p:cNvPr id="9" name="Rectangle 8"/>
          <p:cNvSpPr>
            <a:spLocks noChangeArrowheads="1"/>
          </p:cNvSpPr>
          <p:nvPr/>
        </p:nvSpPr>
        <p:spPr bwMode="auto">
          <a:xfrm>
            <a:off x="5744503" y="3798517"/>
            <a:ext cx="3581400" cy="1015663"/>
          </a:xfrm>
          <a:prstGeom prst="rect">
            <a:avLst/>
          </a:prstGeom>
          <a:noFill/>
          <a:ln w="9525">
            <a:noFill/>
            <a:miter lim="800000"/>
            <a:headEnd/>
            <a:tailEnd/>
          </a:ln>
        </p:spPr>
        <p:txBody>
          <a:bodyPr>
            <a:spAutoFit/>
          </a:bodyPr>
          <a:lstStyle/>
          <a:p>
            <a:r>
              <a:rPr lang="en-US" altLang="en-US" sz="2000" dirty="0"/>
              <a:t>For example, the sequence of gray-levels 10-120-51 (3 bytes) will be encoded by 256 (1 byte)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0083" y="365125"/>
            <a:ext cx="5237018" cy="786781"/>
          </a:xfrm>
        </p:spPr>
        <p:txBody>
          <a:bodyPr/>
          <a:lstStyle/>
          <a:p>
            <a:r>
              <a:rPr lang="en-US" dirty="0">
                <a:latin typeface="Trebuchet MS" pitchFamily="34" charset="0"/>
              </a:rPr>
              <a:t>LZW Coding</a:t>
            </a:r>
          </a:p>
        </p:txBody>
      </p:sp>
      <p:sp>
        <p:nvSpPr>
          <p:cNvPr id="3" name="Content Placeholder 2"/>
          <p:cNvSpPr>
            <a:spLocks noGrp="1"/>
          </p:cNvSpPr>
          <p:nvPr>
            <p:ph idx="1"/>
          </p:nvPr>
        </p:nvSpPr>
        <p:spPr>
          <a:xfrm>
            <a:off x="814450" y="1409989"/>
            <a:ext cx="10515600" cy="4351338"/>
          </a:xfrm>
        </p:spPr>
        <p:txBody>
          <a:bodyPr/>
          <a:lstStyle/>
          <a:p>
            <a:r>
              <a:rPr lang="en-US" altLang="en-US" dirty="0"/>
              <a:t>Initially, the first 256 entries of the dictionary are assigned to the gray levels 0,1,2,..,255 (i.e., assuming 8 bits/pixel images)</a:t>
            </a:r>
          </a:p>
          <a:p>
            <a:endParaRPr lang="en-US" dirty="0"/>
          </a:p>
        </p:txBody>
      </p:sp>
      <p:grpSp>
        <p:nvGrpSpPr>
          <p:cNvPr id="4" name="Group 40"/>
          <p:cNvGrpSpPr>
            <a:grpSpLocks/>
          </p:cNvGrpSpPr>
          <p:nvPr/>
        </p:nvGrpSpPr>
        <p:grpSpPr bwMode="auto">
          <a:xfrm>
            <a:off x="3297670" y="2894672"/>
            <a:ext cx="3495015" cy="3126118"/>
            <a:chOff x="3889" y="1466"/>
            <a:chExt cx="1692" cy="1604"/>
          </a:xfrm>
        </p:grpSpPr>
        <p:sp>
          <p:nvSpPr>
            <p:cNvPr id="5" name="Rectangle 41"/>
            <p:cNvSpPr>
              <a:spLocks noChangeArrowheads="1"/>
            </p:cNvSpPr>
            <p:nvPr/>
          </p:nvSpPr>
          <p:spPr bwMode="auto">
            <a:xfrm>
              <a:off x="3889" y="1466"/>
              <a:ext cx="1637" cy="239"/>
            </a:xfrm>
            <a:prstGeom prst="rect">
              <a:avLst/>
            </a:prstGeom>
            <a:solidFill>
              <a:schemeClr val="accent1"/>
            </a:solidFill>
            <a:ln w="9525">
              <a:solidFill>
                <a:schemeClr val="tx1"/>
              </a:solidFill>
              <a:miter lim="800000"/>
              <a:headEnd/>
              <a:tailEnd/>
            </a:ln>
          </p:spPr>
          <p:txBody>
            <a:bodyPr wrap="none" anchor="ctr"/>
            <a:lstStyle/>
            <a:p>
              <a:pPr algn="ctr"/>
              <a:r>
                <a:rPr kumimoji="0" lang="en-US" altLang="en-US" sz="1400" b="1" dirty="0">
                  <a:solidFill>
                    <a:srgbClr val="FFFFFF"/>
                  </a:solidFill>
                </a:rPr>
                <a:t>Dictionary Location          Entry</a:t>
              </a:r>
            </a:p>
          </p:txBody>
        </p:sp>
        <p:sp>
          <p:nvSpPr>
            <p:cNvPr id="6" name="Rectangle 42"/>
            <p:cNvSpPr>
              <a:spLocks noChangeArrowheads="1"/>
            </p:cNvSpPr>
            <p:nvPr/>
          </p:nvSpPr>
          <p:spPr bwMode="auto">
            <a:xfrm>
              <a:off x="3889" y="1711"/>
              <a:ext cx="1643" cy="1204"/>
            </a:xfrm>
            <a:prstGeom prst="rect">
              <a:avLst/>
            </a:prstGeom>
            <a:solidFill>
              <a:schemeClr val="tx2"/>
            </a:solidFill>
            <a:ln w="9525">
              <a:solidFill>
                <a:schemeClr val="tx1"/>
              </a:solidFill>
              <a:miter lim="800000"/>
              <a:headEnd/>
              <a:tailEnd/>
            </a:ln>
          </p:spPr>
          <p:txBody>
            <a:bodyPr wrap="none" anchor="ctr"/>
            <a:lstStyle/>
            <a:p>
              <a:pPr algn="ctr"/>
              <a:endParaRPr kumimoji="0" lang="en-US" altLang="en-US">
                <a:solidFill>
                  <a:srgbClr val="FFFFFF"/>
                </a:solidFill>
              </a:endParaRPr>
            </a:p>
          </p:txBody>
        </p:sp>
        <p:sp>
          <p:nvSpPr>
            <p:cNvPr id="7" name="Text Box 43"/>
            <p:cNvSpPr txBox="1">
              <a:spLocks noChangeArrowheads="1"/>
            </p:cNvSpPr>
            <p:nvPr/>
          </p:nvSpPr>
          <p:spPr bwMode="auto">
            <a:xfrm>
              <a:off x="4025" y="1780"/>
              <a:ext cx="1556" cy="1290"/>
            </a:xfrm>
            <a:prstGeom prst="rect">
              <a:avLst/>
            </a:prstGeom>
            <a:noFill/>
            <a:ln>
              <a:noFill/>
            </a:ln>
          </p:spPr>
          <p:txBody>
            <a:bodyPr wrap="none">
              <a:spAutoFit/>
            </a:bodyPr>
            <a:lstStyle>
              <a:lvl1pPr marL="457200" indent="-457200">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286000" indent="-457200">
                <a:spcBef>
                  <a:spcPct val="20000"/>
                </a:spcBef>
                <a:buChar char="•"/>
                <a:defRPr kumimoji="1" sz="1400">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defRPr/>
              </a:pPr>
              <a:r>
                <a:rPr kumimoji="0" lang="en-US" altLang="en-US" sz="1600" dirty="0">
                  <a:solidFill>
                    <a:schemeClr val="bg1"/>
                  </a:solidFill>
                </a:rPr>
                <a:t>0			0</a:t>
              </a:r>
            </a:p>
            <a:p>
              <a:pPr>
                <a:spcBef>
                  <a:spcPct val="0"/>
                </a:spcBef>
                <a:buFontTx/>
                <a:buNone/>
                <a:defRPr/>
              </a:pPr>
              <a:r>
                <a:rPr kumimoji="0" lang="en-US" altLang="en-US" sz="1600" dirty="0">
                  <a:solidFill>
                    <a:schemeClr val="bg1"/>
                  </a:solidFill>
                </a:rPr>
                <a:t>1			1</a:t>
              </a:r>
            </a:p>
            <a:p>
              <a:pPr>
                <a:spcBef>
                  <a:spcPct val="0"/>
                </a:spcBef>
                <a:buFontTx/>
                <a:buNone/>
                <a:defRPr/>
              </a:pPr>
              <a:r>
                <a:rPr kumimoji="0" lang="en-US" altLang="en-US" sz="1600" dirty="0">
                  <a:solidFill>
                    <a:schemeClr val="bg1"/>
                  </a:solidFill>
                </a:rPr>
                <a:t>…			…</a:t>
              </a:r>
            </a:p>
            <a:p>
              <a:pPr>
                <a:spcBef>
                  <a:spcPct val="0"/>
                </a:spcBef>
                <a:buFontTx/>
                <a:buNone/>
                <a:defRPr/>
              </a:pPr>
              <a:r>
                <a:rPr kumimoji="0" lang="en-US" altLang="en-US" sz="1600" dirty="0">
                  <a:solidFill>
                    <a:schemeClr val="bg1"/>
                  </a:solidFill>
                </a:rPr>
                <a:t>255			255</a:t>
              </a:r>
            </a:p>
            <a:p>
              <a:pPr>
                <a:spcBef>
                  <a:spcPct val="0"/>
                </a:spcBef>
                <a:buFontTx/>
                <a:buNone/>
                <a:defRPr/>
              </a:pPr>
              <a:r>
                <a:rPr kumimoji="0" lang="en-US" altLang="en-US" sz="1600" dirty="0">
                  <a:solidFill>
                    <a:schemeClr val="bg1"/>
                  </a:solidFill>
                </a:rPr>
                <a:t>256			-</a:t>
              </a:r>
            </a:p>
            <a:p>
              <a:pPr marL="0" indent="0">
                <a:spcBef>
                  <a:spcPct val="0"/>
                </a:spcBef>
                <a:buFontTx/>
                <a:buNone/>
                <a:defRPr/>
              </a:pPr>
              <a:r>
                <a:rPr kumimoji="0" lang="en-US" altLang="en-US" sz="1600" dirty="0">
                  <a:solidFill>
                    <a:schemeClr val="bg1"/>
                  </a:solidFill>
                </a:rPr>
                <a:t>…		…</a:t>
              </a:r>
            </a:p>
            <a:p>
              <a:pPr>
                <a:spcBef>
                  <a:spcPct val="0"/>
                </a:spcBef>
                <a:buFontTx/>
                <a:buNone/>
                <a:defRPr/>
              </a:pPr>
              <a:r>
                <a:rPr kumimoji="0" lang="en-US" altLang="en-US" sz="1600" dirty="0">
                  <a:solidFill>
                    <a:schemeClr val="bg1"/>
                  </a:solidFill>
                </a:rPr>
                <a:t>511			-</a:t>
              </a:r>
            </a:p>
            <a:p>
              <a:pPr lvl="4">
                <a:spcBef>
                  <a:spcPct val="0"/>
                </a:spcBef>
                <a:buFontTx/>
                <a:buAutoNum type="arabicPlain"/>
                <a:defRPr/>
              </a:pPr>
              <a:endParaRPr kumimoji="0" lang="en-US" altLang="en-US" sz="1600" dirty="0">
                <a:solidFill>
                  <a:schemeClr val="bg1"/>
                </a:solidFill>
              </a:endParaRPr>
            </a:p>
          </p:txBody>
        </p:sp>
      </p:grpSp>
      <p:sp>
        <p:nvSpPr>
          <p:cNvPr id="8" name="Text Box 44"/>
          <p:cNvSpPr txBox="1">
            <a:spLocks noChangeArrowheads="1"/>
          </p:cNvSpPr>
          <p:nvPr/>
        </p:nvSpPr>
        <p:spPr bwMode="auto">
          <a:xfrm>
            <a:off x="3916878" y="2378034"/>
            <a:ext cx="1995488" cy="400050"/>
          </a:xfrm>
          <a:prstGeom prst="rect">
            <a:avLst/>
          </a:prstGeom>
          <a:noFill/>
          <a:ln w="9525">
            <a:noFill/>
            <a:miter lim="800000"/>
            <a:headEnd/>
            <a:tailEnd/>
          </a:ln>
        </p:spPr>
        <p:txBody>
          <a:bodyPr wrap="none">
            <a:spAutoFit/>
          </a:bodyPr>
          <a:lstStyle/>
          <a:p>
            <a:r>
              <a:rPr kumimoji="0" lang="en-US" altLang="en-US" sz="2000" dirty="0">
                <a:solidFill>
                  <a:schemeClr val="tx1">
                    <a:lumMod val="65000"/>
                    <a:lumOff val="35000"/>
                  </a:schemeClr>
                </a:solidFill>
                <a:latin typeface="Arial" charset="0"/>
                <a:cs typeface="Arial" charset="0"/>
              </a:rPr>
              <a:t>Initial Dictionary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3838" y="365125"/>
            <a:ext cx="5011387" cy="929285"/>
          </a:xfrm>
        </p:spPr>
        <p:txBody>
          <a:bodyPr/>
          <a:lstStyle/>
          <a:p>
            <a:r>
              <a:rPr lang="en-US" dirty="0"/>
              <a:t>LZW Coding</a:t>
            </a:r>
          </a:p>
        </p:txBody>
      </p:sp>
      <p:sp>
        <p:nvSpPr>
          <p:cNvPr id="3" name="Content Placeholder 2"/>
          <p:cNvSpPr>
            <a:spLocks noGrp="1"/>
          </p:cNvSpPr>
          <p:nvPr>
            <p:ph idx="1"/>
          </p:nvPr>
        </p:nvSpPr>
        <p:spPr>
          <a:xfrm>
            <a:off x="826324" y="1457490"/>
            <a:ext cx="10515600" cy="4351338"/>
          </a:xfrm>
        </p:spPr>
        <p:txBody>
          <a:bodyPr/>
          <a:lstStyle/>
          <a:p>
            <a:r>
              <a:rPr lang="en-US" dirty="0"/>
              <a:t>Example:</a:t>
            </a:r>
          </a:p>
        </p:txBody>
      </p:sp>
      <p:sp>
        <p:nvSpPr>
          <p:cNvPr id="4" name="Rectangle 11"/>
          <p:cNvSpPr>
            <a:spLocks noChangeArrowheads="1"/>
          </p:cNvSpPr>
          <p:nvPr/>
        </p:nvSpPr>
        <p:spPr bwMode="auto">
          <a:xfrm>
            <a:off x="1654876" y="1911660"/>
            <a:ext cx="2667742" cy="1938992"/>
          </a:xfrm>
          <a:prstGeom prst="rect">
            <a:avLst/>
          </a:prstGeom>
          <a:noFill/>
          <a:ln w="9525">
            <a:noFill/>
            <a:miter lim="800000"/>
            <a:headEnd/>
            <a:tailEnd/>
          </a:ln>
        </p:spPr>
        <p:txBody>
          <a:bodyPr wrap="square">
            <a:spAutoFit/>
          </a:bodyPr>
          <a:lstStyle/>
          <a:p>
            <a:pPr marL="609600" indent="-609600"/>
            <a:r>
              <a:rPr lang="en-US" altLang="en-US" sz="2400" dirty="0">
                <a:solidFill>
                  <a:schemeClr val="tx1">
                    <a:lumMod val="65000"/>
                    <a:lumOff val="35000"/>
                  </a:schemeClr>
                </a:solidFill>
              </a:rPr>
              <a:t>39   39   126   126</a:t>
            </a:r>
          </a:p>
          <a:p>
            <a:pPr marL="609600" indent="-609600"/>
            <a:r>
              <a:rPr lang="en-US" altLang="en-US" sz="2400" dirty="0">
                <a:solidFill>
                  <a:schemeClr val="tx1">
                    <a:lumMod val="65000"/>
                    <a:lumOff val="35000"/>
                  </a:schemeClr>
                </a:solidFill>
              </a:rPr>
              <a:t>39   39   126   126</a:t>
            </a:r>
          </a:p>
          <a:p>
            <a:pPr marL="609600" indent="-609600"/>
            <a:r>
              <a:rPr lang="en-US" altLang="en-US" sz="2400" dirty="0">
                <a:solidFill>
                  <a:schemeClr val="tx1">
                    <a:lumMod val="65000"/>
                    <a:lumOff val="35000"/>
                  </a:schemeClr>
                </a:solidFill>
              </a:rPr>
              <a:t>39   39   126   126</a:t>
            </a:r>
          </a:p>
          <a:p>
            <a:pPr marL="609600" indent="-609600"/>
            <a:r>
              <a:rPr lang="en-US" altLang="en-US" sz="2400" dirty="0">
                <a:solidFill>
                  <a:schemeClr val="tx1">
                    <a:lumMod val="65000"/>
                    <a:lumOff val="35000"/>
                  </a:schemeClr>
                </a:solidFill>
              </a:rPr>
              <a:t>39   39   126   126	</a:t>
            </a:r>
          </a:p>
        </p:txBody>
      </p:sp>
      <p:sp>
        <p:nvSpPr>
          <p:cNvPr id="5" name="Rectangle 1"/>
          <p:cNvSpPr>
            <a:spLocks noChangeArrowheads="1"/>
          </p:cNvSpPr>
          <p:nvPr/>
        </p:nvSpPr>
        <p:spPr bwMode="auto">
          <a:xfrm>
            <a:off x="4429577" y="1566842"/>
            <a:ext cx="5640697" cy="1569660"/>
          </a:xfrm>
          <a:prstGeom prst="rect">
            <a:avLst/>
          </a:prstGeom>
          <a:noFill/>
          <a:ln w="9525">
            <a:noFill/>
            <a:miter lim="800000"/>
            <a:headEnd/>
            <a:tailEnd/>
          </a:ln>
        </p:spPr>
        <p:txBody>
          <a:bodyPr wrap="square">
            <a:spAutoFit/>
          </a:bodyPr>
          <a:lstStyle/>
          <a:p>
            <a:pPr lvl="1"/>
            <a:r>
              <a:rPr lang="en-US" altLang="en-US" sz="2400" dirty="0">
                <a:solidFill>
                  <a:schemeClr val="tx1">
                    <a:lumMod val="65000"/>
                    <a:lumOff val="35000"/>
                  </a:schemeClr>
                </a:solidFill>
              </a:rPr>
              <a:t>As the encoder examines the image pixels, gray level sequences that are not in the dictionary are added to the dictionary.</a:t>
            </a:r>
          </a:p>
        </p:txBody>
      </p:sp>
      <p:sp>
        <p:nvSpPr>
          <p:cNvPr id="6" name="Text Box 4"/>
          <p:cNvSpPr txBox="1">
            <a:spLocks noChangeArrowheads="1"/>
          </p:cNvSpPr>
          <p:nvPr/>
        </p:nvSpPr>
        <p:spPr bwMode="auto">
          <a:xfrm>
            <a:off x="4799611" y="3178216"/>
            <a:ext cx="3629070" cy="1292662"/>
          </a:xfrm>
          <a:prstGeom prst="rect">
            <a:avLst/>
          </a:prstGeom>
          <a:noFill/>
          <a:ln w="9525">
            <a:noFill/>
            <a:miter lim="800000"/>
            <a:headEnd/>
            <a:tailEnd/>
          </a:ln>
        </p:spPr>
        <p:txBody>
          <a:bodyPr wrap="none">
            <a:spAutoFit/>
          </a:bodyPr>
          <a:lstStyle/>
          <a:p>
            <a:r>
              <a:rPr kumimoji="0" lang="en-US" altLang="en-US" dirty="0">
                <a:solidFill>
                  <a:schemeClr val="tx1">
                    <a:lumMod val="65000"/>
                    <a:lumOff val="35000"/>
                  </a:schemeClr>
                </a:solidFill>
              </a:rPr>
              <a:t>    </a:t>
            </a:r>
            <a:r>
              <a:rPr kumimoji="0" lang="en-US" altLang="en-US" sz="2000" dirty="0">
                <a:solidFill>
                  <a:schemeClr val="tx1">
                    <a:lumMod val="65000"/>
                    <a:lumOff val="35000"/>
                  </a:schemeClr>
                </a:solidFill>
              </a:rPr>
              <a:t>- Is 39 in the dictionary……..Yes</a:t>
            </a:r>
          </a:p>
          <a:p>
            <a:r>
              <a:rPr kumimoji="0" lang="en-US" altLang="en-US" sz="2000" dirty="0">
                <a:solidFill>
                  <a:schemeClr val="tx1">
                    <a:lumMod val="65000"/>
                    <a:lumOff val="35000"/>
                  </a:schemeClr>
                </a:solidFill>
              </a:rPr>
              <a:t>    - What about 39-39………….No</a:t>
            </a:r>
          </a:p>
          <a:p>
            <a:r>
              <a:rPr kumimoji="0" lang="en-US" altLang="en-US" sz="2000" dirty="0">
                <a:solidFill>
                  <a:schemeClr val="tx1">
                    <a:lumMod val="65000"/>
                    <a:lumOff val="35000"/>
                  </a:schemeClr>
                </a:solidFill>
              </a:rPr>
              <a:t>          * Add 39-39 at location 256</a:t>
            </a:r>
          </a:p>
          <a:p>
            <a:r>
              <a:rPr kumimoji="0" lang="en-US" altLang="en-US" dirty="0">
                <a:solidFill>
                  <a:schemeClr val="tx1">
                    <a:lumMod val="65000"/>
                    <a:lumOff val="35000"/>
                  </a:schemeClr>
                </a:solidFill>
              </a:rPr>
              <a:t>    </a:t>
            </a:r>
          </a:p>
        </p:txBody>
      </p:sp>
      <p:sp>
        <p:nvSpPr>
          <p:cNvPr id="7" name="Rectangle 6"/>
          <p:cNvSpPr>
            <a:spLocks noChangeArrowheads="1"/>
          </p:cNvSpPr>
          <p:nvPr/>
        </p:nvSpPr>
        <p:spPr bwMode="auto">
          <a:xfrm>
            <a:off x="5216257" y="5529345"/>
            <a:ext cx="4391587" cy="461665"/>
          </a:xfrm>
          <a:prstGeom prst="rect">
            <a:avLst/>
          </a:prstGeom>
          <a:noFill/>
          <a:ln w="9525">
            <a:noFill/>
            <a:miter lim="800000"/>
            <a:headEnd/>
            <a:tailEnd/>
          </a:ln>
        </p:spPr>
        <p:txBody>
          <a:bodyPr wrap="none">
            <a:spAutoFit/>
          </a:bodyPr>
          <a:lstStyle/>
          <a:p>
            <a:r>
              <a:rPr lang="en-US" altLang="en-US" sz="2400" dirty="0">
                <a:solidFill>
                  <a:srgbClr val="C00000"/>
                </a:solidFill>
              </a:rPr>
              <a:t>So, 39-39 can be encoded by 256!</a:t>
            </a:r>
          </a:p>
        </p:txBody>
      </p:sp>
      <p:sp>
        <p:nvSpPr>
          <p:cNvPr id="8" name="Rectangle 6"/>
          <p:cNvSpPr>
            <a:spLocks noChangeArrowheads="1"/>
          </p:cNvSpPr>
          <p:nvPr/>
        </p:nvSpPr>
        <p:spPr bwMode="auto">
          <a:xfrm>
            <a:off x="1600200" y="3886200"/>
            <a:ext cx="2598738" cy="379413"/>
          </a:xfrm>
          <a:prstGeom prst="rect">
            <a:avLst/>
          </a:prstGeom>
          <a:solidFill>
            <a:schemeClr val="accent1"/>
          </a:solidFill>
          <a:ln w="9525">
            <a:solidFill>
              <a:schemeClr val="tx1"/>
            </a:solidFill>
            <a:miter lim="800000"/>
            <a:headEnd/>
            <a:tailEnd/>
          </a:ln>
        </p:spPr>
        <p:txBody>
          <a:bodyPr wrap="none" anchor="ctr"/>
          <a:lstStyle/>
          <a:p>
            <a:pPr algn="ctr"/>
            <a:r>
              <a:rPr kumimoji="0" lang="en-US" altLang="en-US" sz="1400" b="1">
                <a:solidFill>
                  <a:srgbClr val="FFFFFF"/>
                </a:solidFill>
              </a:rPr>
              <a:t>Dictionary Location          Entry</a:t>
            </a:r>
          </a:p>
        </p:txBody>
      </p:sp>
      <p:grpSp>
        <p:nvGrpSpPr>
          <p:cNvPr id="9" name="Group 5"/>
          <p:cNvGrpSpPr>
            <a:grpSpLocks/>
          </p:cNvGrpSpPr>
          <p:nvPr/>
        </p:nvGrpSpPr>
        <p:grpSpPr bwMode="auto">
          <a:xfrm>
            <a:off x="1246909" y="3550722"/>
            <a:ext cx="3039341" cy="2881828"/>
            <a:chOff x="3889" y="1466"/>
            <a:chExt cx="1692" cy="1604"/>
          </a:xfrm>
        </p:grpSpPr>
        <p:sp>
          <p:nvSpPr>
            <p:cNvPr id="10" name="Rectangle 6"/>
            <p:cNvSpPr>
              <a:spLocks noChangeArrowheads="1"/>
            </p:cNvSpPr>
            <p:nvPr/>
          </p:nvSpPr>
          <p:spPr bwMode="auto">
            <a:xfrm>
              <a:off x="3889" y="1466"/>
              <a:ext cx="1637" cy="239"/>
            </a:xfrm>
            <a:prstGeom prst="rect">
              <a:avLst/>
            </a:prstGeom>
            <a:solidFill>
              <a:schemeClr val="accent1"/>
            </a:solidFill>
            <a:ln w="9525">
              <a:solidFill>
                <a:schemeClr val="tx1"/>
              </a:solidFill>
              <a:miter lim="800000"/>
              <a:headEnd/>
              <a:tailEnd/>
            </a:ln>
          </p:spPr>
          <p:txBody>
            <a:bodyPr wrap="none" anchor="ctr"/>
            <a:lstStyle/>
            <a:p>
              <a:pPr algn="ctr"/>
              <a:r>
                <a:rPr kumimoji="0" lang="en-US" altLang="en-US" sz="1400" b="1">
                  <a:solidFill>
                    <a:srgbClr val="FFFFFF"/>
                  </a:solidFill>
                </a:rPr>
                <a:t>Dictionary Location          Entry</a:t>
              </a:r>
            </a:p>
          </p:txBody>
        </p:sp>
        <p:sp>
          <p:nvSpPr>
            <p:cNvPr id="11" name="Rectangle 7"/>
            <p:cNvSpPr>
              <a:spLocks noChangeArrowheads="1"/>
            </p:cNvSpPr>
            <p:nvPr/>
          </p:nvSpPr>
          <p:spPr bwMode="auto">
            <a:xfrm>
              <a:off x="3889" y="1711"/>
              <a:ext cx="1643" cy="1204"/>
            </a:xfrm>
            <a:prstGeom prst="rect">
              <a:avLst/>
            </a:prstGeom>
            <a:solidFill>
              <a:schemeClr val="tx2"/>
            </a:solidFill>
            <a:ln w="9525">
              <a:solidFill>
                <a:schemeClr val="tx1"/>
              </a:solidFill>
              <a:miter lim="800000"/>
              <a:headEnd/>
              <a:tailEnd/>
            </a:ln>
          </p:spPr>
          <p:txBody>
            <a:bodyPr wrap="none" anchor="ctr"/>
            <a:lstStyle/>
            <a:p>
              <a:pPr algn="ctr"/>
              <a:endParaRPr kumimoji="0" lang="en-US" altLang="en-US">
                <a:solidFill>
                  <a:srgbClr val="FFFFFF"/>
                </a:solidFill>
              </a:endParaRPr>
            </a:p>
          </p:txBody>
        </p:sp>
        <p:sp>
          <p:nvSpPr>
            <p:cNvPr id="12" name="Text Box 8"/>
            <p:cNvSpPr txBox="1">
              <a:spLocks noChangeArrowheads="1"/>
            </p:cNvSpPr>
            <p:nvPr/>
          </p:nvSpPr>
          <p:spPr bwMode="auto">
            <a:xfrm>
              <a:off x="4025" y="1780"/>
              <a:ext cx="1556" cy="1290"/>
            </a:xfrm>
            <a:prstGeom prst="rect">
              <a:avLst/>
            </a:prstGeom>
            <a:noFill/>
            <a:ln w="9525">
              <a:noFill/>
              <a:miter lim="800000"/>
              <a:headEnd/>
              <a:tailEnd/>
            </a:ln>
          </p:spPr>
          <p:txBody>
            <a:bodyPr wrap="none">
              <a:spAutoFit/>
            </a:bodyPr>
            <a:lstStyle/>
            <a:p>
              <a:pPr marL="457200" indent="-457200"/>
              <a:r>
                <a:rPr kumimoji="0" lang="en-US" altLang="en-US" sz="1600" dirty="0">
                  <a:solidFill>
                    <a:schemeClr val="bg1"/>
                  </a:solidFill>
                </a:rPr>
                <a:t>0			0</a:t>
              </a:r>
            </a:p>
            <a:p>
              <a:pPr marL="457200" indent="-457200"/>
              <a:r>
                <a:rPr kumimoji="0" lang="en-US" altLang="en-US" sz="1600" dirty="0">
                  <a:solidFill>
                    <a:schemeClr val="bg1"/>
                  </a:solidFill>
                </a:rPr>
                <a:t>1			1</a:t>
              </a:r>
            </a:p>
            <a:p>
              <a:pPr marL="457200" indent="-457200"/>
              <a:r>
                <a:rPr kumimoji="0" lang="en-US" altLang="en-US" sz="1600" dirty="0">
                  <a:solidFill>
                    <a:schemeClr val="bg1"/>
                  </a:solidFill>
                </a:rPr>
                <a:t>.			.</a:t>
              </a:r>
            </a:p>
            <a:p>
              <a:pPr marL="457200" indent="-457200"/>
              <a:r>
                <a:rPr kumimoji="0" lang="en-US" altLang="en-US" sz="1600" dirty="0">
                  <a:solidFill>
                    <a:schemeClr val="bg1"/>
                  </a:solidFill>
                </a:rPr>
                <a:t>255			255</a:t>
              </a:r>
            </a:p>
            <a:p>
              <a:pPr marL="457200" indent="-457200"/>
              <a:r>
                <a:rPr kumimoji="0" lang="en-US" altLang="en-US" sz="1600" dirty="0">
                  <a:solidFill>
                    <a:schemeClr val="bg1"/>
                  </a:solidFill>
                </a:rPr>
                <a:t>256			-</a:t>
              </a:r>
            </a:p>
            <a:p>
              <a:pPr marL="457200" indent="-457200">
                <a:buFontTx/>
                <a:buAutoNum type="arabicPlain" startAt="256"/>
              </a:pPr>
              <a:endParaRPr kumimoji="0" lang="en-US" altLang="en-US" sz="1600" dirty="0">
                <a:solidFill>
                  <a:schemeClr val="bg1"/>
                </a:solidFill>
              </a:endParaRPr>
            </a:p>
            <a:p>
              <a:pPr marL="457200" indent="-457200"/>
              <a:r>
                <a:rPr kumimoji="0" lang="en-US" altLang="en-US" sz="1600" dirty="0">
                  <a:solidFill>
                    <a:schemeClr val="bg1"/>
                  </a:solidFill>
                </a:rPr>
                <a:t>511			-</a:t>
              </a:r>
            </a:p>
            <a:p>
              <a:pPr marL="2286000" lvl="4" indent="-457200">
                <a:buFontTx/>
                <a:buAutoNum type="arabicPlain"/>
              </a:pPr>
              <a:endParaRPr kumimoji="0" lang="en-US" altLang="en-US" sz="1600" dirty="0">
                <a:solidFill>
                  <a:schemeClr val="bg1"/>
                </a:solidFill>
              </a:endParaRPr>
            </a:p>
          </p:txBody>
        </p:sp>
      </p:grpSp>
      <p:sp>
        <p:nvSpPr>
          <p:cNvPr id="13" name="Freeform 9"/>
          <p:cNvSpPr>
            <a:spLocks/>
          </p:cNvSpPr>
          <p:nvPr/>
        </p:nvSpPr>
        <p:spPr bwMode="auto">
          <a:xfrm rot="1923642">
            <a:off x="4558234" y="3638303"/>
            <a:ext cx="1678201" cy="2354284"/>
          </a:xfrm>
          <a:custGeom>
            <a:avLst/>
            <a:gdLst>
              <a:gd name="T0" fmla="*/ 2147483647 w 3057"/>
              <a:gd name="T1" fmla="*/ 0 h 1414"/>
              <a:gd name="T2" fmla="*/ 2147483647 w 3057"/>
              <a:gd name="T3" fmla="*/ 2147483647 h 1414"/>
              <a:gd name="T4" fmla="*/ 0 w 3057"/>
              <a:gd name="T5" fmla="*/ 2147483647 h 1414"/>
              <a:gd name="T6" fmla="*/ 0 60000 65536"/>
              <a:gd name="T7" fmla="*/ 0 60000 65536"/>
              <a:gd name="T8" fmla="*/ 0 60000 65536"/>
              <a:gd name="T9" fmla="*/ 0 w 3057"/>
              <a:gd name="T10" fmla="*/ 0 h 1414"/>
              <a:gd name="T11" fmla="*/ 3057 w 3057"/>
              <a:gd name="T12" fmla="*/ 1414 h 1414"/>
            </a:gdLst>
            <a:ahLst/>
            <a:cxnLst>
              <a:cxn ang="T6">
                <a:pos x="T0" y="T1"/>
              </a:cxn>
              <a:cxn ang="T7">
                <a:pos x="T2" y="T3"/>
              </a:cxn>
              <a:cxn ang="T8">
                <a:pos x="T4" y="T5"/>
              </a:cxn>
            </a:cxnLst>
            <a:rect l="T9" t="T10" r="T11" b="T12"/>
            <a:pathLst>
              <a:path w="3057" h="1414">
                <a:moveTo>
                  <a:pt x="2567" y="0"/>
                </a:moveTo>
                <a:cubicBezTo>
                  <a:pt x="2812" y="95"/>
                  <a:pt x="3057" y="191"/>
                  <a:pt x="2629" y="427"/>
                </a:cubicBezTo>
                <a:cubicBezTo>
                  <a:pt x="2201" y="663"/>
                  <a:pt x="438" y="1250"/>
                  <a:pt x="0" y="1414"/>
                </a:cubicBezTo>
              </a:path>
            </a:pathLst>
          </a:custGeom>
          <a:noFill/>
          <a:ln w="19050">
            <a:solidFill>
              <a:srgbClr val="FF0000"/>
            </a:solidFill>
            <a:round/>
            <a:headEnd/>
            <a:tailEnd type="triangle" w="med" len="med"/>
          </a:ln>
        </p:spPr>
        <p:txBody>
          <a:bodyPr/>
          <a:lstStyle/>
          <a:p>
            <a:endParaRPr lang="en-US"/>
          </a:p>
        </p:txBody>
      </p:sp>
      <p:sp>
        <p:nvSpPr>
          <p:cNvPr id="14" name="Text Box 10"/>
          <p:cNvSpPr txBox="1">
            <a:spLocks noChangeArrowheads="1"/>
          </p:cNvSpPr>
          <p:nvPr/>
        </p:nvSpPr>
        <p:spPr bwMode="auto">
          <a:xfrm>
            <a:off x="3170712" y="5142016"/>
            <a:ext cx="751919" cy="307777"/>
          </a:xfrm>
          <a:prstGeom prst="rect">
            <a:avLst/>
          </a:prstGeom>
          <a:noFill/>
          <a:ln w="9525">
            <a:noFill/>
            <a:miter lim="800000"/>
            <a:headEnd/>
            <a:tailEnd/>
          </a:ln>
        </p:spPr>
        <p:txBody>
          <a:bodyPr wrap="square">
            <a:spAutoFit/>
          </a:bodyPr>
          <a:lstStyle/>
          <a:p>
            <a:r>
              <a:rPr kumimoji="0" lang="en-US" altLang="en-US" sz="1400" b="1" dirty="0">
                <a:solidFill>
                  <a:srgbClr val="FF0000"/>
                </a:solidFill>
              </a:rPr>
              <a:t>39-39</a:t>
            </a:r>
          </a:p>
        </p:txBody>
      </p:sp>
      <p:sp>
        <p:nvSpPr>
          <p:cNvPr id="15" name="Rectangle 14"/>
          <p:cNvSpPr/>
          <p:nvPr/>
        </p:nvSpPr>
        <p:spPr>
          <a:xfrm>
            <a:off x="8918368" y="2933206"/>
            <a:ext cx="3273631" cy="2585323"/>
          </a:xfrm>
          <a:prstGeom prst="rect">
            <a:avLst/>
          </a:prstGeom>
          <a:ln>
            <a:solidFill>
              <a:schemeClr val="accent1"/>
            </a:solidFill>
          </a:ln>
        </p:spPr>
        <p:txBody>
          <a:bodyPr wrap="square">
            <a:spAutoFit/>
          </a:bodyPr>
          <a:lstStyle/>
          <a:p>
            <a:pPr>
              <a:lnSpc>
                <a:spcPct val="90000"/>
              </a:lnSpc>
            </a:pPr>
            <a:r>
              <a:rPr lang="en-US" altLang="en-US" dirty="0"/>
              <a:t>Requires no prior knowledge of symbol probabilities.</a:t>
            </a:r>
          </a:p>
          <a:p>
            <a:pPr>
              <a:lnSpc>
                <a:spcPct val="90000"/>
              </a:lnSpc>
            </a:pPr>
            <a:r>
              <a:rPr lang="en-US" altLang="en-US" dirty="0"/>
              <a:t>Assigns sequences of source symbols to fixed length code words.</a:t>
            </a:r>
          </a:p>
          <a:p>
            <a:pPr>
              <a:lnSpc>
                <a:spcPct val="90000"/>
              </a:lnSpc>
            </a:pPr>
            <a:r>
              <a:rPr lang="en-US" altLang="en-US" dirty="0"/>
              <a:t>There is no one-to-one correspondence between source symbols and code </a:t>
            </a:r>
            <a:r>
              <a:rPr lang="en-US" altLang="en-US" dirty="0" err="1"/>
              <a:t>words.Included</a:t>
            </a:r>
            <a:r>
              <a:rPr lang="en-US" altLang="en-US" dirty="0"/>
              <a:t> in GIF, TIFF and PDF file formats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4" y="365126"/>
            <a:ext cx="5866411" cy="751156"/>
          </a:xfrm>
        </p:spPr>
        <p:txBody>
          <a:bodyPr/>
          <a:lstStyle/>
          <a:p>
            <a:r>
              <a:rPr lang="en-US" dirty="0">
                <a:latin typeface="Trebuchet MS" pitchFamily="34" charset="0"/>
              </a:rPr>
              <a:t>Run-Length Coding</a:t>
            </a:r>
          </a:p>
        </p:txBody>
      </p:sp>
      <p:sp>
        <p:nvSpPr>
          <p:cNvPr id="3" name="Content Placeholder 2"/>
          <p:cNvSpPr>
            <a:spLocks noGrp="1"/>
          </p:cNvSpPr>
          <p:nvPr>
            <p:ph idx="1"/>
          </p:nvPr>
        </p:nvSpPr>
        <p:spPr>
          <a:xfrm>
            <a:off x="838200" y="1314986"/>
            <a:ext cx="10515600" cy="4598926"/>
          </a:xfrm>
        </p:spPr>
        <p:txBody>
          <a:bodyPr>
            <a:normAutofit lnSpcReduction="10000"/>
          </a:bodyPr>
          <a:lstStyle/>
          <a:p>
            <a:r>
              <a:rPr lang="en-US" dirty="0">
                <a:latin typeface="Arial" charset="0"/>
              </a:rPr>
              <a:t>Run-length coding (RLC) works by counting  adjacent pixels with the same gray level value called the </a:t>
            </a:r>
            <a:r>
              <a:rPr lang="en-US" i="1" dirty="0">
                <a:latin typeface="Arial" charset="0"/>
              </a:rPr>
              <a:t>run-length, </a:t>
            </a:r>
            <a:r>
              <a:rPr lang="en-US" dirty="0">
                <a:latin typeface="Arial" charset="0"/>
              </a:rPr>
              <a:t>which is then encoded and stored.</a:t>
            </a:r>
          </a:p>
          <a:p>
            <a:r>
              <a:rPr lang="en-US" dirty="0">
                <a:latin typeface="Arial" charset="0"/>
              </a:rPr>
              <a:t>RLC works best for binary, two-valued, images.</a:t>
            </a:r>
          </a:p>
          <a:p>
            <a:pPr>
              <a:buClr>
                <a:schemeClr val="tx1"/>
              </a:buClr>
              <a:buFontTx/>
              <a:buChar char="•"/>
              <a:defRPr/>
            </a:pPr>
            <a:r>
              <a:rPr lang="en-US" dirty="0">
                <a:latin typeface="Arial" charset="0"/>
              </a:rPr>
              <a:t>RLC can also work with complex images that have been preprocessed by </a:t>
            </a:r>
            <a:r>
              <a:rPr lang="en-US" dirty="0" err="1">
                <a:latin typeface="Arial" charset="0"/>
              </a:rPr>
              <a:t>thresholding</a:t>
            </a:r>
            <a:r>
              <a:rPr lang="en-US" dirty="0">
                <a:latin typeface="Arial" charset="0"/>
              </a:rPr>
              <a:t> to reduce the number of gray levels to two</a:t>
            </a:r>
          </a:p>
          <a:p>
            <a:pPr>
              <a:buClr>
                <a:schemeClr val="tx1"/>
              </a:buClr>
              <a:buFontTx/>
              <a:buChar char="•"/>
              <a:defRPr/>
            </a:pPr>
            <a:r>
              <a:rPr lang="en-US" dirty="0">
                <a:latin typeface="Arial" charset="0"/>
              </a:rPr>
              <a:t>RLC can be implemented in various ways, but the first step is to define the required parameters</a:t>
            </a:r>
          </a:p>
          <a:p>
            <a:pPr>
              <a:buClr>
                <a:schemeClr val="tx1"/>
              </a:buClr>
              <a:buFontTx/>
              <a:buChar char="•"/>
              <a:defRPr/>
            </a:pPr>
            <a:r>
              <a:rPr lang="en-US" dirty="0">
                <a:latin typeface="Arial" charset="0"/>
              </a:rPr>
              <a:t>Horizontal RLC (counting along the rows) or vertical RLC (counting along the columns) can be used </a:t>
            </a:r>
          </a:p>
          <a:p>
            <a:endParaRPr lang="en-US" dirty="0">
              <a:latin typeface="Arial" charset="0"/>
            </a:endParaRP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86" y="201882"/>
            <a:ext cx="6305797" cy="736270"/>
          </a:xfrm>
        </p:spPr>
        <p:txBody>
          <a:bodyPr>
            <a:normAutofit/>
          </a:bodyPr>
          <a:lstStyle/>
          <a:p>
            <a:r>
              <a:rPr lang="en-US" dirty="0">
                <a:latin typeface="Trebuchet MS" pitchFamily="34" charset="0"/>
              </a:rPr>
              <a:t>Run-Length Coding</a:t>
            </a:r>
          </a:p>
        </p:txBody>
      </p:sp>
      <p:sp>
        <p:nvSpPr>
          <p:cNvPr id="3" name="Content Placeholder 2"/>
          <p:cNvSpPr>
            <a:spLocks noGrp="1"/>
          </p:cNvSpPr>
          <p:nvPr>
            <p:ph idx="1"/>
          </p:nvPr>
        </p:nvSpPr>
        <p:spPr>
          <a:xfrm>
            <a:off x="838200" y="1033154"/>
            <a:ext cx="10515600" cy="5143810"/>
          </a:xfrm>
        </p:spPr>
        <p:txBody>
          <a:bodyPr>
            <a:normAutofit fontScale="85000" lnSpcReduction="20000"/>
          </a:bodyPr>
          <a:lstStyle/>
          <a:p>
            <a:pPr>
              <a:buClr>
                <a:schemeClr val="tx1"/>
              </a:buClr>
              <a:buFontTx/>
              <a:buChar char="•"/>
              <a:defRPr/>
            </a:pPr>
            <a:r>
              <a:rPr lang="en-US" dirty="0">
                <a:latin typeface="Arial" charset="0"/>
              </a:rPr>
              <a:t>In basic horizontal RLC, the number of bits used for the encoding depends on the number of pixels in a row </a:t>
            </a:r>
          </a:p>
          <a:p>
            <a:pPr>
              <a:buClr>
                <a:schemeClr val="tx1"/>
              </a:buClr>
              <a:buFontTx/>
              <a:buChar char="•"/>
              <a:defRPr/>
            </a:pPr>
            <a:r>
              <a:rPr lang="en-US" dirty="0">
                <a:latin typeface="Arial" charset="0"/>
              </a:rPr>
              <a:t>If the row has 2</a:t>
            </a:r>
            <a:r>
              <a:rPr lang="en-US" baseline="30000" dirty="0">
                <a:latin typeface="Arial" charset="0"/>
              </a:rPr>
              <a:t>n</a:t>
            </a:r>
            <a:r>
              <a:rPr lang="en-US" dirty="0">
                <a:latin typeface="Arial" charset="0"/>
              </a:rPr>
              <a:t> pixels, then the required number of bits is </a:t>
            </a:r>
            <a:r>
              <a:rPr lang="en-US" i="1" dirty="0">
                <a:latin typeface="Arial" charset="0"/>
              </a:rPr>
              <a:t>n</a:t>
            </a:r>
            <a:r>
              <a:rPr lang="en-US" dirty="0">
                <a:latin typeface="Arial" charset="0"/>
              </a:rPr>
              <a:t>, so that a run that is the length of the entire row can be encoded </a:t>
            </a:r>
          </a:p>
          <a:p>
            <a:pPr>
              <a:buClr>
                <a:schemeClr val="tx1"/>
              </a:buClr>
              <a:buFontTx/>
              <a:buChar char="•"/>
              <a:defRPr/>
            </a:pPr>
            <a:endParaRPr lang="en-US" dirty="0">
              <a:latin typeface="Arial" charset="0"/>
            </a:endParaRPr>
          </a:p>
          <a:p>
            <a:pPr>
              <a:buClr>
                <a:schemeClr val="tx1"/>
              </a:buClr>
              <a:buFontTx/>
              <a:buChar char="•"/>
              <a:defRPr/>
            </a:pPr>
            <a:endParaRPr lang="en-US" dirty="0">
              <a:latin typeface="Arial" charset="0"/>
            </a:endParaRPr>
          </a:p>
          <a:p>
            <a:pPr>
              <a:buClr>
                <a:schemeClr val="tx1"/>
              </a:buClr>
              <a:buFontTx/>
              <a:buChar char="•"/>
              <a:defRPr/>
            </a:pPr>
            <a:endParaRPr lang="en-US" dirty="0">
              <a:latin typeface="Arial" charset="0"/>
            </a:endParaRPr>
          </a:p>
          <a:p>
            <a:pPr>
              <a:buClr>
                <a:schemeClr val="tx1"/>
              </a:buClr>
              <a:buFontTx/>
              <a:buChar char="•"/>
              <a:defRPr/>
            </a:pPr>
            <a:endParaRPr lang="en-US" dirty="0">
              <a:latin typeface="Arial" charset="0"/>
            </a:endParaRPr>
          </a:p>
          <a:p>
            <a:pPr>
              <a:buClr>
                <a:schemeClr val="tx1"/>
              </a:buClr>
              <a:buFontTx/>
              <a:buChar char="•"/>
              <a:defRPr/>
            </a:pPr>
            <a:endParaRPr lang="en-US" dirty="0">
              <a:latin typeface="Arial" charset="0"/>
            </a:endParaRPr>
          </a:p>
          <a:p>
            <a:pPr>
              <a:buClr>
                <a:schemeClr val="tx1"/>
              </a:buClr>
              <a:buFontTx/>
              <a:buChar char="•"/>
              <a:defRPr/>
            </a:pPr>
            <a:endParaRPr lang="en-US" dirty="0">
              <a:latin typeface="Arial" charset="0"/>
            </a:endParaRPr>
          </a:p>
          <a:p>
            <a:pPr>
              <a:buClr>
                <a:schemeClr val="tx1"/>
              </a:buClr>
              <a:buFontTx/>
              <a:buChar char="•"/>
              <a:defRPr/>
            </a:pPr>
            <a:endParaRPr lang="en-US" dirty="0">
              <a:latin typeface="Arial" charset="0"/>
            </a:endParaRPr>
          </a:p>
          <a:p>
            <a:pPr>
              <a:buClr>
                <a:schemeClr val="tx1"/>
              </a:buClr>
              <a:buFontTx/>
              <a:buChar char="•"/>
              <a:defRPr/>
            </a:pPr>
            <a:endParaRPr lang="en-US" dirty="0">
              <a:latin typeface="Arial" charset="0"/>
            </a:endParaRPr>
          </a:p>
          <a:p>
            <a:pPr>
              <a:buClr>
                <a:schemeClr val="tx1"/>
              </a:buClr>
              <a:buFontTx/>
              <a:buChar char="•"/>
              <a:defRPr/>
            </a:pPr>
            <a:r>
              <a:rPr lang="en-US" dirty="0">
                <a:latin typeface="Arial" charset="0"/>
              </a:rPr>
              <a:t>The next step is to define a convention for the first RLC number in a row – does it represent a run of 0's or 1's?</a:t>
            </a:r>
          </a:p>
          <a:p>
            <a:pPr>
              <a:buClr>
                <a:schemeClr val="tx1"/>
              </a:buClr>
              <a:buFontTx/>
              <a:buChar char="•"/>
              <a:defRPr/>
            </a:pPr>
            <a:endParaRPr lang="en-US" dirty="0">
              <a:latin typeface="Arial" charset="0"/>
            </a:endParaRPr>
          </a:p>
          <a:p>
            <a:endParaRPr lang="en-US" dirty="0"/>
          </a:p>
        </p:txBody>
      </p:sp>
      <p:pic>
        <p:nvPicPr>
          <p:cNvPr id="4" name="Picture 4" descr="Ex10"/>
          <p:cNvPicPr>
            <a:picLocks noChangeAspect="1" noChangeArrowheads="1"/>
          </p:cNvPicPr>
          <p:nvPr/>
        </p:nvPicPr>
        <p:blipFill>
          <a:blip r:embed="rId2"/>
          <a:srcRect/>
          <a:stretch>
            <a:fillRect/>
          </a:stretch>
        </p:blipFill>
        <p:spPr bwMode="auto">
          <a:xfrm>
            <a:off x="2814451" y="2318540"/>
            <a:ext cx="6165307" cy="2882852"/>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197" y="365125"/>
            <a:ext cx="6353300" cy="691779"/>
          </a:xfrm>
        </p:spPr>
        <p:txBody>
          <a:bodyPr>
            <a:normAutofit fontScale="90000"/>
          </a:bodyPr>
          <a:lstStyle/>
          <a:p>
            <a:r>
              <a:rPr lang="en-US" dirty="0">
                <a:latin typeface="Trebuchet MS" pitchFamily="34" charset="0"/>
              </a:rPr>
              <a:t>Run-Length Coding</a:t>
            </a:r>
          </a:p>
        </p:txBody>
      </p:sp>
      <p:pic>
        <p:nvPicPr>
          <p:cNvPr id="4" name="Picture 4" descr="10"/>
          <p:cNvPicPr>
            <a:picLocks noGrp="1" noChangeAspect="1" noChangeArrowheads="1"/>
          </p:cNvPicPr>
          <p:nvPr>
            <p:ph idx="1"/>
          </p:nvPr>
        </p:nvPicPr>
        <p:blipFill>
          <a:blip r:embed="rId2"/>
          <a:srcRect/>
          <a:stretch>
            <a:fillRect/>
          </a:stretch>
        </p:blipFill>
        <p:spPr bwMode="auto">
          <a:xfrm>
            <a:off x="2113808" y="1321774"/>
            <a:ext cx="7671460" cy="4817769"/>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951" y="190006"/>
            <a:ext cx="5807033" cy="712520"/>
          </a:xfrm>
        </p:spPr>
        <p:txBody>
          <a:bodyPr/>
          <a:lstStyle/>
          <a:p>
            <a:r>
              <a:rPr lang="en-US" dirty="0">
                <a:latin typeface="Trebuchet MS" pitchFamily="34" charset="0"/>
              </a:rPr>
              <a:t>Run-Length Coding</a:t>
            </a:r>
          </a:p>
        </p:txBody>
      </p:sp>
      <p:pic>
        <p:nvPicPr>
          <p:cNvPr id="4" name="Picture 4" descr="10"/>
          <p:cNvPicPr>
            <a:picLocks noGrp="1" noChangeAspect="1" noChangeArrowheads="1"/>
          </p:cNvPicPr>
          <p:nvPr>
            <p:ph idx="1"/>
          </p:nvPr>
        </p:nvPicPr>
        <p:blipFill>
          <a:blip r:embed="rId2"/>
          <a:srcRect/>
          <a:stretch>
            <a:fillRect/>
          </a:stretch>
        </p:blipFill>
        <p:spPr bwMode="auto">
          <a:xfrm>
            <a:off x="2743415" y="1169483"/>
            <a:ext cx="6792471" cy="4978999"/>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343" y="365125"/>
            <a:ext cx="6115792" cy="691779"/>
          </a:xfrm>
        </p:spPr>
        <p:txBody>
          <a:bodyPr>
            <a:normAutofit fontScale="90000"/>
          </a:bodyPr>
          <a:lstStyle/>
          <a:p>
            <a:r>
              <a:rPr lang="en-US" dirty="0">
                <a:latin typeface="Trebuchet MS" pitchFamily="34" charset="0"/>
              </a:rPr>
              <a:t>Run-Length Coding</a:t>
            </a:r>
          </a:p>
        </p:txBody>
      </p:sp>
      <p:pic>
        <p:nvPicPr>
          <p:cNvPr id="4" name="Picture 5" descr="10"/>
          <p:cNvPicPr>
            <a:picLocks noGrp="1" noChangeAspect="1" noChangeArrowheads="1"/>
          </p:cNvPicPr>
          <p:nvPr>
            <p:ph idx="1"/>
          </p:nvPr>
        </p:nvPicPr>
        <p:blipFill>
          <a:blip r:embed="rId2"/>
          <a:srcRect/>
          <a:stretch>
            <a:fillRect/>
          </a:stretch>
        </p:blipFill>
        <p:spPr bwMode="auto">
          <a:xfrm>
            <a:off x="3360717" y="1384936"/>
            <a:ext cx="5035138" cy="4816219"/>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089" y="190005"/>
            <a:ext cx="5225142" cy="700645"/>
          </a:xfrm>
        </p:spPr>
        <p:txBody>
          <a:bodyPr>
            <a:normAutofit/>
          </a:bodyPr>
          <a:lstStyle/>
          <a:p>
            <a:r>
              <a:rPr lang="en-US" sz="4000" dirty="0">
                <a:latin typeface="Trebuchet MS" pitchFamily="34" charset="0"/>
              </a:rPr>
              <a:t>Run-Length Coding</a:t>
            </a:r>
          </a:p>
        </p:txBody>
      </p:sp>
      <p:pic>
        <p:nvPicPr>
          <p:cNvPr id="4" name="Picture 4" descr="10"/>
          <p:cNvPicPr>
            <a:picLocks noGrp="1" noChangeAspect="1" noChangeArrowheads="1"/>
          </p:cNvPicPr>
          <p:nvPr>
            <p:ph idx="1"/>
          </p:nvPr>
        </p:nvPicPr>
        <p:blipFill>
          <a:blip r:embed="rId2"/>
          <a:srcRect/>
          <a:stretch>
            <a:fillRect/>
          </a:stretch>
        </p:blipFill>
        <p:spPr bwMode="auto">
          <a:xfrm>
            <a:off x="3099460" y="1079510"/>
            <a:ext cx="5486684" cy="504815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488" y="274638"/>
            <a:ext cx="9217024" cy="490066"/>
          </a:xfrm>
        </p:spPr>
        <p:txBody>
          <a:bodyPr>
            <a:normAutofit fontScale="90000"/>
          </a:bodyPr>
          <a:lstStyle/>
          <a:p>
            <a:r>
              <a:rPr lang="en-GB" dirty="0"/>
              <a:t>Examples of Redundancy</a:t>
            </a:r>
            <a:endParaRPr lang="en-IN" dirty="0"/>
          </a:p>
        </p:txBody>
      </p:sp>
      <p:pic>
        <p:nvPicPr>
          <p:cNvPr id="2050"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2056533" y="1106031"/>
            <a:ext cx="8153801" cy="47254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34356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826" y="377000"/>
            <a:ext cx="5878286" cy="763031"/>
          </a:xfrm>
        </p:spPr>
        <p:txBody>
          <a:bodyPr/>
          <a:lstStyle/>
          <a:p>
            <a:r>
              <a:rPr lang="en-US" dirty="0">
                <a:latin typeface="Trebuchet MS" pitchFamily="34" charset="0"/>
              </a:rPr>
              <a:t>Run-Length Coding</a:t>
            </a:r>
          </a:p>
        </p:txBody>
      </p:sp>
      <p:sp>
        <p:nvSpPr>
          <p:cNvPr id="3" name="Content Placeholder 2"/>
          <p:cNvSpPr>
            <a:spLocks noGrp="1"/>
          </p:cNvSpPr>
          <p:nvPr>
            <p:ph idx="1"/>
          </p:nvPr>
        </p:nvSpPr>
        <p:spPr>
          <a:xfrm>
            <a:off x="838200" y="1674421"/>
            <a:ext cx="10515600" cy="4502542"/>
          </a:xfrm>
        </p:spPr>
        <p:txBody>
          <a:bodyPr>
            <a:normAutofit fontScale="92500" lnSpcReduction="10000"/>
          </a:bodyPr>
          <a:lstStyle/>
          <a:p>
            <a:pPr>
              <a:buClr>
                <a:schemeClr val="tx1"/>
              </a:buClr>
              <a:buFontTx/>
              <a:buChar char="•"/>
              <a:defRPr/>
            </a:pPr>
            <a:r>
              <a:rPr lang="en-US" dirty="0">
                <a:latin typeface="Arial" charset="0"/>
              </a:rPr>
              <a:t>The decompression process requires the number of pixels in a row, and the type of encoding used </a:t>
            </a:r>
          </a:p>
          <a:p>
            <a:pPr>
              <a:buClr>
                <a:schemeClr val="tx1"/>
              </a:buClr>
              <a:buFontTx/>
              <a:buChar char="•"/>
              <a:defRPr/>
            </a:pPr>
            <a:r>
              <a:rPr lang="en-US" dirty="0">
                <a:latin typeface="Arial" charset="0"/>
              </a:rPr>
              <a:t>Standards for RLC have been defined by the International Telecommunications Union-Radio (ITU-R, previously CCIR)</a:t>
            </a:r>
          </a:p>
          <a:p>
            <a:pPr>
              <a:buClr>
                <a:schemeClr val="tx1"/>
              </a:buClr>
              <a:buNone/>
              <a:defRPr/>
            </a:pPr>
            <a:r>
              <a:rPr lang="en-US" dirty="0">
                <a:latin typeface="Arial" charset="0"/>
              </a:rPr>
              <a:t> These standards use horizontal RLC, but </a:t>
            </a:r>
            <a:r>
              <a:rPr lang="en-US" dirty="0" err="1">
                <a:latin typeface="Arial" charset="0"/>
              </a:rPr>
              <a:t>postprocess</a:t>
            </a:r>
            <a:r>
              <a:rPr lang="en-US" dirty="0">
                <a:latin typeface="Arial" charset="0"/>
              </a:rPr>
              <a:t> the resulting RLC with a Huffman encoding scheme </a:t>
            </a:r>
          </a:p>
          <a:p>
            <a:pPr>
              <a:buClr>
                <a:schemeClr val="tx1"/>
              </a:buClr>
              <a:buFontTx/>
              <a:buChar char="•"/>
              <a:defRPr/>
            </a:pPr>
            <a:r>
              <a:rPr lang="en-US" dirty="0">
                <a:latin typeface="Arial" charset="0"/>
              </a:rPr>
              <a:t>Newer versions of this standard also utilize a two-dimensional technique where the current line is encoded based on a previous line, which helps to reduce the file size </a:t>
            </a:r>
          </a:p>
          <a:p>
            <a:pPr>
              <a:buClr>
                <a:schemeClr val="tx1"/>
              </a:buClr>
              <a:buFontTx/>
              <a:buChar char="•"/>
              <a:defRPr/>
            </a:pPr>
            <a:r>
              <a:rPr lang="en-US" dirty="0">
                <a:latin typeface="Arial" charset="0"/>
              </a:rPr>
              <a:t>These encoding methods provide compression ratios of about 15 to 20 for typical documents </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0700" y="365126"/>
            <a:ext cx="6650183" cy="1024288"/>
          </a:xfrm>
        </p:spPr>
        <p:txBody>
          <a:bodyPr>
            <a:normAutofit/>
          </a:bodyPr>
          <a:lstStyle/>
          <a:p>
            <a:r>
              <a:rPr lang="en-US" sz="4000" dirty="0">
                <a:latin typeface="Trebuchet MS" pitchFamily="34" charset="0"/>
              </a:rPr>
              <a:t>Lempel-Ziv-Welch Coding </a:t>
            </a:r>
          </a:p>
        </p:txBody>
      </p:sp>
      <p:sp>
        <p:nvSpPr>
          <p:cNvPr id="3" name="Content Placeholder 2"/>
          <p:cNvSpPr>
            <a:spLocks noGrp="1"/>
          </p:cNvSpPr>
          <p:nvPr>
            <p:ph idx="1"/>
          </p:nvPr>
        </p:nvSpPr>
        <p:spPr/>
        <p:txBody>
          <a:bodyPr/>
          <a:lstStyle/>
          <a:p>
            <a:pPr>
              <a:buClr>
                <a:schemeClr val="tx1"/>
              </a:buClr>
              <a:buFontTx/>
              <a:buChar char="•"/>
              <a:defRPr/>
            </a:pPr>
            <a:r>
              <a:rPr lang="en-US" dirty="0">
                <a:latin typeface="Arial" charset="0"/>
              </a:rPr>
              <a:t>The string table is updated as the file is read, with new codes being inserted whenever a new string is encountered </a:t>
            </a:r>
          </a:p>
          <a:p>
            <a:pPr>
              <a:buClr>
                <a:schemeClr val="tx1"/>
              </a:buClr>
              <a:buFontTx/>
              <a:buChar char="•"/>
              <a:defRPr/>
            </a:pPr>
            <a:r>
              <a:rPr lang="en-US" dirty="0">
                <a:latin typeface="Arial" charset="0"/>
              </a:rPr>
              <a:t>If a string is encountered that is already in the table, the corresponding code for that string is put into the compressed file</a:t>
            </a:r>
          </a:p>
          <a:p>
            <a:pPr>
              <a:buClr>
                <a:schemeClr val="tx1"/>
              </a:buClr>
              <a:buFontTx/>
              <a:buChar char="•"/>
              <a:defRPr/>
            </a:pPr>
            <a:r>
              <a:rPr lang="en-US" dirty="0">
                <a:latin typeface="Arial" charset="0"/>
              </a:rPr>
              <a:t>LZW coding uses code words with more bits than the original data</a:t>
            </a:r>
          </a:p>
          <a:p>
            <a:pPr>
              <a:buClr>
                <a:schemeClr val="tx1"/>
              </a:buClr>
              <a:buNone/>
              <a:defRPr/>
            </a:pPr>
            <a:r>
              <a:rPr lang="en-US" dirty="0">
                <a:latin typeface="Arial" charset="0"/>
              </a:rPr>
              <a:t> </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829" y="365126"/>
            <a:ext cx="6685808" cy="727404"/>
          </a:xfrm>
        </p:spPr>
        <p:txBody>
          <a:bodyPr/>
          <a:lstStyle/>
          <a:p>
            <a:r>
              <a:rPr lang="en-US" dirty="0">
                <a:latin typeface="Arial" charset="0"/>
              </a:rPr>
              <a:t>Lempel-Ziv-Welch Coding</a:t>
            </a:r>
            <a:r>
              <a:rPr lang="en-US" dirty="0"/>
              <a:t> </a:t>
            </a:r>
          </a:p>
        </p:txBody>
      </p:sp>
      <p:sp>
        <p:nvSpPr>
          <p:cNvPr id="3" name="Content Placeholder 2"/>
          <p:cNvSpPr>
            <a:spLocks noGrp="1"/>
          </p:cNvSpPr>
          <p:nvPr>
            <p:ph idx="1"/>
          </p:nvPr>
        </p:nvSpPr>
        <p:spPr>
          <a:xfrm>
            <a:off x="850076" y="1267484"/>
            <a:ext cx="10515600" cy="4705803"/>
          </a:xfrm>
        </p:spPr>
        <p:txBody>
          <a:bodyPr>
            <a:normAutofit fontScale="92500" lnSpcReduction="10000"/>
          </a:bodyPr>
          <a:lstStyle/>
          <a:p>
            <a:pPr>
              <a:buClr>
                <a:schemeClr val="tx1"/>
              </a:buClr>
              <a:buNone/>
              <a:defRPr/>
            </a:pPr>
            <a:r>
              <a:rPr lang="en-US" dirty="0">
                <a:latin typeface="Arial" charset="0"/>
              </a:rPr>
              <a:t>For Example:</a:t>
            </a:r>
          </a:p>
          <a:p>
            <a:pPr>
              <a:buClr>
                <a:schemeClr val="tx1"/>
              </a:buClr>
              <a:buFontTx/>
              <a:buChar char="•"/>
              <a:defRPr/>
            </a:pPr>
            <a:endParaRPr lang="en-US" dirty="0">
              <a:latin typeface="Arial" charset="0"/>
            </a:endParaRPr>
          </a:p>
          <a:p>
            <a:pPr>
              <a:buClr>
                <a:schemeClr val="tx1"/>
              </a:buClr>
              <a:buFontTx/>
              <a:buChar char="•"/>
              <a:defRPr/>
            </a:pPr>
            <a:r>
              <a:rPr lang="en-US" dirty="0">
                <a:latin typeface="Arial" charset="0"/>
              </a:rPr>
              <a:t>With 8-bit image data, an LZW coding method could employ 10-bit words</a:t>
            </a:r>
          </a:p>
          <a:p>
            <a:pPr>
              <a:buClr>
                <a:schemeClr val="tx1"/>
              </a:buClr>
              <a:buFontTx/>
              <a:buChar char="•"/>
              <a:defRPr/>
            </a:pPr>
            <a:r>
              <a:rPr lang="en-US" dirty="0">
                <a:latin typeface="Arial" charset="0"/>
              </a:rPr>
              <a:t>The corresponding string table would then have 2</a:t>
            </a:r>
            <a:r>
              <a:rPr lang="en-US" baseline="30000" dirty="0">
                <a:latin typeface="Arial" charset="0"/>
              </a:rPr>
              <a:t>10 </a:t>
            </a:r>
            <a:r>
              <a:rPr lang="en-US" dirty="0">
                <a:latin typeface="Arial" charset="0"/>
              </a:rPr>
              <a:t>= 1024 entries</a:t>
            </a:r>
          </a:p>
          <a:p>
            <a:pPr>
              <a:buClr>
                <a:schemeClr val="tx1"/>
              </a:buClr>
              <a:buFontTx/>
              <a:buChar char="•"/>
              <a:defRPr/>
            </a:pPr>
            <a:r>
              <a:rPr lang="en-US" dirty="0">
                <a:latin typeface="Arial" charset="0"/>
              </a:rPr>
              <a:t>This table consists of the original 256 entries, corresponding to the original 8-bit data, and allows 768 other entries for string codes </a:t>
            </a:r>
          </a:p>
          <a:p>
            <a:pPr>
              <a:buClr>
                <a:schemeClr val="tx1"/>
              </a:buClr>
              <a:buFontTx/>
              <a:buChar char="•"/>
              <a:defRPr/>
            </a:pPr>
            <a:r>
              <a:rPr lang="en-US" dirty="0">
                <a:latin typeface="Arial" charset="0"/>
              </a:rPr>
              <a:t>The string codes are assigned during the compression process, but the actual string table is not stored with the compressed data</a:t>
            </a:r>
          </a:p>
          <a:p>
            <a:pPr>
              <a:buClr>
                <a:schemeClr val="tx1"/>
              </a:buClr>
              <a:buFontTx/>
              <a:buChar char="•"/>
              <a:defRPr/>
            </a:pPr>
            <a:r>
              <a:rPr lang="en-US" dirty="0">
                <a:latin typeface="Arial" charset="0"/>
              </a:rPr>
              <a:t>During decompression the information in the string table is extracted from the compressed data itself </a:t>
            </a:r>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8203" y="365125"/>
            <a:ext cx="6662057" cy="822407"/>
          </a:xfrm>
        </p:spPr>
        <p:txBody>
          <a:bodyPr/>
          <a:lstStyle/>
          <a:p>
            <a:r>
              <a:rPr lang="en-US" dirty="0">
                <a:latin typeface="Trebuchet MS" pitchFamily="34" charset="0"/>
              </a:rPr>
              <a:t>Lempel-Ziv-Welch Coding </a:t>
            </a:r>
          </a:p>
        </p:txBody>
      </p:sp>
      <p:sp>
        <p:nvSpPr>
          <p:cNvPr id="3" name="Content Placeholder 2"/>
          <p:cNvSpPr>
            <a:spLocks noGrp="1"/>
          </p:cNvSpPr>
          <p:nvPr>
            <p:ph idx="1"/>
          </p:nvPr>
        </p:nvSpPr>
        <p:spPr>
          <a:xfrm>
            <a:off x="838200" y="1516875"/>
            <a:ext cx="10515600" cy="4351338"/>
          </a:xfrm>
        </p:spPr>
        <p:txBody>
          <a:bodyPr/>
          <a:lstStyle/>
          <a:p>
            <a:pPr>
              <a:buClr>
                <a:schemeClr val="tx1"/>
              </a:buClr>
              <a:buFontTx/>
              <a:buChar char="•"/>
              <a:defRPr/>
            </a:pPr>
            <a:r>
              <a:rPr lang="en-US" dirty="0">
                <a:latin typeface="Arial" charset="0"/>
              </a:rPr>
              <a:t>For the GIF (and TIFF) image file format the LZW algorithm is specified, but there has been some controversy over this, since the algorithm is patented by Unisys Corporation</a:t>
            </a:r>
          </a:p>
          <a:p>
            <a:pPr>
              <a:buClr>
                <a:schemeClr val="tx1"/>
              </a:buClr>
              <a:buFontTx/>
              <a:buChar char="•"/>
              <a:defRPr/>
            </a:pPr>
            <a:r>
              <a:rPr lang="en-US" dirty="0">
                <a:latin typeface="Arial" charset="0"/>
              </a:rPr>
              <a:t>Since these image formats are widely used, other methods similar in nature to the LZW algorithm have been developed to be used with these, or similar, image file formats </a:t>
            </a:r>
          </a:p>
          <a:p>
            <a:pPr>
              <a:buClr>
                <a:schemeClr val="tx1"/>
              </a:buClr>
              <a:buFontTx/>
              <a:buChar char="•"/>
              <a:defRPr/>
            </a:pPr>
            <a:r>
              <a:rPr lang="en-US" dirty="0">
                <a:latin typeface="Arial" charset="0"/>
              </a:rPr>
              <a:t>Similar versions of this algorithm include the </a:t>
            </a:r>
            <a:r>
              <a:rPr lang="en-US" i="1" dirty="0">
                <a:latin typeface="Arial" charset="0"/>
              </a:rPr>
              <a:t>adaptive Lempel-Ziv</a:t>
            </a:r>
            <a:r>
              <a:rPr lang="en-US" dirty="0">
                <a:latin typeface="Arial" charset="0"/>
              </a:rPr>
              <a:t>, used in the UNIX compress function, and the </a:t>
            </a:r>
            <a:r>
              <a:rPr lang="en-US" i="1" dirty="0">
                <a:latin typeface="Arial" charset="0"/>
              </a:rPr>
              <a:t>Lempel-Ziv 77</a:t>
            </a:r>
            <a:r>
              <a:rPr lang="en-US" dirty="0">
                <a:latin typeface="Arial" charset="0"/>
              </a:rPr>
              <a:t> algorithm used in the UNIX </a:t>
            </a:r>
            <a:r>
              <a:rPr lang="en-US" dirty="0" err="1">
                <a:latin typeface="Arial" charset="0"/>
              </a:rPr>
              <a:t>gzip</a:t>
            </a:r>
            <a:r>
              <a:rPr lang="en-US" dirty="0">
                <a:latin typeface="Arial" charset="0"/>
              </a:rPr>
              <a:t> function </a:t>
            </a:r>
          </a:p>
          <a:p>
            <a:pPr>
              <a:buClr>
                <a:schemeClr val="tx1"/>
              </a:buClr>
              <a:buFontTx/>
              <a:buChar char="•"/>
              <a:defRPr/>
            </a:pPr>
            <a:endParaRPr lang="en-US" dirty="0">
              <a:latin typeface="Arial" charset="0"/>
            </a:endParaRPr>
          </a:p>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609600" y="1793174"/>
            <a:ext cx="10972800" cy="4302826"/>
          </a:xfrm>
        </p:spPr>
        <p:txBody>
          <a:bodyPr/>
          <a:lstStyle/>
          <a:p>
            <a:pPr eaLnBrk="1" hangingPunct="1">
              <a:buClr>
                <a:schemeClr val="tx1"/>
              </a:buClr>
              <a:buNone/>
              <a:defRPr/>
            </a:pPr>
            <a:r>
              <a:rPr lang="en-US" b="1" dirty="0">
                <a:latin typeface="Arial" charset="0"/>
              </a:rPr>
              <a:t>Gray-Level Run Length Coding</a:t>
            </a:r>
          </a:p>
          <a:p>
            <a:pPr eaLnBrk="1" hangingPunct="1">
              <a:buClr>
                <a:schemeClr val="tx1"/>
              </a:buClr>
              <a:buFont typeface="Wingdings" pitchFamily="2" charset="2"/>
              <a:buChar char="ü"/>
              <a:defRPr/>
            </a:pPr>
            <a:endParaRPr lang="en-US" b="1" dirty="0">
              <a:latin typeface="Arial" charset="0"/>
            </a:endParaRPr>
          </a:p>
          <a:p>
            <a:pPr eaLnBrk="1" hangingPunct="1">
              <a:buClr>
                <a:schemeClr val="tx1"/>
              </a:buClr>
              <a:buFontTx/>
              <a:buChar char="•"/>
              <a:defRPr/>
            </a:pPr>
            <a:r>
              <a:rPr lang="en-US" dirty="0">
                <a:latin typeface="Arial" charset="0"/>
              </a:rPr>
              <a:t>The RLC technique can also be used for </a:t>
            </a:r>
            <a:r>
              <a:rPr lang="en-US" dirty="0" err="1">
                <a:latin typeface="Arial" charset="0"/>
              </a:rPr>
              <a:t>lossy</a:t>
            </a:r>
            <a:r>
              <a:rPr lang="en-US" dirty="0">
                <a:latin typeface="Arial" charset="0"/>
              </a:rPr>
              <a:t> image compression, by reducing the number of gray levels, and then applying standard RLC techniques </a:t>
            </a:r>
          </a:p>
          <a:p>
            <a:pPr eaLnBrk="1" hangingPunct="1">
              <a:buClr>
                <a:schemeClr val="tx1"/>
              </a:buClr>
              <a:buFontTx/>
              <a:buNone/>
              <a:defRPr/>
            </a:pPr>
            <a:endParaRPr lang="en-US" dirty="0">
              <a:latin typeface="Arial" charset="0"/>
            </a:endParaRPr>
          </a:p>
          <a:p>
            <a:pPr eaLnBrk="1" hangingPunct="1">
              <a:buClr>
                <a:schemeClr val="tx1"/>
              </a:buClr>
              <a:buFontTx/>
              <a:buChar char="•"/>
              <a:defRPr/>
            </a:pPr>
            <a:r>
              <a:rPr lang="en-US" dirty="0">
                <a:latin typeface="Arial" charset="0"/>
              </a:rPr>
              <a:t>As with the lossless techniques, preprocessing by Gray code mapping will improve the compression ratio  </a:t>
            </a:r>
          </a:p>
        </p:txBody>
      </p:sp>
      <p:sp>
        <p:nvSpPr>
          <p:cNvPr id="5" name="Title 1"/>
          <p:cNvSpPr>
            <a:spLocks noGrp="1"/>
          </p:cNvSpPr>
          <p:nvPr>
            <p:ph type="title"/>
          </p:nvPr>
        </p:nvSpPr>
        <p:spPr>
          <a:xfrm>
            <a:off x="2731325" y="365125"/>
            <a:ext cx="7279574" cy="822407"/>
          </a:xfrm>
        </p:spPr>
        <p:txBody>
          <a:bodyPr>
            <a:normAutofit/>
          </a:bodyPr>
          <a:lstStyle/>
          <a:p>
            <a:pPr>
              <a:defRPr/>
            </a:pPr>
            <a:r>
              <a:rPr lang="en-US" sz="4000" dirty="0">
                <a:latin typeface="Trebuchet MS" pitchFamily="34" charset="0"/>
              </a:rPr>
              <a:t>Gray-Level Run Length Coding</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2" descr="fig10"/>
          <p:cNvPicPr>
            <a:picLocks noChangeAspect="1" noChangeArrowheads="1"/>
          </p:cNvPicPr>
          <p:nvPr/>
        </p:nvPicPr>
        <p:blipFill>
          <a:blip r:embed="rId2"/>
          <a:srcRect/>
          <a:stretch>
            <a:fillRect/>
          </a:stretch>
        </p:blipFill>
        <p:spPr bwMode="auto">
          <a:xfrm>
            <a:off x="1524001" y="1752600"/>
            <a:ext cx="3594100" cy="2743200"/>
          </a:xfrm>
          <a:prstGeom prst="rect">
            <a:avLst/>
          </a:prstGeom>
          <a:noFill/>
          <a:ln w="9525">
            <a:noFill/>
            <a:miter lim="800000"/>
            <a:headEnd/>
            <a:tailEnd/>
          </a:ln>
        </p:spPr>
      </p:pic>
      <p:pic>
        <p:nvPicPr>
          <p:cNvPr id="115717" name="Picture 3" descr="fig10"/>
          <p:cNvPicPr>
            <a:picLocks noChangeAspect="1" noChangeArrowheads="1"/>
          </p:cNvPicPr>
          <p:nvPr/>
        </p:nvPicPr>
        <p:blipFill>
          <a:blip r:embed="rId3"/>
          <a:srcRect/>
          <a:stretch>
            <a:fillRect/>
          </a:stretch>
        </p:blipFill>
        <p:spPr bwMode="auto">
          <a:xfrm>
            <a:off x="7315200" y="1752601"/>
            <a:ext cx="3556000" cy="2714625"/>
          </a:xfrm>
          <a:prstGeom prst="rect">
            <a:avLst/>
          </a:prstGeom>
          <a:noFill/>
          <a:ln w="9525">
            <a:noFill/>
            <a:miter lim="800000"/>
            <a:headEnd/>
            <a:tailEnd/>
          </a:ln>
        </p:spPr>
      </p:pic>
      <p:sp>
        <p:nvSpPr>
          <p:cNvPr id="115718" name="Text Box 4"/>
          <p:cNvSpPr txBox="1">
            <a:spLocks noChangeArrowheads="1"/>
          </p:cNvSpPr>
          <p:nvPr/>
        </p:nvSpPr>
        <p:spPr bwMode="auto">
          <a:xfrm>
            <a:off x="2006930" y="192975"/>
            <a:ext cx="8383978" cy="707886"/>
          </a:xfrm>
          <a:prstGeom prst="rect">
            <a:avLst/>
          </a:prstGeom>
          <a:noFill/>
          <a:ln w="9525">
            <a:noFill/>
            <a:miter lim="800000"/>
            <a:headEnd/>
            <a:tailEnd/>
          </a:ln>
        </p:spPr>
        <p:txBody>
          <a:bodyPr wrap="square">
            <a:spAutoFit/>
          </a:bodyPr>
          <a:lstStyle/>
          <a:p>
            <a:r>
              <a:rPr lang="en-US" sz="4000" dirty="0" err="1">
                <a:latin typeface="Trebuchet MS" pitchFamily="34" charset="0"/>
              </a:rPr>
              <a:t>Lossy</a:t>
            </a:r>
            <a:r>
              <a:rPr lang="en-US" sz="4000" dirty="0">
                <a:latin typeface="Trebuchet MS" pitchFamily="34" charset="0"/>
              </a:rPr>
              <a:t> </a:t>
            </a:r>
            <a:r>
              <a:rPr lang="en-US" sz="4000" dirty="0" err="1">
                <a:latin typeface="Trebuchet MS" pitchFamily="34" charset="0"/>
              </a:rPr>
              <a:t>Bitplane</a:t>
            </a:r>
            <a:r>
              <a:rPr lang="en-US" sz="4000" dirty="0">
                <a:latin typeface="Trebuchet MS" pitchFamily="34" charset="0"/>
              </a:rPr>
              <a:t> Run Length Coding </a:t>
            </a:r>
          </a:p>
        </p:txBody>
      </p:sp>
      <p:sp>
        <p:nvSpPr>
          <p:cNvPr id="115719" name="Text Box 5"/>
          <p:cNvSpPr txBox="1">
            <a:spLocks noChangeArrowheads="1"/>
          </p:cNvSpPr>
          <p:nvPr/>
        </p:nvSpPr>
        <p:spPr bwMode="auto">
          <a:xfrm>
            <a:off x="1524001" y="1219201"/>
            <a:ext cx="5765489" cy="369332"/>
          </a:xfrm>
          <a:prstGeom prst="rect">
            <a:avLst/>
          </a:prstGeom>
          <a:noFill/>
          <a:ln w="9525">
            <a:noFill/>
            <a:miter lim="800000"/>
            <a:headEnd/>
            <a:tailEnd/>
          </a:ln>
        </p:spPr>
        <p:txBody>
          <a:bodyPr wrap="none">
            <a:spAutoFit/>
          </a:bodyPr>
          <a:lstStyle/>
          <a:p>
            <a:r>
              <a:rPr lang="en-US"/>
              <a:t>Note: No compression occurs until reduction to 5 bits/pixel </a:t>
            </a:r>
          </a:p>
        </p:txBody>
      </p:sp>
      <p:sp>
        <p:nvSpPr>
          <p:cNvPr id="115720" name="Text Box 6"/>
          <p:cNvSpPr txBox="1">
            <a:spLocks noChangeArrowheads="1"/>
          </p:cNvSpPr>
          <p:nvPr/>
        </p:nvSpPr>
        <p:spPr bwMode="auto">
          <a:xfrm>
            <a:off x="6775451" y="4572001"/>
            <a:ext cx="4100803" cy="861774"/>
          </a:xfrm>
          <a:prstGeom prst="rect">
            <a:avLst/>
          </a:prstGeom>
          <a:noFill/>
          <a:ln w="9525">
            <a:noFill/>
            <a:miter lim="800000"/>
            <a:headEnd/>
            <a:tailEnd/>
          </a:ln>
        </p:spPr>
        <p:txBody>
          <a:bodyPr wrap="none">
            <a:spAutoFit/>
          </a:bodyPr>
          <a:lstStyle/>
          <a:p>
            <a:r>
              <a:rPr lang="en-US" sz="1600">
                <a:latin typeface="Arial" charset="0"/>
              </a:rPr>
              <a:t>b) Image after reduction to 7 bits/pixel, </a:t>
            </a:r>
          </a:p>
          <a:p>
            <a:r>
              <a:rPr lang="en-US" sz="1600">
                <a:latin typeface="Arial" charset="0"/>
              </a:rPr>
              <a:t>    128 gray levels, compression ratio 0.55, </a:t>
            </a:r>
          </a:p>
          <a:p>
            <a:r>
              <a:rPr lang="en-US" sz="1600">
                <a:latin typeface="Arial" charset="0"/>
              </a:rPr>
              <a:t>    with Gray code preprocessing 0.66</a:t>
            </a:r>
            <a:r>
              <a:rPr lang="en-US"/>
              <a:t> </a:t>
            </a:r>
          </a:p>
        </p:txBody>
      </p:sp>
      <p:sp>
        <p:nvSpPr>
          <p:cNvPr id="115721" name="Text Box 7"/>
          <p:cNvSpPr txBox="1">
            <a:spLocks noChangeArrowheads="1"/>
          </p:cNvSpPr>
          <p:nvPr/>
        </p:nvSpPr>
        <p:spPr bwMode="auto">
          <a:xfrm>
            <a:off x="1422401" y="4572001"/>
            <a:ext cx="2945037" cy="584775"/>
          </a:xfrm>
          <a:prstGeom prst="rect">
            <a:avLst/>
          </a:prstGeom>
          <a:noFill/>
          <a:ln w="9525">
            <a:noFill/>
            <a:miter lim="800000"/>
            <a:headEnd/>
            <a:tailEnd/>
          </a:ln>
        </p:spPr>
        <p:txBody>
          <a:bodyPr wrap="none">
            <a:spAutoFit/>
          </a:bodyPr>
          <a:lstStyle/>
          <a:p>
            <a:pPr marL="342900" indent="-342900"/>
            <a:r>
              <a:rPr lang="en-US" sz="1600">
                <a:latin typeface="Arial" charset="0"/>
              </a:rPr>
              <a:t>a) Original image, 8 bits/pixel, </a:t>
            </a:r>
          </a:p>
          <a:p>
            <a:pPr marL="342900" indent="-342900"/>
            <a:r>
              <a:rPr lang="en-US" sz="1600">
                <a:latin typeface="Arial" charset="0"/>
              </a:rPr>
              <a:t>    256 gray levels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2" descr="fig10"/>
          <p:cNvPicPr>
            <a:picLocks noChangeAspect="1" noChangeArrowheads="1"/>
          </p:cNvPicPr>
          <p:nvPr/>
        </p:nvPicPr>
        <p:blipFill>
          <a:blip r:embed="rId2"/>
          <a:srcRect/>
          <a:stretch>
            <a:fillRect/>
          </a:stretch>
        </p:blipFill>
        <p:spPr bwMode="auto">
          <a:xfrm>
            <a:off x="1524000" y="1981201"/>
            <a:ext cx="3556000" cy="2714625"/>
          </a:xfrm>
          <a:prstGeom prst="rect">
            <a:avLst/>
          </a:prstGeom>
          <a:noFill/>
          <a:ln w="9525">
            <a:noFill/>
            <a:miter lim="800000"/>
            <a:headEnd/>
            <a:tailEnd/>
          </a:ln>
        </p:spPr>
      </p:pic>
      <p:pic>
        <p:nvPicPr>
          <p:cNvPr id="116741" name="Picture 3" descr="fig10"/>
          <p:cNvPicPr>
            <a:picLocks noChangeAspect="1" noChangeArrowheads="1"/>
          </p:cNvPicPr>
          <p:nvPr/>
        </p:nvPicPr>
        <p:blipFill>
          <a:blip r:embed="rId3"/>
          <a:srcRect/>
          <a:stretch>
            <a:fillRect/>
          </a:stretch>
        </p:blipFill>
        <p:spPr bwMode="auto">
          <a:xfrm>
            <a:off x="7315200" y="1981201"/>
            <a:ext cx="3556000" cy="2714625"/>
          </a:xfrm>
          <a:prstGeom prst="rect">
            <a:avLst/>
          </a:prstGeom>
          <a:noFill/>
          <a:ln w="9525">
            <a:noFill/>
            <a:miter lim="800000"/>
            <a:headEnd/>
            <a:tailEnd/>
          </a:ln>
        </p:spPr>
      </p:pic>
      <p:sp>
        <p:nvSpPr>
          <p:cNvPr id="116742" name="Text Box 4"/>
          <p:cNvSpPr txBox="1">
            <a:spLocks noChangeArrowheads="1"/>
          </p:cNvSpPr>
          <p:nvPr/>
        </p:nvSpPr>
        <p:spPr bwMode="auto">
          <a:xfrm>
            <a:off x="1901509" y="323603"/>
            <a:ext cx="8024633" cy="707886"/>
          </a:xfrm>
          <a:prstGeom prst="rect">
            <a:avLst/>
          </a:prstGeom>
          <a:noFill/>
          <a:ln w="9525">
            <a:noFill/>
            <a:miter lim="800000"/>
            <a:headEnd/>
            <a:tailEnd/>
          </a:ln>
        </p:spPr>
        <p:txBody>
          <a:bodyPr wrap="none">
            <a:spAutoFit/>
          </a:bodyPr>
          <a:lstStyle/>
          <a:p>
            <a:r>
              <a:rPr lang="en-US" sz="4000" dirty="0" err="1">
                <a:latin typeface="Trebuchet MS" pitchFamily="34" charset="0"/>
              </a:rPr>
              <a:t>Lossy</a:t>
            </a:r>
            <a:r>
              <a:rPr lang="en-US" sz="4000" dirty="0">
                <a:latin typeface="Trebuchet MS" pitchFamily="34" charset="0"/>
              </a:rPr>
              <a:t> </a:t>
            </a:r>
            <a:r>
              <a:rPr lang="en-US" sz="4000" dirty="0" err="1">
                <a:latin typeface="Trebuchet MS" pitchFamily="34" charset="0"/>
              </a:rPr>
              <a:t>Bitplane</a:t>
            </a:r>
            <a:r>
              <a:rPr lang="en-US" sz="4000" dirty="0">
                <a:latin typeface="Trebuchet MS" pitchFamily="34" charset="0"/>
              </a:rPr>
              <a:t> Run Length Coding </a:t>
            </a:r>
          </a:p>
        </p:txBody>
      </p:sp>
      <p:sp>
        <p:nvSpPr>
          <p:cNvPr id="116743" name="Text Box 5"/>
          <p:cNvSpPr txBox="1">
            <a:spLocks noChangeArrowheads="1"/>
          </p:cNvSpPr>
          <p:nvPr/>
        </p:nvSpPr>
        <p:spPr bwMode="auto">
          <a:xfrm>
            <a:off x="6705600" y="4800600"/>
            <a:ext cx="3986989" cy="830997"/>
          </a:xfrm>
          <a:prstGeom prst="rect">
            <a:avLst/>
          </a:prstGeom>
          <a:noFill/>
          <a:ln w="9525">
            <a:noFill/>
            <a:miter lim="800000"/>
            <a:headEnd/>
            <a:tailEnd/>
          </a:ln>
        </p:spPr>
        <p:txBody>
          <a:bodyPr wrap="none">
            <a:spAutoFit/>
          </a:bodyPr>
          <a:lstStyle/>
          <a:p>
            <a:r>
              <a:rPr lang="en-US" sz="1600">
                <a:latin typeface="Arial" charset="0"/>
              </a:rPr>
              <a:t>d) Image after reduction to 5 bits/pixel, </a:t>
            </a:r>
          </a:p>
          <a:p>
            <a:r>
              <a:rPr lang="en-US" sz="1600">
                <a:latin typeface="Arial" charset="0"/>
              </a:rPr>
              <a:t>    32 gray levels, compression ratio 1.20, </a:t>
            </a:r>
          </a:p>
          <a:p>
            <a:r>
              <a:rPr lang="en-US" sz="1600">
                <a:latin typeface="Arial" charset="0"/>
              </a:rPr>
              <a:t>    with Gray code preprocessing 1.60 </a:t>
            </a:r>
          </a:p>
        </p:txBody>
      </p:sp>
      <p:sp>
        <p:nvSpPr>
          <p:cNvPr id="116744" name="Text Box 6"/>
          <p:cNvSpPr txBox="1">
            <a:spLocks noChangeArrowheads="1"/>
          </p:cNvSpPr>
          <p:nvPr/>
        </p:nvSpPr>
        <p:spPr bwMode="auto">
          <a:xfrm>
            <a:off x="1016000" y="4800600"/>
            <a:ext cx="3986989" cy="830997"/>
          </a:xfrm>
          <a:prstGeom prst="rect">
            <a:avLst/>
          </a:prstGeom>
          <a:noFill/>
          <a:ln w="9525">
            <a:noFill/>
            <a:miter lim="800000"/>
            <a:headEnd/>
            <a:tailEnd/>
          </a:ln>
        </p:spPr>
        <p:txBody>
          <a:bodyPr wrap="none">
            <a:spAutoFit/>
          </a:bodyPr>
          <a:lstStyle/>
          <a:p>
            <a:r>
              <a:rPr lang="en-US" sz="1600">
                <a:latin typeface="Arial" charset="0"/>
              </a:rPr>
              <a:t>c) Image after reduction to 6 bits/pixel, </a:t>
            </a:r>
          </a:p>
          <a:p>
            <a:r>
              <a:rPr lang="en-US" sz="1600">
                <a:latin typeface="Arial" charset="0"/>
              </a:rPr>
              <a:t>    64 gray levels, compression ratio 0.77, </a:t>
            </a:r>
          </a:p>
          <a:p>
            <a:r>
              <a:rPr lang="en-US" sz="1600">
                <a:latin typeface="Arial" charset="0"/>
              </a:rPr>
              <a:t>    with Gray code preprocessing 0.97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2" descr="fig10"/>
          <p:cNvPicPr>
            <a:picLocks noChangeAspect="1" noChangeArrowheads="1"/>
          </p:cNvPicPr>
          <p:nvPr/>
        </p:nvPicPr>
        <p:blipFill>
          <a:blip r:embed="rId2"/>
          <a:srcRect/>
          <a:stretch>
            <a:fillRect/>
          </a:stretch>
        </p:blipFill>
        <p:spPr bwMode="auto">
          <a:xfrm>
            <a:off x="1524000" y="1828801"/>
            <a:ext cx="3556000" cy="2714625"/>
          </a:xfrm>
          <a:prstGeom prst="rect">
            <a:avLst/>
          </a:prstGeom>
          <a:noFill/>
          <a:ln w="9525">
            <a:noFill/>
            <a:miter lim="800000"/>
            <a:headEnd/>
            <a:tailEnd/>
          </a:ln>
        </p:spPr>
      </p:pic>
      <p:pic>
        <p:nvPicPr>
          <p:cNvPr id="117765" name="Picture 3" descr="fig10"/>
          <p:cNvPicPr>
            <a:picLocks noChangeAspect="1" noChangeArrowheads="1"/>
          </p:cNvPicPr>
          <p:nvPr/>
        </p:nvPicPr>
        <p:blipFill>
          <a:blip r:embed="rId3"/>
          <a:srcRect/>
          <a:stretch>
            <a:fillRect/>
          </a:stretch>
        </p:blipFill>
        <p:spPr bwMode="auto">
          <a:xfrm>
            <a:off x="7213600" y="1828801"/>
            <a:ext cx="3556000" cy="2714625"/>
          </a:xfrm>
          <a:prstGeom prst="rect">
            <a:avLst/>
          </a:prstGeom>
          <a:noFill/>
          <a:ln w="9525">
            <a:noFill/>
            <a:miter lim="800000"/>
            <a:headEnd/>
            <a:tailEnd/>
          </a:ln>
        </p:spPr>
      </p:pic>
      <p:sp>
        <p:nvSpPr>
          <p:cNvPr id="117766" name="Text Box 4"/>
          <p:cNvSpPr txBox="1">
            <a:spLocks noChangeArrowheads="1"/>
          </p:cNvSpPr>
          <p:nvPr/>
        </p:nvSpPr>
        <p:spPr bwMode="auto">
          <a:xfrm>
            <a:off x="1675878" y="299853"/>
            <a:ext cx="8425705" cy="707886"/>
          </a:xfrm>
          <a:prstGeom prst="rect">
            <a:avLst/>
          </a:prstGeom>
          <a:noFill/>
          <a:ln w="9525">
            <a:noFill/>
            <a:miter lim="800000"/>
            <a:headEnd/>
            <a:tailEnd/>
          </a:ln>
        </p:spPr>
        <p:txBody>
          <a:bodyPr wrap="none">
            <a:spAutoFit/>
          </a:bodyPr>
          <a:lstStyle/>
          <a:p>
            <a:r>
              <a:rPr lang="en-US" sz="2800" dirty="0">
                <a:latin typeface="Arial" charset="0"/>
              </a:rPr>
              <a:t> </a:t>
            </a:r>
            <a:r>
              <a:rPr lang="en-US" sz="4000" dirty="0" err="1">
                <a:latin typeface="Trebuchet MS" pitchFamily="34" charset="0"/>
              </a:rPr>
              <a:t>Lossy</a:t>
            </a:r>
            <a:r>
              <a:rPr lang="en-US" sz="4000" dirty="0">
                <a:latin typeface="Trebuchet MS" pitchFamily="34" charset="0"/>
              </a:rPr>
              <a:t> </a:t>
            </a:r>
            <a:r>
              <a:rPr lang="en-US" sz="4000" dirty="0" err="1">
                <a:latin typeface="Trebuchet MS" pitchFamily="34" charset="0"/>
              </a:rPr>
              <a:t>Bitplane</a:t>
            </a:r>
            <a:r>
              <a:rPr lang="en-US" sz="4000" dirty="0">
                <a:latin typeface="Trebuchet MS" pitchFamily="34" charset="0"/>
              </a:rPr>
              <a:t> Run Length Coding  </a:t>
            </a:r>
          </a:p>
        </p:txBody>
      </p:sp>
      <p:sp>
        <p:nvSpPr>
          <p:cNvPr id="117767" name="Text Box 5"/>
          <p:cNvSpPr txBox="1">
            <a:spLocks noChangeArrowheads="1"/>
          </p:cNvSpPr>
          <p:nvPr/>
        </p:nvSpPr>
        <p:spPr bwMode="auto">
          <a:xfrm>
            <a:off x="6705600" y="4648200"/>
            <a:ext cx="3815468" cy="830997"/>
          </a:xfrm>
          <a:prstGeom prst="rect">
            <a:avLst/>
          </a:prstGeom>
          <a:noFill/>
          <a:ln w="9525">
            <a:noFill/>
            <a:miter lim="800000"/>
            <a:headEnd/>
            <a:tailEnd/>
          </a:ln>
        </p:spPr>
        <p:txBody>
          <a:bodyPr wrap="none">
            <a:spAutoFit/>
          </a:bodyPr>
          <a:lstStyle/>
          <a:p>
            <a:r>
              <a:rPr lang="en-US" sz="1600">
                <a:latin typeface="Arial" charset="0"/>
              </a:rPr>
              <a:t>f) Image after reduction to 3 bits/pixel, </a:t>
            </a:r>
          </a:p>
          <a:p>
            <a:r>
              <a:rPr lang="en-US" sz="1600">
                <a:latin typeface="Arial" charset="0"/>
              </a:rPr>
              <a:t>   8 gray levels, compression ratio 4.86, </a:t>
            </a:r>
          </a:p>
          <a:p>
            <a:r>
              <a:rPr lang="en-US" sz="1600">
                <a:latin typeface="Arial" charset="0"/>
              </a:rPr>
              <a:t>   with Gray code preprocessing 5.82 </a:t>
            </a:r>
          </a:p>
        </p:txBody>
      </p:sp>
      <p:sp>
        <p:nvSpPr>
          <p:cNvPr id="117768" name="Text Box 6"/>
          <p:cNvSpPr txBox="1">
            <a:spLocks noChangeArrowheads="1"/>
          </p:cNvSpPr>
          <p:nvPr/>
        </p:nvSpPr>
        <p:spPr bwMode="auto">
          <a:xfrm>
            <a:off x="914400" y="4648200"/>
            <a:ext cx="3986989" cy="830997"/>
          </a:xfrm>
          <a:prstGeom prst="rect">
            <a:avLst/>
          </a:prstGeom>
          <a:noFill/>
          <a:ln w="9525">
            <a:noFill/>
            <a:miter lim="800000"/>
            <a:headEnd/>
            <a:tailEnd/>
          </a:ln>
        </p:spPr>
        <p:txBody>
          <a:bodyPr wrap="none">
            <a:spAutoFit/>
          </a:bodyPr>
          <a:lstStyle/>
          <a:p>
            <a:r>
              <a:rPr lang="en-US" sz="1600">
                <a:latin typeface="Arial" charset="0"/>
              </a:rPr>
              <a:t>e) Image after reduction to 4 bits/pixel, </a:t>
            </a:r>
          </a:p>
          <a:p>
            <a:r>
              <a:rPr lang="en-US" sz="1600">
                <a:latin typeface="Arial" charset="0"/>
              </a:rPr>
              <a:t>    16 gray levels, compression ratio 2.17, </a:t>
            </a:r>
          </a:p>
          <a:p>
            <a:r>
              <a:rPr lang="en-US" sz="1600">
                <a:latin typeface="Arial" charset="0"/>
              </a:rPr>
              <a:t>    with Gray code preprocessing 2.79</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2" descr="fig10"/>
          <p:cNvPicPr>
            <a:picLocks noChangeAspect="1" noChangeArrowheads="1"/>
          </p:cNvPicPr>
          <p:nvPr/>
        </p:nvPicPr>
        <p:blipFill>
          <a:blip r:embed="rId2"/>
          <a:srcRect/>
          <a:stretch>
            <a:fillRect/>
          </a:stretch>
        </p:blipFill>
        <p:spPr bwMode="auto">
          <a:xfrm>
            <a:off x="1625600" y="1828801"/>
            <a:ext cx="3556000" cy="2714625"/>
          </a:xfrm>
          <a:prstGeom prst="rect">
            <a:avLst/>
          </a:prstGeom>
          <a:noFill/>
          <a:ln w="9525">
            <a:noFill/>
            <a:miter lim="800000"/>
            <a:headEnd/>
            <a:tailEnd/>
          </a:ln>
        </p:spPr>
      </p:pic>
      <p:pic>
        <p:nvPicPr>
          <p:cNvPr id="118789" name="Picture 3" descr="fig10"/>
          <p:cNvPicPr>
            <a:picLocks noChangeAspect="1" noChangeArrowheads="1"/>
          </p:cNvPicPr>
          <p:nvPr/>
        </p:nvPicPr>
        <p:blipFill>
          <a:blip r:embed="rId3"/>
          <a:srcRect/>
          <a:stretch>
            <a:fillRect/>
          </a:stretch>
        </p:blipFill>
        <p:spPr bwMode="auto">
          <a:xfrm>
            <a:off x="7213600" y="1828801"/>
            <a:ext cx="3556000" cy="2714625"/>
          </a:xfrm>
          <a:prstGeom prst="rect">
            <a:avLst/>
          </a:prstGeom>
          <a:noFill/>
          <a:ln w="9525">
            <a:noFill/>
            <a:miter lim="800000"/>
            <a:headEnd/>
            <a:tailEnd/>
          </a:ln>
        </p:spPr>
      </p:pic>
      <p:sp>
        <p:nvSpPr>
          <p:cNvPr id="118790" name="Text Box 4"/>
          <p:cNvSpPr txBox="1">
            <a:spLocks noChangeArrowheads="1"/>
          </p:cNvSpPr>
          <p:nvPr/>
        </p:nvSpPr>
        <p:spPr bwMode="auto">
          <a:xfrm>
            <a:off x="1735255" y="311728"/>
            <a:ext cx="8468985" cy="707886"/>
          </a:xfrm>
          <a:prstGeom prst="rect">
            <a:avLst/>
          </a:prstGeom>
          <a:noFill/>
          <a:ln w="9525">
            <a:noFill/>
            <a:miter lim="800000"/>
            <a:headEnd/>
            <a:tailEnd/>
          </a:ln>
        </p:spPr>
        <p:txBody>
          <a:bodyPr wrap="none">
            <a:spAutoFit/>
          </a:bodyPr>
          <a:lstStyle/>
          <a:p>
            <a:r>
              <a:rPr lang="en-US" sz="2800" dirty="0">
                <a:latin typeface="Arial" charset="0"/>
              </a:rPr>
              <a:t> </a:t>
            </a:r>
            <a:r>
              <a:rPr lang="en-US" sz="4000" dirty="0" err="1">
                <a:latin typeface="Trebuchet MS" pitchFamily="34" charset="0"/>
              </a:rPr>
              <a:t>Lossy</a:t>
            </a:r>
            <a:r>
              <a:rPr lang="en-US" sz="4000" dirty="0">
                <a:latin typeface="Trebuchet MS" pitchFamily="34" charset="0"/>
              </a:rPr>
              <a:t> </a:t>
            </a:r>
            <a:r>
              <a:rPr lang="en-US" sz="4000" dirty="0" err="1">
                <a:latin typeface="Trebuchet MS" pitchFamily="34" charset="0"/>
              </a:rPr>
              <a:t>Bitplane</a:t>
            </a:r>
            <a:r>
              <a:rPr lang="en-US" sz="4000" dirty="0">
                <a:latin typeface="Trebuchet MS" pitchFamily="34" charset="0"/>
              </a:rPr>
              <a:t> Run Length Coding  </a:t>
            </a:r>
          </a:p>
        </p:txBody>
      </p:sp>
      <p:sp>
        <p:nvSpPr>
          <p:cNvPr id="118791" name="Text Box 5"/>
          <p:cNvSpPr txBox="1">
            <a:spLocks noChangeArrowheads="1"/>
          </p:cNvSpPr>
          <p:nvPr/>
        </p:nvSpPr>
        <p:spPr bwMode="auto">
          <a:xfrm>
            <a:off x="6705600" y="4648200"/>
            <a:ext cx="3986989" cy="830997"/>
          </a:xfrm>
          <a:prstGeom prst="rect">
            <a:avLst/>
          </a:prstGeom>
          <a:noFill/>
          <a:ln w="9525">
            <a:noFill/>
            <a:miter lim="800000"/>
            <a:headEnd/>
            <a:tailEnd/>
          </a:ln>
        </p:spPr>
        <p:txBody>
          <a:bodyPr wrap="none">
            <a:spAutoFit/>
          </a:bodyPr>
          <a:lstStyle/>
          <a:p>
            <a:r>
              <a:rPr lang="en-US" sz="1600">
                <a:latin typeface="Arial" charset="0"/>
              </a:rPr>
              <a:t>h) Image after reduction to 1 bit/pixel, </a:t>
            </a:r>
          </a:p>
          <a:p>
            <a:r>
              <a:rPr lang="en-US" sz="1600">
                <a:latin typeface="Arial" charset="0"/>
              </a:rPr>
              <a:t>    2 gray levels, compression ratio 44.46, </a:t>
            </a:r>
          </a:p>
          <a:p>
            <a:r>
              <a:rPr lang="en-US" sz="1600">
                <a:latin typeface="Arial" charset="0"/>
              </a:rPr>
              <a:t>    with Gray code preprocessing 44.46 </a:t>
            </a:r>
          </a:p>
        </p:txBody>
      </p:sp>
      <p:sp>
        <p:nvSpPr>
          <p:cNvPr id="118792" name="Text Box 6"/>
          <p:cNvSpPr txBox="1">
            <a:spLocks noChangeArrowheads="1"/>
          </p:cNvSpPr>
          <p:nvPr/>
        </p:nvSpPr>
        <p:spPr bwMode="auto">
          <a:xfrm>
            <a:off x="1016000" y="4648200"/>
            <a:ext cx="3986989" cy="830997"/>
          </a:xfrm>
          <a:prstGeom prst="rect">
            <a:avLst/>
          </a:prstGeom>
          <a:noFill/>
          <a:ln w="9525">
            <a:noFill/>
            <a:miter lim="800000"/>
            <a:headEnd/>
            <a:tailEnd/>
          </a:ln>
        </p:spPr>
        <p:txBody>
          <a:bodyPr wrap="none">
            <a:spAutoFit/>
          </a:bodyPr>
          <a:lstStyle/>
          <a:p>
            <a:r>
              <a:rPr lang="en-US" sz="1600">
                <a:latin typeface="Arial" charset="0"/>
              </a:rPr>
              <a:t>g) Image after reduction to 2 bits/pixel, </a:t>
            </a:r>
          </a:p>
          <a:p>
            <a:r>
              <a:rPr lang="en-US" sz="1600">
                <a:latin typeface="Arial" charset="0"/>
              </a:rPr>
              <a:t>    4 gray levels, compression ratio 13.18, </a:t>
            </a:r>
          </a:p>
          <a:p>
            <a:r>
              <a:rPr lang="en-US" sz="1600">
                <a:latin typeface="Arial" charset="0"/>
              </a:rPr>
              <a:t>    with Gray code preprocessing 15.44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752104" y="1294409"/>
            <a:ext cx="10972800" cy="4868885"/>
          </a:xfrm>
        </p:spPr>
        <p:txBody>
          <a:bodyPr>
            <a:normAutofit fontScale="92500" lnSpcReduction="10000"/>
          </a:bodyPr>
          <a:lstStyle/>
          <a:p>
            <a:pPr eaLnBrk="1" hangingPunct="1">
              <a:lnSpc>
                <a:spcPct val="90000"/>
              </a:lnSpc>
              <a:buClr>
                <a:schemeClr val="tx1"/>
              </a:buClr>
              <a:buFontTx/>
              <a:buChar char="•"/>
              <a:defRPr/>
            </a:pPr>
            <a:r>
              <a:rPr lang="en-US" dirty="0">
                <a:latin typeface="Arial" charset="0"/>
              </a:rPr>
              <a:t>A more sophisticated method is </a:t>
            </a:r>
            <a:r>
              <a:rPr lang="en-US" i="1" dirty="0">
                <a:latin typeface="Arial" charset="0"/>
              </a:rPr>
              <a:t>dynamic window-based RLC</a:t>
            </a:r>
          </a:p>
          <a:p>
            <a:pPr eaLnBrk="1" hangingPunct="1">
              <a:lnSpc>
                <a:spcPct val="90000"/>
              </a:lnSpc>
              <a:buClr>
                <a:schemeClr val="tx1"/>
              </a:buClr>
              <a:buFontTx/>
              <a:buChar char="•"/>
              <a:defRPr/>
            </a:pPr>
            <a:r>
              <a:rPr lang="en-US" dirty="0">
                <a:latin typeface="Arial" charset="0"/>
              </a:rPr>
              <a:t>This algorithm relaxes the criterion of the runs being the same value and allows for the runs to fall within a gray level range, called the </a:t>
            </a:r>
            <a:r>
              <a:rPr lang="en-US" i="1" dirty="0">
                <a:latin typeface="Arial" charset="0"/>
              </a:rPr>
              <a:t>dynamic window range</a:t>
            </a:r>
            <a:r>
              <a:rPr lang="en-US" dirty="0">
                <a:latin typeface="Arial" charset="0"/>
              </a:rPr>
              <a:t> </a:t>
            </a:r>
          </a:p>
          <a:p>
            <a:pPr eaLnBrk="1" hangingPunct="1">
              <a:lnSpc>
                <a:spcPct val="90000"/>
              </a:lnSpc>
              <a:buClr>
                <a:schemeClr val="tx1"/>
              </a:buClr>
              <a:buFontTx/>
              <a:buChar char="•"/>
              <a:defRPr/>
            </a:pPr>
            <a:r>
              <a:rPr lang="en-US" dirty="0">
                <a:latin typeface="Arial" charset="0"/>
              </a:rPr>
              <a:t>This range is dynamic because it starts out larger than the actual gray level window range, and maximum and minimum values are narrowed down to the actual range as each pixel value is encountered</a:t>
            </a:r>
            <a:r>
              <a:rPr lang="en-US" dirty="0"/>
              <a:t> </a:t>
            </a:r>
          </a:p>
          <a:p>
            <a:pPr>
              <a:buClr>
                <a:schemeClr val="tx1"/>
              </a:buClr>
              <a:buFontTx/>
              <a:buChar char="•"/>
              <a:defRPr/>
            </a:pPr>
            <a:r>
              <a:rPr lang="en-US" dirty="0">
                <a:latin typeface="Arial" charset="0"/>
              </a:rPr>
              <a:t>This process continues until a pixel is found out of the actual range </a:t>
            </a:r>
          </a:p>
          <a:p>
            <a:pPr>
              <a:buClr>
                <a:schemeClr val="tx1"/>
              </a:buClr>
              <a:buFontTx/>
              <a:buChar char="•"/>
              <a:defRPr/>
            </a:pPr>
            <a:r>
              <a:rPr lang="en-US" dirty="0">
                <a:latin typeface="Arial" charset="0"/>
              </a:rPr>
              <a:t> The image is encoded with two values, one for the run length and one to approximate the gray level value of the run</a:t>
            </a:r>
          </a:p>
          <a:p>
            <a:pPr>
              <a:buClr>
                <a:schemeClr val="tx1"/>
              </a:buClr>
              <a:buFontTx/>
              <a:buChar char="•"/>
              <a:defRPr/>
            </a:pPr>
            <a:r>
              <a:rPr lang="en-US" dirty="0">
                <a:latin typeface="Arial" charset="0"/>
              </a:rPr>
              <a:t>This approximation can simply be the average of all the gray level values in the run  </a:t>
            </a:r>
          </a:p>
          <a:p>
            <a:pPr eaLnBrk="1" hangingPunct="1">
              <a:lnSpc>
                <a:spcPct val="90000"/>
              </a:lnSpc>
              <a:buClr>
                <a:schemeClr val="tx1"/>
              </a:buClr>
              <a:buFontTx/>
              <a:buChar char="•"/>
              <a:defRPr/>
            </a:pPr>
            <a:endParaRPr lang="en-US" dirty="0"/>
          </a:p>
          <a:p>
            <a:pPr eaLnBrk="1" hangingPunct="1">
              <a:lnSpc>
                <a:spcPct val="90000"/>
              </a:lnSpc>
              <a:buFont typeface="Wingdings" pitchFamily="2" charset="2"/>
              <a:buNone/>
              <a:defRPr/>
            </a:pPr>
            <a:endParaRPr lang="en-US" dirty="0"/>
          </a:p>
        </p:txBody>
      </p:sp>
      <p:sp>
        <p:nvSpPr>
          <p:cNvPr id="5" name="Text Box 4"/>
          <p:cNvSpPr txBox="1">
            <a:spLocks noChangeArrowheads="1"/>
          </p:cNvSpPr>
          <p:nvPr/>
        </p:nvSpPr>
        <p:spPr bwMode="auto">
          <a:xfrm>
            <a:off x="1735255" y="311728"/>
            <a:ext cx="8468985" cy="707886"/>
          </a:xfrm>
          <a:prstGeom prst="rect">
            <a:avLst/>
          </a:prstGeom>
          <a:noFill/>
          <a:ln w="9525">
            <a:noFill/>
            <a:miter lim="800000"/>
            <a:headEnd/>
            <a:tailEnd/>
          </a:ln>
        </p:spPr>
        <p:txBody>
          <a:bodyPr wrap="none">
            <a:spAutoFit/>
          </a:bodyPr>
          <a:lstStyle/>
          <a:p>
            <a:r>
              <a:rPr lang="en-US" sz="2800" dirty="0">
                <a:latin typeface="Arial" charset="0"/>
              </a:rPr>
              <a:t> </a:t>
            </a:r>
            <a:r>
              <a:rPr lang="en-US" sz="4000" dirty="0" err="1">
                <a:latin typeface="Trebuchet MS" pitchFamily="34" charset="0"/>
              </a:rPr>
              <a:t>Lossy</a:t>
            </a:r>
            <a:r>
              <a:rPr lang="en-US" sz="4000" dirty="0">
                <a:latin typeface="Trebuchet MS" pitchFamily="34" charset="0"/>
              </a:rPr>
              <a:t> </a:t>
            </a:r>
            <a:r>
              <a:rPr lang="en-US" sz="4000" dirty="0" err="1">
                <a:latin typeface="Trebuchet MS" pitchFamily="34" charset="0"/>
              </a:rPr>
              <a:t>Bitplane</a:t>
            </a:r>
            <a:r>
              <a:rPr lang="en-US" sz="4000" dirty="0">
                <a:latin typeface="Trebuchet MS" pitchFamily="34" charset="0"/>
              </a:rPr>
              <a:t> Run Length Coding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body"/>
          </p:nvPr>
        </p:nvSpPr>
        <p:spPr>
          <a:xfrm>
            <a:off x="801621" y="1226989"/>
            <a:ext cx="10972800" cy="4267200"/>
          </a:xfrm>
        </p:spPr>
        <p:txBody>
          <a:bodyPr lIns="90000" tIns="46800" rIns="90000" bIns="46800" anchor="t">
            <a:normAutofit/>
          </a:bodyPr>
          <a:lstStyle/>
          <a:p>
            <a:pPr marL="342900" indent="-341313" algn="l">
              <a:spcBef>
                <a:spcPts val="8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200" dirty="0"/>
              <a:t>	 </a:t>
            </a:r>
            <a:r>
              <a:rPr lang="en-US" sz="3200" dirty="0" err="1">
                <a:solidFill>
                  <a:srgbClr val="002060"/>
                </a:solidFill>
              </a:rPr>
              <a:t>Lossy</a:t>
            </a:r>
            <a:r>
              <a:rPr lang="en-US" sz="3200" dirty="0">
                <a:solidFill>
                  <a:srgbClr val="002060"/>
                </a:solidFill>
              </a:rPr>
              <a:t> Image Compression</a:t>
            </a:r>
          </a:p>
          <a:p>
            <a:pPr marL="741363" lvl="1" indent="-284163" algn="l">
              <a:spcBef>
                <a:spcPts val="700"/>
              </a:spcBef>
              <a:buFont typeface="Times New Roman" pitchFamily="16"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t> </a:t>
            </a:r>
            <a:r>
              <a:rPr lang="en-US" sz="2800" dirty="0">
                <a:solidFill>
                  <a:srgbClr val="C00000"/>
                </a:solidFill>
              </a:rPr>
              <a:t>Information is lost during compression</a:t>
            </a:r>
          </a:p>
          <a:p>
            <a:pPr marL="741363" lvl="1" indent="-284163" algn="l">
              <a:spcBef>
                <a:spcPts val="700"/>
              </a:spcBef>
              <a:buFont typeface="Times New Roman" pitchFamily="16"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C00000"/>
                </a:solidFill>
              </a:rPr>
              <a:t> Consumer TV signals</a:t>
            </a:r>
          </a:p>
          <a:p>
            <a:pPr marL="741363" lvl="1" indent="-284163" algn="l">
              <a:spcBef>
                <a:spcPts val="700"/>
              </a:spcBef>
              <a:buFont typeface="Times New Roman" pitchFamily="16"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C00000"/>
                </a:solidFill>
              </a:rPr>
              <a:t> Consumer images : Web, Digital cameras</a:t>
            </a:r>
          </a:p>
          <a:p>
            <a:pPr marL="342900" indent="-341313" algn="l">
              <a:spcBef>
                <a:spcPts val="8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3200" dirty="0"/>
              <a:t>	 </a:t>
            </a:r>
            <a:r>
              <a:rPr lang="en-US" sz="3200" dirty="0">
                <a:solidFill>
                  <a:srgbClr val="002060"/>
                </a:solidFill>
              </a:rPr>
              <a:t>Lossless Image Compression</a:t>
            </a:r>
          </a:p>
          <a:p>
            <a:pPr marL="741363" lvl="1" indent="-284163" algn="l">
              <a:spcBef>
                <a:spcPts val="700"/>
              </a:spcBef>
              <a:buFont typeface="Times New Roman" pitchFamily="16"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t> </a:t>
            </a:r>
            <a:r>
              <a:rPr lang="en-US" sz="2800" dirty="0">
                <a:solidFill>
                  <a:srgbClr val="C00000"/>
                </a:solidFill>
              </a:rPr>
              <a:t>Information is preserved during compression</a:t>
            </a:r>
          </a:p>
          <a:p>
            <a:pPr marL="741363" lvl="1" indent="-284163" algn="l">
              <a:spcBef>
                <a:spcPts val="700"/>
              </a:spcBef>
              <a:buFont typeface="Times New Roman" pitchFamily="16"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C00000"/>
                </a:solidFill>
              </a:rPr>
              <a:t> Medical imaging</a:t>
            </a:r>
          </a:p>
          <a:p>
            <a:pPr marL="741363" lvl="1" indent="-284163" algn="l">
              <a:spcBef>
                <a:spcPts val="700"/>
              </a:spcBef>
              <a:buFont typeface="Times New Roman" pitchFamily="16"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2800" dirty="0">
                <a:solidFill>
                  <a:srgbClr val="C00000"/>
                </a:solidFill>
              </a:rPr>
              <a:t>Compression ratio will be different for the two cases</a:t>
            </a:r>
          </a:p>
        </p:txBody>
      </p:sp>
      <p:sp>
        <p:nvSpPr>
          <p:cNvPr id="6147" name="Text Box 2"/>
          <p:cNvSpPr txBox="1">
            <a:spLocks noChangeArrowheads="1"/>
          </p:cNvSpPr>
          <p:nvPr/>
        </p:nvSpPr>
        <p:spPr bwMode="auto">
          <a:xfrm>
            <a:off x="2215684" y="188641"/>
            <a:ext cx="8064896" cy="822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spTree>
    <p:extLst>
      <p:ext uri="{BB962C8B-B14F-4D97-AF65-F5344CB8AC3E}">
        <p14:creationId xmlns="" xmlns:p14="http://schemas.microsoft.com/office/powerpoint/2010/main" val="352225017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2" descr="ex10"/>
          <p:cNvPicPr>
            <a:picLocks noChangeAspect="1" noChangeArrowheads="1"/>
          </p:cNvPicPr>
          <p:nvPr/>
        </p:nvPicPr>
        <p:blipFill>
          <a:blip r:embed="rId2"/>
          <a:srcRect/>
          <a:stretch>
            <a:fillRect/>
          </a:stretch>
        </p:blipFill>
        <p:spPr bwMode="auto">
          <a:xfrm>
            <a:off x="196650" y="109851"/>
            <a:ext cx="8432800" cy="6053443"/>
          </a:xfrm>
          <a:prstGeom prst="rect">
            <a:avLst/>
          </a:prstGeom>
          <a:noFill/>
          <a:ln w="9525">
            <a:noFill/>
            <a:miter lim="800000"/>
            <a:headEnd/>
            <a:tailEnd/>
          </a:ln>
        </p:spPr>
      </p:pic>
      <p:sp>
        <p:nvSpPr>
          <p:cNvPr id="5" name="Text Box 4"/>
          <p:cNvSpPr txBox="1">
            <a:spLocks noChangeArrowheads="1"/>
          </p:cNvSpPr>
          <p:nvPr/>
        </p:nvSpPr>
        <p:spPr bwMode="auto">
          <a:xfrm>
            <a:off x="5248863" y="97978"/>
            <a:ext cx="6083502" cy="1323439"/>
          </a:xfrm>
          <a:prstGeom prst="rect">
            <a:avLst/>
          </a:prstGeom>
          <a:noFill/>
          <a:ln w="9525">
            <a:noFill/>
            <a:miter lim="800000"/>
            <a:headEnd/>
            <a:tailEnd/>
          </a:ln>
        </p:spPr>
        <p:txBody>
          <a:bodyPr wrap="square">
            <a:spAutoFit/>
          </a:bodyPr>
          <a:lstStyle/>
          <a:p>
            <a:r>
              <a:rPr lang="en-US" sz="2800" dirty="0">
                <a:latin typeface="Arial" charset="0"/>
              </a:rPr>
              <a:t> </a:t>
            </a:r>
            <a:r>
              <a:rPr lang="en-US" sz="4000" dirty="0" err="1">
                <a:latin typeface="Trebuchet MS" pitchFamily="34" charset="0"/>
              </a:rPr>
              <a:t>Lossy</a:t>
            </a:r>
            <a:r>
              <a:rPr lang="en-US" sz="4000" dirty="0">
                <a:latin typeface="Trebuchet MS" pitchFamily="34" charset="0"/>
              </a:rPr>
              <a:t> </a:t>
            </a:r>
            <a:r>
              <a:rPr lang="en-US" sz="4000" dirty="0" err="1">
                <a:latin typeface="Trebuchet MS" pitchFamily="34" charset="0"/>
              </a:rPr>
              <a:t>Bitplane</a:t>
            </a:r>
            <a:r>
              <a:rPr lang="en-US" sz="4000" dirty="0">
                <a:latin typeface="Trebuchet MS" pitchFamily="34" charset="0"/>
              </a:rPr>
              <a:t> Run Length Coding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2"/>
          <p:cNvSpPr>
            <a:spLocks noChangeArrowheads="1"/>
          </p:cNvSpPr>
          <p:nvPr/>
        </p:nvSpPr>
        <p:spPr bwMode="auto">
          <a:xfrm>
            <a:off x="2800351" y="223838"/>
            <a:ext cx="12192000" cy="369332"/>
          </a:xfrm>
          <a:prstGeom prst="rect">
            <a:avLst/>
          </a:prstGeom>
          <a:noFill/>
          <a:ln w="9525">
            <a:noFill/>
            <a:miter lim="800000"/>
            <a:headEnd/>
            <a:tailEnd/>
          </a:ln>
        </p:spPr>
        <p:txBody>
          <a:bodyPr>
            <a:spAutoFit/>
          </a:bodyPr>
          <a:lstStyle/>
          <a:p>
            <a:endParaRPr lang="en-US"/>
          </a:p>
        </p:txBody>
      </p:sp>
      <p:pic>
        <p:nvPicPr>
          <p:cNvPr id="122885" name="Picture 3" descr="Fig10"/>
          <p:cNvPicPr>
            <a:picLocks noChangeAspect="1" noChangeArrowheads="1"/>
          </p:cNvPicPr>
          <p:nvPr/>
        </p:nvPicPr>
        <p:blipFill>
          <a:blip r:embed="rId2"/>
          <a:srcRect/>
          <a:stretch>
            <a:fillRect/>
          </a:stretch>
        </p:blipFill>
        <p:spPr bwMode="auto">
          <a:xfrm>
            <a:off x="3928476" y="69463"/>
            <a:ext cx="6273800" cy="6100762"/>
          </a:xfrm>
          <a:prstGeom prst="rect">
            <a:avLst/>
          </a:prstGeom>
          <a:noFill/>
          <a:ln w="9525">
            <a:noFill/>
            <a:miter lim="800000"/>
            <a:headEnd/>
            <a:tailEnd/>
          </a:ln>
        </p:spPr>
      </p:pic>
      <p:sp>
        <p:nvSpPr>
          <p:cNvPr id="8" name="Text Box 4"/>
          <p:cNvSpPr txBox="1">
            <a:spLocks noChangeArrowheads="1"/>
          </p:cNvSpPr>
          <p:nvPr/>
        </p:nvSpPr>
        <p:spPr bwMode="auto">
          <a:xfrm>
            <a:off x="0" y="572991"/>
            <a:ext cx="4750130" cy="1323439"/>
          </a:xfrm>
          <a:prstGeom prst="rect">
            <a:avLst/>
          </a:prstGeom>
          <a:noFill/>
          <a:ln w="9525">
            <a:noFill/>
            <a:miter lim="800000"/>
            <a:headEnd/>
            <a:tailEnd/>
          </a:ln>
        </p:spPr>
        <p:txBody>
          <a:bodyPr wrap="square">
            <a:spAutoFit/>
          </a:bodyPr>
          <a:lstStyle/>
          <a:p>
            <a:r>
              <a:rPr lang="en-US" sz="2800" dirty="0">
                <a:latin typeface="Arial" charset="0"/>
              </a:rPr>
              <a:t> </a:t>
            </a:r>
            <a:r>
              <a:rPr lang="en-US" sz="4000" dirty="0" err="1">
                <a:latin typeface="Trebuchet MS" pitchFamily="34" charset="0"/>
              </a:rPr>
              <a:t>Lossy</a:t>
            </a:r>
            <a:r>
              <a:rPr lang="en-US" sz="4000" dirty="0">
                <a:latin typeface="Trebuchet MS" pitchFamily="34" charset="0"/>
              </a:rPr>
              <a:t> </a:t>
            </a:r>
            <a:r>
              <a:rPr lang="en-US" sz="4000" dirty="0" err="1">
                <a:latin typeface="Trebuchet MS" pitchFamily="34" charset="0"/>
              </a:rPr>
              <a:t>Bitplane</a:t>
            </a:r>
            <a:r>
              <a:rPr lang="en-US" sz="4000" dirty="0">
                <a:latin typeface="Trebuchet MS" pitchFamily="34" charset="0"/>
              </a:rPr>
              <a:t> Run Length Coding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2" descr="Fig10"/>
          <p:cNvPicPr>
            <a:picLocks noChangeAspect="1" noChangeArrowheads="1"/>
          </p:cNvPicPr>
          <p:nvPr/>
        </p:nvPicPr>
        <p:blipFill>
          <a:blip r:embed="rId2"/>
          <a:srcRect/>
          <a:stretch>
            <a:fillRect/>
          </a:stretch>
        </p:blipFill>
        <p:spPr bwMode="auto">
          <a:xfrm>
            <a:off x="4595751" y="0"/>
            <a:ext cx="6591300" cy="6096000"/>
          </a:xfrm>
          <a:prstGeom prst="rect">
            <a:avLst/>
          </a:prstGeom>
          <a:noFill/>
          <a:ln w="9525">
            <a:noFill/>
            <a:miter lim="800000"/>
            <a:headEnd/>
            <a:tailEnd/>
          </a:ln>
        </p:spPr>
      </p:pic>
      <p:sp>
        <p:nvSpPr>
          <p:cNvPr id="5" name="Text Box 4"/>
          <p:cNvSpPr txBox="1">
            <a:spLocks noChangeArrowheads="1"/>
          </p:cNvSpPr>
          <p:nvPr/>
        </p:nvSpPr>
        <p:spPr bwMode="auto">
          <a:xfrm>
            <a:off x="142504" y="252357"/>
            <a:ext cx="4667002" cy="1323439"/>
          </a:xfrm>
          <a:prstGeom prst="rect">
            <a:avLst/>
          </a:prstGeom>
          <a:noFill/>
          <a:ln w="9525">
            <a:noFill/>
            <a:miter lim="800000"/>
            <a:headEnd/>
            <a:tailEnd/>
          </a:ln>
        </p:spPr>
        <p:txBody>
          <a:bodyPr wrap="square">
            <a:spAutoFit/>
          </a:bodyPr>
          <a:lstStyle/>
          <a:p>
            <a:r>
              <a:rPr lang="en-US" sz="2800" dirty="0">
                <a:latin typeface="Arial" charset="0"/>
              </a:rPr>
              <a:t> </a:t>
            </a:r>
            <a:r>
              <a:rPr lang="en-US" sz="4000" dirty="0" err="1">
                <a:latin typeface="Trebuchet MS" pitchFamily="34" charset="0"/>
              </a:rPr>
              <a:t>Lossy</a:t>
            </a:r>
            <a:r>
              <a:rPr lang="en-US" sz="4000" dirty="0">
                <a:latin typeface="Trebuchet MS" pitchFamily="34" charset="0"/>
              </a:rPr>
              <a:t> </a:t>
            </a:r>
            <a:r>
              <a:rPr lang="en-US" sz="4000" dirty="0" err="1">
                <a:latin typeface="Trebuchet MS" pitchFamily="34" charset="0"/>
              </a:rPr>
              <a:t>Bitplane</a:t>
            </a:r>
            <a:r>
              <a:rPr lang="en-US" sz="4000" dirty="0">
                <a:latin typeface="Trebuchet MS" pitchFamily="34" charset="0"/>
              </a:rPr>
              <a:t> Run Length Coding  </a:t>
            </a:r>
          </a:p>
        </p:txBody>
      </p:sp>
      <p:sp>
        <p:nvSpPr>
          <p:cNvPr id="6" name="Rectangle 2"/>
          <p:cNvSpPr txBox="1">
            <a:spLocks noChangeArrowheads="1"/>
          </p:cNvSpPr>
          <p:nvPr/>
        </p:nvSpPr>
        <p:spPr>
          <a:xfrm>
            <a:off x="0" y="2304803"/>
            <a:ext cx="4797631" cy="1994065"/>
          </a:xfrm>
          <a:prstGeom prst="rect">
            <a:avLst/>
          </a:prstGeom>
        </p:spPr>
        <p:txBody>
          <a:bodyPr vert="horz" lIns="91440" tIns="45720" rIns="91440" bIns="45720" rtlCol="0">
            <a:normAutofit fontScale="85000" lnSpcReduction="10000"/>
          </a:bodyPr>
          <a:lstStyle/>
          <a:p>
            <a:pPr marL="228600" marR="0" lvl="0" indent="-228600" algn="l" defTabSz="914400" rtl="0" eaLnBrk="1" fontAlgn="auto" latinLnBrk="0" hangingPunct="1">
              <a:lnSpc>
                <a:spcPct val="90000"/>
              </a:lnSpc>
              <a:spcBef>
                <a:spcPts val="1000"/>
              </a:spcBef>
              <a:spcAft>
                <a:spcPts val="0"/>
              </a:spcAft>
              <a:buClr>
                <a:schemeClr val="tx1"/>
              </a:buClr>
              <a:buSzTx/>
              <a:buFontTx/>
              <a:buChar char="•"/>
              <a:tabLst/>
              <a:defRPr/>
            </a:pPr>
            <a:r>
              <a:rPr kumimoji="0" lang="en-US" sz="2800" b="0" i="0" u="none" strike="noStrike" kern="1200" cap="none" spc="0" normalizeH="0" baseline="0" noProof="0" dirty="0">
                <a:ln>
                  <a:noFill/>
                </a:ln>
                <a:solidFill>
                  <a:schemeClr val="tx1"/>
                </a:solidFill>
                <a:effectLst/>
                <a:uLnTx/>
                <a:uFillTx/>
                <a:ea typeface="+mn-ea"/>
                <a:cs typeface="+mn-cs"/>
              </a:rPr>
              <a:t>This particular algorithm also uses some preprocessing to allow for the run-length mapping to be coded so that a run can be any length and is not constrained by the length of a row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11927" y="201882"/>
            <a:ext cx="7588333" cy="736270"/>
          </a:xfrm>
        </p:spPr>
        <p:txBody>
          <a:bodyPr>
            <a:normAutofit/>
          </a:bodyPr>
          <a:lstStyle/>
          <a:p>
            <a:r>
              <a:rPr lang="en-US" dirty="0">
                <a:latin typeface="Trebuchet MS" pitchFamily="34" charset="0"/>
              </a:rPr>
              <a:t>Block Truncation Coding</a:t>
            </a:r>
          </a:p>
        </p:txBody>
      </p:sp>
      <p:sp>
        <p:nvSpPr>
          <p:cNvPr id="3" name="Footer Placeholder 4"/>
          <p:cNvSpPr>
            <a:spLocks noGrp="1"/>
          </p:cNvSpPr>
          <p:nvPr>
            <p:ph type="ftr" sz="quarter" idx="4294967295"/>
          </p:nvPr>
        </p:nvSpPr>
        <p:spPr>
          <a:xfrm>
            <a:off x="0" y="6245225"/>
            <a:ext cx="3860800" cy="476250"/>
          </a:xfrm>
          <a:prstGeom prst="rect">
            <a:avLst/>
          </a:prstGeom>
        </p:spPr>
        <p:txBody>
          <a:bodyPr/>
          <a:lstStyle/>
          <a:p>
            <a:pPr>
              <a:defRPr/>
            </a:pPr>
            <a:r>
              <a:rPr lang="en-US"/>
              <a:t>(c) Scott E Umbaugh, SIUE 2005</a:t>
            </a:r>
          </a:p>
        </p:txBody>
      </p:sp>
      <p:sp>
        <p:nvSpPr>
          <p:cNvPr id="4" name="Slide Number Placeholder 5"/>
          <p:cNvSpPr>
            <a:spLocks noGrp="1"/>
          </p:cNvSpPr>
          <p:nvPr>
            <p:ph type="sldNum" sz="quarter" idx="4294967295"/>
          </p:nvPr>
        </p:nvSpPr>
        <p:spPr>
          <a:xfrm>
            <a:off x="9347200" y="6245225"/>
            <a:ext cx="2844800" cy="476250"/>
          </a:xfrm>
          <a:prstGeom prst="rect">
            <a:avLst/>
          </a:prstGeom>
        </p:spPr>
        <p:txBody>
          <a:bodyPr/>
          <a:lstStyle/>
          <a:p>
            <a:pPr>
              <a:defRPr/>
            </a:pPr>
            <a:fld id="{1672F8DC-6497-4FB9-869F-8862EC9AD802}" type="slidenum">
              <a:rPr lang="en-US"/>
              <a:pPr>
                <a:defRPr/>
              </a:pPr>
              <a:t>73</a:t>
            </a:fld>
            <a:endParaRPr lang="en-US"/>
          </a:p>
        </p:txBody>
      </p:sp>
      <p:sp>
        <p:nvSpPr>
          <p:cNvPr id="162818" name="Rectangle 2"/>
          <p:cNvSpPr>
            <a:spLocks noGrp="1" noChangeArrowheads="1"/>
          </p:cNvSpPr>
          <p:nvPr>
            <p:ph type="body" idx="4294967295"/>
          </p:nvPr>
        </p:nvSpPr>
        <p:spPr>
          <a:xfrm>
            <a:off x="463125" y="1176338"/>
            <a:ext cx="10972800" cy="4919662"/>
          </a:xfrm>
        </p:spPr>
        <p:txBody>
          <a:bodyPr>
            <a:normAutofit lnSpcReduction="10000"/>
          </a:bodyPr>
          <a:lstStyle/>
          <a:p>
            <a:pPr eaLnBrk="1" hangingPunct="1">
              <a:buClr>
                <a:schemeClr val="tx1"/>
              </a:buClr>
              <a:buNone/>
              <a:defRPr/>
            </a:pPr>
            <a:endParaRPr lang="en-US" b="1" dirty="0">
              <a:latin typeface="Arial" charset="0"/>
            </a:endParaRPr>
          </a:p>
          <a:p>
            <a:pPr eaLnBrk="1" hangingPunct="1">
              <a:buClr>
                <a:schemeClr val="tx1"/>
              </a:buClr>
              <a:buFontTx/>
              <a:buChar char="•"/>
              <a:defRPr/>
            </a:pPr>
            <a:r>
              <a:rPr lang="en-US" i="1" dirty="0"/>
              <a:t>Block truncation coding</a:t>
            </a:r>
            <a:r>
              <a:rPr lang="en-US" dirty="0"/>
              <a:t> (BTC) works by dividing the image into small </a:t>
            </a:r>
            <a:r>
              <a:rPr lang="en-US" dirty="0" err="1"/>
              <a:t>subimages</a:t>
            </a:r>
            <a:r>
              <a:rPr lang="en-US" dirty="0"/>
              <a:t> and then reducing the number of gray levels within each block</a:t>
            </a:r>
          </a:p>
          <a:p>
            <a:pPr>
              <a:buClr>
                <a:schemeClr val="tx1"/>
              </a:buClr>
              <a:buFontTx/>
              <a:buChar char="•"/>
              <a:defRPr/>
            </a:pPr>
            <a:r>
              <a:rPr lang="en-US" dirty="0"/>
              <a:t>The gray levels are reduced by a </a:t>
            </a:r>
            <a:r>
              <a:rPr lang="en-US" i="1" dirty="0" err="1"/>
              <a:t>quantizer</a:t>
            </a:r>
            <a:r>
              <a:rPr lang="en-US" dirty="0"/>
              <a:t> that adapts to local statistics</a:t>
            </a:r>
          </a:p>
          <a:p>
            <a:pPr>
              <a:buClr>
                <a:schemeClr val="tx1"/>
              </a:buClr>
              <a:buFontTx/>
              <a:buChar char="•"/>
              <a:defRPr/>
            </a:pPr>
            <a:r>
              <a:rPr lang="en-US" dirty="0"/>
              <a:t>The levels for the </a:t>
            </a:r>
            <a:r>
              <a:rPr lang="en-US" dirty="0" err="1"/>
              <a:t>quantizer</a:t>
            </a:r>
            <a:r>
              <a:rPr lang="en-US" dirty="0"/>
              <a:t> are chosen to minimize a specified error criteria, and then all the pixel values within each block are mapped to the quantized levels</a:t>
            </a:r>
          </a:p>
          <a:p>
            <a:pPr>
              <a:buClr>
                <a:schemeClr val="tx1"/>
              </a:buClr>
              <a:buFontTx/>
              <a:buChar char="•"/>
              <a:defRPr/>
            </a:pPr>
            <a:r>
              <a:rPr lang="en-US" dirty="0"/>
              <a:t>The necessary information to decompress the image is then encoded and stored</a:t>
            </a:r>
          </a:p>
          <a:p>
            <a:pPr>
              <a:buClr>
                <a:schemeClr val="tx1"/>
              </a:buClr>
              <a:buFontTx/>
              <a:buChar char="•"/>
              <a:defRPr/>
            </a:pPr>
            <a:r>
              <a:rPr lang="en-US" dirty="0"/>
              <a:t>The basic form of BTC divides the image into N * N</a:t>
            </a:r>
            <a:r>
              <a:rPr lang="en-US" i="1" dirty="0"/>
              <a:t> </a:t>
            </a:r>
            <a:r>
              <a:rPr lang="en-US" dirty="0"/>
              <a:t>blocks and codes each block using a two-level </a:t>
            </a:r>
            <a:r>
              <a:rPr lang="en-US" dirty="0" err="1"/>
              <a:t>quantizer</a:t>
            </a:r>
            <a:r>
              <a:rPr lang="en-US" dirty="0"/>
              <a:t>  </a:t>
            </a:r>
          </a:p>
          <a:p>
            <a:pPr eaLnBrk="1" hangingPunct="1">
              <a:buClr>
                <a:schemeClr val="tx1"/>
              </a:buClr>
              <a:buFontTx/>
              <a:buChar char="•"/>
              <a:defRPr/>
            </a:pPr>
            <a:endParaRPr lang="en-US" dirty="0">
              <a:latin typeface="Arial" charset="0"/>
            </a:endParaRPr>
          </a:p>
          <a:p>
            <a:pPr eaLnBrk="1" hangingPunct="1">
              <a:buClr>
                <a:schemeClr val="tx1"/>
              </a:buClr>
              <a:buFont typeface="Wingdings" pitchFamily="2" charset="2"/>
              <a:buNone/>
              <a:defRPr/>
            </a:pPr>
            <a:endParaRPr lang="en-US" b="1" dirty="0">
              <a:latin typeface="Arial" charset="0"/>
            </a:endParaRPr>
          </a:p>
          <a:p>
            <a:pPr eaLnBrk="1" hangingPunct="1">
              <a:buFont typeface="Wingdings" pitchFamily="2" charset="2"/>
              <a:buNone/>
              <a:defRPr/>
            </a:pPr>
            <a:endParaRPr lang="en-US" b="1" dirty="0">
              <a:latin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body" idx="1"/>
          </p:nvPr>
        </p:nvSpPr>
        <p:spPr>
          <a:xfrm>
            <a:off x="704602" y="1199408"/>
            <a:ext cx="10972800" cy="2818410"/>
          </a:xfrm>
        </p:spPr>
        <p:txBody>
          <a:bodyPr>
            <a:normAutofit lnSpcReduction="10000"/>
          </a:bodyPr>
          <a:lstStyle/>
          <a:p>
            <a:pPr eaLnBrk="1" hangingPunct="1">
              <a:buClr>
                <a:schemeClr val="tx1"/>
              </a:buClr>
              <a:buFontTx/>
              <a:buChar char="•"/>
              <a:defRPr/>
            </a:pPr>
            <a:r>
              <a:rPr lang="en-US" dirty="0">
                <a:latin typeface="Arial" charset="0"/>
              </a:rPr>
              <a:t>The two levels are selected so that the mean and variance of the gray levels within the block are preserved </a:t>
            </a:r>
          </a:p>
          <a:p>
            <a:pPr eaLnBrk="1" hangingPunct="1">
              <a:buClr>
                <a:schemeClr val="tx1"/>
              </a:buClr>
              <a:buFontTx/>
              <a:buChar char="•"/>
              <a:defRPr/>
            </a:pPr>
            <a:r>
              <a:rPr lang="en-US" dirty="0">
                <a:latin typeface="Arial" charset="0"/>
              </a:rPr>
              <a:t>Each pixel value within the block is then compared with a threshold, typically the block mean, and then is assigned to one of the two levels </a:t>
            </a:r>
          </a:p>
          <a:p>
            <a:pPr eaLnBrk="1" hangingPunct="1">
              <a:buClr>
                <a:schemeClr val="tx1"/>
              </a:buClr>
              <a:buFontTx/>
              <a:buChar char="•"/>
              <a:defRPr/>
            </a:pPr>
            <a:r>
              <a:rPr lang="en-US" dirty="0">
                <a:latin typeface="Arial" charset="0"/>
              </a:rPr>
              <a:t>If it is above the mean it is assigned the high level code, if it is below the mean, it is assigned the low level code </a:t>
            </a:r>
          </a:p>
        </p:txBody>
      </p:sp>
      <p:sp>
        <p:nvSpPr>
          <p:cNvPr id="5" name="Title 4"/>
          <p:cNvSpPr>
            <a:spLocks noGrp="1"/>
          </p:cNvSpPr>
          <p:nvPr>
            <p:ph type="title"/>
          </p:nvPr>
        </p:nvSpPr>
        <p:spPr>
          <a:xfrm>
            <a:off x="1983179" y="201882"/>
            <a:ext cx="7517081" cy="736270"/>
          </a:xfrm>
        </p:spPr>
        <p:txBody>
          <a:bodyPr>
            <a:normAutofit/>
          </a:bodyPr>
          <a:lstStyle/>
          <a:p>
            <a:r>
              <a:rPr lang="en-US" dirty="0">
                <a:latin typeface="Trebuchet MS" pitchFamily="34" charset="0"/>
              </a:rPr>
              <a:t>Block Truncation Coding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633351" y="973777"/>
            <a:ext cx="10972800" cy="5130140"/>
          </a:xfrm>
        </p:spPr>
        <p:txBody>
          <a:bodyPr/>
          <a:lstStyle/>
          <a:p>
            <a:pPr eaLnBrk="1" hangingPunct="1">
              <a:buClr>
                <a:schemeClr val="tx1"/>
              </a:buClr>
              <a:buFontTx/>
              <a:buChar char="•"/>
              <a:defRPr/>
            </a:pPr>
            <a:r>
              <a:rPr lang="en-US" dirty="0">
                <a:latin typeface="Arial" charset="0"/>
              </a:rPr>
              <a:t>If we call the high value </a:t>
            </a:r>
            <a:r>
              <a:rPr lang="en-US" i="1" dirty="0">
                <a:latin typeface="Arial" charset="0"/>
              </a:rPr>
              <a:t>H </a:t>
            </a:r>
            <a:r>
              <a:rPr lang="en-US" dirty="0">
                <a:latin typeface="Arial" charset="0"/>
              </a:rPr>
              <a:t>and the low value </a:t>
            </a:r>
            <a:r>
              <a:rPr lang="en-US" i="1" dirty="0">
                <a:latin typeface="Arial" charset="0"/>
              </a:rPr>
              <a:t>L</a:t>
            </a:r>
            <a:r>
              <a:rPr lang="en-US" dirty="0">
                <a:latin typeface="Arial" charset="0"/>
              </a:rPr>
              <a:t>, we can find these values via the following equations:</a:t>
            </a:r>
          </a:p>
        </p:txBody>
      </p:sp>
      <p:pic>
        <p:nvPicPr>
          <p:cNvPr id="129029" name="Picture 3" descr="pg505a"/>
          <p:cNvPicPr>
            <a:picLocks noChangeAspect="1" noChangeArrowheads="1"/>
          </p:cNvPicPr>
          <p:nvPr/>
        </p:nvPicPr>
        <p:blipFill>
          <a:blip r:embed="rId2"/>
          <a:srcRect/>
          <a:stretch>
            <a:fillRect/>
          </a:stretch>
        </p:blipFill>
        <p:spPr bwMode="auto">
          <a:xfrm>
            <a:off x="1320800" y="2014851"/>
            <a:ext cx="5689600" cy="4132263"/>
          </a:xfrm>
          <a:prstGeom prst="rect">
            <a:avLst/>
          </a:prstGeom>
          <a:noFill/>
          <a:ln w="9525">
            <a:noFill/>
            <a:miter lim="800000"/>
            <a:headEnd/>
            <a:tailEnd/>
          </a:ln>
        </p:spPr>
      </p:pic>
      <p:sp>
        <p:nvSpPr>
          <p:cNvPr id="6" name="Title 4"/>
          <p:cNvSpPr>
            <a:spLocks noGrp="1"/>
          </p:cNvSpPr>
          <p:nvPr>
            <p:ph type="title"/>
          </p:nvPr>
        </p:nvSpPr>
        <p:spPr>
          <a:xfrm>
            <a:off x="2386940" y="201882"/>
            <a:ext cx="7113320" cy="736270"/>
          </a:xfrm>
        </p:spPr>
        <p:txBody>
          <a:bodyPr>
            <a:normAutofit/>
          </a:bodyPr>
          <a:lstStyle/>
          <a:p>
            <a:r>
              <a:rPr lang="en-US" dirty="0">
                <a:latin typeface="Trebuchet MS" pitchFamily="34" charset="0"/>
              </a:rPr>
              <a:t>Block Truncation Coding</a:t>
            </a:r>
          </a:p>
        </p:txBody>
      </p:sp>
      <p:sp>
        <p:nvSpPr>
          <p:cNvPr id="7" name="Rectangle 2"/>
          <p:cNvSpPr txBox="1">
            <a:spLocks noChangeArrowheads="1"/>
          </p:cNvSpPr>
          <p:nvPr/>
        </p:nvSpPr>
        <p:spPr>
          <a:xfrm>
            <a:off x="6068291" y="2363189"/>
            <a:ext cx="5890161" cy="2177143"/>
          </a:xfrm>
          <a:prstGeom prst="rect">
            <a:avLst/>
          </a:prstGeom>
        </p:spPr>
        <p:txBody>
          <a:bodyPr vert="horz" lIns="91440" tIns="45720" rIns="91440" bIns="45720" rtlCol="0">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
                <a:schemeClr val="tx1"/>
              </a:buClr>
              <a:buSzTx/>
              <a:buFontTx/>
              <a:buChar char="•"/>
              <a:tabLst/>
              <a:defRPr/>
            </a:pPr>
            <a:r>
              <a:rPr kumimoji="0" lang="en-US" sz="2800" b="0" i="0" u="none" strike="noStrike" kern="1200" cap="none" spc="0" normalizeH="0" baseline="0" noProof="0" dirty="0">
                <a:ln>
                  <a:noFill/>
                </a:ln>
                <a:solidFill>
                  <a:schemeClr val="tx1"/>
                </a:solidFill>
                <a:effectLst/>
                <a:uLnTx/>
                <a:uFillTx/>
                <a:ea typeface="+mn-ea"/>
                <a:cs typeface="+mn-cs"/>
              </a:rPr>
              <a:t>If </a:t>
            </a:r>
            <a:r>
              <a:rPr kumimoji="0" lang="en-US" sz="2800" b="0" i="1" u="none" strike="noStrike" kern="1200" cap="none" spc="0" normalizeH="0" baseline="0" noProof="0" dirty="0">
                <a:ln>
                  <a:noFill/>
                </a:ln>
                <a:solidFill>
                  <a:schemeClr val="tx1"/>
                </a:solidFill>
                <a:effectLst/>
                <a:uLnTx/>
                <a:uFillTx/>
                <a:ea typeface="+mn-ea"/>
                <a:cs typeface="+mn-cs"/>
              </a:rPr>
              <a:t>n = 4</a:t>
            </a:r>
            <a:r>
              <a:rPr kumimoji="0" lang="en-US" sz="2800" b="0" i="0" u="none" strike="noStrike" kern="1200" cap="none" spc="0" normalizeH="0" baseline="0" noProof="0" dirty="0">
                <a:ln>
                  <a:noFill/>
                </a:ln>
                <a:solidFill>
                  <a:schemeClr val="tx1"/>
                </a:solidFill>
                <a:effectLst/>
                <a:uLnTx/>
                <a:uFillTx/>
                <a:ea typeface="+mn-ea"/>
                <a:cs typeface="+mn-cs"/>
              </a:rPr>
              <a:t>, then after the </a:t>
            </a:r>
            <a:r>
              <a:rPr kumimoji="0" lang="en-US" sz="2800" b="0" i="1" u="none" strike="noStrike" kern="1200" cap="none" spc="0" normalizeH="0" baseline="0" noProof="0" dirty="0">
                <a:ln>
                  <a:noFill/>
                </a:ln>
                <a:solidFill>
                  <a:schemeClr val="tx1"/>
                </a:solidFill>
                <a:effectLst/>
                <a:uLnTx/>
                <a:uFillTx/>
                <a:ea typeface="+mn-ea"/>
                <a:cs typeface="+mn-cs"/>
              </a:rPr>
              <a:t>H</a:t>
            </a:r>
            <a:r>
              <a:rPr kumimoji="0" lang="en-US" sz="2800" b="0" i="0" u="none" strike="noStrike" kern="1200" cap="none" spc="0" normalizeH="0" baseline="0" noProof="0" dirty="0">
                <a:ln>
                  <a:noFill/>
                </a:ln>
                <a:solidFill>
                  <a:schemeClr val="tx1"/>
                </a:solidFill>
                <a:effectLst/>
                <a:uLnTx/>
                <a:uFillTx/>
                <a:ea typeface="+mn-ea"/>
                <a:cs typeface="+mn-cs"/>
              </a:rPr>
              <a:t> and </a:t>
            </a:r>
            <a:r>
              <a:rPr kumimoji="0" lang="en-US" sz="2800" b="0" i="1" u="none" strike="noStrike" kern="1200" cap="none" spc="0" normalizeH="0" baseline="0" noProof="0" dirty="0">
                <a:ln>
                  <a:noFill/>
                </a:ln>
                <a:solidFill>
                  <a:schemeClr val="tx1"/>
                </a:solidFill>
                <a:effectLst/>
                <a:uLnTx/>
                <a:uFillTx/>
                <a:ea typeface="+mn-ea"/>
                <a:cs typeface="+mn-cs"/>
              </a:rPr>
              <a:t>L</a:t>
            </a:r>
            <a:r>
              <a:rPr kumimoji="0" lang="en-US" sz="2800" b="0" i="0" u="none" strike="noStrike" kern="1200" cap="none" spc="0" normalizeH="0" baseline="0" noProof="0" dirty="0">
                <a:ln>
                  <a:noFill/>
                </a:ln>
                <a:solidFill>
                  <a:schemeClr val="tx1"/>
                </a:solidFill>
                <a:effectLst/>
                <a:uLnTx/>
                <a:uFillTx/>
                <a:ea typeface="+mn-ea"/>
                <a:cs typeface="+mn-cs"/>
              </a:rPr>
              <a:t> values are found, the 4x4 block is encoded with four bytes </a:t>
            </a:r>
          </a:p>
          <a:p>
            <a:pPr marL="228600" marR="0" lvl="0" indent="-228600" algn="l" defTabSz="914400" rtl="0" eaLnBrk="1" fontAlgn="auto" latinLnBrk="0" hangingPunct="1">
              <a:lnSpc>
                <a:spcPct val="90000"/>
              </a:lnSpc>
              <a:spcBef>
                <a:spcPts val="1000"/>
              </a:spcBef>
              <a:spcAft>
                <a:spcPts val="0"/>
              </a:spcAft>
              <a:buClr>
                <a:schemeClr val="tx1"/>
              </a:buClr>
              <a:buSzTx/>
              <a:buFontTx/>
              <a:buChar char="•"/>
              <a:tabLst/>
              <a:defRPr/>
            </a:pPr>
            <a:r>
              <a:rPr kumimoji="0" lang="en-US" sz="2800" b="0" i="0" u="none" strike="noStrike" kern="1200" cap="none" spc="0" normalizeH="0" baseline="0" noProof="0" dirty="0">
                <a:ln>
                  <a:noFill/>
                </a:ln>
                <a:solidFill>
                  <a:schemeClr val="tx1"/>
                </a:solidFill>
                <a:effectLst/>
                <a:uLnTx/>
                <a:uFillTx/>
                <a:ea typeface="+mn-ea"/>
                <a:cs typeface="+mn-cs"/>
              </a:rPr>
              <a:t>Two bytes to store the two levels, </a:t>
            </a:r>
            <a:r>
              <a:rPr kumimoji="0" lang="en-US" sz="2800" b="0" i="1" u="none" strike="noStrike" kern="1200" cap="none" spc="0" normalizeH="0" baseline="0" noProof="0" dirty="0">
                <a:ln>
                  <a:noFill/>
                </a:ln>
                <a:solidFill>
                  <a:schemeClr val="tx1"/>
                </a:solidFill>
                <a:effectLst/>
                <a:uLnTx/>
                <a:uFillTx/>
                <a:ea typeface="+mn-ea"/>
                <a:cs typeface="+mn-cs"/>
              </a:rPr>
              <a:t>H</a:t>
            </a:r>
            <a:r>
              <a:rPr kumimoji="0" lang="en-US" sz="2800" b="0" i="0" u="none" strike="noStrike" kern="1200" cap="none" spc="0" normalizeH="0" baseline="0" noProof="0" dirty="0">
                <a:ln>
                  <a:noFill/>
                </a:ln>
                <a:solidFill>
                  <a:schemeClr val="tx1"/>
                </a:solidFill>
                <a:effectLst/>
                <a:uLnTx/>
                <a:uFillTx/>
                <a:ea typeface="+mn-ea"/>
                <a:cs typeface="+mn-cs"/>
              </a:rPr>
              <a:t> and </a:t>
            </a:r>
            <a:r>
              <a:rPr kumimoji="0" lang="en-US" sz="2800" b="0" i="1" u="none" strike="noStrike" kern="1200" cap="none" spc="0" normalizeH="0" baseline="0" noProof="0" dirty="0">
                <a:ln>
                  <a:noFill/>
                </a:ln>
                <a:solidFill>
                  <a:schemeClr val="tx1"/>
                </a:solidFill>
                <a:effectLst/>
                <a:uLnTx/>
                <a:uFillTx/>
                <a:ea typeface="+mn-ea"/>
                <a:cs typeface="+mn-cs"/>
              </a:rPr>
              <a:t>L</a:t>
            </a:r>
            <a:r>
              <a:rPr kumimoji="0" lang="en-US" sz="2800" b="0" i="0" u="none" strike="noStrike" kern="1200" cap="none" spc="0" normalizeH="0" baseline="0" noProof="0" dirty="0">
                <a:ln>
                  <a:noFill/>
                </a:ln>
                <a:solidFill>
                  <a:schemeClr val="tx1"/>
                </a:solidFill>
                <a:effectLst/>
                <a:uLnTx/>
                <a:uFillTx/>
                <a:ea typeface="+mn-ea"/>
                <a:cs typeface="+mn-cs"/>
              </a:rPr>
              <a:t>, and two bytes to store a bit string of 1's and 0's corresponding to the high and low codes for that particular block </a:t>
            </a:r>
          </a:p>
          <a:p>
            <a:pPr marL="228600" marR="0" lvl="0" indent="-228600" algn="l" defTabSz="914400" rtl="0" eaLnBrk="1" fontAlgn="auto" latinLnBrk="0" hangingPunct="1">
              <a:lnSpc>
                <a:spcPct val="90000"/>
              </a:lnSpc>
              <a:spcBef>
                <a:spcPts val="1000"/>
              </a:spcBef>
              <a:spcAft>
                <a:spcPts val="0"/>
              </a:spcAft>
              <a:buClr>
                <a:schemeClr val="tx1"/>
              </a:buClr>
              <a:buSzTx/>
              <a:buFontTx/>
              <a:buNone/>
              <a:tabLst/>
              <a:defRPr/>
            </a:pPr>
            <a:endParaRPr kumimoji="0" lang="en-US" sz="2800" b="0" i="0" u="none" strike="noStrike" kern="1200" cap="none" spc="0" normalizeH="0" baseline="0" noProof="0" dirty="0">
              <a:ln>
                <a:noFill/>
              </a:ln>
              <a:solidFill>
                <a:schemeClr val="tx1"/>
              </a:solidFill>
              <a:effectLst/>
              <a:uLnTx/>
              <a:uFillTx/>
              <a:latin typeface="Arial" charset="0"/>
              <a:ea typeface="+mn-ea"/>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2"/>
          <p:cNvSpPr>
            <a:spLocks noChangeArrowheads="1"/>
          </p:cNvSpPr>
          <p:nvPr/>
        </p:nvSpPr>
        <p:spPr bwMode="auto">
          <a:xfrm>
            <a:off x="2476500" y="542925"/>
            <a:ext cx="12192000" cy="369332"/>
          </a:xfrm>
          <a:prstGeom prst="rect">
            <a:avLst/>
          </a:prstGeom>
          <a:noFill/>
          <a:ln w="9525">
            <a:noFill/>
            <a:miter lim="800000"/>
            <a:headEnd/>
            <a:tailEnd/>
          </a:ln>
        </p:spPr>
        <p:txBody>
          <a:bodyPr>
            <a:spAutoFit/>
          </a:bodyPr>
          <a:lstStyle/>
          <a:p>
            <a:endParaRPr lang="en-US"/>
          </a:p>
        </p:txBody>
      </p:sp>
      <p:pic>
        <p:nvPicPr>
          <p:cNvPr id="131077" name="Picture 3" descr="Fig10"/>
          <p:cNvPicPr>
            <a:picLocks noChangeAspect="1" noChangeArrowheads="1"/>
          </p:cNvPicPr>
          <p:nvPr/>
        </p:nvPicPr>
        <p:blipFill>
          <a:blip r:embed="rId2"/>
          <a:srcRect/>
          <a:stretch>
            <a:fillRect/>
          </a:stretch>
        </p:blipFill>
        <p:spPr bwMode="auto">
          <a:xfrm>
            <a:off x="2730001" y="233550"/>
            <a:ext cx="7454900" cy="5943600"/>
          </a:xfrm>
          <a:prstGeom prst="rect">
            <a:avLst/>
          </a:prstGeom>
          <a:noFill/>
          <a:ln w="9525">
            <a:noFill/>
            <a:miter lim="800000"/>
            <a:headEnd/>
            <a:tailEnd/>
          </a:ln>
        </p:spPr>
      </p:pic>
      <p:sp>
        <p:nvSpPr>
          <p:cNvPr id="6" name="Title 4"/>
          <p:cNvSpPr>
            <a:spLocks noGrp="1"/>
          </p:cNvSpPr>
          <p:nvPr>
            <p:ph type="title"/>
          </p:nvPr>
        </p:nvSpPr>
        <p:spPr>
          <a:xfrm>
            <a:off x="1" y="178131"/>
            <a:ext cx="2600696" cy="1496290"/>
          </a:xfrm>
        </p:spPr>
        <p:txBody>
          <a:bodyPr>
            <a:normAutofit fontScale="90000"/>
          </a:bodyPr>
          <a:lstStyle/>
          <a:p>
            <a:r>
              <a:rPr lang="en-US" dirty="0">
                <a:latin typeface="Trebuchet MS" pitchFamily="34" charset="0"/>
              </a:rPr>
              <a:t>Block Truncation Coding</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0" name="Picture 2" descr="ex10"/>
          <p:cNvPicPr>
            <a:picLocks noChangeAspect="1" noChangeArrowheads="1"/>
          </p:cNvPicPr>
          <p:nvPr/>
        </p:nvPicPr>
        <p:blipFill>
          <a:blip r:embed="rId2"/>
          <a:srcRect/>
          <a:stretch>
            <a:fillRect/>
          </a:stretch>
        </p:blipFill>
        <p:spPr bwMode="auto">
          <a:xfrm>
            <a:off x="1393373" y="1341912"/>
            <a:ext cx="10035084" cy="4818641"/>
          </a:xfrm>
          <a:prstGeom prst="rect">
            <a:avLst/>
          </a:prstGeom>
          <a:noFill/>
          <a:ln w="9525">
            <a:noFill/>
            <a:miter lim="800000"/>
            <a:headEnd/>
            <a:tailEnd/>
          </a:ln>
        </p:spPr>
      </p:pic>
      <p:sp>
        <p:nvSpPr>
          <p:cNvPr id="5" name="Title 4"/>
          <p:cNvSpPr>
            <a:spLocks noGrp="1"/>
          </p:cNvSpPr>
          <p:nvPr>
            <p:ph type="title"/>
          </p:nvPr>
        </p:nvSpPr>
        <p:spPr>
          <a:xfrm>
            <a:off x="2006929" y="178131"/>
            <a:ext cx="7505205" cy="748144"/>
          </a:xfrm>
        </p:spPr>
        <p:txBody>
          <a:bodyPr>
            <a:normAutofit/>
          </a:bodyPr>
          <a:lstStyle/>
          <a:p>
            <a:r>
              <a:rPr lang="en-US" dirty="0">
                <a:latin typeface="Trebuchet MS" pitchFamily="34" charset="0"/>
              </a:rPr>
              <a:t>Block Truncation Coding</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4" name="Picture 2" descr="ex10"/>
          <p:cNvPicPr>
            <a:picLocks noChangeAspect="1" noChangeArrowheads="1"/>
          </p:cNvPicPr>
          <p:nvPr/>
        </p:nvPicPr>
        <p:blipFill>
          <a:blip r:embed="rId2"/>
          <a:srcRect/>
          <a:stretch>
            <a:fillRect/>
          </a:stretch>
        </p:blipFill>
        <p:spPr bwMode="auto">
          <a:xfrm>
            <a:off x="2962233" y="209799"/>
            <a:ext cx="8331200" cy="6005513"/>
          </a:xfrm>
          <a:prstGeom prst="rect">
            <a:avLst/>
          </a:prstGeom>
          <a:noFill/>
          <a:ln w="9525">
            <a:noFill/>
            <a:miter lim="800000"/>
            <a:headEnd/>
            <a:tailEnd/>
          </a:ln>
        </p:spPr>
      </p:pic>
      <p:sp>
        <p:nvSpPr>
          <p:cNvPr id="5" name="Title 4"/>
          <p:cNvSpPr>
            <a:spLocks noGrp="1"/>
          </p:cNvSpPr>
          <p:nvPr>
            <p:ph type="title"/>
          </p:nvPr>
        </p:nvSpPr>
        <p:spPr>
          <a:xfrm>
            <a:off x="1" y="178131"/>
            <a:ext cx="2600696" cy="1496290"/>
          </a:xfrm>
        </p:spPr>
        <p:txBody>
          <a:bodyPr>
            <a:normAutofit fontScale="90000"/>
          </a:bodyPr>
          <a:lstStyle/>
          <a:p>
            <a:r>
              <a:rPr lang="en-US" dirty="0">
                <a:latin typeface="Trebuchet MS" pitchFamily="34" charset="0"/>
              </a:rPr>
              <a:t>Block Truncation Coding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body" idx="1"/>
          </p:nvPr>
        </p:nvSpPr>
        <p:spPr>
          <a:xfrm>
            <a:off x="609600" y="2671948"/>
            <a:ext cx="10972800" cy="3424052"/>
          </a:xfrm>
        </p:spPr>
        <p:txBody>
          <a:bodyPr/>
          <a:lstStyle/>
          <a:p>
            <a:pPr eaLnBrk="1" hangingPunct="1">
              <a:buClr>
                <a:schemeClr val="tx1"/>
              </a:buClr>
              <a:buFontTx/>
              <a:buChar char="•"/>
              <a:defRPr/>
            </a:pPr>
            <a:r>
              <a:rPr lang="en-US" dirty="0">
                <a:latin typeface="Arial" charset="0"/>
              </a:rPr>
              <a:t>This algorithm tends to produce images with blocky effects</a:t>
            </a:r>
            <a:r>
              <a:rPr lang="en-US" dirty="0"/>
              <a:t> </a:t>
            </a:r>
          </a:p>
          <a:p>
            <a:pPr eaLnBrk="1" hangingPunct="1">
              <a:buClr>
                <a:schemeClr val="tx1"/>
              </a:buClr>
              <a:buFontTx/>
              <a:buChar char="•"/>
              <a:defRPr/>
            </a:pPr>
            <a:endParaRPr lang="en-US" dirty="0"/>
          </a:p>
          <a:p>
            <a:pPr eaLnBrk="1" hangingPunct="1">
              <a:buClr>
                <a:schemeClr val="tx1"/>
              </a:buClr>
              <a:buFontTx/>
              <a:buChar char="•"/>
              <a:defRPr/>
            </a:pPr>
            <a:r>
              <a:rPr lang="en-US" dirty="0">
                <a:latin typeface="Arial" charset="0"/>
              </a:rPr>
              <a:t>These artifacts can be smoothed by applying enhancement techniques such as median and average (</a:t>
            </a:r>
            <a:r>
              <a:rPr lang="en-US" dirty="0" err="1">
                <a:latin typeface="Arial" charset="0"/>
              </a:rPr>
              <a:t>lowpass</a:t>
            </a:r>
            <a:r>
              <a:rPr lang="en-US" dirty="0">
                <a:latin typeface="Arial" charset="0"/>
              </a:rPr>
              <a:t>) filters </a:t>
            </a:r>
          </a:p>
          <a:p>
            <a:pPr eaLnBrk="1" hangingPunct="1">
              <a:buClr>
                <a:schemeClr val="tx1"/>
              </a:buClr>
              <a:buFontTx/>
              <a:buChar char="•"/>
              <a:defRPr/>
            </a:pPr>
            <a:endParaRPr lang="en-US" dirty="0">
              <a:latin typeface="Arial" charset="0"/>
            </a:endParaRPr>
          </a:p>
          <a:p>
            <a:pPr eaLnBrk="1" hangingPunct="1">
              <a:buClr>
                <a:schemeClr val="tx1"/>
              </a:buClr>
              <a:buFontTx/>
              <a:buNone/>
              <a:defRPr/>
            </a:pPr>
            <a:endParaRPr lang="en-US" dirty="0">
              <a:latin typeface="Arial" charset="0"/>
            </a:endParaRPr>
          </a:p>
          <a:p>
            <a:pPr eaLnBrk="1" hangingPunct="1">
              <a:buClr>
                <a:schemeClr val="tx1"/>
              </a:buClr>
              <a:buFontTx/>
              <a:buChar char="•"/>
              <a:defRPr/>
            </a:pPr>
            <a:endParaRPr lang="en-US" dirty="0">
              <a:latin typeface="Arial" charset="0"/>
            </a:endParaRPr>
          </a:p>
          <a:p>
            <a:pPr eaLnBrk="1" hangingPunct="1">
              <a:buClr>
                <a:schemeClr val="tx1"/>
              </a:buClr>
              <a:buFontTx/>
              <a:buNone/>
              <a:defRPr/>
            </a:pPr>
            <a:endParaRPr lang="en-US" dirty="0">
              <a:latin typeface="Arial" charset="0"/>
            </a:endParaRPr>
          </a:p>
          <a:p>
            <a:pPr eaLnBrk="1" hangingPunct="1">
              <a:buFont typeface="Wingdings" pitchFamily="2" charset="2"/>
              <a:buNone/>
              <a:defRPr/>
            </a:pPr>
            <a:endParaRPr lang="en-US" dirty="0"/>
          </a:p>
        </p:txBody>
      </p:sp>
      <p:sp>
        <p:nvSpPr>
          <p:cNvPr id="5" name="Title 4"/>
          <p:cNvSpPr>
            <a:spLocks noGrp="1"/>
          </p:cNvSpPr>
          <p:nvPr>
            <p:ph type="title"/>
          </p:nvPr>
        </p:nvSpPr>
        <p:spPr>
          <a:xfrm>
            <a:off x="2327564" y="285008"/>
            <a:ext cx="7220196" cy="985652"/>
          </a:xfrm>
        </p:spPr>
        <p:txBody>
          <a:bodyPr>
            <a:normAutofit/>
          </a:bodyPr>
          <a:lstStyle/>
          <a:p>
            <a:r>
              <a:rPr lang="en-US" dirty="0">
                <a:latin typeface="Trebuchet MS" pitchFamily="34" charset="0"/>
              </a:rPr>
              <a:t>Block Truncation Coding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87489" y="1116960"/>
            <a:ext cx="9122833" cy="49942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7171" name="Text Box 2"/>
          <p:cNvSpPr txBox="1">
            <a:spLocks noChangeArrowheads="1"/>
          </p:cNvSpPr>
          <p:nvPr/>
        </p:nvSpPr>
        <p:spPr bwMode="auto">
          <a:xfrm>
            <a:off x="2639616" y="116633"/>
            <a:ext cx="7680853" cy="822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spTree>
    <p:extLst>
      <p:ext uri="{BB962C8B-B14F-4D97-AF65-F5344CB8AC3E}">
        <p14:creationId xmlns="" xmlns:p14="http://schemas.microsoft.com/office/powerpoint/2010/main" val="264110114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2"/>
          <p:cNvSpPr>
            <a:spLocks noChangeArrowheads="1"/>
          </p:cNvSpPr>
          <p:nvPr/>
        </p:nvSpPr>
        <p:spPr bwMode="auto">
          <a:xfrm>
            <a:off x="2774951" y="314325"/>
            <a:ext cx="12192000" cy="369332"/>
          </a:xfrm>
          <a:prstGeom prst="rect">
            <a:avLst/>
          </a:prstGeom>
          <a:noFill/>
          <a:ln w="9525">
            <a:noFill/>
            <a:miter lim="800000"/>
            <a:headEnd/>
            <a:tailEnd/>
          </a:ln>
        </p:spPr>
        <p:txBody>
          <a:bodyPr>
            <a:spAutoFit/>
          </a:bodyPr>
          <a:lstStyle/>
          <a:p>
            <a:endParaRPr lang="en-US"/>
          </a:p>
        </p:txBody>
      </p:sp>
      <p:pic>
        <p:nvPicPr>
          <p:cNvPr id="135173" name="Picture 3" descr="Fig10"/>
          <p:cNvPicPr>
            <a:picLocks noChangeAspect="1" noChangeArrowheads="1"/>
          </p:cNvPicPr>
          <p:nvPr/>
        </p:nvPicPr>
        <p:blipFill>
          <a:blip r:embed="rId2"/>
          <a:srcRect/>
          <a:stretch>
            <a:fillRect/>
          </a:stretch>
        </p:blipFill>
        <p:spPr bwMode="auto">
          <a:xfrm>
            <a:off x="3819979" y="154379"/>
            <a:ext cx="6409267" cy="6010275"/>
          </a:xfrm>
          <a:prstGeom prst="rect">
            <a:avLst/>
          </a:prstGeom>
          <a:noFill/>
          <a:ln w="9525">
            <a:noFill/>
            <a:miter lim="800000"/>
            <a:headEnd/>
            <a:tailEnd/>
          </a:ln>
        </p:spPr>
      </p:pic>
      <p:sp>
        <p:nvSpPr>
          <p:cNvPr id="6" name="Title 4"/>
          <p:cNvSpPr>
            <a:spLocks noGrp="1"/>
          </p:cNvSpPr>
          <p:nvPr>
            <p:ph type="title"/>
          </p:nvPr>
        </p:nvSpPr>
        <p:spPr>
          <a:xfrm>
            <a:off x="154380" y="249383"/>
            <a:ext cx="2600696" cy="1496290"/>
          </a:xfrm>
        </p:spPr>
        <p:txBody>
          <a:bodyPr>
            <a:normAutofit fontScale="90000"/>
          </a:bodyPr>
          <a:lstStyle/>
          <a:p>
            <a:r>
              <a:rPr lang="en-US" dirty="0"/>
              <a:t>Block Truncation Coding</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2" descr="Fig10"/>
          <p:cNvPicPr>
            <a:picLocks noChangeAspect="1" noChangeArrowheads="1"/>
          </p:cNvPicPr>
          <p:nvPr/>
        </p:nvPicPr>
        <p:blipFill>
          <a:blip r:embed="rId2"/>
          <a:srcRect/>
          <a:stretch>
            <a:fillRect/>
          </a:stretch>
        </p:blipFill>
        <p:spPr bwMode="auto">
          <a:xfrm>
            <a:off x="1940950" y="1567525"/>
            <a:ext cx="8737600" cy="4554538"/>
          </a:xfrm>
          <a:prstGeom prst="rect">
            <a:avLst/>
          </a:prstGeom>
          <a:noFill/>
          <a:ln w="9525">
            <a:noFill/>
            <a:miter lim="800000"/>
            <a:headEnd/>
            <a:tailEnd/>
          </a:ln>
        </p:spPr>
      </p:pic>
      <p:sp>
        <p:nvSpPr>
          <p:cNvPr id="5" name="Title 4"/>
          <p:cNvSpPr>
            <a:spLocks noGrp="1"/>
          </p:cNvSpPr>
          <p:nvPr>
            <p:ph type="title"/>
          </p:nvPr>
        </p:nvSpPr>
        <p:spPr>
          <a:xfrm>
            <a:off x="2505694" y="178131"/>
            <a:ext cx="6947063" cy="843147"/>
          </a:xfrm>
        </p:spPr>
        <p:txBody>
          <a:bodyPr>
            <a:normAutofit/>
          </a:bodyPr>
          <a:lstStyle/>
          <a:p>
            <a:r>
              <a:rPr lang="en-US" dirty="0"/>
              <a:t>Block Truncation Coding</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body" idx="1"/>
          </p:nvPr>
        </p:nvSpPr>
        <p:spPr>
          <a:xfrm>
            <a:off x="609600" y="1769422"/>
            <a:ext cx="10972800" cy="4049487"/>
          </a:xfrm>
        </p:spPr>
        <p:txBody>
          <a:bodyPr>
            <a:normAutofit fontScale="92500" lnSpcReduction="20000"/>
          </a:bodyPr>
          <a:lstStyle/>
          <a:p>
            <a:pPr eaLnBrk="1" hangingPunct="1">
              <a:buClr>
                <a:schemeClr val="tx1"/>
              </a:buClr>
              <a:buFontTx/>
              <a:buChar char="•"/>
              <a:defRPr/>
            </a:pPr>
            <a:r>
              <a:rPr lang="en-US" sz="3300" i="1" dirty="0"/>
              <a:t>Transform coding,</a:t>
            </a:r>
            <a:r>
              <a:rPr lang="en-US" sz="3300" dirty="0"/>
              <a:t> is a form of block coding done in the transform domain </a:t>
            </a:r>
          </a:p>
          <a:p>
            <a:pPr eaLnBrk="1" hangingPunct="1">
              <a:buClr>
                <a:schemeClr val="tx1"/>
              </a:buClr>
              <a:buFontTx/>
              <a:buChar char="•"/>
              <a:defRPr/>
            </a:pPr>
            <a:r>
              <a:rPr lang="en-US" sz="3300" dirty="0"/>
              <a:t>The image is divided into blocks, or </a:t>
            </a:r>
            <a:r>
              <a:rPr lang="en-US" sz="3300" dirty="0" err="1"/>
              <a:t>subimages</a:t>
            </a:r>
            <a:r>
              <a:rPr lang="en-US" sz="3300" dirty="0"/>
              <a:t>, and the transform is calculated for each block </a:t>
            </a:r>
          </a:p>
          <a:p>
            <a:pPr>
              <a:buClr>
                <a:schemeClr val="tx1"/>
              </a:buClr>
              <a:buFontTx/>
              <a:buChar char="•"/>
              <a:defRPr/>
            </a:pPr>
            <a:r>
              <a:rPr lang="en-US" sz="3300" dirty="0"/>
              <a:t>Any of the previously defined transforms can be used, frequency (e.g. Fourier) or </a:t>
            </a:r>
            <a:r>
              <a:rPr lang="en-US" sz="3300" dirty="0" err="1"/>
              <a:t>sequency</a:t>
            </a:r>
            <a:r>
              <a:rPr lang="en-US" sz="3300" dirty="0"/>
              <a:t> (e.g. Walsh/</a:t>
            </a:r>
            <a:r>
              <a:rPr lang="en-US" sz="3300" dirty="0" err="1"/>
              <a:t>Hadamard</a:t>
            </a:r>
            <a:r>
              <a:rPr lang="en-US" sz="3300" dirty="0"/>
              <a:t>), but it has been determined that the discrete cosine transform (DCT) is optimal for most images  </a:t>
            </a:r>
          </a:p>
          <a:p>
            <a:pPr>
              <a:buClr>
                <a:schemeClr val="tx1"/>
              </a:buClr>
              <a:buFontTx/>
              <a:buChar char="•"/>
              <a:defRPr/>
            </a:pPr>
            <a:r>
              <a:rPr lang="en-US" sz="3300" dirty="0"/>
              <a:t>The newer JPEG2000 algorithms uses the wavelet transform, which has been found to provide even better compression </a:t>
            </a:r>
          </a:p>
          <a:p>
            <a:pPr eaLnBrk="1" hangingPunct="1">
              <a:buClr>
                <a:schemeClr val="tx1"/>
              </a:buClr>
              <a:buFontTx/>
              <a:buChar char="•"/>
              <a:defRPr/>
            </a:pPr>
            <a:endParaRPr lang="en-US" sz="3600" dirty="0">
              <a:latin typeface="Arial" charset="0"/>
            </a:endParaRPr>
          </a:p>
        </p:txBody>
      </p:sp>
      <p:sp>
        <p:nvSpPr>
          <p:cNvPr id="5" name="Title 4"/>
          <p:cNvSpPr>
            <a:spLocks noGrp="1"/>
          </p:cNvSpPr>
          <p:nvPr>
            <p:ph type="title"/>
          </p:nvPr>
        </p:nvSpPr>
        <p:spPr>
          <a:xfrm>
            <a:off x="2505694" y="178131"/>
            <a:ext cx="6543303" cy="843147"/>
          </a:xfrm>
        </p:spPr>
        <p:txBody>
          <a:bodyPr>
            <a:normAutofit/>
          </a:bodyPr>
          <a:lstStyle/>
          <a:p>
            <a:pPr>
              <a:defRPr/>
            </a:pPr>
            <a:r>
              <a:rPr lang="en-US" dirty="0">
                <a:latin typeface="Trebuchet MS" pitchFamily="34" charset="0"/>
              </a:rPr>
              <a:t>Transform Coding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body" idx="1"/>
          </p:nvPr>
        </p:nvSpPr>
        <p:spPr>
          <a:xfrm>
            <a:off x="609600" y="1140031"/>
            <a:ext cx="10972800" cy="4762006"/>
          </a:xfrm>
        </p:spPr>
        <p:txBody>
          <a:bodyPr>
            <a:normAutofit/>
          </a:bodyPr>
          <a:lstStyle/>
          <a:p>
            <a:pPr eaLnBrk="1" hangingPunct="1">
              <a:buClr>
                <a:schemeClr val="tx1"/>
              </a:buClr>
              <a:buFontTx/>
              <a:buChar char="•"/>
              <a:defRPr/>
            </a:pPr>
            <a:r>
              <a:rPr lang="en-US" dirty="0"/>
              <a:t>After the transform has been calculated, the transform coefficients are quantized and coded</a:t>
            </a:r>
          </a:p>
          <a:p>
            <a:pPr eaLnBrk="1" hangingPunct="1">
              <a:buClr>
                <a:schemeClr val="tx1"/>
              </a:buClr>
              <a:buFontTx/>
              <a:buChar char="•"/>
              <a:defRPr/>
            </a:pPr>
            <a:r>
              <a:rPr lang="en-US" dirty="0"/>
              <a:t>This method is effective because the frequency/</a:t>
            </a:r>
            <a:r>
              <a:rPr lang="en-US" dirty="0" err="1"/>
              <a:t>sequency</a:t>
            </a:r>
            <a:r>
              <a:rPr lang="en-US" dirty="0"/>
              <a:t> transform of images is very efficient at putting most of the information into relatively few coefficients, so many of the high frequency coefficients can be quantized to 0 (eliminated completely) </a:t>
            </a:r>
          </a:p>
          <a:p>
            <a:pPr>
              <a:buClr>
                <a:schemeClr val="tx1"/>
              </a:buClr>
              <a:buFontTx/>
              <a:buChar char="•"/>
              <a:defRPr/>
            </a:pPr>
            <a:r>
              <a:rPr lang="en-US" dirty="0"/>
              <a:t>This type of transform is a special type of mapping that uses spatial frequency concepts as a basis for the mapping</a:t>
            </a:r>
          </a:p>
          <a:p>
            <a:pPr>
              <a:buClr>
                <a:schemeClr val="tx1"/>
              </a:buClr>
              <a:buFontTx/>
              <a:buChar char="•"/>
              <a:defRPr/>
            </a:pPr>
            <a:r>
              <a:rPr lang="en-US" dirty="0"/>
              <a:t>The main reason for mapping the original data into another mathematical space is to pack the information (or energy) into as few coefficients as possible </a:t>
            </a:r>
          </a:p>
          <a:p>
            <a:pPr eaLnBrk="1" hangingPunct="1">
              <a:buClr>
                <a:schemeClr val="tx1"/>
              </a:buClr>
              <a:buFontTx/>
              <a:buChar char="•"/>
              <a:defRPr/>
            </a:pPr>
            <a:endParaRPr lang="en-US" dirty="0">
              <a:latin typeface="Arial" charset="0"/>
            </a:endParaRPr>
          </a:p>
          <a:p>
            <a:pPr eaLnBrk="1" hangingPunct="1">
              <a:buClr>
                <a:schemeClr val="tx1"/>
              </a:buClr>
              <a:buFontTx/>
              <a:buChar char="•"/>
              <a:defRPr/>
            </a:pPr>
            <a:endParaRPr lang="en-US" dirty="0">
              <a:latin typeface="Arial" charset="0"/>
            </a:endParaRPr>
          </a:p>
        </p:txBody>
      </p:sp>
      <p:sp>
        <p:nvSpPr>
          <p:cNvPr id="5" name="Title 4"/>
          <p:cNvSpPr>
            <a:spLocks noGrp="1"/>
          </p:cNvSpPr>
          <p:nvPr>
            <p:ph type="title"/>
          </p:nvPr>
        </p:nvSpPr>
        <p:spPr>
          <a:xfrm>
            <a:off x="2505694" y="178131"/>
            <a:ext cx="6947063" cy="843147"/>
          </a:xfrm>
        </p:spPr>
        <p:txBody>
          <a:bodyPr>
            <a:normAutofit/>
          </a:bodyPr>
          <a:lstStyle/>
          <a:p>
            <a:pPr>
              <a:defRPr/>
            </a:pPr>
            <a:r>
              <a:rPr lang="en-US" dirty="0">
                <a:latin typeface="Trebuchet MS" pitchFamily="34" charset="0"/>
              </a:rPr>
              <a:t>Transform Coding</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body" idx="1"/>
          </p:nvPr>
        </p:nvSpPr>
        <p:spPr>
          <a:xfrm>
            <a:off x="609600" y="1508166"/>
            <a:ext cx="10972800" cy="4587834"/>
          </a:xfrm>
        </p:spPr>
        <p:txBody>
          <a:bodyPr>
            <a:normAutofit lnSpcReduction="10000"/>
          </a:bodyPr>
          <a:lstStyle/>
          <a:p>
            <a:pPr eaLnBrk="1" hangingPunct="1">
              <a:buClr>
                <a:schemeClr val="tx1"/>
              </a:buClr>
              <a:buFontTx/>
              <a:buChar char="•"/>
              <a:defRPr/>
            </a:pPr>
            <a:r>
              <a:rPr lang="en-US" dirty="0"/>
              <a:t>The simplest form of transform coding is achieved by </a:t>
            </a:r>
            <a:r>
              <a:rPr lang="en-US" i="1" dirty="0"/>
              <a:t>filtering</a:t>
            </a:r>
            <a:r>
              <a:rPr lang="en-US" dirty="0"/>
              <a:t> by eliminating some of the high frequency coefficients</a:t>
            </a:r>
          </a:p>
          <a:p>
            <a:pPr>
              <a:buClr>
                <a:schemeClr val="tx1"/>
              </a:buClr>
              <a:buFontTx/>
              <a:buChar char="•"/>
              <a:defRPr/>
            </a:pPr>
            <a:r>
              <a:rPr lang="en-US" dirty="0"/>
              <a:t>However, this will not provide much compression, since the transform data is typically </a:t>
            </a:r>
            <a:r>
              <a:rPr lang="en-US" i="1" dirty="0"/>
              <a:t>floating point</a:t>
            </a:r>
            <a:r>
              <a:rPr lang="en-US" dirty="0"/>
              <a:t> and thus 4 or 8 bytes per pixel (compared to the original pixel data at 1 byte per pixel), so quantization and coding is applied to the reduced data</a:t>
            </a:r>
          </a:p>
          <a:p>
            <a:pPr>
              <a:buClr>
                <a:schemeClr val="tx1"/>
              </a:buClr>
              <a:buFontTx/>
              <a:buChar char="•"/>
              <a:defRPr/>
            </a:pPr>
            <a:r>
              <a:rPr lang="en-US" dirty="0"/>
              <a:t>Quantization includes a process called </a:t>
            </a:r>
            <a:r>
              <a:rPr lang="en-US" i="1" dirty="0"/>
              <a:t>bit allocation</a:t>
            </a:r>
            <a:r>
              <a:rPr lang="en-US" dirty="0"/>
              <a:t>, which determines the number of bits to be used to code each coefficient based on its importance</a:t>
            </a:r>
          </a:p>
          <a:p>
            <a:pPr>
              <a:buClr>
                <a:schemeClr val="tx1"/>
              </a:buClr>
              <a:buFontTx/>
              <a:buChar char="•"/>
              <a:defRPr/>
            </a:pPr>
            <a:r>
              <a:rPr lang="en-US" dirty="0"/>
              <a:t>Typically, more bits are used for lower frequency components where the energy is concentrated for most images, resulting in a </a:t>
            </a:r>
            <a:r>
              <a:rPr lang="en-US" i="1" dirty="0"/>
              <a:t>variable bit rate</a:t>
            </a:r>
            <a:r>
              <a:rPr lang="en-US" dirty="0"/>
              <a:t> or </a:t>
            </a:r>
            <a:r>
              <a:rPr lang="en-US" i="1" dirty="0" err="1"/>
              <a:t>nonuniform</a:t>
            </a:r>
            <a:r>
              <a:rPr lang="en-US" i="1" dirty="0"/>
              <a:t> quantization </a:t>
            </a:r>
            <a:r>
              <a:rPr lang="en-US" dirty="0"/>
              <a:t>and better resolution</a:t>
            </a:r>
          </a:p>
        </p:txBody>
      </p:sp>
      <p:sp>
        <p:nvSpPr>
          <p:cNvPr id="5" name="Title 4"/>
          <p:cNvSpPr>
            <a:spLocks noGrp="1"/>
          </p:cNvSpPr>
          <p:nvPr>
            <p:ph type="title"/>
          </p:nvPr>
        </p:nvSpPr>
        <p:spPr>
          <a:xfrm>
            <a:off x="2505694" y="178131"/>
            <a:ext cx="6947063" cy="843147"/>
          </a:xfrm>
        </p:spPr>
        <p:txBody>
          <a:bodyPr>
            <a:normAutofit/>
          </a:bodyPr>
          <a:lstStyle/>
          <a:p>
            <a:pPr>
              <a:defRPr/>
            </a:pPr>
            <a:r>
              <a:rPr lang="en-US" dirty="0">
                <a:latin typeface="Trebuchet MS" pitchFamily="34" charset="0"/>
              </a:rPr>
              <a:t>Transform Coding</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2" descr="ex10"/>
          <p:cNvPicPr>
            <a:picLocks noChangeAspect="1" noChangeArrowheads="1"/>
          </p:cNvPicPr>
          <p:nvPr/>
        </p:nvPicPr>
        <p:blipFill>
          <a:blip r:embed="rId2"/>
          <a:srcRect/>
          <a:stretch>
            <a:fillRect/>
          </a:stretch>
        </p:blipFill>
        <p:spPr bwMode="auto">
          <a:xfrm>
            <a:off x="508000" y="923536"/>
            <a:ext cx="10761683" cy="5146959"/>
          </a:xfrm>
          <a:prstGeom prst="rect">
            <a:avLst/>
          </a:prstGeom>
          <a:noFill/>
          <a:ln w="9525">
            <a:noFill/>
            <a:miter lim="800000"/>
            <a:headEnd/>
            <a:tailEnd/>
          </a:ln>
        </p:spPr>
      </p:pic>
      <p:sp>
        <p:nvSpPr>
          <p:cNvPr id="5" name="Title 4"/>
          <p:cNvSpPr>
            <a:spLocks noGrp="1"/>
          </p:cNvSpPr>
          <p:nvPr>
            <p:ph type="title"/>
          </p:nvPr>
        </p:nvSpPr>
        <p:spPr>
          <a:xfrm>
            <a:off x="2505694" y="178131"/>
            <a:ext cx="6947063" cy="700643"/>
          </a:xfrm>
        </p:spPr>
        <p:txBody>
          <a:bodyPr>
            <a:normAutofit/>
          </a:bodyPr>
          <a:lstStyle/>
          <a:p>
            <a:pPr>
              <a:defRPr/>
            </a:pPr>
            <a:r>
              <a:rPr lang="en-US" dirty="0">
                <a:latin typeface="Trebuchet MS" pitchFamily="34" charset="0"/>
              </a:rPr>
              <a:t>Transform Coding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body" idx="1"/>
          </p:nvPr>
        </p:nvSpPr>
        <p:spPr>
          <a:xfrm>
            <a:off x="609600" y="2006930"/>
            <a:ext cx="10972800" cy="4089070"/>
          </a:xfrm>
        </p:spPr>
        <p:txBody>
          <a:bodyPr/>
          <a:lstStyle/>
          <a:p>
            <a:pPr eaLnBrk="1" hangingPunct="1">
              <a:lnSpc>
                <a:spcPct val="80000"/>
              </a:lnSpc>
              <a:buClr>
                <a:schemeClr val="tx1"/>
              </a:buClr>
              <a:buFontTx/>
              <a:buChar char="•"/>
              <a:defRPr/>
            </a:pPr>
            <a:r>
              <a:rPr lang="en-US" dirty="0"/>
              <a:t>Then a quantization scheme, such as Lloyd-Max quantization is applied </a:t>
            </a:r>
          </a:p>
          <a:p>
            <a:pPr eaLnBrk="1" hangingPunct="1">
              <a:lnSpc>
                <a:spcPct val="80000"/>
              </a:lnSpc>
              <a:buClr>
                <a:schemeClr val="tx1"/>
              </a:buClr>
              <a:buFontTx/>
              <a:buChar char="•"/>
              <a:defRPr/>
            </a:pPr>
            <a:r>
              <a:rPr lang="en-US" dirty="0"/>
              <a:t>As the zero-frequency coefficient for real images contains a large portion of the energy in the image and is always positive, it is typically treated differently than the higher frequency coefficients </a:t>
            </a:r>
          </a:p>
          <a:p>
            <a:pPr eaLnBrk="1" hangingPunct="1">
              <a:lnSpc>
                <a:spcPct val="80000"/>
              </a:lnSpc>
              <a:buClr>
                <a:schemeClr val="tx1"/>
              </a:buClr>
              <a:buFontTx/>
              <a:buChar char="•"/>
              <a:defRPr/>
            </a:pPr>
            <a:r>
              <a:rPr lang="en-US" dirty="0"/>
              <a:t>Often this term is not quantized at all, or the differential between blocks is encoded </a:t>
            </a:r>
          </a:p>
          <a:p>
            <a:pPr eaLnBrk="1" hangingPunct="1">
              <a:lnSpc>
                <a:spcPct val="80000"/>
              </a:lnSpc>
              <a:buClr>
                <a:schemeClr val="tx1"/>
              </a:buClr>
              <a:buFontTx/>
              <a:buChar char="•"/>
              <a:defRPr/>
            </a:pPr>
            <a:r>
              <a:rPr lang="en-US" dirty="0"/>
              <a:t>After they have been quantized, the coefficients can be coded using, for example, a Huffman or arithmetic coding method</a:t>
            </a:r>
            <a:endParaRPr lang="en-US" sz="2800" dirty="0"/>
          </a:p>
        </p:txBody>
      </p:sp>
      <p:sp>
        <p:nvSpPr>
          <p:cNvPr id="5" name="Title 4"/>
          <p:cNvSpPr>
            <a:spLocks noGrp="1"/>
          </p:cNvSpPr>
          <p:nvPr>
            <p:ph type="title"/>
          </p:nvPr>
        </p:nvSpPr>
        <p:spPr>
          <a:xfrm>
            <a:off x="2505694" y="178131"/>
            <a:ext cx="6947063" cy="843147"/>
          </a:xfrm>
        </p:spPr>
        <p:txBody>
          <a:bodyPr>
            <a:normAutofit/>
          </a:bodyPr>
          <a:lstStyle/>
          <a:p>
            <a:pPr>
              <a:defRPr/>
            </a:pPr>
            <a:r>
              <a:rPr lang="en-US" dirty="0">
                <a:latin typeface="Trebuchet MS" pitchFamily="34" charset="0"/>
              </a:rPr>
              <a:t>Transform Coding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body" idx="1"/>
          </p:nvPr>
        </p:nvSpPr>
        <p:spPr>
          <a:xfrm>
            <a:off x="609600" y="1852550"/>
            <a:ext cx="10972800" cy="4243449"/>
          </a:xfrm>
        </p:spPr>
        <p:txBody>
          <a:bodyPr>
            <a:noAutofit/>
          </a:bodyPr>
          <a:lstStyle/>
          <a:p>
            <a:pPr marL="609600" indent="-609600" eaLnBrk="1" hangingPunct="1">
              <a:buClr>
                <a:schemeClr val="tx1"/>
              </a:buClr>
              <a:buFontTx/>
              <a:buChar char="•"/>
              <a:defRPr/>
            </a:pPr>
            <a:r>
              <a:rPr lang="en-US" sz="3200" dirty="0"/>
              <a:t>Two particular types of transform coding have been widely explored: </a:t>
            </a:r>
          </a:p>
          <a:p>
            <a:pPr marL="609600" indent="-609600" eaLnBrk="1" hangingPunct="1">
              <a:buClr>
                <a:schemeClr val="tx1"/>
              </a:buClr>
              <a:buFontTx/>
              <a:buAutoNum type="arabicPeriod"/>
              <a:defRPr/>
            </a:pPr>
            <a:r>
              <a:rPr lang="en-US" sz="3200" i="1" dirty="0"/>
              <a:t>Zonal coding</a:t>
            </a:r>
          </a:p>
          <a:p>
            <a:pPr marL="609600" indent="-609600" eaLnBrk="1" hangingPunct="1">
              <a:buClr>
                <a:schemeClr val="tx1"/>
              </a:buClr>
              <a:buFontTx/>
              <a:buAutoNum type="arabicPeriod"/>
              <a:defRPr/>
            </a:pPr>
            <a:r>
              <a:rPr lang="en-US" sz="3200" i="1" dirty="0"/>
              <a:t>Threshold coding</a:t>
            </a:r>
            <a:r>
              <a:rPr lang="en-US" sz="3200" dirty="0"/>
              <a:t> </a:t>
            </a:r>
          </a:p>
          <a:p>
            <a:pPr marL="609600" indent="-609600" eaLnBrk="1" hangingPunct="1">
              <a:buClr>
                <a:schemeClr val="tx1"/>
              </a:buClr>
              <a:buFontTx/>
              <a:buChar char="•"/>
              <a:defRPr/>
            </a:pPr>
            <a:r>
              <a:rPr lang="en-US" sz="3200" dirty="0"/>
              <a:t>These two vary in the method they use for selecting the transform coefficients to retain (using ideal filters for transform coding selects the coefficients based on their location in the transform domain) </a:t>
            </a:r>
          </a:p>
        </p:txBody>
      </p:sp>
      <p:sp>
        <p:nvSpPr>
          <p:cNvPr id="5" name="Title 4"/>
          <p:cNvSpPr>
            <a:spLocks noGrp="1"/>
          </p:cNvSpPr>
          <p:nvPr>
            <p:ph type="title"/>
          </p:nvPr>
        </p:nvSpPr>
        <p:spPr>
          <a:xfrm>
            <a:off x="2505694" y="178131"/>
            <a:ext cx="6947063" cy="843147"/>
          </a:xfrm>
        </p:spPr>
        <p:txBody>
          <a:bodyPr>
            <a:normAutofit/>
          </a:bodyPr>
          <a:lstStyle/>
          <a:p>
            <a:pPr>
              <a:defRPr/>
            </a:pPr>
            <a:r>
              <a:rPr lang="en-US" dirty="0">
                <a:latin typeface="Bahnschrift"/>
              </a:rPr>
              <a:t>Transform Coding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body" idx="1"/>
          </p:nvPr>
        </p:nvSpPr>
        <p:spPr>
          <a:xfrm>
            <a:off x="609600" y="1864426"/>
            <a:ext cx="10972800" cy="4231574"/>
          </a:xfrm>
        </p:spPr>
        <p:txBody>
          <a:bodyPr/>
          <a:lstStyle/>
          <a:p>
            <a:pPr marL="609600" indent="-609600" eaLnBrk="1" hangingPunct="1">
              <a:lnSpc>
                <a:spcPct val="90000"/>
              </a:lnSpc>
              <a:buClr>
                <a:schemeClr val="tx1"/>
              </a:buClr>
              <a:buFont typeface="Wingdings" pitchFamily="2" charset="2"/>
              <a:buAutoNum type="arabicPeriod"/>
              <a:defRPr/>
            </a:pPr>
            <a:r>
              <a:rPr lang="en-US" i="1" dirty="0"/>
              <a:t>Zonal coding</a:t>
            </a:r>
          </a:p>
          <a:p>
            <a:pPr marL="609600" indent="-609600" eaLnBrk="1" hangingPunct="1">
              <a:lnSpc>
                <a:spcPct val="90000"/>
              </a:lnSpc>
              <a:buClr>
                <a:schemeClr val="tx1"/>
              </a:buClr>
              <a:buFont typeface="Wingdings" pitchFamily="2" charset="2"/>
              <a:buAutoNum type="arabicPeriod"/>
              <a:defRPr/>
            </a:pPr>
            <a:endParaRPr lang="en-US" i="1" dirty="0"/>
          </a:p>
          <a:p>
            <a:pPr marL="609600" indent="-609600" eaLnBrk="1" hangingPunct="1">
              <a:lnSpc>
                <a:spcPct val="90000"/>
              </a:lnSpc>
              <a:buClr>
                <a:schemeClr val="tx1"/>
              </a:buClr>
              <a:buFontTx/>
              <a:buChar char="•"/>
              <a:defRPr/>
            </a:pPr>
            <a:r>
              <a:rPr lang="en-US" dirty="0"/>
              <a:t>It involves selecting specific coefficients based on maximal variance </a:t>
            </a:r>
          </a:p>
          <a:p>
            <a:pPr marL="609600" indent="-609600" eaLnBrk="1" hangingPunct="1">
              <a:lnSpc>
                <a:spcPct val="90000"/>
              </a:lnSpc>
              <a:buClr>
                <a:schemeClr val="tx1"/>
              </a:buClr>
              <a:buFontTx/>
              <a:buChar char="•"/>
              <a:defRPr/>
            </a:pPr>
            <a:r>
              <a:rPr lang="en-US" dirty="0"/>
              <a:t>A zonal mask is determined for the entire image by finding the variance for each frequency component</a:t>
            </a:r>
          </a:p>
          <a:p>
            <a:pPr marL="609600" indent="-609600" eaLnBrk="1" hangingPunct="1">
              <a:lnSpc>
                <a:spcPct val="90000"/>
              </a:lnSpc>
              <a:buClr>
                <a:schemeClr val="tx1"/>
              </a:buClr>
              <a:buFontTx/>
              <a:buChar char="•"/>
              <a:defRPr/>
            </a:pPr>
            <a:r>
              <a:rPr lang="en-US" dirty="0"/>
              <a:t>This variance is calculated by using each </a:t>
            </a:r>
            <a:r>
              <a:rPr lang="en-US" dirty="0" err="1"/>
              <a:t>subimage</a:t>
            </a:r>
            <a:r>
              <a:rPr lang="en-US" dirty="0"/>
              <a:t> within the image as a separate sample and then finding the variance within this group of </a:t>
            </a:r>
            <a:r>
              <a:rPr lang="en-US" dirty="0" err="1"/>
              <a:t>subimages</a:t>
            </a:r>
            <a:r>
              <a:rPr lang="en-US" dirty="0"/>
              <a:t> </a:t>
            </a:r>
          </a:p>
        </p:txBody>
      </p:sp>
      <p:sp>
        <p:nvSpPr>
          <p:cNvPr id="5" name="Title 4"/>
          <p:cNvSpPr>
            <a:spLocks noGrp="1"/>
          </p:cNvSpPr>
          <p:nvPr>
            <p:ph type="title"/>
          </p:nvPr>
        </p:nvSpPr>
        <p:spPr>
          <a:xfrm>
            <a:off x="2505694" y="178131"/>
            <a:ext cx="6947063" cy="843147"/>
          </a:xfrm>
        </p:spPr>
        <p:txBody>
          <a:bodyPr>
            <a:normAutofit/>
          </a:bodyPr>
          <a:lstStyle/>
          <a:p>
            <a:pPr>
              <a:defRPr/>
            </a:pPr>
            <a:r>
              <a:rPr lang="en-US" dirty="0">
                <a:latin typeface="Trebuchet MS" pitchFamily="34" charset="0"/>
              </a:rPr>
              <a:t>Zonal Coding</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2" name="Picture 2" descr="Fig10"/>
          <p:cNvPicPr>
            <a:picLocks noGrp="1" noChangeAspect="1" noChangeArrowheads="1"/>
          </p:cNvPicPr>
          <p:nvPr>
            <p:ph/>
          </p:nvPr>
        </p:nvPicPr>
        <p:blipFill>
          <a:blip r:embed="rId2"/>
          <a:srcRect/>
          <a:stretch>
            <a:fillRect/>
          </a:stretch>
        </p:blipFill>
        <p:spPr>
          <a:xfrm>
            <a:off x="4562764" y="142504"/>
            <a:ext cx="6049433" cy="6019800"/>
          </a:xfrm>
          <a:noFill/>
        </p:spPr>
      </p:pic>
      <p:sp>
        <p:nvSpPr>
          <p:cNvPr id="5" name="Rectangle 2"/>
          <p:cNvSpPr txBox="1">
            <a:spLocks noChangeArrowheads="1"/>
          </p:cNvSpPr>
          <p:nvPr/>
        </p:nvSpPr>
        <p:spPr>
          <a:xfrm>
            <a:off x="1" y="2612571"/>
            <a:ext cx="4358244" cy="2541321"/>
          </a:xfrm>
          <a:prstGeom prst="rect">
            <a:avLst/>
          </a:prstGeom>
        </p:spPr>
        <p:txBody>
          <a:bodyPr>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
                <a:schemeClr val="tx1"/>
              </a:buClr>
              <a:buSzTx/>
              <a:buFontTx/>
              <a:buChar char="•"/>
              <a:tabLst/>
              <a:defRPr/>
            </a:pPr>
            <a:r>
              <a:rPr kumimoji="0" lang="en-US" sz="3100" b="0" i="0" u="none" strike="noStrike" kern="1200" cap="none" spc="0" normalizeH="0" baseline="0" noProof="0" dirty="0">
                <a:ln>
                  <a:noFill/>
                </a:ln>
                <a:solidFill>
                  <a:schemeClr val="tx1"/>
                </a:solidFill>
                <a:effectLst/>
                <a:uLnTx/>
                <a:uFillTx/>
                <a:ea typeface="+mn-ea"/>
                <a:cs typeface="+mn-cs"/>
              </a:rPr>
              <a:t>The </a:t>
            </a:r>
            <a:r>
              <a:rPr kumimoji="0" lang="en-US" sz="3100" b="0" i="1" u="none" strike="noStrike" kern="1200" cap="none" spc="0" normalizeH="0" baseline="0" noProof="0" dirty="0">
                <a:ln>
                  <a:noFill/>
                </a:ln>
                <a:solidFill>
                  <a:schemeClr val="tx1"/>
                </a:solidFill>
                <a:effectLst/>
                <a:uLnTx/>
                <a:uFillTx/>
                <a:ea typeface="+mn-ea"/>
                <a:cs typeface="+mn-cs"/>
              </a:rPr>
              <a:t>zonal mask </a:t>
            </a:r>
            <a:r>
              <a:rPr kumimoji="0" lang="en-US" sz="3100" b="0" i="0" u="none" strike="noStrike" kern="1200" cap="none" spc="0" normalizeH="0" baseline="0" noProof="0" dirty="0">
                <a:ln>
                  <a:noFill/>
                </a:ln>
                <a:solidFill>
                  <a:schemeClr val="tx1"/>
                </a:solidFill>
                <a:effectLst/>
                <a:uLnTx/>
                <a:uFillTx/>
                <a:ea typeface="+mn-ea"/>
                <a:cs typeface="+mn-cs"/>
              </a:rPr>
              <a:t>is a bitmap of 1's and 0', where the 1's correspond to the coefficients to retain, and the 0's to the ones to eliminate </a:t>
            </a:r>
          </a:p>
          <a:p>
            <a:pPr marL="228600" marR="0" lvl="0" indent="-228600" algn="l" defTabSz="914400" rtl="0" eaLnBrk="1" fontAlgn="auto" latinLnBrk="0" hangingPunct="1">
              <a:lnSpc>
                <a:spcPct val="90000"/>
              </a:lnSpc>
              <a:spcBef>
                <a:spcPts val="1000"/>
              </a:spcBef>
              <a:spcAft>
                <a:spcPts val="0"/>
              </a:spcAft>
              <a:buClr>
                <a:schemeClr val="tx1"/>
              </a:buClr>
              <a:buSzTx/>
              <a:buFontTx/>
              <a:buChar char="•"/>
              <a:tabLst/>
              <a:defRPr/>
            </a:pPr>
            <a:r>
              <a:rPr kumimoji="0" lang="en-US" sz="3100" b="0" i="0" u="none" strike="noStrike" kern="1200" cap="none" spc="0" normalizeH="0" baseline="0" noProof="0" dirty="0">
                <a:ln>
                  <a:noFill/>
                </a:ln>
                <a:solidFill>
                  <a:schemeClr val="tx1"/>
                </a:solidFill>
                <a:effectLst/>
                <a:uLnTx/>
                <a:uFillTx/>
                <a:ea typeface="+mn-ea"/>
                <a:cs typeface="+mn-cs"/>
              </a:rPr>
              <a:t>As the zonal mask applies to the </a:t>
            </a:r>
            <a:r>
              <a:rPr kumimoji="0" lang="en-US" sz="3100" b="0" i="1" u="none" strike="noStrike" kern="1200" cap="none" spc="0" normalizeH="0" baseline="0" noProof="0" dirty="0">
                <a:ln>
                  <a:noFill/>
                </a:ln>
                <a:solidFill>
                  <a:schemeClr val="tx1"/>
                </a:solidFill>
                <a:effectLst/>
                <a:uLnTx/>
                <a:uFillTx/>
                <a:ea typeface="+mn-ea"/>
                <a:cs typeface="+mn-cs"/>
              </a:rPr>
              <a:t>entire image, </a:t>
            </a:r>
            <a:r>
              <a:rPr kumimoji="0" lang="en-US" sz="3100" b="0" i="0" u="none" strike="noStrike" kern="1200" cap="none" spc="0" normalizeH="0" baseline="0" noProof="0" dirty="0">
                <a:ln>
                  <a:noFill/>
                </a:ln>
                <a:solidFill>
                  <a:schemeClr val="tx1"/>
                </a:solidFill>
                <a:effectLst/>
                <a:uLnTx/>
                <a:uFillTx/>
                <a:ea typeface="+mn-ea"/>
                <a:cs typeface="+mn-cs"/>
              </a:rPr>
              <a:t>only one mask is required </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en-US" sz="2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6" name="Title 4"/>
          <p:cNvSpPr txBox="1">
            <a:spLocks/>
          </p:cNvSpPr>
          <p:nvPr/>
        </p:nvSpPr>
        <p:spPr>
          <a:xfrm>
            <a:off x="142501" y="190006"/>
            <a:ext cx="3835730" cy="843147"/>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en-US" sz="4000" b="0" i="0" u="none" strike="noStrike" kern="1200" cap="none" spc="0" normalizeH="0" baseline="0" noProof="0" dirty="0">
                <a:ln>
                  <a:noFill/>
                </a:ln>
                <a:solidFill>
                  <a:schemeClr val="tx1"/>
                </a:solidFill>
                <a:effectLst/>
                <a:uLnTx/>
                <a:uFillTx/>
                <a:latin typeface="Trebuchet MS" pitchFamily="34" charset="0"/>
              </a:rPr>
              <a:t>Zonal Coding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3790604" y="260649"/>
            <a:ext cx="4604442" cy="710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icrosoft YaHei" pitchFamily="34" charset="-122"/>
              </a:defRPr>
            </a:lvl9pPr>
          </a:lstStyle>
          <a:p>
            <a:pPr algn="ctr"/>
            <a:r>
              <a:rPr lang="en-US" sz="4000" dirty="0">
                <a:solidFill>
                  <a:schemeClr val="accent3">
                    <a:lumMod val="50000"/>
                  </a:schemeClr>
                </a:solidFill>
                <a:latin typeface="Trebuchet MS" pitchFamily="34" charset="0"/>
              </a:rPr>
              <a:t>Image Compression</a:t>
            </a:r>
          </a:p>
        </p:txBody>
      </p:sp>
      <p:pic>
        <p:nvPicPr>
          <p:cNvPr id="819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96433" y="1340769"/>
            <a:ext cx="9510184" cy="15144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819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96434" y="2855243"/>
            <a:ext cx="9387417" cy="18478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8197"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96434" y="4779170"/>
            <a:ext cx="9387417" cy="104933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234230776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body" idx="1"/>
          </p:nvPr>
        </p:nvSpPr>
        <p:spPr>
          <a:xfrm>
            <a:off x="609600" y="1246909"/>
            <a:ext cx="10972800" cy="4868883"/>
          </a:xfrm>
        </p:spPr>
        <p:txBody>
          <a:bodyPr>
            <a:normAutofit fontScale="85000" lnSpcReduction="20000"/>
          </a:bodyPr>
          <a:lstStyle/>
          <a:p>
            <a:pPr>
              <a:buClr>
                <a:schemeClr val="tx1"/>
              </a:buClr>
              <a:buFontTx/>
              <a:buChar char="•"/>
              <a:defRPr/>
            </a:pPr>
            <a:r>
              <a:rPr lang="en-US" sz="3300" dirty="0"/>
              <a:t>It selects the transform coefficients based on specific value</a:t>
            </a:r>
          </a:p>
          <a:p>
            <a:pPr>
              <a:buClr>
                <a:schemeClr val="tx1"/>
              </a:buClr>
              <a:buFontTx/>
              <a:buChar char="•"/>
              <a:defRPr/>
            </a:pPr>
            <a:r>
              <a:rPr lang="en-US" sz="3300" dirty="0"/>
              <a:t>A different threshold mask is required for each block, which increases file size as well as algorithmic complexity </a:t>
            </a:r>
            <a:r>
              <a:rPr lang="en-US" sz="3300" i="1" dirty="0"/>
              <a:t> </a:t>
            </a:r>
          </a:p>
          <a:p>
            <a:pPr>
              <a:buClr>
                <a:schemeClr val="tx1"/>
              </a:buClr>
              <a:buFontTx/>
              <a:buChar char="•"/>
              <a:defRPr/>
            </a:pPr>
            <a:r>
              <a:rPr lang="en-US" sz="3300" dirty="0"/>
              <a:t>In practice, the zonal mask is often predetermined because the low frequency terms tend to contain the most information, and hence exhibit the most variance </a:t>
            </a:r>
          </a:p>
          <a:p>
            <a:pPr>
              <a:buClr>
                <a:schemeClr val="tx1"/>
              </a:buClr>
              <a:buFontTx/>
              <a:buChar char="•"/>
              <a:defRPr/>
            </a:pPr>
            <a:r>
              <a:rPr lang="en-US" sz="3300" dirty="0"/>
              <a:t>In this case we select a fixed mask of a given shape and desired compression ratio, which streamlines the compression process</a:t>
            </a:r>
          </a:p>
          <a:p>
            <a:pPr>
              <a:buClr>
                <a:schemeClr val="tx1"/>
              </a:buClr>
              <a:buFontTx/>
              <a:buChar char="•"/>
              <a:defRPr/>
            </a:pPr>
            <a:r>
              <a:rPr lang="en-US" sz="3300" dirty="0"/>
              <a:t>In practice, the zonal mask is often predetermined because the low frequency terms tend to contain the most information, and hence exhibit the most variance </a:t>
            </a:r>
          </a:p>
          <a:p>
            <a:pPr>
              <a:buClr>
                <a:schemeClr val="tx1"/>
              </a:buClr>
              <a:buFontTx/>
              <a:buChar char="•"/>
              <a:defRPr/>
            </a:pPr>
            <a:r>
              <a:rPr lang="en-US" sz="3300" dirty="0"/>
              <a:t>In this case we select a fixed mask of a given shape and desired compression ratio, which streamlines the compression process</a:t>
            </a:r>
          </a:p>
          <a:p>
            <a:pPr marL="609600" indent="-609600" eaLnBrk="1" hangingPunct="1">
              <a:buClr>
                <a:schemeClr val="tx1"/>
              </a:buClr>
              <a:buFontTx/>
              <a:buChar char="•"/>
              <a:defRPr/>
            </a:pPr>
            <a:endParaRPr lang="en-US" i="1" dirty="0">
              <a:latin typeface="Arial" charset="0"/>
            </a:endParaRPr>
          </a:p>
        </p:txBody>
      </p:sp>
      <p:sp>
        <p:nvSpPr>
          <p:cNvPr id="5" name="Title 4"/>
          <p:cNvSpPr txBox="1">
            <a:spLocks/>
          </p:cNvSpPr>
          <p:nvPr/>
        </p:nvSpPr>
        <p:spPr>
          <a:xfrm>
            <a:off x="3657596" y="225633"/>
            <a:ext cx="5058891" cy="700643"/>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en-US" sz="4000" b="0" i="0" u="none" strike="noStrike" kern="1200" cap="none" spc="0" normalizeH="0" baseline="0" noProof="0" dirty="0">
                <a:ln>
                  <a:noFill/>
                </a:ln>
                <a:solidFill>
                  <a:schemeClr val="tx1"/>
                </a:solidFill>
                <a:effectLst/>
                <a:uLnTx/>
                <a:uFillTx/>
                <a:latin typeface="Trebuchet MS" pitchFamily="34" charset="0"/>
              </a:rPr>
              <a:t>Threshold Coding</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Rectangle 2"/>
          <p:cNvSpPr>
            <a:spLocks noChangeArrowheads="1"/>
          </p:cNvSpPr>
          <p:nvPr/>
        </p:nvSpPr>
        <p:spPr bwMode="auto">
          <a:xfrm>
            <a:off x="1" y="684810"/>
            <a:ext cx="11970326" cy="707886"/>
          </a:xfrm>
          <a:prstGeom prst="rect">
            <a:avLst/>
          </a:prstGeom>
          <a:noFill/>
          <a:ln w="9525">
            <a:noFill/>
            <a:miter lim="800000"/>
            <a:headEnd/>
            <a:tailEnd/>
          </a:ln>
        </p:spPr>
        <p:txBody>
          <a:bodyPr wrap="square" anchor="ctr">
            <a:spAutoFit/>
          </a:bodyPr>
          <a:lstStyle/>
          <a:p>
            <a:pPr algn="ctr" eaLnBrk="1" hangingPunct="1"/>
            <a:r>
              <a:rPr lang="en-US" sz="4000" dirty="0">
                <a:latin typeface="Trebuchet MS" pitchFamily="34" charset="0"/>
              </a:rPr>
              <a:t>Zonal Compression with DCT and Walsh Transforms </a:t>
            </a:r>
          </a:p>
        </p:txBody>
      </p:sp>
      <p:pic>
        <p:nvPicPr>
          <p:cNvPr id="206853" name="Picture 3" descr="Fig10"/>
          <p:cNvPicPr>
            <a:picLocks noGrp="1" noChangeAspect="1" noChangeArrowheads="1"/>
          </p:cNvPicPr>
          <p:nvPr>
            <p:ph sz="half" idx="1"/>
          </p:nvPr>
        </p:nvPicPr>
        <p:blipFill>
          <a:blip r:embed="rId2"/>
          <a:srcRect/>
          <a:stretch>
            <a:fillRect/>
          </a:stretch>
        </p:blipFill>
        <p:spPr>
          <a:xfrm>
            <a:off x="406400" y="2209800"/>
            <a:ext cx="3556000" cy="1778000"/>
          </a:xfrm>
          <a:noFill/>
        </p:spPr>
      </p:pic>
      <p:pic>
        <p:nvPicPr>
          <p:cNvPr id="206854" name="Picture 4" descr="Fig10"/>
          <p:cNvPicPr>
            <a:picLocks noGrp="1" noChangeAspect="1" noChangeArrowheads="1"/>
          </p:cNvPicPr>
          <p:nvPr>
            <p:ph sz="quarter" idx="2"/>
          </p:nvPr>
        </p:nvPicPr>
        <p:blipFill>
          <a:blip r:embed="rId3"/>
          <a:srcRect/>
          <a:stretch>
            <a:fillRect/>
          </a:stretch>
        </p:blipFill>
        <p:spPr>
          <a:xfrm>
            <a:off x="4368800" y="3657600"/>
            <a:ext cx="3556000" cy="1778000"/>
          </a:xfrm>
          <a:noFill/>
        </p:spPr>
      </p:pic>
      <p:pic>
        <p:nvPicPr>
          <p:cNvPr id="206855" name="Picture 5" descr="Fig10"/>
          <p:cNvPicPr>
            <a:picLocks noGrp="1" noChangeAspect="1" noChangeArrowheads="1"/>
          </p:cNvPicPr>
          <p:nvPr>
            <p:ph sz="quarter" idx="3"/>
          </p:nvPr>
        </p:nvPicPr>
        <p:blipFill>
          <a:blip r:embed="rId4"/>
          <a:srcRect/>
          <a:stretch>
            <a:fillRect/>
          </a:stretch>
        </p:blipFill>
        <p:spPr>
          <a:xfrm>
            <a:off x="8229600" y="2209800"/>
            <a:ext cx="3556000" cy="1778000"/>
          </a:xfrm>
          <a:noFill/>
        </p:spPr>
      </p:pic>
      <p:sp>
        <p:nvSpPr>
          <p:cNvPr id="206856" name="Text Box 6"/>
          <p:cNvSpPr txBox="1">
            <a:spLocks noChangeArrowheads="1"/>
          </p:cNvSpPr>
          <p:nvPr/>
        </p:nvSpPr>
        <p:spPr bwMode="auto">
          <a:xfrm>
            <a:off x="203200" y="1600200"/>
            <a:ext cx="8814593" cy="338554"/>
          </a:xfrm>
          <a:prstGeom prst="rect">
            <a:avLst/>
          </a:prstGeom>
          <a:noFill/>
          <a:ln w="9525">
            <a:noFill/>
            <a:miter lim="800000"/>
            <a:headEnd/>
            <a:tailEnd/>
          </a:ln>
        </p:spPr>
        <p:txBody>
          <a:bodyPr wrap="none">
            <a:spAutoFit/>
          </a:bodyPr>
          <a:lstStyle/>
          <a:p>
            <a:r>
              <a:rPr lang="en-US" sz="1600">
                <a:latin typeface="Arial" charset="0"/>
              </a:rPr>
              <a:t>A block size of 64x64 was used, a circular zonal mask, and DC coefficients were not quantized </a:t>
            </a:r>
          </a:p>
        </p:txBody>
      </p:sp>
      <p:sp>
        <p:nvSpPr>
          <p:cNvPr id="206857" name="Text Box 7"/>
          <p:cNvSpPr txBox="1">
            <a:spLocks noChangeArrowheads="1"/>
          </p:cNvSpPr>
          <p:nvPr/>
        </p:nvSpPr>
        <p:spPr bwMode="auto">
          <a:xfrm>
            <a:off x="8128001" y="4038600"/>
            <a:ext cx="2901756" cy="830997"/>
          </a:xfrm>
          <a:prstGeom prst="rect">
            <a:avLst/>
          </a:prstGeom>
          <a:noFill/>
          <a:ln w="9525">
            <a:noFill/>
            <a:miter lim="800000"/>
            <a:headEnd/>
            <a:tailEnd/>
          </a:ln>
        </p:spPr>
        <p:txBody>
          <a:bodyPr wrap="none">
            <a:spAutoFit/>
          </a:bodyPr>
          <a:lstStyle/>
          <a:p>
            <a:r>
              <a:rPr lang="en-US" sz="1600">
                <a:latin typeface="Arial" charset="0"/>
              </a:rPr>
              <a:t>c) Error image comparing the </a:t>
            </a:r>
          </a:p>
          <a:p>
            <a:r>
              <a:rPr lang="en-US" sz="1600">
                <a:latin typeface="Arial" charset="0"/>
              </a:rPr>
              <a:t>   original and (b), histogram </a:t>
            </a:r>
          </a:p>
          <a:p>
            <a:r>
              <a:rPr lang="en-US" sz="1600">
                <a:latin typeface="Arial" charset="0"/>
              </a:rPr>
              <a:t>   stretched to show detail</a:t>
            </a:r>
          </a:p>
        </p:txBody>
      </p:sp>
      <p:sp>
        <p:nvSpPr>
          <p:cNvPr id="206858" name="Text Box 8"/>
          <p:cNvSpPr txBox="1">
            <a:spLocks noChangeArrowheads="1"/>
          </p:cNvSpPr>
          <p:nvPr/>
        </p:nvSpPr>
        <p:spPr bwMode="auto">
          <a:xfrm>
            <a:off x="203201" y="4038600"/>
            <a:ext cx="2735044" cy="830997"/>
          </a:xfrm>
          <a:prstGeom prst="rect">
            <a:avLst/>
          </a:prstGeom>
          <a:noFill/>
          <a:ln w="9525">
            <a:noFill/>
            <a:miter lim="800000"/>
            <a:headEnd/>
            <a:tailEnd/>
          </a:ln>
        </p:spPr>
        <p:txBody>
          <a:bodyPr wrap="none">
            <a:spAutoFit/>
          </a:bodyPr>
          <a:lstStyle/>
          <a:p>
            <a:pPr marL="342900" indent="-342900"/>
            <a:r>
              <a:rPr lang="en-US" sz="1600">
                <a:latin typeface="Arial" charset="0"/>
              </a:rPr>
              <a:t>a) Original image, a view of </a:t>
            </a:r>
          </a:p>
          <a:p>
            <a:pPr marL="342900" indent="-342900"/>
            <a:r>
              <a:rPr lang="en-US" sz="1600">
                <a:latin typeface="Arial" charset="0"/>
              </a:rPr>
              <a:t>     St. Louis, Missouri, from </a:t>
            </a:r>
          </a:p>
          <a:p>
            <a:pPr marL="342900" indent="-342900"/>
            <a:r>
              <a:rPr lang="en-US" sz="1600">
                <a:latin typeface="Arial" charset="0"/>
              </a:rPr>
              <a:t>     the Gateway Arch</a:t>
            </a:r>
          </a:p>
        </p:txBody>
      </p:sp>
      <p:sp>
        <p:nvSpPr>
          <p:cNvPr id="206859" name="Text Box 9"/>
          <p:cNvSpPr txBox="1">
            <a:spLocks noChangeArrowheads="1"/>
          </p:cNvSpPr>
          <p:nvPr/>
        </p:nvSpPr>
        <p:spPr bwMode="auto">
          <a:xfrm>
            <a:off x="4165600" y="5486401"/>
            <a:ext cx="3262432" cy="584775"/>
          </a:xfrm>
          <a:prstGeom prst="rect">
            <a:avLst/>
          </a:prstGeom>
          <a:noFill/>
          <a:ln w="9525">
            <a:noFill/>
            <a:miter lim="800000"/>
            <a:headEnd/>
            <a:tailEnd/>
          </a:ln>
        </p:spPr>
        <p:txBody>
          <a:bodyPr wrap="none">
            <a:spAutoFit/>
          </a:bodyPr>
          <a:lstStyle/>
          <a:p>
            <a:r>
              <a:rPr lang="en-US" sz="1600">
                <a:latin typeface="Arial" charset="0"/>
              </a:rPr>
              <a:t>b) Results from using the DCT </a:t>
            </a:r>
          </a:p>
          <a:p>
            <a:r>
              <a:rPr lang="en-US" sz="1600">
                <a:latin typeface="Arial" charset="0"/>
              </a:rPr>
              <a:t>    with a compression ratio = 4.27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6" name="Picture 2" descr="Fig10"/>
          <p:cNvPicPr>
            <a:picLocks noGrp="1" noChangeAspect="1" noChangeArrowheads="1"/>
          </p:cNvPicPr>
          <p:nvPr>
            <p:ph sz="half" idx="1"/>
          </p:nvPr>
        </p:nvPicPr>
        <p:blipFill>
          <a:blip r:embed="rId2"/>
          <a:srcRect/>
          <a:stretch>
            <a:fillRect/>
          </a:stretch>
        </p:blipFill>
        <p:spPr>
          <a:xfrm>
            <a:off x="812800" y="2057400"/>
            <a:ext cx="4876800" cy="2438400"/>
          </a:xfrm>
          <a:noFill/>
        </p:spPr>
      </p:pic>
      <p:pic>
        <p:nvPicPr>
          <p:cNvPr id="207877" name="Picture 3" descr="Fig10"/>
          <p:cNvPicPr>
            <a:picLocks noGrp="1" noChangeAspect="1" noChangeArrowheads="1"/>
          </p:cNvPicPr>
          <p:nvPr>
            <p:ph sz="half" idx="2"/>
          </p:nvPr>
        </p:nvPicPr>
        <p:blipFill>
          <a:blip r:embed="rId3"/>
          <a:srcRect/>
          <a:stretch>
            <a:fillRect/>
          </a:stretch>
        </p:blipFill>
        <p:spPr>
          <a:xfrm>
            <a:off x="6502400" y="2057400"/>
            <a:ext cx="4876800" cy="2438400"/>
          </a:xfrm>
          <a:noFill/>
        </p:spPr>
      </p:pic>
      <p:sp>
        <p:nvSpPr>
          <p:cNvPr id="207878" name="Rectangle 4"/>
          <p:cNvSpPr>
            <a:spLocks noChangeArrowheads="1"/>
          </p:cNvSpPr>
          <p:nvPr/>
        </p:nvSpPr>
        <p:spPr bwMode="auto">
          <a:xfrm>
            <a:off x="0" y="774865"/>
            <a:ext cx="11934701" cy="707886"/>
          </a:xfrm>
          <a:prstGeom prst="rect">
            <a:avLst/>
          </a:prstGeom>
          <a:noFill/>
          <a:ln w="9525">
            <a:noFill/>
            <a:miter lim="800000"/>
            <a:headEnd/>
            <a:tailEnd/>
          </a:ln>
        </p:spPr>
        <p:txBody>
          <a:bodyPr wrap="square" anchor="ctr">
            <a:spAutoFit/>
          </a:bodyPr>
          <a:lstStyle/>
          <a:p>
            <a:pPr algn="ctr" eaLnBrk="1" hangingPunct="1"/>
            <a:r>
              <a:rPr lang="en-US" sz="4000" dirty="0">
                <a:latin typeface="Trebuchet MS" pitchFamily="34" charset="0"/>
              </a:rPr>
              <a:t>Zonal Compression with DCT and Walsh Transforms</a:t>
            </a:r>
          </a:p>
        </p:txBody>
      </p:sp>
      <p:sp>
        <p:nvSpPr>
          <p:cNvPr id="207879" name="Text Box 5"/>
          <p:cNvSpPr txBox="1">
            <a:spLocks noChangeArrowheads="1"/>
          </p:cNvSpPr>
          <p:nvPr/>
        </p:nvSpPr>
        <p:spPr bwMode="auto">
          <a:xfrm>
            <a:off x="6299201" y="4572001"/>
            <a:ext cx="4028667" cy="584775"/>
          </a:xfrm>
          <a:prstGeom prst="rect">
            <a:avLst/>
          </a:prstGeom>
          <a:noFill/>
          <a:ln w="9525">
            <a:noFill/>
            <a:miter lim="800000"/>
            <a:headEnd/>
            <a:tailEnd/>
          </a:ln>
        </p:spPr>
        <p:txBody>
          <a:bodyPr wrap="none">
            <a:spAutoFit/>
          </a:bodyPr>
          <a:lstStyle/>
          <a:p>
            <a:r>
              <a:rPr lang="en-US" sz="1600">
                <a:latin typeface="Arial" charset="0"/>
              </a:rPr>
              <a:t>e) Error image comparing the original and </a:t>
            </a:r>
          </a:p>
          <a:p>
            <a:r>
              <a:rPr lang="en-US" sz="1600">
                <a:latin typeface="Arial" charset="0"/>
              </a:rPr>
              <a:t>    (d), histogram stretched to show detail, </a:t>
            </a:r>
          </a:p>
        </p:txBody>
      </p:sp>
      <p:sp>
        <p:nvSpPr>
          <p:cNvPr id="207880" name="Text Box 6"/>
          <p:cNvSpPr txBox="1">
            <a:spLocks noChangeArrowheads="1"/>
          </p:cNvSpPr>
          <p:nvPr/>
        </p:nvSpPr>
        <p:spPr bwMode="auto">
          <a:xfrm>
            <a:off x="1016000" y="4572001"/>
            <a:ext cx="3420616" cy="584775"/>
          </a:xfrm>
          <a:prstGeom prst="rect">
            <a:avLst/>
          </a:prstGeom>
          <a:noFill/>
          <a:ln w="9525">
            <a:noFill/>
            <a:miter lim="800000"/>
            <a:headEnd/>
            <a:tailEnd/>
          </a:ln>
        </p:spPr>
        <p:txBody>
          <a:bodyPr wrap="none">
            <a:spAutoFit/>
          </a:bodyPr>
          <a:lstStyle/>
          <a:p>
            <a:r>
              <a:rPr lang="en-US" sz="1600">
                <a:latin typeface="Arial" charset="0"/>
              </a:rPr>
              <a:t>d) Results from using the DCT with </a:t>
            </a:r>
          </a:p>
          <a:p>
            <a:r>
              <a:rPr lang="en-US" sz="1600">
                <a:latin typeface="Arial" charset="0"/>
              </a:rPr>
              <a:t>    a compression ratio = 14.94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0" name="Picture 2" descr="Fig10"/>
          <p:cNvPicPr>
            <a:picLocks noGrp="1" noChangeAspect="1" noChangeArrowheads="1"/>
          </p:cNvPicPr>
          <p:nvPr>
            <p:ph sz="half" idx="1"/>
          </p:nvPr>
        </p:nvPicPr>
        <p:blipFill>
          <a:blip r:embed="rId2"/>
          <a:srcRect/>
          <a:stretch>
            <a:fillRect/>
          </a:stretch>
        </p:blipFill>
        <p:spPr>
          <a:xfrm>
            <a:off x="812800" y="1981200"/>
            <a:ext cx="4876800" cy="2438400"/>
          </a:xfrm>
          <a:noFill/>
        </p:spPr>
      </p:pic>
      <p:pic>
        <p:nvPicPr>
          <p:cNvPr id="208901" name="Picture 3" descr="Fig10"/>
          <p:cNvPicPr>
            <a:picLocks noGrp="1" noChangeAspect="1" noChangeArrowheads="1"/>
          </p:cNvPicPr>
          <p:nvPr>
            <p:ph sz="half" idx="2"/>
          </p:nvPr>
        </p:nvPicPr>
        <p:blipFill>
          <a:blip r:embed="rId3"/>
          <a:srcRect/>
          <a:stretch>
            <a:fillRect/>
          </a:stretch>
        </p:blipFill>
        <p:spPr>
          <a:xfrm>
            <a:off x="6604000" y="1981200"/>
            <a:ext cx="4876800" cy="2438400"/>
          </a:xfrm>
          <a:noFill/>
        </p:spPr>
      </p:pic>
      <p:sp>
        <p:nvSpPr>
          <p:cNvPr id="208902" name="Rectangle 4"/>
          <p:cNvSpPr>
            <a:spLocks noChangeArrowheads="1"/>
          </p:cNvSpPr>
          <p:nvPr/>
        </p:nvSpPr>
        <p:spPr bwMode="auto">
          <a:xfrm>
            <a:off x="142504" y="739239"/>
            <a:ext cx="11839699" cy="707886"/>
          </a:xfrm>
          <a:prstGeom prst="rect">
            <a:avLst/>
          </a:prstGeom>
          <a:noFill/>
          <a:ln w="9525">
            <a:noFill/>
            <a:miter lim="800000"/>
            <a:headEnd/>
            <a:tailEnd/>
          </a:ln>
        </p:spPr>
        <p:txBody>
          <a:bodyPr wrap="square" anchor="ctr">
            <a:spAutoFit/>
          </a:bodyPr>
          <a:lstStyle/>
          <a:p>
            <a:pPr algn="ctr" eaLnBrk="1" hangingPunct="1"/>
            <a:r>
              <a:rPr lang="en-US" sz="4000" dirty="0">
                <a:latin typeface="Trebuchet MS" pitchFamily="34" charset="0"/>
              </a:rPr>
              <a:t>Zonal Compression with DCT and Walsh Transforms</a:t>
            </a:r>
          </a:p>
        </p:txBody>
      </p:sp>
      <p:sp>
        <p:nvSpPr>
          <p:cNvPr id="208903" name="Text Box 5"/>
          <p:cNvSpPr txBox="1">
            <a:spLocks noChangeArrowheads="1"/>
          </p:cNvSpPr>
          <p:nvPr/>
        </p:nvSpPr>
        <p:spPr bwMode="auto">
          <a:xfrm>
            <a:off x="6400801" y="4495801"/>
            <a:ext cx="4028667" cy="584775"/>
          </a:xfrm>
          <a:prstGeom prst="rect">
            <a:avLst/>
          </a:prstGeom>
          <a:noFill/>
          <a:ln w="9525">
            <a:noFill/>
            <a:miter lim="800000"/>
            <a:headEnd/>
            <a:tailEnd/>
          </a:ln>
        </p:spPr>
        <p:txBody>
          <a:bodyPr wrap="none">
            <a:spAutoFit/>
          </a:bodyPr>
          <a:lstStyle/>
          <a:p>
            <a:r>
              <a:rPr lang="en-US" sz="1600">
                <a:latin typeface="Arial" charset="0"/>
              </a:rPr>
              <a:t>g) Error image comparing the original and </a:t>
            </a:r>
          </a:p>
          <a:p>
            <a:r>
              <a:rPr lang="en-US" sz="1600">
                <a:latin typeface="Arial" charset="0"/>
              </a:rPr>
              <a:t>    (f), histogram stretched to show detail </a:t>
            </a:r>
          </a:p>
        </p:txBody>
      </p:sp>
      <p:sp>
        <p:nvSpPr>
          <p:cNvPr id="208904" name="Text Box 6"/>
          <p:cNvSpPr txBox="1">
            <a:spLocks noChangeArrowheads="1"/>
          </p:cNvSpPr>
          <p:nvPr/>
        </p:nvSpPr>
        <p:spPr bwMode="auto">
          <a:xfrm>
            <a:off x="508000" y="4495801"/>
            <a:ext cx="4070602" cy="584775"/>
          </a:xfrm>
          <a:prstGeom prst="rect">
            <a:avLst/>
          </a:prstGeom>
          <a:noFill/>
          <a:ln w="9525">
            <a:noFill/>
            <a:miter lim="800000"/>
            <a:headEnd/>
            <a:tailEnd/>
          </a:ln>
        </p:spPr>
        <p:txBody>
          <a:bodyPr wrap="none">
            <a:spAutoFit/>
          </a:bodyPr>
          <a:lstStyle/>
          <a:p>
            <a:r>
              <a:rPr lang="en-US" sz="1600">
                <a:latin typeface="Arial" charset="0"/>
              </a:rPr>
              <a:t>f) Results from using the Walsh Transform </a:t>
            </a:r>
          </a:p>
          <a:p>
            <a:r>
              <a:rPr lang="en-US" sz="1600">
                <a:latin typeface="Arial" charset="0"/>
              </a:rPr>
              <a:t>   (WHT) with a compression ratio = 4.27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4" name="Picture 2" descr="Fig10"/>
          <p:cNvPicPr>
            <a:picLocks noGrp="1" noChangeAspect="1" noChangeArrowheads="1"/>
          </p:cNvPicPr>
          <p:nvPr>
            <p:ph sz="half" idx="1"/>
          </p:nvPr>
        </p:nvPicPr>
        <p:blipFill>
          <a:blip r:embed="rId2"/>
          <a:srcRect/>
          <a:stretch>
            <a:fillRect/>
          </a:stretch>
        </p:blipFill>
        <p:spPr>
          <a:xfrm>
            <a:off x="812800" y="1905000"/>
            <a:ext cx="4876800" cy="2438400"/>
          </a:xfrm>
          <a:noFill/>
        </p:spPr>
      </p:pic>
      <p:pic>
        <p:nvPicPr>
          <p:cNvPr id="209925" name="Picture 3" descr="Fig10"/>
          <p:cNvPicPr>
            <a:picLocks noGrp="1" noChangeAspect="1" noChangeArrowheads="1"/>
          </p:cNvPicPr>
          <p:nvPr>
            <p:ph sz="half" idx="2"/>
          </p:nvPr>
        </p:nvPicPr>
        <p:blipFill>
          <a:blip r:embed="rId3"/>
          <a:srcRect/>
          <a:stretch>
            <a:fillRect/>
          </a:stretch>
        </p:blipFill>
        <p:spPr>
          <a:xfrm>
            <a:off x="6604000" y="1905000"/>
            <a:ext cx="4876800" cy="2438400"/>
          </a:xfrm>
          <a:noFill/>
        </p:spPr>
      </p:pic>
      <p:sp>
        <p:nvSpPr>
          <p:cNvPr id="209926" name="Rectangle 4"/>
          <p:cNvSpPr>
            <a:spLocks noChangeArrowheads="1"/>
          </p:cNvSpPr>
          <p:nvPr/>
        </p:nvSpPr>
        <p:spPr bwMode="auto">
          <a:xfrm>
            <a:off x="1" y="774865"/>
            <a:ext cx="11922826" cy="707886"/>
          </a:xfrm>
          <a:prstGeom prst="rect">
            <a:avLst/>
          </a:prstGeom>
          <a:noFill/>
          <a:ln w="9525">
            <a:noFill/>
            <a:miter lim="800000"/>
            <a:headEnd/>
            <a:tailEnd/>
          </a:ln>
        </p:spPr>
        <p:txBody>
          <a:bodyPr wrap="square" anchor="ctr">
            <a:spAutoFit/>
          </a:bodyPr>
          <a:lstStyle/>
          <a:p>
            <a:pPr algn="ctr" eaLnBrk="1" hangingPunct="1"/>
            <a:r>
              <a:rPr lang="en-US" sz="4000" dirty="0">
                <a:latin typeface="Trebuchet MS" pitchFamily="34" charset="0"/>
              </a:rPr>
              <a:t>Zonal Compression with DCT and Walsh Transforms</a:t>
            </a:r>
          </a:p>
        </p:txBody>
      </p:sp>
      <p:sp>
        <p:nvSpPr>
          <p:cNvPr id="209927" name="Text Box 5"/>
          <p:cNvSpPr txBox="1">
            <a:spLocks noChangeArrowheads="1"/>
          </p:cNvSpPr>
          <p:nvPr/>
        </p:nvSpPr>
        <p:spPr bwMode="auto">
          <a:xfrm>
            <a:off x="6502401" y="4419600"/>
            <a:ext cx="3959738" cy="615553"/>
          </a:xfrm>
          <a:prstGeom prst="rect">
            <a:avLst/>
          </a:prstGeom>
          <a:noFill/>
          <a:ln w="9525">
            <a:noFill/>
            <a:miter lim="800000"/>
            <a:headEnd/>
            <a:tailEnd/>
          </a:ln>
        </p:spPr>
        <p:txBody>
          <a:bodyPr wrap="none">
            <a:spAutoFit/>
          </a:bodyPr>
          <a:lstStyle/>
          <a:p>
            <a:r>
              <a:rPr lang="en-US" sz="1600">
                <a:latin typeface="Arial" charset="0"/>
              </a:rPr>
              <a:t>i) Error image comparing the original and </a:t>
            </a:r>
          </a:p>
          <a:p>
            <a:r>
              <a:rPr lang="en-US" sz="1600">
                <a:latin typeface="Arial" charset="0"/>
              </a:rPr>
              <a:t>   (h), histogram stretched to show detail</a:t>
            </a:r>
            <a:r>
              <a:rPr lang="en-US"/>
              <a:t> </a:t>
            </a:r>
          </a:p>
        </p:txBody>
      </p:sp>
      <p:sp>
        <p:nvSpPr>
          <p:cNvPr id="209928" name="Text Box 6"/>
          <p:cNvSpPr txBox="1">
            <a:spLocks noChangeArrowheads="1"/>
          </p:cNvSpPr>
          <p:nvPr/>
        </p:nvSpPr>
        <p:spPr bwMode="auto">
          <a:xfrm>
            <a:off x="1016001" y="4419601"/>
            <a:ext cx="3467103" cy="584775"/>
          </a:xfrm>
          <a:prstGeom prst="rect">
            <a:avLst/>
          </a:prstGeom>
          <a:noFill/>
          <a:ln w="9525">
            <a:noFill/>
            <a:miter lim="800000"/>
            <a:headEnd/>
            <a:tailEnd/>
          </a:ln>
        </p:spPr>
        <p:txBody>
          <a:bodyPr wrap="none">
            <a:spAutoFit/>
          </a:bodyPr>
          <a:lstStyle/>
          <a:p>
            <a:r>
              <a:rPr lang="en-US" sz="1600">
                <a:latin typeface="Arial" charset="0"/>
              </a:rPr>
              <a:t>h) Results from using the WHT with </a:t>
            </a:r>
          </a:p>
          <a:p>
            <a:r>
              <a:rPr lang="en-US" sz="1600">
                <a:latin typeface="Arial" charset="0"/>
              </a:rPr>
              <a:t>    a compression ratio = 14.94</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body" idx="1"/>
          </p:nvPr>
        </p:nvSpPr>
        <p:spPr>
          <a:xfrm>
            <a:off x="609600" y="1258784"/>
            <a:ext cx="10972800" cy="4884718"/>
          </a:xfrm>
        </p:spPr>
        <p:txBody>
          <a:bodyPr>
            <a:normAutofit fontScale="92500" lnSpcReduction="10000"/>
          </a:bodyPr>
          <a:lstStyle/>
          <a:p>
            <a:pPr eaLnBrk="1" hangingPunct="1">
              <a:buClr>
                <a:schemeClr val="tx1"/>
              </a:buClr>
              <a:buFontTx/>
              <a:buChar char="•"/>
              <a:defRPr/>
            </a:pPr>
            <a:r>
              <a:rPr lang="en-US" dirty="0"/>
              <a:t>One of the most commonly used image compression standards is primarily a form of transform coding </a:t>
            </a:r>
          </a:p>
          <a:p>
            <a:pPr eaLnBrk="1" hangingPunct="1">
              <a:buClr>
                <a:schemeClr val="tx1"/>
              </a:buClr>
              <a:buFontTx/>
              <a:buChar char="•"/>
              <a:defRPr/>
            </a:pPr>
            <a:r>
              <a:rPr lang="en-US" dirty="0"/>
              <a:t>The Joint Photographic Expert Group (JPEG) under the auspices of the International Standards Organization (ISO) devised a family of image compression methods for still images </a:t>
            </a:r>
          </a:p>
          <a:p>
            <a:pPr eaLnBrk="1" hangingPunct="1">
              <a:buClr>
                <a:schemeClr val="tx1"/>
              </a:buClr>
              <a:buFontTx/>
              <a:buChar char="•"/>
              <a:defRPr/>
            </a:pPr>
            <a:r>
              <a:rPr lang="en-US" dirty="0"/>
              <a:t>The original JPEG standard uses the DCT and 8x8 pixel blocks as the basis for compression </a:t>
            </a:r>
          </a:p>
          <a:p>
            <a:pPr>
              <a:buClr>
                <a:schemeClr val="tx1"/>
              </a:buClr>
              <a:buFontTx/>
              <a:buChar char="•"/>
              <a:defRPr/>
            </a:pPr>
            <a:r>
              <a:rPr lang="en-US" dirty="0"/>
              <a:t>Before computing the DCT, the pixel values are level shifted so that they are centered at zero</a:t>
            </a:r>
          </a:p>
          <a:p>
            <a:pPr>
              <a:buClr>
                <a:schemeClr val="tx1"/>
              </a:buClr>
              <a:buFontTx/>
              <a:buChar char="•"/>
              <a:defRPr/>
            </a:pPr>
            <a:r>
              <a:rPr lang="en-US" dirty="0"/>
              <a:t>EXAMPLE 10.3.7: </a:t>
            </a:r>
          </a:p>
          <a:p>
            <a:pPr>
              <a:buNone/>
              <a:defRPr/>
            </a:pPr>
            <a:r>
              <a:rPr lang="en-US" dirty="0"/>
              <a:t>	A typical 8-bit image has a range of gray levels of 0 to 255. Level shifting this range to be centered at zero involves subtracting 128 from each pixel value, so the resulting range is from -128 to 127</a:t>
            </a:r>
            <a:endParaRPr lang="en-US" dirty="0">
              <a:latin typeface="Arial" charset="0"/>
            </a:endParaRPr>
          </a:p>
          <a:p>
            <a:pPr eaLnBrk="1" hangingPunct="1">
              <a:buClr>
                <a:schemeClr val="tx1"/>
              </a:buClr>
              <a:buFontTx/>
              <a:buChar char="•"/>
              <a:defRPr/>
            </a:pPr>
            <a:endParaRPr lang="en-US" dirty="0"/>
          </a:p>
          <a:p>
            <a:pPr eaLnBrk="1" hangingPunct="1">
              <a:buFont typeface="Wingdings" pitchFamily="2" charset="2"/>
              <a:buNone/>
              <a:defRPr/>
            </a:pPr>
            <a:endParaRPr lang="en-US" dirty="0"/>
          </a:p>
        </p:txBody>
      </p:sp>
      <p:sp>
        <p:nvSpPr>
          <p:cNvPr id="5" name="Rectangle 4"/>
          <p:cNvSpPr>
            <a:spLocks noChangeArrowheads="1"/>
          </p:cNvSpPr>
          <p:nvPr/>
        </p:nvSpPr>
        <p:spPr bwMode="auto">
          <a:xfrm>
            <a:off x="179482" y="0"/>
            <a:ext cx="10211427" cy="1323439"/>
          </a:xfrm>
          <a:prstGeom prst="rect">
            <a:avLst/>
          </a:prstGeom>
          <a:noFill/>
          <a:ln w="9525">
            <a:noFill/>
            <a:miter lim="800000"/>
            <a:headEnd/>
            <a:tailEnd/>
          </a:ln>
        </p:spPr>
        <p:txBody>
          <a:bodyPr wrap="square" anchor="ctr">
            <a:spAutoFit/>
          </a:bodyPr>
          <a:lstStyle/>
          <a:p>
            <a:pPr algn="ctr" eaLnBrk="1" hangingPunct="1"/>
            <a:r>
              <a:rPr lang="en-US" sz="4000" dirty="0">
                <a:latin typeface="Trebuchet MS" pitchFamily="34" charset="0"/>
              </a:rPr>
              <a:t>Zonal Compression with DCT and Walsh Transforms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body" idx="1"/>
          </p:nvPr>
        </p:nvSpPr>
        <p:spPr>
          <a:xfrm>
            <a:off x="657102" y="1318160"/>
            <a:ext cx="10972800" cy="4845134"/>
          </a:xfrm>
        </p:spPr>
        <p:txBody>
          <a:bodyPr>
            <a:noAutofit/>
          </a:bodyPr>
          <a:lstStyle/>
          <a:p>
            <a:pPr eaLnBrk="1" hangingPunct="1">
              <a:lnSpc>
                <a:spcPct val="90000"/>
              </a:lnSpc>
              <a:buClr>
                <a:schemeClr val="tx1"/>
              </a:buClr>
              <a:buFontTx/>
              <a:buChar char="•"/>
              <a:defRPr/>
            </a:pPr>
            <a:r>
              <a:rPr lang="en-US" dirty="0"/>
              <a:t>After level shifting, the DCT is computed</a:t>
            </a:r>
          </a:p>
          <a:p>
            <a:pPr eaLnBrk="1" hangingPunct="1">
              <a:lnSpc>
                <a:spcPct val="90000"/>
              </a:lnSpc>
              <a:buClr>
                <a:schemeClr val="tx1"/>
              </a:buClr>
              <a:buFontTx/>
              <a:buChar char="•"/>
              <a:defRPr/>
            </a:pPr>
            <a:r>
              <a:rPr lang="en-US" dirty="0"/>
              <a:t>Next, the DCT coefficients are quantized by dividing by the values in a quantization table and then truncated </a:t>
            </a:r>
          </a:p>
          <a:p>
            <a:pPr eaLnBrk="1" hangingPunct="1">
              <a:lnSpc>
                <a:spcPct val="90000"/>
              </a:lnSpc>
              <a:buClr>
                <a:schemeClr val="tx1"/>
              </a:buClr>
              <a:buFontTx/>
              <a:buChar char="•"/>
              <a:defRPr/>
            </a:pPr>
            <a:r>
              <a:rPr lang="en-US" dirty="0"/>
              <a:t>For color signals JPEG transforms the RGB components into the </a:t>
            </a:r>
            <a:r>
              <a:rPr lang="en-US" i="1" dirty="0" err="1"/>
              <a:t>YCrCb</a:t>
            </a:r>
            <a:r>
              <a:rPr lang="en-US" dirty="0"/>
              <a:t> color space, and subsamples the two color difference signals (</a:t>
            </a:r>
            <a:r>
              <a:rPr lang="en-US" i="1" dirty="0"/>
              <a:t>Cr</a:t>
            </a:r>
            <a:r>
              <a:rPr lang="en-US" dirty="0"/>
              <a:t> and </a:t>
            </a:r>
            <a:r>
              <a:rPr lang="en-US" i="1" dirty="0" err="1"/>
              <a:t>Cb</a:t>
            </a:r>
            <a:r>
              <a:rPr lang="en-US" dirty="0"/>
              <a:t>), since we perceive more detail in the luminance (brightness) than in the color information</a:t>
            </a:r>
          </a:p>
          <a:p>
            <a:pPr>
              <a:buClr>
                <a:schemeClr val="tx1"/>
              </a:buClr>
              <a:buFontTx/>
              <a:buChar char="•"/>
              <a:defRPr/>
            </a:pPr>
            <a:r>
              <a:rPr lang="en-US" dirty="0"/>
              <a:t>Once the coefficients are quantized, they are coded using a Huffman code</a:t>
            </a:r>
          </a:p>
          <a:p>
            <a:pPr>
              <a:buClr>
                <a:schemeClr val="tx1"/>
              </a:buClr>
              <a:buFontTx/>
              <a:buChar char="•"/>
              <a:defRPr/>
            </a:pPr>
            <a:r>
              <a:rPr lang="en-US" dirty="0"/>
              <a:t>The zero-frequency coefficient (DC term) is differentially encoded relative to the previous block </a:t>
            </a:r>
          </a:p>
        </p:txBody>
      </p:sp>
      <p:sp>
        <p:nvSpPr>
          <p:cNvPr id="5" name="Rectangle 4"/>
          <p:cNvSpPr>
            <a:spLocks noChangeArrowheads="1"/>
          </p:cNvSpPr>
          <p:nvPr/>
        </p:nvSpPr>
        <p:spPr bwMode="auto">
          <a:xfrm>
            <a:off x="226985" y="0"/>
            <a:ext cx="10781441" cy="1323439"/>
          </a:xfrm>
          <a:prstGeom prst="rect">
            <a:avLst/>
          </a:prstGeom>
          <a:noFill/>
          <a:ln w="9525">
            <a:noFill/>
            <a:miter lim="800000"/>
            <a:headEnd/>
            <a:tailEnd/>
          </a:ln>
        </p:spPr>
        <p:txBody>
          <a:bodyPr wrap="square" anchor="ctr">
            <a:spAutoFit/>
          </a:bodyPr>
          <a:lstStyle/>
          <a:p>
            <a:pPr algn="ctr" eaLnBrk="1" hangingPunct="1"/>
            <a:r>
              <a:rPr lang="en-US" sz="4000" dirty="0">
                <a:latin typeface="Trebuchet MS" pitchFamily="34" charset="0"/>
              </a:rPr>
              <a:t>Zonal Compression with DCT and Walsh Transforms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4" name="Picture 2" descr="Fig10"/>
          <p:cNvPicPr>
            <a:picLocks noChangeAspect="1" noChangeArrowheads="1"/>
          </p:cNvPicPr>
          <p:nvPr/>
        </p:nvPicPr>
        <p:blipFill>
          <a:blip r:embed="rId2"/>
          <a:srcRect/>
          <a:stretch>
            <a:fillRect/>
          </a:stretch>
        </p:blipFill>
        <p:spPr bwMode="auto">
          <a:xfrm>
            <a:off x="304800" y="766738"/>
            <a:ext cx="11451771" cy="4233200"/>
          </a:xfrm>
          <a:prstGeom prst="rect">
            <a:avLst/>
          </a:prstGeom>
          <a:noFill/>
          <a:ln w="9525">
            <a:noFill/>
            <a:miter lim="800000"/>
            <a:headEnd/>
            <a:tailEnd/>
          </a:ln>
        </p:spPr>
      </p:pic>
      <p:sp>
        <p:nvSpPr>
          <p:cNvPr id="215045" name="Text Box 3"/>
          <p:cNvSpPr txBox="1">
            <a:spLocks noChangeArrowheads="1"/>
          </p:cNvSpPr>
          <p:nvPr/>
        </p:nvSpPr>
        <p:spPr bwMode="auto">
          <a:xfrm>
            <a:off x="203200" y="5029201"/>
            <a:ext cx="8183587" cy="1015663"/>
          </a:xfrm>
          <a:prstGeom prst="rect">
            <a:avLst/>
          </a:prstGeom>
          <a:noFill/>
          <a:ln w="9525">
            <a:noFill/>
            <a:miter lim="800000"/>
            <a:headEnd/>
            <a:tailEnd/>
          </a:ln>
        </p:spPr>
        <p:txBody>
          <a:bodyPr wrap="none">
            <a:spAutoFit/>
          </a:bodyPr>
          <a:lstStyle/>
          <a:p>
            <a:r>
              <a:rPr lang="en-US" sz="2000" dirty="0"/>
              <a:t>These quantization tables were experimentally determined by JPEG to take </a:t>
            </a:r>
          </a:p>
          <a:p>
            <a:r>
              <a:rPr lang="en-US" sz="2000" dirty="0"/>
              <a:t>advantage of the human visual system’s response to spatial frequency which </a:t>
            </a:r>
          </a:p>
          <a:p>
            <a:r>
              <a:rPr lang="en-US" sz="2000" dirty="0"/>
              <a:t>peaks around 4 or 5 cycles per degree </a:t>
            </a:r>
          </a:p>
        </p:txBody>
      </p:sp>
      <p:sp>
        <p:nvSpPr>
          <p:cNvPr id="4" name="Rectangle 3"/>
          <p:cNvSpPr>
            <a:spLocks noChangeArrowheads="1"/>
          </p:cNvSpPr>
          <p:nvPr/>
        </p:nvSpPr>
        <p:spPr bwMode="auto">
          <a:xfrm>
            <a:off x="226985" y="59375"/>
            <a:ext cx="10781441" cy="646331"/>
          </a:xfrm>
          <a:prstGeom prst="rect">
            <a:avLst/>
          </a:prstGeom>
          <a:noFill/>
          <a:ln w="9525">
            <a:noFill/>
            <a:miter lim="800000"/>
            <a:headEnd/>
            <a:tailEnd/>
          </a:ln>
        </p:spPr>
        <p:txBody>
          <a:bodyPr wrap="square" anchor="ctr">
            <a:spAutoFit/>
          </a:bodyPr>
          <a:lstStyle/>
          <a:p>
            <a:pPr algn="ctr" eaLnBrk="1" hangingPunct="1"/>
            <a:r>
              <a:rPr lang="en-US" sz="3600" dirty="0">
                <a:latin typeface="Trebuchet MS" pitchFamily="34" charset="0"/>
              </a:rPr>
              <a:t>Zonal Compression with DCT and Walsh Transforms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8" name="Picture 2" descr="Fig10"/>
          <p:cNvPicPr>
            <a:picLocks noChangeAspect="1" noChangeArrowheads="1"/>
          </p:cNvPicPr>
          <p:nvPr/>
        </p:nvPicPr>
        <p:blipFill>
          <a:blip r:embed="rId2"/>
          <a:srcRect/>
          <a:stretch>
            <a:fillRect/>
          </a:stretch>
        </p:blipFill>
        <p:spPr bwMode="auto">
          <a:xfrm>
            <a:off x="3425374" y="1"/>
            <a:ext cx="6747389" cy="6151418"/>
          </a:xfrm>
          <a:prstGeom prst="rect">
            <a:avLst/>
          </a:prstGeom>
          <a:noFill/>
          <a:ln w="9525">
            <a:noFill/>
            <a:miter lim="800000"/>
            <a:headEnd/>
            <a:tailEnd/>
          </a:ln>
        </p:spPr>
      </p:pic>
      <p:sp>
        <p:nvSpPr>
          <p:cNvPr id="5" name="Rectangle 4"/>
          <p:cNvSpPr>
            <a:spLocks noChangeArrowheads="1"/>
          </p:cNvSpPr>
          <p:nvPr/>
        </p:nvSpPr>
        <p:spPr bwMode="auto">
          <a:xfrm>
            <a:off x="166255" y="442356"/>
            <a:ext cx="5142015" cy="1938992"/>
          </a:xfrm>
          <a:prstGeom prst="rect">
            <a:avLst/>
          </a:prstGeom>
          <a:noFill/>
          <a:ln w="9525">
            <a:noFill/>
            <a:miter lim="800000"/>
            <a:headEnd/>
            <a:tailEnd/>
          </a:ln>
        </p:spPr>
        <p:txBody>
          <a:bodyPr wrap="square" anchor="ctr">
            <a:spAutoFit/>
          </a:bodyPr>
          <a:lstStyle/>
          <a:p>
            <a:pPr algn="ctr" eaLnBrk="1" hangingPunct="1"/>
            <a:r>
              <a:rPr lang="en-US" sz="4000" dirty="0">
                <a:latin typeface="Trebuchet MS" pitchFamily="34" charset="0"/>
              </a:rPr>
              <a:t>Zonal Compression with DCT and Walsh Transforms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2" name="Picture 2" descr="Fig10"/>
          <p:cNvPicPr>
            <a:picLocks noChangeAspect="1" noChangeArrowheads="1"/>
          </p:cNvPicPr>
          <p:nvPr/>
        </p:nvPicPr>
        <p:blipFill>
          <a:blip r:embed="rId2"/>
          <a:srcRect/>
          <a:stretch>
            <a:fillRect/>
          </a:stretch>
        </p:blipFill>
        <p:spPr bwMode="auto">
          <a:xfrm>
            <a:off x="4285673" y="0"/>
            <a:ext cx="7010400" cy="6134100"/>
          </a:xfrm>
          <a:prstGeom prst="rect">
            <a:avLst/>
          </a:prstGeom>
          <a:noFill/>
          <a:ln w="9525">
            <a:noFill/>
            <a:miter lim="800000"/>
            <a:headEnd/>
            <a:tailEnd/>
          </a:ln>
        </p:spPr>
      </p:pic>
      <p:sp>
        <p:nvSpPr>
          <p:cNvPr id="5" name="Rectangle 4"/>
          <p:cNvSpPr>
            <a:spLocks noChangeArrowheads="1"/>
          </p:cNvSpPr>
          <p:nvPr/>
        </p:nvSpPr>
        <p:spPr bwMode="auto">
          <a:xfrm>
            <a:off x="0" y="774865"/>
            <a:ext cx="4560125" cy="1938992"/>
          </a:xfrm>
          <a:prstGeom prst="rect">
            <a:avLst/>
          </a:prstGeom>
          <a:noFill/>
          <a:ln w="9525">
            <a:noFill/>
            <a:miter lim="800000"/>
            <a:headEnd/>
            <a:tailEnd/>
          </a:ln>
        </p:spPr>
        <p:txBody>
          <a:bodyPr wrap="square" anchor="ctr">
            <a:spAutoFit/>
          </a:bodyPr>
          <a:lstStyle/>
          <a:p>
            <a:pPr algn="ctr" eaLnBrk="1" hangingPunct="1"/>
            <a:r>
              <a:rPr lang="en-US" sz="4000" dirty="0">
                <a:latin typeface="Trebuchet MS" pitchFamily="34" charset="0"/>
              </a:rPr>
              <a:t>Zonal Compression with DCT and Walsh Transforms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10088</TotalTime>
  <Words>4470</Words>
  <Application>Microsoft Office PowerPoint</Application>
  <PresentationFormat>Custom</PresentationFormat>
  <Paragraphs>557</Paragraphs>
  <Slides>149</Slides>
  <Notes>70</Notes>
  <HiddenSlides>0</HiddenSlides>
  <MMClips>0</MMClips>
  <ScaleCrop>false</ScaleCrop>
  <HeadingPairs>
    <vt:vector size="4" baseType="variant">
      <vt:variant>
        <vt:lpstr>Theme</vt:lpstr>
      </vt:variant>
      <vt:variant>
        <vt:i4>1</vt:i4>
      </vt:variant>
      <vt:variant>
        <vt:lpstr>Slide Titles</vt:lpstr>
      </vt:variant>
      <vt:variant>
        <vt:i4>149</vt:i4>
      </vt:variant>
    </vt:vector>
  </HeadingPairs>
  <TitlesOfParts>
    <vt:vector size="150" baseType="lpstr">
      <vt:lpstr>Office Theme</vt:lpstr>
      <vt:lpstr>Image Compression</vt:lpstr>
      <vt:lpstr>Chapter 8 Image Compression</vt:lpstr>
      <vt:lpstr>Contents</vt:lpstr>
      <vt:lpstr>Data Compression</vt:lpstr>
      <vt:lpstr>Slide 5</vt:lpstr>
      <vt:lpstr>Examples of Redundancy</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Image Compression</vt:lpstr>
      <vt:lpstr>Image Compression</vt:lpstr>
      <vt:lpstr>Image Compression</vt:lpstr>
      <vt:lpstr>Slide 39</vt:lpstr>
      <vt:lpstr>Image Compression</vt:lpstr>
      <vt:lpstr>Image Compression</vt:lpstr>
      <vt:lpstr>Image Compression</vt:lpstr>
      <vt:lpstr>Error Free Compression</vt:lpstr>
      <vt:lpstr>Slide 44</vt:lpstr>
      <vt:lpstr>Slide 45</vt:lpstr>
      <vt:lpstr>Slide 46</vt:lpstr>
      <vt:lpstr>Slide 47</vt:lpstr>
      <vt:lpstr>Slide 48</vt:lpstr>
      <vt:lpstr>Slide 49</vt:lpstr>
      <vt:lpstr>Slide 50</vt:lpstr>
      <vt:lpstr>LZW Coding</vt:lpstr>
      <vt:lpstr>LZW Coding</vt:lpstr>
      <vt:lpstr>LZW Coding</vt:lpstr>
      <vt:lpstr>Run-Length Coding</vt:lpstr>
      <vt:lpstr>Run-Length Coding</vt:lpstr>
      <vt:lpstr>Run-Length Coding</vt:lpstr>
      <vt:lpstr>Run-Length Coding</vt:lpstr>
      <vt:lpstr>Run-Length Coding</vt:lpstr>
      <vt:lpstr>Run-Length Coding</vt:lpstr>
      <vt:lpstr>Run-Length Coding</vt:lpstr>
      <vt:lpstr>Lempel-Ziv-Welch Coding </vt:lpstr>
      <vt:lpstr>Lempel-Ziv-Welch Coding </vt:lpstr>
      <vt:lpstr>Lempel-Ziv-Welch Coding </vt:lpstr>
      <vt:lpstr>Gray-Level Run Length Coding</vt:lpstr>
      <vt:lpstr>Slide 65</vt:lpstr>
      <vt:lpstr>Slide 66</vt:lpstr>
      <vt:lpstr>Slide 67</vt:lpstr>
      <vt:lpstr>Slide 68</vt:lpstr>
      <vt:lpstr>Slide 69</vt:lpstr>
      <vt:lpstr>Slide 70</vt:lpstr>
      <vt:lpstr>Slide 71</vt:lpstr>
      <vt:lpstr>Slide 72</vt:lpstr>
      <vt:lpstr>Block Truncation Coding</vt:lpstr>
      <vt:lpstr>Block Truncation Coding</vt:lpstr>
      <vt:lpstr>Block Truncation Coding</vt:lpstr>
      <vt:lpstr>Block Truncation Coding</vt:lpstr>
      <vt:lpstr>Block Truncation Coding</vt:lpstr>
      <vt:lpstr>Block Truncation Coding</vt:lpstr>
      <vt:lpstr>Block Truncation Coding</vt:lpstr>
      <vt:lpstr>Block Truncation Coding</vt:lpstr>
      <vt:lpstr>Block Truncation Coding</vt:lpstr>
      <vt:lpstr>Transform Coding</vt:lpstr>
      <vt:lpstr>Transform Coding</vt:lpstr>
      <vt:lpstr>Transform Coding</vt:lpstr>
      <vt:lpstr>Transform Coding</vt:lpstr>
      <vt:lpstr>Transform Coding</vt:lpstr>
      <vt:lpstr>Transform Coding</vt:lpstr>
      <vt:lpstr>Zonal Coding</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Image and Image Vectors</vt:lpstr>
      <vt:lpstr>Generation of codebook</vt:lpstr>
      <vt:lpstr>Assign the image vector to codewords.</vt:lpstr>
      <vt:lpstr>Calculate the new centroid</vt:lpstr>
      <vt:lpstr>End of Lecture on Image Compression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DIP 2021</dc:creator>
  <cp:lastModifiedBy>user</cp:lastModifiedBy>
  <cp:revision>74</cp:revision>
  <dcterms:created xsi:type="dcterms:W3CDTF">2021-05-31T17:42:41Z</dcterms:created>
  <dcterms:modified xsi:type="dcterms:W3CDTF">2023-03-17T06:05:08Z</dcterms:modified>
</cp:coreProperties>
</file>