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8"/>
  </p:notesMasterIdLst>
  <p:sldIdLst>
    <p:sldId id="256" r:id="rId2"/>
    <p:sldId id="259" r:id="rId3"/>
    <p:sldId id="30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257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F635-0AEF-4E77-B06B-AFB07FA4C47F}" type="datetimeFigureOut">
              <a:rPr lang="en-IN" smtClean="0"/>
              <a:t>03-08-2021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F682-D31D-4127-82A6-5FA2BB7EEC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57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2D501-746F-4E41-BFE2-4E3ACFB4F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4572000" cy="2387600"/>
          </a:xfrm>
        </p:spPr>
        <p:txBody>
          <a:bodyPr anchor="b"/>
          <a:lstStyle>
            <a:lvl1pPr algn="ctr">
              <a:defRPr sz="6000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A234AA16-1CD2-427B-863A-02977B1378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r="7368" b="18503"/>
          <a:stretch/>
        </p:blipFill>
        <p:spPr bwMode="auto">
          <a:xfrm>
            <a:off x="0" y="8784"/>
            <a:ext cx="6096000" cy="68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E8F256-B933-4421-9C97-633533CB51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3048" y="4983222"/>
            <a:ext cx="8163252" cy="1530229"/>
          </a:xfrm>
          <a:prstGeom prst="rect">
            <a:avLst/>
          </a:prstGeom>
        </p:spPr>
      </p:pic>
      <p:pic>
        <p:nvPicPr>
          <p:cNvPr id="11" name="Picture 2" descr="Jadavpur University - Wikipedia">
            <a:extLst>
              <a:ext uri="{FF2B5EF4-FFF2-40B4-BE49-F238E27FC236}">
                <a16:creationId xmlns:a16="http://schemas.microsoft.com/office/drawing/2014/main" xmlns="" id="{5F844005-B061-4DCD-AFFB-1C792AD66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421" y="8783"/>
            <a:ext cx="1113579" cy="11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9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83F66-ED6D-4AFF-997D-C59E2AA8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547A9-A34D-4449-A851-22B5E67A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9C2F339-8A6D-4FFF-889C-C07FA7DC65AA}"/>
              </a:ext>
            </a:extLst>
          </p:cNvPr>
          <p:cNvSpPr/>
          <p:nvPr userDrawn="1"/>
        </p:nvSpPr>
        <p:spPr>
          <a:xfrm>
            <a:off x="0" y="6187473"/>
            <a:ext cx="12192000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421A07-E6B4-4348-9603-CF3C7A188602}"/>
              </a:ext>
            </a:extLst>
          </p:cNvPr>
          <p:cNvSpPr txBox="1"/>
          <p:nvPr userDrawn="1"/>
        </p:nvSpPr>
        <p:spPr>
          <a:xfrm>
            <a:off x="199696" y="6332815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Digital Image Processing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08AD00-95F0-4AD8-AC6E-430D97FC2567}"/>
              </a:ext>
            </a:extLst>
          </p:cNvPr>
          <p:cNvSpPr txBox="1"/>
          <p:nvPr userDrawn="1"/>
        </p:nvSpPr>
        <p:spPr>
          <a:xfrm>
            <a:off x="6369268" y="6403869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Prof.Sheli</a:t>
            </a:r>
            <a:r>
              <a:rPr lang="en-US" b="1" dirty="0">
                <a:solidFill>
                  <a:schemeClr val="bg1"/>
                </a:solidFill>
              </a:rPr>
              <a:t> Sinha Chaudhuri. Dept of ETCE , JU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9324A5-3AC4-4C2D-A0BB-56F631EB9D6D}"/>
              </a:ext>
            </a:extLst>
          </p:cNvPr>
          <p:cNvSpPr txBox="1"/>
          <p:nvPr userDrawn="1"/>
        </p:nvSpPr>
        <p:spPr>
          <a:xfrm>
            <a:off x="11535128" y="64038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8AF5AD-F6F3-4AB0-9096-E3001949BB92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26" name="Picture 2" descr="Jadavpur University - Wikipedia">
            <a:extLst>
              <a:ext uri="{FF2B5EF4-FFF2-40B4-BE49-F238E27FC236}">
                <a16:creationId xmlns:a16="http://schemas.microsoft.com/office/drawing/2014/main" xmlns="" id="{CB31C64B-B5D5-41B5-834E-861A02031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-2349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39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D86B-A7E5-4B47-B3A7-F2F9C72CFC89}" type="datetimeFigureOut">
              <a:rPr lang="en-IN" smtClean="0"/>
              <a:t>03-08-2021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FCE-7DA1-4358-9545-32789FDD33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452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D86B-A7E5-4B47-B3A7-F2F9C72CFC89}" type="datetimeFigureOut">
              <a:rPr lang="en-IN" smtClean="0"/>
              <a:t>03-08-2021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FCE-7DA1-4358-9545-32789FDD33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89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D86B-A7E5-4B47-B3A7-F2F9C72CFC89}" type="datetimeFigureOut">
              <a:rPr lang="en-IN" smtClean="0"/>
              <a:t>03-08-2021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FCE-7DA1-4358-9545-32789FDD33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57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D86B-A7E5-4B47-B3A7-F2F9C72CFC89}" type="datetimeFigureOut">
              <a:rPr lang="en-IN" smtClean="0"/>
              <a:t>03-08-2021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8FCE-7DA1-4358-9545-32789FDD33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26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3BD1-BB4C-4CC4-ABC7-D984D509042A}" type="datetimeFigureOut">
              <a:rPr lang="en-IN" smtClean="0"/>
              <a:t>03-08-2021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34A2-F8A7-4E25-9F83-229DCB3A23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17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B4E6BE-B19A-455C-990D-9F43D124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CA0A52-D4DC-413A-9646-040F36E0D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09CEDF-DB5F-4633-8F3B-9A6F2BFBF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B836-C254-4FD7-BC18-0C406B910447}" type="datetimeFigureOut">
              <a:rPr lang="en-IN" smtClean="0"/>
              <a:t>03-08-2021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094195-EA48-4844-B383-9B1BB6AA1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595E90-48A8-4F58-8B41-8FC6FA163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1855-0CAB-45B8-B4C7-77318FC22CEF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9C2F339-8A6D-4FFF-889C-C07FA7DC65AA}"/>
              </a:ext>
            </a:extLst>
          </p:cNvPr>
          <p:cNvSpPr/>
          <p:nvPr userDrawn="1"/>
        </p:nvSpPr>
        <p:spPr>
          <a:xfrm>
            <a:off x="0" y="6187473"/>
            <a:ext cx="12192000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421A07-E6B4-4348-9603-CF3C7A188602}"/>
              </a:ext>
            </a:extLst>
          </p:cNvPr>
          <p:cNvSpPr txBox="1"/>
          <p:nvPr userDrawn="1"/>
        </p:nvSpPr>
        <p:spPr>
          <a:xfrm>
            <a:off x="199696" y="6332815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Digital Image Processing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08AD00-95F0-4AD8-AC6E-430D97FC2567}"/>
              </a:ext>
            </a:extLst>
          </p:cNvPr>
          <p:cNvSpPr txBox="1"/>
          <p:nvPr userDrawn="1"/>
        </p:nvSpPr>
        <p:spPr>
          <a:xfrm>
            <a:off x="6369268" y="6403869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Prof.Sheli</a:t>
            </a:r>
            <a:r>
              <a:rPr lang="en-US" b="1" dirty="0">
                <a:solidFill>
                  <a:schemeClr val="bg1"/>
                </a:solidFill>
              </a:rPr>
              <a:t> Sinha Chaudhuri. Dept of ETCE , JU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9324A5-3AC4-4C2D-A0BB-56F631EB9D6D}"/>
              </a:ext>
            </a:extLst>
          </p:cNvPr>
          <p:cNvSpPr txBox="1"/>
          <p:nvPr userDrawn="1"/>
        </p:nvSpPr>
        <p:spPr>
          <a:xfrm>
            <a:off x="11535128" y="64038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8AF5AD-F6F3-4AB0-9096-E3001949BB92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2" descr="Jadavpur University - Wikipedia">
            <a:extLst>
              <a:ext uri="{FF2B5EF4-FFF2-40B4-BE49-F238E27FC236}">
                <a16:creationId xmlns:a16="http://schemas.microsoft.com/office/drawing/2014/main" xmlns="" id="{CB31C64B-B5D5-41B5-834E-861A02031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-2349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sfasu.edu/astro/color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access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78C78-3ED7-4468-B4A9-718D129B8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6096000" cy="3526910"/>
          </a:xfrm>
        </p:spPr>
        <p:txBody>
          <a:bodyPr>
            <a:normAutofit/>
          </a:bodyPr>
          <a:lstStyle/>
          <a:p>
            <a:r>
              <a:rPr lang="en-GB" dirty="0">
                <a:latin typeface="Trebuchet MS" pitchFamily="34" charset="0"/>
              </a:rPr>
              <a:t>Colour Image Fundamentals and Processing Techniques</a:t>
            </a:r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66" y="229854"/>
            <a:ext cx="9407906" cy="6212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pc="-4" dirty="0"/>
              <a:t>Luminance </a:t>
            </a:r>
            <a:r>
              <a:rPr dirty="0"/>
              <a:t>vs. Brightness</a:t>
            </a:r>
            <a:r>
              <a:rPr spc="-44" dirty="0"/>
              <a:t> </a:t>
            </a:r>
            <a:r>
              <a:rPr spc="-4" dirty="0"/>
              <a:t>(cont’d)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0831" y="1209455"/>
            <a:ext cx="5179137" cy="1507728"/>
          </a:xfrm>
          <a:prstGeom prst="rect">
            <a:avLst/>
          </a:prstGeom>
        </p:spPr>
        <p:txBody>
          <a:bodyPr vert="horz" wrap="square" lIns="0" tIns="88526" rIns="0" bIns="0" rtlCol="0">
            <a:spAutoFit/>
          </a:bodyPr>
          <a:lstStyle/>
          <a:p>
            <a:pPr marL="312904" indent="-302325">
              <a:spcBef>
                <a:spcPts val="697"/>
              </a:spcBef>
              <a:buChar char="•"/>
              <a:tabLst>
                <a:tab pos="312904" algn="l"/>
                <a:tab pos="313460" algn="l"/>
                <a:tab pos="1659169" algn="l"/>
              </a:tabLst>
            </a:pPr>
            <a:r>
              <a:rPr sz="2500" spc="-4" dirty="0">
                <a:latin typeface="Times New Roman"/>
                <a:cs typeface="Times New Roman"/>
              </a:rPr>
              <a:t>Example:	</a:t>
            </a:r>
            <a:r>
              <a:rPr sz="2500" spc="9" dirty="0">
                <a:latin typeface="Times New Roman"/>
                <a:cs typeface="Times New Roman"/>
              </a:rPr>
              <a:t>visible digital</a:t>
            </a:r>
            <a:r>
              <a:rPr sz="2500" spc="-250" dirty="0"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Times New Roman"/>
                <a:cs typeface="Times New Roman"/>
              </a:rPr>
              <a:t>watermark</a:t>
            </a:r>
            <a:endParaRPr sz="2500" dirty="0">
              <a:latin typeface="Times New Roman"/>
              <a:cs typeface="Times New Roman"/>
            </a:endParaRPr>
          </a:p>
          <a:p>
            <a:pPr marL="663111" marR="1079016" indent="-251659">
              <a:spcBef>
                <a:spcPts val="522"/>
              </a:spcBef>
              <a:tabLst>
                <a:tab pos="663111" algn="l"/>
              </a:tabLst>
            </a:pPr>
            <a:r>
              <a:rPr sz="2100" dirty="0">
                <a:latin typeface="Times New Roman"/>
                <a:cs typeface="Times New Roman"/>
              </a:rPr>
              <a:t>–	</a:t>
            </a:r>
            <a:r>
              <a:rPr sz="2100" spc="-4" dirty="0">
                <a:latin typeface="Times New Roman"/>
                <a:cs typeface="Times New Roman"/>
              </a:rPr>
              <a:t>How </a:t>
            </a:r>
            <a:r>
              <a:rPr sz="2100" dirty="0">
                <a:latin typeface="Times New Roman"/>
                <a:cs typeface="Times New Roman"/>
              </a:rPr>
              <a:t>to </a:t>
            </a:r>
            <a:r>
              <a:rPr sz="2100" spc="-4" dirty="0">
                <a:latin typeface="Times New Roman"/>
                <a:cs typeface="Times New Roman"/>
              </a:rPr>
              <a:t>make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watermark  </a:t>
            </a:r>
            <a:r>
              <a:rPr sz="2100" spc="-9" dirty="0" smtClean="0">
                <a:latin typeface="Times New Roman"/>
                <a:cs typeface="Times New Roman"/>
              </a:rPr>
              <a:t>appear</a:t>
            </a:r>
            <a:r>
              <a:rPr lang="en-GB" sz="2100" spc="-9" dirty="0" smtClean="0">
                <a:latin typeface="Times New Roman"/>
                <a:cs typeface="Times New Roman"/>
              </a:rPr>
              <a:t> at</a:t>
            </a:r>
            <a:r>
              <a:rPr sz="2100" spc="-9" dirty="0" smtClean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4" dirty="0">
                <a:latin typeface="Times New Roman"/>
                <a:cs typeface="Times New Roman"/>
              </a:rPr>
              <a:t>same </a:t>
            </a:r>
            <a:r>
              <a:rPr sz="2100" spc="-13" dirty="0">
                <a:latin typeface="Times New Roman"/>
                <a:cs typeface="Times New Roman"/>
              </a:rPr>
              <a:t>graylevel  </a:t>
            </a:r>
            <a:r>
              <a:rPr sz="2100" spc="-4" dirty="0">
                <a:latin typeface="Times New Roman"/>
                <a:cs typeface="Times New Roman"/>
              </a:rPr>
              <a:t>all over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image?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6211" y="5519954"/>
            <a:ext cx="3903757" cy="440166"/>
          </a:xfrm>
          <a:prstGeom prst="rect">
            <a:avLst/>
          </a:prstGeom>
        </p:spPr>
        <p:txBody>
          <a:bodyPr vert="horz" wrap="square" lIns="0" tIns="29509" rIns="0" bIns="0" rtlCol="0">
            <a:spAutoFit/>
          </a:bodyPr>
          <a:lstStyle/>
          <a:p>
            <a:pPr marL="312904" marR="4454" indent="-302325">
              <a:lnSpc>
                <a:spcPts val="1578"/>
              </a:lnSpc>
              <a:spcBef>
                <a:spcPts val="232"/>
              </a:spcBef>
            </a:pPr>
            <a:r>
              <a:rPr sz="1400" dirty="0">
                <a:latin typeface="Arial"/>
                <a:cs typeface="Arial"/>
              </a:rPr>
              <a:t>from </a:t>
            </a:r>
            <a:r>
              <a:rPr sz="1400" dirty="0">
                <a:latin typeface="Courier New"/>
                <a:cs typeface="Courier New"/>
              </a:rPr>
              <a:t>IBM Watson web </a:t>
            </a:r>
            <a:r>
              <a:rPr sz="1400" spc="-4" dirty="0">
                <a:latin typeface="Courier New"/>
                <a:cs typeface="Courier New"/>
              </a:rPr>
              <a:t>page  </a:t>
            </a:r>
            <a:r>
              <a:rPr sz="1400" dirty="0">
                <a:latin typeface="Courier New"/>
                <a:cs typeface="Courier New"/>
              </a:rPr>
              <a:t>“Vatican Digital</a:t>
            </a:r>
            <a:r>
              <a:rPr sz="1400" spc="-61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Library”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90451" y="1468192"/>
            <a:ext cx="4555835" cy="4429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5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64" y="-19445"/>
            <a:ext cx="9085357" cy="1119802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9" dirty="0">
                <a:latin typeface="Trebuchet MS" pitchFamily="34" charset="0"/>
              </a:rPr>
              <a:t>Look </a:t>
            </a:r>
            <a:r>
              <a:rPr sz="4000" dirty="0">
                <a:latin typeface="Trebuchet MS" pitchFamily="34" charset="0"/>
              </a:rPr>
              <a:t>into Simultaneous </a:t>
            </a:r>
            <a:r>
              <a:rPr sz="4000" spc="-4" dirty="0">
                <a:latin typeface="Trebuchet MS" pitchFamily="34" charset="0"/>
              </a:rPr>
              <a:t>Contrast</a:t>
            </a:r>
            <a:r>
              <a:rPr sz="4000" spc="-18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Phenomenon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9471" y="1029046"/>
            <a:ext cx="9461108" cy="5015740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90851" marR="986593" indent="-302325">
              <a:spcBef>
                <a:spcPts val="92"/>
              </a:spcBef>
              <a:buChar char="•"/>
              <a:tabLst>
                <a:tab pos="390851" algn="l"/>
                <a:tab pos="391408" algn="l"/>
              </a:tabLst>
            </a:pPr>
            <a:r>
              <a:rPr sz="2500" spc="-9" dirty="0">
                <a:latin typeface="Times New Roman"/>
                <a:cs typeface="Times New Roman"/>
              </a:rPr>
              <a:t>Human </a:t>
            </a:r>
            <a:r>
              <a:rPr sz="2500" spc="4" dirty="0">
                <a:latin typeface="Times New Roman"/>
                <a:cs typeface="Times New Roman"/>
              </a:rPr>
              <a:t>perception </a:t>
            </a:r>
            <a:r>
              <a:rPr sz="2500" spc="-9" dirty="0">
                <a:latin typeface="Times New Roman"/>
                <a:cs typeface="Times New Roman"/>
              </a:rPr>
              <a:t>more </a:t>
            </a:r>
            <a:r>
              <a:rPr sz="2500" spc="4" dirty="0">
                <a:latin typeface="Times New Roman"/>
                <a:cs typeface="Times New Roman"/>
              </a:rPr>
              <a:t>sensitive to</a:t>
            </a:r>
            <a:r>
              <a:rPr sz="2500" spc="-193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luminance  </a:t>
            </a:r>
            <a:r>
              <a:rPr sz="2500" spc="4" dirty="0">
                <a:latin typeface="Times New Roman"/>
                <a:cs typeface="Times New Roman"/>
              </a:rPr>
              <a:t>contrast than absolute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luminance</a:t>
            </a:r>
            <a:endParaRPr sz="2500">
              <a:latin typeface="Times New Roman"/>
              <a:cs typeface="Times New Roman"/>
            </a:endParaRPr>
          </a:p>
          <a:p>
            <a:pPr marL="390851" indent="-302325">
              <a:spcBef>
                <a:spcPts val="592"/>
              </a:spcBef>
              <a:buChar char="•"/>
              <a:tabLst>
                <a:tab pos="390851" algn="l"/>
                <a:tab pos="391408" algn="l"/>
                <a:tab pos="2394659" algn="l"/>
              </a:tabLst>
            </a:pPr>
            <a:r>
              <a:rPr sz="2500" spc="-4" dirty="0">
                <a:latin typeface="Times New Roman"/>
                <a:cs typeface="Times New Roman"/>
              </a:rPr>
              <a:t>Weber’s</a:t>
            </a:r>
            <a:r>
              <a:rPr sz="2500" spc="-18" dirty="0">
                <a:latin typeface="Times New Roman"/>
                <a:cs typeface="Times New Roman"/>
              </a:rPr>
              <a:t> </a:t>
            </a:r>
            <a:r>
              <a:rPr sz="2500" spc="-4" dirty="0">
                <a:latin typeface="Times New Roman"/>
                <a:cs typeface="Times New Roman"/>
              </a:rPr>
              <a:t>Law:	</a:t>
            </a:r>
            <a:r>
              <a:rPr sz="2500" dirty="0">
                <a:latin typeface="Times New Roman"/>
                <a:cs typeface="Times New Roman"/>
              </a:rPr>
              <a:t>| L</a:t>
            </a:r>
            <a:r>
              <a:rPr sz="2400" baseline="-19519" dirty="0">
                <a:latin typeface="Times New Roman"/>
                <a:cs typeface="Times New Roman"/>
              </a:rPr>
              <a:t>s </a:t>
            </a:r>
            <a:r>
              <a:rPr sz="2500" dirty="0">
                <a:latin typeface="Times New Roman"/>
                <a:cs typeface="Times New Roman"/>
              </a:rPr>
              <a:t>– L</a:t>
            </a:r>
            <a:r>
              <a:rPr sz="2400" baseline="-19519" dirty="0">
                <a:latin typeface="Times New Roman"/>
                <a:cs typeface="Times New Roman"/>
              </a:rPr>
              <a:t>0 </a:t>
            </a:r>
            <a:r>
              <a:rPr sz="2500" dirty="0">
                <a:latin typeface="Times New Roman"/>
                <a:cs typeface="Times New Roman"/>
              </a:rPr>
              <a:t>| / L</a:t>
            </a:r>
            <a:r>
              <a:rPr sz="2400" baseline="-19519" dirty="0">
                <a:latin typeface="Times New Roman"/>
                <a:cs typeface="Times New Roman"/>
              </a:rPr>
              <a:t>0 </a:t>
            </a:r>
            <a:r>
              <a:rPr sz="2500" dirty="0">
                <a:latin typeface="Times New Roman"/>
                <a:cs typeface="Times New Roman"/>
              </a:rPr>
              <a:t>=</a:t>
            </a:r>
            <a:r>
              <a:rPr sz="2500" spc="-197" dirty="0">
                <a:latin typeface="Times New Roman"/>
                <a:cs typeface="Times New Roman"/>
              </a:rPr>
              <a:t> </a:t>
            </a:r>
            <a:r>
              <a:rPr sz="2500" spc="9" dirty="0">
                <a:latin typeface="Times New Roman"/>
                <a:cs typeface="Times New Roman"/>
              </a:rPr>
              <a:t>const</a:t>
            </a:r>
            <a:endParaRPr sz="2500">
              <a:latin typeface="Times New Roman"/>
              <a:cs typeface="Times New Roman"/>
            </a:endParaRPr>
          </a:p>
          <a:p>
            <a:pPr marL="741058" marR="202106" lvl="1" indent="-251659">
              <a:spcBef>
                <a:spcPts val="552"/>
              </a:spcBef>
              <a:buChar char="–"/>
              <a:tabLst>
                <a:tab pos="741614" algn="l"/>
              </a:tabLst>
            </a:pPr>
            <a:r>
              <a:rPr sz="2300" spc="-9" dirty="0">
                <a:latin typeface="Times New Roman"/>
                <a:cs typeface="Times New Roman"/>
              </a:rPr>
              <a:t>Luminance </a:t>
            </a:r>
            <a:r>
              <a:rPr sz="2300" spc="-4" dirty="0">
                <a:latin typeface="Times New Roman"/>
                <a:cs typeface="Times New Roman"/>
              </a:rPr>
              <a:t>of an object </a:t>
            </a:r>
            <a:r>
              <a:rPr sz="2300" dirty="0">
                <a:latin typeface="Times New Roman"/>
                <a:cs typeface="Times New Roman"/>
              </a:rPr>
              <a:t>(L</a:t>
            </a:r>
            <a:r>
              <a:rPr sz="2200" baseline="-19607" dirty="0">
                <a:latin typeface="Times New Roman"/>
                <a:cs typeface="Times New Roman"/>
              </a:rPr>
              <a:t>0</a:t>
            </a:r>
            <a:r>
              <a:rPr sz="2300" dirty="0">
                <a:latin typeface="Times New Roman"/>
                <a:cs typeface="Times New Roman"/>
              </a:rPr>
              <a:t>) </a:t>
            </a:r>
            <a:r>
              <a:rPr sz="2300" spc="-4" dirty="0">
                <a:latin typeface="Times New Roman"/>
                <a:cs typeface="Times New Roman"/>
              </a:rPr>
              <a:t>is set to be just noticeable  </a:t>
            </a:r>
            <a:r>
              <a:rPr sz="2300" dirty="0">
                <a:latin typeface="Times New Roman"/>
                <a:cs typeface="Times New Roman"/>
              </a:rPr>
              <a:t>from </a:t>
            </a:r>
            <a:r>
              <a:rPr sz="2300" spc="-9" dirty="0">
                <a:latin typeface="Times New Roman"/>
                <a:cs typeface="Times New Roman"/>
              </a:rPr>
              <a:t>luminance </a:t>
            </a:r>
            <a:r>
              <a:rPr sz="2300" spc="-4" dirty="0">
                <a:latin typeface="Times New Roman"/>
                <a:cs typeface="Times New Roman"/>
              </a:rPr>
              <a:t>of surround</a:t>
            </a:r>
            <a:r>
              <a:rPr sz="2300" spc="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(L</a:t>
            </a:r>
            <a:r>
              <a:rPr sz="2200" baseline="-19607" dirty="0">
                <a:latin typeface="Times New Roman"/>
                <a:cs typeface="Times New Roman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)</a:t>
            </a:r>
            <a:endParaRPr sz="2300">
              <a:latin typeface="Times New Roman"/>
              <a:cs typeface="Times New Roman"/>
            </a:endParaRPr>
          </a:p>
          <a:p>
            <a:pPr marL="741058" lvl="1" indent="-251659">
              <a:spcBef>
                <a:spcPts val="530"/>
              </a:spcBef>
              <a:buChar char="–"/>
              <a:tabLst>
                <a:tab pos="741058" algn="l"/>
                <a:tab pos="741614" algn="l"/>
              </a:tabLst>
            </a:pPr>
            <a:r>
              <a:rPr sz="2200" spc="-4" dirty="0">
                <a:latin typeface="Times New Roman"/>
                <a:cs typeface="Times New Roman"/>
              </a:rPr>
              <a:t>For just-noticeable </a:t>
            </a:r>
            <a:r>
              <a:rPr sz="2200" spc="-9" dirty="0">
                <a:latin typeface="Times New Roman"/>
                <a:cs typeface="Times New Roman"/>
              </a:rPr>
              <a:t>luminance difference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</a:t>
            </a:r>
            <a:r>
              <a:rPr sz="2200" dirty="0">
                <a:latin typeface="Times New Roman"/>
                <a:cs typeface="Times New Roman"/>
              </a:rPr>
              <a:t>L:</a:t>
            </a:r>
            <a:endParaRPr sz="2200">
              <a:latin typeface="Times New Roman"/>
              <a:cs typeface="Times New Roman"/>
            </a:endParaRPr>
          </a:p>
          <a:p>
            <a:pPr marL="1692575">
              <a:spcBef>
                <a:spcPts val="509"/>
              </a:spcBef>
            </a:pPr>
            <a:r>
              <a:rPr sz="2100" spc="-4" dirty="0">
                <a:latin typeface="Symbol"/>
                <a:cs typeface="Symbol"/>
              </a:rPr>
              <a:t></a:t>
            </a:r>
            <a:r>
              <a:rPr sz="2100" spc="-4" dirty="0">
                <a:latin typeface="Times New Roman"/>
                <a:cs typeface="Times New Roman"/>
              </a:rPr>
              <a:t>L </a:t>
            </a:r>
            <a:r>
              <a:rPr sz="2100" dirty="0">
                <a:latin typeface="Times New Roman"/>
                <a:cs typeface="Times New Roman"/>
              </a:rPr>
              <a:t>/ L </a:t>
            </a:r>
            <a:r>
              <a:rPr sz="2100" dirty="0">
                <a:latin typeface="Symbol"/>
                <a:cs typeface="Symbol"/>
              </a:rPr>
              <a:t></a:t>
            </a:r>
            <a:r>
              <a:rPr sz="2100" dirty="0">
                <a:latin typeface="Times New Roman"/>
                <a:cs typeface="Times New Roman"/>
              </a:rPr>
              <a:t> d( log L ) </a:t>
            </a:r>
            <a:r>
              <a:rPr sz="2100" dirty="0">
                <a:latin typeface="Symbol"/>
                <a:cs typeface="Symbol"/>
              </a:rPr>
              <a:t></a:t>
            </a:r>
            <a:r>
              <a:rPr sz="2100" dirty="0">
                <a:latin typeface="Times New Roman"/>
                <a:cs typeface="Times New Roman"/>
              </a:rPr>
              <a:t> 0.02</a:t>
            </a:r>
            <a:r>
              <a:rPr sz="2100" spc="-83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(const)</a:t>
            </a:r>
            <a:endParaRPr sz="2100">
              <a:latin typeface="Times New Roman"/>
              <a:cs typeface="Times New Roman"/>
            </a:endParaRPr>
          </a:p>
          <a:p>
            <a:pPr marL="1144715" lvl="2" indent="-253886">
              <a:spcBef>
                <a:spcPts val="412"/>
              </a:spcBef>
              <a:buChar char="•"/>
              <a:tabLst>
                <a:tab pos="1144158" algn="l"/>
                <a:tab pos="1144715" algn="l"/>
              </a:tabLst>
            </a:pPr>
            <a:r>
              <a:rPr spc="-4" dirty="0">
                <a:latin typeface="Times New Roman"/>
                <a:cs typeface="Times New Roman"/>
              </a:rPr>
              <a:t>equal </a:t>
            </a:r>
            <a:r>
              <a:rPr spc="-9" dirty="0">
                <a:latin typeface="Times New Roman"/>
                <a:cs typeface="Times New Roman"/>
              </a:rPr>
              <a:t>increments </a:t>
            </a:r>
            <a:r>
              <a:rPr spc="-4" dirty="0">
                <a:latin typeface="Times New Roman"/>
                <a:cs typeface="Times New Roman"/>
              </a:rPr>
              <a:t>in log </a:t>
            </a:r>
            <a:r>
              <a:rPr spc="-13" dirty="0">
                <a:latin typeface="Times New Roman"/>
                <a:cs typeface="Times New Roman"/>
              </a:rPr>
              <a:t>luminance </a:t>
            </a:r>
            <a:r>
              <a:rPr spc="-4" dirty="0">
                <a:latin typeface="Times New Roman"/>
                <a:cs typeface="Times New Roman"/>
              </a:rPr>
              <a:t>are perceived as equally</a:t>
            </a:r>
            <a:r>
              <a:rPr spc="127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different</a:t>
            </a:r>
            <a:endParaRPr>
              <a:latin typeface="Times New Roman"/>
              <a:cs typeface="Times New Roman"/>
            </a:endParaRPr>
          </a:p>
          <a:p>
            <a:pPr marL="390851" indent="-302325">
              <a:spcBef>
                <a:spcPts val="1719"/>
              </a:spcBef>
              <a:buChar char="•"/>
              <a:tabLst>
                <a:tab pos="390851" algn="l"/>
                <a:tab pos="391408" algn="l"/>
              </a:tabLst>
            </a:pPr>
            <a:r>
              <a:rPr sz="2500" spc="-4" dirty="0">
                <a:latin typeface="Times New Roman"/>
                <a:cs typeface="Times New Roman"/>
              </a:rPr>
              <a:t>Empirical </a:t>
            </a:r>
            <a:r>
              <a:rPr sz="2500" dirty="0">
                <a:latin typeface="Times New Roman"/>
                <a:cs typeface="Times New Roman"/>
              </a:rPr>
              <a:t>luminance-to-contrast</a:t>
            </a:r>
            <a:r>
              <a:rPr sz="2500" spc="-1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models</a:t>
            </a:r>
            <a:endParaRPr sz="2500">
              <a:latin typeface="Times New Roman"/>
              <a:cs typeface="Times New Roman"/>
            </a:endParaRPr>
          </a:p>
          <a:p>
            <a:pPr marL="489956">
              <a:spcBef>
                <a:spcPts val="557"/>
              </a:spcBef>
              <a:tabLst>
                <a:tab pos="805087" algn="l"/>
              </a:tabLst>
            </a:pPr>
            <a:r>
              <a:rPr sz="2100" dirty="0">
                <a:latin typeface="Times New Roman"/>
                <a:cs typeface="Times New Roman"/>
              </a:rPr>
              <a:t>–	</a:t>
            </a:r>
            <a:r>
              <a:rPr sz="2300" spc="-9" dirty="0">
                <a:latin typeface="Times New Roman"/>
                <a:cs typeface="Times New Roman"/>
              </a:rPr>
              <a:t>Assume </a:t>
            </a:r>
            <a:r>
              <a:rPr sz="2300" spc="-4" dirty="0">
                <a:latin typeface="Times New Roman"/>
                <a:cs typeface="Times New Roman"/>
              </a:rPr>
              <a:t>L </a:t>
            </a:r>
            <a:r>
              <a:rPr sz="2300" spc="-9" dirty="0">
                <a:latin typeface="Symbol"/>
                <a:cs typeface="Symbol"/>
              </a:rPr>
              <a:t></a:t>
            </a:r>
            <a:r>
              <a:rPr sz="2300" spc="-9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[1, </a:t>
            </a:r>
            <a:r>
              <a:rPr sz="2300" spc="-4" dirty="0">
                <a:latin typeface="Times New Roman"/>
                <a:cs typeface="Times New Roman"/>
              </a:rPr>
              <a:t>100], and c </a:t>
            </a:r>
            <a:r>
              <a:rPr sz="2300" spc="-9" dirty="0">
                <a:latin typeface="Symbol"/>
                <a:cs typeface="Symbol"/>
              </a:rPr>
              <a:t></a:t>
            </a:r>
            <a:r>
              <a:rPr sz="2300" spc="-9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[0,</a:t>
            </a:r>
            <a:r>
              <a:rPr sz="2300" spc="44" dirty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100]</a:t>
            </a:r>
            <a:endParaRPr sz="2300">
              <a:latin typeface="Times New Roman"/>
              <a:cs typeface="Times New Roman"/>
            </a:endParaRPr>
          </a:p>
          <a:p>
            <a:pPr marL="810654" lvl="1" indent="-321255">
              <a:spcBef>
                <a:spcPts val="548"/>
              </a:spcBef>
              <a:buChar char="–"/>
              <a:tabLst>
                <a:tab pos="810097" algn="l"/>
                <a:tab pos="810654" algn="l"/>
                <a:tab pos="2635740" algn="l"/>
              </a:tabLst>
            </a:pPr>
            <a:r>
              <a:rPr sz="2300" spc="-4" dirty="0">
                <a:latin typeface="Times New Roman"/>
                <a:cs typeface="Times New Roman"/>
              </a:rPr>
              <a:t>c = 50</a:t>
            </a:r>
            <a:r>
              <a:rPr sz="2300" spc="31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log</a:t>
            </a:r>
            <a:r>
              <a:rPr sz="2200" baseline="-19607" dirty="0">
                <a:latin typeface="Times New Roman"/>
                <a:cs typeface="Times New Roman"/>
              </a:rPr>
              <a:t>10</a:t>
            </a:r>
            <a:r>
              <a:rPr sz="2200" spc="289" baseline="-19607" dirty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L	</a:t>
            </a:r>
            <a:r>
              <a:rPr sz="2300" spc="-9" dirty="0">
                <a:latin typeface="Times New Roman"/>
                <a:cs typeface="Times New Roman"/>
              </a:rPr>
              <a:t>(logarithmic </a:t>
            </a:r>
            <a:r>
              <a:rPr sz="2300" spc="-4" dirty="0">
                <a:latin typeface="Times New Roman"/>
                <a:cs typeface="Times New Roman"/>
              </a:rPr>
              <a:t>law, widely</a:t>
            </a:r>
            <a:r>
              <a:rPr sz="2300" spc="83" dirty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used)</a:t>
            </a:r>
            <a:endParaRPr sz="2300">
              <a:latin typeface="Times New Roman"/>
              <a:cs typeface="Times New Roman"/>
            </a:endParaRPr>
          </a:p>
          <a:p>
            <a:pPr marL="810654" lvl="1" indent="-321255">
              <a:spcBef>
                <a:spcPts val="544"/>
              </a:spcBef>
              <a:buChar char="–"/>
              <a:tabLst>
                <a:tab pos="810097" algn="l"/>
                <a:tab pos="810654" algn="l"/>
                <a:tab pos="2611799" algn="l"/>
              </a:tabLst>
            </a:pPr>
            <a:r>
              <a:rPr sz="2300" spc="-4" dirty="0">
                <a:latin typeface="Times New Roman"/>
                <a:cs typeface="Times New Roman"/>
              </a:rPr>
              <a:t>c =</a:t>
            </a:r>
            <a:r>
              <a:rPr sz="2300" spc="4" dirty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21.9</a:t>
            </a:r>
            <a:r>
              <a:rPr sz="2300" spc="22" dirty="0">
                <a:latin typeface="Times New Roman"/>
                <a:cs typeface="Times New Roman"/>
              </a:rPr>
              <a:t> </a:t>
            </a:r>
            <a:r>
              <a:rPr sz="2300" spc="4" dirty="0">
                <a:latin typeface="Times New Roman"/>
                <a:cs typeface="Times New Roman"/>
              </a:rPr>
              <a:t>L</a:t>
            </a:r>
            <a:r>
              <a:rPr sz="2200" spc="6" baseline="26143" dirty="0">
                <a:latin typeface="Times New Roman"/>
                <a:cs typeface="Times New Roman"/>
              </a:rPr>
              <a:t>1/3	</a:t>
            </a:r>
            <a:r>
              <a:rPr sz="2300" spc="-4" dirty="0">
                <a:latin typeface="Times New Roman"/>
                <a:cs typeface="Times New Roman"/>
              </a:rPr>
              <a:t>(cubic root</a:t>
            </a:r>
            <a:r>
              <a:rPr sz="2300" spc="-9" dirty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law)</a:t>
            </a:r>
            <a:endParaRPr sz="2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49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6849" y="1123356"/>
            <a:ext cx="3200039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4"/>
              </a:lnSpc>
            </a:pPr>
            <a:r>
              <a:rPr sz="3900" spc="-9" dirty="0">
                <a:latin typeface="Times New Roman"/>
                <a:cs typeface="Times New Roman"/>
              </a:rPr>
              <a:t>Mach</a:t>
            </a:r>
            <a:r>
              <a:rPr sz="3900" spc="-70" dirty="0">
                <a:latin typeface="Times New Roman"/>
                <a:cs typeface="Times New Roman"/>
              </a:rPr>
              <a:t> </a:t>
            </a:r>
            <a:r>
              <a:rPr sz="3900" spc="-4" dirty="0">
                <a:latin typeface="Times New Roman"/>
                <a:cs typeface="Times New Roman"/>
              </a:rPr>
              <a:t>Bands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885" y="4672662"/>
            <a:ext cx="9864987" cy="1451540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53479" marR="4454" indent="-342900">
              <a:spcBef>
                <a:spcPts val="79"/>
              </a:spcBef>
              <a:buFont typeface="Arial" pitchFamily="34" charset="0"/>
              <a:buChar char="•"/>
              <a:tabLst>
                <a:tab pos="312904" algn="l"/>
                <a:tab pos="313460" algn="l"/>
              </a:tabLst>
            </a:pPr>
            <a:r>
              <a:rPr sz="2300" spc="-4" dirty="0">
                <a:latin typeface="Times New Roman"/>
                <a:cs typeface="Times New Roman"/>
              </a:rPr>
              <a:t>Visual </a:t>
            </a:r>
            <a:r>
              <a:rPr sz="2300" spc="-13" dirty="0">
                <a:latin typeface="Times New Roman"/>
                <a:cs typeface="Times New Roman"/>
              </a:rPr>
              <a:t>system </a:t>
            </a:r>
            <a:r>
              <a:rPr sz="2300" spc="-4" dirty="0">
                <a:latin typeface="Times New Roman"/>
                <a:cs typeface="Times New Roman"/>
              </a:rPr>
              <a:t>tends to undershoot or overshoot around the </a:t>
            </a:r>
            <a:r>
              <a:rPr lang="en-GB" sz="2300" spc="-4" dirty="0">
                <a:latin typeface="Times New Roman"/>
                <a:cs typeface="Times New Roman"/>
              </a:rPr>
              <a:t>boundary of regions of </a:t>
            </a:r>
            <a:r>
              <a:rPr lang="en-GB" sz="2300" dirty="0">
                <a:latin typeface="Times New Roman"/>
                <a:cs typeface="Times New Roman"/>
              </a:rPr>
              <a:t>different</a:t>
            </a:r>
            <a:r>
              <a:rPr lang="en-GB" sz="2300" spc="-13" dirty="0">
                <a:latin typeface="Times New Roman"/>
                <a:cs typeface="Times New Roman"/>
              </a:rPr>
              <a:t> </a:t>
            </a:r>
            <a:r>
              <a:rPr lang="en-GB" sz="2300" spc="-4" dirty="0" smtClean="0">
                <a:latin typeface="Times New Roman"/>
                <a:cs typeface="Times New Roman"/>
              </a:rPr>
              <a:t>intensities</a:t>
            </a:r>
          </a:p>
          <a:p>
            <a:pPr marL="353479" marR="4454" indent="-342900">
              <a:spcBef>
                <a:spcPts val="79"/>
              </a:spcBef>
              <a:buFont typeface="Arial" pitchFamily="34" charset="0"/>
              <a:buChar char="•"/>
              <a:tabLst>
                <a:tab pos="312904" algn="l"/>
                <a:tab pos="313460" algn="l"/>
              </a:tabLst>
            </a:pPr>
            <a:endParaRPr lang="en-GB" sz="2300" spc="-4" dirty="0" smtClean="0">
              <a:latin typeface="Times New Roman"/>
              <a:cs typeface="Times New Roman"/>
            </a:endParaRPr>
          </a:p>
          <a:p>
            <a:pPr marL="353479" marR="4454" indent="-342900">
              <a:spcBef>
                <a:spcPts val="79"/>
              </a:spcBef>
              <a:buFont typeface="Arial" pitchFamily="34" charset="0"/>
              <a:buChar char="•"/>
              <a:tabLst>
                <a:tab pos="312904" algn="l"/>
                <a:tab pos="313460" algn="l"/>
              </a:tabLst>
            </a:pPr>
            <a:r>
              <a:rPr sz="2300" spc="-9" dirty="0" smtClean="0">
                <a:latin typeface="Times New Roman"/>
                <a:cs typeface="Times New Roman"/>
              </a:rPr>
              <a:t>Demonstrates </a:t>
            </a:r>
            <a:r>
              <a:rPr sz="2300" spc="-4" dirty="0">
                <a:latin typeface="Times New Roman"/>
                <a:cs typeface="Times New Roman"/>
              </a:rPr>
              <a:t>the perceived brightness is not a  </a:t>
            </a:r>
            <a:r>
              <a:rPr lang="en-GB" sz="2300" spc="-4" dirty="0" smtClean="0">
                <a:latin typeface="Times New Roman"/>
                <a:cs typeface="Times New Roman"/>
              </a:rPr>
              <a:t>simple</a:t>
            </a:r>
            <a:r>
              <a:rPr sz="2300" spc="-4" dirty="0" smtClean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function of light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intensity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4721" y="426465"/>
            <a:ext cx="6022443" cy="4246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25957" y="3109268"/>
            <a:ext cx="1596399" cy="5190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>
              <a:spcBef>
                <a:spcPts val="88"/>
              </a:spcBef>
            </a:pPr>
            <a:r>
              <a:rPr sz="1100" spc="4" dirty="0">
                <a:latin typeface="Arial"/>
                <a:cs typeface="Arial"/>
              </a:rPr>
              <a:t>Figure is </a:t>
            </a:r>
            <a:r>
              <a:rPr sz="1100" dirty="0">
                <a:latin typeface="Arial"/>
                <a:cs typeface="Arial"/>
              </a:rPr>
              <a:t>from</a:t>
            </a:r>
            <a:r>
              <a:rPr sz="1100" spc="-179" dirty="0">
                <a:latin typeface="Arial"/>
                <a:cs typeface="Arial"/>
              </a:rPr>
              <a:t> </a:t>
            </a:r>
            <a:r>
              <a:rPr sz="1100" spc="4" dirty="0">
                <a:latin typeface="Arial"/>
                <a:cs typeface="Arial"/>
              </a:rPr>
              <a:t>slides  </a:t>
            </a:r>
            <a:r>
              <a:rPr sz="1100" dirty="0">
                <a:latin typeface="Arial"/>
                <a:cs typeface="Arial"/>
              </a:rPr>
              <a:t>at Gonzalez/</a:t>
            </a:r>
            <a:r>
              <a:rPr sz="1100" spc="-132" dirty="0">
                <a:latin typeface="Arial"/>
                <a:cs typeface="Arial"/>
              </a:rPr>
              <a:t> </a:t>
            </a:r>
            <a:r>
              <a:rPr sz="1100" spc="4" dirty="0">
                <a:latin typeface="Arial"/>
                <a:cs typeface="Arial"/>
              </a:rPr>
              <a:t>Woods  </a:t>
            </a:r>
            <a:r>
              <a:rPr sz="1100" spc="-4" dirty="0">
                <a:latin typeface="Arial"/>
                <a:cs typeface="Arial"/>
              </a:rPr>
              <a:t>DIP book website  (Chapter</a:t>
            </a:r>
            <a:r>
              <a:rPr sz="1100" spc="-61" dirty="0">
                <a:latin typeface="Arial"/>
                <a:cs typeface="Arial"/>
              </a:rPr>
              <a:t> </a:t>
            </a:r>
            <a:r>
              <a:rPr sz="1100" spc="-4" dirty="0">
                <a:latin typeface="Arial"/>
                <a:cs typeface="Arial"/>
              </a:rPr>
              <a:t>2)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2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8019" y="219418"/>
            <a:ext cx="5905156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Color of</a:t>
            </a:r>
            <a:r>
              <a:rPr sz="4000" spc="-66" dirty="0">
                <a:latin typeface="Trebuchet MS" pitchFamily="34" charset="0"/>
              </a:rPr>
              <a:t> </a:t>
            </a:r>
            <a:r>
              <a:rPr sz="4000" spc="-9" dirty="0">
                <a:latin typeface="Trebuchet MS" pitchFamily="34" charset="0"/>
              </a:rPr>
              <a:t>Light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0830" y="1095435"/>
            <a:ext cx="9345993" cy="1497707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12904" marR="4454" indent="-302325">
              <a:lnSpc>
                <a:spcPct val="100499"/>
              </a:lnSpc>
              <a:spcBef>
                <a:spcPts val="79"/>
              </a:spcBef>
              <a:buChar char="•"/>
              <a:tabLst>
                <a:tab pos="312904" algn="l"/>
                <a:tab pos="313460" algn="l"/>
              </a:tabLst>
            </a:pPr>
            <a:r>
              <a:rPr sz="2500" spc="4" dirty="0">
                <a:latin typeface="Times New Roman"/>
                <a:cs typeface="Times New Roman"/>
              </a:rPr>
              <a:t>Perceived </a:t>
            </a:r>
            <a:r>
              <a:rPr sz="2500" spc="-4" dirty="0">
                <a:latin typeface="Times New Roman"/>
                <a:cs typeface="Times New Roman"/>
              </a:rPr>
              <a:t>color </a:t>
            </a:r>
            <a:r>
              <a:rPr sz="2500" spc="4" dirty="0">
                <a:latin typeface="Times New Roman"/>
                <a:cs typeface="Times New Roman"/>
              </a:rPr>
              <a:t>depends on spectral content</a:t>
            </a:r>
            <a:r>
              <a:rPr sz="2500" spc="-307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(wavelength  </a:t>
            </a:r>
            <a:r>
              <a:rPr sz="2100" dirty="0">
                <a:latin typeface="Times New Roman"/>
                <a:cs typeface="Times New Roman"/>
              </a:rPr>
              <a:t>composition)</a:t>
            </a:r>
            <a:endParaRPr sz="2100">
              <a:latin typeface="Times New Roman"/>
              <a:cs typeface="Times New Roman"/>
            </a:endParaRPr>
          </a:p>
          <a:p>
            <a:pPr marL="412008">
              <a:spcBef>
                <a:spcPts val="504"/>
              </a:spcBef>
              <a:tabLst>
                <a:tab pos="663111" algn="l"/>
              </a:tabLst>
            </a:pPr>
            <a:r>
              <a:rPr sz="2100" dirty="0">
                <a:latin typeface="Times New Roman"/>
                <a:cs typeface="Times New Roman"/>
              </a:rPr>
              <a:t>–	</a:t>
            </a:r>
            <a:r>
              <a:rPr sz="2100" spc="-9" dirty="0">
                <a:latin typeface="Times New Roman"/>
                <a:cs typeface="Times New Roman"/>
              </a:rPr>
              <a:t>e.g., </a:t>
            </a:r>
            <a:r>
              <a:rPr sz="2100" dirty="0">
                <a:latin typeface="Times New Roman"/>
                <a:cs typeface="Times New Roman"/>
              </a:rPr>
              <a:t>700nm ~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red.</a:t>
            </a:r>
            <a:endParaRPr sz="210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504"/>
              </a:spcBef>
              <a:buChar char="–"/>
              <a:tabLst>
                <a:tab pos="663111" algn="l"/>
                <a:tab pos="663667" algn="l"/>
              </a:tabLst>
            </a:pPr>
            <a:r>
              <a:rPr sz="2100" spc="-4" dirty="0">
                <a:latin typeface="Times New Roman"/>
                <a:cs typeface="Times New Roman"/>
              </a:rPr>
              <a:t>“spectral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color”</a:t>
            </a:r>
            <a:endParaRPr sz="2100">
              <a:latin typeface="Times New Roman"/>
              <a:cs typeface="Times New Roman"/>
            </a:endParaRPr>
          </a:p>
          <a:p>
            <a:pPr marL="962095" lvl="2" indent="-200993">
              <a:spcBef>
                <a:spcPts val="416"/>
              </a:spcBef>
              <a:buChar char="•"/>
              <a:tabLst>
                <a:tab pos="962095" algn="l"/>
                <a:tab pos="962652" algn="l"/>
              </a:tabLst>
            </a:pPr>
            <a:r>
              <a:rPr spc="-9" dirty="0">
                <a:latin typeface="Times New Roman"/>
                <a:cs typeface="Times New Roman"/>
              </a:rPr>
              <a:t>A light </a:t>
            </a:r>
            <a:r>
              <a:rPr spc="-18" dirty="0">
                <a:latin typeface="Times New Roman"/>
                <a:cs typeface="Times New Roman"/>
              </a:rPr>
              <a:t>with </a:t>
            </a:r>
            <a:r>
              <a:rPr spc="-9" dirty="0">
                <a:latin typeface="Times New Roman"/>
                <a:cs typeface="Times New Roman"/>
              </a:rPr>
              <a:t>very </a:t>
            </a:r>
            <a:r>
              <a:rPr spc="-4" dirty="0">
                <a:latin typeface="Times New Roman"/>
                <a:cs typeface="Times New Roman"/>
              </a:rPr>
              <a:t>narrow</a:t>
            </a:r>
            <a:r>
              <a:rPr spc="92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bandwidth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0830" y="4680500"/>
            <a:ext cx="9049881" cy="396527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12904" marR="4454" indent="-302325">
              <a:spcBef>
                <a:spcPts val="92"/>
              </a:spcBef>
              <a:buChar char="•"/>
              <a:tabLst>
                <a:tab pos="312904" algn="l"/>
                <a:tab pos="313460" algn="l"/>
              </a:tabLst>
            </a:pPr>
            <a:r>
              <a:rPr sz="2500" spc="4" dirty="0">
                <a:latin typeface="Times New Roman"/>
                <a:cs typeface="Times New Roman"/>
              </a:rPr>
              <a:t>A</a:t>
            </a:r>
            <a:r>
              <a:rPr sz="2500" spc="-18" dirty="0">
                <a:latin typeface="Times New Roman"/>
                <a:cs typeface="Times New Roman"/>
              </a:rPr>
              <a:t> </a:t>
            </a:r>
            <a:r>
              <a:rPr sz="2500" spc="9" dirty="0">
                <a:latin typeface="Times New Roman"/>
                <a:cs typeface="Times New Roman"/>
              </a:rPr>
              <a:t>light</a:t>
            </a:r>
            <a:r>
              <a:rPr sz="2500" spc="-79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with</a:t>
            </a:r>
            <a:r>
              <a:rPr sz="2500" spc="-18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equal</a:t>
            </a:r>
            <a:r>
              <a:rPr sz="2500" spc="-57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energy</a:t>
            </a:r>
            <a:r>
              <a:rPr sz="2500" spc="-57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in</a:t>
            </a:r>
            <a:r>
              <a:rPr sz="2500" spc="-18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all</a:t>
            </a:r>
            <a:r>
              <a:rPr sz="2500" spc="-39" dirty="0">
                <a:latin typeface="Times New Roman"/>
                <a:cs typeface="Times New Roman"/>
              </a:rPr>
              <a:t> </a:t>
            </a:r>
            <a:r>
              <a:rPr sz="2500" spc="9" dirty="0">
                <a:latin typeface="Times New Roman"/>
                <a:cs typeface="Times New Roman"/>
              </a:rPr>
              <a:t>visible</a:t>
            </a:r>
            <a:r>
              <a:rPr sz="2500" spc="-88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bands</a:t>
            </a:r>
            <a:r>
              <a:rPr sz="2500" spc="-57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appears  white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02177" y="3438912"/>
            <a:ext cx="5212732" cy="758414"/>
            <a:chOff x="2983992" y="3789171"/>
            <a:chExt cx="4572000" cy="835660"/>
          </a:xfrm>
        </p:grpSpPr>
        <p:sp>
          <p:nvSpPr>
            <p:cNvPr id="6" name="object 6"/>
            <p:cNvSpPr/>
            <p:nvPr/>
          </p:nvSpPr>
          <p:spPr>
            <a:xfrm>
              <a:off x="2983992" y="3789171"/>
              <a:ext cx="4572000" cy="835660"/>
            </a:xfrm>
            <a:custGeom>
              <a:avLst/>
              <a:gdLst/>
              <a:ahLst/>
              <a:cxnLst/>
              <a:rect l="l" t="t" r="r" b="b"/>
              <a:pathLst>
                <a:path w="4572000" h="835660">
                  <a:moveTo>
                    <a:pt x="4572000" y="0"/>
                  </a:moveTo>
                  <a:lnTo>
                    <a:pt x="0" y="0"/>
                  </a:lnTo>
                  <a:lnTo>
                    <a:pt x="0" y="835151"/>
                  </a:lnTo>
                  <a:lnTo>
                    <a:pt x="4572000" y="835151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3992" y="3798315"/>
              <a:ext cx="4572000" cy="5608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3448" y="4359147"/>
              <a:ext cx="3438525" cy="85725"/>
            </a:xfrm>
            <a:custGeom>
              <a:avLst/>
              <a:gdLst/>
              <a:ahLst/>
              <a:cxnLst/>
              <a:rect l="l" t="t" r="r" b="b"/>
              <a:pathLst>
                <a:path w="3438525" h="85725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0" y="85356"/>
                  </a:lnTo>
                  <a:lnTo>
                    <a:pt x="12192" y="85356"/>
                  </a:lnTo>
                  <a:lnTo>
                    <a:pt x="12192" y="12192"/>
                  </a:lnTo>
                  <a:lnTo>
                    <a:pt x="12192" y="0"/>
                  </a:lnTo>
                  <a:close/>
                </a:path>
                <a:path w="3438525" h="85725">
                  <a:moveTo>
                    <a:pt x="1158240" y="0"/>
                  </a:moveTo>
                  <a:lnTo>
                    <a:pt x="1146048" y="0"/>
                  </a:lnTo>
                  <a:lnTo>
                    <a:pt x="1146048" y="12192"/>
                  </a:lnTo>
                  <a:lnTo>
                    <a:pt x="1146048" y="24384"/>
                  </a:lnTo>
                  <a:lnTo>
                    <a:pt x="1146048" y="85356"/>
                  </a:lnTo>
                  <a:lnTo>
                    <a:pt x="1158240" y="85356"/>
                  </a:lnTo>
                  <a:lnTo>
                    <a:pt x="1158240" y="12192"/>
                  </a:lnTo>
                  <a:lnTo>
                    <a:pt x="1158240" y="0"/>
                  </a:lnTo>
                  <a:close/>
                </a:path>
                <a:path w="3438525" h="85725">
                  <a:moveTo>
                    <a:pt x="2292096" y="0"/>
                  </a:moveTo>
                  <a:lnTo>
                    <a:pt x="2279904" y="0"/>
                  </a:lnTo>
                  <a:lnTo>
                    <a:pt x="2279904" y="12192"/>
                  </a:lnTo>
                  <a:lnTo>
                    <a:pt x="2279904" y="24384"/>
                  </a:lnTo>
                  <a:lnTo>
                    <a:pt x="2279904" y="85356"/>
                  </a:lnTo>
                  <a:lnTo>
                    <a:pt x="2292096" y="85356"/>
                  </a:lnTo>
                  <a:lnTo>
                    <a:pt x="2292096" y="12192"/>
                  </a:lnTo>
                  <a:lnTo>
                    <a:pt x="2292096" y="0"/>
                  </a:lnTo>
                  <a:close/>
                </a:path>
                <a:path w="3438525" h="85725">
                  <a:moveTo>
                    <a:pt x="3438144" y="0"/>
                  </a:moveTo>
                  <a:lnTo>
                    <a:pt x="3425952" y="0"/>
                  </a:lnTo>
                  <a:lnTo>
                    <a:pt x="3425952" y="12192"/>
                  </a:lnTo>
                  <a:lnTo>
                    <a:pt x="3425952" y="24384"/>
                  </a:lnTo>
                  <a:lnTo>
                    <a:pt x="3425952" y="85356"/>
                  </a:lnTo>
                  <a:lnTo>
                    <a:pt x="3438144" y="85356"/>
                  </a:lnTo>
                  <a:lnTo>
                    <a:pt x="3438144" y="12192"/>
                  </a:lnTo>
                  <a:lnTo>
                    <a:pt x="3438144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4952" y="4462779"/>
              <a:ext cx="2475230" cy="12700"/>
            </a:xfrm>
            <a:custGeom>
              <a:avLst/>
              <a:gdLst/>
              <a:ahLst/>
              <a:cxnLst/>
              <a:rect l="l" t="t" r="r" b="b"/>
              <a:pathLst>
                <a:path w="2475229" h="12700">
                  <a:moveTo>
                    <a:pt x="2279904" y="0"/>
                  </a:moveTo>
                  <a:lnTo>
                    <a:pt x="2316479" y="0"/>
                  </a:lnTo>
                </a:path>
                <a:path w="2475229" h="12700">
                  <a:moveTo>
                    <a:pt x="2353056" y="0"/>
                  </a:moveTo>
                  <a:lnTo>
                    <a:pt x="2401824" y="0"/>
                  </a:lnTo>
                </a:path>
                <a:path w="2475229" h="12700">
                  <a:moveTo>
                    <a:pt x="2426208" y="0"/>
                  </a:moveTo>
                  <a:lnTo>
                    <a:pt x="2474976" y="0"/>
                  </a:lnTo>
                </a:path>
                <a:path w="2475229" h="12700">
                  <a:moveTo>
                    <a:pt x="0" y="12192"/>
                  </a:moveTo>
                  <a:lnTo>
                    <a:pt x="60960" y="12192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30296" y="4468875"/>
              <a:ext cx="1243965" cy="12700"/>
            </a:xfrm>
            <a:custGeom>
              <a:avLst/>
              <a:gdLst/>
              <a:ahLst/>
              <a:cxnLst/>
              <a:rect l="l" t="t" r="r" b="b"/>
              <a:pathLst>
                <a:path w="1243964" h="12700">
                  <a:moveTo>
                    <a:pt x="24371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24371" y="12204"/>
                  </a:lnTo>
                  <a:lnTo>
                    <a:pt x="24371" y="0"/>
                  </a:lnTo>
                  <a:close/>
                </a:path>
                <a:path w="1243964" h="12700">
                  <a:moveTo>
                    <a:pt x="60960" y="0"/>
                  </a:moveTo>
                  <a:lnTo>
                    <a:pt x="36576" y="0"/>
                  </a:lnTo>
                  <a:lnTo>
                    <a:pt x="36576" y="12204"/>
                  </a:lnTo>
                  <a:lnTo>
                    <a:pt x="60960" y="12204"/>
                  </a:lnTo>
                  <a:lnTo>
                    <a:pt x="60960" y="0"/>
                  </a:lnTo>
                  <a:close/>
                </a:path>
                <a:path w="1243964" h="12700">
                  <a:moveTo>
                    <a:pt x="109715" y="0"/>
                  </a:moveTo>
                  <a:lnTo>
                    <a:pt x="85344" y="0"/>
                  </a:lnTo>
                  <a:lnTo>
                    <a:pt x="85344" y="12204"/>
                  </a:lnTo>
                  <a:lnTo>
                    <a:pt x="109715" y="12204"/>
                  </a:lnTo>
                  <a:lnTo>
                    <a:pt x="109715" y="0"/>
                  </a:lnTo>
                  <a:close/>
                </a:path>
                <a:path w="1243964" h="12700">
                  <a:moveTo>
                    <a:pt x="1048512" y="0"/>
                  </a:moveTo>
                  <a:lnTo>
                    <a:pt x="1024128" y="0"/>
                  </a:lnTo>
                  <a:lnTo>
                    <a:pt x="1024128" y="12204"/>
                  </a:lnTo>
                  <a:lnTo>
                    <a:pt x="1048512" y="12204"/>
                  </a:lnTo>
                  <a:lnTo>
                    <a:pt x="1048512" y="0"/>
                  </a:lnTo>
                  <a:close/>
                </a:path>
                <a:path w="1243964" h="12700">
                  <a:moveTo>
                    <a:pt x="1121664" y="0"/>
                  </a:moveTo>
                  <a:lnTo>
                    <a:pt x="1097280" y="0"/>
                  </a:lnTo>
                  <a:lnTo>
                    <a:pt x="1097280" y="12204"/>
                  </a:lnTo>
                  <a:lnTo>
                    <a:pt x="1121664" y="12204"/>
                  </a:lnTo>
                  <a:lnTo>
                    <a:pt x="1121664" y="0"/>
                  </a:lnTo>
                  <a:close/>
                </a:path>
                <a:path w="1243964" h="12700">
                  <a:moveTo>
                    <a:pt x="1170432" y="0"/>
                  </a:moveTo>
                  <a:lnTo>
                    <a:pt x="1146048" y="0"/>
                  </a:lnTo>
                  <a:lnTo>
                    <a:pt x="1146048" y="12204"/>
                  </a:lnTo>
                  <a:lnTo>
                    <a:pt x="1170432" y="12204"/>
                  </a:lnTo>
                  <a:lnTo>
                    <a:pt x="1170432" y="0"/>
                  </a:lnTo>
                  <a:close/>
                </a:path>
                <a:path w="1243964" h="12700">
                  <a:moveTo>
                    <a:pt x="1207008" y="0"/>
                  </a:moveTo>
                  <a:lnTo>
                    <a:pt x="1182624" y="0"/>
                  </a:lnTo>
                  <a:lnTo>
                    <a:pt x="1182624" y="12204"/>
                  </a:lnTo>
                  <a:lnTo>
                    <a:pt x="1207008" y="12204"/>
                  </a:lnTo>
                  <a:lnTo>
                    <a:pt x="1207008" y="0"/>
                  </a:lnTo>
                  <a:close/>
                </a:path>
                <a:path w="1243964" h="12700">
                  <a:moveTo>
                    <a:pt x="1243584" y="0"/>
                  </a:moveTo>
                  <a:lnTo>
                    <a:pt x="1231379" y="0"/>
                  </a:lnTo>
                  <a:lnTo>
                    <a:pt x="1231379" y="12204"/>
                  </a:lnTo>
                  <a:lnTo>
                    <a:pt x="1243584" y="12204"/>
                  </a:lnTo>
                  <a:lnTo>
                    <a:pt x="1243584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0472" y="447497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85816" y="4468875"/>
              <a:ext cx="146685" cy="12700"/>
            </a:xfrm>
            <a:custGeom>
              <a:avLst/>
              <a:gdLst/>
              <a:ahLst/>
              <a:cxnLst/>
              <a:rect l="l" t="t" r="r" b="b"/>
              <a:pathLst>
                <a:path w="146685" h="12700">
                  <a:moveTo>
                    <a:pt x="24384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24384" y="12204"/>
                  </a:lnTo>
                  <a:lnTo>
                    <a:pt x="24384" y="0"/>
                  </a:lnTo>
                  <a:close/>
                </a:path>
                <a:path w="146685" h="12700">
                  <a:moveTo>
                    <a:pt x="97536" y="0"/>
                  </a:moveTo>
                  <a:lnTo>
                    <a:pt x="48768" y="0"/>
                  </a:lnTo>
                  <a:lnTo>
                    <a:pt x="48768" y="12204"/>
                  </a:lnTo>
                  <a:lnTo>
                    <a:pt x="97536" y="12204"/>
                  </a:lnTo>
                  <a:lnTo>
                    <a:pt x="97536" y="0"/>
                  </a:lnTo>
                  <a:close/>
                </a:path>
                <a:path w="146685" h="12700">
                  <a:moveTo>
                    <a:pt x="146304" y="0"/>
                  </a:moveTo>
                  <a:lnTo>
                    <a:pt x="121920" y="0"/>
                  </a:lnTo>
                  <a:lnTo>
                    <a:pt x="121920" y="12204"/>
                  </a:lnTo>
                  <a:lnTo>
                    <a:pt x="146304" y="12204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44312" y="4474971"/>
              <a:ext cx="927100" cy="0"/>
            </a:xfrm>
            <a:custGeom>
              <a:avLst/>
              <a:gdLst/>
              <a:ahLst/>
              <a:cxnLst/>
              <a:rect l="l" t="t" r="r" b="b"/>
              <a:pathLst>
                <a:path w="927100">
                  <a:moveTo>
                    <a:pt x="0" y="0"/>
                  </a:moveTo>
                  <a:lnTo>
                    <a:pt x="60960" y="0"/>
                  </a:lnTo>
                </a:path>
                <a:path w="927100">
                  <a:moveTo>
                    <a:pt x="85343" y="0"/>
                  </a:moveTo>
                  <a:lnTo>
                    <a:pt x="170687" y="0"/>
                  </a:lnTo>
                </a:path>
                <a:path w="927100">
                  <a:moveTo>
                    <a:pt x="902208" y="0"/>
                  </a:moveTo>
                  <a:lnTo>
                    <a:pt x="926592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5288" y="4468875"/>
              <a:ext cx="182880" cy="12700"/>
            </a:xfrm>
            <a:custGeom>
              <a:avLst/>
              <a:gdLst/>
              <a:ahLst/>
              <a:cxnLst/>
              <a:rect l="l" t="t" r="r" b="b"/>
              <a:pathLst>
                <a:path w="182879" h="12700">
                  <a:moveTo>
                    <a:pt x="24384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24384" y="12204"/>
                  </a:lnTo>
                  <a:lnTo>
                    <a:pt x="24384" y="0"/>
                  </a:lnTo>
                  <a:close/>
                </a:path>
                <a:path w="182879" h="12700">
                  <a:moveTo>
                    <a:pt x="60960" y="0"/>
                  </a:moveTo>
                  <a:lnTo>
                    <a:pt x="36576" y="0"/>
                  </a:lnTo>
                  <a:lnTo>
                    <a:pt x="36576" y="12204"/>
                  </a:lnTo>
                  <a:lnTo>
                    <a:pt x="60960" y="12204"/>
                  </a:lnTo>
                  <a:lnTo>
                    <a:pt x="60960" y="0"/>
                  </a:lnTo>
                  <a:close/>
                </a:path>
                <a:path w="182879" h="12700">
                  <a:moveTo>
                    <a:pt x="97536" y="0"/>
                  </a:moveTo>
                  <a:lnTo>
                    <a:pt x="73152" y="0"/>
                  </a:lnTo>
                  <a:lnTo>
                    <a:pt x="73152" y="12204"/>
                  </a:lnTo>
                  <a:lnTo>
                    <a:pt x="97536" y="12204"/>
                  </a:lnTo>
                  <a:lnTo>
                    <a:pt x="97536" y="0"/>
                  </a:lnTo>
                  <a:close/>
                </a:path>
                <a:path w="182879" h="12700">
                  <a:moveTo>
                    <a:pt x="134112" y="0"/>
                  </a:moveTo>
                  <a:lnTo>
                    <a:pt x="109728" y="0"/>
                  </a:lnTo>
                  <a:lnTo>
                    <a:pt x="109728" y="12204"/>
                  </a:lnTo>
                  <a:lnTo>
                    <a:pt x="134112" y="12204"/>
                  </a:lnTo>
                  <a:lnTo>
                    <a:pt x="134112" y="0"/>
                  </a:lnTo>
                  <a:close/>
                </a:path>
                <a:path w="182879" h="12700">
                  <a:moveTo>
                    <a:pt x="182867" y="0"/>
                  </a:moveTo>
                  <a:lnTo>
                    <a:pt x="158483" y="0"/>
                  </a:lnTo>
                  <a:lnTo>
                    <a:pt x="158483" y="12204"/>
                  </a:lnTo>
                  <a:lnTo>
                    <a:pt x="182867" y="12204"/>
                  </a:lnTo>
                  <a:lnTo>
                    <a:pt x="18286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2760" y="448716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1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30296" y="4481067"/>
              <a:ext cx="109855" cy="12700"/>
            </a:xfrm>
            <a:custGeom>
              <a:avLst/>
              <a:gdLst/>
              <a:ahLst/>
              <a:cxnLst/>
              <a:rect l="l" t="t" r="r" b="b"/>
              <a:pathLst>
                <a:path w="109855" h="12700">
                  <a:moveTo>
                    <a:pt x="24371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4371" y="12192"/>
                  </a:lnTo>
                  <a:lnTo>
                    <a:pt x="24371" y="0"/>
                  </a:lnTo>
                  <a:close/>
                </a:path>
                <a:path w="109855" h="12700">
                  <a:moveTo>
                    <a:pt x="60960" y="0"/>
                  </a:moveTo>
                  <a:lnTo>
                    <a:pt x="36576" y="0"/>
                  </a:lnTo>
                  <a:lnTo>
                    <a:pt x="36576" y="12192"/>
                  </a:lnTo>
                  <a:lnTo>
                    <a:pt x="60960" y="12192"/>
                  </a:lnTo>
                  <a:lnTo>
                    <a:pt x="60960" y="0"/>
                  </a:lnTo>
                  <a:close/>
                </a:path>
                <a:path w="109855" h="12700">
                  <a:moveTo>
                    <a:pt x="109715" y="0"/>
                  </a:moveTo>
                  <a:lnTo>
                    <a:pt x="85344" y="0"/>
                  </a:lnTo>
                  <a:lnTo>
                    <a:pt x="85344" y="12192"/>
                  </a:lnTo>
                  <a:lnTo>
                    <a:pt x="109715" y="12192"/>
                  </a:lnTo>
                  <a:lnTo>
                    <a:pt x="10971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52216" y="4487163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48767" y="0"/>
                  </a:lnTo>
                </a:path>
                <a:path w="170814">
                  <a:moveTo>
                    <a:pt x="73151" y="0"/>
                  </a:moveTo>
                  <a:lnTo>
                    <a:pt x="170687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54424" y="4481067"/>
              <a:ext cx="219710" cy="12700"/>
            </a:xfrm>
            <a:custGeom>
              <a:avLst/>
              <a:gdLst/>
              <a:ahLst/>
              <a:cxnLst/>
              <a:rect l="l" t="t" r="r" b="b"/>
              <a:pathLst>
                <a:path w="219710" h="12700">
                  <a:moveTo>
                    <a:pt x="2438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4384" y="12192"/>
                  </a:lnTo>
                  <a:lnTo>
                    <a:pt x="24384" y="0"/>
                  </a:lnTo>
                  <a:close/>
                </a:path>
                <a:path w="219710" h="12700">
                  <a:moveTo>
                    <a:pt x="97536" y="0"/>
                  </a:moveTo>
                  <a:lnTo>
                    <a:pt x="73152" y="0"/>
                  </a:lnTo>
                  <a:lnTo>
                    <a:pt x="73152" y="12192"/>
                  </a:lnTo>
                  <a:lnTo>
                    <a:pt x="97536" y="12192"/>
                  </a:lnTo>
                  <a:lnTo>
                    <a:pt x="97536" y="0"/>
                  </a:lnTo>
                  <a:close/>
                </a:path>
                <a:path w="219710" h="12700">
                  <a:moveTo>
                    <a:pt x="146304" y="0"/>
                  </a:moveTo>
                  <a:lnTo>
                    <a:pt x="121920" y="0"/>
                  </a:lnTo>
                  <a:lnTo>
                    <a:pt x="121920" y="12192"/>
                  </a:lnTo>
                  <a:lnTo>
                    <a:pt x="146304" y="12192"/>
                  </a:lnTo>
                  <a:lnTo>
                    <a:pt x="146304" y="0"/>
                  </a:lnTo>
                  <a:close/>
                </a:path>
                <a:path w="219710" h="12700">
                  <a:moveTo>
                    <a:pt x="182880" y="0"/>
                  </a:moveTo>
                  <a:lnTo>
                    <a:pt x="158496" y="0"/>
                  </a:lnTo>
                  <a:lnTo>
                    <a:pt x="158496" y="12192"/>
                  </a:lnTo>
                  <a:lnTo>
                    <a:pt x="182880" y="12192"/>
                  </a:lnTo>
                  <a:lnTo>
                    <a:pt x="182880" y="0"/>
                  </a:lnTo>
                  <a:close/>
                </a:path>
                <a:path w="219710" h="12700">
                  <a:moveTo>
                    <a:pt x="219456" y="0"/>
                  </a:moveTo>
                  <a:lnTo>
                    <a:pt x="207251" y="0"/>
                  </a:lnTo>
                  <a:lnTo>
                    <a:pt x="207251" y="12192"/>
                  </a:lnTo>
                  <a:lnTo>
                    <a:pt x="219456" y="12192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86072" y="4487163"/>
              <a:ext cx="975360" cy="0"/>
            </a:xfrm>
            <a:custGeom>
              <a:avLst/>
              <a:gdLst/>
              <a:ahLst/>
              <a:cxnLst/>
              <a:rect l="l" t="t" r="r" b="b"/>
              <a:pathLst>
                <a:path w="975360">
                  <a:moveTo>
                    <a:pt x="0" y="0"/>
                  </a:moveTo>
                  <a:lnTo>
                    <a:pt x="60960" y="0"/>
                  </a:lnTo>
                </a:path>
                <a:path w="975360">
                  <a:moveTo>
                    <a:pt x="85343" y="0"/>
                  </a:moveTo>
                  <a:lnTo>
                    <a:pt x="170687" y="0"/>
                  </a:lnTo>
                </a:path>
                <a:path w="975360">
                  <a:moveTo>
                    <a:pt x="914400" y="0"/>
                  </a:moveTo>
                  <a:lnTo>
                    <a:pt x="975360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5816" y="4481067"/>
              <a:ext cx="1292860" cy="12700"/>
            </a:xfrm>
            <a:custGeom>
              <a:avLst/>
              <a:gdLst/>
              <a:ahLst/>
              <a:cxnLst/>
              <a:rect l="l" t="t" r="r" b="b"/>
              <a:pathLst>
                <a:path w="1292859" h="12700">
                  <a:moveTo>
                    <a:pt x="2438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4384" y="12192"/>
                  </a:lnTo>
                  <a:lnTo>
                    <a:pt x="24384" y="0"/>
                  </a:lnTo>
                  <a:close/>
                </a:path>
                <a:path w="1292859" h="12700">
                  <a:moveTo>
                    <a:pt x="97536" y="0"/>
                  </a:moveTo>
                  <a:lnTo>
                    <a:pt x="48768" y="0"/>
                  </a:lnTo>
                  <a:lnTo>
                    <a:pt x="48768" y="12192"/>
                  </a:lnTo>
                  <a:lnTo>
                    <a:pt x="97536" y="12192"/>
                  </a:lnTo>
                  <a:lnTo>
                    <a:pt x="97536" y="0"/>
                  </a:lnTo>
                  <a:close/>
                </a:path>
                <a:path w="1292859" h="12700">
                  <a:moveTo>
                    <a:pt x="146304" y="0"/>
                  </a:moveTo>
                  <a:lnTo>
                    <a:pt x="121920" y="0"/>
                  </a:lnTo>
                  <a:lnTo>
                    <a:pt x="121920" y="12192"/>
                  </a:lnTo>
                  <a:lnTo>
                    <a:pt x="146304" y="12192"/>
                  </a:lnTo>
                  <a:lnTo>
                    <a:pt x="146304" y="0"/>
                  </a:lnTo>
                  <a:close/>
                </a:path>
                <a:path w="1292859" h="12700">
                  <a:moveTo>
                    <a:pt x="195072" y="0"/>
                  </a:moveTo>
                  <a:lnTo>
                    <a:pt x="170688" y="0"/>
                  </a:lnTo>
                  <a:lnTo>
                    <a:pt x="170688" y="12192"/>
                  </a:lnTo>
                  <a:lnTo>
                    <a:pt x="195072" y="12192"/>
                  </a:lnTo>
                  <a:lnTo>
                    <a:pt x="195072" y="0"/>
                  </a:lnTo>
                  <a:close/>
                </a:path>
                <a:path w="1292859" h="12700">
                  <a:moveTo>
                    <a:pt x="231648" y="0"/>
                  </a:moveTo>
                  <a:lnTo>
                    <a:pt x="207264" y="0"/>
                  </a:lnTo>
                  <a:lnTo>
                    <a:pt x="207264" y="12192"/>
                  </a:lnTo>
                  <a:lnTo>
                    <a:pt x="231648" y="12192"/>
                  </a:lnTo>
                  <a:lnTo>
                    <a:pt x="231648" y="0"/>
                  </a:lnTo>
                  <a:close/>
                </a:path>
                <a:path w="1292859" h="12700">
                  <a:moveTo>
                    <a:pt x="268224" y="0"/>
                  </a:moveTo>
                  <a:lnTo>
                    <a:pt x="256032" y="0"/>
                  </a:lnTo>
                  <a:lnTo>
                    <a:pt x="256032" y="12192"/>
                  </a:lnTo>
                  <a:lnTo>
                    <a:pt x="268224" y="12192"/>
                  </a:lnTo>
                  <a:lnTo>
                    <a:pt x="268224" y="0"/>
                  </a:lnTo>
                  <a:close/>
                </a:path>
                <a:path w="1292859" h="12700">
                  <a:moveTo>
                    <a:pt x="304800" y="0"/>
                  </a:moveTo>
                  <a:lnTo>
                    <a:pt x="280416" y="0"/>
                  </a:lnTo>
                  <a:lnTo>
                    <a:pt x="280416" y="12192"/>
                  </a:lnTo>
                  <a:lnTo>
                    <a:pt x="304800" y="12192"/>
                  </a:lnTo>
                  <a:lnTo>
                    <a:pt x="304800" y="0"/>
                  </a:lnTo>
                  <a:close/>
                </a:path>
                <a:path w="1292859" h="12700">
                  <a:moveTo>
                    <a:pt x="341376" y="0"/>
                  </a:moveTo>
                  <a:lnTo>
                    <a:pt x="316992" y="0"/>
                  </a:lnTo>
                  <a:lnTo>
                    <a:pt x="316992" y="12192"/>
                  </a:lnTo>
                  <a:lnTo>
                    <a:pt x="341376" y="12192"/>
                  </a:lnTo>
                  <a:lnTo>
                    <a:pt x="341376" y="0"/>
                  </a:lnTo>
                  <a:close/>
                </a:path>
                <a:path w="1292859" h="12700">
                  <a:moveTo>
                    <a:pt x="1133856" y="0"/>
                  </a:moveTo>
                  <a:lnTo>
                    <a:pt x="1109472" y="0"/>
                  </a:lnTo>
                  <a:lnTo>
                    <a:pt x="1109472" y="12192"/>
                  </a:lnTo>
                  <a:lnTo>
                    <a:pt x="1133856" y="12192"/>
                  </a:lnTo>
                  <a:lnTo>
                    <a:pt x="1133856" y="0"/>
                  </a:lnTo>
                  <a:close/>
                </a:path>
                <a:path w="1292859" h="12700">
                  <a:moveTo>
                    <a:pt x="1170432" y="0"/>
                  </a:moveTo>
                  <a:lnTo>
                    <a:pt x="1146048" y="0"/>
                  </a:lnTo>
                  <a:lnTo>
                    <a:pt x="1146048" y="12192"/>
                  </a:lnTo>
                  <a:lnTo>
                    <a:pt x="1170432" y="12192"/>
                  </a:lnTo>
                  <a:lnTo>
                    <a:pt x="1170432" y="0"/>
                  </a:lnTo>
                  <a:close/>
                </a:path>
                <a:path w="1292859" h="12700">
                  <a:moveTo>
                    <a:pt x="1207008" y="0"/>
                  </a:moveTo>
                  <a:lnTo>
                    <a:pt x="1182624" y="0"/>
                  </a:lnTo>
                  <a:lnTo>
                    <a:pt x="1182624" y="12192"/>
                  </a:lnTo>
                  <a:lnTo>
                    <a:pt x="1207008" y="12192"/>
                  </a:lnTo>
                  <a:lnTo>
                    <a:pt x="1207008" y="0"/>
                  </a:lnTo>
                  <a:close/>
                </a:path>
                <a:path w="1292859" h="12700">
                  <a:moveTo>
                    <a:pt x="1243584" y="0"/>
                  </a:moveTo>
                  <a:lnTo>
                    <a:pt x="1219200" y="0"/>
                  </a:lnTo>
                  <a:lnTo>
                    <a:pt x="1219200" y="12192"/>
                  </a:lnTo>
                  <a:lnTo>
                    <a:pt x="1243584" y="12192"/>
                  </a:lnTo>
                  <a:lnTo>
                    <a:pt x="1243584" y="0"/>
                  </a:lnTo>
                  <a:close/>
                </a:path>
                <a:path w="1292859" h="12700">
                  <a:moveTo>
                    <a:pt x="1292339" y="0"/>
                  </a:moveTo>
                  <a:lnTo>
                    <a:pt x="1267955" y="0"/>
                  </a:lnTo>
                  <a:lnTo>
                    <a:pt x="1267955" y="12192"/>
                  </a:lnTo>
                  <a:lnTo>
                    <a:pt x="1292339" y="12192"/>
                  </a:lnTo>
                  <a:lnTo>
                    <a:pt x="129233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20568" y="4487163"/>
              <a:ext cx="3840479" cy="12700"/>
            </a:xfrm>
            <a:custGeom>
              <a:avLst/>
              <a:gdLst/>
              <a:ahLst/>
              <a:cxnLst/>
              <a:rect l="l" t="t" r="r" b="b"/>
              <a:pathLst>
                <a:path w="3840479" h="12700">
                  <a:moveTo>
                    <a:pt x="3669791" y="0"/>
                  </a:moveTo>
                  <a:lnTo>
                    <a:pt x="3718559" y="0"/>
                  </a:lnTo>
                </a:path>
                <a:path w="3840479" h="12700">
                  <a:moveTo>
                    <a:pt x="3742943" y="0"/>
                  </a:moveTo>
                  <a:lnTo>
                    <a:pt x="3840479" y="0"/>
                  </a:lnTo>
                </a:path>
                <a:path w="3840479" h="12700">
                  <a:moveTo>
                    <a:pt x="0" y="12191"/>
                  </a:moveTo>
                  <a:lnTo>
                    <a:pt x="24383" y="12191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7144" y="4493259"/>
              <a:ext cx="378460" cy="12700"/>
            </a:xfrm>
            <a:custGeom>
              <a:avLst/>
              <a:gdLst/>
              <a:ahLst/>
              <a:cxnLst/>
              <a:rect l="l" t="t" r="r" b="b"/>
              <a:pathLst>
                <a:path w="378460" h="12700">
                  <a:moveTo>
                    <a:pt x="4876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48768" y="12192"/>
                  </a:lnTo>
                  <a:lnTo>
                    <a:pt x="48768" y="0"/>
                  </a:lnTo>
                  <a:close/>
                </a:path>
                <a:path w="378460" h="12700">
                  <a:moveTo>
                    <a:pt x="97523" y="0"/>
                  </a:moveTo>
                  <a:lnTo>
                    <a:pt x="73152" y="0"/>
                  </a:lnTo>
                  <a:lnTo>
                    <a:pt x="73152" y="12192"/>
                  </a:lnTo>
                  <a:lnTo>
                    <a:pt x="97523" y="12192"/>
                  </a:lnTo>
                  <a:lnTo>
                    <a:pt x="97523" y="0"/>
                  </a:lnTo>
                  <a:close/>
                </a:path>
                <a:path w="378460" h="12700">
                  <a:moveTo>
                    <a:pt x="134112" y="0"/>
                  </a:moveTo>
                  <a:lnTo>
                    <a:pt x="109728" y="0"/>
                  </a:lnTo>
                  <a:lnTo>
                    <a:pt x="109728" y="12192"/>
                  </a:lnTo>
                  <a:lnTo>
                    <a:pt x="134112" y="12192"/>
                  </a:lnTo>
                  <a:lnTo>
                    <a:pt x="134112" y="0"/>
                  </a:lnTo>
                  <a:close/>
                </a:path>
                <a:path w="378460" h="12700">
                  <a:moveTo>
                    <a:pt x="182867" y="0"/>
                  </a:moveTo>
                  <a:lnTo>
                    <a:pt x="158496" y="0"/>
                  </a:lnTo>
                  <a:lnTo>
                    <a:pt x="158496" y="12192"/>
                  </a:lnTo>
                  <a:lnTo>
                    <a:pt x="182867" y="12192"/>
                  </a:lnTo>
                  <a:lnTo>
                    <a:pt x="182867" y="0"/>
                  </a:lnTo>
                  <a:close/>
                </a:path>
                <a:path w="378460" h="12700">
                  <a:moveTo>
                    <a:pt x="219456" y="0"/>
                  </a:moveTo>
                  <a:lnTo>
                    <a:pt x="207251" y="0"/>
                  </a:lnTo>
                  <a:lnTo>
                    <a:pt x="207251" y="12192"/>
                  </a:lnTo>
                  <a:lnTo>
                    <a:pt x="219456" y="12192"/>
                  </a:lnTo>
                  <a:lnTo>
                    <a:pt x="219456" y="0"/>
                  </a:lnTo>
                  <a:close/>
                </a:path>
                <a:path w="378460" h="12700">
                  <a:moveTo>
                    <a:pt x="256032" y="0"/>
                  </a:moveTo>
                  <a:lnTo>
                    <a:pt x="231635" y="0"/>
                  </a:lnTo>
                  <a:lnTo>
                    <a:pt x="231635" y="12192"/>
                  </a:lnTo>
                  <a:lnTo>
                    <a:pt x="256032" y="12192"/>
                  </a:lnTo>
                  <a:lnTo>
                    <a:pt x="256032" y="0"/>
                  </a:lnTo>
                  <a:close/>
                </a:path>
                <a:path w="378460" h="12700">
                  <a:moveTo>
                    <a:pt x="304800" y="0"/>
                  </a:moveTo>
                  <a:lnTo>
                    <a:pt x="280416" y="0"/>
                  </a:lnTo>
                  <a:lnTo>
                    <a:pt x="280416" y="12192"/>
                  </a:lnTo>
                  <a:lnTo>
                    <a:pt x="304800" y="12192"/>
                  </a:lnTo>
                  <a:lnTo>
                    <a:pt x="304800" y="0"/>
                  </a:lnTo>
                  <a:close/>
                </a:path>
                <a:path w="378460" h="12700">
                  <a:moveTo>
                    <a:pt x="341376" y="0"/>
                  </a:moveTo>
                  <a:lnTo>
                    <a:pt x="316992" y="0"/>
                  </a:lnTo>
                  <a:lnTo>
                    <a:pt x="316992" y="12192"/>
                  </a:lnTo>
                  <a:lnTo>
                    <a:pt x="341376" y="12192"/>
                  </a:lnTo>
                  <a:lnTo>
                    <a:pt x="341376" y="0"/>
                  </a:lnTo>
                  <a:close/>
                </a:path>
                <a:path w="378460" h="12700">
                  <a:moveTo>
                    <a:pt x="377952" y="0"/>
                  </a:moveTo>
                  <a:lnTo>
                    <a:pt x="353568" y="0"/>
                  </a:lnTo>
                  <a:lnTo>
                    <a:pt x="353568" y="12192"/>
                  </a:lnTo>
                  <a:lnTo>
                    <a:pt x="377952" y="121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54424" y="4499355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7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27576" y="4493259"/>
              <a:ext cx="2646045" cy="12700"/>
            </a:xfrm>
            <a:custGeom>
              <a:avLst/>
              <a:gdLst/>
              <a:ahLst/>
              <a:cxnLst/>
              <a:rect l="l" t="t" r="r" b="b"/>
              <a:pathLst>
                <a:path w="2646045" h="12700">
                  <a:moveTo>
                    <a:pt x="2438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4384" y="12192"/>
                  </a:lnTo>
                  <a:lnTo>
                    <a:pt x="24384" y="0"/>
                  </a:lnTo>
                  <a:close/>
                </a:path>
                <a:path w="2646045" h="12700">
                  <a:moveTo>
                    <a:pt x="73152" y="0"/>
                  </a:moveTo>
                  <a:lnTo>
                    <a:pt x="48768" y="0"/>
                  </a:lnTo>
                  <a:lnTo>
                    <a:pt x="48768" y="12192"/>
                  </a:lnTo>
                  <a:lnTo>
                    <a:pt x="73152" y="12192"/>
                  </a:lnTo>
                  <a:lnTo>
                    <a:pt x="73152" y="0"/>
                  </a:lnTo>
                  <a:close/>
                </a:path>
                <a:path w="2646045" h="12700">
                  <a:moveTo>
                    <a:pt x="109728" y="0"/>
                  </a:moveTo>
                  <a:lnTo>
                    <a:pt x="85344" y="0"/>
                  </a:lnTo>
                  <a:lnTo>
                    <a:pt x="85344" y="12192"/>
                  </a:lnTo>
                  <a:lnTo>
                    <a:pt x="109728" y="12192"/>
                  </a:lnTo>
                  <a:lnTo>
                    <a:pt x="109728" y="0"/>
                  </a:lnTo>
                  <a:close/>
                </a:path>
                <a:path w="2646045" h="12700">
                  <a:moveTo>
                    <a:pt x="146304" y="0"/>
                  </a:moveTo>
                  <a:lnTo>
                    <a:pt x="134099" y="0"/>
                  </a:lnTo>
                  <a:lnTo>
                    <a:pt x="134099" y="12192"/>
                  </a:lnTo>
                  <a:lnTo>
                    <a:pt x="146304" y="12192"/>
                  </a:lnTo>
                  <a:lnTo>
                    <a:pt x="146304" y="0"/>
                  </a:lnTo>
                  <a:close/>
                </a:path>
                <a:path w="2646045" h="12700">
                  <a:moveTo>
                    <a:pt x="195072" y="0"/>
                  </a:moveTo>
                  <a:lnTo>
                    <a:pt x="170688" y="0"/>
                  </a:lnTo>
                  <a:lnTo>
                    <a:pt x="170688" y="12192"/>
                  </a:lnTo>
                  <a:lnTo>
                    <a:pt x="195072" y="12192"/>
                  </a:lnTo>
                  <a:lnTo>
                    <a:pt x="195072" y="0"/>
                  </a:lnTo>
                  <a:close/>
                </a:path>
                <a:path w="2646045" h="12700">
                  <a:moveTo>
                    <a:pt x="231648" y="0"/>
                  </a:moveTo>
                  <a:lnTo>
                    <a:pt x="207264" y="0"/>
                  </a:lnTo>
                  <a:lnTo>
                    <a:pt x="207264" y="12192"/>
                  </a:lnTo>
                  <a:lnTo>
                    <a:pt x="231648" y="12192"/>
                  </a:lnTo>
                  <a:lnTo>
                    <a:pt x="231648" y="0"/>
                  </a:lnTo>
                  <a:close/>
                </a:path>
                <a:path w="2646045" h="12700">
                  <a:moveTo>
                    <a:pt x="280416" y="0"/>
                  </a:moveTo>
                  <a:lnTo>
                    <a:pt x="256032" y="0"/>
                  </a:lnTo>
                  <a:lnTo>
                    <a:pt x="256032" y="12192"/>
                  </a:lnTo>
                  <a:lnTo>
                    <a:pt x="280416" y="12192"/>
                  </a:lnTo>
                  <a:lnTo>
                    <a:pt x="280416" y="0"/>
                  </a:lnTo>
                  <a:close/>
                </a:path>
                <a:path w="2646045" h="12700">
                  <a:moveTo>
                    <a:pt x="341376" y="0"/>
                  </a:moveTo>
                  <a:lnTo>
                    <a:pt x="292608" y="0"/>
                  </a:lnTo>
                  <a:lnTo>
                    <a:pt x="292608" y="12192"/>
                  </a:lnTo>
                  <a:lnTo>
                    <a:pt x="341376" y="12192"/>
                  </a:lnTo>
                  <a:lnTo>
                    <a:pt x="341376" y="0"/>
                  </a:lnTo>
                  <a:close/>
                </a:path>
                <a:path w="2646045" h="12700">
                  <a:moveTo>
                    <a:pt x="1097280" y="0"/>
                  </a:moveTo>
                  <a:lnTo>
                    <a:pt x="1072896" y="0"/>
                  </a:lnTo>
                  <a:lnTo>
                    <a:pt x="1072896" y="12192"/>
                  </a:lnTo>
                  <a:lnTo>
                    <a:pt x="1097280" y="12192"/>
                  </a:lnTo>
                  <a:lnTo>
                    <a:pt x="1097280" y="0"/>
                  </a:lnTo>
                  <a:close/>
                </a:path>
                <a:path w="2646045" h="12700">
                  <a:moveTo>
                    <a:pt x="1146048" y="0"/>
                  </a:moveTo>
                  <a:lnTo>
                    <a:pt x="1121664" y="0"/>
                  </a:lnTo>
                  <a:lnTo>
                    <a:pt x="1121664" y="12192"/>
                  </a:lnTo>
                  <a:lnTo>
                    <a:pt x="1146048" y="12192"/>
                  </a:lnTo>
                  <a:lnTo>
                    <a:pt x="1146048" y="0"/>
                  </a:lnTo>
                  <a:close/>
                </a:path>
                <a:path w="2646045" h="12700">
                  <a:moveTo>
                    <a:pt x="1182624" y="0"/>
                  </a:moveTo>
                  <a:lnTo>
                    <a:pt x="1158240" y="0"/>
                  </a:lnTo>
                  <a:lnTo>
                    <a:pt x="1158240" y="12192"/>
                  </a:lnTo>
                  <a:lnTo>
                    <a:pt x="1182624" y="12192"/>
                  </a:lnTo>
                  <a:lnTo>
                    <a:pt x="1182624" y="0"/>
                  </a:lnTo>
                  <a:close/>
                </a:path>
                <a:path w="2646045" h="12700">
                  <a:moveTo>
                    <a:pt x="1255776" y="0"/>
                  </a:moveTo>
                  <a:lnTo>
                    <a:pt x="1207008" y="0"/>
                  </a:lnTo>
                  <a:lnTo>
                    <a:pt x="1207008" y="12192"/>
                  </a:lnTo>
                  <a:lnTo>
                    <a:pt x="1255776" y="12192"/>
                  </a:lnTo>
                  <a:lnTo>
                    <a:pt x="1255776" y="0"/>
                  </a:lnTo>
                  <a:close/>
                </a:path>
                <a:path w="2646045" h="12700">
                  <a:moveTo>
                    <a:pt x="1304544" y="0"/>
                  </a:moveTo>
                  <a:lnTo>
                    <a:pt x="1280160" y="0"/>
                  </a:lnTo>
                  <a:lnTo>
                    <a:pt x="1280160" y="12192"/>
                  </a:lnTo>
                  <a:lnTo>
                    <a:pt x="1304544" y="12192"/>
                  </a:lnTo>
                  <a:lnTo>
                    <a:pt x="1304544" y="0"/>
                  </a:lnTo>
                  <a:close/>
                </a:path>
                <a:path w="2646045" h="12700">
                  <a:moveTo>
                    <a:pt x="1353312" y="0"/>
                  </a:moveTo>
                  <a:lnTo>
                    <a:pt x="1328928" y="0"/>
                  </a:lnTo>
                  <a:lnTo>
                    <a:pt x="1328928" y="12192"/>
                  </a:lnTo>
                  <a:lnTo>
                    <a:pt x="1353312" y="12192"/>
                  </a:lnTo>
                  <a:lnTo>
                    <a:pt x="1353312" y="0"/>
                  </a:lnTo>
                  <a:close/>
                </a:path>
                <a:path w="2646045" h="12700">
                  <a:moveTo>
                    <a:pt x="1389888" y="0"/>
                  </a:moveTo>
                  <a:lnTo>
                    <a:pt x="1365504" y="0"/>
                  </a:lnTo>
                  <a:lnTo>
                    <a:pt x="1365504" y="12192"/>
                  </a:lnTo>
                  <a:lnTo>
                    <a:pt x="1389888" y="12192"/>
                  </a:lnTo>
                  <a:lnTo>
                    <a:pt x="1389888" y="0"/>
                  </a:lnTo>
                  <a:close/>
                </a:path>
                <a:path w="2646045" h="12700">
                  <a:moveTo>
                    <a:pt x="1426464" y="0"/>
                  </a:moveTo>
                  <a:lnTo>
                    <a:pt x="1414272" y="0"/>
                  </a:lnTo>
                  <a:lnTo>
                    <a:pt x="1414272" y="12192"/>
                  </a:lnTo>
                  <a:lnTo>
                    <a:pt x="1426464" y="12192"/>
                  </a:lnTo>
                  <a:lnTo>
                    <a:pt x="1426464" y="0"/>
                  </a:lnTo>
                  <a:close/>
                </a:path>
                <a:path w="2646045" h="12700">
                  <a:moveTo>
                    <a:pt x="1463040" y="0"/>
                  </a:moveTo>
                  <a:lnTo>
                    <a:pt x="1438656" y="0"/>
                  </a:lnTo>
                  <a:lnTo>
                    <a:pt x="1438656" y="12192"/>
                  </a:lnTo>
                  <a:lnTo>
                    <a:pt x="1463040" y="12192"/>
                  </a:lnTo>
                  <a:lnTo>
                    <a:pt x="1463040" y="0"/>
                  </a:lnTo>
                  <a:close/>
                </a:path>
                <a:path w="2646045" h="12700">
                  <a:moveTo>
                    <a:pt x="1499616" y="0"/>
                  </a:moveTo>
                  <a:lnTo>
                    <a:pt x="1475232" y="0"/>
                  </a:lnTo>
                  <a:lnTo>
                    <a:pt x="1475232" y="12192"/>
                  </a:lnTo>
                  <a:lnTo>
                    <a:pt x="1499616" y="12192"/>
                  </a:lnTo>
                  <a:lnTo>
                    <a:pt x="1499616" y="0"/>
                  </a:lnTo>
                  <a:close/>
                </a:path>
                <a:path w="2646045" h="12700">
                  <a:moveTo>
                    <a:pt x="2279904" y="0"/>
                  </a:moveTo>
                  <a:lnTo>
                    <a:pt x="2255520" y="0"/>
                  </a:lnTo>
                  <a:lnTo>
                    <a:pt x="2255520" y="12192"/>
                  </a:lnTo>
                  <a:lnTo>
                    <a:pt x="2279904" y="12192"/>
                  </a:lnTo>
                  <a:lnTo>
                    <a:pt x="2279904" y="0"/>
                  </a:lnTo>
                  <a:close/>
                </a:path>
                <a:path w="2646045" h="12700">
                  <a:moveTo>
                    <a:pt x="2328672" y="0"/>
                  </a:moveTo>
                  <a:lnTo>
                    <a:pt x="2304288" y="0"/>
                  </a:lnTo>
                  <a:lnTo>
                    <a:pt x="2304288" y="12192"/>
                  </a:lnTo>
                  <a:lnTo>
                    <a:pt x="2328672" y="12192"/>
                  </a:lnTo>
                  <a:lnTo>
                    <a:pt x="2328672" y="0"/>
                  </a:lnTo>
                  <a:close/>
                </a:path>
                <a:path w="2646045" h="12700">
                  <a:moveTo>
                    <a:pt x="2365248" y="0"/>
                  </a:moveTo>
                  <a:lnTo>
                    <a:pt x="2340864" y="0"/>
                  </a:lnTo>
                  <a:lnTo>
                    <a:pt x="2340864" y="12192"/>
                  </a:lnTo>
                  <a:lnTo>
                    <a:pt x="2365248" y="12192"/>
                  </a:lnTo>
                  <a:lnTo>
                    <a:pt x="2365248" y="0"/>
                  </a:lnTo>
                  <a:close/>
                </a:path>
                <a:path w="2646045" h="12700">
                  <a:moveTo>
                    <a:pt x="2401824" y="0"/>
                  </a:moveTo>
                  <a:lnTo>
                    <a:pt x="2377440" y="0"/>
                  </a:lnTo>
                  <a:lnTo>
                    <a:pt x="2377440" y="12192"/>
                  </a:lnTo>
                  <a:lnTo>
                    <a:pt x="2401824" y="12192"/>
                  </a:lnTo>
                  <a:lnTo>
                    <a:pt x="2401824" y="0"/>
                  </a:lnTo>
                  <a:close/>
                </a:path>
                <a:path w="2646045" h="12700">
                  <a:moveTo>
                    <a:pt x="2450579" y="0"/>
                  </a:moveTo>
                  <a:lnTo>
                    <a:pt x="2426195" y="0"/>
                  </a:lnTo>
                  <a:lnTo>
                    <a:pt x="2426195" y="12192"/>
                  </a:lnTo>
                  <a:lnTo>
                    <a:pt x="2450579" y="12192"/>
                  </a:lnTo>
                  <a:lnTo>
                    <a:pt x="2450579" y="0"/>
                  </a:lnTo>
                  <a:close/>
                </a:path>
                <a:path w="2646045" h="12700">
                  <a:moveTo>
                    <a:pt x="2499360" y="0"/>
                  </a:moveTo>
                  <a:lnTo>
                    <a:pt x="2474976" y="0"/>
                  </a:lnTo>
                  <a:lnTo>
                    <a:pt x="2474976" y="12192"/>
                  </a:lnTo>
                  <a:lnTo>
                    <a:pt x="2499360" y="12192"/>
                  </a:lnTo>
                  <a:lnTo>
                    <a:pt x="2499360" y="0"/>
                  </a:lnTo>
                  <a:close/>
                </a:path>
                <a:path w="2646045" h="12700">
                  <a:moveTo>
                    <a:pt x="2523744" y="0"/>
                  </a:moveTo>
                  <a:lnTo>
                    <a:pt x="2511552" y="0"/>
                  </a:lnTo>
                  <a:lnTo>
                    <a:pt x="2511552" y="12192"/>
                  </a:lnTo>
                  <a:lnTo>
                    <a:pt x="2523744" y="12192"/>
                  </a:lnTo>
                  <a:lnTo>
                    <a:pt x="2523744" y="0"/>
                  </a:lnTo>
                  <a:close/>
                </a:path>
                <a:path w="2646045" h="12700">
                  <a:moveTo>
                    <a:pt x="2572499" y="0"/>
                  </a:moveTo>
                  <a:lnTo>
                    <a:pt x="2548128" y="0"/>
                  </a:lnTo>
                  <a:lnTo>
                    <a:pt x="2548128" y="12192"/>
                  </a:lnTo>
                  <a:lnTo>
                    <a:pt x="2572499" y="12192"/>
                  </a:lnTo>
                  <a:lnTo>
                    <a:pt x="2572499" y="0"/>
                  </a:lnTo>
                  <a:close/>
                </a:path>
                <a:path w="2646045" h="12700">
                  <a:moveTo>
                    <a:pt x="2609075" y="0"/>
                  </a:moveTo>
                  <a:lnTo>
                    <a:pt x="2584704" y="0"/>
                  </a:lnTo>
                  <a:lnTo>
                    <a:pt x="2584704" y="12192"/>
                  </a:lnTo>
                  <a:lnTo>
                    <a:pt x="2609075" y="12192"/>
                  </a:lnTo>
                  <a:lnTo>
                    <a:pt x="2609075" y="0"/>
                  </a:lnTo>
                  <a:close/>
                </a:path>
                <a:path w="2646045" h="12700">
                  <a:moveTo>
                    <a:pt x="2645651" y="0"/>
                  </a:moveTo>
                  <a:lnTo>
                    <a:pt x="2621280" y="0"/>
                  </a:lnTo>
                  <a:lnTo>
                    <a:pt x="2621280" y="12192"/>
                  </a:lnTo>
                  <a:lnTo>
                    <a:pt x="2645651" y="12192"/>
                  </a:lnTo>
                  <a:lnTo>
                    <a:pt x="2645651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08376" y="4511547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57144" y="4505451"/>
              <a:ext cx="3816350" cy="12700"/>
            </a:xfrm>
            <a:custGeom>
              <a:avLst/>
              <a:gdLst/>
              <a:ahLst/>
              <a:cxnLst/>
              <a:rect l="l" t="t" r="r" b="b"/>
              <a:pathLst>
                <a:path w="3816350" h="12700">
                  <a:moveTo>
                    <a:pt x="48768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48768" y="12204"/>
                  </a:lnTo>
                  <a:lnTo>
                    <a:pt x="48768" y="0"/>
                  </a:lnTo>
                  <a:close/>
                </a:path>
                <a:path w="3816350" h="12700">
                  <a:moveTo>
                    <a:pt x="97523" y="0"/>
                  </a:moveTo>
                  <a:lnTo>
                    <a:pt x="73152" y="0"/>
                  </a:lnTo>
                  <a:lnTo>
                    <a:pt x="73152" y="12204"/>
                  </a:lnTo>
                  <a:lnTo>
                    <a:pt x="97523" y="12204"/>
                  </a:lnTo>
                  <a:lnTo>
                    <a:pt x="97523" y="0"/>
                  </a:lnTo>
                  <a:close/>
                </a:path>
                <a:path w="3816350" h="12700">
                  <a:moveTo>
                    <a:pt x="134112" y="0"/>
                  </a:moveTo>
                  <a:lnTo>
                    <a:pt x="109728" y="0"/>
                  </a:lnTo>
                  <a:lnTo>
                    <a:pt x="109728" y="12204"/>
                  </a:lnTo>
                  <a:lnTo>
                    <a:pt x="134112" y="12204"/>
                  </a:lnTo>
                  <a:lnTo>
                    <a:pt x="134112" y="0"/>
                  </a:lnTo>
                  <a:close/>
                </a:path>
                <a:path w="3816350" h="12700">
                  <a:moveTo>
                    <a:pt x="182867" y="0"/>
                  </a:moveTo>
                  <a:lnTo>
                    <a:pt x="158496" y="0"/>
                  </a:lnTo>
                  <a:lnTo>
                    <a:pt x="158496" y="12204"/>
                  </a:lnTo>
                  <a:lnTo>
                    <a:pt x="182867" y="12204"/>
                  </a:lnTo>
                  <a:lnTo>
                    <a:pt x="182867" y="0"/>
                  </a:lnTo>
                  <a:close/>
                </a:path>
                <a:path w="3816350" h="12700">
                  <a:moveTo>
                    <a:pt x="219456" y="0"/>
                  </a:moveTo>
                  <a:lnTo>
                    <a:pt x="207251" y="0"/>
                  </a:lnTo>
                  <a:lnTo>
                    <a:pt x="207251" y="12204"/>
                  </a:lnTo>
                  <a:lnTo>
                    <a:pt x="219456" y="12204"/>
                  </a:lnTo>
                  <a:lnTo>
                    <a:pt x="219456" y="0"/>
                  </a:lnTo>
                  <a:close/>
                </a:path>
                <a:path w="3816350" h="12700">
                  <a:moveTo>
                    <a:pt x="256032" y="0"/>
                  </a:moveTo>
                  <a:lnTo>
                    <a:pt x="231635" y="0"/>
                  </a:lnTo>
                  <a:lnTo>
                    <a:pt x="231635" y="12204"/>
                  </a:lnTo>
                  <a:lnTo>
                    <a:pt x="256032" y="12204"/>
                  </a:lnTo>
                  <a:lnTo>
                    <a:pt x="256032" y="0"/>
                  </a:lnTo>
                  <a:close/>
                </a:path>
                <a:path w="3816350" h="12700">
                  <a:moveTo>
                    <a:pt x="304800" y="0"/>
                  </a:moveTo>
                  <a:lnTo>
                    <a:pt x="280416" y="0"/>
                  </a:lnTo>
                  <a:lnTo>
                    <a:pt x="280416" y="12204"/>
                  </a:lnTo>
                  <a:lnTo>
                    <a:pt x="304800" y="12204"/>
                  </a:lnTo>
                  <a:lnTo>
                    <a:pt x="304800" y="0"/>
                  </a:lnTo>
                  <a:close/>
                </a:path>
                <a:path w="3816350" h="12700">
                  <a:moveTo>
                    <a:pt x="341376" y="0"/>
                  </a:moveTo>
                  <a:lnTo>
                    <a:pt x="316992" y="0"/>
                  </a:lnTo>
                  <a:lnTo>
                    <a:pt x="316992" y="12204"/>
                  </a:lnTo>
                  <a:lnTo>
                    <a:pt x="341376" y="12204"/>
                  </a:lnTo>
                  <a:lnTo>
                    <a:pt x="341376" y="0"/>
                  </a:lnTo>
                  <a:close/>
                </a:path>
                <a:path w="3816350" h="12700">
                  <a:moveTo>
                    <a:pt x="377952" y="0"/>
                  </a:moveTo>
                  <a:lnTo>
                    <a:pt x="353568" y="0"/>
                  </a:lnTo>
                  <a:lnTo>
                    <a:pt x="353568" y="12204"/>
                  </a:lnTo>
                  <a:lnTo>
                    <a:pt x="377952" y="12204"/>
                  </a:lnTo>
                  <a:lnTo>
                    <a:pt x="377952" y="0"/>
                  </a:lnTo>
                  <a:close/>
                </a:path>
                <a:path w="3816350" h="12700">
                  <a:moveTo>
                    <a:pt x="1158240" y="0"/>
                  </a:moveTo>
                  <a:lnTo>
                    <a:pt x="1133856" y="0"/>
                  </a:lnTo>
                  <a:lnTo>
                    <a:pt x="1133856" y="12204"/>
                  </a:lnTo>
                  <a:lnTo>
                    <a:pt x="1158240" y="12204"/>
                  </a:lnTo>
                  <a:lnTo>
                    <a:pt x="1158240" y="0"/>
                  </a:lnTo>
                  <a:close/>
                </a:path>
                <a:path w="3816350" h="12700">
                  <a:moveTo>
                    <a:pt x="1194816" y="0"/>
                  </a:moveTo>
                  <a:lnTo>
                    <a:pt x="1170432" y="0"/>
                  </a:lnTo>
                  <a:lnTo>
                    <a:pt x="1170432" y="12204"/>
                  </a:lnTo>
                  <a:lnTo>
                    <a:pt x="1194816" y="12204"/>
                  </a:lnTo>
                  <a:lnTo>
                    <a:pt x="1194816" y="0"/>
                  </a:lnTo>
                  <a:close/>
                </a:path>
                <a:path w="3816350" h="12700">
                  <a:moveTo>
                    <a:pt x="1243584" y="0"/>
                  </a:moveTo>
                  <a:lnTo>
                    <a:pt x="1219200" y="0"/>
                  </a:lnTo>
                  <a:lnTo>
                    <a:pt x="1219200" y="12204"/>
                  </a:lnTo>
                  <a:lnTo>
                    <a:pt x="1243584" y="12204"/>
                  </a:lnTo>
                  <a:lnTo>
                    <a:pt x="1243584" y="0"/>
                  </a:lnTo>
                  <a:close/>
                </a:path>
                <a:path w="3816350" h="12700">
                  <a:moveTo>
                    <a:pt x="1280160" y="0"/>
                  </a:moveTo>
                  <a:lnTo>
                    <a:pt x="1255776" y="0"/>
                  </a:lnTo>
                  <a:lnTo>
                    <a:pt x="1255776" y="12204"/>
                  </a:lnTo>
                  <a:lnTo>
                    <a:pt x="1280160" y="12204"/>
                  </a:lnTo>
                  <a:lnTo>
                    <a:pt x="1280160" y="0"/>
                  </a:lnTo>
                  <a:close/>
                </a:path>
                <a:path w="3816350" h="12700">
                  <a:moveTo>
                    <a:pt x="1316736" y="0"/>
                  </a:moveTo>
                  <a:lnTo>
                    <a:pt x="1304531" y="0"/>
                  </a:lnTo>
                  <a:lnTo>
                    <a:pt x="1304531" y="12204"/>
                  </a:lnTo>
                  <a:lnTo>
                    <a:pt x="1316736" y="12204"/>
                  </a:lnTo>
                  <a:lnTo>
                    <a:pt x="1316736" y="0"/>
                  </a:lnTo>
                  <a:close/>
                </a:path>
                <a:path w="3816350" h="12700">
                  <a:moveTo>
                    <a:pt x="1365504" y="0"/>
                  </a:moveTo>
                  <a:lnTo>
                    <a:pt x="1341120" y="0"/>
                  </a:lnTo>
                  <a:lnTo>
                    <a:pt x="1341120" y="12204"/>
                  </a:lnTo>
                  <a:lnTo>
                    <a:pt x="1365504" y="12204"/>
                  </a:lnTo>
                  <a:lnTo>
                    <a:pt x="1365504" y="0"/>
                  </a:lnTo>
                  <a:close/>
                </a:path>
                <a:path w="3816350" h="12700">
                  <a:moveTo>
                    <a:pt x="1402080" y="0"/>
                  </a:moveTo>
                  <a:lnTo>
                    <a:pt x="1377696" y="0"/>
                  </a:lnTo>
                  <a:lnTo>
                    <a:pt x="1377696" y="12204"/>
                  </a:lnTo>
                  <a:lnTo>
                    <a:pt x="1402080" y="12204"/>
                  </a:lnTo>
                  <a:lnTo>
                    <a:pt x="1402080" y="0"/>
                  </a:lnTo>
                  <a:close/>
                </a:path>
                <a:path w="3816350" h="12700">
                  <a:moveTo>
                    <a:pt x="1450848" y="0"/>
                  </a:moveTo>
                  <a:lnTo>
                    <a:pt x="1426464" y="0"/>
                  </a:lnTo>
                  <a:lnTo>
                    <a:pt x="1426464" y="12204"/>
                  </a:lnTo>
                  <a:lnTo>
                    <a:pt x="1450848" y="12204"/>
                  </a:lnTo>
                  <a:lnTo>
                    <a:pt x="1450848" y="0"/>
                  </a:lnTo>
                  <a:close/>
                </a:path>
                <a:path w="3816350" h="12700">
                  <a:moveTo>
                    <a:pt x="1511808" y="0"/>
                  </a:moveTo>
                  <a:lnTo>
                    <a:pt x="1463040" y="0"/>
                  </a:lnTo>
                  <a:lnTo>
                    <a:pt x="1463040" y="12204"/>
                  </a:lnTo>
                  <a:lnTo>
                    <a:pt x="1511808" y="12204"/>
                  </a:lnTo>
                  <a:lnTo>
                    <a:pt x="1511808" y="0"/>
                  </a:lnTo>
                  <a:close/>
                </a:path>
                <a:path w="3816350" h="12700">
                  <a:moveTo>
                    <a:pt x="2267712" y="0"/>
                  </a:moveTo>
                  <a:lnTo>
                    <a:pt x="2243328" y="0"/>
                  </a:lnTo>
                  <a:lnTo>
                    <a:pt x="2243328" y="12204"/>
                  </a:lnTo>
                  <a:lnTo>
                    <a:pt x="2267712" y="12204"/>
                  </a:lnTo>
                  <a:lnTo>
                    <a:pt x="2267712" y="0"/>
                  </a:lnTo>
                  <a:close/>
                </a:path>
                <a:path w="3816350" h="12700">
                  <a:moveTo>
                    <a:pt x="2316480" y="0"/>
                  </a:moveTo>
                  <a:lnTo>
                    <a:pt x="2292096" y="0"/>
                  </a:lnTo>
                  <a:lnTo>
                    <a:pt x="2292096" y="12204"/>
                  </a:lnTo>
                  <a:lnTo>
                    <a:pt x="2316480" y="12204"/>
                  </a:lnTo>
                  <a:lnTo>
                    <a:pt x="2316480" y="0"/>
                  </a:lnTo>
                  <a:close/>
                </a:path>
                <a:path w="3816350" h="12700">
                  <a:moveTo>
                    <a:pt x="2353056" y="0"/>
                  </a:moveTo>
                  <a:lnTo>
                    <a:pt x="2328672" y="0"/>
                  </a:lnTo>
                  <a:lnTo>
                    <a:pt x="2328672" y="12204"/>
                  </a:lnTo>
                  <a:lnTo>
                    <a:pt x="2353056" y="12204"/>
                  </a:lnTo>
                  <a:lnTo>
                    <a:pt x="2353056" y="0"/>
                  </a:lnTo>
                  <a:close/>
                </a:path>
                <a:path w="3816350" h="12700">
                  <a:moveTo>
                    <a:pt x="2426208" y="0"/>
                  </a:moveTo>
                  <a:lnTo>
                    <a:pt x="2377440" y="0"/>
                  </a:lnTo>
                  <a:lnTo>
                    <a:pt x="2377440" y="12204"/>
                  </a:lnTo>
                  <a:lnTo>
                    <a:pt x="2426208" y="12204"/>
                  </a:lnTo>
                  <a:lnTo>
                    <a:pt x="2426208" y="0"/>
                  </a:lnTo>
                  <a:close/>
                </a:path>
                <a:path w="3816350" h="12700">
                  <a:moveTo>
                    <a:pt x="2474976" y="0"/>
                  </a:moveTo>
                  <a:lnTo>
                    <a:pt x="2450592" y="0"/>
                  </a:lnTo>
                  <a:lnTo>
                    <a:pt x="2450592" y="12204"/>
                  </a:lnTo>
                  <a:lnTo>
                    <a:pt x="2474976" y="12204"/>
                  </a:lnTo>
                  <a:lnTo>
                    <a:pt x="2474976" y="0"/>
                  </a:lnTo>
                  <a:close/>
                </a:path>
                <a:path w="3816350" h="12700">
                  <a:moveTo>
                    <a:pt x="2523744" y="0"/>
                  </a:moveTo>
                  <a:lnTo>
                    <a:pt x="2499360" y="0"/>
                  </a:lnTo>
                  <a:lnTo>
                    <a:pt x="2499360" y="12204"/>
                  </a:lnTo>
                  <a:lnTo>
                    <a:pt x="2523744" y="12204"/>
                  </a:lnTo>
                  <a:lnTo>
                    <a:pt x="2523744" y="0"/>
                  </a:lnTo>
                  <a:close/>
                </a:path>
                <a:path w="3816350" h="12700">
                  <a:moveTo>
                    <a:pt x="2560320" y="0"/>
                  </a:moveTo>
                  <a:lnTo>
                    <a:pt x="2535936" y="0"/>
                  </a:lnTo>
                  <a:lnTo>
                    <a:pt x="2535936" y="12204"/>
                  </a:lnTo>
                  <a:lnTo>
                    <a:pt x="2560320" y="12204"/>
                  </a:lnTo>
                  <a:lnTo>
                    <a:pt x="2560320" y="0"/>
                  </a:lnTo>
                  <a:close/>
                </a:path>
                <a:path w="3816350" h="12700">
                  <a:moveTo>
                    <a:pt x="2596896" y="0"/>
                  </a:moveTo>
                  <a:lnTo>
                    <a:pt x="2584704" y="0"/>
                  </a:lnTo>
                  <a:lnTo>
                    <a:pt x="2584704" y="12204"/>
                  </a:lnTo>
                  <a:lnTo>
                    <a:pt x="2596896" y="12204"/>
                  </a:lnTo>
                  <a:lnTo>
                    <a:pt x="2596896" y="0"/>
                  </a:lnTo>
                  <a:close/>
                </a:path>
                <a:path w="3816350" h="12700">
                  <a:moveTo>
                    <a:pt x="2633472" y="0"/>
                  </a:moveTo>
                  <a:lnTo>
                    <a:pt x="2609088" y="0"/>
                  </a:lnTo>
                  <a:lnTo>
                    <a:pt x="2609088" y="12204"/>
                  </a:lnTo>
                  <a:lnTo>
                    <a:pt x="2633472" y="12204"/>
                  </a:lnTo>
                  <a:lnTo>
                    <a:pt x="2633472" y="0"/>
                  </a:lnTo>
                  <a:close/>
                </a:path>
                <a:path w="3816350" h="12700">
                  <a:moveTo>
                    <a:pt x="2670048" y="0"/>
                  </a:moveTo>
                  <a:lnTo>
                    <a:pt x="2645664" y="0"/>
                  </a:lnTo>
                  <a:lnTo>
                    <a:pt x="2645664" y="12204"/>
                  </a:lnTo>
                  <a:lnTo>
                    <a:pt x="2670048" y="12204"/>
                  </a:lnTo>
                  <a:lnTo>
                    <a:pt x="2670048" y="0"/>
                  </a:lnTo>
                  <a:close/>
                </a:path>
                <a:path w="3816350" h="12700">
                  <a:moveTo>
                    <a:pt x="3450336" y="0"/>
                  </a:moveTo>
                  <a:lnTo>
                    <a:pt x="3425952" y="0"/>
                  </a:lnTo>
                  <a:lnTo>
                    <a:pt x="3425952" y="12204"/>
                  </a:lnTo>
                  <a:lnTo>
                    <a:pt x="3450336" y="12204"/>
                  </a:lnTo>
                  <a:lnTo>
                    <a:pt x="3450336" y="0"/>
                  </a:lnTo>
                  <a:close/>
                </a:path>
                <a:path w="3816350" h="12700">
                  <a:moveTo>
                    <a:pt x="3499104" y="0"/>
                  </a:moveTo>
                  <a:lnTo>
                    <a:pt x="3474720" y="0"/>
                  </a:lnTo>
                  <a:lnTo>
                    <a:pt x="3474720" y="12204"/>
                  </a:lnTo>
                  <a:lnTo>
                    <a:pt x="3499104" y="12204"/>
                  </a:lnTo>
                  <a:lnTo>
                    <a:pt x="3499104" y="0"/>
                  </a:lnTo>
                  <a:close/>
                </a:path>
                <a:path w="3816350" h="12700">
                  <a:moveTo>
                    <a:pt x="3535680" y="0"/>
                  </a:moveTo>
                  <a:lnTo>
                    <a:pt x="3511296" y="0"/>
                  </a:lnTo>
                  <a:lnTo>
                    <a:pt x="3511296" y="12204"/>
                  </a:lnTo>
                  <a:lnTo>
                    <a:pt x="3535680" y="12204"/>
                  </a:lnTo>
                  <a:lnTo>
                    <a:pt x="3535680" y="0"/>
                  </a:lnTo>
                  <a:close/>
                </a:path>
                <a:path w="3816350" h="12700">
                  <a:moveTo>
                    <a:pt x="3572256" y="0"/>
                  </a:moveTo>
                  <a:lnTo>
                    <a:pt x="3547872" y="0"/>
                  </a:lnTo>
                  <a:lnTo>
                    <a:pt x="3547872" y="12204"/>
                  </a:lnTo>
                  <a:lnTo>
                    <a:pt x="3572256" y="12204"/>
                  </a:lnTo>
                  <a:lnTo>
                    <a:pt x="3572256" y="0"/>
                  </a:lnTo>
                  <a:close/>
                </a:path>
                <a:path w="3816350" h="12700">
                  <a:moveTo>
                    <a:pt x="3621011" y="0"/>
                  </a:moveTo>
                  <a:lnTo>
                    <a:pt x="3596627" y="0"/>
                  </a:lnTo>
                  <a:lnTo>
                    <a:pt x="3596627" y="12204"/>
                  </a:lnTo>
                  <a:lnTo>
                    <a:pt x="3621011" y="12204"/>
                  </a:lnTo>
                  <a:lnTo>
                    <a:pt x="3621011" y="0"/>
                  </a:lnTo>
                  <a:close/>
                </a:path>
                <a:path w="3816350" h="12700">
                  <a:moveTo>
                    <a:pt x="3669792" y="0"/>
                  </a:moveTo>
                  <a:lnTo>
                    <a:pt x="3645408" y="0"/>
                  </a:lnTo>
                  <a:lnTo>
                    <a:pt x="3645408" y="12204"/>
                  </a:lnTo>
                  <a:lnTo>
                    <a:pt x="3669792" y="12204"/>
                  </a:lnTo>
                  <a:lnTo>
                    <a:pt x="3669792" y="0"/>
                  </a:lnTo>
                  <a:close/>
                </a:path>
                <a:path w="3816350" h="12700">
                  <a:moveTo>
                    <a:pt x="3694176" y="0"/>
                  </a:moveTo>
                  <a:lnTo>
                    <a:pt x="3681984" y="0"/>
                  </a:lnTo>
                  <a:lnTo>
                    <a:pt x="3681984" y="12204"/>
                  </a:lnTo>
                  <a:lnTo>
                    <a:pt x="3694176" y="12204"/>
                  </a:lnTo>
                  <a:lnTo>
                    <a:pt x="3694176" y="0"/>
                  </a:lnTo>
                  <a:close/>
                </a:path>
                <a:path w="3816350" h="12700">
                  <a:moveTo>
                    <a:pt x="3742931" y="0"/>
                  </a:moveTo>
                  <a:lnTo>
                    <a:pt x="3718560" y="0"/>
                  </a:lnTo>
                  <a:lnTo>
                    <a:pt x="3718560" y="12204"/>
                  </a:lnTo>
                  <a:lnTo>
                    <a:pt x="3742931" y="12204"/>
                  </a:lnTo>
                  <a:lnTo>
                    <a:pt x="3742931" y="0"/>
                  </a:lnTo>
                  <a:close/>
                </a:path>
                <a:path w="3816350" h="12700">
                  <a:moveTo>
                    <a:pt x="3779507" y="0"/>
                  </a:moveTo>
                  <a:lnTo>
                    <a:pt x="3755136" y="0"/>
                  </a:lnTo>
                  <a:lnTo>
                    <a:pt x="3755136" y="12204"/>
                  </a:lnTo>
                  <a:lnTo>
                    <a:pt x="3779507" y="12204"/>
                  </a:lnTo>
                  <a:lnTo>
                    <a:pt x="3779507" y="0"/>
                  </a:lnTo>
                  <a:close/>
                </a:path>
                <a:path w="3816350" h="12700">
                  <a:moveTo>
                    <a:pt x="3816083" y="0"/>
                  </a:moveTo>
                  <a:lnTo>
                    <a:pt x="3791712" y="0"/>
                  </a:lnTo>
                  <a:lnTo>
                    <a:pt x="3791712" y="12204"/>
                  </a:lnTo>
                  <a:lnTo>
                    <a:pt x="3816083" y="12204"/>
                  </a:lnTo>
                  <a:lnTo>
                    <a:pt x="3816083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08376" y="4523739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30296" y="4517643"/>
              <a:ext cx="3743325" cy="12700"/>
            </a:xfrm>
            <a:custGeom>
              <a:avLst/>
              <a:gdLst/>
              <a:ahLst/>
              <a:cxnLst/>
              <a:rect l="l" t="t" r="r" b="b"/>
              <a:pathLst>
                <a:path w="3743325" h="12700">
                  <a:moveTo>
                    <a:pt x="24371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4371" y="12192"/>
                  </a:lnTo>
                  <a:lnTo>
                    <a:pt x="24371" y="0"/>
                  </a:lnTo>
                  <a:close/>
                </a:path>
                <a:path w="3743325" h="12700">
                  <a:moveTo>
                    <a:pt x="60960" y="0"/>
                  </a:moveTo>
                  <a:lnTo>
                    <a:pt x="36576" y="0"/>
                  </a:lnTo>
                  <a:lnTo>
                    <a:pt x="36576" y="12192"/>
                  </a:lnTo>
                  <a:lnTo>
                    <a:pt x="60960" y="12192"/>
                  </a:lnTo>
                  <a:lnTo>
                    <a:pt x="60960" y="0"/>
                  </a:lnTo>
                  <a:close/>
                </a:path>
                <a:path w="3743325" h="12700">
                  <a:moveTo>
                    <a:pt x="109715" y="0"/>
                  </a:moveTo>
                  <a:lnTo>
                    <a:pt x="85344" y="0"/>
                  </a:lnTo>
                  <a:lnTo>
                    <a:pt x="85344" y="12192"/>
                  </a:lnTo>
                  <a:lnTo>
                    <a:pt x="109715" y="12192"/>
                  </a:lnTo>
                  <a:lnTo>
                    <a:pt x="109715" y="0"/>
                  </a:lnTo>
                  <a:close/>
                </a:path>
                <a:path w="3743325" h="12700">
                  <a:moveTo>
                    <a:pt x="146304" y="0"/>
                  </a:moveTo>
                  <a:lnTo>
                    <a:pt x="134099" y="0"/>
                  </a:lnTo>
                  <a:lnTo>
                    <a:pt x="134099" y="12192"/>
                  </a:lnTo>
                  <a:lnTo>
                    <a:pt x="146304" y="12192"/>
                  </a:lnTo>
                  <a:lnTo>
                    <a:pt x="146304" y="0"/>
                  </a:lnTo>
                  <a:close/>
                </a:path>
                <a:path w="3743325" h="12700">
                  <a:moveTo>
                    <a:pt x="182880" y="0"/>
                  </a:moveTo>
                  <a:lnTo>
                    <a:pt x="158483" y="0"/>
                  </a:lnTo>
                  <a:lnTo>
                    <a:pt x="158483" y="12192"/>
                  </a:lnTo>
                  <a:lnTo>
                    <a:pt x="182880" y="12192"/>
                  </a:lnTo>
                  <a:lnTo>
                    <a:pt x="182880" y="0"/>
                  </a:lnTo>
                  <a:close/>
                </a:path>
                <a:path w="3743325" h="12700">
                  <a:moveTo>
                    <a:pt x="231648" y="0"/>
                  </a:moveTo>
                  <a:lnTo>
                    <a:pt x="207264" y="0"/>
                  </a:lnTo>
                  <a:lnTo>
                    <a:pt x="207264" y="12192"/>
                  </a:lnTo>
                  <a:lnTo>
                    <a:pt x="231648" y="12192"/>
                  </a:lnTo>
                  <a:lnTo>
                    <a:pt x="231648" y="0"/>
                  </a:lnTo>
                  <a:close/>
                </a:path>
                <a:path w="3743325" h="12700">
                  <a:moveTo>
                    <a:pt x="268224" y="0"/>
                  </a:moveTo>
                  <a:lnTo>
                    <a:pt x="243840" y="0"/>
                  </a:lnTo>
                  <a:lnTo>
                    <a:pt x="243840" y="12192"/>
                  </a:lnTo>
                  <a:lnTo>
                    <a:pt x="268224" y="12192"/>
                  </a:lnTo>
                  <a:lnTo>
                    <a:pt x="268224" y="0"/>
                  </a:lnTo>
                  <a:close/>
                </a:path>
                <a:path w="3743325" h="12700">
                  <a:moveTo>
                    <a:pt x="304800" y="0"/>
                  </a:moveTo>
                  <a:lnTo>
                    <a:pt x="280416" y="0"/>
                  </a:lnTo>
                  <a:lnTo>
                    <a:pt x="280416" y="12192"/>
                  </a:lnTo>
                  <a:lnTo>
                    <a:pt x="304800" y="12192"/>
                  </a:lnTo>
                  <a:lnTo>
                    <a:pt x="304800" y="0"/>
                  </a:lnTo>
                  <a:close/>
                </a:path>
                <a:path w="3743325" h="12700">
                  <a:moveTo>
                    <a:pt x="1085088" y="0"/>
                  </a:moveTo>
                  <a:lnTo>
                    <a:pt x="1060704" y="0"/>
                  </a:lnTo>
                  <a:lnTo>
                    <a:pt x="1060704" y="12192"/>
                  </a:lnTo>
                  <a:lnTo>
                    <a:pt x="1085088" y="12192"/>
                  </a:lnTo>
                  <a:lnTo>
                    <a:pt x="1085088" y="0"/>
                  </a:lnTo>
                  <a:close/>
                </a:path>
                <a:path w="3743325" h="12700">
                  <a:moveTo>
                    <a:pt x="1121664" y="0"/>
                  </a:moveTo>
                  <a:lnTo>
                    <a:pt x="1097280" y="0"/>
                  </a:lnTo>
                  <a:lnTo>
                    <a:pt x="1097280" y="12192"/>
                  </a:lnTo>
                  <a:lnTo>
                    <a:pt x="1121664" y="12192"/>
                  </a:lnTo>
                  <a:lnTo>
                    <a:pt x="1121664" y="0"/>
                  </a:lnTo>
                  <a:close/>
                </a:path>
                <a:path w="3743325" h="12700">
                  <a:moveTo>
                    <a:pt x="1170432" y="0"/>
                  </a:moveTo>
                  <a:lnTo>
                    <a:pt x="1146048" y="0"/>
                  </a:lnTo>
                  <a:lnTo>
                    <a:pt x="1146048" y="12192"/>
                  </a:lnTo>
                  <a:lnTo>
                    <a:pt x="1170432" y="12192"/>
                  </a:lnTo>
                  <a:lnTo>
                    <a:pt x="1170432" y="0"/>
                  </a:lnTo>
                  <a:close/>
                </a:path>
                <a:path w="3743325" h="12700">
                  <a:moveTo>
                    <a:pt x="1207008" y="0"/>
                  </a:moveTo>
                  <a:lnTo>
                    <a:pt x="1182624" y="0"/>
                  </a:lnTo>
                  <a:lnTo>
                    <a:pt x="1182624" y="12192"/>
                  </a:lnTo>
                  <a:lnTo>
                    <a:pt x="1207008" y="12192"/>
                  </a:lnTo>
                  <a:lnTo>
                    <a:pt x="1207008" y="0"/>
                  </a:lnTo>
                  <a:close/>
                </a:path>
                <a:path w="3743325" h="12700">
                  <a:moveTo>
                    <a:pt x="1243584" y="0"/>
                  </a:moveTo>
                  <a:lnTo>
                    <a:pt x="1231379" y="0"/>
                  </a:lnTo>
                  <a:lnTo>
                    <a:pt x="1231379" y="12192"/>
                  </a:lnTo>
                  <a:lnTo>
                    <a:pt x="1243584" y="12192"/>
                  </a:lnTo>
                  <a:lnTo>
                    <a:pt x="1243584" y="0"/>
                  </a:lnTo>
                  <a:close/>
                </a:path>
                <a:path w="3743325" h="12700">
                  <a:moveTo>
                    <a:pt x="1292352" y="0"/>
                  </a:moveTo>
                  <a:lnTo>
                    <a:pt x="1267968" y="0"/>
                  </a:lnTo>
                  <a:lnTo>
                    <a:pt x="1267968" y="12192"/>
                  </a:lnTo>
                  <a:lnTo>
                    <a:pt x="1292352" y="12192"/>
                  </a:lnTo>
                  <a:lnTo>
                    <a:pt x="1292352" y="0"/>
                  </a:lnTo>
                  <a:close/>
                </a:path>
                <a:path w="3743325" h="12700">
                  <a:moveTo>
                    <a:pt x="1328928" y="0"/>
                  </a:moveTo>
                  <a:lnTo>
                    <a:pt x="1304544" y="0"/>
                  </a:lnTo>
                  <a:lnTo>
                    <a:pt x="1304544" y="12192"/>
                  </a:lnTo>
                  <a:lnTo>
                    <a:pt x="1328928" y="12192"/>
                  </a:lnTo>
                  <a:lnTo>
                    <a:pt x="1328928" y="0"/>
                  </a:lnTo>
                  <a:close/>
                </a:path>
                <a:path w="3743325" h="12700">
                  <a:moveTo>
                    <a:pt x="1377696" y="0"/>
                  </a:moveTo>
                  <a:lnTo>
                    <a:pt x="1353312" y="0"/>
                  </a:lnTo>
                  <a:lnTo>
                    <a:pt x="1353312" y="12192"/>
                  </a:lnTo>
                  <a:lnTo>
                    <a:pt x="1377696" y="12192"/>
                  </a:lnTo>
                  <a:lnTo>
                    <a:pt x="1377696" y="0"/>
                  </a:lnTo>
                  <a:close/>
                </a:path>
                <a:path w="3743325" h="12700">
                  <a:moveTo>
                    <a:pt x="1438656" y="0"/>
                  </a:moveTo>
                  <a:lnTo>
                    <a:pt x="1389888" y="0"/>
                  </a:lnTo>
                  <a:lnTo>
                    <a:pt x="1389888" y="12192"/>
                  </a:lnTo>
                  <a:lnTo>
                    <a:pt x="1438656" y="12192"/>
                  </a:lnTo>
                  <a:lnTo>
                    <a:pt x="1438656" y="0"/>
                  </a:lnTo>
                  <a:close/>
                </a:path>
                <a:path w="3743325" h="12700">
                  <a:moveTo>
                    <a:pt x="2194560" y="0"/>
                  </a:moveTo>
                  <a:lnTo>
                    <a:pt x="2170176" y="0"/>
                  </a:lnTo>
                  <a:lnTo>
                    <a:pt x="2170176" y="12192"/>
                  </a:lnTo>
                  <a:lnTo>
                    <a:pt x="2194560" y="12192"/>
                  </a:lnTo>
                  <a:lnTo>
                    <a:pt x="2194560" y="0"/>
                  </a:lnTo>
                  <a:close/>
                </a:path>
                <a:path w="3743325" h="12700">
                  <a:moveTo>
                    <a:pt x="2243328" y="0"/>
                  </a:moveTo>
                  <a:lnTo>
                    <a:pt x="2218944" y="0"/>
                  </a:lnTo>
                  <a:lnTo>
                    <a:pt x="2218944" y="12192"/>
                  </a:lnTo>
                  <a:lnTo>
                    <a:pt x="2243328" y="12192"/>
                  </a:lnTo>
                  <a:lnTo>
                    <a:pt x="2243328" y="0"/>
                  </a:lnTo>
                  <a:close/>
                </a:path>
                <a:path w="3743325" h="12700">
                  <a:moveTo>
                    <a:pt x="2279904" y="0"/>
                  </a:moveTo>
                  <a:lnTo>
                    <a:pt x="2255520" y="0"/>
                  </a:lnTo>
                  <a:lnTo>
                    <a:pt x="2255520" y="12192"/>
                  </a:lnTo>
                  <a:lnTo>
                    <a:pt x="2279904" y="12192"/>
                  </a:lnTo>
                  <a:lnTo>
                    <a:pt x="2279904" y="0"/>
                  </a:lnTo>
                  <a:close/>
                </a:path>
                <a:path w="3743325" h="12700">
                  <a:moveTo>
                    <a:pt x="2353056" y="0"/>
                  </a:moveTo>
                  <a:lnTo>
                    <a:pt x="2304288" y="0"/>
                  </a:lnTo>
                  <a:lnTo>
                    <a:pt x="2304288" y="12192"/>
                  </a:lnTo>
                  <a:lnTo>
                    <a:pt x="2353056" y="12192"/>
                  </a:lnTo>
                  <a:lnTo>
                    <a:pt x="2353056" y="0"/>
                  </a:lnTo>
                  <a:close/>
                </a:path>
                <a:path w="3743325" h="12700">
                  <a:moveTo>
                    <a:pt x="2401824" y="0"/>
                  </a:moveTo>
                  <a:lnTo>
                    <a:pt x="2377440" y="0"/>
                  </a:lnTo>
                  <a:lnTo>
                    <a:pt x="2377440" y="12192"/>
                  </a:lnTo>
                  <a:lnTo>
                    <a:pt x="2401824" y="12192"/>
                  </a:lnTo>
                  <a:lnTo>
                    <a:pt x="2401824" y="0"/>
                  </a:lnTo>
                  <a:close/>
                </a:path>
                <a:path w="3743325" h="12700">
                  <a:moveTo>
                    <a:pt x="2450592" y="0"/>
                  </a:moveTo>
                  <a:lnTo>
                    <a:pt x="2426208" y="0"/>
                  </a:lnTo>
                  <a:lnTo>
                    <a:pt x="2426208" y="12192"/>
                  </a:lnTo>
                  <a:lnTo>
                    <a:pt x="2450592" y="12192"/>
                  </a:lnTo>
                  <a:lnTo>
                    <a:pt x="2450592" y="0"/>
                  </a:lnTo>
                  <a:close/>
                </a:path>
                <a:path w="3743325" h="12700">
                  <a:moveTo>
                    <a:pt x="2487168" y="0"/>
                  </a:moveTo>
                  <a:lnTo>
                    <a:pt x="2462784" y="0"/>
                  </a:lnTo>
                  <a:lnTo>
                    <a:pt x="2462784" y="12192"/>
                  </a:lnTo>
                  <a:lnTo>
                    <a:pt x="2487168" y="12192"/>
                  </a:lnTo>
                  <a:lnTo>
                    <a:pt x="2487168" y="0"/>
                  </a:lnTo>
                  <a:close/>
                </a:path>
                <a:path w="3743325" h="12700">
                  <a:moveTo>
                    <a:pt x="2523744" y="0"/>
                  </a:moveTo>
                  <a:lnTo>
                    <a:pt x="2511552" y="0"/>
                  </a:lnTo>
                  <a:lnTo>
                    <a:pt x="2511552" y="12192"/>
                  </a:lnTo>
                  <a:lnTo>
                    <a:pt x="2523744" y="12192"/>
                  </a:lnTo>
                  <a:lnTo>
                    <a:pt x="2523744" y="0"/>
                  </a:lnTo>
                  <a:close/>
                </a:path>
                <a:path w="3743325" h="12700">
                  <a:moveTo>
                    <a:pt x="2560320" y="0"/>
                  </a:moveTo>
                  <a:lnTo>
                    <a:pt x="2535936" y="0"/>
                  </a:lnTo>
                  <a:lnTo>
                    <a:pt x="2535936" y="12192"/>
                  </a:lnTo>
                  <a:lnTo>
                    <a:pt x="2560320" y="12192"/>
                  </a:lnTo>
                  <a:lnTo>
                    <a:pt x="2560320" y="0"/>
                  </a:lnTo>
                  <a:close/>
                </a:path>
                <a:path w="3743325" h="12700">
                  <a:moveTo>
                    <a:pt x="2596896" y="0"/>
                  </a:moveTo>
                  <a:lnTo>
                    <a:pt x="2572512" y="0"/>
                  </a:lnTo>
                  <a:lnTo>
                    <a:pt x="2572512" y="12192"/>
                  </a:lnTo>
                  <a:lnTo>
                    <a:pt x="2596896" y="12192"/>
                  </a:lnTo>
                  <a:lnTo>
                    <a:pt x="2596896" y="0"/>
                  </a:lnTo>
                  <a:close/>
                </a:path>
                <a:path w="3743325" h="12700">
                  <a:moveTo>
                    <a:pt x="3364992" y="0"/>
                  </a:moveTo>
                  <a:lnTo>
                    <a:pt x="3340608" y="0"/>
                  </a:lnTo>
                  <a:lnTo>
                    <a:pt x="3340608" y="12192"/>
                  </a:lnTo>
                  <a:lnTo>
                    <a:pt x="3364992" y="12192"/>
                  </a:lnTo>
                  <a:lnTo>
                    <a:pt x="3364992" y="0"/>
                  </a:lnTo>
                  <a:close/>
                </a:path>
                <a:path w="3743325" h="12700">
                  <a:moveTo>
                    <a:pt x="3425952" y="0"/>
                  </a:moveTo>
                  <a:lnTo>
                    <a:pt x="3401568" y="0"/>
                  </a:lnTo>
                  <a:lnTo>
                    <a:pt x="3401568" y="12192"/>
                  </a:lnTo>
                  <a:lnTo>
                    <a:pt x="3425952" y="12192"/>
                  </a:lnTo>
                  <a:lnTo>
                    <a:pt x="3425952" y="0"/>
                  </a:lnTo>
                  <a:close/>
                </a:path>
                <a:path w="3743325" h="12700">
                  <a:moveTo>
                    <a:pt x="3462528" y="0"/>
                  </a:moveTo>
                  <a:lnTo>
                    <a:pt x="3438144" y="0"/>
                  </a:lnTo>
                  <a:lnTo>
                    <a:pt x="3438144" y="12192"/>
                  </a:lnTo>
                  <a:lnTo>
                    <a:pt x="3462528" y="12192"/>
                  </a:lnTo>
                  <a:lnTo>
                    <a:pt x="3462528" y="0"/>
                  </a:lnTo>
                  <a:close/>
                </a:path>
                <a:path w="3743325" h="12700">
                  <a:moveTo>
                    <a:pt x="3499104" y="0"/>
                  </a:moveTo>
                  <a:lnTo>
                    <a:pt x="3474720" y="0"/>
                  </a:lnTo>
                  <a:lnTo>
                    <a:pt x="3474720" y="12192"/>
                  </a:lnTo>
                  <a:lnTo>
                    <a:pt x="3499104" y="12192"/>
                  </a:lnTo>
                  <a:lnTo>
                    <a:pt x="3499104" y="0"/>
                  </a:lnTo>
                  <a:close/>
                </a:path>
                <a:path w="3743325" h="12700">
                  <a:moveTo>
                    <a:pt x="3547859" y="0"/>
                  </a:moveTo>
                  <a:lnTo>
                    <a:pt x="3523475" y="0"/>
                  </a:lnTo>
                  <a:lnTo>
                    <a:pt x="3523475" y="12192"/>
                  </a:lnTo>
                  <a:lnTo>
                    <a:pt x="3547859" y="12192"/>
                  </a:lnTo>
                  <a:lnTo>
                    <a:pt x="3547859" y="0"/>
                  </a:lnTo>
                  <a:close/>
                </a:path>
                <a:path w="3743325" h="12700">
                  <a:moveTo>
                    <a:pt x="3596640" y="0"/>
                  </a:moveTo>
                  <a:lnTo>
                    <a:pt x="3572256" y="0"/>
                  </a:lnTo>
                  <a:lnTo>
                    <a:pt x="3572256" y="12192"/>
                  </a:lnTo>
                  <a:lnTo>
                    <a:pt x="3596640" y="12192"/>
                  </a:lnTo>
                  <a:lnTo>
                    <a:pt x="3596640" y="0"/>
                  </a:lnTo>
                  <a:close/>
                </a:path>
                <a:path w="3743325" h="12700">
                  <a:moveTo>
                    <a:pt x="3621024" y="0"/>
                  </a:moveTo>
                  <a:lnTo>
                    <a:pt x="3608832" y="0"/>
                  </a:lnTo>
                  <a:lnTo>
                    <a:pt x="3608832" y="12192"/>
                  </a:lnTo>
                  <a:lnTo>
                    <a:pt x="3621024" y="12192"/>
                  </a:lnTo>
                  <a:lnTo>
                    <a:pt x="3621024" y="0"/>
                  </a:lnTo>
                  <a:close/>
                </a:path>
                <a:path w="3743325" h="12700">
                  <a:moveTo>
                    <a:pt x="3669779" y="0"/>
                  </a:moveTo>
                  <a:lnTo>
                    <a:pt x="3645408" y="0"/>
                  </a:lnTo>
                  <a:lnTo>
                    <a:pt x="3645408" y="12192"/>
                  </a:lnTo>
                  <a:lnTo>
                    <a:pt x="3669779" y="12192"/>
                  </a:lnTo>
                  <a:lnTo>
                    <a:pt x="3669779" y="0"/>
                  </a:lnTo>
                  <a:close/>
                </a:path>
                <a:path w="3743325" h="12700">
                  <a:moveTo>
                    <a:pt x="3706355" y="0"/>
                  </a:moveTo>
                  <a:lnTo>
                    <a:pt x="3681984" y="0"/>
                  </a:lnTo>
                  <a:lnTo>
                    <a:pt x="3681984" y="12192"/>
                  </a:lnTo>
                  <a:lnTo>
                    <a:pt x="3706355" y="12192"/>
                  </a:lnTo>
                  <a:lnTo>
                    <a:pt x="3706355" y="0"/>
                  </a:lnTo>
                  <a:close/>
                </a:path>
                <a:path w="3743325" h="12700">
                  <a:moveTo>
                    <a:pt x="3742931" y="0"/>
                  </a:moveTo>
                  <a:lnTo>
                    <a:pt x="3718560" y="0"/>
                  </a:lnTo>
                  <a:lnTo>
                    <a:pt x="3718560" y="12192"/>
                  </a:lnTo>
                  <a:lnTo>
                    <a:pt x="3742931" y="12192"/>
                  </a:lnTo>
                  <a:lnTo>
                    <a:pt x="3742931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57144" y="4535931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30296" y="4529835"/>
              <a:ext cx="304800" cy="12700"/>
            </a:xfrm>
            <a:custGeom>
              <a:avLst/>
              <a:gdLst/>
              <a:ahLst/>
              <a:cxnLst/>
              <a:rect l="l" t="t" r="r" b="b"/>
              <a:pathLst>
                <a:path w="304800" h="12700">
                  <a:moveTo>
                    <a:pt x="24371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4371" y="12192"/>
                  </a:lnTo>
                  <a:lnTo>
                    <a:pt x="24371" y="0"/>
                  </a:lnTo>
                  <a:close/>
                </a:path>
                <a:path w="304800" h="12700">
                  <a:moveTo>
                    <a:pt x="60960" y="0"/>
                  </a:moveTo>
                  <a:lnTo>
                    <a:pt x="36576" y="0"/>
                  </a:lnTo>
                  <a:lnTo>
                    <a:pt x="36576" y="12192"/>
                  </a:lnTo>
                  <a:lnTo>
                    <a:pt x="60960" y="12192"/>
                  </a:lnTo>
                  <a:lnTo>
                    <a:pt x="60960" y="0"/>
                  </a:lnTo>
                  <a:close/>
                </a:path>
                <a:path w="304800" h="12700">
                  <a:moveTo>
                    <a:pt x="109715" y="0"/>
                  </a:moveTo>
                  <a:lnTo>
                    <a:pt x="85344" y="0"/>
                  </a:lnTo>
                  <a:lnTo>
                    <a:pt x="85344" y="12192"/>
                  </a:lnTo>
                  <a:lnTo>
                    <a:pt x="109715" y="12192"/>
                  </a:lnTo>
                  <a:lnTo>
                    <a:pt x="109715" y="0"/>
                  </a:lnTo>
                  <a:close/>
                </a:path>
                <a:path w="304800" h="12700">
                  <a:moveTo>
                    <a:pt x="146304" y="0"/>
                  </a:moveTo>
                  <a:lnTo>
                    <a:pt x="134099" y="0"/>
                  </a:lnTo>
                  <a:lnTo>
                    <a:pt x="134099" y="12192"/>
                  </a:lnTo>
                  <a:lnTo>
                    <a:pt x="146304" y="12192"/>
                  </a:lnTo>
                  <a:lnTo>
                    <a:pt x="146304" y="0"/>
                  </a:lnTo>
                  <a:close/>
                </a:path>
                <a:path w="304800" h="12700">
                  <a:moveTo>
                    <a:pt x="182880" y="0"/>
                  </a:moveTo>
                  <a:lnTo>
                    <a:pt x="158483" y="0"/>
                  </a:lnTo>
                  <a:lnTo>
                    <a:pt x="158483" y="12192"/>
                  </a:lnTo>
                  <a:lnTo>
                    <a:pt x="182880" y="12192"/>
                  </a:lnTo>
                  <a:lnTo>
                    <a:pt x="182880" y="0"/>
                  </a:lnTo>
                  <a:close/>
                </a:path>
                <a:path w="304800" h="12700">
                  <a:moveTo>
                    <a:pt x="231648" y="0"/>
                  </a:moveTo>
                  <a:lnTo>
                    <a:pt x="207264" y="0"/>
                  </a:lnTo>
                  <a:lnTo>
                    <a:pt x="207264" y="12192"/>
                  </a:lnTo>
                  <a:lnTo>
                    <a:pt x="231648" y="12192"/>
                  </a:lnTo>
                  <a:lnTo>
                    <a:pt x="231648" y="0"/>
                  </a:lnTo>
                  <a:close/>
                </a:path>
                <a:path w="304800" h="12700">
                  <a:moveTo>
                    <a:pt x="268224" y="0"/>
                  </a:moveTo>
                  <a:lnTo>
                    <a:pt x="243840" y="0"/>
                  </a:lnTo>
                  <a:lnTo>
                    <a:pt x="243840" y="12192"/>
                  </a:lnTo>
                  <a:lnTo>
                    <a:pt x="268224" y="12192"/>
                  </a:lnTo>
                  <a:lnTo>
                    <a:pt x="268224" y="0"/>
                  </a:lnTo>
                  <a:close/>
                </a:path>
                <a:path w="304800" h="12700">
                  <a:moveTo>
                    <a:pt x="304800" y="0"/>
                  </a:moveTo>
                  <a:lnTo>
                    <a:pt x="280416" y="0"/>
                  </a:lnTo>
                  <a:lnTo>
                    <a:pt x="280416" y="12192"/>
                  </a:lnTo>
                  <a:lnTo>
                    <a:pt x="304800" y="1219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54424" y="4535931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91000" y="4529835"/>
              <a:ext cx="378460" cy="12700"/>
            </a:xfrm>
            <a:custGeom>
              <a:avLst/>
              <a:gdLst/>
              <a:ahLst/>
              <a:cxnLst/>
              <a:rect l="l" t="t" r="r" b="b"/>
              <a:pathLst>
                <a:path w="378460" h="12700">
                  <a:moveTo>
                    <a:pt x="2438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4384" y="12192"/>
                  </a:lnTo>
                  <a:lnTo>
                    <a:pt x="24384" y="0"/>
                  </a:lnTo>
                  <a:close/>
                </a:path>
                <a:path w="378460" h="12700">
                  <a:moveTo>
                    <a:pt x="60960" y="0"/>
                  </a:moveTo>
                  <a:lnTo>
                    <a:pt x="36576" y="0"/>
                  </a:lnTo>
                  <a:lnTo>
                    <a:pt x="36576" y="12192"/>
                  </a:lnTo>
                  <a:lnTo>
                    <a:pt x="60960" y="12192"/>
                  </a:lnTo>
                  <a:lnTo>
                    <a:pt x="60960" y="0"/>
                  </a:lnTo>
                  <a:close/>
                </a:path>
                <a:path w="378460" h="12700">
                  <a:moveTo>
                    <a:pt x="109728" y="0"/>
                  </a:moveTo>
                  <a:lnTo>
                    <a:pt x="85344" y="0"/>
                  </a:lnTo>
                  <a:lnTo>
                    <a:pt x="85344" y="12192"/>
                  </a:lnTo>
                  <a:lnTo>
                    <a:pt x="109728" y="12192"/>
                  </a:lnTo>
                  <a:lnTo>
                    <a:pt x="109728" y="0"/>
                  </a:lnTo>
                  <a:close/>
                </a:path>
                <a:path w="378460" h="12700">
                  <a:moveTo>
                    <a:pt x="146304" y="0"/>
                  </a:moveTo>
                  <a:lnTo>
                    <a:pt x="121920" y="0"/>
                  </a:lnTo>
                  <a:lnTo>
                    <a:pt x="121920" y="12192"/>
                  </a:lnTo>
                  <a:lnTo>
                    <a:pt x="146304" y="12192"/>
                  </a:lnTo>
                  <a:lnTo>
                    <a:pt x="146304" y="0"/>
                  </a:lnTo>
                  <a:close/>
                </a:path>
                <a:path w="378460" h="12700">
                  <a:moveTo>
                    <a:pt x="182880" y="0"/>
                  </a:moveTo>
                  <a:lnTo>
                    <a:pt x="170675" y="0"/>
                  </a:lnTo>
                  <a:lnTo>
                    <a:pt x="170675" y="12192"/>
                  </a:lnTo>
                  <a:lnTo>
                    <a:pt x="182880" y="12192"/>
                  </a:lnTo>
                  <a:lnTo>
                    <a:pt x="182880" y="0"/>
                  </a:lnTo>
                  <a:close/>
                </a:path>
                <a:path w="378460" h="12700">
                  <a:moveTo>
                    <a:pt x="231648" y="0"/>
                  </a:moveTo>
                  <a:lnTo>
                    <a:pt x="207264" y="0"/>
                  </a:lnTo>
                  <a:lnTo>
                    <a:pt x="207264" y="12192"/>
                  </a:lnTo>
                  <a:lnTo>
                    <a:pt x="231648" y="12192"/>
                  </a:lnTo>
                  <a:lnTo>
                    <a:pt x="231648" y="0"/>
                  </a:lnTo>
                  <a:close/>
                </a:path>
                <a:path w="378460" h="12700">
                  <a:moveTo>
                    <a:pt x="268224" y="0"/>
                  </a:moveTo>
                  <a:lnTo>
                    <a:pt x="243840" y="0"/>
                  </a:lnTo>
                  <a:lnTo>
                    <a:pt x="243840" y="12192"/>
                  </a:lnTo>
                  <a:lnTo>
                    <a:pt x="268224" y="12192"/>
                  </a:lnTo>
                  <a:lnTo>
                    <a:pt x="268224" y="0"/>
                  </a:lnTo>
                  <a:close/>
                </a:path>
                <a:path w="378460" h="12700">
                  <a:moveTo>
                    <a:pt x="316992" y="0"/>
                  </a:moveTo>
                  <a:lnTo>
                    <a:pt x="292608" y="0"/>
                  </a:lnTo>
                  <a:lnTo>
                    <a:pt x="292608" y="12192"/>
                  </a:lnTo>
                  <a:lnTo>
                    <a:pt x="316992" y="12192"/>
                  </a:lnTo>
                  <a:lnTo>
                    <a:pt x="316992" y="0"/>
                  </a:lnTo>
                  <a:close/>
                </a:path>
                <a:path w="378460" h="12700">
                  <a:moveTo>
                    <a:pt x="377952" y="0"/>
                  </a:moveTo>
                  <a:lnTo>
                    <a:pt x="329184" y="0"/>
                  </a:lnTo>
                  <a:lnTo>
                    <a:pt x="329184" y="12192"/>
                  </a:lnTo>
                  <a:lnTo>
                    <a:pt x="377952" y="121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12664" y="4535931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20">
                  <a:moveTo>
                    <a:pt x="0" y="0"/>
                  </a:moveTo>
                  <a:lnTo>
                    <a:pt x="48767" y="0"/>
                  </a:lnTo>
                </a:path>
                <a:path w="426720">
                  <a:moveTo>
                    <a:pt x="85344" y="0"/>
                  </a:moveTo>
                  <a:lnTo>
                    <a:pt x="134112" y="0"/>
                  </a:lnTo>
                </a:path>
                <a:path w="426720">
                  <a:moveTo>
                    <a:pt x="158496" y="0"/>
                  </a:moveTo>
                  <a:lnTo>
                    <a:pt x="207263" y="0"/>
                  </a:lnTo>
                </a:path>
                <a:path w="426720">
                  <a:moveTo>
                    <a:pt x="231648" y="0"/>
                  </a:moveTo>
                  <a:lnTo>
                    <a:pt x="426720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70904" y="4529835"/>
              <a:ext cx="402590" cy="12700"/>
            </a:xfrm>
            <a:custGeom>
              <a:avLst/>
              <a:gdLst/>
              <a:ahLst/>
              <a:cxnLst/>
              <a:rect l="l" t="t" r="r" b="b"/>
              <a:pathLst>
                <a:path w="402590" h="12700">
                  <a:moveTo>
                    <a:pt x="2438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4384" y="12192"/>
                  </a:lnTo>
                  <a:lnTo>
                    <a:pt x="24384" y="0"/>
                  </a:lnTo>
                  <a:close/>
                </a:path>
                <a:path w="402590" h="12700">
                  <a:moveTo>
                    <a:pt x="85344" y="0"/>
                  </a:moveTo>
                  <a:lnTo>
                    <a:pt x="60960" y="0"/>
                  </a:lnTo>
                  <a:lnTo>
                    <a:pt x="60960" y="12192"/>
                  </a:lnTo>
                  <a:lnTo>
                    <a:pt x="85344" y="12192"/>
                  </a:lnTo>
                  <a:lnTo>
                    <a:pt x="85344" y="0"/>
                  </a:lnTo>
                  <a:close/>
                </a:path>
                <a:path w="402590" h="12700">
                  <a:moveTo>
                    <a:pt x="121920" y="0"/>
                  </a:moveTo>
                  <a:lnTo>
                    <a:pt x="97536" y="0"/>
                  </a:lnTo>
                  <a:lnTo>
                    <a:pt x="97536" y="12192"/>
                  </a:lnTo>
                  <a:lnTo>
                    <a:pt x="121920" y="12192"/>
                  </a:lnTo>
                  <a:lnTo>
                    <a:pt x="121920" y="0"/>
                  </a:lnTo>
                  <a:close/>
                </a:path>
                <a:path w="402590" h="12700">
                  <a:moveTo>
                    <a:pt x="158496" y="0"/>
                  </a:moveTo>
                  <a:lnTo>
                    <a:pt x="134112" y="0"/>
                  </a:lnTo>
                  <a:lnTo>
                    <a:pt x="134112" y="12192"/>
                  </a:lnTo>
                  <a:lnTo>
                    <a:pt x="158496" y="12192"/>
                  </a:lnTo>
                  <a:lnTo>
                    <a:pt x="158496" y="0"/>
                  </a:lnTo>
                  <a:close/>
                </a:path>
                <a:path w="402590" h="12700">
                  <a:moveTo>
                    <a:pt x="207251" y="0"/>
                  </a:moveTo>
                  <a:lnTo>
                    <a:pt x="182867" y="0"/>
                  </a:lnTo>
                  <a:lnTo>
                    <a:pt x="182867" y="12192"/>
                  </a:lnTo>
                  <a:lnTo>
                    <a:pt x="207251" y="12192"/>
                  </a:lnTo>
                  <a:lnTo>
                    <a:pt x="207251" y="0"/>
                  </a:lnTo>
                  <a:close/>
                </a:path>
                <a:path w="402590" h="12700">
                  <a:moveTo>
                    <a:pt x="256032" y="0"/>
                  </a:moveTo>
                  <a:lnTo>
                    <a:pt x="231648" y="0"/>
                  </a:lnTo>
                  <a:lnTo>
                    <a:pt x="231648" y="12192"/>
                  </a:lnTo>
                  <a:lnTo>
                    <a:pt x="256032" y="12192"/>
                  </a:lnTo>
                  <a:lnTo>
                    <a:pt x="256032" y="0"/>
                  </a:lnTo>
                  <a:close/>
                </a:path>
                <a:path w="402590" h="12700">
                  <a:moveTo>
                    <a:pt x="280416" y="0"/>
                  </a:moveTo>
                  <a:lnTo>
                    <a:pt x="268224" y="0"/>
                  </a:lnTo>
                  <a:lnTo>
                    <a:pt x="268224" y="12192"/>
                  </a:lnTo>
                  <a:lnTo>
                    <a:pt x="280416" y="12192"/>
                  </a:lnTo>
                  <a:lnTo>
                    <a:pt x="280416" y="0"/>
                  </a:lnTo>
                  <a:close/>
                </a:path>
                <a:path w="402590" h="12700">
                  <a:moveTo>
                    <a:pt x="329171" y="0"/>
                  </a:moveTo>
                  <a:lnTo>
                    <a:pt x="304800" y="0"/>
                  </a:lnTo>
                  <a:lnTo>
                    <a:pt x="304800" y="12192"/>
                  </a:lnTo>
                  <a:lnTo>
                    <a:pt x="329171" y="12192"/>
                  </a:lnTo>
                  <a:lnTo>
                    <a:pt x="329171" y="0"/>
                  </a:lnTo>
                  <a:close/>
                </a:path>
                <a:path w="402590" h="12700">
                  <a:moveTo>
                    <a:pt x="365747" y="0"/>
                  </a:moveTo>
                  <a:lnTo>
                    <a:pt x="341376" y="0"/>
                  </a:lnTo>
                  <a:lnTo>
                    <a:pt x="341376" y="12192"/>
                  </a:lnTo>
                  <a:lnTo>
                    <a:pt x="365747" y="12192"/>
                  </a:lnTo>
                  <a:lnTo>
                    <a:pt x="365747" y="0"/>
                  </a:lnTo>
                  <a:close/>
                </a:path>
                <a:path w="402590" h="12700">
                  <a:moveTo>
                    <a:pt x="402323" y="0"/>
                  </a:moveTo>
                  <a:lnTo>
                    <a:pt x="377952" y="0"/>
                  </a:lnTo>
                  <a:lnTo>
                    <a:pt x="377952" y="12192"/>
                  </a:lnTo>
                  <a:lnTo>
                    <a:pt x="402323" y="12192"/>
                  </a:lnTo>
                  <a:lnTo>
                    <a:pt x="402323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57144" y="4548123"/>
              <a:ext cx="1524000" cy="0"/>
            </a:xfrm>
            <a:custGeom>
              <a:avLst/>
              <a:gdLst/>
              <a:ahLst/>
              <a:cxnLst/>
              <a:rect l="l" t="t" r="r" b="b"/>
              <a:pathLst>
                <a:path w="1524000">
                  <a:moveTo>
                    <a:pt x="0" y="0"/>
                  </a:moveTo>
                  <a:lnTo>
                    <a:pt x="24383" y="0"/>
                  </a:lnTo>
                </a:path>
                <a:path w="1524000">
                  <a:moveTo>
                    <a:pt x="36575" y="0"/>
                  </a:moveTo>
                  <a:lnTo>
                    <a:pt x="85343" y="0"/>
                  </a:lnTo>
                </a:path>
                <a:path w="1524000">
                  <a:moveTo>
                    <a:pt x="121919" y="0"/>
                  </a:moveTo>
                  <a:lnTo>
                    <a:pt x="170687" y="0"/>
                  </a:lnTo>
                </a:path>
                <a:path w="1524000">
                  <a:moveTo>
                    <a:pt x="195071" y="0"/>
                  </a:moveTo>
                  <a:lnTo>
                    <a:pt x="390144" y="0"/>
                  </a:lnTo>
                </a:path>
                <a:path w="1524000">
                  <a:moveTo>
                    <a:pt x="1109471" y="0"/>
                  </a:moveTo>
                  <a:lnTo>
                    <a:pt x="1146047" y="0"/>
                  </a:lnTo>
                </a:path>
                <a:path w="1524000">
                  <a:moveTo>
                    <a:pt x="1182623" y="0"/>
                  </a:moveTo>
                  <a:lnTo>
                    <a:pt x="1231391" y="0"/>
                  </a:lnTo>
                </a:path>
                <a:path w="1524000">
                  <a:moveTo>
                    <a:pt x="1267968" y="0"/>
                  </a:moveTo>
                  <a:lnTo>
                    <a:pt x="1304544" y="0"/>
                  </a:lnTo>
                </a:path>
                <a:path w="1524000">
                  <a:moveTo>
                    <a:pt x="1328928" y="0"/>
                  </a:moveTo>
                  <a:lnTo>
                    <a:pt x="1524000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0904" y="4542027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4" h="12700">
                  <a:moveTo>
                    <a:pt x="0" y="12192"/>
                  </a:moveTo>
                  <a:lnTo>
                    <a:pt x="24384" y="12192"/>
                  </a:lnTo>
                  <a:lnTo>
                    <a:pt x="2438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4056" y="4548123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36575" y="0"/>
                  </a:lnTo>
                </a:path>
                <a:path w="341629">
                  <a:moveTo>
                    <a:pt x="73151" y="0"/>
                  </a:moveTo>
                  <a:lnTo>
                    <a:pt x="121920" y="0"/>
                  </a:lnTo>
                </a:path>
                <a:path w="341629">
                  <a:moveTo>
                    <a:pt x="146303" y="0"/>
                  </a:moveTo>
                  <a:lnTo>
                    <a:pt x="341375" y="0"/>
                  </a:lnTo>
                </a:path>
              </a:pathLst>
            </a:custGeom>
            <a:ln w="1219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75355" y="4174275"/>
            <a:ext cx="4784853" cy="180521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100" spc="-4" dirty="0">
                <a:latin typeface="Arial"/>
                <a:cs typeface="Arial"/>
              </a:rPr>
              <a:t>“Spectrum” </a:t>
            </a:r>
            <a:r>
              <a:rPr sz="1100" dirty="0">
                <a:latin typeface="Arial"/>
                <a:cs typeface="Arial"/>
              </a:rPr>
              <a:t>from</a:t>
            </a:r>
            <a:r>
              <a:rPr sz="1100" spc="39" dirty="0">
                <a:latin typeface="Arial"/>
                <a:cs typeface="Arial"/>
              </a:rPr>
              <a:t> </a:t>
            </a:r>
            <a:r>
              <a:rPr sz="1100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http://www.physics.sfasu.edu/astro/color.html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8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849" y="766353"/>
            <a:ext cx="4569280" cy="5556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2464" y="154524"/>
            <a:ext cx="7738373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4" dirty="0">
                <a:latin typeface="Trebuchet MS" pitchFamily="34" charset="0"/>
              </a:rPr>
              <a:t>Primary </a:t>
            </a:r>
            <a:r>
              <a:rPr sz="4000" spc="-4" dirty="0">
                <a:latin typeface="Trebuchet MS" pitchFamily="34" charset="0"/>
              </a:rPr>
              <a:t>and </a:t>
            </a:r>
            <a:r>
              <a:rPr sz="4000" dirty="0">
                <a:latin typeface="Trebuchet MS" pitchFamily="34" charset="0"/>
              </a:rPr>
              <a:t>Secondary </a:t>
            </a:r>
            <a:r>
              <a:rPr sz="4000" spc="-4" dirty="0" smtClean="0">
                <a:latin typeface="Trebuchet MS" pitchFamily="34" charset="0"/>
              </a:rPr>
              <a:t>Colors</a:t>
            </a:r>
            <a:endParaRPr sz="4000" dirty="0">
              <a:latin typeface="Trebuchet MS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1577" y="1067773"/>
            <a:ext cx="4385211" cy="1509090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97991" algn="just">
              <a:spcBef>
                <a:spcPts val="88"/>
              </a:spcBef>
            </a:pPr>
            <a:r>
              <a:rPr sz="2100" dirty="0">
                <a:latin typeface="Times New Roman"/>
                <a:cs typeface="Times New Roman"/>
              </a:rPr>
              <a:t>Additive </a:t>
            </a:r>
            <a:r>
              <a:rPr sz="2100" spc="-4" dirty="0">
                <a:latin typeface="Times New Roman"/>
                <a:cs typeface="Times New Roman"/>
              </a:rPr>
              <a:t>primary colors:</a:t>
            </a:r>
            <a:r>
              <a:rPr sz="2100" spc="-66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RGB  </a:t>
            </a:r>
            <a:r>
              <a:rPr sz="2100" spc="-4" dirty="0" smtClean="0">
                <a:latin typeface="Times New Roman"/>
                <a:cs typeface="Times New Roman"/>
              </a:rPr>
              <a:t>use</a:t>
            </a:r>
            <a:r>
              <a:rPr lang="en-GB" sz="2100" spc="-4" dirty="0" smtClean="0">
                <a:latin typeface="Times New Roman"/>
                <a:cs typeface="Times New Roman"/>
              </a:rPr>
              <a:t>d</a:t>
            </a:r>
            <a:r>
              <a:rPr sz="2100" spc="-4" dirty="0" smtClean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 the </a:t>
            </a:r>
            <a:r>
              <a:rPr sz="2100" spc="-9" dirty="0">
                <a:latin typeface="Times New Roman"/>
                <a:cs typeface="Times New Roman"/>
              </a:rPr>
              <a:t>case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4" dirty="0">
                <a:latin typeface="Times New Roman"/>
                <a:cs typeface="Times New Roman"/>
              </a:rPr>
              <a:t>light</a:t>
            </a:r>
            <a:r>
              <a:rPr sz="2100" spc="-39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sources  </a:t>
            </a:r>
            <a:r>
              <a:rPr sz="2100" spc="-4" dirty="0">
                <a:latin typeface="Times New Roman"/>
                <a:cs typeface="Times New Roman"/>
              </a:rPr>
              <a:t>such </a:t>
            </a:r>
            <a:r>
              <a:rPr sz="2100" spc="-9" dirty="0">
                <a:latin typeface="Times New Roman"/>
                <a:cs typeface="Times New Roman"/>
              </a:rPr>
              <a:t>as </a:t>
            </a:r>
            <a:r>
              <a:rPr sz="2100" spc="-4" dirty="0" err="1" smtClean="0">
                <a:latin typeface="Times New Roman"/>
                <a:cs typeface="Times New Roman"/>
              </a:rPr>
              <a:t>colo</a:t>
            </a:r>
            <a:r>
              <a:rPr lang="en-GB" sz="2100" spc="-4" dirty="0" smtClean="0">
                <a:latin typeface="Times New Roman"/>
                <a:cs typeface="Times New Roman"/>
              </a:rPr>
              <a:t>u</a:t>
            </a:r>
            <a:r>
              <a:rPr sz="2100" spc="-4" dirty="0" smtClean="0">
                <a:latin typeface="Times New Roman"/>
                <a:cs typeface="Times New Roman"/>
              </a:rPr>
              <a:t>r</a:t>
            </a:r>
            <a:r>
              <a:rPr sz="2100" dirty="0" smtClean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monitors</a:t>
            </a:r>
            <a:endParaRPr sz="2100" dirty="0">
              <a:latin typeface="Times New Roman"/>
              <a:cs typeface="Times New Roman"/>
            </a:endParaRPr>
          </a:p>
          <a:p>
            <a:pPr marL="90753" algn="just">
              <a:spcBef>
                <a:spcPts val="1596"/>
              </a:spcBef>
            </a:pP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RGB add together </a:t>
            </a: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to </a:t>
            </a:r>
            <a:r>
              <a:rPr sz="2100" spc="-13" dirty="0">
                <a:solidFill>
                  <a:srgbClr val="3333CC"/>
                </a:solidFill>
                <a:latin typeface="Times New Roman"/>
                <a:cs typeface="Times New Roman"/>
              </a:rPr>
              <a:t>get </a:t>
            </a: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white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8954" y="3656984"/>
            <a:ext cx="4703767" cy="1160276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Subtractive primary colors: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CMY  </a:t>
            </a:r>
            <a:r>
              <a:rPr sz="2100" spc="-4" dirty="0">
                <a:latin typeface="Times New Roman"/>
                <a:cs typeface="Times New Roman"/>
              </a:rPr>
              <a:t>use </a:t>
            </a:r>
            <a:r>
              <a:rPr sz="2100" dirty="0">
                <a:latin typeface="Times New Roman"/>
                <a:cs typeface="Times New Roman"/>
              </a:rPr>
              <a:t>in the </a:t>
            </a:r>
            <a:r>
              <a:rPr sz="2100" spc="-9" dirty="0">
                <a:latin typeface="Times New Roman"/>
                <a:cs typeface="Times New Roman"/>
              </a:rPr>
              <a:t>case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4" dirty="0">
                <a:latin typeface="Times New Roman"/>
                <a:cs typeface="Times New Roman"/>
              </a:rPr>
              <a:t>pigments </a:t>
            </a:r>
            <a:r>
              <a:rPr sz="2100" spc="4" dirty="0">
                <a:latin typeface="Times New Roman"/>
                <a:cs typeface="Times New Roman"/>
              </a:rPr>
              <a:t>in  </a:t>
            </a:r>
            <a:r>
              <a:rPr sz="2100" dirty="0">
                <a:latin typeface="Times New Roman"/>
                <a:cs typeface="Times New Roman"/>
              </a:rPr>
              <a:t>printing</a:t>
            </a:r>
            <a:r>
              <a:rPr sz="2100" spc="-48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devices</a:t>
            </a:r>
            <a:endParaRPr sz="2100" dirty="0">
              <a:latin typeface="Times New Roman"/>
              <a:cs typeface="Times New Roman"/>
            </a:endParaRPr>
          </a:p>
          <a:p>
            <a:pPr marL="77948" marR="57347">
              <a:spcBef>
                <a:spcPts val="1368"/>
              </a:spcBef>
            </a:pP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White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subtracted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by CMY to</a:t>
            </a:r>
            <a:r>
              <a:rPr sz="2100" spc="-1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13" dirty="0">
                <a:solidFill>
                  <a:srgbClr val="FF0000"/>
                </a:solidFill>
                <a:latin typeface="Times New Roman"/>
                <a:cs typeface="Times New Roman"/>
              </a:rPr>
              <a:t>get 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Black</a:t>
            </a:r>
            <a:endParaRPr sz="2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1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498" y="285254"/>
            <a:ext cx="10487121" cy="5104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3600" dirty="0">
                <a:latin typeface="Trebuchet MS" pitchFamily="34" charset="0"/>
              </a:rPr>
              <a:t>Representation </a:t>
            </a:r>
            <a:r>
              <a:rPr sz="3600" spc="-4" dirty="0">
                <a:latin typeface="Trebuchet MS" pitchFamily="34" charset="0"/>
              </a:rPr>
              <a:t>by </a:t>
            </a:r>
            <a:r>
              <a:rPr sz="3600" dirty="0">
                <a:latin typeface="Trebuchet MS" pitchFamily="34" charset="0"/>
              </a:rPr>
              <a:t>Three </a:t>
            </a:r>
            <a:r>
              <a:rPr sz="3600" spc="4" dirty="0">
                <a:latin typeface="Trebuchet MS" pitchFamily="34" charset="0"/>
              </a:rPr>
              <a:t>Primary</a:t>
            </a:r>
            <a:r>
              <a:rPr sz="3600" spc="-118" dirty="0">
                <a:latin typeface="Trebuchet MS" pitchFamily="34" charset="0"/>
              </a:rPr>
              <a:t> </a:t>
            </a:r>
            <a:r>
              <a:rPr sz="3600" dirty="0">
                <a:latin typeface="Trebuchet MS" pitchFamily="34" charset="0"/>
              </a:rPr>
              <a:t>Colors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1292" y="1236516"/>
            <a:ext cx="9688441" cy="2455049"/>
          </a:xfrm>
          <a:prstGeom prst="rect">
            <a:avLst/>
          </a:prstGeom>
        </p:spPr>
        <p:txBody>
          <a:bodyPr vert="horz" wrap="square" lIns="0" tIns="62915" rIns="0" bIns="0" rtlCol="0">
            <a:spAutoFit/>
          </a:bodyPr>
          <a:lstStyle/>
          <a:p>
            <a:pPr marL="346310" marR="48996" indent="-302325">
              <a:lnSpc>
                <a:spcPts val="2332"/>
              </a:lnSpc>
              <a:spcBef>
                <a:spcPts val="495"/>
              </a:spcBef>
              <a:buChar char="•"/>
              <a:tabLst>
                <a:tab pos="346310" algn="l"/>
                <a:tab pos="346866" algn="l"/>
                <a:tab pos="2906329" algn="l"/>
              </a:tabLst>
            </a:pPr>
            <a:r>
              <a:rPr sz="2300" spc="-4" dirty="0">
                <a:latin typeface="Times New Roman"/>
                <a:cs typeface="Times New Roman"/>
              </a:rPr>
              <a:t>Any color can be reproduced by </a:t>
            </a:r>
            <a:r>
              <a:rPr sz="2300" spc="-9" dirty="0">
                <a:latin typeface="Times New Roman"/>
                <a:cs typeface="Times New Roman"/>
              </a:rPr>
              <a:t>mixing </a:t>
            </a:r>
            <a:r>
              <a:rPr sz="2300" spc="-4" dirty="0">
                <a:latin typeface="Times New Roman"/>
                <a:cs typeface="Times New Roman"/>
              </a:rPr>
              <a:t>an appropriate set of  three</a:t>
            </a:r>
            <a:r>
              <a:rPr sz="2300" spc="-22" dirty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primary</a:t>
            </a:r>
            <a:r>
              <a:rPr sz="2300" spc="22" dirty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colors	</a:t>
            </a:r>
            <a:r>
              <a:rPr sz="1600" spc="-9" dirty="0">
                <a:latin typeface="Times New Roman"/>
                <a:cs typeface="Times New Roman"/>
              </a:rPr>
              <a:t>(Thomas </a:t>
            </a:r>
            <a:r>
              <a:rPr sz="1600" dirty="0">
                <a:latin typeface="Times New Roman"/>
                <a:cs typeface="Times New Roman"/>
              </a:rPr>
              <a:t>Young,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spc="9" dirty="0">
                <a:latin typeface="Times New Roman"/>
                <a:cs typeface="Times New Roman"/>
              </a:rPr>
              <a:t>1802)</a:t>
            </a:r>
            <a:endParaRPr sz="1600" dirty="0">
              <a:latin typeface="Times New Roman"/>
              <a:cs typeface="Times New Roman"/>
            </a:endParaRPr>
          </a:p>
          <a:p>
            <a:pPr marL="346310" indent="-302882">
              <a:spcBef>
                <a:spcPts val="1232"/>
              </a:spcBef>
              <a:buChar char="•"/>
              <a:tabLst>
                <a:tab pos="346310" algn="l"/>
                <a:tab pos="346866" algn="l"/>
              </a:tabLst>
            </a:pPr>
            <a:r>
              <a:rPr sz="2300" spc="-4" dirty="0">
                <a:latin typeface="Times New Roman"/>
                <a:cs typeface="Times New Roman"/>
              </a:rPr>
              <a:t>Three </a:t>
            </a:r>
            <a:r>
              <a:rPr sz="2300" spc="-18" dirty="0">
                <a:latin typeface="Times New Roman"/>
                <a:cs typeface="Times New Roman"/>
              </a:rPr>
              <a:t>types </a:t>
            </a:r>
            <a:r>
              <a:rPr sz="2300" spc="-4" dirty="0">
                <a:latin typeface="Times New Roman"/>
                <a:cs typeface="Times New Roman"/>
              </a:rPr>
              <a:t>of cones in </a:t>
            </a:r>
            <a:r>
              <a:rPr sz="2300" spc="-9" dirty="0">
                <a:latin typeface="Times New Roman"/>
                <a:cs typeface="Times New Roman"/>
              </a:rPr>
              <a:t>human</a:t>
            </a:r>
            <a:r>
              <a:rPr sz="2300" spc="127" dirty="0">
                <a:latin typeface="Times New Roman"/>
                <a:cs typeface="Times New Roman"/>
              </a:rPr>
              <a:t> </a:t>
            </a:r>
            <a:r>
              <a:rPr sz="2300" spc="-4" dirty="0">
                <a:latin typeface="Times New Roman"/>
                <a:cs typeface="Times New Roman"/>
              </a:rPr>
              <a:t>retina</a:t>
            </a:r>
            <a:endParaRPr sz="2300" dirty="0">
              <a:latin typeface="Times New Roman"/>
              <a:cs typeface="Times New Roman"/>
            </a:endParaRPr>
          </a:p>
          <a:p>
            <a:pPr marL="696517" marR="259454" lvl="1" indent="-251659">
              <a:lnSpc>
                <a:spcPts val="2087"/>
              </a:lnSpc>
              <a:spcBef>
                <a:spcPts val="504"/>
              </a:spcBef>
              <a:buChar char="–"/>
              <a:tabLst>
                <a:tab pos="696517" algn="l"/>
                <a:tab pos="697074" algn="l"/>
              </a:tabLst>
            </a:pPr>
            <a:r>
              <a:rPr sz="1900" spc="4" dirty="0">
                <a:latin typeface="Times New Roman"/>
                <a:cs typeface="Times New Roman"/>
              </a:rPr>
              <a:t>Absorption </a:t>
            </a:r>
            <a:r>
              <a:rPr sz="1900" dirty="0">
                <a:latin typeface="Times New Roman"/>
                <a:cs typeface="Times New Roman"/>
              </a:rPr>
              <a:t>response </a:t>
            </a:r>
            <a:r>
              <a:rPr sz="1900" i="1" spc="-26" dirty="0">
                <a:latin typeface="Times New Roman"/>
                <a:cs typeface="Times New Roman"/>
              </a:rPr>
              <a:t>S</a:t>
            </a:r>
            <a:r>
              <a:rPr sz="1900" i="1" spc="-39" baseline="-21072" dirty="0">
                <a:latin typeface="Times New Roman"/>
                <a:cs typeface="Times New Roman"/>
              </a:rPr>
              <a:t>i</a:t>
            </a:r>
            <a:r>
              <a:rPr sz="1900" i="1" spc="-26" dirty="0">
                <a:latin typeface="Times New Roman"/>
                <a:cs typeface="Times New Roman"/>
              </a:rPr>
              <a:t>(</a:t>
            </a:r>
            <a:r>
              <a:rPr sz="1900" i="1" spc="-26" dirty="0">
                <a:latin typeface="Symbol"/>
                <a:cs typeface="Symbol"/>
              </a:rPr>
              <a:t></a:t>
            </a:r>
            <a:r>
              <a:rPr sz="1900" i="1" spc="-26" dirty="0">
                <a:latin typeface="Times New Roman"/>
                <a:cs typeface="Times New Roman"/>
              </a:rPr>
              <a:t>) </a:t>
            </a:r>
            <a:r>
              <a:rPr sz="1900" dirty="0">
                <a:latin typeface="Times New Roman"/>
                <a:cs typeface="Times New Roman"/>
              </a:rPr>
              <a:t>has </a:t>
            </a:r>
            <a:r>
              <a:rPr sz="1900" spc="-4" dirty="0">
                <a:latin typeface="Times New Roman"/>
                <a:cs typeface="Times New Roman"/>
              </a:rPr>
              <a:t>peaks </a:t>
            </a:r>
            <a:r>
              <a:rPr sz="1900" dirty="0">
                <a:latin typeface="Times New Roman"/>
                <a:cs typeface="Times New Roman"/>
              </a:rPr>
              <a:t>around 450nm </a:t>
            </a:r>
            <a:r>
              <a:rPr sz="1900" spc="4" dirty="0">
                <a:latin typeface="Times New Roman"/>
                <a:cs typeface="Times New Roman"/>
              </a:rPr>
              <a:t>(blue),</a:t>
            </a:r>
            <a:r>
              <a:rPr sz="1900" spc="-171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550nm  (green), 620nm</a:t>
            </a:r>
            <a:r>
              <a:rPr sz="1900" spc="-61" dirty="0">
                <a:latin typeface="Times New Roman"/>
                <a:cs typeface="Times New Roman"/>
              </a:rPr>
              <a:t> </a:t>
            </a:r>
            <a:r>
              <a:rPr sz="1900" spc="-4" dirty="0">
                <a:latin typeface="Times New Roman"/>
                <a:cs typeface="Times New Roman"/>
              </a:rPr>
              <a:t>(yellow-green)</a:t>
            </a:r>
            <a:endParaRPr sz="1900" dirty="0">
              <a:latin typeface="Times New Roman"/>
              <a:cs typeface="Times New Roman"/>
            </a:endParaRPr>
          </a:p>
          <a:p>
            <a:pPr marL="696517" lvl="1" indent="-252216">
              <a:lnSpc>
                <a:spcPts val="2183"/>
              </a:lnSpc>
              <a:spcBef>
                <a:spcPts val="197"/>
              </a:spcBef>
              <a:buChar char="–"/>
              <a:tabLst>
                <a:tab pos="696517" algn="l"/>
                <a:tab pos="697074" algn="l"/>
              </a:tabLst>
            </a:pPr>
            <a:r>
              <a:rPr sz="1900" dirty="0">
                <a:latin typeface="Times New Roman"/>
                <a:cs typeface="Times New Roman"/>
              </a:rPr>
              <a:t>Color </a:t>
            </a:r>
            <a:r>
              <a:rPr sz="1900" spc="4" dirty="0">
                <a:latin typeface="Times New Roman"/>
                <a:cs typeface="Times New Roman"/>
              </a:rPr>
              <a:t>sensation </a:t>
            </a:r>
            <a:r>
              <a:rPr sz="1900" dirty="0">
                <a:latin typeface="Times New Roman"/>
                <a:cs typeface="Times New Roman"/>
              </a:rPr>
              <a:t>depends on </a:t>
            </a:r>
            <a:r>
              <a:rPr sz="1900" spc="4" dirty="0">
                <a:latin typeface="Times New Roman"/>
                <a:cs typeface="Times New Roman"/>
              </a:rPr>
              <a:t>the spectral </a:t>
            </a:r>
            <a:r>
              <a:rPr sz="1900" dirty="0">
                <a:latin typeface="Times New Roman"/>
                <a:cs typeface="Times New Roman"/>
              </a:rPr>
              <a:t>response </a:t>
            </a:r>
            <a:r>
              <a:rPr sz="1900" spc="-4" dirty="0">
                <a:latin typeface="Times New Roman"/>
                <a:cs typeface="Times New Roman"/>
              </a:rPr>
              <a:t>{</a:t>
            </a:r>
            <a:r>
              <a:rPr sz="1900" i="1" spc="-4" dirty="0">
                <a:latin typeface="Symbol"/>
                <a:cs typeface="Symbol"/>
              </a:rPr>
              <a:t></a:t>
            </a:r>
            <a:r>
              <a:rPr sz="1900" i="1" spc="-6" baseline="-21072" dirty="0">
                <a:latin typeface="Arial"/>
                <a:cs typeface="Arial"/>
              </a:rPr>
              <a:t>1</a:t>
            </a:r>
            <a:r>
              <a:rPr sz="1900" i="1" spc="-4" dirty="0">
                <a:latin typeface="Arial"/>
                <a:cs typeface="Arial"/>
              </a:rPr>
              <a:t>(C),</a:t>
            </a:r>
            <a:r>
              <a:rPr sz="1900" i="1" spc="-281" dirty="0">
                <a:latin typeface="Arial"/>
                <a:cs typeface="Arial"/>
              </a:rPr>
              <a:t> </a:t>
            </a:r>
            <a:r>
              <a:rPr sz="1900" i="1" dirty="0">
                <a:latin typeface="Symbol"/>
                <a:cs typeface="Symbol"/>
              </a:rPr>
              <a:t></a:t>
            </a:r>
            <a:r>
              <a:rPr sz="1900" i="1" baseline="-21072" dirty="0">
                <a:latin typeface="Arial"/>
                <a:cs typeface="Arial"/>
              </a:rPr>
              <a:t>2</a:t>
            </a:r>
            <a:r>
              <a:rPr sz="1900" i="1" dirty="0">
                <a:latin typeface="Arial"/>
                <a:cs typeface="Arial"/>
              </a:rPr>
              <a:t>(C),</a:t>
            </a:r>
            <a:endParaRPr sz="1900" dirty="0">
              <a:latin typeface="Arial"/>
              <a:cs typeface="Arial"/>
            </a:endParaRPr>
          </a:p>
          <a:p>
            <a:pPr marL="696517">
              <a:lnSpc>
                <a:spcPts val="2394"/>
              </a:lnSpc>
            </a:pPr>
            <a:r>
              <a:rPr sz="1900" i="1" spc="-4" dirty="0">
                <a:latin typeface="Symbol"/>
                <a:cs typeface="Symbol"/>
              </a:rPr>
              <a:t></a:t>
            </a:r>
            <a:r>
              <a:rPr sz="1900" i="1" spc="-6" baseline="-21072" dirty="0">
                <a:latin typeface="Arial"/>
                <a:cs typeface="Arial"/>
              </a:rPr>
              <a:t>3</a:t>
            </a:r>
            <a:r>
              <a:rPr sz="1900" i="1" spc="-4" dirty="0">
                <a:latin typeface="Arial"/>
                <a:cs typeface="Arial"/>
              </a:rPr>
              <a:t>(C) </a:t>
            </a:r>
            <a:r>
              <a:rPr sz="1900" dirty="0">
                <a:latin typeface="Arial"/>
                <a:cs typeface="Arial"/>
              </a:rPr>
              <a:t>} </a:t>
            </a:r>
            <a:r>
              <a:rPr sz="1900" spc="4" dirty="0">
                <a:latin typeface="Times New Roman"/>
                <a:cs typeface="Times New Roman"/>
              </a:rPr>
              <a:t>rather than the </a:t>
            </a:r>
            <a:r>
              <a:rPr sz="1900" dirty="0">
                <a:latin typeface="Times New Roman"/>
                <a:cs typeface="Times New Roman"/>
              </a:rPr>
              <a:t>complete light </a:t>
            </a:r>
            <a:r>
              <a:rPr sz="1900" spc="4" dirty="0">
                <a:latin typeface="Times New Roman"/>
                <a:cs typeface="Times New Roman"/>
              </a:rPr>
              <a:t>spectrum</a:t>
            </a:r>
            <a:r>
              <a:rPr sz="1900" spc="-140" dirty="0">
                <a:latin typeface="Times New Roman"/>
                <a:cs typeface="Times New Roman"/>
              </a:rPr>
              <a:t> </a:t>
            </a:r>
            <a:r>
              <a:rPr sz="2100" i="1" spc="-35" dirty="0">
                <a:latin typeface="Times New Roman"/>
                <a:cs typeface="Times New Roman"/>
              </a:rPr>
              <a:t>C(</a:t>
            </a:r>
            <a:r>
              <a:rPr sz="2100" i="1" spc="-35" dirty="0">
                <a:latin typeface="Symbol"/>
                <a:cs typeface="Symbol"/>
              </a:rPr>
              <a:t></a:t>
            </a:r>
            <a:r>
              <a:rPr sz="2100" i="1" spc="-35" dirty="0">
                <a:latin typeface="Times New Roman"/>
                <a:cs typeface="Times New Roman"/>
              </a:rPr>
              <a:t>)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64373" y="4459659"/>
            <a:ext cx="2707724" cy="384970"/>
          </a:xfrm>
          <a:custGeom>
            <a:avLst/>
            <a:gdLst/>
            <a:ahLst/>
            <a:cxnLst/>
            <a:rect l="l" t="t" r="r" b="b"/>
            <a:pathLst>
              <a:path w="2374900" h="424179">
                <a:moveTo>
                  <a:pt x="2374391" y="0"/>
                </a:moveTo>
                <a:lnTo>
                  <a:pt x="0" y="0"/>
                </a:lnTo>
                <a:lnTo>
                  <a:pt x="0" y="423672"/>
                </a:lnTo>
                <a:lnTo>
                  <a:pt x="2374391" y="423672"/>
                </a:lnTo>
                <a:lnTo>
                  <a:pt x="2374391" y="417576"/>
                </a:lnTo>
                <a:lnTo>
                  <a:pt x="12191" y="417576"/>
                </a:lnTo>
                <a:lnTo>
                  <a:pt x="6096" y="411480"/>
                </a:lnTo>
                <a:lnTo>
                  <a:pt x="12191" y="411480"/>
                </a:lnTo>
                <a:lnTo>
                  <a:pt x="12191" y="15240"/>
                </a:lnTo>
                <a:lnTo>
                  <a:pt x="6096" y="15240"/>
                </a:lnTo>
                <a:lnTo>
                  <a:pt x="12191" y="6096"/>
                </a:lnTo>
                <a:lnTo>
                  <a:pt x="2374391" y="6096"/>
                </a:lnTo>
                <a:lnTo>
                  <a:pt x="2374391" y="0"/>
                </a:lnTo>
                <a:close/>
              </a:path>
              <a:path w="2374900" h="424179">
                <a:moveTo>
                  <a:pt x="12191" y="411480"/>
                </a:moveTo>
                <a:lnTo>
                  <a:pt x="6096" y="411480"/>
                </a:lnTo>
                <a:lnTo>
                  <a:pt x="12191" y="417576"/>
                </a:lnTo>
                <a:lnTo>
                  <a:pt x="12191" y="411480"/>
                </a:lnTo>
                <a:close/>
              </a:path>
              <a:path w="2374900" h="424179">
                <a:moveTo>
                  <a:pt x="2362200" y="411480"/>
                </a:moveTo>
                <a:lnTo>
                  <a:pt x="12191" y="411480"/>
                </a:lnTo>
                <a:lnTo>
                  <a:pt x="12191" y="417576"/>
                </a:lnTo>
                <a:lnTo>
                  <a:pt x="2362200" y="417576"/>
                </a:lnTo>
                <a:lnTo>
                  <a:pt x="2362200" y="411480"/>
                </a:lnTo>
                <a:close/>
              </a:path>
              <a:path w="2374900" h="424179">
                <a:moveTo>
                  <a:pt x="2362200" y="6096"/>
                </a:moveTo>
                <a:lnTo>
                  <a:pt x="2362200" y="417576"/>
                </a:lnTo>
                <a:lnTo>
                  <a:pt x="2368296" y="411480"/>
                </a:lnTo>
                <a:lnTo>
                  <a:pt x="2374391" y="411480"/>
                </a:lnTo>
                <a:lnTo>
                  <a:pt x="2374391" y="15240"/>
                </a:lnTo>
                <a:lnTo>
                  <a:pt x="2368296" y="15240"/>
                </a:lnTo>
                <a:lnTo>
                  <a:pt x="2362200" y="6096"/>
                </a:lnTo>
                <a:close/>
              </a:path>
              <a:path w="2374900" h="424179">
                <a:moveTo>
                  <a:pt x="2374391" y="411480"/>
                </a:moveTo>
                <a:lnTo>
                  <a:pt x="2368296" y="411480"/>
                </a:lnTo>
                <a:lnTo>
                  <a:pt x="2362200" y="417576"/>
                </a:lnTo>
                <a:lnTo>
                  <a:pt x="2374391" y="417576"/>
                </a:lnTo>
                <a:lnTo>
                  <a:pt x="2374391" y="411480"/>
                </a:lnTo>
                <a:close/>
              </a:path>
              <a:path w="2374900" h="424179">
                <a:moveTo>
                  <a:pt x="12191" y="6096"/>
                </a:moveTo>
                <a:lnTo>
                  <a:pt x="6096" y="15240"/>
                </a:lnTo>
                <a:lnTo>
                  <a:pt x="12191" y="15240"/>
                </a:lnTo>
                <a:lnTo>
                  <a:pt x="12191" y="6096"/>
                </a:lnTo>
                <a:close/>
              </a:path>
              <a:path w="2374900" h="424179">
                <a:moveTo>
                  <a:pt x="2362200" y="6096"/>
                </a:moveTo>
                <a:lnTo>
                  <a:pt x="12191" y="6096"/>
                </a:lnTo>
                <a:lnTo>
                  <a:pt x="12191" y="15240"/>
                </a:lnTo>
                <a:lnTo>
                  <a:pt x="2362200" y="15240"/>
                </a:lnTo>
                <a:lnTo>
                  <a:pt x="2362200" y="6096"/>
                </a:lnTo>
                <a:close/>
              </a:path>
              <a:path w="2374900" h="424179">
                <a:moveTo>
                  <a:pt x="2374391" y="6096"/>
                </a:moveTo>
                <a:lnTo>
                  <a:pt x="2362200" y="6096"/>
                </a:lnTo>
                <a:lnTo>
                  <a:pt x="2368296" y="15240"/>
                </a:lnTo>
                <a:lnTo>
                  <a:pt x="2374391" y="15240"/>
                </a:lnTo>
                <a:lnTo>
                  <a:pt x="2374391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0150" y="4489628"/>
            <a:ext cx="2014141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110" dirty="0">
                <a:latin typeface="Symbol"/>
                <a:cs typeface="Symbol"/>
              </a:rPr>
              <a:t></a:t>
            </a:r>
            <a:r>
              <a:rPr i="1" spc="-110" dirty="0">
                <a:latin typeface="Times New Roman"/>
                <a:cs typeface="Times New Roman"/>
              </a:rPr>
              <a:t> </a:t>
            </a:r>
            <a:r>
              <a:rPr i="1" spc="-26" dirty="0">
                <a:latin typeface="Arial"/>
                <a:cs typeface="Arial"/>
              </a:rPr>
              <a:t>S</a:t>
            </a:r>
            <a:r>
              <a:rPr i="1" spc="-39" baseline="-20576" dirty="0">
                <a:latin typeface="Arial"/>
                <a:cs typeface="Arial"/>
              </a:rPr>
              <a:t>1</a:t>
            </a:r>
            <a:r>
              <a:rPr i="1" spc="-26" dirty="0">
                <a:latin typeface="Arial"/>
                <a:cs typeface="Arial"/>
              </a:rPr>
              <a:t>(</a:t>
            </a:r>
            <a:r>
              <a:rPr i="1" spc="-26" dirty="0">
                <a:latin typeface="Symbol"/>
                <a:cs typeface="Symbol"/>
              </a:rPr>
              <a:t></a:t>
            </a:r>
            <a:r>
              <a:rPr i="1" spc="-26" dirty="0">
                <a:latin typeface="Arial"/>
                <a:cs typeface="Arial"/>
              </a:rPr>
              <a:t>) C(</a:t>
            </a:r>
            <a:r>
              <a:rPr i="1" spc="-26" dirty="0">
                <a:latin typeface="Symbol"/>
                <a:cs typeface="Symbol"/>
              </a:rPr>
              <a:t></a:t>
            </a:r>
            <a:r>
              <a:rPr i="1" spc="-26" dirty="0">
                <a:latin typeface="Arial"/>
                <a:cs typeface="Arial"/>
              </a:rPr>
              <a:t>) </a:t>
            </a:r>
            <a:r>
              <a:rPr i="1" spc="-4" dirty="0">
                <a:latin typeface="Arial"/>
                <a:cs typeface="Arial"/>
              </a:rPr>
              <a:t>d</a:t>
            </a:r>
            <a:r>
              <a:rPr i="1" spc="-232" dirty="0">
                <a:latin typeface="Arial"/>
                <a:cs typeface="Arial"/>
              </a:rPr>
              <a:t> </a:t>
            </a:r>
            <a:r>
              <a:rPr i="1" spc="-114" dirty="0">
                <a:latin typeface="Symbol"/>
                <a:cs typeface="Symbol"/>
              </a:rPr>
              <a:t>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64373" y="4988014"/>
            <a:ext cx="2707724" cy="384970"/>
          </a:xfrm>
          <a:custGeom>
            <a:avLst/>
            <a:gdLst/>
            <a:ahLst/>
            <a:cxnLst/>
            <a:rect l="l" t="t" r="r" b="b"/>
            <a:pathLst>
              <a:path w="2374900" h="424179">
                <a:moveTo>
                  <a:pt x="2374391" y="0"/>
                </a:moveTo>
                <a:lnTo>
                  <a:pt x="0" y="0"/>
                </a:lnTo>
                <a:lnTo>
                  <a:pt x="0" y="423672"/>
                </a:lnTo>
                <a:lnTo>
                  <a:pt x="2374391" y="423672"/>
                </a:lnTo>
                <a:lnTo>
                  <a:pt x="2374391" y="414528"/>
                </a:lnTo>
                <a:lnTo>
                  <a:pt x="12191" y="414528"/>
                </a:lnTo>
                <a:lnTo>
                  <a:pt x="6096" y="408431"/>
                </a:lnTo>
                <a:lnTo>
                  <a:pt x="12191" y="408431"/>
                </a:lnTo>
                <a:lnTo>
                  <a:pt x="12191" y="12192"/>
                </a:lnTo>
                <a:lnTo>
                  <a:pt x="6096" y="12192"/>
                </a:lnTo>
                <a:lnTo>
                  <a:pt x="12191" y="6096"/>
                </a:lnTo>
                <a:lnTo>
                  <a:pt x="2374391" y="6096"/>
                </a:lnTo>
                <a:lnTo>
                  <a:pt x="2374391" y="0"/>
                </a:lnTo>
                <a:close/>
              </a:path>
              <a:path w="2374900" h="424179">
                <a:moveTo>
                  <a:pt x="12191" y="408431"/>
                </a:moveTo>
                <a:lnTo>
                  <a:pt x="6096" y="408431"/>
                </a:lnTo>
                <a:lnTo>
                  <a:pt x="12191" y="414528"/>
                </a:lnTo>
                <a:lnTo>
                  <a:pt x="12191" y="408431"/>
                </a:lnTo>
                <a:close/>
              </a:path>
              <a:path w="2374900" h="424179">
                <a:moveTo>
                  <a:pt x="2362200" y="408431"/>
                </a:moveTo>
                <a:lnTo>
                  <a:pt x="12191" y="408431"/>
                </a:lnTo>
                <a:lnTo>
                  <a:pt x="12191" y="414528"/>
                </a:lnTo>
                <a:lnTo>
                  <a:pt x="2362200" y="414528"/>
                </a:lnTo>
                <a:lnTo>
                  <a:pt x="2362200" y="408431"/>
                </a:lnTo>
                <a:close/>
              </a:path>
              <a:path w="2374900" h="424179">
                <a:moveTo>
                  <a:pt x="2362200" y="6096"/>
                </a:moveTo>
                <a:lnTo>
                  <a:pt x="2362200" y="414528"/>
                </a:lnTo>
                <a:lnTo>
                  <a:pt x="2368296" y="408431"/>
                </a:lnTo>
                <a:lnTo>
                  <a:pt x="2374391" y="408431"/>
                </a:lnTo>
                <a:lnTo>
                  <a:pt x="2374391" y="12192"/>
                </a:lnTo>
                <a:lnTo>
                  <a:pt x="2368296" y="12192"/>
                </a:lnTo>
                <a:lnTo>
                  <a:pt x="2362200" y="6096"/>
                </a:lnTo>
                <a:close/>
              </a:path>
              <a:path w="2374900" h="424179">
                <a:moveTo>
                  <a:pt x="2374391" y="408431"/>
                </a:moveTo>
                <a:lnTo>
                  <a:pt x="2368296" y="408431"/>
                </a:lnTo>
                <a:lnTo>
                  <a:pt x="2362200" y="414528"/>
                </a:lnTo>
                <a:lnTo>
                  <a:pt x="2374391" y="414528"/>
                </a:lnTo>
                <a:lnTo>
                  <a:pt x="2374391" y="408431"/>
                </a:lnTo>
                <a:close/>
              </a:path>
              <a:path w="2374900" h="424179">
                <a:moveTo>
                  <a:pt x="12191" y="6096"/>
                </a:moveTo>
                <a:lnTo>
                  <a:pt x="6096" y="12192"/>
                </a:lnTo>
                <a:lnTo>
                  <a:pt x="12191" y="12192"/>
                </a:lnTo>
                <a:lnTo>
                  <a:pt x="12191" y="6096"/>
                </a:lnTo>
                <a:close/>
              </a:path>
              <a:path w="2374900" h="424179">
                <a:moveTo>
                  <a:pt x="2362200" y="6096"/>
                </a:moveTo>
                <a:lnTo>
                  <a:pt x="12191" y="6096"/>
                </a:lnTo>
                <a:lnTo>
                  <a:pt x="12191" y="12192"/>
                </a:lnTo>
                <a:lnTo>
                  <a:pt x="2362200" y="12192"/>
                </a:lnTo>
                <a:lnTo>
                  <a:pt x="2362200" y="6096"/>
                </a:lnTo>
                <a:close/>
              </a:path>
              <a:path w="2374900" h="424179">
                <a:moveTo>
                  <a:pt x="2374391" y="6096"/>
                </a:moveTo>
                <a:lnTo>
                  <a:pt x="2362200" y="6096"/>
                </a:lnTo>
                <a:lnTo>
                  <a:pt x="2368296" y="12192"/>
                </a:lnTo>
                <a:lnTo>
                  <a:pt x="2374391" y="12192"/>
                </a:lnTo>
                <a:lnTo>
                  <a:pt x="2374391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86625" y="5147995"/>
            <a:ext cx="137559" cy="194786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z="1200" i="1" spc="-4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9110" y="5017981"/>
            <a:ext cx="1956223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i="1" spc="-110" dirty="0">
                <a:latin typeface="Symbol"/>
                <a:cs typeface="Symbol"/>
              </a:rPr>
              <a:t></a:t>
            </a:r>
            <a:r>
              <a:rPr i="1" spc="-110" dirty="0">
                <a:latin typeface="Times New Roman"/>
                <a:cs typeface="Times New Roman"/>
              </a:rPr>
              <a:t> </a:t>
            </a:r>
            <a:r>
              <a:rPr i="1" spc="-9" dirty="0">
                <a:latin typeface="Arial"/>
                <a:cs typeface="Arial"/>
              </a:rPr>
              <a:t>S </a:t>
            </a:r>
            <a:r>
              <a:rPr i="1" spc="-35" dirty="0">
                <a:latin typeface="Arial"/>
                <a:cs typeface="Arial"/>
              </a:rPr>
              <a:t>(</a:t>
            </a:r>
            <a:r>
              <a:rPr i="1" spc="-35" dirty="0">
                <a:latin typeface="Symbol"/>
                <a:cs typeface="Symbol"/>
              </a:rPr>
              <a:t></a:t>
            </a:r>
            <a:r>
              <a:rPr i="1" spc="-35" dirty="0">
                <a:latin typeface="Arial"/>
                <a:cs typeface="Arial"/>
              </a:rPr>
              <a:t>) </a:t>
            </a:r>
            <a:r>
              <a:rPr i="1" spc="-26" dirty="0">
                <a:latin typeface="Arial"/>
                <a:cs typeface="Arial"/>
              </a:rPr>
              <a:t>C(</a:t>
            </a:r>
            <a:r>
              <a:rPr i="1" spc="-26" dirty="0">
                <a:latin typeface="Symbol"/>
                <a:cs typeface="Symbol"/>
              </a:rPr>
              <a:t></a:t>
            </a:r>
            <a:r>
              <a:rPr i="1" spc="-26" dirty="0">
                <a:latin typeface="Arial"/>
                <a:cs typeface="Arial"/>
              </a:rPr>
              <a:t>) </a:t>
            </a:r>
            <a:r>
              <a:rPr i="1" spc="-4" dirty="0">
                <a:latin typeface="Arial"/>
                <a:cs typeface="Arial"/>
              </a:rPr>
              <a:t>d</a:t>
            </a:r>
            <a:r>
              <a:rPr i="1" spc="-66" dirty="0">
                <a:latin typeface="Arial"/>
                <a:cs typeface="Arial"/>
              </a:rPr>
              <a:t> </a:t>
            </a:r>
            <a:r>
              <a:rPr i="1" spc="-114" dirty="0">
                <a:latin typeface="Symbol"/>
                <a:cs typeface="Symbol"/>
              </a:rPr>
              <a:t></a:t>
            </a:r>
            <a:endParaRPr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64373" y="5610420"/>
            <a:ext cx="2707724" cy="384970"/>
          </a:xfrm>
          <a:custGeom>
            <a:avLst/>
            <a:gdLst/>
            <a:ahLst/>
            <a:cxnLst/>
            <a:rect l="l" t="t" r="r" b="b"/>
            <a:pathLst>
              <a:path w="2374900" h="424179">
                <a:moveTo>
                  <a:pt x="2374391" y="0"/>
                </a:moveTo>
                <a:lnTo>
                  <a:pt x="0" y="0"/>
                </a:lnTo>
                <a:lnTo>
                  <a:pt x="0" y="423672"/>
                </a:lnTo>
                <a:lnTo>
                  <a:pt x="2374391" y="423672"/>
                </a:lnTo>
                <a:lnTo>
                  <a:pt x="2374391" y="414528"/>
                </a:lnTo>
                <a:lnTo>
                  <a:pt x="12191" y="414528"/>
                </a:lnTo>
                <a:lnTo>
                  <a:pt x="6096" y="408432"/>
                </a:lnTo>
                <a:lnTo>
                  <a:pt x="12191" y="408432"/>
                </a:lnTo>
                <a:lnTo>
                  <a:pt x="12191" y="12192"/>
                </a:lnTo>
                <a:lnTo>
                  <a:pt x="6096" y="12192"/>
                </a:lnTo>
                <a:lnTo>
                  <a:pt x="12191" y="6096"/>
                </a:lnTo>
                <a:lnTo>
                  <a:pt x="2374391" y="6096"/>
                </a:lnTo>
                <a:lnTo>
                  <a:pt x="2374391" y="0"/>
                </a:lnTo>
                <a:close/>
              </a:path>
              <a:path w="2374900" h="424179">
                <a:moveTo>
                  <a:pt x="12191" y="408432"/>
                </a:moveTo>
                <a:lnTo>
                  <a:pt x="6096" y="408432"/>
                </a:lnTo>
                <a:lnTo>
                  <a:pt x="12191" y="414528"/>
                </a:lnTo>
                <a:lnTo>
                  <a:pt x="12191" y="408432"/>
                </a:lnTo>
                <a:close/>
              </a:path>
              <a:path w="2374900" h="424179">
                <a:moveTo>
                  <a:pt x="2362200" y="408432"/>
                </a:moveTo>
                <a:lnTo>
                  <a:pt x="12191" y="408432"/>
                </a:lnTo>
                <a:lnTo>
                  <a:pt x="12191" y="414528"/>
                </a:lnTo>
                <a:lnTo>
                  <a:pt x="2362200" y="414528"/>
                </a:lnTo>
                <a:lnTo>
                  <a:pt x="2362200" y="408432"/>
                </a:lnTo>
                <a:close/>
              </a:path>
              <a:path w="2374900" h="424179">
                <a:moveTo>
                  <a:pt x="2362200" y="6096"/>
                </a:moveTo>
                <a:lnTo>
                  <a:pt x="2362200" y="414528"/>
                </a:lnTo>
                <a:lnTo>
                  <a:pt x="2368296" y="408432"/>
                </a:lnTo>
                <a:lnTo>
                  <a:pt x="2374391" y="408432"/>
                </a:lnTo>
                <a:lnTo>
                  <a:pt x="2374391" y="12192"/>
                </a:lnTo>
                <a:lnTo>
                  <a:pt x="2368296" y="12192"/>
                </a:lnTo>
                <a:lnTo>
                  <a:pt x="2362200" y="6096"/>
                </a:lnTo>
                <a:close/>
              </a:path>
              <a:path w="2374900" h="424179">
                <a:moveTo>
                  <a:pt x="2374391" y="408432"/>
                </a:moveTo>
                <a:lnTo>
                  <a:pt x="2368296" y="408432"/>
                </a:lnTo>
                <a:lnTo>
                  <a:pt x="2362200" y="414528"/>
                </a:lnTo>
                <a:lnTo>
                  <a:pt x="2374391" y="414528"/>
                </a:lnTo>
                <a:lnTo>
                  <a:pt x="2374391" y="408432"/>
                </a:lnTo>
                <a:close/>
              </a:path>
              <a:path w="2374900" h="424179">
                <a:moveTo>
                  <a:pt x="12191" y="6096"/>
                </a:moveTo>
                <a:lnTo>
                  <a:pt x="6096" y="12192"/>
                </a:lnTo>
                <a:lnTo>
                  <a:pt x="12191" y="12192"/>
                </a:lnTo>
                <a:lnTo>
                  <a:pt x="12191" y="6096"/>
                </a:lnTo>
                <a:close/>
              </a:path>
              <a:path w="2374900" h="424179">
                <a:moveTo>
                  <a:pt x="2362200" y="6096"/>
                </a:moveTo>
                <a:lnTo>
                  <a:pt x="12191" y="6096"/>
                </a:lnTo>
                <a:lnTo>
                  <a:pt x="12191" y="12192"/>
                </a:lnTo>
                <a:lnTo>
                  <a:pt x="2362200" y="12192"/>
                </a:lnTo>
                <a:lnTo>
                  <a:pt x="2362200" y="6096"/>
                </a:lnTo>
                <a:close/>
              </a:path>
              <a:path w="2374900" h="424179">
                <a:moveTo>
                  <a:pt x="2374391" y="6096"/>
                </a:moveTo>
                <a:lnTo>
                  <a:pt x="2362200" y="6096"/>
                </a:lnTo>
                <a:lnTo>
                  <a:pt x="2368296" y="12192"/>
                </a:lnTo>
                <a:lnTo>
                  <a:pt x="2374391" y="12192"/>
                </a:lnTo>
                <a:lnTo>
                  <a:pt x="2374391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0150" y="5640389"/>
            <a:ext cx="2014141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110" dirty="0">
                <a:latin typeface="Symbol"/>
                <a:cs typeface="Symbol"/>
              </a:rPr>
              <a:t></a:t>
            </a:r>
            <a:r>
              <a:rPr i="1" spc="-110" dirty="0">
                <a:latin typeface="Times New Roman"/>
                <a:cs typeface="Times New Roman"/>
              </a:rPr>
              <a:t> </a:t>
            </a:r>
            <a:r>
              <a:rPr i="1" spc="-26" dirty="0">
                <a:latin typeface="Arial"/>
                <a:cs typeface="Arial"/>
              </a:rPr>
              <a:t>S</a:t>
            </a:r>
            <a:r>
              <a:rPr i="1" spc="-39" baseline="-20576" dirty="0">
                <a:latin typeface="Arial"/>
                <a:cs typeface="Arial"/>
              </a:rPr>
              <a:t>3</a:t>
            </a:r>
            <a:r>
              <a:rPr i="1" spc="-26" dirty="0">
                <a:latin typeface="Arial"/>
                <a:cs typeface="Arial"/>
              </a:rPr>
              <a:t>(</a:t>
            </a:r>
            <a:r>
              <a:rPr i="1" spc="-26" dirty="0">
                <a:latin typeface="Symbol"/>
                <a:cs typeface="Symbol"/>
              </a:rPr>
              <a:t></a:t>
            </a:r>
            <a:r>
              <a:rPr i="1" spc="-26" dirty="0">
                <a:latin typeface="Arial"/>
                <a:cs typeface="Arial"/>
              </a:rPr>
              <a:t>) C(</a:t>
            </a:r>
            <a:r>
              <a:rPr i="1" spc="-26" dirty="0">
                <a:latin typeface="Symbol"/>
                <a:cs typeface="Symbol"/>
              </a:rPr>
              <a:t></a:t>
            </a:r>
            <a:r>
              <a:rPr i="1" spc="-26" dirty="0">
                <a:latin typeface="Arial"/>
                <a:cs typeface="Arial"/>
              </a:rPr>
              <a:t>) </a:t>
            </a:r>
            <a:r>
              <a:rPr i="1" spc="-4" dirty="0">
                <a:latin typeface="Arial"/>
                <a:cs typeface="Arial"/>
              </a:rPr>
              <a:t>d</a:t>
            </a:r>
            <a:r>
              <a:rPr i="1" spc="-232" dirty="0">
                <a:latin typeface="Arial"/>
                <a:cs typeface="Arial"/>
              </a:rPr>
              <a:t> </a:t>
            </a:r>
            <a:r>
              <a:rPr i="1" spc="-114" dirty="0">
                <a:latin typeface="Symbol"/>
                <a:cs typeface="Symbol"/>
              </a:rPr>
              <a:t></a:t>
            </a:r>
            <a:endParaRPr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95583" y="4570310"/>
            <a:ext cx="4438061" cy="1244813"/>
          </a:xfrm>
          <a:custGeom>
            <a:avLst/>
            <a:gdLst/>
            <a:ahLst/>
            <a:cxnLst/>
            <a:rect l="l" t="t" r="r" b="b"/>
            <a:pathLst>
              <a:path w="3892550" h="1371600">
                <a:moveTo>
                  <a:pt x="768096" y="36576"/>
                </a:moveTo>
                <a:lnTo>
                  <a:pt x="747255" y="30480"/>
                </a:lnTo>
                <a:lnTo>
                  <a:pt x="643115" y="0"/>
                </a:lnTo>
                <a:lnTo>
                  <a:pt x="643115" y="30480"/>
                </a:lnTo>
                <a:lnTo>
                  <a:pt x="6096" y="30480"/>
                </a:lnTo>
                <a:lnTo>
                  <a:pt x="6096" y="36576"/>
                </a:lnTo>
                <a:lnTo>
                  <a:pt x="0" y="36576"/>
                </a:lnTo>
                <a:lnTo>
                  <a:pt x="0" y="1331976"/>
                </a:lnTo>
                <a:lnTo>
                  <a:pt x="6096" y="1331976"/>
                </a:lnTo>
                <a:lnTo>
                  <a:pt x="6096" y="1341120"/>
                </a:lnTo>
                <a:lnTo>
                  <a:pt x="643115" y="1341120"/>
                </a:lnTo>
                <a:lnTo>
                  <a:pt x="643115" y="1371600"/>
                </a:lnTo>
                <a:lnTo>
                  <a:pt x="739254" y="1341120"/>
                </a:lnTo>
                <a:lnTo>
                  <a:pt x="768096" y="1331976"/>
                </a:lnTo>
                <a:lnTo>
                  <a:pt x="747268" y="1325880"/>
                </a:lnTo>
                <a:lnTo>
                  <a:pt x="643115" y="1295400"/>
                </a:lnTo>
                <a:lnTo>
                  <a:pt x="643115" y="1325880"/>
                </a:lnTo>
                <a:lnTo>
                  <a:pt x="12192" y="1325880"/>
                </a:lnTo>
                <a:lnTo>
                  <a:pt x="12192" y="655320"/>
                </a:lnTo>
                <a:lnTo>
                  <a:pt x="643115" y="655320"/>
                </a:lnTo>
                <a:lnTo>
                  <a:pt x="643115" y="685800"/>
                </a:lnTo>
                <a:lnTo>
                  <a:pt x="739254" y="655320"/>
                </a:lnTo>
                <a:lnTo>
                  <a:pt x="768096" y="646176"/>
                </a:lnTo>
                <a:lnTo>
                  <a:pt x="747255" y="640080"/>
                </a:lnTo>
                <a:lnTo>
                  <a:pt x="643115" y="609600"/>
                </a:lnTo>
                <a:lnTo>
                  <a:pt x="643115" y="640080"/>
                </a:lnTo>
                <a:lnTo>
                  <a:pt x="12192" y="640080"/>
                </a:lnTo>
                <a:lnTo>
                  <a:pt x="12192" y="45720"/>
                </a:lnTo>
                <a:lnTo>
                  <a:pt x="643115" y="45720"/>
                </a:lnTo>
                <a:lnTo>
                  <a:pt x="643115" y="76200"/>
                </a:lnTo>
                <a:lnTo>
                  <a:pt x="739254" y="45720"/>
                </a:lnTo>
                <a:lnTo>
                  <a:pt x="768096" y="36576"/>
                </a:lnTo>
                <a:close/>
              </a:path>
              <a:path w="3892550" h="1371600">
                <a:moveTo>
                  <a:pt x="3892296" y="1331976"/>
                </a:moveTo>
                <a:lnTo>
                  <a:pt x="3871468" y="1325880"/>
                </a:lnTo>
                <a:lnTo>
                  <a:pt x="3767328" y="1295400"/>
                </a:lnTo>
                <a:lnTo>
                  <a:pt x="3767328" y="1325880"/>
                </a:lnTo>
                <a:lnTo>
                  <a:pt x="3130296" y="1325880"/>
                </a:lnTo>
                <a:lnTo>
                  <a:pt x="3130296" y="1341120"/>
                </a:lnTo>
                <a:lnTo>
                  <a:pt x="3767328" y="1341120"/>
                </a:lnTo>
                <a:lnTo>
                  <a:pt x="3767328" y="1371600"/>
                </a:lnTo>
                <a:lnTo>
                  <a:pt x="3863454" y="1341120"/>
                </a:lnTo>
                <a:lnTo>
                  <a:pt x="3892296" y="1331976"/>
                </a:lnTo>
                <a:close/>
              </a:path>
              <a:path w="3892550" h="1371600">
                <a:moveTo>
                  <a:pt x="3892296" y="646176"/>
                </a:moveTo>
                <a:lnTo>
                  <a:pt x="3871455" y="640080"/>
                </a:lnTo>
                <a:lnTo>
                  <a:pt x="3767328" y="609600"/>
                </a:lnTo>
                <a:lnTo>
                  <a:pt x="3767328" y="640080"/>
                </a:lnTo>
                <a:lnTo>
                  <a:pt x="3130296" y="640080"/>
                </a:lnTo>
                <a:lnTo>
                  <a:pt x="3130296" y="655320"/>
                </a:lnTo>
                <a:lnTo>
                  <a:pt x="3767328" y="655320"/>
                </a:lnTo>
                <a:lnTo>
                  <a:pt x="3767328" y="685800"/>
                </a:lnTo>
                <a:lnTo>
                  <a:pt x="3863454" y="655320"/>
                </a:lnTo>
                <a:lnTo>
                  <a:pt x="3892296" y="646176"/>
                </a:lnTo>
                <a:close/>
              </a:path>
              <a:path w="3892550" h="1371600">
                <a:moveTo>
                  <a:pt x="3892296" y="36576"/>
                </a:moveTo>
                <a:lnTo>
                  <a:pt x="3871455" y="30480"/>
                </a:lnTo>
                <a:lnTo>
                  <a:pt x="3767328" y="0"/>
                </a:lnTo>
                <a:lnTo>
                  <a:pt x="3767328" y="30480"/>
                </a:lnTo>
                <a:lnTo>
                  <a:pt x="3130296" y="30480"/>
                </a:lnTo>
                <a:lnTo>
                  <a:pt x="3130296" y="45720"/>
                </a:lnTo>
                <a:lnTo>
                  <a:pt x="3767328" y="45720"/>
                </a:lnTo>
                <a:lnTo>
                  <a:pt x="3767328" y="76200"/>
                </a:lnTo>
                <a:lnTo>
                  <a:pt x="3863454" y="45720"/>
                </a:lnTo>
                <a:lnTo>
                  <a:pt x="3892296" y="36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7495" y="4807745"/>
            <a:ext cx="1426261" cy="779561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  <a:tabLst>
                <a:tab pos="625250" algn="l"/>
                <a:tab pos="1085141" algn="l"/>
              </a:tabLst>
            </a:pPr>
            <a:r>
              <a:rPr i="1" spc="-26" dirty="0">
                <a:latin typeface="Arial"/>
                <a:cs typeface="Arial"/>
              </a:rPr>
              <a:t>C(</a:t>
            </a:r>
            <a:r>
              <a:rPr i="1" spc="-26" dirty="0">
                <a:latin typeface="Symbol"/>
                <a:cs typeface="Symbol"/>
              </a:rPr>
              <a:t></a:t>
            </a:r>
            <a:r>
              <a:rPr i="1" spc="-26" dirty="0">
                <a:latin typeface="Arial"/>
                <a:cs typeface="Arial"/>
              </a:rPr>
              <a:t>)	</a:t>
            </a:r>
            <a:r>
              <a:rPr i="1" u="heavy" spc="-3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i="1" u="heavy" spc="-2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Arial"/>
              <a:cs typeface="Arial"/>
            </a:endParaRPr>
          </a:p>
          <a:p>
            <a:pPr marL="11135"/>
            <a:r>
              <a:rPr sz="1400" i="1" dirty="0">
                <a:latin typeface="Arial"/>
                <a:cs typeface="Arial"/>
              </a:rPr>
              <a:t>color</a:t>
            </a:r>
            <a:r>
              <a:rPr sz="1400" i="1" spc="-53" dirty="0">
                <a:latin typeface="Arial"/>
                <a:cs typeface="Arial"/>
              </a:rPr>
              <a:t> </a:t>
            </a:r>
            <a:r>
              <a:rPr sz="1400" i="1" spc="-4" dirty="0">
                <a:latin typeface="Arial"/>
                <a:cs typeface="Arial"/>
              </a:rPr>
              <a:t>light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1050" y="4420471"/>
            <a:ext cx="773945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13" dirty="0">
                <a:latin typeface="Symbol"/>
                <a:cs typeface="Symbol"/>
              </a:rPr>
              <a:t></a:t>
            </a:r>
            <a:r>
              <a:rPr i="1" spc="-19" baseline="-20576" dirty="0">
                <a:latin typeface="Arial"/>
                <a:cs typeface="Arial"/>
              </a:rPr>
              <a:t>1</a:t>
            </a:r>
            <a:r>
              <a:rPr i="1" spc="-13" dirty="0">
                <a:latin typeface="Arial"/>
                <a:cs typeface="Arial"/>
              </a:rPr>
              <a:t>(C)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87241" y="5103735"/>
            <a:ext cx="137559" cy="194786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z="1200" i="1" spc="-4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0008" y="4973721"/>
            <a:ext cx="716027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i="1" spc="-4" dirty="0">
                <a:latin typeface="Symbol"/>
                <a:cs typeface="Symbol"/>
              </a:rPr>
              <a:t></a:t>
            </a:r>
            <a:r>
              <a:rPr i="1" spc="114" dirty="0">
                <a:latin typeface="Times New Roman"/>
                <a:cs typeface="Times New Roman"/>
              </a:rPr>
              <a:t> </a:t>
            </a:r>
            <a:r>
              <a:rPr i="1" spc="-4" dirty="0">
                <a:latin typeface="Arial"/>
                <a:cs typeface="Arial"/>
              </a:rPr>
              <a:t>(C)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81050" y="5596129"/>
            <a:ext cx="773945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13" dirty="0">
                <a:latin typeface="Symbol"/>
                <a:cs typeface="Symbol"/>
              </a:rPr>
              <a:t></a:t>
            </a:r>
            <a:r>
              <a:rPr i="1" spc="-19" baseline="-20576" dirty="0">
                <a:latin typeface="Arial"/>
                <a:cs typeface="Arial"/>
              </a:rPr>
              <a:t>3</a:t>
            </a:r>
            <a:r>
              <a:rPr i="1" spc="-13" dirty="0">
                <a:latin typeface="Arial"/>
                <a:cs typeface="Arial"/>
              </a:rPr>
              <a:t>(C)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88665" y="5018442"/>
            <a:ext cx="2248715" cy="773521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34520" rIns="0" bIns="0" rtlCol="0">
            <a:spAutoFit/>
          </a:bodyPr>
          <a:lstStyle/>
          <a:p>
            <a:pPr marL="79618" marR="169257">
              <a:spcBef>
                <a:spcPts val="272"/>
              </a:spcBef>
            </a:pPr>
            <a:r>
              <a:rPr sz="1600" i="1" dirty="0">
                <a:latin typeface="Arial"/>
                <a:cs typeface="Arial"/>
              </a:rPr>
              <a:t>Identically  perceived colors  if </a:t>
            </a:r>
            <a:r>
              <a:rPr sz="1600" i="1" spc="-18" dirty="0">
                <a:latin typeface="Symbol"/>
                <a:cs typeface="Symbol"/>
              </a:rPr>
              <a:t></a:t>
            </a:r>
            <a:r>
              <a:rPr sz="1600" i="1" spc="-26" baseline="-20833" dirty="0">
                <a:latin typeface="Arial"/>
                <a:cs typeface="Arial"/>
              </a:rPr>
              <a:t>i </a:t>
            </a:r>
            <a:r>
              <a:rPr sz="1600" i="1" spc="-4" dirty="0">
                <a:latin typeface="Arial"/>
                <a:cs typeface="Arial"/>
              </a:rPr>
              <a:t>(C</a:t>
            </a:r>
            <a:r>
              <a:rPr sz="1600" i="1" spc="-6" baseline="-20833" dirty="0">
                <a:latin typeface="Arial"/>
                <a:cs typeface="Arial"/>
              </a:rPr>
              <a:t>1</a:t>
            </a:r>
            <a:r>
              <a:rPr sz="1600" i="1" spc="-4" dirty="0">
                <a:latin typeface="Arial"/>
                <a:cs typeface="Arial"/>
              </a:rPr>
              <a:t>) </a:t>
            </a:r>
            <a:r>
              <a:rPr sz="1600" i="1" dirty="0">
                <a:latin typeface="Arial"/>
                <a:cs typeface="Arial"/>
              </a:rPr>
              <a:t>= </a:t>
            </a:r>
            <a:r>
              <a:rPr sz="1600" i="1" spc="-18" dirty="0">
                <a:latin typeface="Symbol"/>
                <a:cs typeface="Symbol"/>
              </a:rPr>
              <a:t></a:t>
            </a:r>
            <a:r>
              <a:rPr sz="1600" i="1" spc="-26" baseline="-20833" dirty="0">
                <a:latin typeface="Arial"/>
                <a:cs typeface="Arial"/>
              </a:rPr>
              <a:t>i</a:t>
            </a:r>
            <a:r>
              <a:rPr sz="1600" i="1" spc="-46" baseline="-20833" dirty="0">
                <a:latin typeface="Arial"/>
                <a:cs typeface="Arial"/>
              </a:rPr>
              <a:t> </a:t>
            </a:r>
            <a:r>
              <a:rPr sz="1600" i="1" spc="-4" dirty="0">
                <a:latin typeface="Arial"/>
                <a:cs typeface="Arial"/>
              </a:rPr>
              <a:t>(C</a:t>
            </a:r>
            <a:r>
              <a:rPr sz="1600" i="1" spc="-6" baseline="-20833" dirty="0">
                <a:latin typeface="Arial"/>
                <a:cs typeface="Arial"/>
              </a:rPr>
              <a:t>2</a:t>
            </a:r>
            <a:r>
              <a:rPr sz="1600" i="1" spc="-4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475" y="146319"/>
            <a:ext cx="9478850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  <a:tabLst>
                <a:tab pos="1571756" algn="l"/>
              </a:tabLst>
            </a:pPr>
            <a:r>
              <a:rPr sz="4000" dirty="0" err="1" smtClean="0">
                <a:latin typeface="Trebuchet MS" pitchFamily="34" charset="0"/>
              </a:rPr>
              <a:t>Example:Seeing</a:t>
            </a:r>
            <a:r>
              <a:rPr sz="4000" dirty="0" smtClean="0">
                <a:latin typeface="Trebuchet MS" pitchFamily="34" charset="0"/>
              </a:rPr>
              <a:t> </a:t>
            </a:r>
            <a:r>
              <a:rPr sz="4000" spc="4" dirty="0">
                <a:latin typeface="Trebuchet MS" pitchFamily="34" charset="0"/>
              </a:rPr>
              <a:t>Yellow </a:t>
            </a:r>
            <a:r>
              <a:rPr sz="4000" spc="-4" dirty="0">
                <a:latin typeface="Trebuchet MS" pitchFamily="34" charset="0"/>
              </a:rPr>
              <a:t>Without</a:t>
            </a:r>
            <a:r>
              <a:rPr sz="4000" spc="-132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Yellow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0396" y="4495159"/>
            <a:ext cx="6555009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>
              <a:spcBef>
                <a:spcPts val="88"/>
              </a:spcBef>
            </a:pPr>
            <a:r>
              <a:rPr lang="en-GB" sz="2100" u="heavy" spc="-1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100" u="heavy" spc="-13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reen</a:t>
            </a:r>
            <a:r>
              <a:rPr sz="2100" u="heavy" spc="-13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2100" u="heavy" spc="-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red</a:t>
            </a:r>
            <a:r>
              <a:rPr sz="2100" spc="-9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light </a:t>
            </a:r>
            <a:r>
              <a:rPr lang="en-GB" sz="2100" spc="-4" dirty="0" smtClean="0">
                <a:latin typeface="Times New Roman"/>
                <a:cs typeface="Times New Roman"/>
              </a:rPr>
              <a:t>are mixed </a:t>
            </a:r>
            <a:r>
              <a:rPr sz="2100" dirty="0" smtClean="0">
                <a:latin typeface="Times New Roman"/>
                <a:cs typeface="Times New Roman"/>
              </a:rPr>
              <a:t>to </a:t>
            </a:r>
            <a:r>
              <a:rPr sz="2100" dirty="0">
                <a:latin typeface="Times New Roman"/>
                <a:cs typeface="Times New Roman"/>
              </a:rPr>
              <a:t>obtain </a:t>
            </a:r>
            <a:r>
              <a:rPr sz="2100" spc="-4" dirty="0">
                <a:latin typeface="Times New Roman"/>
                <a:cs typeface="Times New Roman"/>
              </a:rPr>
              <a:t>perception </a:t>
            </a:r>
            <a:r>
              <a:rPr sz="2100" dirty="0">
                <a:latin typeface="Times New Roman"/>
                <a:cs typeface="Times New Roman"/>
              </a:rPr>
              <a:t>of  </a:t>
            </a:r>
            <a:r>
              <a:rPr sz="2100" u="heavy" spc="-1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yellow</a:t>
            </a:r>
            <a:r>
              <a:rPr sz="2100" spc="-13" dirty="0">
                <a:latin typeface="Times New Roman"/>
                <a:cs typeface="Times New Roman"/>
              </a:rPr>
              <a:t>, </a:t>
            </a:r>
            <a:r>
              <a:rPr sz="2100" dirty="0">
                <a:latin typeface="Times New Roman"/>
                <a:cs typeface="Times New Roman"/>
              </a:rPr>
              <a:t>without shining a </a:t>
            </a:r>
            <a:r>
              <a:rPr sz="2100" spc="-4" dirty="0">
                <a:latin typeface="Times New Roman"/>
                <a:cs typeface="Times New Roman"/>
              </a:rPr>
              <a:t>single </a:t>
            </a:r>
            <a:r>
              <a:rPr sz="2100" spc="-13" dirty="0">
                <a:latin typeface="Times New Roman"/>
                <a:cs typeface="Times New Roman"/>
              </a:rPr>
              <a:t>yellow</a:t>
            </a:r>
            <a:r>
              <a:rPr sz="2100" spc="48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photon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938098" y="1654679"/>
            <a:ext cx="1456669" cy="1161826"/>
            <a:chOff x="7839456" y="1823211"/>
            <a:chExt cx="1277620" cy="1280160"/>
          </a:xfrm>
        </p:grpSpPr>
        <p:sp>
          <p:nvSpPr>
            <p:cNvPr id="5" name="object 5"/>
            <p:cNvSpPr/>
            <p:nvPr/>
          </p:nvSpPr>
          <p:spPr>
            <a:xfrm>
              <a:off x="8010144" y="1823211"/>
              <a:ext cx="1106424" cy="1280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9456" y="1868931"/>
              <a:ext cx="1024127" cy="1234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68056" y="2515107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381000" y="0"/>
                  </a:moveTo>
                  <a:lnTo>
                    <a:pt x="324723" y="2878"/>
                  </a:lnTo>
                  <a:lnTo>
                    <a:pt x="271001" y="11239"/>
                  </a:lnTo>
                  <a:lnTo>
                    <a:pt x="220426" y="24670"/>
                  </a:lnTo>
                  <a:lnTo>
                    <a:pt x="173589" y="42759"/>
                  </a:lnTo>
                  <a:lnTo>
                    <a:pt x="131080" y="65093"/>
                  </a:lnTo>
                  <a:lnTo>
                    <a:pt x="93489" y="91261"/>
                  </a:lnTo>
                  <a:lnTo>
                    <a:pt x="61408" y="120850"/>
                  </a:lnTo>
                  <a:lnTo>
                    <a:pt x="35428" y="153448"/>
                  </a:lnTo>
                  <a:lnTo>
                    <a:pt x="16139" y="188643"/>
                  </a:lnTo>
                  <a:lnTo>
                    <a:pt x="4133" y="226023"/>
                  </a:lnTo>
                  <a:lnTo>
                    <a:pt x="0" y="265175"/>
                  </a:lnTo>
                  <a:lnTo>
                    <a:pt x="4133" y="305086"/>
                  </a:lnTo>
                  <a:lnTo>
                    <a:pt x="16139" y="343086"/>
                  </a:lnTo>
                  <a:lnTo>
                    <a:pt x="35428" y="378778"/>
                  </a:lnTo>
                  <a:lnTo>
                    <a:pt x="61408" y="411763"/>
                  </a:lnTo>
                  <a:lnTo>
                    <a:pt x="93489" y="441643"/>
                  </a:lnTo>
                  <a:lnTo>
                    <a:pt x="131080" y="468020"/>
                  </a:lnTo>
                  <a:lnTo>
                    <a:pt x="173589" y="490494"/>
                  </a:lnTo>
                  <a:lnTo>
                    <a:pt x="220426" y="508667"/>
                  </a:lnTo>
                  <a:lnTo>
                    <a:pt x="271001" y="522142"/>
                  </a:lnTo>
                  <a:lnTo>
                    <a:pt x="324723" y="530519"/>
                  </a:lnTo>
                  <a:lnTo>
                    <a:pt x="381000" y="533400"/>
                  </a:lnTo>
                  <a:lnTo>
                    <a:pt x="437276" y="530519"/>
                  </a:lnTo>
                  <a:lnTo>
                    <a:pt x="490998" y="522142"/>
                  </a:lnTo>
                  <a:lnTo>
                    <a:pt x="541573" y="508667"/>
                  </a:lnTo>
                  <a:lnTo>
                    <a:pt x="588410" y="490494"/>
                  </a:lnTo>
                  <a:lnTo>
                    <a:pt x="630919" y="468020"/>
                  </a:lnTo>
                  <a:lnTo>
                    <a:pt x="668510" y="441643"/>
                  </a:lnTo>
                  <a:lnTo>
                    <a:pt x="700591" y="411763"/>
                  </a:lnTo>
                  <a:lnTo>
                    <a:pt x="726571" y="378778"/>
                  </a:lnTo>
                  <a:lnTo>
                    <a:pt x="745860" y="343086"/>
                  </a:lnTo>
                  <a:lnTo>
                    <a:pt x="757866" y="305086"/>
                  </a:lnTo>
                  <a:lnTo>
                    <a:pt x="762000" y="265175"/>
                  </a:lnTo>
                  <a:lnTo>
                    <a:pt x="757866" y="226023"/>
                  </a:lnTo>
                  <a:lnTo>
                    <a:pt x="745860" y="188643"/>
                  </a:lnTo>
                  <a:lnTo>
                    <a:pt x="726571" y="153448"/>
                  </a:lnTo>
                  <a:lnTo>
                    <a:pt x="700591" y="120850"/>
                  </a:lnTo>
                  <a:lnTo>
                    <a:pt x="668510" y="91261"/>
                  </a:lnTo>
                  <a:lnTo>
                    <a:pt x="630919" y="65093"/>
                  </a:lnTo>
                  <a:lnTo>
                    <a:pt x="588410" y="42759"/>
                  </a:lnTo>
                  <a:lnTo>
                    <a:pt x="541573" y="24670"/>
                  </a:lnTo>
                  <a:lnTo>
                    <a:pt x="490998" y="11239"/>
                  </a:lnTo>
                  <a:lnTo>
                    <a:pt x="437276" y="287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65008" y="2509011"/>
              <a:ext cx="771525" cy="542925"/>
            </a:xfrm>
            <a:custGeom>
              <a:avLst/>
              <a:gdLst/>
              <a:ahLst/>
              <a:cxnLst/>
              <a:rect l="l" t="t" r="r" b="b"/>
              <a:pathLst>
                <a:path w="771525" h="542925">
                  <a:moveTo>
                    <a:pt x="384048" y="0"/>
                  </a:moveTo>
                  <a:lnTo>
                    <a:pt x="307848" y="6096"/>
                  </a:lnTo>
                  <a:lnTo>
                    <a:pt x="234696" y="21336"/>
                  </a:lnTo>
                  <a:lnTo>
                    <a:pt x="170688" y="45720"/>
                  </a:lnTo>
                  <a:lnTo>
                    <a:pt x="140208" y="64008"/>
                  </a:lnTo>
                  <a:lnTo>
                    <a:pt x="112775" y="79248"/>
                  </a:lnTo>
                  <a:lnTo>
                    <a:pt x="88392" y="100584"/>
                  </a:lnTo>
                  <a:lnTo>
                    <a:pt x="64008" y="118872"/>
                  </a:lnTo>
                  <a:lnTo>
                    <a:pt x="45720" y="143255"/>
                  </a:lnTo>
                  <a:lnTo>
                    <a:pt x="30480" y="164591"/>
                  </a:lnTo>
                  <a:lnTo>
                    <a:pt x="15240" y="192024"/>
                  </a:lnTo>
                  <a:lnTo>
                    <a:pt x="6096" y="216408"/>
                  </a:lnTo>
                  <a:lnTo>
                    <a:pt x="0" y="243839"/>
                  </a:lnTo>
                  <a:lnTo>
                    <a:pt x="0" y="301751"/>
                  </a:lnTo>
                  <a:lnTo>
                    <a:pt x="15240" y="353567"/>
                  </a:lnTo>
                  <a:lnTo>
                    <a:pt x="45720" y="402336"/>
                  </a:lnTo>
                  <a:lnTo>
                    <a:pt x="112775" y="466343"/>
                  </a:lnTo>
                  <a:lnTo>
                    <a:pt x="201168" y="512063"/>
                  </a:lnTo>
                  <a:lnTo>
                    <a:pt x="271272" y="530351"/>
                  </a:lnTo>
                  <a:lnTo>
                    <a:pt x="307848" y="539496"/>
                  </a:lnTo>
                  <a:lnTo>
                    <a:pt x="344424" y="542543"/>
                  </a:lnTo>
                  <a:lnTo>
                    <a:pt x="423672" y="542543"/>
                  </a:lnTo>
                  <a:lnTo>
                    <a:pt x="463296" y="539496"/>
                  </a:lnTo>
                  <a:lnTo>
                    <a:pt x="499872" y="533400"/>
                  </a:lnTo>
                  <a:lnTo>
                    <a:pt x="347472" y="533400"/>
                  </a:lnTo>
                  <a:lnTo>
                    <a:pt x="307848" y="530351"/>
                  </a:lnTo>
                  <a:lnTo>
                    <a:pt x="271272" y="521208"/>
                  </a:lnTo>
                  <a:lnTo>
                    <a:pt x="237744" y="515112"/>
                  </a:lnTo>
                  <a:lnTo>
                    <a:pt x="204216" y="502920"/>
                  </a:lnTo>
                  <a:lnTo>
                    <a:pt x="146303" y="475488"/>
                  </a:lnTo>
                  <a:lnTo>
                    <a:pt x="94488" y="438912"/>
                  </a:lnTo>
                  <a:lnTo>
                    <a:pt x="36575" y="374903"/>
                  </a:lnTo>
                  <a:lnTo>
                    <a:pt x="15240" y="326136"/>
                  </a:lnTo>
                  <a:lnTo>
                    <a:pt x="9144" y="298703"/>
                  </a:lnTo>
                  <a:lnTo>
                    <a:pt x="9144" y="246887"/>
                  </a:lnTo>
                  <a:lnTo>
                    <a:pt x="24384" y="195072"/>
                  </a:lnTo>
                  <a:lnTo>
                    <a:pt x="51816" y="149351"/>
                  </a:lnTo>
                  <a:lnTo>
                    <a:pt x="94488" y="106679"/>
                  </a:lnTo>
                  <a:lnTo>
                    <a:pt x="143256" y="70103"/>
                  </a:lnTo>
                  <a:lnTo>
                    <a:pt x="204216" y="42672"/>
                  </a:lnTo>
                  <a:lnTo>
                    <a:pt x="271272" y="21336"/>
                  </a:lnTo>
                  <a:lnTo>
                    <a:pt x="384048" y="9143"/>
                  </a:lnTo>
                  <a:lnTo>
                    <a:pt x="481583" y="9143"/>
                  </a:lnTo>
                  <a:lnTo>
                    <a:pt x="463296" y="6096"/>
                  </a:lnTo>
                  <a:lnTo>
                    <a:pt x="384048" y="0"/>
                  </a:lnTo>
                  <a:close/>
                </a:path>
                <a:path w="771525" h="542925">
                  <a:moveTo>
                    <a:pt x="481583" y="9143"/>
                  </a:moveTo>
                  <a:lnTo>
                    <a:pt x="384048" y="9143"/>
                  </a:lnTo>
                  <a:lnTo>
                    <a:pt x="460248" y="15239"/>
                  </a:lnTo>
                  <a:lnTo>
                    <a:pt x="496824" y="21336"/>
                  </a:lnTo>
                  <a:lnTo>
                    <a:pt x="563880" y="42672"/>
                  </a:lnTo>
                  <a:lnTo>
                    <a:pt x="624840" y="70103"/>
                  </a:lnTo>
                  <a:lnTo>
                    <a:pt x="676656" y="106679"/>
                  </a:lnTo>
                  <a:lnTo>
                    <a:pt x="716280" y="149351"/>
                  </a:lnTo>
                  <a:lnTo>
                    <a:pt x="743712" y="195072"/>
                  </a:lnTo>
                  <a:lnTo>
                    <a:pt x="758951" y="246887"/>
                  </a:lnTo>
                  <a:lnTo>
                    <a:pt x="762000" y="271272"/>
                  </a:lnTo>
                  <a:lnTo>
                    <a:pt x="758951" y="298703"/>
                  </a:lnTo>
                  <a:lnTo>
                    <a:pt x="743712" y="350520"/>
                  </a:lnTo>
                  <a:lnTo>
                    <a:pt x="716280" y="396239"/>
                  </a:lnTo>
                  <a:lnTo>
                    <a:pt x="676656" y="438912"/>
                  </a:lnTo>
                  <a:lnTo>
                    <a:pt x="624840" y="475488"/>
                  </a:lnTo>
                  <a:lnTo>
                    <a:pt x="563880" y="502920"/>
                  </a:lnTo>
                  <a:lnTo>
                    <a:pt x="496824" y="521208"/>
                  </a:lnTo>
                  <a:lnTo>
                    <a:pt x="460248" y="530351"/>
                  </a:lnTo>
                  <a:lnTo>
                    <a:pt x="423672" y="533400"/>
                  </a:lnTo>
                  <a:lnTo>
                    <a:pt x="499872" y="533400"/>
                  </a:lnTo>
                  <a:lnTo>
                    <a:pt x="566927" y="512063"/>
                  </a:lnTo>
                  <a:lnTo>
                    <a:pt x="655320" y="466343"/>
                  </a:lnTo>
                  <a:lnTo>
                    <a:pt x="704088" y="423672"/>
                  </a:lnTo>
                  <a:lnTo>
                    <a:pt x="740664" y="377951"/>
                  </a:lnTo>
                  <a:lnTo>
                    <a:pt x="762000" y="329184"/>
                  </a:lnTo>
                  <a:lnTo>
                    <a:pt x="768096" y="301751"/>
                  </a:lnTo>
                  <a:lnTo>
                    <a:pt x="768096" y="298703"/>
                  </a:lnTo>
                  <a:lnTo>
                    <a:pt x="771144" y="274320"/>
                  </a:lnTo>
                  <a:lnTo>
                    <a:pt x="762000" y="216408"/>
                  </a:lnTo>
                  <a:lnTo>
                    <a:pt x="740664" y="167639"/>
                  </a:lnTo>
                  <a:lnTo>
                    <a:pt x="704088" y="118872"/>
                  </a:lnTo>
                  <a:lnTo>
                    <a:pt x="682751" y="100584"/>
                  </a:lnTo>
                  <a:lnTo>
                    <a:pt x="658368" y="79248"/>
                  </a:lnTo>
                  <a:lnTo>
                    <a:pt x="630936" y="64008"/>
                  </a:lnTo>
                  <a:lnTo>
                    <a:pt x="600456" y="45720"/>
                  </a:lnTo>
                  <a:lnTo>
                    <a:pt x="533400" y="21336"/>
                  </a:lnTo>
                  <a:lnTo>
                    <a:pt x="499872" y="12191"/>
                  </a:lnTo>
                  <a:lnTo>
                    <a:pt x="481583" y="914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34492" y="1552329"/>
            <a:ext cx="997659" cy="1256339"/>
            <a:chOff x="6257544" y="1710435"/>
            <a:chExt cx="875030" cy="1384300"/>
          </a:xfrm>
        </p:grpSpPr>
        <p:sp>
          <p:nvSpPr>
            <p:cNvPr id="10" name="object 10"/>
            <p:cNvSpPr/>
            <p:nvPr/>
          </p:nvSpPr>
          <p:spPr>
            <a:xfrm>
              <a:off x="6257544" y="1710435"/>
              <a:ext cx="874776" cy="1383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456" y="2515107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381000" y="0"/>
                  </a:moveTo>
                  <a:lnTo>
                    <a:pt x="324723" y="2878"/>
                  </a:lnTo>
                  <a:lnTo>
                    <a:pt x="271001" y="11239"/>
                  </a:lnTo>
                  <a:lnTo>
                    <a:pt x="220426" y="24670"/>
                  </a:lnTo>
                  <a:lnTo>
                    <a:pt x="173589" y="42759"/>
                  </a:lnTo>
                  <a:lnTo>
                    <a:pt x="131080" y="65093"/>
                  </a:lnTo>
                  <a:lnTo>
                    <a:pt x="93489" y="91261"/>
                  </a:lnTo>
                  <a:lnTo>
                    <a:pt x="61408" y="120850"/>
                  </a:lnTo>
                  <a:lnTo>
                    <a:pt x="35428" y="153448"/>
                  </a:lnTo>
                  <a:lnTo>
                    <a:pt x="16139" y="188643"/>
                  </a:lnTo>
                  <a:lnTo>
                    <a:pt x="4133" y="226023"/>
                  </a:lnTo>
                  <a:lnTo>
                    <a:pt x="0" y="265175"/>
                  </a:lnTo>
                  <a:lnTo>
                    <a:pt x="4133" y="305086"/>
                  </a:lnTo>
                  <a:lnTo>
                    <a:pt x="16139" y="343086"/>
                  </a:lnTo>
                  <a:lnTo>
                    <a:pt x="35428" y="378778"/>
                  </a:lnTo>
                  <a:lnTo>
                    <a:pt x="61408" y="411763"/>
                  </a:lnTo>
                  <a:lnTo>
                    <a:pt x="93489" y="441643"/>
                  </a:lnTo>
                  <a:lnTo>
                    <a:pt x="131080" y="468020"/>
                  </a:lnTo>
                  <a:lnTo>
                    <a:pt x="173589" y="490494"/>
                  </a:lnTo>
                  <a:lnTo>
                    <a:pt x="220426" y="508667"/>
                  </a:lnTo>
                  <a:lnTo>
                    <a:pt x="271001" y="522142"/>
                  </a:lnTo>
                  <a:lnTo>
                    <a:pt x="324723" y="530519"/>
                  </a:lnTo>
                  <a:lnTo>
                    <a:pt x="381000" y="533400"/>
                  </a:lnTo>
                  <a:lnTo>
                    <a:pt x="437276" y="530519"/>
                  </a:lnTo>
                  <a:lnTo>
                    <a:pt x="490998" y="522142"/>
                  </a:lnTo>
                  <a:lnTo>
                    <a:pt x="541573" y="508667"/>
                  </a:lnTo>
                  <a:lnTo>
                    <a:pt x="588410" y="490494"/>
                  </a:lnTo>
                  <a:lnTo>
                    <a:pt x="630919" y="468020"/>
                  </a:lnTo>
                  <a:lnTo>
                    <a:pt x="668510" y="441643"/>
                  </a:lnTo>
                  <a:lnTo>
                    <a:pt x="700591" y="411763"/>
                  </a:lnTo>
                  <a:lnTo>
                    <a:pt x="726571" y="378778"/>
                  </a:lnTo>
                  <a:lnTo>
                    <a:pt x="745860" y="343086"/>
                  </a:lnTo>
                  <a:lnTo>
                    <a:pt x="757866" y="305086"/>
                  </a:lnTo>
                  <a:lnTo>
                    <a:pt x="762000" y="265175"/>
                  </a:lnTo>
                  <a:lnTo>
                    <a:pt x="757866" y="226023"/>
                  </a:lnTo>
                  <a:lnTo>
                    <a:pt x="745860" y="188643"/>
                  </a:lnTo>
                  <a:lnTo>
                    <a:pt x="726571" y="153448"/>
                  </a:lnTo>
                  <a:lnTo>
                    <a:pt x="700591" y="120850"/>
                  </a:lnTo>
                  <a:lnTo>
                    <a:pt x="668510" y="91261"/>
                  </a:lnTo>
                  <a:lnTo>
                    <a:pt x="630919" y="65093"/>
                  </a:lnTo>
                  <a:lnTo>
                    <a:pt x="588410" y="42759"/>
                  </a:lnTo>
                  <a:lnTo>
                    <a:pt x="541573" y="24670"/>
                  </a:lnTo>
                  <a:lnTo>
                    <a:pt x="490998" y="11239"/>
                  </a:lnTo>
                  <a:lnTo>
                    <a:pt x="437276" y="287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2408" y="2509011"/>
              <a:ext cx="771525" cy="542925"/>
            </a:xfrm>
            <a:custGeom>
              <a:avLst/>
              <a:gdLst/>
              <a:ahLst/>
              <a:cxnLst/>
              <a:rect l="l" t="t" r="r" b="b"/>
              <a:pathLst>
                <a:path w="771525" h="542925">
                  <a:moveTo>
                    <a:pt x="384047" y="0"/>
                  </a:moveTo>
                  <a:lnTo>
                    <a:pt x="307847" y="6096"/>
                  </a:lnTo>
                  <a:lnTo>
                    <a:pt x="234695" y="21336"/>
                  </a:lnTo>
                  <a:lnTo>
                    <a:pt x="170687" y="45720"/>
                  </a:lnTo>
                  <a:lnTo>
                    <a:pt x="140207" y="64008"/>
                  </a:lnTo>
                  <a:lnTo>
                    <a:pt x="112775" y="79248"/>
                  </a:lnTo>
                  <a:lnTo>
                    <a:pt x="88391" y="100584"/>
                  </a:lnTo>
                  <a:lnTo>
                    <a:pt x="64007" y="118872"/>
                  </a:lnTo>
                  <a:lnTo>
                    <a:pt x="45719" y="143255"/>
                  </a:lnTo>
                  <a:lnTo>
                    <a:pt x="30479" y="164591"/>
                  </a:lnTo>
                  <a:lnTo>
                    <a:pt x="15239" y="192024"/>
                  </a:lnTo>
                  <a:lnTo>
                    <a:pt x="6095" y="216408"/>
                  </a:lnTo>
                  <a:lnTo>
                    <a:pt x="0" y="243839"/>
                  </a:lnTo>
                  <a:lnTo>
                    <a:pt x="0" y="301751"/>
                  </a:lnTo>
                  <a:lnTo>
                    <a:pt x="15239" y="353567"/>
                  </a:lnTo>
                  <a:lnTo>
                    <a:pt x="45719" y="402336"/>
                  </a:lnTo>
                  <a:lnTo>
                    <a:pt x="112775" y="466343"/>
                  </a:lnTo>
                  <a:lnTo>
                    <a:pt x="201167" y="512063"/>
                  </a:lnTo>
                  <a:lnTo>
                    <a:pt x="271271" y="530351"/>
                  </a:lnTo>
                  <a:lnTo>
                    <a:pt x="307847" y="539496"/>
                  </a:lnTo>
                  <a:lnTo>
                    <a:pt x="344423" y="542543"/>
                  </a:lnTo>
                  <a:lnTo>
                    <a:pt x="423671" y="542543"/>
                  </a:lnTo>
                  <a:lnTo>
                    <a:pt x="463295" y="539496"/>
                  </a:lnTo>
                  <a:lnTo>
                    <a:pt x="499871" y="533400"/>
                  </a:lnTo>
                  <a:lnTo>
                    <a:pt x="347471" y="533400"/>
                  </a:lnTo>
                  <a:lnTo>
                    <a:pt x="307847" y="530351"/>
                  </a:lnTo>
                  <a:lnTo>
                    <a:pt x="271271" y="521208"/>
                  </a:lnTo>
                  <a:lnTo>
                    <a:pt x="237743" y="515112"/>
                  </a:lnTo>
                  <a:lnTo>
                    <a:pt x="204215" y="502920"/>
                  </a:lnTo>
                  <a:lnTo>
                    <a:pt x="146303" y="475488"/>
                  </a:lnTo>
                  <a:lnTo>
                    <a:pt x="94487" y="438912"/>
                  </a:lnTo>
                  <a:lnTo>
                    <a:pt x="36575" y="374903"/>
                  </a:lnTo>
                  <a:lnTo>
                    <a:pt x="15239" y="326136"/>
                  </a:lnTo>
                  <a:lnTo>
                    <a:pt x="9143" y="298703"/>
                  </a:lnTo>
                  <a:lnTo>
                    <a:pt x="9143" y="246887"/>
                  </a:lnTo>
                  <a:lnTo>
                    <a:pt x="24383" y="195072"/>
                  </a:lnTo>
                  <a:lnTo>
                    <a:pt x="51815" y="149351"/>
                  </a:lnTo>
                  <a:lnTo>
                    <a:pt x="94487" y="106679"/>
                  </a:lnTo>
                  <a:lnTo>
                    <a:pt x="143255" y="70103"/>
                  </a:lnTo>
                  <a:lnTo>
                    <a:pt x="204215" y="42672"/>
                  </a:lnTo>
                  <a:lnTo>
                    <a:pt x="271271" y="21336"/>
                  </a:lnTo>
                  <a:lnTo>
                    <a:pt x="384047" y="9143"/>
                  </a:lnTo>
                  <a:lnTo>
                    <a:pt x="481583" y="9143"/>
                  </a:lnTo>
                  <a:lnTo>
                    <a:pt x="463295" y="6096"/>
                  </a:lnTo>
                  <a:lnTo>
                    <a:pt x="384047" y="0"/>
                  </a:lnTo>
                  <a:close/>
                </a:path>
                <a:path w="771525" h="542925">
                  <a:moveTo>
                    <a:pt x="481583" y="9143"/>
                  </a:moveTo>
                  <a:lnTo>
                    <a:pt x="384047" y="9143"/>
                  </a:lnTo>
                  <a:lnTo>
                    <a:pt x="460247" y="15239"/>
                  </a:lnTo>
                  <a:lnTo>
                    <a:pt x="496823" y="21336"/>
                  </a:lnTo>
                  <a:lnTo>
                    <a:pt x="563880" y="42672"/>
                  </a:lnTo>
                  <a:lnTo>
                    <a:pt x="624839" y="70103"/>
                  </a:lnTo>
                  <a:lnTo>
                    <a:pt x="676656" y="106679"/>
                  </a:lnTo>
                  <a:lnTo>
                    <a:pt x="716280" y="149351"/>
                  </a:lnTo>
                  <a:lnTo>
                    <a:pt x="743712" y="195072"/>
                  </a:lnTo>
                  <a:lnTo>
                    <a:pt x="758951" y="246887"/>
                  </a:lnTo>
                  <a:lnTo>
                    <a:pt x="761999" y="271272"/>
                  </a:lnTo>
                  <a:lnTo>
                    <a:pt x="758951" y="298703"/>
                  </a:lnTo>
                  <a:lnTo>
                    <a:pt x="743712" y="350520"/>
                  </a:lnTo>
                  <a:lnTo>
                    <a:pt x="716280" y="396239"/>
                  </a:lnTo>
                  <a:lnTo>
                    <a:pt x="676656" y="438912"/>
                  </a:lnTo>
                  <a:lnTo>
                    <a:pt x="624839" y="475488"/>
                  </a:lnTo>
                  <a:lnTo>
                    <a:pt x="563880" y="502920"/>
                  </a:lnTo>
                  <a:lnTo>
                    <a:pt x="496823" y="521208"/>
                  </a:lnTo>
                  <a:lnTo>
                    <a:pt x="460247" y="530351"/>
                  </a:lnTo>
                  <a:lnTo>
                    <a:pt x="423671" y="533400"/>
                  </a:lnTo>
                  <a:lnTo>
                    <a:pt x="499871" y="533400"/>
                  </a:lnTo>
                  <a:lnTo>
                    <a:pt x="566927" y="512063"/>
                  </a:lnTo>
                  <a:lnTo>
                    <a:pt x="655319" y="466343"/>
                  </a:lnTo>
                  <a:lnTo>
                    <a:pt x="704088" y="423672"/>
                  </a:lnTo>
                  <a:lnTo>
                    <a:pt x="740663" y="377951"/>
                  </a:lnTo>
                  <a:lnTo>
                    <a:pt x="761999" y="329184"/>
                  </a:lnTo>
                  <a:lnTo>
                    <a:pt x="768095" y="301751"/>
                  </a:lnTo>
                  <a:lnTo>
                    <a:pt x="768095" y="298703"/>
                  </a:lnTo>
                  <a:lnTo>
                    <a:pt x="771143" y="274320"/>
                  </a:lnTo>
                  <a:lnTo>
                    <a:pt x="761999" y="216408"/>
                  </a:lnTo>
                  <a:lnTo>
                    <a:pt x="740663" y="167639"/>
                  </a:lnTo>
                  <a:lnTo>
                    <a:pt x="704088" y="118872"/>
                  </a:lnTo>
                  <a:lnTo>
                    <a:pt x="682751" y="100584"/>
                  </a:lnTo>
                  <a:lnTo>
                    <a:pt x="658367" y="79248"/>
                  </a:lnTo>
                  <a:lnTo>
                    <a:pt x="630936" y="64008"/>
                  </a:lnTo>
                  <a:lnTo>
                    <a:pt x="600456" y="45720"/>
                  </a:lnTo>
                  <a:lnTo>
                    <a:pt x="533399" y="21336"/>
                  </a:lnTo>
                  <a:lnTo>
                    <a:pt x="499871" y="12191"/>
                  </a:lnTo>
                  <a:lnTo>
                    <a:pt x="481583" y="914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621280" y="1344398"/>
            <a:ext cx="863720" cy="25746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b="1" dirty="0">
                <a:latin typeface="Trebuchet MS"/>
                <a:cs typeface="Trebuchet MS"/>
              </a:rPr>
              <a:t>520</a:t>
            </a:r>
            <a:r>
              <a:rPr sz="1600" b="1" spc="-13" dirty="0">
                <a:latin typeface="Trebuchet MS"/>
                <a:cs typeface="Trebuchet MS"/>
              </a:rPr>
              <a:t>nm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89711" y="1344398"/>
            <a:ext cx="863720" cy="25746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b="1" dirty="0">
                <a:latin typeface="Trebuchet MS"/>
                <a:cs typeface="Trebuchet MS"/>
              </a:rPr>
              <a:t>630</a:t>
            </a:r>
            <a:r>
              <a:rPr sz="1600" b="1" spc="-13" dirty="0">
                <a:latin typeface="Trebuchet MS"/>
                <a:cs typeface="Trebuchet MS"/>
              </a:rPr>
              <a:t>nm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7743" y="1230981"/>
            <a:ext cx="863720" cy="25746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b="1" dirty="0">
                <a:latin typeface="Trebuchet MS"/>
                <a:cs typeface="Trebuchet MS"/>
              </a:rPr>
              <a:t>570</a:t>
            </a:r>
            <a:r>
              <a:rPr sz="1600" b="1" spc="-13" dirty="0">
                <a:latin typeface="Trebuchet MS"/>
                <a:cs typeface="Trebuchet MS"/>
              </a:rPr>
              <a:t>nm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30145" y="2315354"/>
            <a:ext cx="300456" cy="441007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z="2800" b="1" spc="-4" dirty="0">
                <a:latin typeface="Trebuchet MS"/>
                <a:cs typeface="Trebuchet MS"/>
              </a:rPr>
              <a:t>=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74254" y="1043190"/>
            <a:ext cx="5340679" cy="3044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34497" y="5668052"/>
            <a:ext cx="5874459" cy="349798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>
              <a:spcBef>
                <a:spcPts val="88"/>
              </a:spcBef>
            </a:pPr>
            <a:r>
              <a:rPr sz="1100" dirty="0">
                <a:latin typeface="Arial"/>
                <a:cs typeface="Arial"/>
              </a:rPr>
              <a:t>“Seeing</a:t>
            </a:r>
            <a:r>
              <a:rPr sz="1100" spc="-79" dirty="0">
                <a:latin typeface="Arial"/>
                <a:cs typeface="Arial"/>
              </a:rPr>
              <a:t> </a:t>
            </a:r>
            <a:r>
              <a:rPr sz="1100" spc="-18" dirty="0">
                <a:latin typeface="Arial"/>
                <a:cs typeface="Arial"/>
              </a:rPr>
              <a:t>Yellow”</a:t>
            </a:r>
            <a:r>
              <a:rPr sz="1100" spc="-31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figure</a:t>
            </a:r>
            <a:r>
              <a:rPr sz="1100" spc="-31" dirty="0">
                <a:latin typeface="Arial"/>
                <a:cs typeface="Arial"/>
              </a:rPr>
              <a:t> </a:t>
            </a:r>
            <a:r>
              <a:rPr sz="1100" spc="4" dirty="0">
                <a:latin typeface="Arial"/>
                <a:cs typeface="Arial"/>
              </a:rPr>
              <a:t>is</a:t>
            </a:r>
            <a:r>
              <a:rPr sz="1100" spc="-18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from</a:t>
            </a:r>
            <a:r>
              <a:rPr sz="1100" spc="-9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B.Liu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" dirty="0">
                <a:latin typeface="Arial"/>
                <a:cs typeface="Arial"/>
              </a:rPr>
              <a:t>ELE330</a:t>
            </a:r>
            <a:r>
              <a:rPr sz="1100" spc="-13" dirty="0">
                <a:latin typeface="Arial"/>
                <a:cs typeface="Arial"/>
              </a:rPr>
              <a:t> </a:t>
            </a:r>
            <a:r>
              <a:rPr sz="1100" spc="-4" dirty="0">
                <a:latin typeface="Arial"/>
                <a:cs typeface="Arial"/>
              </a:rPr>
              <a:t>S’01</a:t>
            </a:r>
            <a:r>
              <a:rPr sz="1100" spc="9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lecture</a:t>
            </a:r>
            <a:r>
              <a:rPr sz="1100" spc="-53" dirty="0">
                <a:latin typeface="Arial"/>
                <a:cs typeface="Arial"/>
              </a:rPr>
              <a:t> </a:t>
            </a:r>
            <a:r>
              <a:rPr sz="1100" spc="-4" dirty="0">
                <a:latin typeface="Arial"/>
                <a:cs typeface="Arial"/>
              </a:rPr>
              <a:t>notes</a:t>
            </a:r>
            <a:r>
              <a:rPr sz="1100" spc="-18" dirty="0">
                <a:latin typeface="Arial"/>
                <a:cs typeface="Arial"/>
              </a:rPr>
              <a:t> </a:t>
            </a:r>
            <a:r>
              <a:rPr sz="1100" spc="-4" dirty="0">
                <a:latin typeface="Arial"/>
                <a:cs typeface="Arial"/>
              </a:rPr>
              <a:t>@</a:t>
            </a:r>
            <a:r>
              <a:rPr sz="1100" spc="13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Princeton;  </a:t>
            </a:r>
            <a:r>
              <a:rPr sz="1100" spc="-4" dirty="0">
                <a:latin typeface="Arial"/>
                <a:cs typeface="Arial"/>
              </a:rPr>
              <a:t>R/G/B</a:t>
            </a:r>
            <a:r>
              <a:rPr sz="1100" spc="-9" dirty="0">
                <a:latin typeface="Arial"/>
                <a:cs typeface="Arial"/>
              </a:rPr>
              <a:t> </a:t>
            </a:r>
            <a:r>
              <a:rPr sz="1100" spc="-4" dirty="0">
                <a:latin typeface="Arial"/>
                <a:cs typeface="Arial"/>
              </a:rPr>
              <a:t>cone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response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4" dirty="0">
                <a:latin typeface="Arial"/>
                <a:cs typeface="Arial"/>
              </a:rPr>
              <a:t>is</a:t>
            </a:r>
            <a:r>
              <a:rPr sz="1100" spc="-18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from</a:t>
            </a:r>
            <a:r>
              <a:rPr sz="1100" spc="-13" dirty="0">
                <a:latin typeface="Arial"/>
                <a:cs typeface="Arial"/>
              </a:rPr>
              <a:t> </a:t>
            </a:r>
            <a:r>
              <a:rPr sz="1100" spc="4" dirty="0">
                <a:latin typeface="Arial"/>
                <a:cs typeface="Arial"/>
              </a:rPr>
              <a:t>slides</a:t>
            </a:r>
            <a:r>
              <a:rPr sz="1100" spc="-57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at</a:t>
            </a:r>
            <a:r>
              <a:rPr sz="1100" spc="9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Gonzalez/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4" dirty="0">
                <a:latin typeface="Arial"/>
                <a:cs typeface="Arial"/>
              </a:rPr>
              <a:t>Woods</a:t>
            </a:r>
            <a:r>
              <a:rPr sz="1100" spc="-83" dirty="0">
                <a:latin typeface="Arial"/>
                <a:cs typeface="Arial"/>
              </a:rPr>
              <a:t> </a:t>
            </a:r>
            <a:r>
              <a:rPr sz="1100" spc="-4" dirty="0">
                <a:latin typeface="Arial"/>
                <a:cs typeface="Arial"/>
              </a:rPr>
              <a:t>DIP book</a:t>
            </a:r>
            <a:r>
              <a:rPr sz="1100" spc="-39" dirty="0">
                <a:latin typeface="Arial"/>
                <a:cs typeface="Arial"/>
              </a:rPr>
              <a:t> </a:t>
            </a:r>
            <a:r>
              <a:rPr sz="1100" spc="-4" dirty="0">
                <a:latin typeface="Arial"/>
                <a:cs typeface="Arial"/>
              </a:rPr>
              <a:t>website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5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425" y="291426"/>
            <a:ext cx="10487121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Color Matching and</a:t>
            </a:r>
            <a:r>
              <a:rPr sz="4000" spc="-26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Reproduction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1291" y="1082712"/>
            <a:ext cx="8272315" cy="4041508"/>
          </a:xfrm>
          <a:prstGeom prst="rect">
            <a:avLst/>
          </a:prstGeom>
        </p:spPr>
        <p:txBody>
          <a:bodyPr vert="horz" wrap="square" lIns="0" tIns="85742" rIns="0" bIns="0" rtlCol="0">
            <a:spAutoFit/>
          </a:bodyPr>
          <a:lstStyle/>
          <a:p>
            <a:pPr marL="346310" indent="-302325">
              <a:spcBef>
                <a:spcPts val="675"/>
              </a:spcBef>
              <a:buChar char="•"/>
              <a:tabLst>
                <a:tab pos="346310" algn="l"/>
                <a:tab pos="346866" algn="l"/>
                <a:tab pos="3881786" algn="l"/>
              </a:tabLst>
            </a:pPr>
            <a:r>
              <a:rPr sz="2500" spc="4" dirty="0">
                <a:latin typeface="Times New Roman"/>
                <a:cs typeface="Times New Roman"/>
              </a:rPr>
              <a:t>Mixture of</a:t>
            </a:r>
            <a:r>
              <a:rPr sz="2500" spc="-96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three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primaries:	</a:t>
            </a:r>
            <a:r>
              <a:rPr sz="2100" i="1" dirty="0">
                <a:latin typeface="Times New Roman"/>
                <a:cs typeface="Times New Roman"/>
              </a:rPr>
              <a:t>C = </a:t>
            </a:r>
            <a:r>
              <a:rPr sz="2100" i="1" spc="18" dirty="0">
                <a:latin typeface="Times New Roman"/>
                <a:cs typeface="Times New Roman"/>
              </a:rPr>
              <a:t>Sum(</a:t>
            </a:r>
            <a:r>
              <a:rPr sz="2100" i="1" spc="18" dirty="0">
                <a:latin typeface="Symbol"/>
                <a:cs typeface="Symbol"/>
              </a:rPr>
              <a:t></a:t>
            </a:r>
            <a:r>
              <a:rPr sz="2100" i="1" spc="26" baseline="-20833" dirty="0">
                <a:latin typeface="Times New Roman"/>
                <a:cs typeface="Times New Roman"/>
              </a:rPr>
              <a:t>k </a:t>
            </a:r>
            <a:r>
              <a:rPr sz="2100" i="1" spc="-4" dirty="0">
                <a:latin typeface="Times New Roman"/>
                <a:cs typeface="Times New Roman"/>
              </a:rPr>
              <a:t>P</a:t>
            </a:r>
            <a:r>
              <a:rPr sz="2100" i="1" spc="-6" baseline="-20833" dirty="0">
                <a:latin typeface="Times New Roman"/>
                <a:cs typeface="Times New Roman"/>
              </a:rPr>
              <a:t>k </a:t>
            </a:r>
            <a:r>
              <a:rPr sz="2100" i="1" spc="-48" dirty="0">
                <a:latin typeface="Times New Roman"/>
                <a:cs typeface="Times New Roman"/>
              </a:rPr>
              <a:t>(</a:t>
            </a:r>
            <a:r>
              <a:rPr sz="2100" i="1" spc="-48" dirty="0">
                <a:latin typeface="Symbol"/>
                <a:cs typeface="Symbol"/>
              </a:rPr>
              <a:t></a:t>
            </a:r>
            <a:r>
              <a:rPr sz="2100" i="1" spc="-48" dirty="0">
                <a:latin typeface="Times New Roman"/>
                <a:cs typeface="Times New Roman"/>
              </a:rPr>
              <a:t>) </a:t>
            </a:r>
            <a:r>
              <a:rPr sz="2100" i="1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 marL="346310" indent="-302325">
              <a:spcBef>
                <a:spcPts val="587"/>
              </a:spcBef>
              <a:buChar char="•"/>
              <a:tabLst>
                <a:tab pos="346310" algn="l"/>
                <a:tab pos="346866" algn="l"/>
              </a:tabLst>
            </a:pPr>
            <a:r>
              <a:rPr sz="2500" spc="-4" dirty="0">
                <a:latin typeface="Times New Roman"/>
                <a:cs typeface="Times New Roman"/>
              </a:rPr>
              <a:t>To match </a:t>
            </a:r>
            <a:r>
              <a:rPr sz="2500" dirty="0">
                <a:latin typeface="Times New Roman"/>
                <a:cs typeface="Times New Roman"/>
              </a:rPr>
              <a:t>a </a:t>
            </a:r>
            <a:r>
              <a:rPr sz="2500" spc="4" dirty="0">
                <a:latin typeface="Times New Roman"/>
                <a:cs typeface="Times New Roman"/>
              </a:rPr>
              <a:t>given color</a:t>
            </a:r>
            <a:r>
              <a:rPr sz="2500" spc="-140" dirty="0">
                <a:latin typeface="Times New Roman"/>
                <a:cs typeface="Times New Roman"/>
              </a:rPr>
              <a:t> </a:t>
            </a:r>
            <a:r>
              <a:rPr sz="2500" i="1" spc="4" dirty="0">
                <a:latin typeface="Times New Roman"/>
                <a:cs typeface="Times New Roman"/>
              </a:rPr>
              <a:t>C</a:t>
            </a:r>
            <a:r>
              <a:rPr sz="2400" i="1" spc="6" baseline="-19519" dirty="0">
                <a:latin typeface="Times New Roman"/>
                <a:cs typeface="Times New Roman"/>
              </a:rPr>
              <a:t>1</a:t>
            </a:r>
            <a:endParaRPr sz="2400" baseline="-19519">
              <a:latin typeface="Times New Roman"/>
              <a:cs typeface="Times New Roman"/>
            </a:endParaRPr>
          </a:p>
          <a:p>
            <a:pPr marL="445414">
              <a:spcBef>
                <a:spcPts val="522"/>
              </a:spcBef>
              <a:tabLst>
                <a:tab pos="696517" algn="l"/>
              </a:tabLst>
            </a:pPr>
            <a:r>
              <a:rPr sz="2100" dirty="0">
                <a:latin typeface="Times New Roman"/>
                <a:cs typeface="Times New Roman"/>
              </a:rPr>
              <a:t>–	</a:t>
            </a:r>
            <a:r>
              <a:rPr sz="2100" spc="-4" dirty="0">
                <a:latin typeface="Times New Roman"/>
                <a:cs typeface="Times New Roman"/>
              </a:rPr>
              <a:t>adjust </a:t>
            </a:r>
            <a:r>
              <a:rPr sz="2100" i="1" spc="79" dirty="0">
                <a:latin typeface="Symbol"/>
                <a:cs typeface="Symbol"/>
              </a:rPr>
              <a:t></a:t>
            </a:r>
            <a:r>
              <a:rPr sz="2100" i="1" spc="118" baseline="-20833" dirty="0">
                <a:latin typeface="Times New Roman"/>
                <a:cs typeface="Times New Roman"/>
              </a:rPr>
              <a:t>k </a:t>
            </a:r>
            <a:r>
              <a:rPr sz="2100" spc="-4" dirty="0">
                <a:latin typeface="Times New Roman"/>
                <a:cs typeface="Times New Roman"/>
              </a:rPr>
              <a:t>such that </a:t>
            </a:r>
            <a:r>
              <a:rPr sz="2100" i="1" spc="-26" dirty="0">
                <a:latin typeface="Symbol"/>
                <a:cs typeface="Symbol"/>
              </a:rPr>
              <a:t></a:t>
            </a:r>
            <a:r>
              <a:rPr sz="2100" i="1" spc="-39" baseline="-20833" dirty="0">
                <a:latin typeface="Arial"/>
                <a:cs typeface="Arial"/>
              </a:rPr>
              <a:t>i </a:t>
            </a:r>
            <a:r>
              <a:rPr sz="2100" i="1" spc="-9" dirty="0">
                <a:latin typeface="Arial"/>
                <a:cs typeface="Arial"/>
              </a:rPr>
              <a:t>(C</a:t>
            </a:r>
            <a:r>
              <a:rPr sz="2100" i="1" spc="-13" baseline="-20833" dirty="0">
                <a:latin typeface="Arial"/>
                <a:cs typeface="Arial"/>
              </a:rPr>
              <a:t>1</a:t>
            </a:r>
            <a:r>
              <a:rPr sz="2100" i="1" spc="-9" dirty="0">
                <a:latin typeface="Arial"/>
                <a:cs typeface="Arial"/>
              </a:rPr>
              <a:t>) </a:t>
            </a:r>
            <a:r>
              <a:rPr sz="2100" i="1" dirty="0">
                <a:latin typeface="Arial"/>
                <a:cs typeface="Arial"/>
              </a:rPr>
              <a:t>= </a:t>
            </a:r>
            <a:r>
              <a:rPr sz="2100" i="1" spc="-26" dirty="0">
                <a:latin typeface="Symbol"/>
                <a:cs typeface="Symbol"/>
              </a:rPr>
              <a:t></a:t>
            </a:r>
            <a:r>
              <a:rPr sz="2100" i="1" spc="-39" baseline="-20833" dirty="0">
                <a:latin typeface="Arial"/>
                <a:cs typeface="Arial"/>
              </a:rPr>
              <a:t>i </a:t>
            </a:r>
            <a:r>
              <a:rPr sz="2100" i="1" spc="-9" dirty="0">
                <a:latin typeface="Arial"/>
                <a:cs typeface="Arial"/>
              </a:rPr>
              <a:t>(C), </a:t>
            </a:r>
            <a:r>
              <a:rPr i="1" spc="-4" dirty="0">
                <a:latin typeface="Arial"/>
                <a:cs typeface="Arial"/>
              </a:rPr>
              <a:t>i =</a:t>
            </a:r>
            <a:r>
              <a:rPr i="1" spc="-48" dirty="0">
                <a:latin typeface="Arial"/>
                <a:cs typeface="Arial"/>
              </a:rPr>
              <a:t> </a:t>
            </a:r>
            <a:r>
              <a:rPr i="1" spc="-9" dirty="0">
                <a:latin typeface="Arial"/>
                <a:cs typeface="Arial"/>
              </a:rPr>
              <a:t>1,2,3</a:t>
            </a:r>
            <a:r>
              <a:rPr sz="2100" i="1" spc="-9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2500">
              <a:latin typeface="Arial"/>
              <a:cs typeface="Arial"/>
            </a:endParaRPr>
          </a:p>
          <a:p>
            <a:pPr marL="346310" indent="-302325">
              <a:buChar char="•"/>
              <a:tabLst>
                <a:tab pos="346310" algn="l"/>
                <a:tab pos="346866" algn="l"/>
              </a:tabLst>
            </a:pPr>
            <a:r>
              <a:rPr sz="2500" dirty="0">
                <a:latin typeface="Times New Roman"/>
                <a:cs typeface="Times New Roman"/>
              </a:rPr>
              <a:t>Tristimulus </a:t>
            </a:r>
            <a:r>
              <a:rPr sz="2500" spc="4" dirty="0">
                <a:latin typeface="Times New Roman"/>
                <a:cs typeface="Times New Roman"/>
              </a:rPr>
              <a:t>values </a:t>
            </a:r>
            <a:r>
              <a:rPr sz="2500" i="1" dirty="0">
                <a:latin typeface="Times New Roman"/>
                <a:cs typeface="Times New Roman"/>
              </a:rPr>
              <a:t>T</a:t>
            </a:r>
            <a:r>
              <a:rPr sz="2400" i="1" baseline="-19519" dirty="0">
                <a:latin typeface="Times New Roman"/>
                <a:cs typeface="Times New Roman"/>
              </a:rPr>
              <a:t>k</a:t>
            </a:r>
            <a:r>
              <a:rPr sz="2400" i="1" spc="-243" baseline="-19519" dirty="0">
                <a:latin typeface="Times New Roman"/>
                <a:cs typeface="Times New Roman"/>
              </a:rPr>
              <a:t> </a:t>
            </a:r>
            <a:r>
              <a:rPr sz="2500" i="1" dirty="0">
                <a:latin typeface="Times New Roman"/>
                <a:cs typeface="Times New Roman"/>
              </a:rPr>
              <a:t>(C)</a:t>
            </a:r>
            <a:endParaRPr sz="2500">
              <a:latin typeface="Times New Roman"/>
              <a:cs typeface="Times New Roman"/>
            </a:endParaRPr>
          </a:p>
          <a:p>
            <a:pPr marL="696517" lvl="1" indent="-251659">
              <a:spcBef>
                <a:spcPts val="522"/>
              </a:spcBef>
              <a:buFont typeface="Arial"/>
              <a:buChar char="–"/>
              <a:tabLst>
                <a:tab pos="697074" algn="l"/>
              </a:tabLst>
            </a:pPr>
            <a:r>
              <a:rPr sz="2100" i="1" spc="-4" dirty="0">
                <a:latin typeface="Arial"/>
                <a:cs typeface="Arial"/>
              </a:rPr>
              <a:t>T</a:t>
            </a:r>
            <a:r>
              <a:rPr sz="2100" i="1" spc="-6" baseline="-20833" dirty="0">
                <a:latin typeface="Arial"/>
                <a:cs typeface="Arial"/>
              </a:rPr>
              <a:t>k </a:t>
            </a:r>
            <a:r>
              <a:rPr sz="2100" i="1" spc="-9" dirty="0">
                <a:latin typeface="Arial"/>
                <a:cs typeface="Arial"/>
              </a:rPr>
              <a:t>(C) </a:t>
            </a:r>
            <a:r>
              <a:rPr sz="2100" i="1" dirty="0">
                <a:latin typeface="Arial"/>
                <a:cs typeface="Arial"/>
              </a:rPr>
              <a:t>= </a:t>
            </a:r>
            <a:r>
              <a:rPr sz="2100" i="1" spc="79" dirty="0">
                <a:latin typeface="Symbol"/>
                <a:cs typeface="Symbol"/>
              </a:rPr>
              <a:t></a:t>
            </a:r>
            <a:r>
              <a:rPr sz="2100" i="1" spc="118" baseline="-20833" dirty="0">
                <a:latin typeface="Times New Roman"/>
                <a:cs typeface="Times New Roman"/>
              </a:rPr>
              <a:t>k </a:t>
            </a:r>
            <a:r>
              <a:rPr sz="2100" i="1" dirty="0">
                <a:latin typeface="Times New Roman"/>
                <a:cs typeface="Times New Roman"/>
              </a:rPr>
              <a:t>/</a:t>
            </a:r>
            <a:r>
              <a:rPr sz="2100" i="1" spc="-32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w</a:t>
            </a:r>
            <a:r>
              <a:rPr sz="2100" i="1" baseline="-20833" dirty="0">
                <a:latin typeface="Times New Roman"/>
                <a:cs typeface="Times New Roman"/>
              </a:rPr>
              <a:t>k</a:t>
            </a:r>
            <a:endParaRPr sz="2100" baseline="-20833">
              <a:latin typeface="Times New Roman"/>
              <a:cs typeface="Times New Roman"/>
            </a:endParaRPr>
          </a:p>
          <a:p>
            <a:pPr marL="1046724">
              <a:spcBef>
                <a:spcPts val="412"/>
              </a:spcBef>
            </a:pPr>
            <a:r>
              <a:rPr i="1" spc="-9" dirty="0">
                <a:latin typeface="Times New Roman"/>
                <a:cs typeface="Times New Roman"/>
              </a:rPr>
              <a:t>w</a:t>
            </a:r>
            <a:r>
              <a:rPr i="1" spc="-13" baseline="-20576" dirty="0">
                <a:latin typeface="Times New Roman"/>
                <a:cs typeface="Times New Roman"/>
              </a:rPr>
              <a:t>k </a:t>
            </a:r>
            <a:r>
              <a:rPr i="1" spc="-4" dirty="0">
                <a:latin typeface="Times New Roman"/>
                <a:cs typeface="Times New Roman"/>
              </a:rPr>
              <a:t>– </a:t>
            </a:r>
            <a:r>
              <a:rPr i="1" dirty="0">
                <a:latin typeface="Times New Roman"/>
                <a:cs typeface="Times New Roman"/>
              </a:rPr>
              <a:t>the amount of k</a:t>
            </a:r>
            <a:r>
              <a:rPr i="1" baseline="24691" dirty="0">
                <a:latin typeface="Times New Roman"/>
                <a:cs typeface="Times New Roman"/>
              </a:rPr>
              <a:t>th </a:t>
            </a:r>
            <a:r>
              <a:rPr i="1" spc="-4" dirty="0">
                <a:latin typeface="Times New Roman"/>
                <a:cs typeface="Times New Roman"/>
              </a:rPr>
              <a:t>primary to match </a:t>
            </a:r>
            <a:r>
              <a:rPr i="1" dirty="0">
                <a:latin typeface="Times New Roman"/>
                <a:cs typeface="Times New Roman"/>
              </a:rPr>
              <a:t>the </a:t>
            </a:r>
            <a:r>
              <a:rPr i="1" spc="-4" dirty="0">
                <a:latin typeface="Times New Roman"/>
                <a:cs typeface="Times New Roman"/>
              </a:rPr>
              <a:t>reference</a:t>
            </a:r>
            <a:r>
              <a:rPr i="1" spc="-223" dirty="0">
                <a:latin typeface="Times New Roman"/>
                <a:cs typeface="Times New Roman"/>
              </a:rPr>
              <a:t> </a:t>
            </a:r>
            <a:r>
              <a:rPr i="1" spc="-4" dirty="0">
                <a:latin typeface="Times New Roman"/>
                <a:cs typeface="Times New Roman"/>
              </a:rPr>
              <a:t>white</a:t>
            </a:r>
            <a:endParaRPr>
              <a:latin typeface="Times New Roman"/>
              <a:cs typeface="Times New Roman"/>
            </a:endParaRPr>
          </a:p>
          <a:p>
            <a:pPr marL="346310" indent="-302325">
              <a:spcBef>
                <a:spcPts val="583"/>
              </a:spcBef>
              <a:buChar char="•"/>
              <a:tabLst>
                <a:tab pos="346310" algn="l"/>
                <a:tab pos="346866" algn="l"/>
              </a:tabLst>
            </a:pPr>
            <a:r>
              <a:rPr sz="2500" dirty="0">
                <a:latin typeface="Times New Roman"/>
                <a:cs typeface="Times New Roman"/>
              </a:rPr>
              <a:t>Chromaticity </a:t>
            </a:r>
            <a:r>
              <a:rPr sz="2500" i="1" spc="9" dirty="0">
                <a:latin typeface="Times New Roman"/>
                <a:cs typeface="Times New Roman"/>
              </a:rPr>
              <a:t>t</a:t>
            </a:r>
            <a:r>
              <a:rPr sz="2400" i="1" spc="13" baseline="-19519" dirty="0">
                <a:latin typeface="Times New Roman"/>
                <a:cs typeface="Times New Roman"/>
              </a:rPr>
              <a:t>k </a:t>
            </a:r>
            <a:r>
              <a:rPr sz="2500" i="1" spc="4" dirty="0">
                <a:latin typeface="Times New Roman"/>
                <a:cs typeface="Times New Roman"/>
              </a:rPr>
              <a:t>= </a:t>
            </a:r>
            <a:r>
              <a:rPr sz="2500" i="1" dirty="0">
                <a:latin typeface="Times New Roman"/>
                <a:cs typeface="Times New Roman"/>
              </a:rPr>
              <a:t>T</a:t>
            </a:r>
            <a:r>
              <a:rPr sz="2400" i="1" baseline="-19519" dirty="0">
                <a:latin typeface="Times New Roman"/>
                <a:cs typeface="Times New Roman"/>
              </a:rPr>
              <a:t>k </a:t>
            </a:r>
            <a:r>
              <a:rPr sz="2500" i="1" dirty="0">
                <a:latin typeface="Times New Roman"/>
                <a:cs typeface="Times New Roman"/>
              </a:rPr>
              <a:t>/</a:t>
            </a:r>
            <a:r>
              <a:rPr sz="2500" i="1" spc="-136" dirty="0">
                <a:latin typeface="Times New Roman"/>
                <a:cs typeface="Times New Roman"/>
              </a:rPr>
              <a:t> </a:t>
            </a:r>
            <a:r>
              <a:rPr sz="2500" i="1" dirty="0">
                <a:latin typeface="Times New Roman"/>
                <a:cs typeface="Times New Roman"/>
              </a:rPr>
              <a:t>(T</a:t>
            </a:r>
            <a:r>
              <a:rPr sz="2400" i="1" baseline="-19519" dirty="0">
                <a:latin typeface="Times New Roman"/>
                <a:cs typeface="Times New Roman"/>
              </a:rPr>
              <a:t>1</a:t>
            </a:r>
            <a:r>
              <a:rPr sz="2500" i="1" dirty="0">
                <a:latin typeface="Times New Roman"/>
                <a:cs typeface="Times New Roman"/>
              </a:rPr>
              <a:t>+T</a:t>
            </a:r>
            <a:r>
              <a:rPr sz="2400" i="1" baseline="-19519" dirty="0">
                <a:latin typeface="Times New Roman"/>
                <a:cs typeface="Times New Roman"/>
              </a:rPr>
              <a:t>2</a:t>
            </a:r>
            <a:r>
              <a:rPr sz="2500" i="1" dirty="0">
                <a:latin typeface="Times New Roman"/>
                <a:cs typeface="Times New Roman"/>
              </a:rPr>
              <a:t>+T</a:t>
            </a:r>
            <a:r>
              <a:rPr sz="2400" i="1" baseline="-19519" dirty="0">
                <a:latin typeface="Times New Roman"/>
                <a:cs typeface="Times New Roman"/>
              </a:rPr>
              <a:t>3</a:t>
            </a:r>
            <a:r>
              <a:rPr sz="2500" i="1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445414">
              <a:spcBef>
                <a:spcPts val="517"/>
              </a:spcBef>
            </a:pPr>
            <a:r>
              <a:rPr sz="2100" spc="-4" dirty="0">
                <a:latin typeface="Arial"/>
                <a:cs typeface="Arial"/>
              </a:rPr>
              <a:t>– </a:t>
            </a:r>
            <a:r>
              <a:rPr sz="2100" i="1" spc="-4" dirty="0">
                <a:latin typeface="Arial"/>
                <a:cs typeface="Arial"/>
              </a:rPr>
              <a:t>t</a:t>
            </a:r>
            <a:r>
              <a:rPr sz="2100" i="1" spc="-6" baseline="-20833" dirty="0">
                <a:latin typeface="Arial"/>
                <a:cs typeface="Arial"/>
              </a:rPr>
              <a:t>1</a:t>
            </a:r>
            <a:r>
              <a:rPr sz="2100" i="1" spc="-4" dirty="0">
                <a:latin typeface="Times New Roman"/>
                <a:cs typeface="Times New Roman"/>
              </a:rPr>
              <a:t>+</a:t>
            </a:r>
            <a:r>
              <a:rPr sz="2100" i="1" spc="-4" dirty="0">
                <a:latin typeface="Arial"/>
                <a:cs typeface="Arial"/>
              </a:rPr>
              <a:t>t</a:t>
            </a:r>
            <a:r>
              <a:rPr sz="2100" i="1" spc="-6" baseline="-20833" dirty="0">
                <a:latin typeface="Times New Roman"/>
                <a:cs typeface="Times New Roman"/>
              </a:rPr>
              <a:t>2</a:t>
            </a:r>
            <a:r>
              <a:rPr sz="2100" i="1" spc="-4" dirty="0">
                <a:latin typeface="Times New Roman"/>
                <a:cs typeface="Times New Roman"/>
              </a:rPr>
              <a:t>+</a:t>
            </a:r>
            <a:r>
              <a:rPr sz="2100" i="1" spc="-4" dirty="0">
                <a:latin typeface="Arial"/>
                <a:cs typeface="Arial"/>
              </a:rPr>
              <a:t>t</a:t>
            </a:r>
            <a:r>
              <a:rPr sz="2100" i="1" spc="-6" baseline="-20833" dirty="0">
                <a:latin typeface="Arial"/>
                <a:cs typeface="Arial"/>
              </a:rPr>
              <a:t>3 </a:t>
            </a:r>
            <a:r>
              <a:rPr sz="2100" i="1" dirty="0">
                <a:latin typeface="Arial"/>
                <a:cs typeface="Arial"/>
              </a:rPr>
              <a:t>=</a:t>
            </a:r>
            <a:r>
              <a:rPr sz="2100" i="1" spc="-399" dirty="0">
                <a:latin typeface="Arial"/>
                <a:cs typeface="Arial"/>
              </a:rPr>
              <a:t> </a:t>
            </a:r>
            <a:r>
              <a:rPr sz="2100" i="1" spc="-4" dirty="0"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  <a:p>
            <a:pPr marL="696517" lvl="1" indent="-251659">
              <a:spcBef>
                <a:spcPts val="504"/>
              </a:spcBef>
              <a:buFont typeface="Arial"/>
              <a:buChar char="–"/>
              <a:tabLst>
                <a:tab pos="697074" algn="l"/>
              </a:tabLst>
            </a:pPr>
            <a:r>
              <a:rPr sz="2100" i="1" spc="-9" dirty="0">
                <a:latin typeface="Arial"/>
                <a:cs typeface="Arial"/>
              </a:rPr>
              <a:t>visualize </a:t>
            </a:r>
            <a:r>
              <a:rPr sz="2100" i="1" spc="-4" dirty="0">
                <a:latin typeface="Arial"/>
                <a:cs typeface="Arial"/>
              </a:rPr>
              <a:t>(t</a:t>
            </a:r>
            <a:r>
              <a:rPr sz="2100" i="1" spc="-6" baseline="-20833" dirty="0">
                <a:latin typeface="Arial"/>
                <a:cs typeface="Arial"/>
              </a:rPr>
              <a:t>1</a:t>
            </a:r>
            <a:r>
              <a:rPr sz="2100" i="1" spc="-4" dirty="0">
                <a:latin typeface="Arial"/>
                <a:cs typeface="Arial"/>
              </a:rPr>
              <a:t>, </a:t>
            </a:r>
            <a:r>
              <a:rPr sz="2100" i="1" dirty="0">
                <a:latin typeface="Arial"/>
                <a:cs typeface="Arial"/>
              </a:rPr>
              <a:t>t</a:t>
            </a:r>
            <a:r>
              <a:rPr sz="2100" i="1" baseline="-20833" dirty="0">
                <a:latin typeface="Times New Roman"/>
                <a:cs typeface="Times New Roman"/>
              </a:rPr>
              <a:t>2 </a:t>
            </a:r>
            <a:r>
              <a:rPr sz="2100" i="1" dirty="0">
                <a:latin typeface="Arial"/>
                <a:cs typeface="Arial"/>
              </a:rPr>
              <a:t>) to obtain </a:t>
            </a:r>
            <a:r>
              <a:rPr sz="2100" i="1" spc="-4" dirty="0">
                <a:latin typeface="Arial"/>
                <a:cs typeface="Arial"/>
              </a:rPr>
              <a:t>chromaticity</a:t>
            </a:r>
            <a:r>
              <a:rPr sz="2100" i="1" spc="13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diagram</a:t>
            </a:r>
            <a:endParaRPr sz="2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9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6504" y="1098202"/>
            <a:ext cx="701547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u</a:t>
            </a:r>
            <a:r>
              <a:rPr sz="2100" spc="-9" dirty="0">
                <a:latin typeface="Times New Roman"/>
                <a:cs typeface="Times New Roman"/>
              </a:rPr>
              <a:t>e: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1597" y="1098202"/>
            <a:ext cx="8167011" cy="228622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976571">
              <a:spcBef>
                <a:spcPts val="88"/>
              </a:spcBef>
            </a:pPr>
            <a:r>
              <a:rPr lang="en-GB" sz="2100" dirty="0" smtClean="0">
                <a:latin typeface="Times New Roman"/>
                <a:cs typeface="Times New Roman"/>
              </a:rPr>
              <a:t>D</a:t>
            </a:r>
            <a:r>
              <a:rPr sz="2100" dirty="0" err="1" smtClean="0">
                <a:latin typeface="Times New Roman"/>
                <a:cs typeface="Times New Roman"/>
              </a:rPr>
              <a:t>ominant</a:t>
            </a:r>
            <a:r>
              <a:rPr sz="2100" dirty="0" smtClean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color corresponding </a:t>
            </a:r>
            <a:r>
              <a:rPr sz="2100" dirty="0">
                <a:latin typeface="Times New Roman"/>
                <a:cs typeface="Times New Roman"/>
              </a:rPr>
              <a:t>to a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dominant  </a:t>
            </a:r>
            <a:r>
              <a:rPr sz="2100" spc="-4" dirty="0">
                <a:latin typeface="Times New Roman"/>
                <a:cs typeface="Times New Roman"/>
              </a:rPr>
              <a:t>wavelength </a:t>
            </a:r>
            <a:r>
              <a:rPr sz="2100" dirty="0">
                <a:latin typeface="Times New Roman"/>
                <a:cs typeface="Times New Roman"/>
              </a:rPr>
              <a:t>of mixture </a:t>
            </a:r>
            <a:r>
              <a:rPr sz="2100" spc="-4" dirty="0" smtClean="0">
                <a:latin typeface="Times New Roman"/>
                <a:cs typeface="Times New Roman"/>
              </a:rPr>
              <a:t>light</a:t>
            </a:r>
            <a:r>
              <a:rPr lang="en-GB" sz="2100" spc="-4" dirty="0" smtClean="0">
                <a:latin typeface="Times New Roman"/>
                <a:cs typeface="Times New Roman"/>
              </a:rPr>
              <a:t> wave                 </a:t>
            </a:r>
            <a:r>
              <a:rPr sz="2100" spc="-44" dirty="0" smtClean="0">
                <a:latin typeface="Times New Roman"/>
                <a:cs typeface="Times New Roman"/>
              </a:rPr>
              <a:t> </a:t>
            </a:r>
            <a:endParaRPr lang="en-GB" sz="2100" spc="-44" dirty="0">
              <a:latin typeface="Times New Roman"/>
              <a:cs typeface="Times New Roman"/>
            </a:endParaRPr>
          </a:p>
          <a:p>
            <a:pPr marL="11135" marR="976571">
              <a:spcBef>
                <a:spcPts val="88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1135"/>
            <a:r>
              <a:rPr sz="2100" dirty="0">
                <a:latin typeface="Times New Roman"/>
                <a:cs typeface="Times New Roman"/>
              </a:rPr>
              <a:t>Relative purity or </a:t>
            </a:r>
            <a:r>
              <a:rPr sz="2100" spc="-4" dirty="0">
                <a:latin typeface="Times New Roman"/>
                <a:cs typeface="Times New Roman"/>
              </a:rPr>
              <a:t>amount </a:t>
            </a:r>
            <a:r>
              <a:rPr sz="2100" dirty="0">
                <a:latin typeface="Times New Roman"/>
                <a:cs typeface="Times New Roman"/>
              </a:rPr>
              <a:t>of white </a:t>
            </a:r>
            <a:r>
              <a:rPr sz="2100" spc="-4" dirty="0">
                <a:latin typeface="Times New Roman"/>
                <a:cs typeface="Times New Roman"/>
              </a:rPr>
              <a:t>light</a:t>
            </a:r>
            <a:r>
              <a:rPr sz="2100" spc="-83" dirty="0">
                <a:latin typeface="Times New Roman"/>
                <a:cs typeface="Times New Roman"/>
              </a:rPr>
              <a:t> </a:t>
            </a:r>
            <a:r>
              <a:rPr sz="2100" dirty="0" smtClean="0">
                <a:latin typeface="Times New Roman"/>
                <a:cs typeface="Times New Roman"/>
              </a:rPr>
              <a:t>mixed</a:t>
            </a:r>
            <a:r>
              <a:rPr lang="en-GB" sz="2100" dirty="0" smtClean="0">
                <a:latin typeface="Times New Roman"/>
                <a:cs typeface="Times New Roman"/>
              </a:rPr>
              <a:t> with a</a:t>
            </a:r>
            <a:endParaRPr sz="2100" dirty="0">
              <a:latin typeface="Times New Roman"/>
              <a:cs typeface="Times New Roman"/>
            </a:endParaRPr>
          </a:p>
          <a:p>
            <a:pPr marL="11135" marR="4454"/>
            <a:r>
              <a:rPr sz="2100" dirty="0" smtClean="0">
                <a:latin typeface="Times New Roman"/>
                <a:cs typeface="Times New Roman"/>
              </a:rPr>
              <a:t>hue </a:t>
            </a:r>
            <a:r>
              <a:rPr sz="2100" spc="-4" dirty="0">
                <a:latin typeface="Times New Roman"/>
                <a:cs typeface="Times New Roman"/>
              </a:rPr>
              <a:t>(inversely proportional </a:t>
            </a:r>
            <a:r>
              <a:rPr sz="2100" dirty="0">
                <a:latin typeface="Times New Roman"/>
                <a:cs typeface="Times New Roman"/>
              </a:rPr>
              <a:t>to </a:t>
            </a:r>
            <a:r>
              <a:rPr sz="2100" spc="-4" dirty="0">
                <a:latin typeface="Times New Roman"/>
                <a:cs typeface="Times New Roman"/>
              </a:rPr>
              <a:t>amount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white  </a:t>
            </a:r>
            <a:r>
              <a:rPr sz="2100" spc="-4" dirty="0">
                <a:latin typeface="Times New Roman"/>
                <a:cs typeface="Times New Roman"/>
              </a:rPr>
              <a:t>light</a:t>
            </a:r>
            <a:r>
              <a:rPr sz="2100" spc="-22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added</a:t>
            </a:r>
            <a:r>
              <a:rPr sz="2100" spc="-4" dirty="0" smtClean="0">
                <a:latin typeface="Times New Roman"/>
                <a:cs typeface="Times New Roman"/>
              </a:rPr>
              <a:t>)</a:t>
            </a:r>
            <a:endParaRPr lang="en-GB" sz="2100" spc="-4" dirty="0" smtClean="0">
              <a:latin typeface="Times New Roman"/>
              <a:cs typeface="Times New Roman"/>
            </a:endParaRPr>
          </a:p>
          <a:p>
            <a:pPr marL="11135" marR="4454"/>
            <a:endParaRPr sz="2100" dirty="0">
              <a:latin typeface="Times New Roman"/>
              <a:cs typeface="Times New Roman"/>
            </a:endParaRPr>
          </a:p>
          <a:p>
            <a:pPr marL="11135"/>
            <a:r>
              <a:rPr sz="2100" spc="-9" dirty="0">
                <a:latin typeface="Times New Roman"/>
                <a:cs typeface="Times New Roman"/>
              </a:rPr>
              <a:t>Intensity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6503" y="1762103"/>
            <a:ext cx="1553684" cy="67039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endParaRPr lang="en-GB" sz="2100" spc="-4" dirty="0" smtClean="0">
              <a:latin typeface="Times New Roman"/>
              <a:cs typeface="Times New Roman"/>
            </a:endParaRPr>
          </a:p>
          <a:p>
            <a:pPr marL="11135">
              <a:spcBef>
                <a:spcPts val="88"/>
              </a:spcBef>
            </a:pPr>
            <a:r>
              <a:rPr sz="2100" spc="-4" dirty="0" smtClean="0">
                <a:latin typeface="Times New Roman"/>
                <a:cs typeface="Times New Roman"/>
              </a:rPr>
              <a:t>Saturation</a:t>
            </a:r>
            <a:r>
              <a:rPr sz="2100" spc="-4" dirty="0">
                <a:latin typeface="Times New Roman"/>
                <a:cs typeface="Times New Roman"/>
              </a:rPr>
              <a:t>: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2464" y="257555"/>
            <a:ext cx="10980187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Color</a:t>
            </a:r>
            <a:r>
              <a:rPr sz="4000" spc="-53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Characterization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13682" y="3858222"/>
            <a:ext cx="1799689" cy="457200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>
              <a:lnSpc>
                <a:spcPct val="137500"/>
              </a:lnSpc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Hue  </a:t>
            </a:r>
            <a:r>
              <a:rPr sz="2100" dirty="0">
                <a:latin typeface="Times New Roman"/>
                <a:cs typeface="Times New Roman"/>
              </a:rPr>
              <a:t>S</a:t>
            </a:r>
            <a:r>
              <a:rPr sz="2100" spc="-9" dirty="0">
                <a:latin typeface="Times New Roman"/>
                <a:cs typeface="Times New Roman"/>
              </a:rPr>
              <a:t>a</a:t>
            </a:r>
            <a:r>
              <a:rPr sz="2100" spc="4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u</a:t>
            </a:r>
            <a:r>
              <a:rPr sz="2100" spc="-9" dirty="0">
                <a:latin typeface="Times New Roman"/>
                <a:cs typeface="Times New Roman"/>
              </a:rPr>
              <a:t>ra</a:t>
            </a:r>
            <a:r>
              <a:rPr sz="2100" spc="4" dirty="0">
                <a:latin typeface="Times New Roman"/>
                <a:cs typeface="Times New Roman"/>
              </a:rPr>
              <a:t>ti</a:t>
            </a:r>
            <a:r>
              <a:rPr sz="2100" dirty="0">
                <a:latin typeface="Times New Roman"/>
                <a:cs typeface="Times New Roman"/>
              </a:rPr>
              <a:t>on</a:t>
            </a:r>
          </a:p>
        </p:txBody>
      </p:sp>
      <p:sp>
        <p:nvSpPr>
          <p:cNvPr id="8" name="object 8"/>
          <p:cNvSpPr/>
          <p:nvPr/>
        </p:nvSpPr>
        <p:spPr>
          <a:xfrm>
            <a:off x="3214518" y="3858222"/>
            <a:ext cx="278012" cy="783195"/>
          </a:xfrm>
          <a:custGeom>
            <a:avLst/>
            <a:gdLst/>
            <a:ahLst/>
            <a:cxnLst/>
            <a:rect l="l" t="t" r="r" b="b"/>
            <a:pathLst>
              <a:path w="243839" h="862964">
                <a:moveTo>
                  <a:pt x="124968" y="798575"/>
                </a:moveTo>
                <a:lnTo>
                  <a:pt x="97536" y="798575"/>
                </a:lnTo>
                <a:lnTo>
                  <a:pt x="85343" y="810767"/>
                </a:lnTo>
                <a:lnTo>
                  <a:pt x="88392" y="810767"/>
                </a:lnTo>
                <a:lnTo>
                  <a:pt x="73151" y="819911"/>
                </a:lnTo>
                <a:lnTo>
                  <a:pt x="76200" y="819911"/>
                </a:lnTo>
                <a:lnTo>
                  <a:pt x="57912" y="826007"/>
                </a:lnTo>
                <a:lnTo>
                  <a:pt x="42672" y="832103"/>
                </a:lnTo>
                <a:lnTo>
                  <a:pt x="21336" y="838199"/>
                </a:lnTo>
                <a:lnTo>
                  <a:pt x="0" y="838199"/>
                </a:lnTo>
                <a:lnTo>
                  <a:pt x="3048" y="862583"/>
                </a:lnTo>
                <a:lnTo>
                  <a:pt x="27431" y="862583"/>
                </a:lnTo>
                <a:lnTo>
                  <a:pt x="70104" y="850391"/>
                </a:lnTo>
                <a:lnTo>
                  <a:pt x="88392" y="841247"/>
                </a:lnTo>
                <a:lnTo>
                  <a:pt x="103631" y="829055"/>
                </a:lnTo>
                <a:lnTo>
                  <a:pt x="115824" y="816863"/>
                </a:lnTo>
                <a:lnTo>
                  <a:pt x="115824" y="813815"/>
                </a:lnTo>
                <a:lnTo>
                  <a:pt x="118872" y="813815"/>
                </a:lnTo>
                <a:lnTo>
                  <a:pt x="124968" y="801623"/>
                </a:lnTo>
                <a:lnTo>
                  <a:pt x="124968" y="798575"/>
                </a:lnTo>
                <a:close/>
              </a:path>
              <a:path w="243839" h="862964">
                <a:moveTo>
                  <a:pt x="100583" y="789431"/>
                </a:moveTo>
                <a:lnTo>
                  <a:pt x="94487" y="801623"/>
                </a:lnTo>
                <a:lnTo>
                  <a:pt x="97536" y="798575"/>
                </a:lnTo>
                <a:lnTo>
                  <a:pt x="124968" y="798575"/>
                </a:lnTo>
                <a:lnTo>
                  <a:pt x="128016" y="792479"/>
                </a:lnTo>
                <a:lnTo>
                  <a:pt x="100583" y="792479"/>
                </a:lnTo>
                <a:lnTo>
                  <a:pt x="100583" y="789431"/>
                </a:lnTo>
                <a:close/>
              </a:path>
              <a:path w="243839" h="862964">
                <a:moveTo>
                  <a:pt x="161544" y="432815"/>
                </a:moveTo>
                <a:lnTo>
                  <a:pt x="158495" y="432815"/>
                </a:lnTo>
                <a:lnTo>
                  <a:pt x="143256" y="441959"/>
                </a:lnTo>
                <a:lnTo>
                  <a:pt x="140207" y="441959"/>
                </a:lnTo>
                <a:lnTo>
                  <a:pt x="128016" y="451103"/>
                </a:lnTo>
                <a:lnTo>
                  <a:pt x="124968" y="454151"/>
                </a:lnTo>
                <a:lnTo>
                  <a:pt x="115824" y="466343"/>
                </a:lnTo>
                <a:lnTo>
                  <a:pt x="112775" y="466343"/>
                </a:lnTo>
                <a:lnTo>
                  <a:pt x="112775" y="469391"/>
                </a:lnTo>
                <a:lnTo>
                  <a:pt x="106680" y="481583"/>
                </a:lnTo>
                <a:lnTo>
                  <a:pt x="106680" y="484631"/>
                </a:lnTo>
                <a:lnTo>
                  <a:pt x="103631" y="490727"/>
                </a:lnTo>
                <a:lnTo>
                  <a:pt x="103631" y="786383"/>
                </a:lnTo>
                <a:lnTo>
                  <a:pt x="100583" y="792479"/>
                </a:lnTo>
                <a:lnTo>
                  <a:pt x="128016" y="792479"/>
                </a:lnTo>
                <a:lnTo>
                  <a:pt x="128016" y="493775"/>
                </a:lnTo>
                <a:lnTo>
                  <a:pt x="134112" y="481583"/>
                </a:lnTo>
                <a:lnTo>
                  <a:pt x="143256" y="469391"/>
                </a:lnTo>
                <a:lnTo>
                  <a:pt x="147320" y="469391"/>
                </a:lnTo>
                <a:lnTo>
                  <a:pt x="155448" y="463295"/>
                </a:lnTo>
                <a:lnTo>
                  <a:pt x="170687" y="454151"/>
                </a:lnTo>
                <a:lnTo>
                  <a:pt x="188975" y="448055"/>
                </a:lnTo>
                <a:lnTo>
                  <a:pt x="207263" y="445007"/>
                </a:lnTo>
                <a:lnTo>
                  <a:pt x="228600" y="445007"/>
                </a:lnTo>
                <a:lnTo>
                  <a:pt x="179831" y="438911"/>
                </a:lnTo>
                <a:lnTo>
                  <a:pt x="161544" y="432815"/>
                </a:lnTo>
                <a:close/>
              </a:path>
              <a:path w="243839" h="862964">
                <a:moveTo>
                  <a:pt x="131063" y="490727"/>
                </a:moveTo>
                <a:lnTo>
                  <a:pt x="128016" y="493775"/>
                </a:lnTo>
                <a:lnTo>
                  <a:pt x="128016" y="496823"/>
                </a:lnTo>
                <a:lnTo>
                  <a:pt x="131063" y="490727"/>
                </a:lnTo>
                <a:close/>
              </a:path>
              <a:path w="243839" h="862964">
                <a:moveTo>
                  <a:pt x="147320" y="469391"/>
                </a:moveTo>
                <a:lnTo>
                  <a:pt x="143256" y="469391"/>
                </a:lnTo>
                <a:lnTo>
                  <a:pt x="143256" y="472439"/>
                </a:lnTo>
                <a:lnTo>
                  <a:pt x="147320" y="469391"/>
                </a:lnTo>
                <a:close/>
              </a:path>
              <a:path w="243839" h="862964">
                <a:moveTo>
                  <a:pt x="228600" y="417575"/>
                </a:moveTo>
                <a:lnTo>
                  <a:pt x="207263" y="420623"/>
                </a:lnTo>
                <a:lnTo>
                  <a:pt x="182880" y="423671"/>
                </a:lnTo>
                <a:lnTo>
                  <a:pt x="161544" y="432815"/>
                </a:lnTo>
                <a:lnTo>
                  <a:pt x="179831" y="438911"/>
                </a:lnTo>
                <a:lnTo>
                  <a:pt x="228600" y="445007"/>
                </a:lnTo>
                <a:lnTo>
                  <a:pt x="228600" y="417575"/>
                </a:lnTo>
                <a:close/>
              </a:path>
              <a:path w="243839" h="862964">
                <a:moveTo>
                  <a:pt x="231648" y="417575"/>
                </a:moveTo>
                <a:lnTo>
                  <a:pt x="228600" y="417575"/>
                </a:lnTo>
                <a:lnTo>
                  <a:pt x="228600" y="445007"/>
                </a:lnTo>
                <a:lnTo>
                  <a:pt x="237744" y="445007"/>
                </a:lnTo>
                <a:lnTo>
                  <a:pt x="243839" y="438911"/>
                </a:lnTo>
                <a:lnTo>
                  <a:pt x="243839" y="423671"/>
                </a:lnTo>
                <a:lnTo>
                  <a:pt x="231648" y="417575"/>
                </a:lnTo>
                <a:close/>
              </a:path>
              <a:path w="243839" h="862964">
                <a:moveTo>
                  <a:pt x="128016" y="76200"/>
                </a:moveTo>
                <a:lnTo>
                  <a:pt x="103631" y="76200"/>
                </a:lnTo>
                <a:lnTo>
                  <a:pt x="103631" y="371855"/>
                </a:lnTo>
                <a:lnTo>
                  <a:pt x="106680" y="377951"/>
                </a:lnTo>
                <a:lnTo>
                  <a:pt x="106680" y="381000"/>
                </a:lnTo>
                <a:lnTo>
                  <a:pt x="112775" y="393191"/>
                </a:lnTo>
                <a:lnTo>
                  <a:pt x="112775" y="396239"/>
                </a:lnTo>
                <a:lnTo>
                  <a:pt x="115824" y="396239"/>
                </a:lnTo>
                <a:lnTo>
                  <a:pt x="124968" y="408431"/>
                </a:lnTo>
                <a:lnTo>
                  <a:pt x="128016" y="411479"/>
                </a:lnTo>
                <a:lnTo>
                  <a:pt x="140207" y="420623"/>
                </a:lnTo>
                <a:lnTo>
                  <a:pt x="143256" y="420623"/>
                </a:lnTo>
                <a:lnTo>
                  <a:pt x="143256" y="423671"/>
                </a:lnTo>
                <a:lnTo>
                  <a:pt x="158495" y="429767"/>
                </a:lnTo>
                <a:lnTo>
                  <a:pt x="161544" y="429767"/>
                </a:lnTo>
                <a:lnTo>
                  <a:pt x="161544" y="432815"/>
                </a:lnTo>
                <a:lnTo>
                  <a:pt x="182880" y="423671"/>
                </a:lnTo>
                <a:lnTo>
                  <a:pt x="207263" y="420623"/>
                </a:lnTo>
                <a:lnTo>
                  <a:pt x="228600" y="417575"/>
                </a:lnTo>
                <a:lnTo>
                  <a:pt x="210312" y="417575"/>
                </a:lnTo>
                <a:lnTo>
                  <a:pt x="188975" y="414527"/>
                </a:lnTo>
                <a:lnTo>
                  <a:pt x="170687" y="408431"/>
                </a:lnTo>
                <a:lnTo>
                  <a:pt x="160528" y="402336"/>
                </a:lnTo>
                <a:lnTo>
                  <a:pt x="155448" y="402336"/>
                </a:lnTo>
                <a:lnTo>
                  <a:pt x="146304" y="393191"/>
                </a:lnTo>
                <a:lnTo>
                  <a:pt x="143256" y="393191"/>
                </a:lnTo>
                <a:lnTo>
                  <a:pt x="136397" y="384047"/>
                </a:lnTo>
                <a:lnTo>
                  <a:pt x="134112" y="384047"/>
                </a:lnTo>
                <a:lnTo>
                  <a:pt x="128016" y="368807"/>
                </a:lnTo>
                <a:lnTo>
                  <a:pt x="128016" y="76200"/>
                </a:lnTo>
                <a:close/>
              </a:path>
              <a:path w="243839" h="862964">
                <a:moveTo>
                  <a:pt x="155448" y="399288"/>
                </a:moveTo>
                <a:lnTo>
                  <a:pt x="155448" y="402336"/>
                </a:lnTo>
                <a:lnTo>
                  <a:pt x="160528" y="402336"/>
                </a:lnTo>
                <a:lnTo>
                  <a:pt x="155448" y="399288"/>
                </a:lnTo>
                <a:close/>
              </a:path>
              <a:path w="243839" h="862964">
                <a:moveTo>
                  <a:pt x="143256" y="390143"/>
                </a:moveTo>
                <a:lnTo>
                  <a:pt x="143256" y="393191"/>
                </a:lnTo>
                <a:lnTo>
                  <a:pt x="146304" y="393191"/>
                </a:lnTo>
                <a:lnTo>
                  <a:pt x="143256" y="390143"/>
                </a:lnTo>
                <a:close/>
              </a:path>
              <a:path w="243839" h="862964">
                <a:moveTo>
                  <a:pt x="134112" y="381000"/>
                </a:moveTo>
                <a:lnTo>
                  <a:pt x="134112" y="384047"/>
                </a:lnTo>
                <a:lnTo>
                  <a:pt x="136397" y="384047"/>
                </a:lnTo>
                <a:lnTo>
                  <a:pt x="134112" y="381000"/>
                </a:lnTo>
                <a:close/>
              </a:path>
              <a:path w="243839" h="862964">
                <a:moveTo>
                  <a:pt x="128016" y="365759"/>
                </a:moveTo>
                <a:lnTo>
                  <a:pt x="128016" y="368807"/>
                </a:lnTo>
                <a:lnTo>
                  <a:pt x="131063" y="371855"/>
                </a:lnTo>
                <a:lnTo>
                  <a:pt x="128016" y="365759"/>
                </a:lnTo>
                <a:close/>
              </a:path>
              <a:path w="243839" h="862964">
                <a:moveTo>
                  <a:pt x="127000" y="70103"/>
                </a:moveTo>
                <a:lnTo>
                  <a:pt x="100583" y="70103"/>
                </a:lnTo>
                <a:lnTo>
                  <a:pt x="103631" y="79247"/>
                </a:lnTo>
                <a:lnTo>
                  <a:pt x="103631" y="76200"/>
                </a:lnTo>
                <a:lnTo>
                  <a:pt x="128016" y="76200"/>
                </a:lnTo>
                <a:lnTo>
                  <a:pt x="128016" y="73151"/>
                </a:lnTo>
                <a:lnTo>
                  <a:pt x="127000" y="70103"/>
                </a:lnTo>
                <a:close/>
              </a:path>
              <a:path w="243839" h="862964">
                <a:moveTo>
                  <a:pt x="94487" y="60959"/>
                </a:moveTo>
                <a:lnTo>
                  <a:pt x="100583" y="73151"/>
                </a:lnTo>
                <a:lnTo>
                  <a:pt x="100583" y="70103"/>
                </a:lnTo>
                <a:lnTo>
                  <a:pt x="127000" y="70103"/>
                </a:lnTo>
                <a:lnTo>
                  <a:pt x="124968" y="64007"/>
                </a:lnTo>
                <a:lnTo>
                  <a:pt x="97536" y="64007"/>
                </a:lnTo>
                <a:lnTo>
                  <a:pt x="94487" y="60959"/>
                </a:lnTo>
                <a:close/>
              </a:path>
              <a:path w="243839" h="862964">
                <a:moveTo>
                  <a:pt x="120396" y="51815"/>
                </a:moveTo>
                <a:lnTo>
                  <a:pt x="85343" y="51815"/>
                </a:lnTo>
                <a:lnTo>
                  <a:pt x="97536" y="64007"/>
                </a:lnTo>
                <a:lnTo>
                  <a:pt x="124968" y="64007"/>
                </a:lnTo>
                <a:lnTo>
                  <a:pt x="124968" y="60959"/>
                </a:lnTo>
                <a:lnTo>
                  <a:pt x="120396" y="51815"/>
                </a:lnTo>
                <a:close/>
              </a:path>
              <a:path w="243839" h="862964">
                <a:moveTo>
                  <a:pt x="113537" y="42671"/>
                </a:moveTo>
                <a:lnTo>
                  <a:pt x="73151" y="42671"/>
                </a:lnTo>
                <a:lnTo>
                  <a:pt x="88392" y="54864"/>
                </a:lnTo>
                <a:lnTo>
                  <a:pt x="85343" y="51815"/>
                </a:lnTo>
                <a:lnTo>
                  <a:pt x="120396" y="51815"/>
                </a:lnTo>
                <a:lnTo>
                  <a:pt x="118872" y="48767"/>
                </a:lnTo>
                <a:lnTo>
                  <a:pt x="115824" y="48767"/>
                </a:lnTo>
                <a:lnTo>
                  <a:pt x="115824" y="45719"/>
                </a:lnTo>
                <a:lnTo>
                  <a:pt x="113537" y="42671"/>
                </a:lnTo>
                <a:close/>
              </a:path>
              <a:path w="243839" h="862964">
                <a:moveTo>
                  <a:pt x="24383" y="0"/>
                </a:moveTo>
                <a:lnTo>
                  <a:pt x="3048" y="0"/>
                </a:lnTo>
                <a:lnTo>
                  <a:pt x="0" y="24383"/>
                </a:lnTo>
                <a:lnTo>
                  <a:pt x="24383" y="27431"/>
                </a:lnTo>
                <a:lnTo>
                  <a:pt x="42672" y="30479"/>
                </a:lnTo>
                <a:lnTo>
                  <a:pt x="60960" y="36575"/>
                </a:lnTo>
                <a:lnTo>
                  <a:pt x="76200" y="45719"/>
                </a:lnTo>
                <a:lnTo>
                  <a:pt x="73151" y="42671"/>
                </a:lnTo>
                <a:lnTo>
                  <a:pt x="113537" y="42671"/>
                </a:lnTo>
                <a:lnTo>
                  <a:pt x="106680" y="33527"/>
                </a:lnTo>
                <a:lnTo>
                  <a:pt x="103631" y="33527"/>
                </a:lnTo>
                <a:lnTo>
                  <a:pt x="88392" y="21336"/>
                </a:lnTo>
                <a:lnTo>
                  <a:pt x="70104" y="12191"/>
                </a:lnTo>
                <a:lnTo>
                  <a:pt x="48768" y="6095"/>
                </a:lnTo>
                <a:lnTo>
                  <a:pt x="243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11082" y="4082614"/>
            <a:ext cx="2088857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4" dirty="0">
                <a:latin typeface="Times New Roman"/>
                <a:cs typeface="Times New Roman"/>
              </a:rPr>
              <a:t>C</a:t>
            </a:r>
            <a:r>
              <a:rPr sz="2100" dirty="0">
                <a:latin typeface="Times New Roman"/>
                <a:cs typeface="Times New Roman"/>
              </a:rPr>
              <a:t>h</a:t>
            </a:r>
            <a:r>
              <a:rPr sz="2100" spc="-9" dirty="0">
                <a:latin typeface="Times New Roman"/>
                <a:cs typeface="Times New Roman"/>
              </a:rPr>
              <a:t>r</a:t>
            </a:r>
            <a:r>
              <a:rPr sz="2100" dirty="0">
                <a:latin typeface="Times New Roman"/>
                <a:cs typeface="Times New Roman"/>
              </a:rPr>
              <a:t>o</a:t>
            </a:r>
            <a:r>
              <a:rPr sz="2100" spc="4" dirty="0">
                <a:latin typeface="Times New Roman"/>
                <a:cs typeface="Times New Roman"/>
              </a:rPr>
              <a:t>m</a:t>
            </a:r>
            <a:r>
              <a:rPr sz="2100" spc="-9" dirty="0">
                <a:latin typeface="Times New Roman"/>
                <a:cs typeface="Times New Roman"/>
              </a:rPr>
              <a:t>a</a:t>
            </a:r>
            <a:r>
              <a:rPr sz="2100" spc="4" dirty="0">
                <a:latin typeface="Times New Roman"/>
                <a:cs typeface="Times New Roman"/>
              </a:rPr>
              <a:t>ti</a:t>
            </a:r>
            <a:r>
              <a:rPr sz="2100" spc="-9" dirty="0">
                <a:latin typeface="Times New Roman"/>
                <a:cs typeface="Times New Roman"/>
              </a:rPr>
              <a:t>c</a:t>
            </a:r>
            <a:r>
              <a:rPr sz="2100" spc="4" dirty="0">
                <a:latin typeface="Times New Roman"/>
                <a:cs typeface="Times New Roman"/>
              </a:rPr>
              <a:t>ity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9979" y="5191112"/>
            <a:ext cx="8980379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>
              <a:spcBef>
                <a:spcPts val="88"/>
              </a:spcBef>
            </a:pPr>
            <a:r>
              <a:rPr sz="2100" spc="-4" dirty="0" smtClean="0">
                <a:latin typeface="Times New Roman"/>
                <a:cs typeface="Times New Roman"/>
              </a:rPr>
              <a:t>amount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9" dirty="0">
                <a:latin typeface="Times New Roman"/>
                <a:cs typeface="Times New Roman"/>
              </a:rPr>
              <a:t>red (X), </a:t>
            </a:r>
            <a:r>
              <a:rPr sz="2100" spc="-13" dirty="0">
                <a:latin typeface="Times New Roman"/>
                <a:cs typeface="Times New Roman"/>
              </a:rPr>
              <a:t>green </a:t>
            </a:r>
            <a:r>
              <a:rPr sz="2100" spc="-9" dirty="0">
                <a:latin typeface="Times New Roman"/>
                <a:cs typeface="Times New Roman"/>
              </a:rPr>
              <a:t>(Y) </a:t>
            </a:r>
            <a:r>
              <a:rPr sz="2100" spc="-4" dirty="0">
                <a:latin typeface="Times New Roman"/>
                <a:cs typeface="Times New Roman"/>
              </a:rPr>
              <a:t>and </a:t>
            </a:r>
            <a:r>
              <a:rPr sz="2100" dirty="0">
                <a:latin typeface="Times New Roman"/>
                <a:cs typeface="Times New Roman"/>
              </a:rPr>
              <a:t>blue </a:t>
            </a:r>
            <a:r>
              <a:rPr sz="2100" spc="-13" dirty="0">
                <a:latin typeface="Times New Roman"/>
                <a:cs typeface="Times New Roman"/>
              </a:rPr>
              <a:t>(Z) </a:t>
            </a:r>
            <a:r>
              <a:rPr sz="2100" dirty="0">
                <a:latin typeface="Times New Roman"/>
                <a:cs typeface="Times New Roman"/>
              </a:rPr>
              <a:t>to </a:t>
            </a:r>
            <a:r>
              <a:rPr sz="2100" spc="-4" dirty="0">
                <a:latin typeface="Times New Roman"/>
                <a:cs typeface="Times New Roman"/>
              </a:rPr>
              <a:t>form any particular  color </a:t>
            </a:r>
            <a:r>
              <a:rPr sz="2100" dirty="0">
                <a:latin typeface="Times New Roman"/>
                <a:cs typeface="Times New Roman"/>
              </a:rPr>
              <a:t>is </a:t>
            </a:r>
            <a:r>
              <a:rPr sz="2100" spc="-4" dirty="0">
                <a:latin typeface="Times New Roman"/>
                <a:cs typeface="Times New Roman"/>
              </a:rPr>
              <a:t>called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3333CC"/>
                </a:solidFill>
                <a:latin typeface="Times New Roman"/>
                <a:cs typeface="Times New Roman"/>
              </a:rPr>
              <a:t>tristimulus.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9979" y="3327378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Brightness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829" y="257555"/>
            <a:ext cx="9939747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Perceptual Attributes </a:t>
            </a:r>
            <a:r>
              <a:rPr sz="4000" spc="-4" dirty="0">
                <a:latin typeface="Trebuchet MS" pitchFamily="34" charset="0"/>
              </a:rPr>
              <a:t>of</a:t>
            </a:r>
            <a:r>
              <a:rPr sz="4000" spc="-70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Color</a:t>
            </a:r>
          </a:p>
        </p:txBody>
      </p:sp>
      <p:sp>
        <p:nvSpPr>
          <p:cNvPr id="3" name="object 3"/>
          <p:cNvSpPr/>
          <p:nvPr/>
        </p:nvSpPr>
        <p:spPr>
          <a:xfrm>
            <a:off x="6735640" y="1171015"/>
            <a:ext cx="4592891" cy="3235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7426" y="982021"/>
            <a:ext cx="5636991" cy="3253900"/>
          </a:xfrm>
          <a:prstGeom prst="rect">
            <a:avLst/>
          </a:prstGeom>
        </p:spPr>
        <p:txBody>
          <a:bodyPr vert="horz" wrap="square" lIns="0" tIns="60131" rIns="0" bIns="0" rtlCol="0">
            <a:spAutoFit/>
          </a:bodyPr>
          <a:lstStyle/>
          <a:p>
            <a:pPr marL="312904" marR="1626319" indent="-302325">
              <a:lnSpc>
                <a:spcPts val="2148"/>
              </a:lnSpc>
              <a:spcBef>
                <a:spcPts val="473"/>
              </a:spcBef>
              <a:buChar char="•"/>
              <a:tabLst>
                <a:tab pos="312904" algn="l"/>
                <a:tab pos="313460" algn="l"/>
              </a:tabLst>
            </a:pPr>
            <a:r>
              <a:rPr sz="2100" spc="-4" dirty="0">
                <a:latin typeface="Times New Roman"/>
                <a:cs typeface="Times New Roman"/>
              </a:rPr>
              <a:t>Value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9" dirty="0">
                <a:latin typeface="Times New Roman"/>
                <a:cs typeface="Times New Roman"/>
              </a:rPr>
              <a:t>Brightness  (perceived</a:t>
            </a:r>
            <a:r>
              <a:rPr sz="2100" spc="-26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luminance)</a:t>
            </a:r>
            <a:endParaRPr sz="2100" dirty="0">
              <a:latin typeface="Times New Roman"/>
              <a:cs typeface="Times New Roman"/>
            </a:endParaRPr>
          </a:p>
          <a:p>
            <a:pPr marL="312904" indent="-302325">
              <a:spcBef>
                <a:spcPts val="114"/>
              </a:spcBef>
              <a:buChar char="•"/>
              <a:tabLst>
                <a:tab pos="312904" algn="l"/>
                <a:tab pos="313460" algn="l"/>
              </a:tabLst>
            </a:pPr>
            <a:r>
              <a:rPr sz="2100" spc="-4" dirty="0">
                <a:latin typeface="Times New Roman"/>
                <a:cs typeface="Times New Roman"/>
              </a:rPr>
              <a:t>Chrominance</a:t>
            </a:r>
            <a:endParaRPr sz="2100"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254"/>
              </a:spcBef>
              <a:buFont typeface="Times New Roman"/>
              <a:buChar char="–"/>
              <a:tabLst>
                <a:tab pos="663111" algn="l"/>
                <a:tab pos="663667" algn="l"/>
              </a:tabLst>
            </a:pPr>
            <a:r>
              <a:rPr sz="2100" b="1" dirty="0">
                <a:latin typeface="Times New Roman"/>
                <a:cs typeface="Times New Roman"/>
              </a:rPr>
              <a:t>Hue</a:t>
            </a:r>
            <a:endParaRPr sz="2100" dirty="0">
              <a:latin typeface="Times New Roman"/>
              <a:cs typeface="Times New Roman"/>
            </a:endParaRPr>
          </a:p>
          <a:p>
            <a:pPr marL="962095" lvl="2" indent="-200993">
              <a:spcBef>
                <a:spcPts val="189"/>
              </a:spcBef>
              <a:buChar char="•"/>
              <a:tabLst>
                <a:tab pos="962095" algn="l"/>
                <a:tab pos="962652" algn="l"/>
              </a:tabLst>
            </a:pPr>
            <a:r>
              <a:rPr sz="1600" spc="-9" dirty="0">
                <a:latin typeface="Times New Roman"/>
                <a:cs typeface="Times New Roman"/>
              </a:rPr>
              <a:t>specify </a:t>
            </a:r>
            <a:r>
              <a:rPr sz="1600" dirty="0">
                <a:latin typeface="Times New Roman"/>
                <a:cs typeface="Times New Roman"/>
              </a:rPr>
              <a:t>color </a:t>
            </a:r>
            <a:r>
              <a:rPr sz="1600" spc="4" dirty="0">
                <a:latin typeface="Times New Roman"/>
                <a:cs typeface="Times New Roman"/>
              </a:rPr>
              <a:t>tone </a:t>
            </a:r>
            <a:r>
              <a:rPr sz="1400" spc="-4" dirty="0">
                <a:latin typeface="Times New Roman"/>
                <a:cs typeface="Times New Roman"/>
              </a:rPr>
              <a:t>(redness, greenness,</a:t>
            </a:r>
            <a:r>
              <a:rPr sz="1400" dirty="0">
                <a:latin typeface="Times New Roman"/>
                <a:cs typeface="Times New Roman"/>
              </a:rPr>
              <a:t> etc.)</a:t>
            </a:r>
          </a:p>
          <a:p>
            <a:pPr marL="962095" lvl="2" indent="-200993">
              <a:spcBef>
                <a:spcPts val="189"/>
              </a:spcBef>
              <a:buChar char="•"/>
              <a:tabLst>
                <a:tab pos="962095" algn="l"/>
                <a:tab pos="962652" algn="l"/>
              </a:tabLst>
            </a:pPr>
            <a:r>
              <a:rPr sz="1600" dirty="0">
                <a:latin typeface="Times New Roman"/>
                <a:cs typeface="Times New Roman"/>
              </a:rPr>
              <a:t>depend </a:t>
            </a:r>
            <a:r>
              <a:rPr sz="1600" spc="4" dirty="0">
                <a:latin typeface="Times New Roman"/>
                <a:cs typeface="Times New Roman"/>
              </a:rPr>
              <a:t>on </a:t>
            </a:r>
            <a:r>
              <a:rPr sz="1600" spc="-4" dirty="0">
                <a:latin typeface="Times New Roman"/>
                <a:cs typeface="Times New Roman"/>
              </a:rPr>
              <a:t>peak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spc="-9" dirty="0">
                <a:latin typeface="Times New Roman"/>
                <a:cs typeface="Times New Roman"/>
              </a:rPr>
              <a:t>wavelength</a:t>
            </a:r>
            <a:endParaRPr sz="1600" dirty="0">
              <a:latin typeface="Times New Roman"/>
              <a:cs typeface="Times New Roman"/>
            </a:endParaRPr>
          </a:p>
          <a:p>
            <a:pPr lvl="2">
              <a:spcBef>
                <a:spcPts val="35"/>
              </a:spcBef>
              <a:buFont typeface="Times New Roman"/>
              <a:buChar char="•"/>
            </a:pPr>
            <a:endParaRPr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"/>
              </a:spcBef>
              <a:buFont typeface="Times New Roman"/>
              <a:buChar char="–"/>
              <a:tabLst>
                <a:tab pos="663111" algn="l"/>
                <a:tab pos="663667" algn="l"/>
              </a:tabLst>
            </a:pPr>
            <a:r>
              <a:rPr sz="2100" b="1" spc="-4" dirty="0">
                <a:latin typeface="Times New Roman"/>
                <a:cs typeface="Times New Roman"/>
              </a:rPr>
              <a:t>Saturation</a:t>
            </a:r>
            <a:endParaRPr sz="2100" dirty="0">
              <a:latin typeface="Times New Roman"/>
              <a:cs typeface="Times New Roman"/>
            </a:endParaRPr>
          </a:p>
          <a:p>
            <a:pPr marL="962095" lvl="2" indent="-200993">
              <a:spcBef>
                <a:spcPts val="189"/>
              </a:spcBef>
              <a:buChar char="•"/>
              <a:tabLst>
                <a:tab pos="962095" algn="l"/>
                <a:tab pos="962652" algn="l"/>
              </a:tabLst>
            </a:pPr>
            <a:r>
              <a:rPr sz="1600" spc="-4" dirty="0">
                <a:latin typeface="Times New Roman"/>
                <a:cs typeface="Times New Roman"/>
              </a:rPr>
              <a:t>describe </a:t>
            </a:r>
            <a:r>
              <a:rPr sz="1600" spc="4" dirty="0">
                <a:latin typeface="Times New Roman"/>
                <a:cs typeface="Times New Roman"/>
              </a:rPr>
              <a:t>how pure </a:t>
            </a:r>
            <a:r>
              <a:rPr sz="1600" dirty="0">
                <a:latin typeface="Times New Roman"/>
                <a:cs typeface="Times New Roman"/>
              </a:rPr>
              <a:t>the color</a:t>
            </a:r>
            <a:r>
              <a:rPr sz="1600" spc="-132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is</a:t>
            </a:r>
            <a:endParaRPr sz="1600" dirty="0">
              <a:latin typeface="Times New Roman"/>
              <a:cs typeface="Times New Roman"/>
            </a:endParaRPr>
          </a:p>
          <a:p>
            <a:pPr marL="962095" marR="4454" lvl="2" indent="-200436">
              <a:lnSpc>
                <a:spcPts val="1700"/>
              </a:lnSpc>
              <a:spcBef>
                <a:spcPts val="407"/>
              </a:spcBef>
              <a:buChar char="•"/>
              <a:tabLst>
                <a:tab pos="962095" algn="l"/>
                <a:tab pos="962652" algn="l"/>
              </a:tabLst>
            </a:pPr>
            <a:r>
              <a:rPr sz="1600" dirty="0">
                <a:latin typeface="Times New Roman"/>
                <a:cs typeface="Times New Roman"/>
              </a:rPr>
              <a:t>depend </a:t>
            </a:r>
            <a:r>
              <a:rPr sz="1600" spc="4" dirty="0">
                <a:latin typeface="Times New Roman"/>
                <a:cs typeface="Times New Roman"/>
              </a:rPr>
              <a:t>on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4" dirty="0">
                <a:latin typeface="Times New Roman"/>
                <a:cs typeface="Times New Roman"/>
              </a:rPr>
              <a:t>spread </a:t>
            </a:r>
            <a:r>
              <a:rPr sz="1600" dirty="0">
                <a:latin typeface="Times New Roman"/>
                <a:cs typeface="Times New Roman"/>
              </a:rPr>
              <a:t>(bandwidth) </a:t>
            </a:r>
            <a:r>
              <a:rPr sz="1600" spc="4" dirty="0">
                <a:latin typeface="Times New Roman"/>
                <a:cs typeface="Times New Roman"/>
              </a:rPr>
              <a:t>of</a:t>
            </a:r>
            <a:r>
              <a:rPr sz="1600" spc="-136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light  spectrum</a:t>
            </a:r>
            <a:endParaRPr sz="1600" dirty="0">
              <a:latin typeface="Times New Roman"/>
              <a:cs typeface="Times New Roman"/>
            </a:endParaRPr>
          </a:p>
          <a:p>
            <a:pPr marL="962095" lvl="2" indent="-200993">
              <a:spcBef>
                <a:spcPts val="167"/>
              </a:spcBef>
              <a:buChar char="•"/>
              <a:tabLst>
                <a:tab pos="962095" algn="l"/>
                <a:tab pos="962652" algn="l"/>
              </a:tabLst>
            </a:pPr>
            <a:r>
              <a:rPr sz="1600" spc="-9" dirty="0">
                <a:latin typeface="Times New Roman"/>
                <a:cs typeface="Times New Roman"/>
              </a:rPr>
              <a:t>reflect </a:t>
            </a:r>
            <a:r>
              <a:rPr sz="1600" spc="4" dirty="0">
                <a:latin typeface="Times New Roman"/>
                <a:cs typeface="Times New Roman"/>
              </a:rPr>
              <a:t>how </a:t>
            </a:r>
            <a:r>
              <a:rPr sz="1600" spc="-9" dirty="0">
                <a:latin typeface="Times New Roman"/>
                <a:cs typeface="Times New Roman"/>
              </a:rPr>
              <a:t>much </a:t>
            </a:r>
            <a:r>
              <a:rPr sz="1600" spc="-4" dirty="0">
                <a:latin typeface="Times New Roman"/>
                <a:cs typeface="Times New Roman"/>
              </a:rPr>
              <a:t>white light is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added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7425" y="5071264"/>
            <a:ext cx="5512464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312904" indent="-302325">
              <a:spcBef>
                <a:spcPts val="88"/>
              </a:spcBef>
              <a:buChar char="•"/>
              <a:tabLst>
                <a:tab pos="312904" algn="l"/>
                <a:tab pos="313460" algn="l"/>
              </a:tabLst>
            </a:pPr>
            <a:r>
              <a:rPr sz="2100" spc="-4" dirty="0">
                <a:latin typeface="Times New Roman"/>
                <a:cs typeface="Times New Roman"/>
              </a:rPr>
              <a:t>RGB </a:t>
            </a:r>
            <a:r>
              <a:rPr sz="2100" spc="355" dirty="0">
                <a:latin typeface="Wingdings"/>
                <a:cs typeface="Wingdings"/>
              </a:rPr>
              <a:t>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HSV Conversion</a:t>
            </a:r>
            <a:r>
              <a:rPr sz="2100" spc="-346" dirty="0">
                <a:latin typeface="Times New Roman"/>
                <a:cs typeface="Times New Roman"/>
              </a:rPr>
              <a:t> </a:t>
            </a:r>
            <a:r>
              <a:rPr i="1" spc="-4" dirty="0">
                <a:latin typeface="Times New Roman"/>
                <a:cs typeface="Times New Roman"/>
              </a:rPr>
              <a:t>~ </a:t>
            </a:r>
            <a:r>
              <a:rPr i="1" dirty="0">
                <a:latin typeface="Times New Roman"/>
                <a:cs typeface="Times New Roman"/>
              </a:rPr>
              <a:t>nonlinear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2136" y="4567082"/>
            <a:ext cx="3108091" cy="1023218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 marR="164803" algn="just">
              <a:spcBef>
                <a:spcPts val="79"/>
              </a:spcBef>
            </a:pPr>
            <a:r>
              <a:rPr sz="1200" spc="-4" dirty="0">
                <a:latin typeface="Arial"/>
                <a:cs typeface="Arial"/>
              </a:rPr>
              <a:t>HSV </a:t>
            </a:r>
            <a:r>
              <a:rPr sz="1200" spc="-9" dirty="0">
                <a:latin typeface="Arial"/>
                <a:cs typeface="Arial"/>
              </a:rPr>
              <a:t>circular cone </a:t>
            </a:r>
            <a:r>
              <a:rPr sz="1200" spc="-4" dirty="0">
                <a:latin typeface="Arial"/>
                <a:cs typeface="Arial"/>
              </a:rPr>
              <a:t>is </a:t>
            </a:r>
            <a:r>
              <a:rPr sz="1200" spc="-13" dirty="0">
                <a:latin typeface="Arial"/>
                <a:cs typeface="Arial"/>
              </a:rPr>
              <a:t>from online  </a:t>
            </a:r>
            <a:r>
              <a:rPr sz="1200" spc="-9" dirty="0">
                <a:latin typeface="Arial"/>
                <a:cs typeface="Arial"/>
              </a:rPr>
              <a:t>documentation of </a:t>
            </a:r>
            <a:r>
              <a:rPr sz="1200" spc="-13" dirty="0">
                <a:latin typeface="Arial"/>
                <a:cs typeface="Arial"/>
              </a:rPr>
              <a:t>Matlab </a:t>
            </a:r>
            <a:r>
              <a:rPr sz="1200" spc="-9" dirty="0">
                <a:latin typeface="Arial"/>
                <a:cs typeface="Arial"/>
              </a:rPr>
              <a:t>image  processing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13" dirty="0">
                <a:latin typeface="Arial"/>
                <a:cs typeface="Arial"/>
              </a:rPr>
              <a:t>toolbox</a:t>
            </a:r>
            <a:endParaRPr sz="1200">
              <a:latin typeface="Arial"/>
              <a:cs typeface="Arial"/>
            </a:endParaRPr>
          </a:p>
          <a:p>
            <a:pPr marL="11135">
              <a:spcBef>
                <a:spcPts val="737"/>
              </a:spcBef>
            </a:pPr>
            <a:r>
              <a:rPr sz="1200" u="sng" spc="-9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http://www.mathworks.com/access</a:t>
            </a:r>
            <a:endParaRPr sz="1200">
              <a:latin typeface="Arial"/>
              <a:cs typeface="Arial"/>
            </a:endParaRPr>
          </a:p>
          <a:p>
            <a:pPr marL="11135" marR="53450"/>
            <a:r>
              <a:rPr sz="1200" spc="-9" dirty="0">
                <a:latin typeface="Arial"/>
                <a:cs typeface="Arial"/>
              </a:rPr>
              <a:t>/helpdesk/help/toolbox/images/col  or10.shtml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Chapter 6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Colour Image Fundamentals and Processing Techniques</a:t>
            </a:r>
            <a:endParaRPr lang="en-IN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466" y="257555"/>
            <a:ext cx="10788164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CIE Chromaticity</a:t>
            </a:r>
            <a:r>
              <a:rPr sz="4000" spc="-96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Diagram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23487" y="998618"/>
            <a:ext cx="3614884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Trichromatic</a:t>
            </a:r>
            <a:r>
              <a:rPr sz="2100" spc="-79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coefficients: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32999" y="1560626"/>
            <a:ext cx="2119844" cy="716920"/>
            <a:chOff x="6870192" y="1719579"/>
            <a:chExt cx="1859280" cy="789940"/>
          </a:xfrm>
        </p:grpSpPr>
        <p:sp>
          <p:nvSpPr>
            <p:cNvPr id="6" name="object 6"/>
            <p:cNvSpPr/>
            <p:nvPr/>
          </p:nvSpPr>
          <p:spPr>
            <a:xfrm>
              <a:off x="6870192" y="1719579"/>
              <a:ext cx="1859280" cy="789940"/>
            </a:xfrm>
            <a:custGeom>
              <a:avLst/>
              <a:gdLst/>
              <a:ahLst/>
              <a:cxnLst/>
              <a:rect l="l" t="t" r="r" b="b"/>
              <a:pathLst>
                <a:path w="1859279" h="789939">
                  <a:moveTo>
                    <a:pt x="1859279" y="0"/>
                  </a:moveTo>
                  <a:lnTo>
                    <a:pt x="0" y="0"/>
                  </a:lnTo>
                  <a:lnTo>
                    <a:pt x="0" y="789432"/>
                  </a:lnTo>
                  <a:lnTo>
                    <a:pt x="1859279" y="789432"/>
                  </a:lnTo>
                  <a:lnTo>
                    <a:pt x="18592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97496" y="2128011"/>
              <a:ext cx="1271270" cy="0"/>
            </a:xfrm>
            <a:custGeom>
              <a:avLst/>
              <a:gdLst/>
              <a:ahLst/>
              <a:cxnLst/>
              <a:rect l="l" t="t" r="r" b="b"/>
              <a:pathLst>
                <a:path w="1271270">
                  <a:moveTo>
                    <a:pt x="0" y="0"/>
                  </a:moveTo>
                  <a:lnTo>
                    <a:pt x="1271015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86328" y="1479946"/>
            <a:ext cx="1930153" cy="765091"/>
          </a:xfrm>
          <a:prstGeom prst="rect">
            <a:avLst/>
          </a:prstGeom>
        </p:spPr>
        <p:txBody>
          <a:bodyPr vert="horz" wrap="square" lIns="0" tIns="66812" rIns="0" bIns="0" rtlCol="0">
            <a:spAutoFit/>
          </a:bodyPr>
          <a:lstStyle/>
          <a:p>
            <a:pPr marR="18930" algn="ctr">
              <a:spcBef>
                <a:spcPts val="526"/>
              </a:spcBef>
            </a:pPr>
            <a:r>
              <a:rPr sz="2100" i="1" dirty="0">
                <a:latin typeface="Times New Roman"/>
                <a:cs typeface="Times New Roman"/>
              </a:rPr>
              <a:t>X</a:t>
            </a:r>
            <a:endParaRPr sz="2100" dirty="0">
              <a:latin typeface="Times New Roman"/>
              <a:cs typeface="Times New Roman"/>
            </a:endParaRPr>
          </a:p>
          <a:p>
            <a:pPr marR="4454" algn="ctr">
              <a:spcBef>
                <a:spcPts val="443"/>
              </a:spcBef>
            </a:pPr>
            <a:r>
              <a:rPr sz="2100" i="1" dirty="0">
                <a:latin typeface="Times New Roman"/>
                <a:cs typeface="Times New Roman"/>
              </a:rPr>
              <a:t>X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Y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9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Z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02501" y="1712309"/>
            <a:ext cx="456115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i="1" dirty="0">
                <a:latin typeface="Times New Roman"/>
                <a:cs typeface="Times New Roman"/>
              </a:rPr>
              <a:t>x</a:t>
            </a:r>
            <a:r>
              <a:rPr sz="2100" i="1" spc="-2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01267" y="869064"/>
            <a:ext cx="5549821" cy="539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819097" y="2390502"/>
            <a:ext cx="2148080" cy="716920"/>
            <a:chOff x="6858000" y="2633979"/>
            <a:chExt cx="1884045" cy="789940"/>
          </a:xfrm>
        </p:grpSpPr>
        <p:sp>
          <p:nvSpPr>
            <p:cNvPr id="12" name="object 12"/>
            <p:cNvSpPr/>
            <p:nvPr/>
          </p:nvSpPr>
          <p:spPr>
            <a:xfrm>
              <a:off x="6858000" y="2633979"/>
              <a:ext cx="1884045" cy="789940"/>
            </a:xfrm>
            <a:custGeom>
              <a:avLst/>
              <a:gdLst/>
              <a:ahLst/>
              <a:cxnLst/>
              <a:rect l="l" t="t" r="r" b="b"/>
              <a:pathLst>
                <a:path w="1884045" h="789939">
                  <a:moveTo>
                    <a:pt x="1883663" y="0"/>
                  </a:moveTo>
                  <a:lnTo>
                    <a:pt x="0" y="0"/>
                  </a:lnTo>
                  <a:lnTo>
                    <a:pt x="0" y="789432"/>
                  </a:lnTo>
                  <a:lnTo>
                    <a:pt x="1883663" y="789432"/>
                  </a:lnTo>
                  <a:lnTo>
                    <a:pt x="188366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6640" y="3042411"/>
              <a:ext cx="1271270" cy="0"/>
            </a:xfrm>
            <a:custGeom>
              <a:avLst/>
              <a:gdLst/>
              <a:ahLst/>
              <a:cxnLst/>
              <a:rect l="l" t="t" r="r" b="b"/>
              <a:pathLst>
                <a:path w="1271270">
                  <a:moveTo>
                    <a:pt x="0" y="0"/>
                  </a:moveTo>
                  <a:lnTo>
                    <a:pt x="1271015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93275" y="2309821"/>
            <a:ext cx="1923204" cy="765091"/>
          </a:xfrm>
          <a:prstGeom prst="rect">
            <a:avLst/>
          </a:prstGeom>
        </p:spPr>
        <p:txBody>
          <a:bodyPr vert="horz" wrap="square" lIns="0" tIns="66812" rIns="0" bIns="0" rtlCol="0">
            <a:spAutoFit/>
          </a:bodyPr>
          <a:lstStyle/>
          <a:p>
            <a:pPr marR="58461" algn="ctr">
              <a:spcBef>
                <a:spcPts val="526"/>
              </a:spcBef>
            </a:pPr>
            <a:r>
              <a:rPr sz="2100" i="1" spc="-4" dirty="0">
                <a:latin typeface="Times New Roman"/>
                <a:cs typeface="Times New Roman"/>
              </a:rPr>
              <a:t>Y</a:t>
            </a:r>
            <a:endParaRPr sz="2100" dirty="0">
              <a:latin typeface="Times New Roman"/>
              <a:cs typeface="Times New Roman"/>
            </a:endParaRPr>
          </a:p>
          <a:p>
            <a:pPr marR="4454" algn="ctr">
              <a:spcBef>
                <a:spcPts val="443"/>
              </a:spcBef>
            </a:pPr>
            <a:r>
              <a:rPr sz="2100" i="1" dirty="0">
                <a:latin typeface="Times New Roman"/>
                <a:cs typeface="Times New Roman"/>
              </a:rPr>
              <a:t>X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Y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26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Z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09449" y="2542186"/>
            <a:ext cx="456115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i="1" dirty="0">
                <a:latin typeface="Times New Roman"/>
                <a:cs typeface="Times New Roman"/>
              </a:rPr>
              <a:t>y</a:t>
            </a:r>
            <a:r>
              <a:rPr sz="2100" i="1" spc="-2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850373" y="3289534"/>
            <a:ext cx="2088712" cy="716920"/>
            <a:chOff x="6885431" y="3624579"/>
            <a:chExt cx="1831975" cy="789940"/>
          </a:xfrm>
        </p:grpSpPr>
        <p:sp>
          <p:nvSpPr>
            <p:cNvPr id="17" name="object 17"/>
            <p:cNvSpPr/>
            <p:nvPr/>
          </p:nvSpPr>
          <p:spPr>
            <a:xfrm>
              <a:off x="6885431" y="3624579"/>
              <a:ext cx="1831975" cy="789940"/>
            </a:xfrm>
            <a:custGeom>
              <a:avLst/>
              <a:gdLst/>
              <a:ahLst/>
              <a:cxnLst/>
              <a:rect l="l" t="t" r="r" b="b"/>
              <a:pathLst>
                <a:path w="1831975" h="789939">
                  <a:moveTo>
                    <a:pt x="1831848" y="0"/>
                  </a:moveTo>
                  <a:lnTo>
                    <a:pt x="0" y="0"/>
                  </a:lnTo>
                  <a:lnTo>
                    <a:pt x="0" y="789432"/>
                  </a:lnTo>
                  <a:lnTo>
                    <a:pt x="1831848" y="789432"/>
                  </a:lnTo>
                  <a:lnTo>
                    <a:pt x="183184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94447" y="4033011"/>
              <a:ext cx="1271270" cy="0"/>
            </a:xfrm>
            <a:custGeom>
              <a:avLst/>
              <a:gdLst/>
              <a:ahLst/>
              <a:cxnLst/>
              <a:rect l="l" t="t" r="r" b="b"/>
              <a:pathLst>
                <a:path w="1271270">
                  <a:moveTo>
                    <a:pt x="0" y="0"/>
                  </a:moveTo>
                  <a:lnTo>
                    <a:pt x="12710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82853" y="3208852"/>
            <a:ext cx="2029639" cy="765091"/>
          </a:xfrm>
          <a:prstGeom prst="rect">
            <a:avLst/>
          </a:prstGeom>
        </p:spPr>
        <p:txBody>
          <a:bodyPr vert="horz" wrap="square" lIns="0" tIns="66812" rIns="0" bIns="0" rtlCol="0">
            <a:spAutoFit/>
          </a:bodyPr>
          <a:lstStyle/>
          <a:p>
            <a:pPr marR="22827" algn="ctr">
              <a:spcBef>
                <a:spcPts val="526"/>
              </a:spcBef>
            </a:pPr>
            <a:r>
              <a:rPr sz="2100" i="1" spc="-4" dirty="0">
                <a:latin typeface="Times New Roman"/>
                <a:cs typeface="Times New Roman"/>
              </a:rPr>
              <a:t>Z</a:t>
            </a:r>
            <a:endParaRPr sz="2100" dirty="0">
              <a:latin typeface="Times New Roman"/>
              <a:cs typeface="Times New Roman"/>
            </a:endParaRPr>
          </a:p>
          <a:p>
            <a:pPr marR="4454" algn="ctr">
              <a:spcBef>
                <a:spcPts val="443"/>
              </a:spcBef>
            </a:pPr>
            <a:r>
              <a:rPr sz="2100" i="1" dirty="0">
                <a:latin typeface="Times New Roman"/>
                <a:cs typeface="Times New Roman"/>
              </a:rPr>
              <a:t>X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Y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9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Z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16400" y="3441218"/>
            <a:ext cx="43873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i="1" spc="-4" dirty="0">
                <a:latin typeface="Times New Roman"/>
                <a:cs typeface="Times New Roman"/>
              </a:rPr>
              <a:t>z</a:t>
            </a:r>
            <a:r>
              <a:rPr sz="2100" i="1" spc="-1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06757" y="4257723"/>
            <a:ext cx="1800564" cy="30777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marL="52893">
              <a:lnSpc>
                <a:spcPts val="2359"/>
              </a:lnSpc>
            </a:pPr>
            <a:r>
              <a:rPr sz="2100" i="1" dirty="0">
                <a:latin typeface="Times New Roman"/>
                <a:cs typeface="Times New Roman"/>
              </a:rPr>
              <a:t>x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y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z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21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9110" y="6146613"/>
            <a:ext cx="202717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dirty="0">
                <a:latin typeface="Times New Roman"/>
                <a:cs typeface="Times New Roman"/>
              </a:rPr>
              <a:t>x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6222" y="3242048"/>
            <a:ext cx="202717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dirty="0">
                <a:latin typeface="Times New Roman"/>
                <a:cs typeface="Times New Roman"/>
              </a:rPr>
              <a:t>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27743" y="5178424"/>
            <a:ext cx="3744479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>
              <a:spcBef>
                <a:spcPts val="88"/>
              </a:spcBef>
            </a:pPr>
            <a:r>
              <a:rPr sz="2100" dirty="0">
                <a:latin typeface="Times New Roman"/>
                <a:cs typeface="Times New Roman"/>
              </a:rPr>
              <a:t>Points on the </a:t>
            </a:r>
            <a:r>
              <a:rPr sz="2100" spc="-4" dirty="0">
                <a:latin typeface="Times New Roman"/>
                <a:cs typeface="Times New Roman"/>
              </a:rPr>
              <a:t>boundary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are  </a:t>
            </a:r>
            <a:r>
              <a:rPr sz="2100" dirty="0">
                <a:latin typeface="Times New Roman"/>
                <a:cs typeface="Times New Roman"/>
              </a:rPr>
              <a:t>fully </a:t>
            </a:r>
            <a:r>
              <a:rPr sz="2100" spc="-4" dirty="0">
                <a:latin typeface="Times New Roman"/>
                <a:cs typeface="Times New Roman"/>
              </a:rPr>
              <a:t>saturated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colors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2539" y="924505"/>
            <a:ext cx="6396456" cy="5568235"/>
            <a:chOff x="1133664" y="1018667"/>
            <a:chExt cx="5610225" cy="6135370"/>
          </a:xfrm>
        </p:grpSpPr>
        <p:sp>
          <p:nvSpPr>
            <p:cNvPr id="3" name="object 3"/>
            <p:cNvSpPr/>
            <p:nvPr/>
          </p:nvSpPr>
          <p:spPr>
            <a:xfrm>
              <a:off x="1133664" y="1018667"/>
              <a:ext cx="5610074" cy="61349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93591" y="1862836"/>
              <a:ext cx="1457325" cy="1076325"/>
            </a:xfrm>
            <a:custGeom>
              <a:avLst/>
              <a:gdLst/>
              <a:ahLst/>
              <a:cxnLst/>
              <a:rect l="l" t="t" r="r" b="b"/>
              <a:pathLst>
                <a:path w="1457325" h="1076325">
                  <a:moveTo>
                    <a:pt x="39624" y="1002791"/>
                  </a:moveTo>
                  <a:lnTo>
                    <a:pt x="0" y="1075943"/>
                  </a:lnTo>
                  <a:lnTo>
                    <a:pt x="85344" y="1063752"/>
                  </a:lnTo>
                  <a:lnTo>
                    <a:pt x="73914" y="1048512"/>
                  </a:lnTo>
                  <a:lnTo>
                    <a:pt x="60960" y="1048512"/>
                  </a:lnTo>
                  <a:lnTo>
                    <a:pt x="45720" y="1030224"/>
                  </a:lnTo>
                  <a:lnTo>
                    <a:pt x="55039" y="1023346"/>
                  </a:lnTo>
                  <a:lnTo>
                    <a:pt x="39624" y="1002791"/>
                  </a:lnTo>
                  <a:close/>
                </a:path>
                <a:path w="1457325" h="1076325">
                  <a:moveTo>
                    <a:pt x="55039" y="1023346"/>
                  </a:moveTo>
                  <a:lnTo>
                    <a:pt x="45720" y="1030224"/>
                  </a:lnTo>
                  <a:lnTo>
                    <a:pt x="60960" y="1048512"/>
                  </a:lnTo>
                  <a:lnTo>
                    <a:pt x="69307" y="1042369"/>
                  </a:lnTo>
                  <a:lnTo>
                    <a:pt x="55039" y="1023346"/>
                  </a:lnTo>
                  <a:close/>
                </a:path>
                <a:path w="1457325" h="1076325">
                  <a:moveTo>
                    <a:pt x="69307" y="1042369"/>
                  </a:moveTo>
                  <a:lnTo>
                    <a:pt x="60960" y="1048512"/>
                  </a:lnTo>
                  <a:lnTo>
                    <a:pt x="73914" y="1048512"/>
                  </a:lnTo>
                  <a:lnTo>
                    <a:pt x="69307" y="1042369"/>
                  </a:lnTo>
                  <a:close/>
                </a:path>
                <a:path w="1457325" h="1076325">
                  <a:moveTo>
                    <a:pt x="1441704" y="0"/>
                  </a:moveTo>
                  <a:lnTo>
                    <a:pt x="55039" y="1023346"/>
                  </a:lnTo>
                  <a:lnTo>
                    <a:pt x="69307" y="1042369"/>
                  </a:lnTo>
                  <a:lnTo>
                    <a:pt x="1456944" y="21336"/>
                  </a:lnTo>
                  <a:lnTo>
                    <a:pt x="144170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2464" y="35955"/>
            <a:ext cx="10100392" cy="1009002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3600" spc="-4" dirty="0">
                <a:latin typeface="Trebuchet MS" pitchFamily="34" charset="0"/>
              </a:rPr>
              <a:t>Color </a:t>
            </a:r>
            <a:r>
              <a:rPr sz="3600" dirty="0">
                <a:latin typeface="Trebuchet MS" pitchFamily="34" charset="0"/>
              </a:rPr>
              <a:t>Gamut </a:t>
            </a:r>
            <a:r>
              <a:rPr sz="3600" spc="-4" dirty="0">
                <a:latin typeface="Trebuchet MS" pitchFamily="34" charset="0"/>
              </a:rPr>
              <a:t>of Color Monitors and </a:t>
            </a:r>
            <a:r>
              <a:rPr sz="3600" dirty="0">
                <a:latin typeface="Trebuchet MS" pitchFamily="34" charset="0"/>
              </a:rPr>
              <a:t>Printing</a:t>
            </a:r>
            <a:r>
              <a:rPr sz="3600" spc="-26" dirty="0">
                <a:latin typeface="Trebuchet MS" pitchFamily="34" charset="0"/>
              </a:rPr>
              <a:t> </a:t>
            </a:r>
            <a:r>
              <a:rPr sz="3600" dirty="0">
                <a:latin typeface="Trebuchet MS" pitchFamily="34" charset="0"/>
              </a:rPr>
              <a:t>Devices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82078" y="1374828"/>
            <a:ext cx="2179212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Color</a:t>
            </a:r>
            <a:r>
              <a:rPr sz="2100" spc="-79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Monitors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61026" y="3281237"/>
            <a:ext cx="1053407" cy="631051"/>
          </a:xfrm>
          <a:custGeom>
            <a:avLst/>
            <a:gdLst/>
            <a:ahLst/>
            <a:cxnLst/>
            <a:rect l="l" t="t" r="r" b="b"/>
            <a:pathLst>
              <a:path w="923925" h="695325">
                <a:moveTo>
                  <a:pt x="39624" y="618743"/>
                </a:moveTo>
                <a:lnTo>
                  <a:pt x="0" y="694944"/>
                </a:lnTo>
                <a:lnTo>
                  <a:pt x="85344" y="679703"/>
                </a:lnTo>
                <a:lnTo>
                  <a:pt x="76200" y="667512"/>
                </a:lnTo>
                <a:lnTo>
                  <a:pt x="60960" y="667512"/>
                </a:lnTo>
                <a:lnTo>
                  <a:pt x="45720" y="649224"/>
                </a:lnTo>
                <a:lnTo>
                  <a:pt x="56435" y="641159"/>
                </a:lnTo>
                <a:lnTo>
                  <a:pt x="39624" y="618743"/>
                </a:lnTo>
                <a:close/>
              </a:path>
              <a:path w="923925" h="695325">
                <a:moveTo>
                  <a:pt x="56435" y="641159"/>
                </a:moveTo>
                <a:lnTo>
                  <a:pt x="45720" y="649224"/>
                </a:lnTo>
                <a:lnTo>
                  <a:pt x="60960" y="667512"/>
                </a:lnTo>
                <a:lnTo>
                  <a:pt x="70717" y="660202"/>
                </a:lnTo>
                <a:lnTo>
                  <a:pt x="56435" y="641159"/>
                </a:lnTo>
                <a:close/>
              </a:path>
              <a:path w="923925" h="695325">
                <a:moveTo>
                  <a:pt x="70717" y="660202"/>
                </a:moveTo>
                <a:lnTo>
                  <a:pt x="60960" y="667512"/>
                </a:lnTo>
                <a:lnTo>
                  <a:pt x="76200" y="667512"/>
                </a:lnTo>
                <a:lnTo>
                  <a:pt x="70717" y="660202"/>
                </a:lnTo>
                <a:close/>
              </a:path>
              <a:path w="923925" h="695325">
                <a:moveTo>
                  <a:pt x="908304" y="0"/>
                </a:moveTo>
                <a:lnTo>
                  <a:pt x="56435" y="641159"/>
                </a:lnTo>
                <a:lnTo>
                  <a:pt x="70717" y="660202"/>
                </a:lnTo>
                <a:lnTo>
                  <a:pt x="923544" y="21336"/>
                </a:lnTo>
                <a:lnTo>
                  <a:pt x="9083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75972" y="3004151"/>
            <a:ext cx="2268985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Printing</a:t>
            </a:r>
            <a:r>
              <a:rPr sz="2100" spc="-8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devices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86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65" y="257555"/>
            <a:ext cx="10287713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CIE </a:t>
            </a:r>
            <a:r>
              <a:rPr sz="4000" spc="-4" dirty="0">
                <a:latin typeface="Trebuchet MS" pitchFamily="34" charset="0"/>
              </a:rPr>
              <a:t>Color Coordinates</a:t>
            </a:r>
            <a:r>
              <a:rPr sz="4000" spc="-35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(cont’d)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2465" y="970956"/>
            <a:ext cx="8847887" cy="3561496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12904" indent="-302325">
              <a:spcBef>
                <a:spcPts val="92"/>
              </a:spcBef>
              <a:buChar char="•"/>
              <a:tabLst>
                <a:tab pos="312904" algn="l"/>
                <a:tab pos="313460" algn="l"/>
              </a:tabLst>
            </a:pPr>
            <a:r>
              <a:rPr sz="2500" dirty="0">
                <a:latin typeface="Times New Roman"/>
                <a:cs typeface="Times New Roman"/>
              </a:rPr>
              <a:t>CIE </a:t>
            </a:r>
            <a:r>
              <a:rPr sz="2500" spc="-4" dirty="0">
                <a:latin typeface="Times New Roman"/>
                <a:cs typeface="Times New Roman"/>
              </a:rPr>
              <a:t>XYZ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system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663111" marR="4454" lvl="1" indent="-251659">
              <a:lnSpc>
                <a:spcPts val="2271"/>
              </a:lnSpc>
              <a:spcBef>
                <a:spcPts val="4"/>
              </a:spcBef>
              <a:buChar char="–"/>
              <a:tabLst>
                <a:tab pos="663111" algn="l"/>
                <a:tab pos="663667" algn="l"/>
              </a:tabLst>
            </a:pPr>
            <a:r>
              <a:rPr sz="2100" spc="-9" dirty="0">
                <a:latin typeface="Times New Roman"/>
                <a:cs typeface="Times New Roman"/>
              </a:rPr>
              <a:t>hypothetical </a:t>
            </a:r>
            <a:r>
              <a:rPr sz="2100" spc="-4" dirty="0">
                <a:latin typeface="Times New Roman"/>
                <a:cs typeface="Times New Roman"/>
              </a:rPr>
              <a:t>primary sources </a:t>
            </a:r>
            <a:r>
              <a:rPr sz="2100" dirty="0">
                <a:latin typeface="Times New Roman"/>
                <a:cs typeface="Times New Roman"/>
              </a:rPr>
              <a:t>to </a:t>
            </a:r>
            <a:r>
              <a:rPr sz="2100" spc="-13" dirty="0">
                <a:latin typeface="Times New Roman"/>
                <a:cs typeface="Times New Roman"/>
              </a:rPr>
              <a:t>yield </a:t>
            </a:r>
            <a:r>
              <a:rPr sz="2100" dirty="0">
                <a:latin typeface="Times New Roman"/>
                <a:cs typeface="Times New Roman"/>
              </a:rPr>
              <a:t>all-positive </a:t>
            </a:r>
            <a:r>
              <a:rPr sz="2100" spc="-4" dirty="0">
                <a:latin typeface="Times New Roman"/>
                <a:cs typeface="Times New Roman"/>
              </a:rPr>
              <a:t>spectral  </a:t>
            </a:r>
            <a:r>
              <a:rPr sz="2100" dirty="0">
                <a:latin typeface="Times New Roman"/>
                <a:cs typeface="Times New Roman"/>
              </a:rPr>
              <a:t>tristimulus</a:t>
            </a:r>
            <a:r>
              <a:rPr sz="2100" spc="-66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values</a:t>
            </a:r>
            <a:endParaRPr sz="210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219"/>
              </a:spcBef>
              <a:buChar char="–"/>
              <a:tabLst>
                <a:tab pos="663111" algn="l"/>
                <a:tab pos="663667" algn="l"/>
              </a:tabLst>
            </a:pPr>
            <a:r>
              <a:rPr sz="2100" spc="-4" dirty="0">
                <a:latin typeface="Times New Roman"/>
                <a:cs typeface="Times New Roman"/>
              </a:rPr>
              <a:t>Y </a:t>
            </a:r>
            <a:r>
              <a:rPr sz="2100" dirty="0">
                <a:latin typeface="Times New Roman"/>
                <a:cs typeface="Times New Roman"/>
              </a:rPr>
              <a:t>~</a:t>
            </a:r>
            <a:r>
              <a:rPr sz="2100" spc="-9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luminance</a:t>
            </a:r>
            <a:endParaRPr sz="2100">
              <a:latin typeface="Times New Roman"/>
              <a:cs typeface="Times New Roman"/>
            </a:endParaRPr>
          </a:p>
          <a:p>
            <a:pPr marL="312904" indent="-302325">
              <a:spcBef>
                <a:spcPts val="132"/>
              </a:spcBef>
              <a:buChar char="•"/>
              <a:tabLst>
                <a:tab pos="312904" algn="l"/>
                <a:tab pos="313460" algn="l"/>
              </a:tabLst>
            </a:pPr>
            <a:r>
              <a:rPr sz="2500" spc="4" dirty="0">
                <a:latin typeface="Times New Roman"/>
                <a:cs typeface="Times New Roman"/>
              </a:rPr>
              <a:t>Color </a:t>
            </a:r>
            <a:r>
              <a:rPr sz="2500" spc="-4" dirty="0">
                <a:latin typeface="Times New Roman"/>
                <a:cs typeface="Times New Roman"/>
              </a:rPr>
              <a:t>gamut </a:t>
            </a:r>
            <a:r>
              <a:rPr sz="2500" spc="4" dirty="0">
                <a:latin typeface="Times New Roman"/>
                <a:cs typeface="Times New Roman"/>
              </a:rPr>
              <a:t>of </a:t>
            </a:r>
            <a:r>
              <a:rPr sz="2500" dirty="0">
                <a:latin typeface="Times New Roman"/>
                <a:cs typeface="Times New Roman"/>
              </a:rPr>
              <a:t>3</a:t>
            </a:r>
            <a:r>
              <a:rPr sz="2500" spc="-118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primaries</a:t>
            </a:r>
            <a:endParaRPr sz="2500">
              <a:latin typeface="Times New Roman"/>
              <a:cs typeface="Times New Roman"/>
            </a:endParaRPr>
          </a:p>
          <a:p>
            <a:pPr marL="663111" marR="2088437" lvl="1" indent="-251659">
              <a:lnSpc>
                <a:spcPts val="2271"/>
              </a:lnSpc>
              <a:spcBef>
                <a:spcPts val="557"/>
              </a:spcBef>
              <a:buChar char="–"/>
              <a:tabLst>
                <a:tab pos="663111" algn="l"/>
                <a:tab pos="663667" algn="l"/>
              </a:tabLst>
            </a:pPr>
            <a:r>
              <a:rPr sz="2100" spc="-4" dirty="0">
                <a:latin typeface="Times New Roman"/>
                <a:cs typeface="Times New Roman"/>
              </a:rPr>
              <a:t>Colors </a:t>
            </a:r>
            <a:r>
              <a:rPr sz="2100" dirty="0">
                <a:latin typeface="Times New Roman"/>
                <a:cs typeface="Times New Roman"/>
              </a:rPr>
              <a:t>on line C1 </a:t>
            </a:r>
            <a:r>
              <a:rPr sz="2100" spc="-4" dirty="0">
                <a:latin typeface="Times New Roman"/>
                <a:cs typeface="Times New Roman"/>
              </a:rPr>
              <a:t>and </a:t>
            </a:r>
            <a:r>
              <a:rPr sz="2100" dirty="0">
                <a:latin typeface="Times New Roman"/>
                <a:cs typeface="Times New Roman"/>
              </a:rPr>
              <a:t>C2 </a:t>
            </a:r>
            <a:r>
              <a:rPr sz="2100" spc="-9" dirty="0">
                <a:latin typeface="Times New Roman"/>
                <a:cs typeface="Times New Roman"/>
              </a:rPr>
              <a:t>can </a:t>
            </a:r>
            <a:r>
              <a:rPr sz="2100" dirty="0">
                <a:latin typeface="Times New Roman"/>
                <a:cs typeface="Times New Roman"/>
              </a:rPr>
              <a:t>be  </a:t>
            </a:r>
            <a:r>
              <a:rPr sz="2100" spc="-4" dirty="0">
                <a:latin typeface="Times New Roman"/>
                <a:cs typeface="Times New Roman"/>
              </a:rPr>
              <a:t>produced </a:t>
            </a:r>
            <a:r>
              <a:rPr sz="2100" dirty="0">
                <a:latin typeface="Times New Roman"/>
                <a:cs typeface="Times New Roman"/>
              </a:rPr>
              <a:t>by </a:t>
            </a:r>
            <a:r>
              <a:rPr sz="2100" spc="-4" dirty="0">
                <a:latin typeface="Times New Roman"/>
                <a:cs typeface="Times New Roman"/>
              </a:rPr>
              <a:t>linear </a:t>
            </a:r>
            <a:r>
              <a:rPr sz="2100" dirty="0">
                <a:latin typeface="Times New Roman"/>
                <a:cs typeface="Times New Roman"/>
              </a:rPr>
              <a:t>mixture of the</a:t>
            </a:r>
            <a:r>
              <a:rPr sz="2100" spc="-79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two</a:t>
            </a:r>
            <a:endParaRPr sz="2100">
              <a:latin typeface="Times New Roman"/>
              <a:cs typeface="Times New Roman"/>
            </a:endParaRPr>
          </a:p>
          <a:p>
            <a:pPr marL="663111" lvl="1" indent="-251659">
              <a:lnSpc>
                <a:spcPts val="2398"/>
              </a:lnSpc>
              <a:spcBef>
                <a:spcPts val="219"/>
              </a:spcBef>
              <a:buChar char="–"/>
              <a:tabLst>
                <a:tab pos="663111" algn="l"/>
                <a:tab pos="663667" algn="l"/>
              </a:tabLst>
            </a:pPr>
            <a:r>
              <a:rPr sz="2100" spc="-4" dirty="0">
                <a:latin typeface="Times New Roman"/>
                <a:cs typeface="Times New Roman"/>
              </a:rPr>
              <a:t>Colors </a:t>
            </a:r>
            <a:r>
              <a:rPr sz="2100" dirty="0">
                <a:latin typeface="Times New Roman"/>
                <a:cs typeface="Times New Roman"/>
              </a:rPr>
              <a:t>inside the </a:t>
            </a:r>
            <a:r>
              <a:rPr sz="2100" spc="-4" dirty="0">
                <a:latin typeface="Times New Roman"/>
                <a:cs typeface="Times New Roman"/>
              </a:rPr>
              <a:t>triangle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gamut</a:t>
            </a:r>
            <a:endParaRPr sz="2100">
              <a:latin typeface="Times New Roman"/>
              <a:cs typeface="Times New Roman"/>
            </a:endParaRPr>
          </a:p>
          <a:p>
            <a:pPr marL="663111">
              <a:lnSpc>
                <a:spcPts val="2398"/>
              </a:lnSpc>
            </a:pPr>
            <a:r>
              <a:rPr sz="2100" spc="-9" dirty="0">
                <a:latin typeface="Times New Roman"/>
                <a:cs typeface="Times New Roman"/>
              </a:rPr>
              <a:t>can </a:t>
            </a:r>
            <a:r>
              <a:rPr sz="2100" dirty="0">
                <a:latin typeface="Times New Roman"/>
                <a:cs typeface="Times New Roman"/>
              </a:rPr>
              <a:t>be </a:t>
            </a:r>
            <a:r>
              <a:rPr sz="2100" spc="-4" dirty="0">
                <a:latin typeface="Times New Roman"/>
                <a:cs typeface="Times New Roman"/>
              </a:rPr>
              <a:t>reproduced </a:t>
            </a:r>
            <a:r>
              <a:rPr sz="2100" dirty="0">
                <a:latin typeface="Times New Roman"/>
                <a:cs typeface="Times New Roman"/>
              </a:rPr>
              <a:t>by </a:t>
            </a:r>
            <a:r>
              <a:rPr sz="2100" spc="-4" dirty="0">
                <a:latin typeface="Times New Roman"/>
                <a:cs typeface="Times New Roman"/>
              </a:rPr>
              <a:t>three</a:t>
            </a:r>
            <a:r>
              <a:rPr sz="2100" spc="22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primaries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6868" y="1159121"/>
            <a:ext cx="4645277" cy="770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18079" y="2711879"/>
            <a:ext cx="3442100" cy="271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09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447" y="2160477"/>
            <a:ext cx="5575460" cy="3830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464" y="257555"/>
            <a:ext cx="8867952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RGB </a:t>
            </a:r>
            <a:r>
              <a:rPr sz="4000" spc="-4" dirty="0">
                <a:latin typeface="Trebuchet MS" pitchFamily="34" charset="0"/>
              </a:rPr>
              <a:t>Color</a:t>
            </a:r>
            <a:r>
              <a:rPr sz="4000" spc="-92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6376" y="1096794"/>
            <a:ext cx="9204091" cy="1319294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2747650" marR="4454" indent="-2737071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Purpose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4" dirty="0">
                <a:latin typeface="Times New Roman"/>
                <a:cs typeface="Times New Roman"/>
              </a:rPr>
              <a:t>color models: </a:t>
            </a:r>
            <a:r>
              <a:rPr sz="2100" dirty="0">
                <a:latin typeface="Times New Roman"/>
                <a:cs typeface="Times New Roman"/>
              </a:rPr>
              <a:t>to </a:t>
            </a:r>
            <a:r>
              <a:rPr sz="2100" spc="-4" dirty="0">
                <a:latin typeface="Times New Roman"/>
                <a:cs typeface="Times New Roman"/>
              </a:rPr>
              <a:t>facilitate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4" dirty="0">
                <a:latin typeface="Times New Roman"/>
                <a:cs typeface="Times New Roman"/>
              </a:rPr>
              <a:t>specification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4" dirty="0">
                <a:latin typeface="Times New Roman"/>
                <a:cs typeface="Times New Roman"/>
              </a:rPr>
              <a:t>colors </a:t>
            </a:r>
            <a:r>
              <a:rPr sz="2100" spc="4" dirty="0">
                <a:latin typeface="Times New Roman"/>
                <a:cs typeface="Times New Roman"/>
              </a:rPr>
              <a:t>in  </a:t>
            </a:r>
            <a:r>
              <a:rPr sz="2100" dirty="0">
                <a:latin typeface="Times New Roman"/>
                <a:cs typeface="Times New Roman"/>
              </a:rPr>
              <a:t>some</a:t>
            </a:r>
            <a:r>
              <a:rPr sz="2100" spc="-13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standard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4740880"/>
            <a:r>
              <a:rPr sz="2100" spc="-4" dirty="0">
                <a:latin typeface="Times New Roman"/>
                <a:cs typeface="Times New Roman"/>
              </a:rPr>
              <a:t>RGB color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models:</a:t>
            </a:r>
            <a:endParaRPr sz="2100" dirty="0">
              <a:latin typeface="Times New Roman"/>
              <a:cs typeface="Times New Roman"/>
            </a:endParaRPr>
          </a:p>
          <a:p>
            <a:pPr marL="4872277" marR="221037" indent="-131397"/>
            <a:r>
              <a:rPr sz="2100" dirty="0">
                <a:latin typeface="Times New Roman"/>
                <a:cs typeface="Times New Roman"/>
              </a:rPr>
              <a:t>- </a:t>
            </a:r>
            <a:r>
              <a:rPr sz="2100" spc="-4" dirty="0">
                <a:latin typeface="Times New Roman"/>
                <a:cs typeface="Times New Roman"/>
              </a:rPr>
              <a:t>based </a:t>
            </a:r>
            <a:r>
              <a:rPr sz="2100" dirty="0">
                <a:latin typeface="Times New Roman"/>
                <a:cs typeface="Times New Roman"/>
              </a:rPr>
              <a:t>on</a:t>
            </a:r>
            <a:r>
              <a:rPr sz="2100" spc="-88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cartesian  coordinate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18" dirty="0">
                <a:latin typeface="Times New Roman"/>
                <a:cs typeface="Times New Roman"/>
              </a:rPr>
              <a:t>system</a:t>
            </a:r>
            <a:endParaRPr sz="2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6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324" y="1007378"/>
            <a:ext cx="4723203" cy="3294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466" y="257555"/>
            <a:ext cx="6683300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RGB </a:t>
            </a:r>
            <a:r>
              <a:rPr sz="4000" spc="-4" dirty="0">
                <a:latin typeface="Trebuchet MS" pitchFamily="34" charset="0"/>
              </a:rPr>
              <a:t>Color</a:t>
            </a:r>
            <a:r>
              <a:rPr sz="4000" spc="-83" dirty="0">
                <a:latin typeface="Trebuchet MS" pitchFamily="34" charset="0"/>
              </a:rPr>
              <a:t> </a:t>
            </a:r>
            <a:r>
              <a:rPr sz="4000" spc="-9" dirty="0">
                <a:latin typeface="Trebuchet MS" pitchFamily="34" charset="0"/>
              </a:rPr>
              <a:t>Cube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11958" y="1125864"/>
            <a:ext cx="1798865" cy="980740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 algn="just">
              <a:spcBef>
                <a:spcPts val="88"/>
              </a:spcBef>
            </a:pPr>
            <a:r>
              <a:rPr sz="2100" dirty="0">
                <a:latin typeface="Times New Roman"/>
                <a:cs typeface="Times New Roman"/>
              </a:rPr>
              <a:t>R = 8 bits  </a:t>
            </a:r>
            <a:r>
              <a:rPr sz="2100" spc="-4" dirty="0">
                <a:latin typeface="Times New Roman"/>
                <a:cs typeface="Times New Roman"/>
              </a:rPr>
              <a:t>G </a:t>
            </a:r>
            <a:r>
              <a:rPr sz="2100" dirty="0" smtClean="0">
                <a:latin typeface="Times New Roman"/>
                <a:cs typeface="Times New Roman"/>
              </a:rPr>
              <a:t>=</a:t>
            </a:r>
            <a:r>
              <a:rPr lang="en-GB" sz="2100" dirty="0" smtClean="0">
                <a:latin typeface="Times New Roman"/>
                <a:cs typeface="Times New Roman"/>
              </a:rPr>
              <a:t> </a:t>
            </a:r>
            <a:r>
              <a:rPr sz="2100" dirty="0" smtClean="0">
                <a:latin typeface="Times New Roman"/>
                <a:cs typeface="Times New Roman"/>
              </a:rPr>
              <a:t>8</a:t>
            </a:r>
            <a:r>
              <a:rPr sz="2100" spc="-83" dirty="0" smtClean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bits  </a:t>
            </a:r>
            <a:r>
              <a:rPr sz="2100" dirty="0" smtClean="0">
                <a:latin typeface="Times New Roman"/>
                <a:cs typeface="Times New Roman"/>
              </a:rPr>
              <a:t>B</a:t>
            </a:r>
            <a:r>
              <a:rPr lang="en-GB" sz="2100" dirty="0" smtClean="0">
                <a:latin typeface="Times New Roman"/>
                <a:cs typeface="Times New Roman"/>
              </a:rPr>
              <a:t> </a:t>
            </a:r>
            <a:r>
              <a:rPr sz="2100" dirty="0" smtClean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= </a:t>
            </a:r>
            <a:r>
              <a:rPr lang="en-GB" sz="2100" dirty="0" smtClean="0">
                <a:latin typeface="Times New Roman"/>
                <a:cs typeface="Times New Roman"/>
              </a:rPr>
              <a:t> </a:t>
            </a:r>
            <a:r>
              <a:rPr sz="2100" dirty="0" smtClean="0">
                <a:latin typeface="Times New Roman"/>
                <a:cs typeface="Times New Roman"/>
              </a:rPr>
              <a:t>8</a:t>
            </a:r>
            <a:r>
              <a:rPr sz="2100" spc="-96" dirty="0" smtClean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bits</a:t>
            </a:r>
          </a:p>
        </p:txBody>
      </p:sp>
      <p:sp>
        <p:nvSpPr>
          <p:cNvPr id="5" name="object 5"/>
          <p:cNvSpPr/>
          <p:nvPr/>
        </p:nvSpPr>
        <p:spPr>
          <a:xfrm>
            <a:off x="7589737" y="1264639"/>
            <a:ext cx="278012" cy="786077"/>
          </a:xfrm>
          <a:custGeom>
            <a:avLst/>
            <a:gdLst/>
            <a:ahLst/>
            <a:cxnLst/>
            <a:rect l="l" t="t" r="r" b="b"/>
            <a:pathLst>
              <a:path w="243840" h="866139">
                <a:moveTo>
                  <a:pt x="88392" y="810767"/>
                </a:moveTo>
                <a:lnTo>
                  <a:pt x="76200" y="819911"/>
                </a:lnTo>
                <a:lnTo>
                  <a:pt x="60960" y="829055"/>
                </a:lnTo>
                <a:lnTo>
                  <a:pt x="42672" y="835151"/>
                </a:lnTo>
                <a:lnTo>
                  <a:pt x="21336" y="838200"/>
                </a:lnTo>
                <a:lnTo>
                  <a:pt x="0" y="838200"/>
                </a:lnTo>
                <a:lnTo>
                  <a:pt x="3048" y="865631"/>
                </a:lnTo>
                <a:lnTo>
                  <a:pt x="27432" y="862583"/>
                </a:lnTo>
                <a:lnTo>
                  <a:pt x="51816" y="856488"/>
                </a:lnTo>
                <a:lnTo>
                  <a:pt x="73151" y="850391"/>
                </a:lnTo>
                <a:lnTo>
                  <a:pt x="88392" y="841247"/>
                </a:lnTo>
                <a:lnTo>
                  <a:pt x="91440" y="841247"/>
                </a:lnTo>
                <a:lnTo>
                  <a:pt x="103632" y="832103"/>
                </a:lnTo>
                <a:lnTo>
                  <a:pt x="103632" y="829055"/>
                </a:lnTo>
                <a:lnTo>
                  <a:pt x="106679" y="829055"/>
                </a:lnTo>
                <a:lnTo>
                  <a:pt x="115824" y="816863"/>
                </a:lnTo>
                <a:lnTo>
                  <a:pt x="118872" y="816863"/>
                </a:lnTo>
                <a:lnTo>
                  <a:pt x="118872" y="813815"/>
                </a:lnTo>
                <a:lnTo>
                  <a:pt x="88392" y="813815"/>
                </a:lnTo>
                <a:lnTo>
                  <a:pt x="88392" y="810767"/>
                </a:lnTo>
                <a:close/>
              </a:path>
              <a:path w="243840" h="866139">
                <a:moveTo>
                  <a:pt x="128016" y="789431"/>
                </a:moveTo>
                <a:lnTo>
                  <a:pt x="103632" y="789431"/>
                </a:lnTo>
                <a:lnTo>
                  <a:pt x="97536" y="801623"/>
                </a:lnTo>
                <a:lnTo>
                  <a:pt x="88392" y="813815"/>
                </a:lnTo>
                <a:lnTo>
                  <a:pt x="118872" y="813815"/>
                </a:lnTo>
                <a:lnTo>
                  <a:pt x="124968" y="801623"/>
                </a:lnTo>
                <a:lnTo>
                  <a:pt x="124968" y="798576"/>
                </a:lnTo>
                <a:lnTo>
                  <a:pt x="128016" y="798576"/>
                </a:lnTo>
                <a:lnTo>
                  <a:pt x="128016" y="789431"/>
                </a:lnTo>
                <a:close/>
              </a:path>
              <a:path w="243840" h="866139">
                <a:moveTo>
                  <a:pt x="173736" y="454151"/>
                </a:moveTo>
                <a:lnTo>
                  <a:pt x="124968" y="454151"/>
                </a:lnTo>
                <a:lnTo>
                  <a:pt x="115824" y="466343"/>
                </a:lnTo>
                <a:lnTo>
                  <a:pt x="115824" y="469391"/>
                </a:lnTo>
                <a:lnTo>
                  <a:pt x="112775" y="469391"/>
                </a:lnTo>
                <a:lnTo>
                  <a:pt x="106679" y="481583"/>
                </a:lnTo>
                <a:lnTo>
                  <a:pt x="106679" y="484631"/>
                </a:lnTo>
                <a:lnTo>
                  <a:pt x="103632" y="490727"/>
                </a:lnTo>
                <a:lnTo>
                  <a:pt x="103632" y="786383"/>
                </a:lnTo>
                <a:lnTo>
                  <a:pt x="100584" y="792479"/>
                </a:lnTo>
                <a:lnTo>
                  <a:pt x="103632" y="789431"/>
                </a:lnTo>
                <a:lnTo>
                  <a:pt x="128016" y="789431"/>
                </a:lnTo>
                <a:lnTo>
                  <a:pt x="128016" y="502919"/>
                </a:lnTo>
                <a:lnTo>
                  <a:pt x="131064" y="496823"/>
                </a:lnTo>
                <a:lnTo>
                  <a:pt x="128016" y="496823"/>
                </a:lnTo>
                <a:lnTo>
                  <a:pt x="131064" y="490727"/>
                </a:lnTo>
                <a:lnTo>
                  <a:pt x="132588" y="490727"/>
                </a:lnTo>
                <a:lnTo>
                  <a:pt x="135636" y="484631"/>
                </a:lnTo>
                <a:lnTo>
                  <a:pt x="134112" y="484631"/>
                </a:lnTo>
                <a:lnTo>
                  <a:pt x="146303" y="472439"/>
                </a:lnTo>
                <a:lnTo>
                  <a:pt x="143256" y="472439"/>
                </a:lnTo>
                <a:lnTo>
                  <a:pt x="158496" y="463295"/>
                </a:lnTo>
                <a:lnTo>
                  <a:pt x="155448" y="463295"/>
                </a:lnTo>
                <a:lnTo>
                  <a:pt x="173736" y="454151"/>
                </a:lnTo>
                <a:close/>
              </a:path>
              <a:path w="243840" h="866139">
                <a:moveTo>
                  <a:pt x="132588" y="490727"/>
                </a:moveTo>
                <a:lnTo>
                  <a:pt x="131064" y="490727"/>
                </a:lnTo>
                <a:lnTo>
                  <a:pt x="131064" y="493775"/>
                </a:lnTo>
                <a:lnTo>
                  <a:pt x="132588" y="490727"/>
                </a:lnTo>
                <a:close/>
              </a:path>
              <a:path w="243840" h="866139">
                <a:moveTo>
                  <a:pt x="137160" y="481583"/>
                </a:moveTo>
                <a:lnTo>
                  <a:pt x="134112" y="484631"/>
                </a:lnTo>
                <a:lnTo>
                  <a:pt x="135636" y="484631"/>
                </a:lnTo>
                <a:lnTo>
                  <a:pt x="137160" y="481583"/>
                </a:lnTo>
                <a:close/>
              </a:path>
              <a:path w="243840" h="866139">
                <a:moveTo>
                  <a:pt x="161544" y="432815"/>
                </a:moveTo>
                <a:lnTo>
                  <a:pt x="143256" y="441959"/>
                </a:lnTo>
                <a:lnTo>
                  <a:pt x="128016" y="454151"/>
                </a:lnTo>
                <a:lnTo>
                  <a:pt x="173736" y="454151"/>
                </a:lnTo>
                <a:lnTo>
                  <a:pt x="170688" y="457200"/>
                </a:lnTo>
                <a:lnTo>
                  <a:pt x="207264" y="445007"/>
                </a:lnTo>
                <a:lnTo>
                  <a:pt x="228600" y="445007"/>
                </a:lnTo>
                <a:lnTo>
                  <a:pt x="204216" y="441959"/>
                </a:lnTo>
                <a:lnTo>
                  <a:pt x="182879" y="438911"/>
                </a:lnTo>
                <a:lnTo>
                  <a:pt x="161544" y="432815"/>
                </a:lnTo>
                <a:close/>
              </a:path>
              <a:path w="243840" h="866139">
                <a:moveTo>
                  <a:pt x="228600" y="420623"/>
                </a:moveTo>
                <a:lnTo>
                  <a:pt x="207264" y="420623"/>
                </a:lnTo>
                <a:lnTo>
                  <a:pt x="182879" y="426719"/>
                </a:lnTo>
                <a:lnTo>
                  <a:pt x="161544" y="432815"/>
                </a:lnTo>
                <a:lnTo>
                  <a:pt x="182879" y="438911"/>
                </a:lnTo>
                <a:lnTo>
                  <a:pt x="204216" y="441959"/>
                </a:lnTo>
                <a:lnTo>
                  <a:pt x="228600" y="445007"/>
                </a:lnTo>
                <a:lnTo>
                  <a:pt x="228600" y="420623"/>
                </a:lnTo>
                <a:close/>
              </a:path>
              <a:path w="243840" h="866139">
                <a:moveTo>
                  <a:pt x="237744" y="420623"/>
                </a:moveTo>
                <a:lnTo>
                  <a:pt x="228600" y="420623"/>
                </a:lnTo>
                <a:lnTo>
                  <a:pt x="228600" y="445007"/>
                </a:lnTo>
                <a:lnTo>
                  <a:pt x="237744" y="445007"/>
                </a:lnTo>
                <a:lnTo>
                  <a:pt x="243840" y="438911"/>
                </a:lnTo>
                <a:lnTo>
                  <a:pt x="243840" y="426719"/>
                </a:lnTo>
                <a:lnTo>
                  <a:pt x="237744" y="420623"/>
                </a:lnTo>
                <a:close/>
              </a:path>
              <a:path w="243840" h="866139">
                <a:moveTo>
                  <a:pt x="123748" y="60959"/>
                </a:moveTo>
                <a:lnTo>
                  <a:pt x="97536" y="60959"/>
                </a:lnTo>
                <a:lnTo>
                  <a:pt x="103632" y="76200"/>
                </a:lnTo>
                <a:lnTo>
                  <a:pt x="103632" y="371855"/>
                </a:lnTo>
                <a:lnTo>
                  <a:pt x="106679" y="381000"/>
                </a:lnTo>
                <a:lnTo>
                  <a:pt x="106680" y="384048"/>
                </a:lnTo>
                <a:lnTo>
                  <a:pt x="112775" y="396239"/>
                </a:lnTo>
                <a:lnTo>
                  <a:pt x="115824" y="396239"/>
                </a:lnTo>
                <a:lnTo>
                  <a:pt x="115824" y="399288"/>
                </a:lnTo>
                <a:lnTo>
                  <a:pt x="124968" y="411479"/>
                </a:lnTo>
                <a:lnTo>
                  <a:pt x="128016" y="411479"/>
                </a:lnTo>
                <a:lnTo>
                  <a:pt x="143256" y="423671"/>
                </a:lnTo>
                <a:lnTo>
                  <a:pt x="161544" y="432815"/>
                </a:lnTo>
                <a:lnTo>
                  <a:pt x="182879" y="426719"/>
                </a:lnTo>
                <a:lnTo>
                  <a:pt x="207264" y="420623"/>
                </a:lnTo>
                <a:lnTo>
                  <a:pt x="231648" y="420623"/>
                </a:lnTo>
                <a:lnTo>
                  <a:pt x="188975" y="414527"/>
                </a:lnTo>
                <a:lnTo>
                  <a:pt x="170688" y="408431"/>
                </a:lnTo>
                <a:lnTo>
                  <a:pt x="173736" y="408431"/>
                </a:lnTo>
                <a:lnTo>
                  <a:pt x="161543" y="402335"/>
                </a:lnTo>
                <a:lnTo>
                  <a:pt x="158496" y="402335"/>
                </a:lnTo>
                <a:lnTo>
                  <a:pt x="147065" y="393191"/>
                </a:lnTo>
                <a:lnTo>
                  <a:pt x="146303" y="393191"/>
                </a:lnTo>
                <a:lnTo>
                  <a:pt x="134112" y="381000"/>
                </a:lnTo>
                <a:lnTo>
                  <a:pt x="135636" y="381000"/>
                </a:lnTo>
                <a:lnTo>
                  <a:pt x="132588" y="374903"/>
                </a:lnTo>
                <a:lnTo>
                  <a:pt x="131064" y="374903"/>
                </a:lnTo>
                <a:lnTo>
                  <a:pt x="128016" y="365759"/>
                </a:lnTo>
                <a:lnTo>
                  <a:pt x="129540" y="365759"/>
                </a:lnTo>
                <a:lnTo>
                  <a:pt x="128016" y="362711"/>
                </a:lnTo>
                <a:lnTo>
                  <a:pt x="128016" y="67055"/>
                </a:lnTo>
                <a:lnTo>
                  <a:pt x="124968" y="64007"/>
                </a:lnTo>
                <a:lnTo>
                  <a:pt x="123748" y="60959"/>
                </a:lnTo>
                <a:close/>
              </a:path>
              <a:path w="243840" h="866139">
                <a:moveTo>
                  <a:pt x="155448" y="399288"/>
                </a:moveTo>
                <a:lnTo>
                  <a:pt x="158496" y="402335"/>
                </a:lnTo>
                <a:lnTo>
                  <a:pt x="161543" y="402335"/>
                </a:lnTo>
                <a:lnTo>
                  <a:pt x="155448" y="399288"/>
                </a:lnTo>
                <a:close/>
              </a:path>
              <a:path w="243840" h="866139">
                <a:moveTo>
                  <a:pt x="143255" y="390144"/>
                </a:moveTo>
                <a:lnTo>
                  <a:pt x="146303" y="393191"/>
                </a:lnTo>
                <a:lnTo>
                  <a:pt x="147065" y="393191"/>
                </a:lnTo>
                <a:lnTo>
                  <a:pt x="143255" y="390144"/>
                </a:lnTo>
                <a:close/>
              </a:path>
              <a:path w="243840" h="866139">
                <a:moveTo>
                  <a:pt x="135636" y="381000"/>
                </a:moveTo>
                <a:lnTo>
                  <a:pt x="134112" y="381000"/>
                </a:lnTo>
                <a:lnTo>
                  <a:pt x="137160" y="384048"/>
                </a:lnTo>
                <a:lnTo>
                  <a:pt x="135636" y="381000"/>
                </a:lnTo>
                <a:close/>
              </a:path>
              <a:path w="243840" h="866139">
                <a:moveTo>
                  <a:pt x="131064" y="371855"/>
                </a:moveTo>
                <a:lnTo>
                  <a:pt x="131064" y="374903"/>
                </a:lnTo>
                <a:lnTo>
                  <a:pt x="132588" y="374903"/>
                </a:lnTo>
                <a:lnTo>
                  <a:pt x="131064" y="371855"/>
                </a:lnTo>
                <a:close/>
              </a:path>
              <a:path w="243840" h="866139">
                <a:moveTo>
                  <a:pt x="129540" y="365759"/>
                </a:moveTo>
                <a:lnTo>
                  <a:pt x="128016" y="365759"/>
                </a:lnTo>
                <a:lnTo>
                  <a:pt x="131064" y="368807"/>
                </a:lnTo>
                <a:lnTo>
                  <a:pt x="129540" y="365759"/>
                </a:lnTo>
                <a:close/>
              </a:path>
              <a:path w="243840" h="866139">
                <a:moveTo>
                  <a:pt x="100584" y="73151"/>
                </a:moveTo>
                <a:lnTo>
                  <a:pt x="103632" y="79247"/>
                </a:lnTo>
                <a:lnTo>
                  <a:pt x="103632" y="76200"/>
                </a:lnTo>
                <a:lnTo>
                  <a:pt x="100584" y="73151"/>
                </a:lnTo>
                <a:close/>
              </a:path>
              <a:path w="243840" h="866139">
                <a:moveTo>
                  <a:pt x="120091" y="51815"/>
                </a:moveTo>
                <a:lnTo>
                  <a:pt x="88392" y="51815"/>
                </a:lnTo>
                <a:lnTo>
                  <a:pt x="97536" y="64007"/>
                </a:lnTo>
                <a:lnTo>
                  <a:pt x="97536" y="60959"/>
                </a:lnTo>
                <a:lnTo>
                  <a:pt x="123748" y="60959"/>
                </a:lnTo>
                <a:lnTo>
                  <a:pt x="120091" y="51815"/>
                </a:lnTo>
                <a:close/>
              </a:path>
              <a:path w="243840" h="866139">
                <a:moveTo>
                  <a:pt x="111251" y="42671"/>
                </a:moveTo>
                <a:lnTo>
                  <a:pt x="76200" y="42671"/>
                </a:lnTo>
                <a:lnTo>
                  <a:pt x="88392" y="54863"/>
                </a:lnTo>
                <a:lnTo>
                  <a:pt x="88392" y="51815"/>
                </a:lnTo>
                <a:lnTo>
                  <a:pt x="120091" y="51815"/>
                </a:lnTo>
                <a:lnTo>
                  <a:pt x="118872" y="48767"/>
                </a:lnTo>
                <a:lnTo>
                  <a:pt x="115824" y="48767"/>
                </a:lnTo>
                <a:lnTo>
                  <a:pt x="111251" y="42671"/>
                </a:lnTo>
                <a:close/>
              </a:path>
              <a:path w="243840" h="866139">
                <a:moveTo>
                  <a:pt x="3048" y="0"/>
                </a:moveTo>
                <a:lnTo>
                  <a:pt x="0" y="27431"/>
                </a:lnTo>
                <a:lnTo>
                  <a:pt x="24384" y="27431"/>
                </a:lnTo>
                <a:lnTo>
                  <a:pt x="42672" y="30479"/>
                </a:lnTo>
                <a:lnTo>
                  <a:pt x="60960" y="36575"/>
                </a:lnTo>
                <a:lnTo>
                  <a:pt x="76200" y="45719"/>
                </a:lnTo>
                <a:lnTo>
                  <a:pt x="76200" y="42671"/>
                </a:lnTo>
                <a:lnTo>
                  <a:pt x="111251" y="42671"/>
                </a:lnTo>
                <a:lnTo>
                  <a:pt x="106679" y="36575"/>
                </a:lnTo>
                <a:lnTo>
                  <a:pt x="106679" y="33527"/>
                </a:lnTo>
                <a:lnTo>
                  <a:pt x="103632" y="33527"/>
                </a:lnTo>
                <a:lnTo>
                  <a:pt x="91440" y="24383"/>
                </a:lnTo>
                <a:lnTo>
                  <a:pt x="88392" y="21335"/>
                </a:lnTo>
                <a:lnTo>
                  <a:pt x="73151" y="15239"/>
                </a:lnTo>
                <a:lnTo>
                  <a:pt x="70103" y="12191"/>
                </a:lnTo>
                <a:lnTo>
                  <a:pt x="48768" y="6095"/>
                </a:lnTo>
                <a:lnTo>
                  <a:pt x="27432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83409" y="1264176"/>
            <a:ext cx="2698312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dirty="0">
                <a:latin typeface="Times New Roman"/>
                <a:cs typeface="Times New Roman"/>
              </a:rPr>
              <a:t>Color </a:t>
            </a:r>
            <a:r>
              <a:rPr sz="2100" spc="-4" dirty="0">
                <a:latin typeface="Times New Roman"/>
                <a:cs typeface="Times New Roman"/>
              </a:rPr>
              <a:t>depth </a:t>
            </a:r>
            <a:r>
              <a:rPr sz="2100" dirty="0">
                <a:latin typeface="Times New Roman"/>
                <a:cs typeface="Times New Roman"/>
              </a:rPr>
              <a:t>24</a:t>
            </a:r>
            <a:r>
              <a:rPr sz="2100" spc="-9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bits</a:t>
            </a:r>
            <a:endParaRPr sz="2100">
              <a:latin typeface="Times New Roman"/>
              <a:cs typeface="Times New Roman"/>
            </a:endParaRPr>
          </a:p>
          <a:p>
            <a:pPr marL="11135"/>
            <a:r>
              <a:rPr sz="2100" dirty="0">
                <a:latin typeface="Times New Roman"/>
                <a:cs typeface="Times New Roman"/>
              </a:rPr>
              <a:t>= 16777216</a:t>
            </a:r>
            <a:r>
              <a:rPr sz="2100" spc="-88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colors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3325" y="4452014"/>
            <a:ext cx="7565847" cy="2001323"/>
            <a:chOff x="1002791" y="4905459"/>
            <a:chExt cx="6635878" cy="2205161"/>
          </a:xfrm>
        </p:grpSpPr>
        <p:sp>
          <p:nvSpPr>
            <p:cNvPr id="8" name="object 8"/>
            <p:cNvSpPr/>
            <p:nvPr/>
          </p:nvSpPr>
          <p:spPr>
            <a:xfrm>
              <a:off x="1002791" y="4905459"/>
              <a:ext cx="5749834" cy="22051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17791" y="5681980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228600" y="0"/>
                  </a:moveTo>
                  <a:lnTo>
                    <a:pt x="0" y="344424"/>
                  </a:lnTo>
                  <a:lnTo>
                    <a:pt x="228600" y="685800"/>
                  </a:lnTo>
                  <a:lnTo>
                    <a:pt x="228600" y="515112"/>
                  </a:lnTo>
                  <a:lnTo>
                    <a:pt x="914400" y="515112"/>
                  </a:lnTo>
                  <a:lnTo>
                    <a:pt x="914400" y="173736"/>
                  </a:lnTo>
                  <a:lnTo>
                    <a:pt x="228600" y="17373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14744" y="5666740"/>
              <a:ext cx="923925" cy="719455"/>
            </a:xfrm>
            <a:custGeom>
              <a:avLst/>
              <a:gdLst/>
              <a:ahLst/>
              <a:cxnLst/>
              <a:rect l="l" t="t" r="r" b="b"/>
              <a:pathLst>
                <a:path w="923925" h="719454">
                  <a:moveTo>
                    <a:pt x="237744" y="0"/>
                  </a:moveTo>
                  <a:lnTo>
                    <a:pt x="0" y="359664"/>
                  </a:lnTo>
                  <a:lnTo>
                    <a:pt x="237744" y="719328"/>
                  </a:lnTo>
                  <a:lnTo>
                    <a:pt x="237744" y="701040"/>
                  </a:lnTo>
                  <a:lnTo>
                    <a:pt x="228600" y="701040"/>
                  </a:lnTo>
                  <a:lnTo>
                    <a:pt x="228600" y="687263"/>
                  </a:lnTo>
                  <a:lnTo>
                    <a:pt x="13190" y="362712"/>
                  </a:lnTo>
                  <a:lnTo>
                    <a:pt x="9144" y="362712"/>
                  </a:lnTo>
                  <a:lnTo>
                    <a:pt x="9144" y="356616"/>
                  </a:lnTo>
                  <a:lnTo>
                    <a:pt x="13190" y="356616"/>
                  </a:lnTo>
                  <a:lnTo>
                    <a:pt x="228600" y="32064"/>
                  </a:lnTo>
                  <a:lnTo>
                    <a:pt x="228600" y="15240"/>
                  </a:lnTo>
                  <a:lnTo>
                    <a:pt x="237744" y="15240"/>
                  </a:lnTo>
                  <a:lnTo>
                    <a:pt x="237744" y="0"/>
                  </a:lnTo>
                  <a:close/>
                </a:path>
                <a:path w="923925" h="719454">
                  <a:moveTo>
                    <a:pt x="228600" y="687263"/>
                  </a:moveTo>
                  <a:lnTo>
                    <a:pt x="228600" y="701040"/>
                  </a:lnTo>
                  <a:lnTo>
                    <a:pt x="237744" y="701040"/>
                  </a:lnTo>
                  <a:lnTo>
                    <a:pt x="228600" y="687263"/>
                  </a:lnTo>
                  <a:close/>
                </a:path>
                <a:path w="923925" h="719454">
                  <a:moveTo>
                    <a:pt x="914400" y="527304"/>
                  </a:moveTo>
                  <a:lnTo>
                    <a:pt x="228600" y="527304"/>
                  </a:lnTo>
                  <a:lnTo>
                    <a:pt x="228600" y="687263"/>
                  </a:lnTo>
                  <a:lnTo>
                    <a:pt x="237744" y="701040"/>
                  </a:lnTo>
                  <a:lnTo>
                    <a:pt x="237744" y="536448"/>
                  </a:lnTo>
                  <a:lnTo>
                    <a:pt x="231648" y="536448"/>
                  </a:lnTo>
                  <a:lnTo>
                    <a:pt x="237744" y="530352"/>
                  </a:lnTo>
                  <a:lnTo>
                    <a:pt x="914400" y="530352"/>
                  </a:lnTo>
                  <a:lnTo>
                    <a:pt x="914400" y="527304"/>
                  </a:lnTo>
                  <a:close/>
                </a:path>
                <a:path w="923925" h="719454">
                  <a:moveTo>
                    <a:pt x="237744" y="530352"/>
                  </a:moveTo>
                  <a:lnTo>
                    <a:pt x="231648" y="536448"/>
                  </a:lnTo>
                  <a:lnTo>
                    <a:pt x="237744" y="536448"/>
                  </a:lnTo>
                  <a:lnTo>
                    <a:pt x="237744" y="530352"/>
                  </a:lnTo>
                  <a:close/>
                </a:path>
                <a:path w="923925" h="719454">
                  <a:moveTo>
                    <a:pt x="923544" y="527304"/>
                  </a:moveTo>
                  <a:lnTo>
                    <a:pt x="917448" y="527304"/>
                  </a:lnTo>
                  <a:lnTo>
                    <a:pt x="914400" y="530352"/>
                  </a:lnTo>
                  <a:lnTo>
                    <a:pt x="237744" y="530352"/>
                  </a:lnTo>
                  <a:lnTo>
                    <a:pt x="237744" y="536448"/>
                  </a:lnTo>
                  <a:lnTo>
                    <a:pt x="923544" y="536448"/>
                  </a:lnTo>
                  <a:lnTo>
                    <a:pt x="923544" y="527304"/>
                  </a:lnTo>
                  <a:close/>
                </a:path>
                <a:path w="923925" h="719454">
                  <a:moveTo>
                    <a:pt x="914400" y="188976"/>
                  </a:moveTo>
                  <a:lnTo>
                    <a:pt x="914400" y="530352"/>
                  </a:lnTo>
                  <a:lnTo>
                    <a:pt x="917448" y="527304"/>
                  </a:lnTo>
                  <a:lnTo>
                    <a:pt x="923544" y="527304"/>
                  </a:lnTo>
                  <a:lnTo>
                    <a:pt x="923544" y="192024"/>
                  </a:lnTo>
                  <a:lnTo>
                    <a:pt x="917448" y="192024"/>
                  </a:lnTo>
                  <a:lnTo>
                    <a:pt x="914400" y="188976"/>
                  </a:lnTo>
                  <a:close/>
                </a:path>
                <a:path w="923925" h="719454">
                  <a:moveTo>
                    <a:pt x="9144" y="356616"/>
                  </a:moveTo>
                  <a:lnTo>
                    <a:pt x="9144" y="362712"/>
                  </a:lnTo>
                  <a:lnTo>
                    <a:pt x="11167" y="359664"/>
                  </a:lnTo>
                  <a:lnTo>
                    <a:pt x="9144" y="356616"/>
                  </a:lnTo>
                  <a:close/>
                </a:path>
                <a:path w="923925" h="719454">
                  <a:moveTo>
                    <a:pt x="11167" y="359664"/>
                  </a:moveTo>
                  <a:lnTo>
                    <a:pt x="9144" y="362712"/>
                  </a:lnTo>
                  <a:lnTo>
                    <a:pt x="13190" y="362712"/>
                  </a:lnTo>
                  <a:lnTo>
                    <a:pt x="11167" y="359664"/>
                  </a:lnTo>
                  <a:close/>
                </a:path>
                <a:path w="923925" h="719454">
                  <a:moveTo>
                    <a:pt x="13190" y="356616"/>
                  </a:moveTo>
                  <a:lnTo>
                    <a:pt x="9144" y="356616"/>
                  </a:lnTo>
                  <a:lnTo>
                    <a:pt x="11167" y="359664"/>
                  </a:lnTo>
                  <a:lnTo>
                    <a:pt x="13190" y="356616"/>
                  </a:lnTo>
                  <a:close/>
                </a:path>
                <a:path w="923925" h="719454">
                  <a:moveTo>
                    <a:pt x="237744" y="18287"/>
                  </a:moveTo>
                  <a:lnTo>
                    <a:pt x="228600" y="32064"/>
                  </a:lnTo>
                  <a:lnTo>
                    <a:pt x="228600" y="192024"/>
                  </a:lnTo>
                  <a:lnTo>
                    <a:pt x="914400" y="192024"/>
                  </a:lnTo>
                  <a:lnTo>
                    <a:pt x="914400" y="188976"/>
                  </a:lnTo>
                  <a:lnTo>
                    <a:pt x="237744" y="188976"/>
                  </a:lnTo>
                  <a:lnTo>
                    <a:pt x="231648" y="182880"/>
                  </a:lnTo>
                  <a:lnTo>
                    <a:pt x="237744" y="182880"/>
                  </a:lnTo>
                  <a:lnTo>
                    <a:pt x="237744" y="18287"/>
                  </a:lnTo>
                  <a:close/>
                </a:path>
                <a:path w="923925" h="719454">
                  <a:moveTo>
                    <a:pt x="923544" y="182880"/>
                  </a:moveTo>
                  <a:lnTo>
                    <a:pt x="237744" y="182880"/>
                  </a:lnTo>
                  <a:lnTo>
                    <a:pt x="237744" y="188976"/>
                  </a:lnTo>
                  <a:lnTo>
                    <a:pt x="914400" y="188976"/>
                  </a:lnTo>
                  <a:lnTo>
                    <a:pt x="917448" y="192024"/>
                  </a:lnTo>
                  <a:lnTo>
                    <a:pt x="923544" y="192024"/>
                  </a:lnTo>
                  <a:lnTo>
                    <a:pt x="923544" y="182880"/>
                  </a:lnTo>
                  <a:close/>
                </a:path>
                <a:path w="923925" h="719454">
                  <a:moveTo>
                    <a:pt x="237744" y="182880"/>
                  </a:moveTo>
                  <a:lnTo>
                    <a:pt x="231648" y="182880"/>
                  </a:lnTo>
                  <a:lnTo>
                    <a:pt x="237744" y="188976"/>
                  </a:lnTo>
                  <a:lnTo>
                    <a:pt x="237744" y="182880"/>
                  </a:lnTo>
                  <a:close/>
                </a:path>
                <a:path w="923925" h="719454">
                  <a:moveTo>
                    <a:pt x="228600" y="15240"/>
                  </a:moveTo>
                  <a:lnTo>
                    <a:pt x="228600" y="32064"/>
                  </a:lnTo>
                  <a:lnTo>
                    <a:pt x="237744" y="18287"/>
                  </a:lnTo>
                  <a:lnTo>
                    <a:pt x="228600" y="15240"/>
                  </a:lnTo>
                  <a:close/>
                </a:path>
                <a:path w="923925" h="719454">
                  <a:moveTo>
                    <a:pt x="237744" y="15240"/>
                  </a:moveTo>
                  <a:lnTo>
                    <a:pt x="228600" y="15240"/>
                  </a:lnTo>
                  <a:lnTo>
                    <a:pt x="237744" y="18287"/>
                  </a:lnTo>
                  <a:lnTo>
                    <a:pt x="237744" y="15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78441" y="5109267"/>
            <a:ext cx="1842556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Hidden</a:t>
            </a:r>
            <a:r>
              <a:rPr sz="2100" spc="-83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faces  </a:t>
            </a:r>
            <a:r>
              <a:rPr sz="2100" dirty="0">
                <a:latin typeface="Times New Roman"/>
                <a:cs typeface="Times New Roman"/>
              </a:rPr>
              <a:t>of the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cube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42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83" y="938221"/>
            <a:ext cx="7822464" cy="5137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51585" y="188641"/>
            <a:ext cx="6467684" cy="627359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  <a:cs typeface="Arial"/>
              </a:rPr>
              <a:t>RGB </a:t>
            </a:r>
            <a:r>
              <a:rPr sz="4000" spc="-4" dirty="0">
                <a:latin typeface="Trebuchet MS" pitchFamily="34" charset="0"/>
                <a:cs typeface="Arial"/>
              </a:rPr>
              <a:t>Color Model</a:t>
            </a:r>
            <a:r>
              <a:rPr sz="4000" spc="-88" dirty="0">
                <a:latin typeface="Trebuchet MS" pitchFamily="34" charset="0"/>
                <a:cs typeface="Arial"/>
              </a:rPr>
              <a:t> </a:t>
            </a:r>
            <a:endParaRPr sz="4000" dirty="0">
              <a:latin typeface="Trebuchet MS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9829" y="1138466"/>
            <a:ext cx="3006355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Red </a:t>
            </a:r>
            <a:r>
              <a:rPr sz="2100" dirty="0">
                <a:latin typeface="Times New Roman"/>
                <a:cs typeface="Times New Roman"/>
              </a:rPr>
              <a:t>fixed </a:t>
            </a:r>
            <a:r>
              <a:rPr sz="2100" spc="-4" dirty="0">
                <a:latin typeface="Times New Roman"/>
                <a:cs typeface="Times New Roman"/>
              </a:rPr>
              <a:t>at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127</a:t>
            </a:r>
          </a:p>
        </p:txBody>
      </p:sp>
    </p:spTree>
    <p:extLst>
      <p:ext uri="{BB962C8B-B14F-4D97-AF65-F5344CB8AC3E}">
        <p14:creationId xmlns:p14="http://schemas.microsoft.com/office/powerpoint/2010/main" val="37547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324" y="1906408"/>
            <a:ext cx="8767744" cy="4561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464" y="257555"/>
            <a:ext cx="7139760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Safe RGB</a:t>
            </a:r>
            <a:r>
              <a:rPr sz="4000" spc="-75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Colors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9483" y="915629"/>
            <a:ext cx="8834976" cy="815476"/>
          </a:xfrm>
          <a:prstGeom prst="rect">
            <a:avLst/>
          </a:prstGeom>
        </p:spPr>
        <p:txBody>
          <a:bodyPr vert="horz" wrap="square" lIns="0" tIns="91309" rIns="0" bIns="0" rtlCol="0">
            <a:spAutoFit/>
          </a:bodyPr>
          <a:lstStyle/>
          <a:p>
            <a:pPr marL="11135">
              <a:spcBef>
                <a:spcPts val="718"/>
              </a:spcBef>
            </a:pPr>
            <a:r>
              <a:rPr sz="2100" spc="-4" dirty="0">
                <a:latin typeface="Times New Roman"/>
                <a:cs typeface="Times New Roman"/>
              </a:rPr>
              <a:t>Safe RGB colors: </a:t>
            </a:r>
            <a:r>
              <a:rPr sz="2100" dirty="0">
                <a:latin typeface="Times New Roman"/>
                <a:cs typeface="Times New Roman"/>
              </a:rPr>
              <a:t>a </a:t>
            </a:r>
            <a:r>
              <a:rPr sz="2100" spc="-4" dirty="0">
                <a:latin typeface="Times New Roman"/>
                <a:cs typeface="Times New Roman"/>
              </a:rPr>
              <a:t>subset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4" dirty="0">
                <a:latin typeface="Times New Roman"/>
                <a:cs typeface="Times New Roman"/>
              </a:rPr>
              <a:t>RGB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colors.</a:t>
            </a:r>
            <a:endParaRPr sz="2100" dirty="0">
              <a:latin typeface="Times New Roman"/>
              <a:cs typeface="Times New Roman"/>
            </a:endParaRPr>
          </a:p>
          <a:p>
            <a:pPr marL="26725">
              <a:spcBef>
                <a:spcPts val="631"/>
              </a:spcBef>
            </a:pPr>
            <a:r>
              <a:rPr sz="2100" spc="-4" dirty="0">
                <a:latin typeface="Times New Roman"/>
                <a:cs typeface="Times New Roman"/>
              </a:rPr>
              <a:t>There </a:t>
            </a:r>
            <a:r>
              <a:rPr sz="2100" spc="-9" dirty="0">
                <a:latin typeface="Times New Roman"/>
                <a:cs typeface="Times New Roman"/>
              </a:rPr>
              <a:t>are </a:t>
            </a:r>
            <a:r>
              <a:rPr sz="2100" dirty="0">
                <a:latin typeface="Times New Roman"/>
                <a:cs typeface="Times New Roman"/>
              </a:rPr>
              <a:t>216 </a:t>
            </a:r>
            <a:r>
              <a:rPr sz="2100" spc="-4" dirty="0">
                <a:latin typeface="Times New Roman"/>
                <a:cs typeface="Times New Roman"/>
              </a:rPr>
              <a:t>colors </a:t>
            </a:r>
            <a:r>
              <a:rPr sz="2100" dirty="0">
                <a:latin typeface="Times New Roman"/>
                <a:cs typeface="Times New Roman"/>
              </a:rPr>
              <a:t>common in most </a:t>
            </a:r>
            <a:r>
              <a:rPr sz="2100" spc="-4" dirty="0">
                <a:latin typeface="Times New Roman"/>
                <a:cs typeface="Times New Roman"/>
              </a:rPr>
              <a:t>operating</a:t>
            </a:r>
            <a:r>
              <a:rPr sz="2100" spc="-57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systems.</a:t>
            </a:r>
            <a:endParaRPr sz="2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52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448" y="2183034"/>
            <a:ext cx="5324337" cy="3847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465" y="257555"/>
            <a:ext cx="8900139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RGB Safe-color</a:t>
            </a:r>
            <a:r>
              <a:rPr sz="4000" spc="-105" dirty="0">
                <a:latin typeface="Trebuchet MS" pitchFamily="34" charset="0"/>
              </a:rPr>
              <a:t> </a:t>
            </a:r>
            <a:r>
              <a:rPr sz="4000" spc="-9" dirty="0">
                <a:latin typeface="Trebuchet MS" pitchFamily="34" charset="0"/>
              </a:rPr>
              <a:t>Cube</a:t>
            </a:r>
          </a:p>
        </p:txBody>
      </p:sp>
      <p:sp>
        <p:nvSpPr>
          <p:cNvPr id="4" name="object 4"/>
          <p:cNvSpPr/>
          <p:nvPr/>
        </p:nvSpPr>
        <p:spPr>
          <a:xfrm>
            <a:off x="1287063" y="974495"/>
            <a:ext cx="8585541" cy="906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1267" y="2481329"/>
            <a:ext cx="4307020" cy="1655570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 marR="228275" indent="272260" algn="just">
              <a:spcBef>
                <a:spcPts val="79"/>
              </a:spcBef>
            </a:pPr>
            <a:r>
              <a:rPr dirty="0">
                <a:latin typeface="Times New Roman"/>
                <a:cs typeface="Times New Roman"/>
              </a:rPr>
              <a:t>The </a:t>
            </a:r>
            <a:r>
              <a:rPr spc="-9" dirty="0">
                <a:latin typeface="Times New Roman"/>
                <a:cs typeface="Times New Roman"/>
              </a:rPr>
              <a:t>RGB Cube </a:t>
            </a:r>
            <a:r>
              <a:rPr spc="-4" dirty="0">
                <a:latin typeface="Times New Roman"/>
                <a:cs typeface="Times New Roman"/>
              </a:rPr>
              <a:t>is divided </a:t>
            </a:r>
            <a:r>
              <a:rPr spc="-9" dirty="0">
                <a:latin typeface="Times New Roman"/>
                <a:cs typeface="Times New Roman"/>
              </a:rPr>
              <a:t>into  </a:t>
            </a:r>
            <a:r>
              <a:rPr spc="-4" dirty="0">
                <a:latin typeface="Times New Roman"/>
                <a:cs typeface="Times New Roman"/>
              </a:rPr>
              <a:t>6 </a:t>
            </a:r>
            <a:r>
              <a:rPr spc="-9" dirty="0">
                <a:latin typeface="Times New Roman"/>
                <a:cs typeface="Times New Roman"/>
              </a:rPr>
              <a:t>intervals </a:t>
            </a:r>
            <a:r>
              <a:rPr dirty="0">
                <a:latin typeface="Times New Roman"/>
                <a:cs typeface="Times New Roman"/>
              </a:rPr>
              <a:t>on </a:t>
            </a:r>
            <a:r>
              <a:rPr spc="-4" dirty="0">
                <a:latin typeface="Times New Roman"/>
                <a:cs typeface="Times New Roman"/>
              </a:rPr>
              <a:t>each </a:t>
            </a:r>
            <a:r>
              <a:rPr spc="-9" dirty="0">
                <a:latin typeface="Times New Roman"/>
                <a:cs typeface="Times New Roman"/>
              </a:rPr>
              <a:t>axis </a:t>
            </a:r>
            <a:r>
              <a:rPr spc="-4" dirty="0">
                <a:latin typeface="Times New Roman"/>
                <a:cs typeface="Times New Roman"/>
              </a:rPr>
              <a:t>to </a:t>
            </a:r>
            <a:r>
              <a:rPr spc="-9" dirty="0">
                <a:latin typeface="Times New Roman"/>
                <a:cs typeface="Times New Roman"/>
              </a:rPr>
              <a:t>achieve  the </a:t>
            </a:r>
            <a:r>
              <a:rPr spc="-4" dirty="0">
                <a:latin typeface="Times New Roman"/>
                <a:cs typeface="Times New Roman"/>
              </a:rPr>
              <a:t>total 6</a:t>
            </a:r>
            <a:r>
              <a:rPr spc="-6" baseline="24691" dirty="0">
                <a:latin typeface="Times New Roman"/>
                <a:cs typeface="Times New Roman"/>
              </a:rPr>
              <a:t>3 </a:t>
            </a:r>
            <a:r>
              <a:rPr spc="-4" dirty="0">
                <a:latin typeface="Times New Roman"/>
                <a:cs typeface="Times New Roman"/>
              </a:rPr>
              <a:t>= </a:t>
            </a:r>
            <a:r>
              <a:rPr dirty="0">
                <a:latin typeface="Times New Roman"/>
                <a:cs typeface="Times New Roman"/>
              </a:rPr>
              <a:t>216 </a:t>
            </a:r>
            <a:r>
              <a:rPr spc="-13" dirty="0">
                <a:latin typeface="Times New Roman"/>
                <a:cs typeface="Times New Roman"/>
              </a:rPr>
              <a:t>common</a:t>
            </a:r>
            <a:r>
              <a:rPr spc="-22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colors.</a:t>
            </a:r>
            <a:endParaRPr>
              <a:latin typeface="Times New Roman"/>
              <a:cs typeface="Times New Roman"/>
            </a:endParaRPr>
          </a:p>
          <a:p>
            <a:pPr marL="33406" marR="26725" indent="275043">
              <a:lnSpc>
                <a:spcPct val="97700"/>
              </a:lnSpc>
              <a:spcBef>
                <a:spcPts val="48"/>
              </a:spcBef>
              <a:tabLst>
                <a:tab pos="1283350" algn="l"/>
              </a:tabLst>
            </a:pPr>
            <a:r>
              <a:rPr spc="-18" dirty="0">
                <a:solidFill>
                  <a:srgbClr val="FF0000"/>
                </a:solidFill>
                <a:latin typeface="Times New Roman"/>
                <a:cs typeface="Times New Roman"/>
              </a:rPr>
              <a:t>However,	</a:t>
            </a:r>
            <a:r>
              <a:rPr spc="-9" dirty="0">
                <a:solidFill>
                  <a:srgbClr val="FF0000"/>
                </a:solidFill>
                <a:latin typeface="Times New Roman"/>
                <a:cs typeface="Times New Roman"/>
              </a:rPr>
              <a:t>for </a:t>
            </a:r>
            <a:r>
              <a:rPr spc="-4" dirty="0">
                <a:solidFill>
                  <a:srgbClr val="FF0000"/>
                </a:solidFill>
                <a:latin typeface="Times New Roman"/>
                <a:cs typeface="Times New Roman"/>
              </a:rPr>
              <a:t>8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bit color  </a:t>
            </a:r>
            <a:r>
              <a:rPr spc="-4" dirty="0">
                <a:solidFill>
                  <a:srgbClr val="FF0000"/>
                </a:solidFill>
                <a:latin typeface="Times New Roman"/>
                <a:cs typeface="Times New Roman"/>
              </a:rPr>
              <a:t>representation, </a:t>
            </a:r>
            <a:r>
              <a:rPr spc="-9" dirty="0">
                <a:solidFill>
                  <a:srgbClr val="FF0000"/>
                </a:solidFill>
                <a:latin typeface="Times New Roman"/>
                <a:cs typeface="Times New Roman"/>
              </a:rPr>
              <a:t>there </a:t>
            </a:r>
            <a:r>
              <a:rPr spc="-4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pc="-9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pc="-4" dirty="0">
                <a:solidFill>
                  <a:srgbClr val="FF0000"/>
                </a:solidFill>
                <a:latin typeface="Times New Roman"/>
                <a:cs typeface="Times New Roman"/>
              </a:rPr>
              <a:t>total 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256 </a:t>
            </a:r>
            <a:r>
              <a:rPr spc="-4" dirty="0">
                <a:solidFill>
                  <a:srgbClr val="FF0000"/>
                </a:solidFill>
                <a:latin typeface="Times New Roman"/>
                <a:cs typeface="Times New Roman"/>
              </a:rPr>
              <a:t>colors. Therefore, </a:t>
            </a:r>
            <a:r>
              <a:rPr spc="-9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pc="-9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3" dirty="0">
                <a:solidFill>
                  <a:srgbClr val="FF0000"/>
                </a:solidFill>
                <a:latin typeface="Times New Roman"/>
                <a:cs typeface="Times New Roman"/>
              </a:rPr>
              <a:t>remaining 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40 colors </a:t>
            </a:r>
            <a:r>
              <a:rPr spc="-4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pc="-9" dirty="0">
                <a:solidFill>
                  <a:srgbClr val="FF0000"/>
                </a:solidFill>
                <a:latin typeface="Times New Roman"/>
                <a:cs typeface="Times New Roman"/>
              </a:rPr>
              <a:t>left </a:t>
            </a:r>
            <a:r>
              <a:rPr spc="-4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pc="-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FF0000"/>
                </a:solidFill>
                <a:latin typeface="Times New Roman"/>
                <a:cs typeface="Times New Roman"/>
              </a:rPr>
              <a:t>OS.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57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65" y="257555"/>
            <a:ext cx="10116089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CMY and CMYK Color</a:t>
            </a:r>
            <a:r>
              <a:rPr sz="4000" spc="-75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Models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4519" y="1264078"/>
            <a:ext cx="3401175" cy="576942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 marR="4454">
              <a:spcBef>
                <a:spcPts val="79"/>
              </a:spcBef>
            </a:pPr>
            <a:r>
              <a:rPr lang="en-GB" spc="-9" dirty="0" smtClean="0">
                <a:latin typeface="Times New Roman"/>
                <a:cs typeface="Times New Roman"/>
              </a:rPr>
              <a:t>C=Cyan </a:t>
            </a:r>
            <a:r>
              <a:rPr spc="-9" dirty="0" smtClean="0">
                <a:latin typeface="Times New Roman"/>
                <a:cs typeface="Times New Roman"/>
              </a:rPr>
              <a:t>M </a:t>
            </a:r>
            <a:r>
              <a:rPr spc="-4" dirty="0">
                <a:latin typeface="Times New Roman"/>
                <a:cs typeface="Times New Roman"/>
              </a:rPr>
              <a:t>=</a:t>
            </a:r>
            <a:r>
              <a:rPr spc="-79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Magenta  </a:t>
            </a:r>
            <a:endParaRPr lang="en-GB" spc="-9" dirty="0" smtClean="0">
              <a:latin typeface="Times New Roman"/>
              <a:cs typeface="Times New Roman"/>
            </a:endParaRPr>
          </a:p>
          <a:p>
            <a:pPr marL="11135" marR="4454">
              <a:spcBef>
                <a:spcPts val="79"/>
              </a:spcBef>
            </a:pPr>
            <a:r>
              <a:rPr spc="-9" dirty="0" smtClean="0">
                <a:latin typeface="Times New Roman"/>
                <a:cs typeface="Times New Roman"/>
              </a:rPr>
              <a:t>Y </a:t>
            </a:r>
            <a:r>
              <a:rPr spc="-4" dirty="0">
                <a:latin typeface="Times New Roman"/>
                <a:cs typeface="Times New Roman"/>
              </a:rPr>
              <a:t>= </a:t>
            </a:r>
            <a:r>
              <a:rPr spc="-31" dirty="0">
                <a:latin typeface="Times New Roman"/>
                <a:cs typeface="Times New Roman"/>
              </a:rPr>
              <a:t>Yellow  </a:t>
            </a:r>
            <a:r>
              <a:rPr spc="-9" dirty="0">
                <a:latin typeface="Times New Roman"/>
                <a:cs typeface="Times New Roman"/>
              </a:rPr>
              <a:t>K </a:t>
            </a:r>
            <a:r>
              <a:rPr spc="-4" dirty="0">
                <a:latin typeface="Times New Roman"/>
                <a:cs typeface="Times New Roman"/>
              </a:rPr>
              <a:t>=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Black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4519" y="1962887"/>
            <a:ext cx="3271612" cy="3949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0577" y="3760238"/>
            <a:ext cx="3253584" cy="2165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2464" y="949428"/>
            <a:ext cx="6285685" cy="2420798"/>
          </a:xfrm>
          <a:prstGeom prst="rect">
            <a:avLst/>
          </a:prstGeom>
        </p:spPr>
        <p:txBody>
          <a:bodyPr vert="horz" wrap="square" lIns="0" tIns="88526" rIns="0" bIns="0" rtlCol="0">
            <a:spAutoFit/>
          </a:bodyPr>
          <a:lstStyle/>
          <a:p>
            <a:pPr marL="312904" indent="-302325">
              <a:spcBef>
                <a:spcPts val="697"/>
              </a:spcBef>
              <a:buChar char="•"/>
              <a:tabLst>
                <a:tab pos="312904" algn="l"/>
                <a:tab pos="313460" algn="l"/>
              </a:tabLst>
            </a:pPr>
            <a:r>
              <a:rPr sz="2500" spc="-4" dirty="0">
                <a:latin typeface="Times New Roman"/>
                <a:cs typeface="Times New Roman"/>
              </a:rPr>
              <a:t>Primary </a:t>
            </a:r>
            <a:r>
              <a:rPr sz="2500" spc="4" dirty="0">
                <a:latin typeface="Times New Roman"/>
                <a:cs typeface="Times New Roman"/>
              </a:rPr>
              <a:t>colors for</a:t>
            </a:r>
            <a:r>
              <a:rPr sz="2500" spc="-83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pigment</a:t>
            </a:r>
            <a:endParaRPr sz="2500">
              <a:latin typeface="Times New Roman"/>
              <a:cs typeface="Times New Roman"/>
            </a:endParaRPr>
          </a:p>
          <a:p>
            <a:pPr marL="663111" marR="4454" lvl="1" indent="-251659">
              <a:spcBef>
                <a:spcPts val="522"/>
              </a:spcBef>
              <a:buChar char="–"/>
              <a:tabLst>
                <a:tab pos="663111" algn="l"/>
                <a:tab pos="663667" algn="l"/>
              </a:tabLst>
            </a:pPr>
            <a:r>
              <a:rPr sz="2100" spc="-4" dirty="0">
                <a:latin typeface="Times New Roman"/>
                <a:cs typeface="Times New Roman"/>
              </a:rPr>
              <a:t>Defined </a:t>
            </a:r>
            <a:r>
              <a:rPr sz="2100" spc="-9" dirty="0">
                <a:latin typeface="Times New Roman"/>
                <a:cs typeface="Times New Roman"/>
              </a:rPr>
              <a:t>as </a:t>
            </a:r>
            <a:r>
              <a:rPr sz="2100" dirty="0">
                <a:latin typeface="Times New Roman"/>
                <a:cs typeface="Times New Roman"/>
              </a:rPr>
              <a:t>one </a:t>
            </a:r>
            <a:r>
              <a:rPr sz="2100" spc="-4" dirty="0">
                <a:latin typeface="Times New Roman"/>
                <a:cs typeface="Times New Roman"/>
              </a:rPr>
              <a:t>that subtracts/absorbs </a:t>
            </a:r>
            <a:r>
              <a:rPr sz="2100" dirty="0">
                <a:latin typeface="Times New Roman"/>
                <a:cs typeface="Times New Roman"/>
              </a:rPr>
              <a:t>a  </a:t>
            </a:r>
            <a:r>
              <a:rPr sz="2100" spc="-4" dirty="0">
                <a:latin typeface="Times New Roman"/>
                <a:cs typeface="Times New Roman"/>
              </a:rPr>
              <a:t>primary color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4" dirty="0">
                <a:latin typeface="Times New Roman"/>
                <a:cs typeface="Times New Roman"/>
              </a:rPr>
              <a:t>light </a:t>
            </a:r>
            <a:r>
              <a:rPr sz="2100" dirty="0">
                <a:latin typeface="Times New Roman"/>
                <a:cs typeface="Times New Roman"/>
              </a:rPr>
              <a:t>&amp; </a:t>
            </a:r>
            <a:r>
              <a:rPr sz="2100" spc="-4" dirty="0">
                <a:latin typeface="Times New Roman"/>
                <a:cs typeface="Times New Roman"/>
              </a:rPr>
              <a:t>reflects </a:t>
            </a:r>
            <a:r>
              <a:rPr sz="2100" dirty="0">
                <a:latin typeface="Times New Roman"/>
                <a:cs typeface="Times New Roman"/>
              </a:rPr>
              <a:t>the  </a:t>
            </a:r>
            <a:r>
              <a:rPr sz="2100" spc="-4" dirty="0">
                <a:latin typeface="Times New Roman"/>
                <a:cs typeface="Times New Roman"/>
              </a:rPr>
              <a:t>other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two</a:t>
            </a:r>
            <a:endParaRPr sz="2100">
              <a:latin typeface="Times New Roman"/>
              <a:cs typeface="Times New Roman"/>
            </a:endParaRPr>
          </a:p>
          <a:p>
            <a:pPr marL="312904" indent="-302325">
              <a:spcBef>
                <a:spcPts val="574"/>
              </a:spcBef>
              <a:buChar char="•"/>
              <a:tabLst>
                <a:tab pos="312904" algn="l"/>
                <a:tab pos="313460" algn="l"/>
              </a:tabLst>
            </a:pPr>
            <a:r>
              <a:rPr sz="2500" spc="4" dirty="0">
                <a:latin typeface="Times New Roman"/>
                <a:cs typeface="Times New Roman"/>
              </a:rPr>
              <a:t>CMY </a:t>
            </a:r>
            <a:r>
              <a:rPr sz="2500" dirty="0">
                <a:latin typeface="Times New Roman"/>
                <a:cs typeface="Times New Roman"/>
              </a:rPr>
              <a:t>– </a:t>
            </a:r>
            <a:r>
              <a:rPr sz="2500" spc="-4" dirty="0">
                <a:latin typeface="Times New Roman"/>
                <a:cs typeface="Times New Roman"/>
              </a:rPr>
              <a:t>Cyan, </a:t>
            </a:r>
            <a:r>
              <a:rPr sz="2500" spc="4" dirty="0">
                <a:latin typeface="Times New Roman"/>
                <a:cs typeface="Times New Roman"/>
              </a:rPr>
              <a:t>Magenta,</a:t>
            </a:r>
            <a:r>
              <a:rPr sz="2500" spc="-338" dirty="0">
                <a:latin typeface="Times New Roman"/>
                <a:cs typeface="Times New Roman"/>
              </a:rPr>
              <a:t> </a:t>
            </a:r>
            <a:r>
              <a:rPr sz="2500" spc="-39" dirty="0">
                <a:latin typeface="Times New Roman"/>
                <a:cs typeface="Times New Roman"/>
              </a:rPr>
              <a:t>Yellow</a:t>
            </a:r>
            <a:endParaRPr sz="250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517"/>
              </a:spcBef>
              <a:buChar char="–"/>
              <a:tabLst>
                <a:tab pos="663111" algn="l"/>
                <a:tab pos="663667" algn="l"/>
              </a:tabLst>
            </a:pPr>
            <a:r>
              <a:rPr sz="2100" spc="-4" dirty="0">
                <a:latin typeface="Times New Roman"/>
                <a:cs typeface="Times New Roman"/>
              </a:rPr>
              <a:t>Complementary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-4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RGB</a:t>
            </a:r>
            <a:endParaRPr sz="210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509"/>
              </a:spcBef>
              <a:buChar char="–"/>
              <a:tabLst>
                <a:tab pos="663111" algn="l"/>
                <a:tab pos="663667" algn="l"/>
              </a:tabLst>
            </a:pPr>
            <a:r>
              <a:rPr sz="2100" spc="-4" dirty="0">
                <a:latin typeface="Times New Roman"/>
                <a:cs typeface="Times New Roman"/>
              </a:rPr>
              <a:t>Proper </a:t>
            </a:r>
            <a:r>
              <a:rPr sz="2100" dirty="0">
                <a:latin typeface="Times New Roman"/>
                <a:cs typeface="Times New Roman"/>
              </a:rPr>
              <a:t>mix of </a:t>
            </a:r>
            <a:r>
              <a:rPr sz="2100" spc="-4" dirty="0">
                <a:latin typeface="Times New Roman"/>
                <a:cs typeface="Times New Roman"/>
              </a:rPr>
              <a:t>them produces</a:t>
            </a:r>
            <a:r>
              <a:rPr sz="2100" spc="-26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black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81813" y="4866299"/>
            <a:ext cx="2408716" cy="1294952"/>
          </a:xfrm>
          <a:custGeom>
            <a:avLst/>
            <a:gdLst/>
            <a:ahLst/>
            <a:cxnLst/>
            <a:rect l="l" t="t" r="r" b="b"/>
            <a:pathLst>
              <a:path w="2112645" h="1426845">
                <a:moveTo>
                  <a:pt x="2112264" y="0"/>
                </a:moveTo>
                <a:lnTo>
                  <a:pt x="0" y="0"/>
                </a:lnTo>
                <a:lnTo>
                  <a:pt x="0" y="1426463"/>
                </a:lnTo>
                <a:lnTo>
                  <a:pt x="2112264" y="1426463"/>
                </a:lnTo>
                <a:lnTo>
                  <a:pt x="211226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11931" y="5712312"/>
            <a:ext cx="706615" cy="33953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22271">
              <a:spcBef>
                <a:spcPts val="88"/>
              </a:spcBef>
            </a:pPr>
            <a:r>
              <a:rPr sz="2100" spc="-408" dirty="0">
                <a:latin typeface="Symbol"/>
                <a:cs typeface="Symbol"/>
              </a:rPr>
              <a:t></a:t>
            </a:r>
            <a:r>
              <a:rPr sz="3200" spc="-611" baseline="-15046" dirty="0">
                <a:latin typeface="Symbol"/>
                <a:cs typeface="Symbol"/>
              </a:rPr>
              <a:t></a:t>
            </a:r>
            <a:r>
              <a:rPr sz="3200" spc="-611" baseline="-15046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Y</a:t>
            </a:r>
            <a:r>
              <a:rPr sz="2100" i="1" spc="110" dirty="0">
                <a:latin typeface="Times New Roman"/>
                <a:cs typeface="Times New Roman"/>
              </a:rPr>
              <a:t> </a:t>
            </a:r>
            <a:r>
              <a:rPr sz="2100" spc="-408" dirty="0">
                <a:latin typeface="Symbol"/>
                <a:cs typeface="Symbol"/>
              </a:rPr>
              <a:t></a:t>
            </a:r>
            <a:r>
              <a:rPr sz="3200" spc="-611" baseline="-15046" dirty="0">
                <a:latin typeface="Symbol"/>
                <a:cs typeface="Symbol"/>
              </a:rPr>
              <a:t></a:t>
            </a:r>
            <a:endParaRPr sz="3200" baseline="-15046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1931" y="5443985"/>
            <a:ext cx="2358037" cy="62355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22271">
              <a:lnSpc>
                <a:spcPts val="2284"/>
              </a:lnSpc>
              <a:spcBef>
                <a:spcPts val="88"/>
              </a:spcBef>
              <a:tabLst>
                <a:tab pos="406997" algn="l"/>
                <a:tab pos="794507" algn="l"/>
                <a:tab pos="1357957" algn="l"/>
                <a:tab pos="1665293" algn="l"/>
              </a:tabLst>
            </a:pPr>
            <a:r>
              <a:rPr sz="2100" dirty="0">
                <a:latin typeface="Symbol"/>
                <a:cs typeface="Symbol"/>
              </a:rPr>
              <a:t>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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</a:t>
            </a:r>
            <a:r>
              <a:rPr sz="2100" spc="26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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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</a:t>
            </a:r>
            <a:endParaRPr sz="2100">
              <a:latin typeface="Symbol"/>
              <a:cs typeface="Symbol"/>
            </a:endParaRPr>
          </a:p>
          <a:p>
            <a:pPr marL="794507">
              <a:lnSpc>
                <a:spcPts val="2284"/>
              </a:lnSpc>
              <a:tabLst>
                <a:tab pos="1357957" algn="l"/>
              </a:tabLst>
            </a:pPr>
            <a:r>
              <a:rPr sz="2100" spc="-377" dirty="0">
                <a:latin typeface="Symbol"/>
                <a:cs typeface="Symbol"/>
              </a:rPr>
              <a:t></a:t>
            </a:r>
            <a:r>
              <a:rPr sz="3200" spc="-565" baseline="-15046" dirty="0">
                <a:latin typeface="Symbol"/>
                <a:cs typeface="Symbol"/>
              </a:rPr>
              <a:t></a:t>
            </a:r>
            <a:r>
              <a:rPr sz="2100" spc="-377" dirty="0">
                <a:latin typeface="Times New Roman"/>
                <a:cs typeface="Times New Roman"/>
              </a:rPr>
              <a:t>1</a:t>
            </a:r>
            <a:r>
              <a:rPr sz="2100" spc="-377" dirty="0">
                <a:latin typeface="Symbol"/>
                <a:cs typeface="Symbol"/>
              </a:rPr>
              <a:t></a:t>
            </a:r>
            <a:r>
              <a:rPr sz="3200" spc="-565" baseline="-15046" dirty="0">
                <a:latin typeface="Symbol"/>
                <a:cs typeface="Symbol"/>
              </a:rPr>
              <a:t></a:t>
            </a:r>
            <a:r>
              <a:rPr sz="3200" spc="-565" baseline="-15046" dirty="0">
                <a:latin typeface="Times New Roman"/>
                <a:cs typeface="Times New Roman"/>
              </a:rPr>
              <a:t>	</a:t>
            </a:r>
            <a:r>
              <a:rPr sz="2100" spc="-408" dirty="0">
                <a:latin typeface="Symbol"/>
                <a:cs typeface="Symbol"/>
              </a:rPr>
              <a:t></a:t>
            </a:r>
            <a:r>
              <a:rPr sz="3200" spc="-611" baseline="-15046" dirty="0">
                <a:latin typeface="Symbol"/>
                <a:cs typeface="Symbol"/>
              </a:rPr>
              <a:t></a:t>
            </a:r>
            <a:r>
              <a:rPr sz="3200" spc="-630" baseline="-15046" dirty="0">
                <a:latin typeface="Times New Roman"/>
                <a:cs typeface="Times New Roman"/>
              </a:rPr>
              <a:t> </a:t>
            </a:r>
            <a:r>
              <a:rPr sz="2100" i="1" spc="-223" dirty="0">
                <a:latin typeface="Times New Roman"/>
                <a:cs typeface="Times New Roman"/>
              </a:rPr>
              <a:t>B</a:t>
            </a:r>
            <a:r>
              <a:rPr sz="2100" spc="-223" dirty="0">
                <a:latin typeface="Symbol"/>
                <a:cs typeface="Symbol"/>
              </a:rPr>
              <a:t></a:t>
            </a:r>
            <a:r>
              <a:rPr sz="3200" spc="-335" baseline="-15046" dirty="0">
                <a:latin typeface="Symbol"/>
                <a:cs typeface="Symbol"/>
              </a:rPr>
              <a:t></a:t>
            </a:r>
            <a:endParaRPr sz="3200" baseline="-15046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97451" y="4904566"/>
            <a:ext cx="2372517" cy="62355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33406">
              <a:lnSpc>
                <a:spcPts val="2284"/>
              </a:lnSpc>
              <a:spcBef>
                <a:spcPts val="88"/>
              </a:spcBef>
              <a:tabLst>
                <a:tab pos="805642" algn="l"/>
                <a:tab pos="1369093" algn="l"/>
              </a:tabLst>
            </a:pPr>
            <a:r>
              <a:rPr sz="2100" dirty="0">
                <a:latin typeface="Symbol"/>
                <a:cs typeface="Symbol"/>
              </a:rPr>
              <a:t></a:t>
            </a:r>
            <a:r>
              <a:rPr sz="2100" spc="-201" dirty="0">
                <a:latin typeface="Times New Roman"/>
                <a:cs typeface="Times New Roman"/>
              </a:rPr>
              <a:t> </a:t>
            </a:r>
            <a:r>
              <a:rPr sz="3200" i="1" baseline="4629" dirty="0">
                <a:latin typeface="Times New Roman"/>
                <a:cs typeface="Times New Roman"/>
              </a:rPr>
              <a:t>C</a:t>
            </a:r>
            <a:r>
              <a:rPr sz="3200" i="1" spc="-59" baseline="462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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88" dirty="0">
                <a:latin typeface="Symbol"/>
                <a:cs typeface="Symbol"/>
              </a:rPr>
              <a:t></a:t>
            </a:r>
            <a:r>
              <a:rPr sz="3200" spc="-132" baseline="4629" dirty="0">
                <a:latin typeface="Times New Roman"/>
                <a:cs typeface="Times New Roman"/>
              </a:rPr>
              <a:t>1</a:t>
            </a:r>
            <a:r>
              <a:rPr sz="2100" spc="-88" dirty="0">
                <a:latin typeface="Symbol"/>
                <a:cs typeface="Symbol"/>
              </a:rPr>
              <a:t></a:t>
            </a:r>
            <a:r>
              <a:rPr sz="2100" spc="-88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</a:t>
            </a:r>
            <a:r>
              <a:rPr sz="2100" spc="-430" dirty="0">
                <a:latin typeface="Times New Roman"/>
                <a:cs typeface="Times New Roman"/>
              </a:rPr>
              <a:t> </a:t>
            </a:r>
            <a:r>
              <a:rPr sz="3200" i="1" spc="105" baseline="4629" dirty="0">
                <a:latin typeface="Times New Roman"/>
                <a:cs typeface="Times New Roman"/>
              </a:rPr>
              <a:t>R</a:t>
            </a:r>
            <a:r>
              <a:rPr sz="2100" spc="70" dirty="0">
                <a:latin typeface="Symbol"/>
                <a:cs typeface="Symbol"/>
              </a:rPr>
              <a:t></a:t>
            </a:r>
            <a:endParaRPr sz="2100">
              <a:latin typeface="Symbol"/>
              <a:cs typeface="Symbol"/>
            </a:endParaRPr>
          </a:p>
          <a:p>
            <a:pPr marL="33406">
              <a:lnSpc>
                <a:spcPts val="2284"/>
              </a:lnSpc>
            </a:pPr>
            <a:r>
              <a:rPr sz="2100" spc="57" dirty="0">
                <a:latin typeface="Symbol"/>
                <a:cs typeface="Symbol"/>
              </a:rPr>
              <a:t></a:t>
            </a:r>
            <a:r>
              <a:rPr sz="3200" i="1" spc="85" baseline="-24305" dirty="0">
                <a:latin typeface="Times New Roman"/>
                <a:cs typeface="Times New Roman"/>
              </a:rPr>
              <a:t>M </a:t>
            </a:r>
            <a:r>
              <a:rPr sz="2100" dirty="0">
                <a:latin typeface="Symbol"/>
                <a:cs typeface="Symbol"/>
              </a:rPr>
              <a:t>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3200" baseline="-24305" dirty="0">
                <a:latin typeface="Symbol"/>
                <a:cs typeface="Symbol"/>
              </a:rPr>
              <a:t></a:t>
            </a:r>
            <a:r>
              <a:rPr sz="3200" baseline="-24305" dirty="0">
                <a:latin typeface="Times New Roman"/>
                <a:cs typeface="Times New Roman"/>
              </a:rPr>
              <a:t> </a:t>
            </a:r>
            <a:r>
              <a:rPr sz="2100" spc="-88" dirty="0">
                <a:latin typeface="Symbol"/>
                <a:cs typeface="Symbol"/>
              </a:rPr>
              <a:t></a:t>
            </a:r>
            <a:r>
              <a:rPr sz="3200" spc="-132" baseline="-24305" dirty="0">
                <a:latin typeface="Times New Roman"/>
                <a:cs typeface="Times New Roman"/>
              </a:rPr>
              <a:t>1</a:t>
            </a:r>
            <a:r>
              <a:rPr sz="2100" spc="-88" dirty="0">
                <a:latin typeface="Symbol"/>
                <a:cs typeface="Symbol"/>
              </a:rPr>
              <a:t></a:t>
            </a:r>
            <a:r>
              <a:rPr sz="2100" spc="-88" dirty="0">
                <a:latin typeface="Times New Roman"/>
                <a:cs typeface="Times New Roman"/>
              </a:rPr>
              <a:t> </a:t>
            </a:r>
            <a:r>
              <a:rPr sz="3200" baseline="-24305" dirty="0">
                <a:latin typeface="Symbol"/>
                <a:cs typeface="Symbol"/>
              </a:rPr>
              <a:t></a:t>
            </a:r>
            <a:r>
              <a:rPr sz="3200" spc="-559" baseline="-24305" dirty="0">
                <a:latin typeface="Times New Roman"/>
                <a:cs typeface="Times New Roman"/>
              </a:rPr>
              <a:t> </a:t>
            </a:r>
            <a:r>
              <a:rPr sz="2100" spc="26" dirty="0">
                <a:latin typeface="Symbol"/>
                <a:cs typeface="Symbol"/>
              </a:rPr>
              <a:t></a:t>
            </a:r>
            <a:r>
              <a:rPr sz="3200" i="1" spc="39" baseline="-24305" dirty="0">
                <a:latin typeface="Times New Roman"/>
                <a:cs typeface="Times New Roman"/>
              </a:rPr>
              <a:t>G</a:t>
            </a:r>
            <a:r>
              <a:rPr sz="2100" spc="26" dirty="0">
                <a:latin typeface="Symbol"/>
                <a:cs typeface="Symbol"/>
              </a:rPr>
              <a:t></a:t>
            </a:r>
            <a:endParaRPr sz="210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934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64" y="257555"/>
            <a:ext cx="6083643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HSI Color</a:t>
            </a:r>
            <a:r>
              <a:rPr sz="4000" spc="-79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101" y="890733"/>
            <a:ext cx="7837920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RGB, </a:t>
            </a:r>
            <a:r>
              <a:rPr sz="2100" dirty="0">
                <a:latin typeface="Times New Roman"/>
                <a:cs typeface="Times New Roman"/>
              </a:rPr>
              <a:t>CMY </a:t>
            </a:r>
            <a:r>
              <a:rPr sz="2100" spc="-4" dirty="0">
                <a:latin typeface="Times New Roman"/>
                <a:cs typeface="Times New Roman"/>
              </a:rPr>
              <a:t>models </a:t>
            </a:r>
            <a:r>
              <a:rPr sz="2100" spc="-9" dirty="0">
                <a:latin typeface="Times New Roman"/>
                <a:cs typeface="Times New Roman"/>
              </a:rPr>
              <a:t>are </a:t>
            </a:r>
            <a:r>
              <a:rPr sz="2100" dirty="0">
                <a:latin typeface="Times New Roman"/>
                <a:cs typeface="Times New Roman"/>
              </a:rPr>
              <a:t>not </a:t>
            </a:r>
            <a:r>
              <a:rPr sz="2100" spc="-9" dirty="0">
                <a:latin typeface="Times New Roman"/>
                <a:cs typeface="Times New Roman"/>
              </a:rPr>
              <a:t>good </a:t>
            </a:r>
            <a:r>
              <a:rPr sz="2100" spc="-4" dirty="0">
                <a:latin typeface="Times New Roman"/>
                <a:cs typeface="Times New Roman"/>
              </a:rPr>
              <a:t>for human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interpreting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102" y="1513140"/>
            <a:ext cx="7068319" cy="230417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solidFill>
                  <a:srgbClr val="CC3300"/>
                </a:solidFill>
                <a:latin typeface="Times New Roman"/>
                <a:cs typeface="Times New Roman"/>
              </a:rPr>
              <a:t>HSI </a:t>
            </a:r>
            <a:r>
              <a:rPr sz="2100" dirty="0">
                <a:solidFill>
                  <a:srgbClr val="CC3300"/>
                </a:solidFill>
                <a:latin typeface="Times New Roman"/>
                <a:cs typeface="Times New Roman"/>
              </a:rPr>
              <a:t>Color</a:t>
            </a:r>
            <a:r>
              <a:rPr sz="2100" spc="-39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C3300"/>
                </a:solidFill>
                <a:latin typeface="Times New Roman"/>
                <a:cs typeface="Times New Roman"/>
              </a:rPr>
              <a:t>model:</a:t>
            </a:r>
            <a:endParaRPr sz="2100">
              <a:latin typeface="Times New Roman"/>
              <a:cs typeface="Times New Roman"/>
            </a:endParaRPr>
          </a:p>
          <a:p>
            <a:pPr marL="11135">
              <a:tabLst>
                <a:tab pos="1344595" algn="l"/>
              </a:tabLst>
            </a:pPr>
            <a:r>
              <a:rPr sz="2100" spc="-4" dirty="0">
                <a:latin typeface="Times New Roman"/>
                <a:cs typeface="Times New Roman"/>
              </a:rPr>
              <a:t>Hue:	Dominant</a:t>
            </a:r>
            <a:r>
              <a:rPr sz="2100" spc="-22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color</a:t>
            </a:r>
            <a:endParaRPr sz="210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2200">
              <a:latin typeface="Times New Roman"/>
              <a:cs typeface="Times New Roman"/>
            </a:endParaRPr>
          </a:p>
          <a:p>
            <a:pPr marL="1344595" marR="4454" indent="-1334016">
              <a:tabLst>
                <a:tab pos="1312302" algn="l"/>
              </a:tabLst>
            </a:pPr>
            <a:r>
              <a:rPr sz="2100" spc="-4" dirty="0">
                <a:latin typeface="Times New Roman"/>
                <a:cs typeface="Times New Roman"/>
              </a:rPr>
              <a:t>Saturation:	</a:t>
            </a:r>
            <a:r>
              <a:rPr sz="2100" dirty="0">
                <a:latin typeface="Times New Roman"/>
                <a:cs typeface="Times New Roman"/>
              </a:rPr>
              <a:t>Relative purity </a:t>
            </a:r>
            <a:r>
              <a:rPr sz="2100" spc="-4" dirty="0">
                <a:latin typeface="Times New Roman"/>
                <a:cs typeface="Times New Roman"/>
              </a:rPr>
              <a:t>(inversely</a:t>
            </a:r>
            <a:r>
              <a:rPr sz="2100" spc="-66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proportional  </a:t>
            </a:r>
            <a:r>
              <a:rPr sz="2100" dirty="0">
                <a:latin typeface="Times New Roman"/>
                <a:cs typeface="Times New Roman"/>
              </a:rPr>
              <a:t>to </a:t>
            </a:r>
            <a:r>
              <a:rPr sz="2100" spc="-4" dirty="0">
                <a:latin typeface="Times New Roman"/>
                <a:cs typeface="Times New Roman"/>
              </a:rPr>
              <a:t>amount </a:t>
            </a:r>
            <a:r>
              <a:rPr sz="2100" dirty="0">
                <a:latin typeface="Times New Roman"/>
                <a:cs typeface="Times New Roman"/>
              </a:rPr>
              <a:t>of white </a:t>
            </a:r>
            <a:r>
              <a:rPr sz="2100" spc="-4" dirty="0">
                <a:latin typeface="Times New Roman"/>
                <a:cs typeface="Times New Roman"/>
              </a:rPr>
              <a:t>light</a:t>
            </a:r>
            <a:r>
              <a:rPr sz="2100" spc="-39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added)</a:t>
            </a:r>
            <a:endParaRPr sz="210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2200">
              <a:latin typeface="Times New Roman"/>
              <a:cs typeface="Times New Roman"/>
            </a:endParaRPr>
          </a:p>
          <a:p>
            <a:pPr marL="11135">
              <a:tabLst>
                <a:tab pos="1349606" algn="l"/>
              </a:tabLst>
            </a:pPr>
            <a:r>
              <a:rPr sz="2100" spc="-13" dirty="0">
                <a:latin typeface="Times New Roman"/>
                <a:cs typeface="Times New Roman"/>
              </a:rPr>
              <a:t>Intensity:	</a:t>
            </a:r>
            <a:r>
              <a:rPr sz="2100" spc="-9" dirty="0">
                <a:latin typeface="Times New Roman"/>
                <a:cs typeface="Times New Roman"/>
              </a:rPr>
              <a:t>Brightness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54271" y="1964500"/>
            <a:ext cx="451771" cy="1201014"/>
          </a:xfrm>
          <a:custGeom>
            <a:avLst/>
            <a:gdLst/>
            <a:ahLst/>
            <a:cxnLst/>
            <a:rect l="l" t="t" r="r" b="b"/>
            <a:pathLst>
              <a:path w="396240" h="1323339">
                <a:moveTo>
                  <a:pt x="167639" y="1234439"/>
                </a:moveTo>
                <a:lnTo>
                  <a:pt x="149351" y="1252727"/>
                </a:lnTo>
                <a:lnTo>
                  <a:pt x="140207" y="1258824"/>
                </a:lnTo>
                <a:lnTo>
                  <a:pt x="128015" y="1267967"/>
                </a:lnTo>
                <a:lnTo>
                  <a:pt x="103631" y="1280160"/>
                </a:lnTo>
                <a:lnTo>
                  <a:pt x="73151" y="1289303"/>
                </a:lnTo>
                <a:lnTo>
                  <a:pt x="36575" y="1295400"/>
                </a:lnTo>
                <a:lnTo>
                  <a:pt x="0" y="1295400"/>
                </a:lnTo>
                <a:lnTo>
                  <a:pt x="3048" y="1322832"/>
                </a:lnTo>
                <a:lnTo>
                  <a:pt x="42672" y="1319784"/>
                </a:lnTo>
                <a:lnTo>
                  <a:pt x="112775" y="1301496"/>
                </a:lnTo>
                <a:lnTo>
                  <a:pt x="179831" y="1261872"/>
                </a:lnTo>
                <a:lnTo>
                  <a:pt x="185927" y="1252727"/>
                </a:lnTo>
                <a:lnTo>
                  <a:pt x="185927" y="1249679"/>
                </a:lnTo>
                <a:lnTo>
                  <a:pt x="188975" y="1249679"/>
                </a:lnTo>
                <a:lnTo>
                  <a:pt x="195072" y="1237488"/>
                </a:lnTo>
                <a:lnTo>
                  <a:pt x="167639" y="1237488"/>
                </a:lnTo>
                <a:lnTo>
                  <a:pt x="167639" y="1234439"/>
                </a:lnTo>
                <a:close/>
              </a:path>
              <a:path w="396240" h="1323339">
                <a:moveTo>
                  <a:pt x="176783" y="1216152"/>
                </a:moveTo>
                <a:lnTo>
                  <a:pt x="170687" y="1228344"/>
                </a:lnTo>
                <a:lnTo>
                  <a:pt x="167639" y="1237488"/>
                </a:lnTo>
                <a:lnTo>
                  <a:pt x="195072" y="1237488"/>
                </a:lnTo>
                <a:lnTo>
                  <a:pt x="198119" y="1228344"/>
                </a:lnTo>
                <a:lnTo>
                  <a:pt x="201167" y="1228344"/>
                </a:lnTo>
                <a:lnTo>
                  <a:pt x="201167" y="1225296"/>
                </a:lnTo>
                <a:lnTo>
                  <a:pt x="203199" y="1219200"/>
                </a:lnTo>
                <a:lnTo>
                  <a:pt x="176783" y="1219200"/>
                </a:lnTo>
                <a:lnTo>
                  <a:pt x="176783" y="1216152"/>
                </a:lnTo>
                <a:close/>
              </a:path>
              <a:path w="396240" h="1323339">
                <a:moveTo>
                  <a:pt x="293624" y="661415"/>
                </a:moveTo>
                <a:lnTo>
                  <a:pt x="271272" y="667512"/>
                </a:lnTo>
                <a:lnTo>
                  <a:pt x="256031" y="673608"/>
                </a:lnTo>
                <a:lnTo>
                  <a:pt x="240791" y="682751"/>
                </a:lnTo>
                <a:lnTo>
                  <a:pt x="228600" y="688848"/>
                </a:lnTo>
                <a:lnTo>
                  <a:pt x="188975" y="731520"/>
                </a:lnTo>
                <a:lnTo>
                  <a:pt x="179831" y="755903"/>
                </a:lnTo>
                <a:lnTo>
                  <a:pt x="179831" y="1210056"/>
                </a:lnTo>
                <a:lnTo>
                  <a:pt x="176783" y="1219200"/>
                </a:lnTo>
                <a:lnTo>
                  <a:pt x="203199" y="1219200"/>
                </a:lnTo>
                <a:lnTo>
                  <a:pt x="204215" y="1216152"/>
                </a:lnTo>
                <a:lnTo>
                  <a:pt x="204215" y="758951"/>
                </a:lnTo>
                <a:lnTo>
                  <a:pt x="204977" y="758951"/>
                </a:lnTo>
                <a:lnTo>
                  <a:pt x="207263" y="749808"/>
                </a:lnTo>
                <a:lnTo>
                  <a:pt x="209295" y="749808"/>
                </a:lnTo>
                <a:lnTo>
                  <a:pt x="213359" y="743712"/>
                </a:lnTo>
                <a:lnTo>
                  <a:pt x="210311" y="743712"/>
                </a:lnTo>
                <a:lnTo>
                  <a:pt x="216407" y="734567"/>
                </a:lnTo>
                <a:lnTo>
                  <a:pt x="265175" y="697991"/>
                </a:lnTo>
                <a:lnTo>
                  <a:pt x="310896" y="682751"/>
                </a:lnTo>
                <a:lnTo>
                  <a:pt x="384048" y="673608"/>
                </a:lnTo>
                <a:lnTo>
                  <a:pt x="381000" y="673608"/>
                </a:lnTo>
                <a:lnTo>
                  <a:pt x="341375" y="670560"/>
                </a:lnTo>
                <a:lnTo>
                  <a:pt x="304800" y="664463"/>
                </a:lnTo>
                <a:lnTo>
                  <a:pt x="293624" y="661415"/>
                </a:lnTo>
                <a:close/>
              </a:path>
              <a:path w="396240" h="1323339">
                <a:moveTo>
                  <a:pt x="204977" y="758951"/>
                </a:moveTo>
                <a:lnTo>
                  <a:pt x="204215" y="758951"/>
                </a:lnTo>
                <a:lnTo>
                  <a:pt x="204215" y="762000"/>
                </a:lnTo>
                <a:lnTo>
                  <a:pt x="204977" y="758951"/>
                </a:lnTo>
                <a:close/>
              </a:path>
              <a:path w="396240" h="1323339">
                <a:moveTo>
                  <a:pt x="209295" y="749808"/>
                </a:moveTo>
                <a:lnTo>
                  <a:pt x="207263" y="749808"/>
                </a:lnTo>
                <a:lnTo>
                  <a:pt x="207263" y="752856"/>
                </a:lnTo>
                <a:lnTo>
                  <a:pt x="209295" y="749808"/>
                </a:lnTo>
                <a:close/>
              </a:path>
              <a:path w="396240" h="1323339">
                <a:moveTo>
                  <a:pt x="381000" y="649224"/>
                </a:moveTo>
                <a:lnTo>
                  <a:pt x="344424" y="652272"/>
                </a:lnTo>
                <a:lnTo>
                  <a:pt x="304800" y="658367"/>
                </a:lnTo>
                <a:lnTo>
                  <a:pt x="293624" y="661415"/>
                </a:lnTo>
                <a:lnTo>
                  <a:pt x="304800" y="664463"/>
                </a:lnTo>
                <a:lnTo>
                  <a:pt x="341375" y="670560"/>
                </a:lnTo>
                <a:lnTo>
                  <a:pt x="381000" y="673608"/>
                </a:lnTo>
                <a:lnTo>
                  <a:pt x="381000" y="649224"/>
                </a:lnTo>
                <a:close/>
              </a:path>
              <a:path w="396240" h="1323339">
                <a:moveTo>
                  <a:pt x="390143" y="649224"/>
                </a:moveTo>
                <a:lnTo>
                  <a:pt x="381000" y="649224"/>
                </a:lnTo>
                <a:lnTo>
                  <a:pt x="381000" y="673608"/>
                </a:lnTo>
                <a:lnTo>
                  <a:pt x="390143" y="673608"/>
                </a:lnTo>
                <a:lnTo>
                  <a:pt x="396239" y="667512"/>
                </a:lnTo>
                <a:lnTo>
                  <a:pt x="396239" y="655320"/>
                </a:lnTo>
                <a:lnTo>
                  <a:pt x="390143" y="649224"/>
                </a:lnTo>
                <a:close/>
              </a:path>
              <a:path w="396240" h="1323339">
                <a:moveTo>
                  <a:pt x="203199" y="103632"/>
                </a:moveTo>
                <a:lnTo>
                  <a:pt x="176783" y="103632"/>
                </a:lnTo>
                <a:lnTo>
                  <a:pt x="179831" y="112775"/>
                </a:lnTo>
                <a:lnTo>
                  <a:pt x="179831" y="566927"/>
                </a:lnTo>
                <a:lnTo>
                  <a:pt x="195072" y="603503"/>
                </a:lnTo>
                <a:lnTo>
                  <a:pt x="240791" y="640079"/>
                </a:lnTo>
                <a:lnTo>
                  <a:pt x="293624" y="661415"/>
                </a:lnTo>
                <a:lnTo>
                  <a:pt x="304800" y="658367"/>
                </a:lnTo>
                <a:lnTo>
                  <a:pt x="344424" y="652272"/>
                </a:lnTo>
                <a:lnTo>
                  <a:pt x="381000" y="649224"/>
                </a:lnTo>
                <a:lnTo>
                  <a:pt x="384048" y="649224"/>
                </a:lnTo>
                <a:lnTo>
                  <a:pt x="347472" y="646176"/>
                </a:lnTo>
                <a:lnTo>
                  <a:pt x="310896" y="640079"/>
                </a:lnTo>
                <a:lnTo>
                  <a:pt x="280415" y="630936"/>
                </a:lnTo>
                <a:lnTo>
                  <a:pt x="268224" y="624839"/>
                </a:lnTo>
                <a:lnTo>
                  <a:pt x="252983" y="618744"/>
                </a:lnTo>
                <a:lnTo>
                  <a:pt x="243839" y="612648"/>
                </a:lnTo>
                <a:lnTo>
                  <a:pt x="234696" y="603503"/>
                </a:lnTo>
                <a:lnTo>
                  <a:pt x="225551" y="597408"/>
                </a:lnTo>
                <a:lnTo>
                  <a:pt x="216407" y="588263"/>
                </a:lnTo>
                <a:lnTo>
                  <a:pt x="210311" y="579120"/>
                </a:lnTo>
                <a:lnTo>
                  <a:pt x="213359" y="579120"/>
                </a:lnTo>
                <a:lnTo>
                  <a:pt x="209295" y="573024"/>
                </a:lnTo>
                <a:lnTo>
                  <a:pt x="207263" y="573024"/>
                </a:lnTo>
                <a:lnTo>
                  <a:pt x="204977" y="563879"/>
                </a:lnTo>
                <a:lnTo>
                  <a:pt x="204215" y="563879"/>
                </a:lnTo>
                <a:lnTo>
                  <a:pt x="204215" y="106679"/>
                </a:lnTo>
                <a:lnTo>
                  <a:pt x="203199" y="103632"/>
                </a:lnTo>
                <a:close/>
              </a:path>
              <a:path w="396240" h="1323339">
                <a:moveTo>
                  <a:pt x="207263" y="569976"/>
                </a:moveTo>
                <a:lnTo>
                  <a:pt x="207263" y="573024"/>
                </a:lnTo>
                <a:lnTo>
                  <a:pt x="209295" y="573024"/>
                </a:lnTo>
                <a:lnTo>
                  <a:pt x="207263" y="569976"/>
                </a:lnTo>
                <a:close/>
              </a:path>
              <a:path w="396240" h="1323339">
                <a:moveTo>
                  <a:pt x="204215" y="560832"/>
                </a:moveTo>
                <a:lnTo>
                  <a:pt x="204215" y="563879"/>
                </a:lnTo>
                <a:lnTo>
                  <a:pt x="204977" y="563879"/>
                </a:lnTo>
                <a:lnTo>
                  <a:pt x="204215" y="560832"/>
                </a:lnTo>
                <a:close/>
              </a:path>
              <a:path w="396240" h="1323339">
                <a:moveTo>
                  <a:pt x="196596" y="85344"/>
                </a:moveTo>
                <a:lnTo>
                  <a:pt x="167639" y="85344"/>
                </a:lnTo>
                <a:lnTo>
                  <a:pt x="173735" y="97536"/>
                </a:lnTo>
                <a:lnTo>
                  <a:pt x="176783" y="106679"/>
                </a:lnTo>
                <a:lnTo>
                  <a:pt x="176783" y="103632"/>
                </a:lnTo>
                <a:lnTo>
                  <a:pt x="203199" y="103632"/>
                </a:lnTo>
                <a:lnTo>
                  <a:pt x="201167" y="97536"/>
                </a:lnTo>
                <a:lnTo>
                  <a:pt x="201167" y="94487"/>
                </a:lnTo>
                <a:lnTo>
                  <a:pt x="196596" y="85344"/>
                </a:lnTo>
                <a:close/>
              </a:path>
              <a:path w="396240" h="1323339">
                <a:moveTo>
                  <a:pt x="3048" y="0"/>
                </a:moveTo>
                <a:lnTo>
                  <a:pt x="0" y="27432"/>
                </a:lnTo>
                <a:lnTo>
                  <a:pt x="39624" y="27432"/>
                </a:lnTo>
                <a:lnTo>
                  <a:pt x="73151" y="33527"/>
                </a:lnTo>
                <a:lnTo>
                  <a:pt x="103631" y="45720"/>
                </a:lnTo>
                <a:lnTo>
                  <a:pt x="118872" y="48767"/>
                </a:lnTo>
                <a:lnTo>
                  <a:pt x="131063" y="57912"/>
                </a:lnTo>
                <a:lnTo>
                  <a:pt x="143255" y="64008"/>
                </a:lnTo>
                <a:lnTo>
                  <a:pt x="152400" y="70103"/>
                </a:lnTo>
                <a:lnTo>
                  <a:pt x="161543" y="79248"/>
                </a:lnTo>
                <a:lnTo>
                  <a:pt x="167639" y="88391"/>
                </a:lnTo>
                <a:lnTo>
                  <a:pt x="167639" y="85344"/>
                </a:lnTo>
                <a:lnTo>
                  <a:pt x="196596" y="85344"/>
                </a:lnTo>
                <a:lnTo>
                  <a:pt x="195072" y="82296"/>
                </a:lnTo>
                <a:lnTo>
                  <a:pt x="188975" y="73151"/>
                </a:lnTo>
                <a:lnTo>
                  <a:pt x="185927" y="73151"/>
                </a:lnTo>
                <a:lnTo>
                  <a:pt x="185927" y="70103"/>
                </a:lnTo>
                <a:lnTo>
                  <a:pt x="143255" y="33527"/>
                </a:lnTo>
                <a:lnTo>
                  <a:pt x="79248" y="9144"/>
                </a:lnTo>
                <a:lnTo>
                  <a:pt x="39624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65317" y="2218534"/>
            <a:ext cx="2048168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 marR="4454">
              <a:spcBef>
                <a:spcPts val="88"/>
              </a:spcBef>
            </a:pPr>
            <a:r>
              <a:rPr sz="2100" dirty="0">
                <a:latin typeface="Times New Roman"/>
                <a:cs typeface="Times New Roman"/>
              </a:rPr>
              <a:t>Color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spc="-13" dirty="0">
                <a:latin typeface="Times New Roman"/>
                <a:cs typeface="Times New Roman"/>
              </a:rPr>
              <a:t>carrying  </a:t>
            </a:r>
            <a:r>
              <a:rPr sz="2100" spc="-4" dirty="0">
                <a:latin typeface="Times New Roman"/>
                <a:cs typeface="Times New Roman"/>
              </a:rPr>
              <a:t>information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7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68685" cy="94852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Contents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80" y="1429555"/>
            <a:ext cx="8846712" cy="43916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Colour Fundamentals</a:t>
            </a:r>
          </a:p>
          <a:p>
            <a:r>
              <a:rPr lang="en-GB" dirty="0" smtClean="0"/>
              <a:t>Colour Models</a:t>
            </a:r>
          </a:p>
          <a:p>
            <a:r>
              <a:rPr lang="en-GB" dirty="0" err="1" smtClean="0"/>
              <a:t>Pseudocolour</a:t>
            </a:r>
            <a:r>
              <a:rPr lang="en-GB" dirty="0" smtClean="0"/>
              <a:t> Image Processing</a:t>
            </a:r>
          </a:p>
          <a:p>
            <a:r>
              <a:rPr lang="en-GB" dirty="0" smtClean="0"/>
              <a:t>Basics of Full-Colour Image Processing</a:t>
            </a:r>
          </a:p>
          <a:p>
            <a:r>
              <a:rPr lang="en-GB" dirty="0" smtClean="0"/>
              <a:t>Colour Image Processing</a:t>
            </a:r>
          </a:p>
          <a:p>
            <a:r>
              <a:rPr lang="en-GB" dirty="0" smtClean="0"/>
              <a:t>Image Smoothing and Image Sharpening </a:t>
            </a:r>
          </a:p>
          <a:p>
            <a:r>
              <a:rPr lang="en-GB" dirty="0" smtClean="0"/>
              <a:t>Image Segmentation based on Colour</a:t>
            </a:r>
          </a:p>
          <a:p>
            <a:r>
              <a:rPr lang="en-GB" dirty="0" smtClean="0"/>
              <a:t>Noise in Colour Images</a:t>
            </a:r>
          </a:p>
          <a:p>
            <a:r>
              <a:rPr lang="en-GB" dirty="0" smtClean="0"/>
              <a:t>Colour Image Compression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55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9478" y="1668285"/>
            <a:ext cx="9089701" cy="3721761"/>
            <a:chOff x="1288854" y="1838201"/>
            <a:chExt cx="7972425" cy="4100829"/>
          </a:xfrm>
        </p:grpSpPr>
        <p:sp>
          <p:nvSpPr>
            <p:cNvPr id="3" name="object 3"/>
            <p:cNvSpPr/>
            <p:nvPr/>
          </p:nvSpPr>
          <p:spPr>
            <a:xfrm>
              <a:off x="1288854" y="2035241"/>
              <a:ext cx="3709565" cy="39032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03391" y="1838201"/>
              <a:ext cx="3457476" cy="40674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3144" y="2097531"/>
              <a:ext cx="1381125" cy="847725"/>
            </a:xfrm>
            <a:custGeom>
              <a:avLst/>
              <a:gdLst/>
              <a:ahLst/>
              <a:cxnLst/>
              <a:rect l="l" t="t" r="r" b="b"/>
              <a:pathLst>
                <a:path w="1381125" h="847725">
                  <a:moveTo>
                    <a:pt x="1380744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380744" y="847344"/>
                  </a:lnTo>
                  <a:lnTo>
                    <a:pt x="1380744" y="841248"/>
                  </a:lnTo>
                  <a:lnTo>
                    <a:pt x="1380744" y="838200"/>
                  </a:lnTo>
                  <a:lnTo>
                    <a:pt x="1380744" y="9144"/>
                  </a:lnTo>
                  <a:lnTo>
                    <a:pt x="1380744" y="3048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6215" y="3594100"/>
              <a:ext cx="1143000" cy="685800"/>
            </a:xfrm>
            <a:custGeom>
              <a:avLst/>
              <a:gdLst/>
              <a:ahLst/>
              <a:cxnLst/>
              <a:rect l="l" t="t" r="r" b="b"/>
              <a:pathLst>
                <a:path w="1143000" h="685800">
                  <a:moveTo>
                    <a:pt x="914400" y="0"/>
                  </a:moveTo>
                  <a:lnTo>
                    <a:pt x="914400" y="170687"/>
                  </a:lnTo>
                  <a:lnTo>
                    <a:pt x="228600" y="170687"/>
                  </a:lnTo>
                  <a:lnTo>
                    <a:pt x="228600" y="0"/>
                  </a:lnTo>
                  <a:lnTo>
                    <a:pt x="0" y="344424"/>
                  </a:lnTo>
                  <a:lnTo>
                    <a:pt x="228600" y="685800"/>
                  </a:lnTo>
                  <a:lnTo>
                    <a:pt x="228600" y="515112"/>
                  </a:lnTo>
                  <a:lnTo>
                    <a:pt x="914400" y="515112"/>
                  </a:lnTo>
                  <a:lnTo>
                    <a:pt x="914400" y="685800"/>
                  </a:lnTo>
                  <a:lnTo>
                    <a:pt x="1143000" y="34442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70120" y="3578860"/>
              <a:ext cx="1155700" cy="716280"/>
            </a:xfrm>
            <a:custGeom>
              <a:avLst/>
              <a:gdLst/>
              <a:ahLst/>
              <a:cxnLst/>
              <a:rect l="l" t="t" r="r" b="b"/>
              <a:pathLst>
                <a:path w="1155700" h="716279">
                  <a:moveTo>
                    <a:pt x="926591" y="524255"/>
                  </a:moveTo>
                  <a:lnTo>
                    <a:pt x="228600" y="524255"/>
                  </a:lnTo>
                  <a:lnTo>
                    <a:pt x="228600" y="684336"/>
                  </a:lnTo>
                  <a:lnTo>
                    <a:pt x="237743" y="697991"/>
                  </a:lnTo>
                  <a:lnTo>
                    <a:pt x="230152" y="700522"/>
                  </a:lnTo>
                  <a:lnTo>
                    <a:pt x="240791" y="716279"/>
                  </a:lnTo>
                  <a:lnTo>
                    <a:pt x="240791" y="533400"/>
                  </a:lnTo>
                  <a:lnTo>
                    <a:pt x="234695" y="533400"/>
                  </a:lnTo>
                  <a:lnTo>
                    <a:pt x="240791" y="530351"/>
                  </a:lnTo>
                  <a:lnTo>
                    <a:pt x="926591" y="530351"/>
                  </a:lnTo>
                  <a:lnTo>
                    <a:pt x="926591" y="524255"/>
                  </a:lnTo>
                  <a:close/>
                </a:path>
                <a:path w="1155700" h="716279">
                  <a:moveTo>
                    <a:pt x="914400" y="530351"/>
                  </a:moveTo>
                  <a:lnTo>
                    <a:pt x="914400" y="716279"/>
                  </a:lnTo>
                  <a:lnTo>
                    <a:pt x="925039" y="700522"/>
                  </a:lnTo>
                  <a:lnTo>
                    <a:pt x="917447" y="697991"/>
                  </a:lnTo>
                  <a:lnTo>
                    <a:pt x="926591" y="684336"/>
                  </a:lnTo>
                  <a:lnTo>
                    <a:pt x="926591" y="533400"/>
                  </a:lnTo>
                  <a:lnTo>
                    <a:pt x="920495" y="533400"/>
                  </a:lnTo>
                  <a:lnTo>
                    <a:pt x="914400" y="530351"/>
                  </a:lnTo>
                  <a:close/>
                </a:path>
                <a:path w="1155700" h="716279">
                  <a:moveTo>
                    <a:pt x="228600" y="698223"/>
                  </a:moveTo>
                  <a:lnTo>
                    <a:pt x="228600" y="701039"/>
                  </a:lnTo>
                  <a:lnTo>
                    <a:pt x="230152" y="700522"/>
                  </a:lnTo>
                  <a:lnTo>
                    <a:pt x="228600" y="698223"/>
                  </a:lnTo>
                  <a:close/>
                </a:path>
                <a:path w="1155700" h="716279">
                  <a:moveTo>
                    <a:pt x="926591" y="698223"/>
                  </a:moveTo>
                  <a:lnTo>
                    <a:pt x="925039" y="700522"/>
                  </a:lnTo>
                  <a:lnTo>
                    <a:pt x="926591" y="701039"/>
                  </a:lnTo>
                  <a:lnTo>
                    <a:pt x="926591" y="698223"/>
                  </a:lnTo>
                  <a:close/>
                </a:path>
                <a:path w="1155700" h="716279">
                  <a:moveTo>
                    <a:pt x="228600" y="684336"/>
                  </a:moveTo>
                  <a:lnTo>
                    <a:pt x="228600" y="698223"/>
                  </a:lnTo>
                  <a:lnTo>
                    <a:pt x="230152" y="700522"/>
                  </a:lnTo>
                  <a:lnTo>
                    <a:pt x="237743" y="697991"/>
                  </a:lnTo>
                  <a:lnTo>
                    <a:pt x="228600" y="684336"/>
                  </a:lnTo>
                  <a:close/>
                </a:path>
                <a:path w="1155700" h="716279">
                  <a:moveTo>
                    <a:pt x="926591" y="684336"/>
                  </a:moveTo>
                  <a:lnTo>
                    <a:pt x="917447" y="697991"/>
                  </a:lnTo>
                  <a:lnTo>
                    <a:pt x="925039" y="700522"/>
                  </a:lnTo>
                  <a:lnTo>
                    <a:pt x="926591" y="698223"/>
                  </a:lnTo>
                  <a:lnTo>
                    <a:pt x="926591" y="684336"/>
                  </a:lnTo>
                  <a:close/>
                </a:path>
                <a:path w="1155700" h="716279">
                  <a:moveTo>
                    <a:pt x="228600" y="18210"/>
                  </a:moveTo>
                  <a:lnTo>
                    <a:pt x="0" y="359663"/>
                  </a:lnTo>
                  <a:lnTo>
                    <a:pt x="228600" y="698223"/>
                  </a:lnTo>
                  <a:lnTo>
                    <a:pt x="228600" y="684336"/>
                  </a:lnTo>
                  <a:lnTo>
                    <a:pt x="11185" y="359663"/>
                  </a:lnTo>
                  <a:lnTo>
                    <a:pt x="9143" y="359663"/>
                  </a:lnTo>
                  <a:lnTo>
                    <a:pt x="9143" y="356615"/>
                  </a:lnTo>
                  <a:lnTo>
                    <a:pt x="11185" y="356615"/>
                  </a:lnTo>
                  <a:lnTo>
                    <a:pt x="228599" y="31943"/>
                  </a:lnTo>
                  <a:lnTo>
                    <a:pt x="228600" y="18210"/>
                  </a:lnTo>
                  <a:close/>
                </a:path>
                <a:path w="1155700" h="716279">
                  <a:moveTo>
                    <a:pt x="1145027" y="358139"/>
                  </a:moveTo>
                  <a:lnTo>
                    <a:pt x="926591" y="684336"/>
                  </a:lnTo>
                  <a:lnTo>
                    <a:pt x="926591" y="698223"/>
                  </a:lnTo>
                  <a:lnTo>
                    <a:pt x="1155191" y="359663"/>
                  </a:lnTo>
                  <a:lnTo>
                    <a:pt x="1146047" y="359663"/>
                  </a:lnTo>
                  <a:lnTo>
                    <a:pt x="1145027" y="358139"/>
                  </a:lnTo>
                  <a:close/>
                </a:path>
                <a:path w="1155700" h="716279">
                  <a:moveTo>
                    <a:pt x="240791" y="530351"/>
                  </a:moveTo>
                  <a:lnTo>
                    <a:pt x="234695" y="533400"/>
                  </a:lnTo>
                  <a:lnTo>
                    <a:pt x="240791" y="533400"/>
                  </a:lnTo>
                  <a:lnTo>
                    <a:pt x="240791" y="530351"/>
                  </a:lnTo>
                  <a:close/>
                </a:path>
                <a:path w="1155700" h="716279">
                  <a:moveTo>
                    <a:pt x="914400" y="530351"/>
                  </a:moveTo>
                  <a:lnTo>
                    <a:pt x="240791" y="530351"/>
                  </a:lnTo>
                  <a:lnTo>
                    <a:pt x="240791" y="533400"/>
                  </a:lnTo>
                  <a:lnTo>
                    <a:pt x="914400" y="533400"/>
                  </a:lnTo>
                  <a:lnTo>
                    <a:pt x="914400" y="530351"/>
                  </a:lnTo>
                  <a:close/>
                </a:path>
                <a:path w="1155700" h="716279">
                  <a:moveTo>
                    <a:pt x="926591" y="530351"/>
                  </a:moveTo>
                  <a:lnTo>
                    <a:pt x="914400" y="530351"/>
                  </a:lnTo>
                  <a:lnTo>
                    <a:pt x="920495" y="533400"/>
                  </a:lnTo>
                  <a:lnTo>
                    <a:pt x="926591" y="533400"/>
                  </a:lnTo>
                  <a:lnTo>
                    <a:pt x="926591" y="530351"/>
                  </a:lnTo>
                  <a:close/>
                </a:path>
                <a:path w="1155700" h="716279">
                  <a:moveTo>
                    <a:pt x="9143" y="356615"/>
                  </a:moveTo>
                  <a:lnTo>
                    <a:pt x="9143" y="359663"/>
                  </a:lnTo>
                  <a:lnTo>
                    <a:pt x="10164" y="358139"/>
                  </a:lnTo>
                  <a:lnTo>
                    <a:pt x="9143" y="356615"/>
                  </a:lnTo>
                  <a:close/>
                </a:path>
                <a:path w="1155700" h="716279">
                  <a:moveTo>
                    <a:pt x="10164" y="358139"/>
                  </a:moveTo>
                  <a:lnTo>
                    <a:pt x="9143" y="359663"/>
                  </a:lnTo>
                  <a:lnTo>
                    <a:pt x="11185" y="359663"/>
                  </a:lnTo>
                  <a:lnTo>
                    <a:pt x="10164" y="358139"/>
                  </a:lnTo>
                  <a:close/>
                </a:path>
                <a:path w="1155700" h="716279">
                  <a:moveTo>
                    <a:pt x="1146047" y="356615"/>
                  </a:moveTo>
                  <a:lnTo>
                    <a:pt x="1145027" y="358139"/>
                  </a:lnTo>
                  <a:lnTo>
                    <a:pt x="1146047" y="359663"/>
                  </a:lnTo>
                  <a:lnTo>
                    <a:pt x="1146047" y="356615"/>
                  </a:lnTo>
                  <a:close/>
                </a:path>
                <a:path w="1155700" h="716279">
                  <a:moveTo>
                    <a:pt x="1153151" y="356615"/>
                  </a:moveTo>
                  <a:lnTo>
                    <a:pt x="1146047" y="356615"/>
                  </a:lnTo>
                  <a:lnTo>
                    <a:pt x="1146047" y="359663"/>
                  </a:lnTo>
                  <a:lnTo>
                    <a:pt x="1155191" y="359663"/>
                  </a:lnTo>
                  <a:lnTo>
                    <a:pt x="1153151" y="356615"/>
                  </a:lnTo>
                  <a:close/>
                </a:path>
                <a:path w="1155700" h="716279">
                  <a:moveTo>
                    <a:pt x="11185" y="356615"/>
                  </a:moveTo>
                  <a:lnTo>
                    <a:pt x="9143" y="356615"/>
                  </a:lnTo>
                  <a:lnTo>
                    <a:pt x="10164" y="358139"/>
                  </a:lnTo>
                  <a:lnTo>
                    <a:pt x="11185" y="356615"/>
                  </a:lnTo>
                  <a:close/>
                </a:path>
                <a:path w="1155700" h="716279">
                  <a:moveTo>
                    <a:pt x="926591" y="18210"/>
                  </a:moveTo>
                  <a:lnTo>
                    <a:pt x="926591" y="31943"/>
                  </a:lnTo>
                  <a:lnTo>
                    <a:pt x="1145027" y="358139"/>
                  </a:lnTo>
                  <a:lnTo>
                    <a:pt x="1146047" y="356615"/>
                  </a:lnTo>
                  <a:lnTo>
                    <a:pt x="1153151" y="356615"/>
                  </a:lnTo>
                  <a:lnTo>
                    <a:pt x="926591" y="18210"/>
                  </a:lnTo>
                  <a:close/>
                </a:path>
                <a:path w="1155700" h="716279">
                  <a:moveTo>
                    <a:pt x="240791" y="0"/>
                  </a:moveTo>
                  <a:lnTo>
                    <a:pt x="230226" y="15782"/>
                  </a:lnTo>
                  <a:lnTo>
                    <a:pt x="237743" y="18287"/>
                  </a:lnTo>
                  <a:lnTo>
                    <a:pt x="228600" y="31943"/>
                  </a:lnTo>
                  <a:lnTo>
                    <a:pt x="228600" y="192024"/>
                  </a:lnTo>
                  <a:lnTo>
                    <a:pt x="926591" y="192024"/>
                  </a:lnTo>
                  <a:lnTo>
                    <a:pt x="926591" y="185927"/>
                  </a:lnTo>
                  <a:lnTo>
                    <a:pt x="240791" y="185927"/>
                  </a:lnTo>
                  <a:lnTo>
                    <a:pt x="234695" y="182879"/>
                  </a:lnTo>
                  <a:lnTo>
                    <a:pt x="240791" y="182879"/>
                  </a:lnTo>
                  <a:lnTo>
                    <a:pt x="240791" y="0"/>
                  </a:lnTo>
                  <a:close/>
                </a:path>
                <a:path w="1155700" h="716279">
                  <a:moveTo>
                    <a:pt x="240791" y="182879"/>
                  </a:moveTo>
                  <a:lnTo>
                    <a:pt x="234695" y="182879"/>
                  </a:lnTo>
                  <a:lnTo>
                    <a:pt x="240791" y="185927"/>
                  </a:lnTo>
                  <a:lnTo>
                    <a:pt x="240791" y="182879"/>
                  </a:lnTo>
                  <a:close/>
                </a:path>
                <a:path w="1155700" h="716279">
                  <a:moveTo>
                    <a:pt x="914400" y="182879"/>
                  </a:moveTo>
                  <a:lnTo>
                    <a:pt x="240791" y="182879"/>
                  </a:lnTo>
                  <a:lnTo>
                    <a:pt x="240791" y="185927"/>
                  </a:lnTo>
                  <a:lnTo>
                    <a:pt x="914400" y="185927"/>
                  </a:lnTo>
                  <a:lnTo>
                    <a:pt x="914400" y="182879"/>
                  </a:lnTo>
                  <a:close/>
                </a:path>
                <a:path w="1155700" h="716279">
                  <a:moveTo>
                    <a:pt x="914400" y="0"/>
                  </a:moveTo>
                  <a:lnTo>
                    <a:pt x="914400" y="185927"/>
                  </a:lnTo>
                  <a:lnTo>
                    <a:pt x="920495" y="182879"/>
                  </a:lnTo>
                  <a:lnTo>
                    <a:pt x="926591" y="182879"/>
                  </a:lnTo>
                  <a:lnTo>
                    <a:pt x="926591" y="31943"/>
                  </a:lnTo>
                  <a:lnTo>
                    <a:pt x="917447" y="18287"/>
                  </a:lnTo>
                  <a:lnTo>
                    <a:pt x="924965" y="15782"/>
                  </a:lnTo>
                  <a:lnTo>
                    <a:pt x="914400" y="0"/>
                  </a:lnTo>
                  <a:close/>
                </a:path>
                <a:path w="1155700" h="716279">
                  <a:moveTo>
                    <a:pt x="926591" y="182879"/>
                  </a:moveTo>
                  <a:lnTo>
                    <a:pt x="920495" y="182879"/>
                  </a:lnTo>
                  <a:lnTo>
                    <a:pt x="914400" y="185927"/>
                  </a:lnTo>
                  <a:lnTo>
                    <a:pt x="926591" y="185927"/>
                  </a:lnTo>
                  <a:lnTo>
                    <a:pt x="926591" y="182879"/>
                  </a:lnTo>
                  <a:close/>
                </a:path>
                <a:path w="1155700" h="716279">
                  <a:moveTo>
                    <a:pt x="230226" y="15782"/>
                  </a:moveTo>
                  <a:lnTo>
                    <a:pt x="228600" y="18210"/>
                  </a:lnTo>
                  <a:lnTo>
                    <a:pt x="228600" y="31943"/>
                  </a:lnTo>
                  <a:lnTo>
                    <a:pt x="237743" y="18287"/>
                  </a:lnTo>
                  <a:lnTo>
                    <a:pt x="230226" y="15782"/>
                  </a:lnTo>
                  <a:close/>
                </a:path>
                <a:path w="1155700" h="716279">
                  <a:moveTo>
                    <a:pt x="924965" y="15782"/>
                  </a:moveTo>
                  <a:lnTo>
                    <a:pt x="917447" y="18287"/>
                  </a:lnTo>
                  <a:lnTo>
                    <a:pt x="926591" y="31943"/>
                  </a:lnTo>
                  <a:lnTo>
                    <a:pt x="926591" y="18210"/>
                  </a:lnTo>
                  <a:lnTo>
                    <a:pt x="924965" y="15782"/>
                  </a:lnTo>
                  <a:close/>
                </a:path>
                <a:path w="1155700" h="716279">
                  <a:moveTo>
                    <a:pt x="228600" y="15239"/>
                  </a:moveTo>
                  <a:lnTo>
                    <a:pt x="228600" y="18210"/>
                  </a:lnTo>
                  <a:lnTo>
                    <a:pt x="230226" y="15782"/>
                  </a:lnTo>
                  <a:lnTo>
                    <a:pt x="228600" y="15239"/>
                  </a:lnTo>
                  <a:close/>
                </a:path>
                <a:path w="1155700" h="716279">
                  <a:moveTo>
                    <a:pt x="926591" y="15239"/>
                  </a:moveTo>
                  <a:lnTo>
                    <a:pt x="924965" y="15782"/>
                  </a:lnTo>
                  <a:lnTo>
                    <a:pt x="926591" y="18210"/>
                  </a:lnTo>
                  <a:lnTo>
                    <a:pt x="926591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7359" y="3188716"/>
              <a:ext cx="2630805" cy="1548765"/>
            </a:xfrm>
            <a:custGeom>
              <a:avLst/>
              <a:gdLst/>
              <a:ahLst/>
              <a:cxnLst/>
              <a:rect l="l" t="t" r="r" b="b"/>
              <a:pathLst>
                <a:path w="2630804" h="1548764">
                  <a:moveTo>
                    <a:pt x="594787" y="711705"/>
                  </a:moveTo>
                  <a:lnTo>
                    <a:pt x="567457" y="739237"/>
                  </a:lnTo>
                  <a:lnTo>
                    <a:pt x="1371600" y="1545336"/>
                  </a:lnTo>
                  <a:lnTo>
                    <a:pt x="1377695" y="1548384"/>
                  </a:lnTo>
                  <a:lnTo>
                    <a:pt x="1386839" y="1548384"/>
                  </a:lnTo>
                  <a:lnTo>
                    <a:pt x="1392935" y="1545336"/>
                  </a:lnTo>
                  <a:lnTo>
                    <a:pt x="1423146" y="1514856"/>
                  </a:lnTo>
                  <a:lnTo>
                    <a:pt x="1368552" y="1514856"/>
                  </a:lnTo>
                  <a:lnTo>
                    <a:pt x="1382216" y="1501055"/>
                  </a:lnTo>
                  <a:lnTo>
                    <a:pt x="594787" y="711705"/>
                  </a:lnTo>
                  <a:close/>
                </a:path>
                <a:path w="2630804" h="1548764">
                  <a:moveTo>
                    <a:pt x="1382216" y="1501055"/>
                  </a:moveTo>
                  <a:lnTo>
                    <a:pt x="1368552" y="1514856"/>
                  </a:lnTo>
                  <a:lnTo>
                    <a:pt x="1395983" y="1514856"/>
                  </a:lnTo>
                  <a:lnTo>
                    <a:pt x="1382216" y="1501055"/>
                  </a:lnTo>
                  <a:close/>
                </a:path>
                <a:path w="2630804" h="1548764">
                  <a:moveTo>
                    <a:pt x="2044899" y="831795"/>
                  </a:moveTo>
                  <a:lnTo>
                    <a:pt x="1382216" y="1501055"/>
                  </a:lnTo>
                  <a:lnTo>
                    <a:pt x="1395983" y="1514856"/>
                  </a:lnTo>
                  <a:lnTo>
                    <a:pt x="1423146" y="1514856"/>
                  </a:lnTo>
                  <a:lnTo>
                    <a:pt x="2072331" y="859227"/>
                  </a:lnTo>
                  <a:lnTo>
                    <a:pt x="2044899" y="831795"/>
                  </a:lnTo>
                  <a:close/>
                </a:path>
                <a:path w="2630804" h="1548764">
                  <a:moveTo>
                    <a:pt x="2097601" y="833706"/>
                  </a:moveTo>
                  <a:lnTo>
                    <a:pt x="2072331" y="859227"/>
                  </a:lnTo>
                  <a:lnTo>
                    <a:pt x="2493264" y="1280160"/>
                  </a:lnTo>
                  <a:lnTo>
                    <a:pt x="2496312" y="1286256"/>
                  </a:lnTo>
                  <a:lnTo>
                    <a:pt x="2505455" y="1289304"/>
                  </a:lnTo>
                  <a:lnTo>
                    <a:pt x="2517648" y="1283208"/>
                  </a:lnTo>
                  <a:lnTo>
                    <a:pt x="2523743" y="1277112"/>
                  </a:lnTo>
                  <a:lnTo>
                    <a:pt x="2523743" y="1271016"/>
                  </a:lnTo>
                  <a:lnTo>
                    <a:pt x="2524406" y="1264920"/>
                  </a:lnTo>
                  <a:lnTo>
                    <a:pt x="2487167" y="1264920"/>
                  </a:lnTo>
                  <a:lnTo>
                    <a:pt x="2491356" y="1226501"/>
                  </a:lnTo>
                  <a:lnTo>
                    <a:pt x="2097601" y="833706"/>
                  </a:lnTo>
                  <a:close/>
                </a:path>
                <a:path w="2630804" h="1548764">
                  <a:moveTo>
                    <a:pt x="134112" y="256032"/>
                  </a:moveTo>
                  <a:lnTo>
                    <a:pt x="124967" y="259080"/>
                  </a:lnTo>
                  <a:lnTo>
                    <a:pt x="118871" y="262128"/>
                  </a:lnTo>
                  <a:lnTo>
                    <a:pt x="112775" y="268224"/>
                  </a:lnTo>
                  <a:lnTo>
                    <a:pt x="112775" y="274320"/>
                  </a:lnTo>
                  <a:lnTo>
                    <a:pt x="3047" y="1261872"/>
                  </a:lnTo>
                  <a:lnTo>
                    <a:pt x="0" y="1267968"/>
                  </a:lnTo>
                  <a:lnTo>
                    <a:pt x="6095" y="1277112"/>
                  </a:lnTo>
                  <a:lnTo>
                    <a:pt x="12191" y="1280160"/>
                  </a:lnTo>
                  <a:lnTo>
                    <a:pt x="21335" y="1283208"/>
                  </a:lnTo>
                  <a:lnTo>
                    <a:pt x="27431" y="1283208"/>
                  </a:lnTo>
                  <a:lnTo>
                    <a:pt x="45630" y="1264920"/>
                  </a:lnTo>
                  <a:lnTo>
                    <a:pt x="39623" y="1264920"/>
                  </a:lnTo>
                  <a:lnTo>
                    <a:pt x="6095" y="1249680"/>
                  </a:lnTo>
                  <a:lnTo>
                    <a:pt x="45958" y="1209621"/>
                  </a:lnTo>
                  <a:lnTo>
                    <a:pt x="148006" y="318765"/>
                  </a:lnTo>
                  <a:lnTo>
                    <a:pt x="118871" y="289560"/>
                  </a:lnTo>
                  <a:lnTo>
                    <a:pt x="152400" y="280416"/>
                  </a:lnTo>
                  <a:lnTo>
                    <a:pt x="164547" y="280416"/>
                  </a:lnTo>
                  <a:lnTo>
                    <a:pt x="146303" y="262128"/>
                  </a:lnTo>
                  <a:lnTo>
                    <a:pt x="134112" y="256032"/>
                  </a:lnTo>
                  <a:close/>
                </a:path>
                <a:path w="2630804" h="1548764">
                  <a:moveTo>
                    <a:pt x="45958" y="1209621"/>
                  </a:moveTo>
                  <a:lnTo>
                    <a:pt x="6095" y="1249680"/>
                  </a:lnTo>
                  <a:lnTo>
                    <a:pt x="39623" y="1264920"/>
                  </a:lnTo>
                  <a:lnTo>
                    <a:pt x="45958" y="1209621"/>
                  </a:lnTo>
                  <a:close/>
                </a:path>
                <a:path w="2630804" h="1548764">
                  <a:moveTo>
                    <a:pt x="540714" y="712428"/>
                  </a:moveTo>
                  <a:lnTo>
                    <a:pt x="45958" y="1209621"/>
                  </a:lnTo>
                  <a:lnTo>
                    <a:pt x="39623" y="1264920"/>
                  </a:lnTo>
                  <a:lnTo>
                    <a:pt x="45630" y="1264920"/>
                  </a:lnTo>
                  <a:lnTo>
                    <a:pt x="567457" y="739237"/>
                  </a:lnTo>
                  <a:lnTo>
                    <a:pt x="540714" y="712428"/>
                  </a:lnTo>
                  <a:close/>
                </a:path>
                <a:path w="2630804" h="1548764">
                  <a:moveTo>
                    <a:pt x="2491356" y="1226501"/>
                  </a:moveTo>
                  <a:lnTo>
                    <a:pt x="2487167" y="1264920"/>
                  </a:lnTo>
                  <a:lnTo>
                    <a:pt x="2517648" y="1252728"/>
                  </a:lnTo>
                  <a:lnTo>
                    <a:pt x="2491356" y="1226501"/>
                  </a:lnTo>
                  <a:close/>
                </a:path>
                <a:path w="2630804" h="1548764">
                  <a:moveTo>
                    <a:pt x="2630424" y="286512"/>
                  </a:moveTo>
                  <a:lnTo>
                    <a:pt x="2593848" y="286512"/>
                  </a:lnTo>
                  <a:lnTo>
                    <a:pt x="2624328" y="301751"/>
                  </a:lnTo>
                  <a:lnTo>
                    <a:pt x="2588209" y="338229"/>
                  </a:lnTo>
                  <a:lnTo>
                    <a:pt x="2491356" y="1226501"/>
                  </a:lnTo>
                  <a:lnTo>
                    <a:pt x="2517648" y="1252728"/>
                  </a:lnTo>
                  <a:lnTo>
                    <a:pt x="2487167" y="1264920"/>
                  </a:lnTo>
                  <a:lnTo>
                    <a:pt x="2524406" y="1264920"/>
                  </a:lnTo>
                  <a:lnTo>
                    <a:pt x="2630424" y="289560"/>
                  </a:lnTo>
                  <a:lnTo>
                    <a:pt x="2630424" y="286512"/>
                  </a:lnTo>
                  <a:close/>
                </a:path>
                <a:path w="2630804" h="1548764">
                  <a:moveTo>
                    <a:pt x="2070136" y="806307"/>
                  </a:moveTo>
                  <a:lnTo>
                    <a:pt x="2044899" y="831795"/>
                  </a:lnTo>
                  <a:lnTo>
                    <a:pt x="2072331" y="859227"/>
                  </a:lnTo>
                  <a:lnTo>
                    <a:pt x="2097601" y="833706"/>
                  </a:lnTo>
                  <a:lnTo>
                    <a:pt x="2070136" y="806307"/>
                  </a:lnTo>
                  <a:close/>
                </a:path>
                <a:path w="2630804" h="1548764">
                  <a:moveTo>
                    <a:pt x="2607944" y="269367"/>
                  </a:moveTo>
                  <a:lnTo>
                    <a:pt x="2601991" y="270843"/>
                  </a:lnTo>
                  <a:lnTo>
                    <a:pt x="2596895" y="274320"/>
                  </a:lnTo>
                  <a:lnTo>
                    <a:pt x="2070136" y="806307"/>
                  </a:lnTo>
                  <a:lnTo>
                    <a:pt x="2097601" y="833706"/>
                  </a:lnTo>
                  <a:lnTo>
                    <a:pt x="2588209" y="338229"/>
                  </a:lnTo>
                  <a:lnTo>
                    <a:pt x="2593848" y="286512"/>
                  </a:lnTo>
                  <a:lnTo>
                    <a:pt x="2630424" y="286512"/>
                  </a:lnTo>
                  <a:lnTo>
                    <a:pt x="2630424" y="283463"/>
                  </a:lnTo>
                  <a:lnTo>
                    <a:pt x="2627376" y="274320"/>
                  </a:lnTo>
                  <a:lnTo>
                    <a:pt x="2621279" y="271272"/>
                  </a:lnTo>
                  <a:lnTo>
                    <a:pt x="2614469" y="269605"/>
                  </a:lnTo>
                  <a:lnTo>
                    <a:pt x="2607944" y="269367"/>
                  </a:lnTo>
                  <a:close/>
                </a:path>
                <a:path w="2630804" h="1548764">
                  <a:moveTo>
                    <a:pt x="1292411" y="30480"/>
                  </a:moveTo>
                  <a:lnTo>
                    <a:pt x="1271015" y="30480"/>
                  </a:lnTo>
                  <a:lnTo>
                    <a:pt x="1257350" y="44246"/>
                  </a:lnTo>
                  <a:lnTo>
                    <a:pt x="2044899" y="831795"/>
                  </a:lnTo>
                  <a:lnTo>
                    <a:pt x="2070136" y="806307"/>
                  </a:lnTo>
                  <a:lnTo>
                    <a:pt x="1292411" y="30480"/>
                  </a:lnTo>
                  <a:close/>
                </a:path>
                <a:path w="2630804" h="1548764">
                  <a:moveTo>
                    <a:pt x="568077" y="684930"/>
                  </a:moveTo>
                  <a:lnTo>
                    <a:pt x="540714" y="712428"/>
                  </a:lnTo>
                  <a:lnTo>
                    <a:pt x="567457" y="739237"/>
                  </a:lnTo>
                  <a:lnTo>
                    <a:pt x="594787" y="711705"/>
                  </a:lnTo>
                  <a:lnTo>
                    <a:pt x="568077" y="684930"/>
                  </a:lnTo>
                  <a:close/>
                </a:path>
                <a:path w="2630804" h="1548764">
                  <a:moveTo>
                    <a:pt x="164547" y="280416"/>
                  </a:moveTo>
                  <a:lnTo>
                    <a:pt x="152400" y="280416"/>
                  </a:lnTo>
                  <a:lnTo>
                    <a:pt x="148006" y="318765"/>
                  </a:lnTo>
                  <a:lnTo>
                    <a:pt x="540714" y="712428"/>
                  </a:lnTo>
                  <a:lnTo>
                    <a:pt x="568077" y="684930"/>
                  </a:lnTo>
                  <a:lnTo>
                    <a:pt x="164547" y="280416"/>
                  </a:lnTo>
                  <a:close/>
                </a:path>
                <a:path w="2630804" h="1548764">
                  <a:moveTo>
                    <a:pt x="1264920" y="0"/>
                  </a:moveTo>
                  <a:lnTo>
                    <a:pt x="1246632" y="0"/>
                  </a:lnTo>
                  <a:lnTo>
                    <a:pt x="1243583" y="6096"/>
                  </a:lnTo>
                  <a:lnTo>
                    <a:pt x="568077" y="684930"/>
                  </a:lnTo>
                  <a:lnTo>
                    <a:pt x="594787" y="711705"/>
                  </a:lnTo>
                  <a:lnTo>
                    <a:pt x="1257350" y="44246"/>
                  </a:lnTo>
                  <a:lnTo>
                    <a:pt x="1243583" y="30480"/>
                  </a:lnTo>
                  <a:lnTo>
                    <a:pt x="1292411" y="30480"/>
                  </a:lnTo>
                  <a:lnTo>
                    <a:pt x="1267967" y="6096"/>
                  </a:lnTo>
                  <a:lnTo>
                    <a:pt x="1264920" y="0"/>
                  </a:lnTo>
                  <a:close/>
                </a:path>
                <a:path w="2630804" h="1548764">
                  <a:moveTo>
                    <a:pt x="2593848" y="286512"/>
                  </a:moveTo>
                  <a:lnTo>
                    <a:pt x="2588209" y="338229"/>
                  </a:lnTo>
                  <a:lnTo>
                    <a:pt x="2624328" y="301751"/>
                  </a:lnTo>
                  <a:lnTo>
                    <a:pt x="2593848" y="286512"/>
                  </a:lnTo>
                  <a:close/>
                </a:path>
                <a:path w="2630804" h="1548764">
                  <a:moveTo>
                    <a:pt x="152400" y="280416"/>
                  </a:moveTo>
                  <a:lnTo>
                    <a:pt x="118871" y="289560"/>
                  </a:lnTo>
                  <a:lnTo>
                    <a:pt x="148006" y="318765"/>
                  </a:lnTo>
                  <a:lnTo>
                    <a:pt x="152400" y="280416"/>
                  </a:lnTo>
                  <a:close/>
                </a:path>
                <a:path w="2630804" h="1548764">
                  <a:moveTo>
                    <a:pt x="1271015" y="30480"/>
                  </a:moveTo>
                  <a:lnTo>
                    <a:pt x="1243583" y="30480"/>
                  </a:lnTo>
                  <a:lnTo>
                    <a:pt x="1257350" y="44246"/>
                  </a:lnTo>
                  <a:lnTo>
                    <a:pt x="1271015" y="304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0088" y="2216403"/>
              <a:ext cx="143510" cy="3469004"/>
            </a:xfrm>
            <a:custGeom>
              <a:avLst/>
              <a:gdLst/>
              <a:ahLst/>
              <a:cxnLst/>
              <a:rect l="l" t="t" r="r" b="b"/>
              <a:pathLst>
                <a:path w="143510" h="3469004">
                  <a:moveTo>
                    <a:pt x="36576" y="3429000"/>
                  </a:moveTo>
                  <a:lnTo>
                    <a:pt x="0" y="3429000"/>
                  </a:lnTo>
                  <a:lnTo>
                    <a:pt x="0" y="3465576"/>
                  </a:lnTo>
                  <a:lnTo>
                    <a:pt x="36576" y="3468624"/>
                  </a:lnTo>
                  <a:lnTo>
                    <a:pt x="36576" y="3429000"/>
                  </a:lnTo>
                  <a:close/>
                </a:path>
                <a:path w="143510" h="3469004">
                  <a:moveTo>
                    <a:pt x="39624" y="3352800"/>
                  </a:moveTo>
                  <a:lnTo>
                    <a:pt x="3048" y="3352800"/>
                  </a:lnTo>
                  <a:lnTo>
                    <a:pt x="0" y="3389376"/>
                  </a:lnTo>
                  <a:lnTo>
                    <a:pt x="39624" y="3392424"/>
                  </a:lnTo>
                  <a:lnTo>
                    <a:pt x="39624" y="3352800"/>
                  </a:lnTo>
                  <a:close/>
                </a:path>
                <a:path w="143510" h="3469004">
                  <a:moveTo>
                    <a:pt x="42672" y="3276600"/>
                  </a:moveTo>
                  <a:lnTo>
                    <a:pt x="3048" y="3276600"/>
                  </a:lnTo>
                  <a:lnTo>
                    <a:pt x="3048" y="3313176"/>
                  </a:lnTo>
                  <a:lnTo>
                    <a:pt x="42672" y="3316224"/>
                  </a:lnTo>
                  <a:lnTo>
                    <a:pt x="42672" y="3276600"/>
                  </a:lnTo>
                  <a:close/>
                </a:path>
                <a:path w="143510" h="3469004">
                  <a:moveTo>
                    <a:pt x="45720" y="3200400"/>
                  </a:moveTo>
                  <a:lnTo>
                    <a:pt x="6096" y="3200400"/>
                  </a:lnTo>
                  <a:lnTo>
                    <a:pt x="6096" y="3236976"/>
                  </a:lnTo>
                  <a:lnTo>
                    <a:pt x="42672" y="3240024"/>
                  </a:lnTo>
                  <a:lnTo>
                    <a:pt x="45720" y="3200400"/>
                  </a:lnTo>
                  <a:close/>
                </a:path>
                <a:path w="143510" h="3469004">
                  <a:moveTo>
                    <a:pt x="48768" y="3124200"/>
                  </a:moveTo>
                  <a:lnTo>
                    <a:pt x="9144" y="3124200"/>
                  </a:lnTo>
                  <a:lnTo>
                    <a:pt x="9144" y="3160776"/>
                  </a:lnTo>
                  <a:lnTo>
                    <a:pt x="45720" y="3163824"/>
                  </a:lnTo>
                  <a:lnTo>
                    <a:pt x="48768" y="3124200"/>
                  </a:lnTo>
                  <a:close/>
                </a:path>
                <a:path w="143510" h="3469004">
                  <a:moveTo>
                    <a:pt x="48768" y="3048000"/>
                  </a:moveTo>
                  <a:lnTo>
                    <a:pt x="12192" y="3048000"/>
                  </a:lnTo>
                  <a:lnTo>
                    <a:pt x="9144" y="3084576"/>
                  </a:lnTo>
                  <a:lnTo>
                    <a:pt x="48768" y="3087624"/>
                  </a:lnTo>
                  <a:lnTo>
                    <a:pt x="48768" y="3048000"/>
                  </a:lnTo>
                  <a:close/>
                </a:path>
                <a:path w="143510" h="3469004">
                  <a:moveTo>
                    <a:pt x="51816" y="2971800"/>
                  </a:moveTo>
                  <a:lnTo>
                    <a:pt x="15240" y="2971800"/>
                  </a:lnTo>
                  <a:lnTo>
                    <a:pt x="12192" y="3008376"/>
                  </a:lnTo>
                  <a:lnTo>
                    <a:pt x="51816" y="3011424"/>
                  </a:lnTo>
                  <a:lnTo>
                    <a:pt x="51816" y="2971800"/>
                  </a:lnTo>
                  <a:close/>
                </a:path>
                <a:path w="143510" h="3469004">
                  <a:moveTo>
                    <a:pt x="54864" y="2895600"/>
                  </a:moveTo>
                  <a:lnTo>
                    <a:pt x="15240" y="2895600"/>
                  </a:lnTo>
                  <a:lnTo>
                    <a:pt x="15240" y="2932176"/>
                  </a:lnTo>
                  <a:lnTo>
                    <a:pt x="51816" y="2935224"/>
                  </a:lnTo>
                  <a:lnTo>
                    <a:pt x="54864" y="2895600"/>
                  </a:lnTo>
                  <a:close/>
                </a:path>
                <a:path w="143510" h="3469004">
                  <a:moveTo>
                    <a:pt x="57912" y="2819400"/>
                  </a:moveTo>
                  <a:lnTo>
                    <a:pt x="18288" y="2819400"/>
                  </a:lnTo>
                  <a:lnTo>
                    <a:pt x="18288" y="2855976"/>
                  </a:lnTo>
                  <a:lnTo>
                    <a:pt x="54864" y="2859024"/>
                  </a:lnTo>
                  <a:lnTo>
                    <a:pt x="57912" y="2819400"/>
                  </a:lnTo>
                  <a:close/>
                </a:path>
                <a:path w="143510" h="3469004">
                  <a:moveTo>
                    <a:pt x="57912" y="2743200"/>
                  </a:moveTo>
                  <a:lnTo>
                    <a:pt x="21336" y="2743200"/>
                  </a:lnTo>
                  <a:lnTo>
                    <a:pt x="21336" y="2779776"/>
                  </a:lnTo>
                  <a:lnTo>
                    <a:pt x="57912" y="2782824"/>
                  </a:lnTo>
                  <a:lnTo>
                    <a:pt x="57912" y="2743200"/>
                  </a:lnTo>
                  <a:close/>
                </a:path>
                <a:path w="143510" h="3469004">
                  <a:moveTo>
                    <a:pt x="60960" y="2667000"/>
                  </a:moveTo>
                  <a:lnTo>
                    <a:pt x="24384" y="2667000"/>
                  </a:lnTo>
                  <a:lnTo>
                    <a:pt x="21336" y="2703576"/>
                  </a:lnTo>
                  <a:lnTo>
                    <a:pt x="60960" y="2706624"/>
                  </a:lnTo>
                  <a:lnTo>
                    <a:pt x="60960" y="2667000"/>
                  </a:lnTo>
                  <a:close/>
                </a:path>
                <a:path w="143510" h="3469004">
                  <a:moveTo>
                    <a:pt x="64008" y="2590800"/>
                  </a:moveTo>
                  <a:lnTo>
                    <a:pt x="24384" y="2590800"/>
                  </a:lnTo>
                  <a:lnTo>
                    <a:pt x="24384" y="2627376"/>
                  </a:lnTo>
                  <a:lnTo>
                    <a:pt x="64008" y="2630424"/>
                  </a:lnTo>
                  <a:lnTo>
                    <a:pt x="64008" y="2590800"/>
                  </a:lnTo>
                  <a:close/>
                </a:path>
                <a:path w="143510" h="3469004">
                  <a:moveTo>
                    <a:pt x="67056" y="2514600"/>
                  </a:moveTo>
                  <a:lnTo>
                    <a:pt x="27432" y="2514600"/>
                  </a:lnTo>
                  <a:lnTo>
                    <a:pt x="27432" y="2551176"/>
                  </a:lnTo>
                  <a:lnTo>
                    <a:pt x="64008" y="2554224"/>
                  </a:lnTo>
                  <a:lnTo>
                    <a:pt x="67056" y="2514600"/>
                  </a:lnTo>
                  <a:close/>
                </a:path>
                <a:path w="143510" h="3469004">
                  <a:moveTo>
                    <a:pt x="70104" y="2438400"/>
                  </a:moveTo>
                  <a:lnTo>
                    <a:pt x="30480" y="2438400"/>
                  </a:lnTo>
                  <a:lnTo>
                    <a:pt x="30480" y="2474976"/>
                  </a:lnTo>
                  <a:lnTo>
                    <a:pt x="67056" y="2478024"/>
                  </a:lnTo>
                  <a:lnTo>
                    <a:pt x="70104" y="2438400"/>
                  </a:lnTo>
                  <a:close/>
                </a:path>
                <a:path w="143510" h="3469004">
                  <a:moveTo>
                    <a:pt x="70104" y="2362200"/>
                  </a:moveTo>
                  <a:lnTo>
                    <a:pt x="33528" y="2362200"/>
                  </a:lnTo>
                  <a:lnTo>
                    <a:pt x="30480" y="2398776"/>
                  </a:lnTo>
                  <a:lnTo>
                    <a:pt x="70104" y="2401824"/>
                  </a:lnTo>
                  <a:lnTo>
                    <a:pt x="70104" y="2362200"/>
                  </a:lnTo>
                  <a:close/>
                </a:path>
                <a:path w="143510" h="3469004">
                  <a:moveTo>
                    <a:pt x="73152" y="2286000"/>
                  </a:moveTo>
                  <a:lnTo>
                    <a:pt x="36576" y="2286000"/>
                  </a:lnTo>
                  <a:lnTo>
                    <a:pt x="33528" y="2322576"/>
                  </a:lnTo>
                  <a:lnTo>
                    <a:pt x="73152" y="2325624"/>
                  </a:lnTo>
                  <a:lnTo>
                    <a:pt x="73152" y="2286000"/>
                  </a:lnTo>
                  <a:close/>
                </a:path>
                <a:path w="143510" h="3469004">
                  <a:moveTo>
                    <a:pt x="76200" y="2209800"/>
                  </a:moveTo>
                  <a:lnTo>
                    <a:pt x="36576" y="2209800"/>
                  </a:lnTo>
                  <a:lnTo>
                    <a:pt x="36576" y="2246376"/>
                  </a:lnTo>
                  <a:lnTo>
                    <a:pt x="73152" y="2249424"/>
                  </a:lnTo>
                  <a:lnTo>
                    <a:pt x="76200" y="2209800"/>
                  </a:lnTo>
                  <a:close/>
                </a:path>
                <a:path w="143510" h="3469004">
                  <a:moveTo>
                    <a:pt x="79248" y="2133600"/>
                  </a:moveTo>
                  <a:lnTo>
                    <a:pt x="39624" y="2133600"/>
                  </a:lnTo>
                  <a:lnTo>
                    <a:pt x="39624" y="2170176"/>
                  </a:lnTo>
                  <a:lnTo>
                    <a:pt x="76200" y="2173224"/>
                  </a:lnTo>
                  <a:lnTo>
                    <a:pt x="79248" y="2133600"/>
                  </a:lnTo>
                  <a:close/>
                </a:path>
                <a:path w="143510" h="3469004">
                  <a:moveTo>
                    <a:pt x="79248" y="2057400"/>
                  </a:moveTo>
                  <a:lnTo>
                    <a:pt x="42672" y="2057400"/>
                  </a:lnTo>
                  <a:lnTo>
                    <a:pt x="42672" y="2093976"/>
                  </a:lnTo>
                  <a:lnTo>
                    <a:pt x="79248" y="2097024"/>
                  </a:lnTo>
                  <a:lnTo>
                    <a:pt x="79248" y="2057400"/>
                  </a:lnTo>
                  <a:close/>
                </a:path>
                <a:path w="143510" h="3469004">
                  <a:moveTo>
                    <a:pt x="82296" y="1981200"/>
                  </a:moveTo>
                  <a:lnTo>
                    <a:pt x="45720" y="1981200"/>
                  </a:lnTo>
                  <a:lnTo>
                    <a:pt x="42672" y="2020824"/>
                  </a:lnTo>
                  <a:lnTo>
                    <a:pt x="82296" y="2020824"/>
                  </a:lnTo>
                  <a:lnTo>
                    <a:pt x="82296" y="1981200"/>
                  </a:lnTo>
                  <a:close/>
                </a:path>
                <a:path w="143510" h="3469004">
                  <a:moveTo>
                    <a:pt x="85344" y="1905000"/>
                  </a:moveTo>
                  <a:lnTo>
                    <a:pt x="45720" y="1905000"/>
                  </a:lnTo>
                  <a:lnTo>
                    <a:pt x="45720" y="1944624"/>
                  </a:lnTo>
                  <a:lnTo>
                    <a:pt x="85344" y="1944624"/>
                  </a:lnTo>
                  <a:lnTo>
                    <a:pt x="85344" y="1905000"/>
                  </a:lnTo>
                  <a:close/>
                </a:path>
                <a:path w="143510" h="3469004">
                  <a:moveTo>
                    <a:pt x="88392" y="1828800"/>
                  </a:moveTo>
                  <a:lnTo>
                    <a:pt x="48768" y="1828800"/>
                  </a:lnTo>
                  <a:lnTo>
                    <a:pt x="48768" y="1868424"/>
                  </a:lnTo>
                  <a:lnTo>
                    <a:pt x="85344" y="1868424"/>
                  </a:lnTo>
                  <a:lnTo>
                    <a:pt x="88392" y="1828800"/>
                  </a:lnTo>
                  <a:close/>
                </a:path>
                <a:path w="143510" h="3469004">
                  <a:moveTo>
                    <a:pt x="91440" y="1752600"/>
                  </a:moveTo>
                  <a:lnTo>
                    <a:pt x="51816" y="1752600"/>
                  </a:lnTo>
                  <a:lnTo>
                    <a:pt x="51816" y="1792224"/>
                  </a:lnTo>
                  <a:lnTo>
                    <a:pt x="88392" y="1792224"/>
                  </a:lnTo>
                  <a:lnTo>
                    <a:pt x="91440" y="1752600"/>
                  </a:lnTo>
                  <a:close/>
                </a:path>
                <a:path w="143510" h="3469004">
                  <a:moveTo>
                    <a:pt x="91440" y="1676400"/>
                  </a:moveTo>
                  <a:lnTo>
                    <a:pt x="54864" y="1676400"/>
                  </a:lnTo>
                  <a:lnTo>
                    <a:pt x="51816" y="1716024"/>
                  </a:lnTo>
                  <a:lnTo>
                    <a:pt x="91440" y="1716024"/>
                  </a:lnTo>
                  <a:lnTo>
                    <a:pt x="91440" y="1676400"/>
                  </a:lnTo>
                  <a:close/>
                </a:path>
                <a:path w="143510" h="3469004">
                  <a:moveTo>
                    <a:pt x="94488" y="1600200"/>
                  </a:moveTo>
                  <a:lnTo>
                    <a:pt x="57912" y="1600200"/>
                  </a:lnTo>
                  <a:lnTo>
                    <a:pt x="54864" y="1639824"/>
                  </a:lnTo>
                  <a:lnTo>
                    <a:pt x="94488" y="1639824"/>
                  </a:lnTo>
                  <a:lnTo>
                    <a:pt x="94488" y="1600200"/>
                  </a:lnTo>
                  <a:close/>
                </a:path>
                <a:path w="143510" h="3469004">
                  <a:moveTo>
                    <a:pt x="97536" y="1524000"/>
                  </a:moveTo>
                  <a:lnTo>
                    <a:pt x="57912" y="1524000"/>
                  </a:lnTo>
                  <a:lnTo>
                    <a:pt x="57912" y="1563624"/>
                  </a:lnTo>
                  <a:lnTo>
                    <a:pt x="94488" y="1563624"/>
                  </a:lnTo>
                  <a:lnTo>
                    <a:pt x="97536" y="1524000"/>
                  </a:lnTo>
                  <a:close/>
                </a:path>
                <a:path w="143510" h="3469004">
                  <a:moveTo>
                    <a:pt x="100584" y="1447800"/>
                  </a:moveTo>
                  <a:lnTo>
                    <a:pt x="60960" y="1447800"/>
                  </a:lnTo>
                  <a:lnTo>
                    <a:pt x="60960" y="1487424"/>
                  </a:lnTo>
                  <a:lnTo>
                    <a:pt x="97536" y="1487424"/>
                  </a:lnTo>
                  <a:lnTo>
                    <a:pt x="100584" y="1447800"/>
                  </a:lnTo>
                  <a:close/>
                </a:path>
                <a:path w="143510" h="3469004">
                  <a:moveTo>
                    <a:pt x="100584" y="1371600"/>
                  </a:moveTo>
                  <a:lnTo>
                    <a:pt x="64008" y="1371600"/>
                  </a:lnTo>
                  <a:lnTo>
                    <a:pt x="64008" y="1411224"/>
                  </a:lnTo>
                  <a:lnTo>
                    <a:pt x="100584" y="1411224"/>
                  </a:lnTo>
                  <a:lnTo>
                    <a:pt x="100584" y="1371600"/>
                  </a:lnTo>
                  <a:close/>
                </a:path>
                <a:path w="143510" h="3469004">
                  <a:moveTo>
                    <a:pt x="103632" y="1298448"/>
                  </a:moveTo>
                  <a:lnTo>
                    <a:pt x="67056" y="1295400"/>
                  </a:lnTo>
                  <a:lnTo>
                    <a:pt x="64008" y="1335024"/>
                  </a:lnTo>
                  <a:lnTo>
                    <a:pt x="103632" y="1335024"/>
                  </a:lnTo>
                  <a:lnTo>
                    <a:pt x="103632" y="1298448"/>
                  </a:lnTo>
                  <a:close/>
                </a:path>
                <a:path w="143510" h="3469004">
                  <a:moveTo>
                    <a:pt x="106680" y="1222248"/>
                  </a:moveTo>
                  <a:lnTo>
                    <a:pt x="67056" y="1219200"/>
                  </a:lnTo>
                  <a:lnTo>
                    <a:pt x="67056" y="1258824"/>
                  </a:lnTo>
                  <a:lnTo>
                    <a:pt x="106680" y="1258824"/>
                  </a:lnTo>
                  <a:lnTo>
                    <a:pt x="106680" y="1222248"/>
                  </a:lnTo>
                  <a:close/>
                </a:path>
                <a:path w="143510" h="3469004">
                  <a:moveTo>
                    <a:pt x="109728" y="1146048"/>
                  </a:moveTo>
                  <a:lnTo>
                    <a:pt x="70104" y="1143000"/>
                  </a:lnTo>
                  <a:lnTo>
                    <a:pt x="70104" y="1182624"/>
                  </a:lnTo>
                  <a:lnTo>
                    <a:pt x="106680" y="1182624"/>
                  </a:lnTo>
                  <a:lnTo>
                    <a:pt x="109728" y="1146048"/>
                  </a:lnTo>
                  <a:close/>
                </a:path>
                <a:path w="143510" h="3469004">
                  <a:moveTo>
                    <a:pt x="112776" y="1069848"/>
                  </a:moveTo>
                  <a:lnTo>
                    <a:pt x="73152" y="1066800"/>
                  </a:lnTo>
                  <a:lnTo>
                    <a:pt x="73152" y="1106424"/>
                  </a:lnTo>
                  <a:lnTo>
                    <a:pt x="109728" y="1106424"/>
                  </a:lnTo>
                  <a:lnTo>
                    <a:pt x="112776" y="1069848"/>
                  </a:lnTo>
                  <a:close/>
                </a:path>
                <a:path w="143510" h="3469004">
                  <a:moveTo>
                    <a:pt x="112776" y="993648"/>
                  </a:moveTo>
                  <a:lnTo>
                    <a:pt x="76200" y="990600"/>
                  </a:lnTo>
                  <a:lnTo>
                    <a:pt x="73152" y="1030224"/>
                  </a:lnTo>
                  <a:lnTo>
                    <a:pt x="112776" y="1030224"/>
                  </a:lnTo>
                  <a:lnTo>
                    <a:pt x="112776" y="993648"/>
                  </a:lnTo>
                  <a:close/>
                </a:path>
                <a:path w="143510" h="3469004">
                  <a:moveTo>
                    <a:pt x="115824" y="917448"/>
                  </a:moveTo>
                  <a:lnTo>
                    <a:pt x="79248" y="914400"/>
                  </a:lnTo>
                  <a:lnTo>
                    <a:pt x="76200" y="954024"/>
                  </a:lnTo>
                  <a:lnTo>
                    <a:pt x="115824" y="954024"/>
                  </a:lnTo>
                  <a:lnTo>
                    <a:pt x="115824" y="917448"/>
                  </a:lnTo>
                  <a:close/>
                </a:path>
                <a:path w="143510" h="3469004">
                  <a:moveTo>
                    <a:pt x="118872" y="841248"/>
                  </a:moveTo>
                  <a:lnTo>
                    <a:pt x="79248" y="838200"/>
                  </a:lnTo>
                  <a:lnTo>
                    <a:pt x="79248" y="877824"/>
                  </a:lnTo>
                  <a:lnTo>
                    <a:pt x="115824" y="877824"/>
                  </a:lnTo>
                  <a:lnTo>
                    <a:pt x="118872" y="841248"/>
                  </a:lnTo>
                  <a:close/>
                </a:path>
                <a:path w="143510" h="3469004">
                  <a:moveTo>
                    <a:pt x="121920" y="765048"/>
                  </a:moveTo>
                  <a:lnTo>
                    <a:pt x="82296" y="762000"/>
                  </a:lnTo>
                  <a:lnTo>
                    <a:pt x="82296" y="801624"/>
                  </a:lnTo>
                  <a:lnTo>
                    <a:pt x="118872" y="801624"/>
                  </a:lnTo>
                  <a:lnTo>
                    <a:pt x="121920" y="765048"/>
                  </a:lnTo>
                  <a:close/>
                </a:path>
                <a:path w="143510" h="3469004">
                  <a:moveTo>
                    <a:pt x="121920" y="688848"/>
                  </a:moveTo>
                  <a:lnTo>
                    <a:pt x="85344" y="685800"/>
                  </a:lnTo>
                  <a:lnTo>
                    <a:pt x="85344" y="725424"/>
                  </a:lnTo>
                  <a:lnTo>
                    <a:pt x="121920" y="725424"/>
                  </a:lnTo>
                  <a:lnTo>
                    <a:pt x="121920" y="688848"/>
                  </a:lnTo>
                  <a:close/>
                </a:path>
                <a:path w="143510" h="3469004">
                  <a:moveTo>
                    <a:pt x="124968" y="612648"/>
                  </a:moveTo>
                  <a:lnTo>
                    <a:pt x="88392" y="609600"/>
                  </a:lnTo>
                  <a:lnTo>
                    <a:pt x="85344" y="649224"/>
                  </a:lnTo>
                  <a:lnTo>
                    <a:pt x="124968" y="649224"/>
                  </a:lnTo>
                  <a:lnTo>
                    <a:pt x="124968" y="612648"/>
                  </a:lnTo>
                  <a:close/>
                </a:path>
                <a:path w="143510" h="3469004">
                  <a:moveTo>
                    <a:pt x="128016" y="536448"/>
                  </a:moveTo>
                  <a:lnTo>
                    <a:pt x="88392" y="533400"/>
                  </a:lnTo>
                  <a:lnTo>
                    <a:pt x="88392" y="573024"/>
                  </a:lnTo>
                  <a:lnTo>
                    <a:pt x="128016" y="573024"/>
                  </a:lnTo>
                  <a:lnTo>
                    <a:pt x="128016" y="536448"/>
                  </a:lnTo>
                  <a:close/>
                </a:path>
                <a:path w="143510" h="3469004">
                  <a:moveTo>
                    <a:pt x="131064" y="460248"/>
                  </a:moveTo>
                  <a:lnTo>
                    <a:pt x="91440" y="457200"/>
                  </a:lnTo>
                  <a:lnTo>
                    <a:pt x="91440" y="496824"/>
                  </a:lnTo>
                  <a:lnTo>
                    <a:pt x="128016" y="496824"/>
                  </a:lnTo>
                  <a:lnTo>
                    <a:pt x="131064" y="460248"/>
                  </a:lnTo>
                  <a:close/>
                </a:path>
                <a:path w="143510" h="3469004">
                  <a:moveTo>
                    <a:pt x="134112" y="384048"/>
                  </a:moveTo>
                  <a:lnTo>
                    <a:pt x="94488" y="381000"/>
                  </a:lnTo>
                  <a:lnTo>
                    <a:pt x="94488" y="420624"/>
                  </a:lnTo>
                  <a:lnTo>
                    <a:pt x="131064" y="420624"/>
                  </a:lnTo>
                  <a:lnTo>
                    <a:pt x="134112" y="384048"/>
                  </a:lnTo>
                  <a:close/>
                </a:path>
                <a:path w="143510" h="3469004">
                  <a:moveTo>
                    <a:pt x="134112" y="307848"/>
                  </a:moveTo>
                  <a:lnTo>
                    <a:pt x="97536" y="304800"/>
                  </a:lnTo>
                  <a:lnTo>
                    <a:pt x="94488" y="344424"/>
                  </a:lnTo>
                  <a:lnTo>
                    <a:pt x="134112" y="344424"/>
                  </a:lnTo>
                  <a:lnTo>
                    <a:pt x="134112" y="307848"/>
                  </a:lnTo>
                  <a:close/>
                </a:path>
                <a:path w="143510" h="3469004">
                  <a:moveTo>
                    <a:pt x="137160" y="231648"/>
                  </a:moveTo>
                  <a:lnTo>
                    <a:pt x="100584" y="228600"/>
                  </a:lnTo>
                  <a:lnTo>
                    <a:pt x="97536" y="268224"/>
                  </a:lnTo>
                  <a:lnTo>
                    <a:pt x="137160" y="268224"/>
                  </a:lnTo>
                  <a:lnTo>
                    <a:pt x="137160" y="231648"/>
                  </a:lnTo>
                  <a:close/>
                </a:path>
                <a:path w="143510" h="3469004">
                  <a:moveTo>
                    <a:pt x="140208" y="155448"/>
                  </a:moveTo>
                  <a:lnTo>
                    <a:pt x="100584" y="152400"/>
                  </a:lnTo>
                  <a:lnTo>
                    <a:pt x="100584" y="192024"/>
                  </a:lnTo>
                  <a:lnTo>
                    <a:pt x="137160" y="192024"/>
                  </a:lnTo>
                  <a:lnTo>
                    <a:pt x="140208" y="155448"/>
                  </a:lnTo>
                  <a:close/>
                </a:path>
                <a:path w="143510" h="3469004">
                  <a:moveTo>
                    <a:pt x="143256" y="79248"/>
                  </a:moveTo>
                  <a:lnTo>
                    <a:pt x="103632" y="76200"/>
                  </a:lnTo>
                  <a:lnTo>
                    <a:pt x="103632" y="115824"/>
                  </a:lnTo>
                  <a:lnTo>
                    <a:pt x="140208" y="115824"/>
                  </a:lnTo>
                  <a:lnTo>
                    <a:pt x="143256" y="79248"/>
                  </a:lnTo>
                  <a:close/>
                </a:path>
                <a:path w="143510" h="3469004">
                  <a:moveTo>
                    <a:pt x="143256" y="3048"/>
                  </a:moveTo>
                  <a:lnTo>
                    <a:pt x="106680" y="0"/>
                  </a:lnTo>
                  <a:lnTo>
                    <a:pt x="106680" y="39624"/>
                  </a:lnTo>
                  <a:lnTo>
                    <a:pt x="143256" y="39624"/>
                  </a:lnTo>
                  <a:lnTo>
                    <a:pt x="143256" y="3048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63055" y="3594100"/>
              <a:ext cx="2478405" cy="539750"/>
            </a:xfrm>
            <a:custGeom>
              <a:avLst/>
              <a:gdLst/>
              <a:ahLst/>
              <a:cxnLst/>
              <a:rect l="l" t="t" r="r" b="b"/>
              <a:pathLst>
                <a:path w="2478404" h="539750">
                  <a:moveTo>
                    <a:pt x="1484376" y="533400"/>
                  </a:moveTo>
                  <a:lnTo>
                    <a:pt x="990600" y="533400"/>
                  </a:lnTo>
                  <a:lnTo>
                    <a:pt x="1112520" y="539496"/>
                  </a:lnTo>
                  <a:lnTo>
                    <a:pt x="1362455" y="539496"/>
                  </a:lnTo>
                  <a:lnTo>
                    <a:pt x="1484376" y="533400"/>
                  </a:lnTo>
                  <a:close/>
                </a:path>
                <a:path w="2478404" h="539750">
                  <a:moveTo>
                    <a:pt x="1237488" y="0"/>
                  </a:moveTo>
                  <a:lnTo>
                    <a:pt x="990600" y="6096"/>
                  </a:lnTo>
                  <a:lnTo>
                    <a:pt x="816864" y="15239"/>
                  </a:lnTo>
                  <a:lnTo>
                    <a:pt x="762000" y="21336"/>
                  </a:lnTo>
                  <a:lnTo>
                    <a:pt x="707136" y="24384"/>
                  </a:lnTo>
                  <a:lnTo>
                    <a:pt x="505968" y="48767"/>
                  </a:lnTo>
                  <a:lnTo>
                    <a:pt x="457200" y="57912"/>
                  </a:lnTo>
                  <a:lnTo>
                    <a:pt x="414527" y="67055"/>
                  </a:lnTo>
                  <a:lnTo>
                    <a:pt x="371855" y="73151"/>
                  </a:lnTo>
                  <a:lnTo>
                    <a:pt x="329184" y="82296"/>
                  </a:lnTo>
                  <a:lnTo>
                    <a:pt x="256032" y="100584"/>
                  </a:lnTo>
                  <a:lnTo>
                    <a:pt x="219456" y="112775"/>
                  </a:lnTo>
                  <a:lnTo>
                    <a:pt x="188976" y="121920"/>
                  </a:lnTo>
                  <a:lnTo>
                    <a:pt x="158496" y="134112"/>
                  </a:lnTo>
                  <a:lnTo>
                    <a:pt x="131064" y="143255"/>
                  </a:lnTo>
                  <a:lnTo>
                    <a:pt x="103632" y="155448"/>
                  </a:lnTo>
                  <a:lnTo>
                    <a:pt x="60960" y="179832"/>
                  </a:lnTo>
                  <a:lnTo>
                    <a:pt x="42672" y="192024"/>
                  </a:lnTo>
                  <a:lnTo>
                    <a:pt x="27432" y="207263"/>
                  </a:lnTo>
                  <a:lnTo>
                    <a:pt x="18288" y="219455"/>
                  </a:lnTo>
                  <a:lnTo>
                    <a:pt x="15240" y="219455"/>
                  </a:lnTo>
                  <a:lnTo>
                    <a:pt x="15240" y="222503"/>
                  </a:lnTo>
                  <a:lnTo>
                    <a:pt x="9144" y="234696"/>
                  </a:lnTo>
                  <a:lnTo>
                    <a:pt x="6096" y="234696"/>
                  </a:lnTo>
                  <a:lnTo>
                    <a:pt x="6096" y="237744"/>
                  </a:lnTo>
                  <a:lnTo>
                    <a:pt x="3048" y="249936"/>
                  </a:lnTo>
                  <a:lnTo>
                    <a:pt x="0" y="252984"/>
                  </a:lnTo>
                  <a:lnTo>
                    <a:pt x="0" y="289560"/>
                  </a:lnTo>
                  <a:lnTo>
                    <a:pt x="3048" y="289560"/>
                  </a:lnTo>
                  <a:lnTo>
                    <a:pt x="6096" y="301751"/>
                  </a:lnTo>
                  <a:lnTo>
                    <a:pt x="6096" y="304800"/>
                  </a:lnTo>
                  <a:lnTo>
                    <a:pt x="9144" y="304800"/>
                  </a:lnTo>
                  <a:lnTo>
                    <a:pt x="15240" y="316991"/>
                  </a:lnTo>
                  <a:lnTo>
                    <a:pt x="15240" y="320039"/>
                  </a:lnTo>
                  <a:lnTo>
                    <a:pt x="18288" y="320039"/>
                  </a:lnTo>
                  <a:lnTo>
                    <a:pt x="45720" y="347472"/>
                  </a:lnTo>
                  <a:lnTo>
                    <a:pt x="82296" y="371855"/>
                  </a:lnTo>
                  <a:lnTo>
                    <a:pt x="131064" y="396239"/>
                  </a:lnTo>
                  <a:lnTo>
                    <a:pt x="188976" y="417575"/>
                  </a:lnTo>
                  <a:lnTo>
                    <a:pt x="222504" y="429767"/>
                  </a:lnTo>
                  <a:lnTo>
                    <a:pt x="292608" y="448055"/>
                  </a:lnTo>
                  <a:lnTo>
                    <a:pt x="371855" y="466344"/>
                  </a:lnTo>
                  <a:lnTo>
                    <a:pt x="414527" y="475488"/>
                  </a:lnTo>
                  <a:lnTo>
                    <a:pt x="460248" y="481584"/>
                  </a:lnTo>
                  <a:lnTo>
                    <a:pt x="505968" y="490727"/>
                  </a:lnTo>
                  <a:lnTo>
                    <a:pt x="762000" y="521208"/>
                  </a:lnTo>
                  <a:lnTo>
                    <a:pt x="874776" y="527303"/>
                  </a:lnTo>
                  <a:lnTo>
                    <a:pt x="932688" y="533400"/>
                  </a:lnTo>
                  <a:lnTo>
                    <a:pt x="1545336" y="533400"/>
                  </a:lnTo>
                  <a:lnTo>
                    <a:pt x="1603248" y="527303"/>
                  </a:lnTo>
                  <a:lnTo>
                    <a:pt x="1716024" y="521208"/>
                  </a:lnTo>
                  <a:lnTo>
                    <a:pt x="1874520" y="502920"/>
                  </a:lnTo>
                  <a:lnTo>
                    <a:pt x="1237488" y="502920"/>
                  </a:lnTo>
                  <a:lnTo>
                    <a:pt x="993648" y="496824"/>
                  </a:lnTo>
                  <a:lnTo>
                    <a:pt x="819912" y="487679"/>
                  </a:lnTo>
                  <a:lnTo>
                    <a:pt x="765048" y="481584"/>
                  </a:lnTo>
                  <a:lnTo>
                    <a:pt x="710184" y="478536"/>
                  </a:lnTo>
                  <a:lnTo>
                    <a:pt x="557784" y="460248"/>
                  </a:lnTo>
                  <a:lnTo>
                    <a:pt x="512064" y="451103"/>
                  </a:lnTo>
                  <a:lnTo>
                    <a:pt x="466344" y="445008"/>
                  </a:lnTo>
                  <a:lnTo>
                    <a:pt x="420624" y="435863"/>
                  </a:lnTo>
                  <a:lnTo>
                    <a:pt x="377951" y="429767"/>
                  </a:lnTo>
                  <a:lnTo>
                    <a:pt x="338328" y="420624"/>
                  </a:lnTo>
                  <a:lnTo>
                    <a:pt x="265176" y="402336"/>
                  </a:lnTo>
                  <a:lnTo>
                    <a:pt x="231648" y="393191"/>
                  </a:lnTo>
                  <a:lnTo>
                    <a:pt x="201168" y="381000"/>
                  </a:lnTo>
                  <a:lnTo>
                    <a:pt x="170688" y="371855"/>
                  </a:lnTo>
                  <a:lnTo>
                    <a:pt x="146304" y="359663"/>
                  </a:lnTo>
                  <a:lnTo>
                    <a:pt x="121920" y="350520"/>
                  </a:lnTo>
                  <a:lnTo>
                    <a:pt x="100584" y="338327"/>
                  </a:lnTo>
                  <a:lnTo>
                    <a:pt x="82296" y="329184"/>
                  </a:lnTo>
                  <a:lnTo>
                    <a:pt x="67056" y="316991"/>
                  </a:lnTo>
                  <a:lnTo>
                    <a:pt x="54864" y="307848"/>
                  </a:lnTo>
                  <a:lnTo>
                    <a:pt x="45720" y="295655"/>
                  </a:lnTo>
                  <a:lnTo>
                    <a:pt x="46482" y="295655"/>
                  </a:lnTo>
                  <a:lnTo>
                    <a:pt x="39624" y="286512"/>
                  </a:lnTo>
                  <a:lnTo>
                    <a:pt x="41148" y="286512"/>
                  </a:lnTo>
                  <a:lnTo>
                    <a:pt x="36576" y="277367"/>
                  </a:lnTo>
                  <a:lnTo>
                    <a:pt x="38862" y="277367"/>
                  </a:lnTo>
                  <a:lnTo>
                    <a:pt x="37337" y="271272"/>
                  </a:lnTo>
                  <a:lnTo>
                    <a:pt x="36576" y="271272"/>
                  </a:lnTo>
                  <a:lnTo>
                    <a:pt x="36576" y="268224"/>
                  </a:lnTo>
                  <a:lnTo>
                    <a:pt x="37337" y="268224"/>
                  </a:lnTo>
                  <a:lnTo>
                    <a:pt x="38100" y="265175"/>
                  </a:lnTo>
                  <a:lnTo>
                    <a:pt x="36576" y="265175"/>
                  </a:lnTo>
                  <a:lnTo>
                    <a:pt x="41452" y="252984"/>
                  </a:lnTo>
                  <a:lnTo>
                    <a:pt x="39624" y="252984"/>
                  </a:lnTo>
                  <a:lnTo>
                    <a:pt x="46482" y="243839"/>
                  </a:lnTo>
                  <a:lnTo>
                    <a:pt x="45720" y="243839"/>
                  </a:lnTo>
                  <a:lnTo>
                    <a:pt x="57912" y="231648"/>
                  </a:lnTo>
                  <a:lnTo>
                    <a:pt x="70104" y="222503"/>
                  </a:lnTo>
                  <a:lnTo>
                    <a:pt x="85344" y="210312"/>
                  </a:lnTo>
                  <a:lnTo>
                    <a:pt x="100584" y="201167"/>
                  </a:lnTo>
                  <a:lnTo>
                    <a:pt x="121920" y="188975"/>
                  </a:lnTo>
                  <a:lnTo>
                    <a:pt x="146304" y="179832"/>
                  </a:lnTo>
                  <a:lnTo>
                    <a:pt x="173736" y="167639"/>
                  </a:lnTo>
                  <a:lnTo>
                    <a:pt x="201168" y="158496"/>
                  </a:lnTo>
                  <a:lnTo>
                    <a:pt x="231648" y="149351"/>
                  </a:lnTo>
                  <a:lnTo>
                    <a:pt x="265176" y="137160"/>
                  </a:lnTo>
                  <a:lnTo>
                    <a:pt x="338328" y="118872"/>
                  </a:lnTo>
                  <a:lnTo>
                    <a:pt x="377951" y="112775"/>
                  </a:lnTo>
                  <a:lnTo>
                    <a:pt x="420624" y="103632"/>
                  </a:lnTo>
                  <a:lnTo>
                    <a:pt x="466344" y="94487"/>
                  </a:lnTo>
                  <a:lnTo>
                    <a:pt x="557784" y="82296"/>
                  </a:lnTo>
                  <a:lnTo>
                    <a:pt x="606551" y="73151"/>
                  </a:lnTo>
                  <a:lnTo>
                    <a:pt x="658368" y="67055"/>
                  </a:lnTo>
                  <a:lnTo>
                    <a:pt x="710184" y="64008"/>
                  </a:lnTo>
                  <a:lnTo>
                    <a:pt x="765048" y="57912"/>
                  </a:lnTo>
                  <a:lnTo>
                    <a:pt x="819912" y="54863"/>
                  </a:lnTo>
                  <a:lnTo>
                    <a:pt x="877824" y="48767"/>
                  </a:lnTo>
                  <a:lnTo>
                    <a:pt x="993648" y="42672"/>
                  </a:lnTo>
                  <a:lnTo>
                    <a:pt x="1112520" y="39624"/>
                  </a:lnTo>
                  <a:lnTo>
                    <a:pt x="1897380" y="39624"/>
                  </a:lnTo>
                  <a:lnTo>
                    <a:pt x="1822703" y="30479"/>
                  </a:lnTo>
                  <a:lnTo>
                    <a:pt x="1767840" y="24384"/>
                  </a:lnTo>
                  <a:lnTo>
                    <a:pt x="1716024" y="21336"/>
                  </a:lnTo>
                  <a:lnTo>
                    <a:pt x="1658112" y="15239"/>
                  </a:lnTo>
                  <a:lnTo>
                    <a:pt x="1484376" y="6096"/>
                  </a:lnTo>
                  <a:lnTo>
                    <a:pt x="1237488" y="0"/>
                  </a:lnTo>
                  <a:close/>
                </a:path>
                <a:path w="2478404" h="539750">
                  <a:moveTo>
                    <a:pt x="2429255" y="295655"/>
                  </a:moveTo>
                  <a:lnTo>
                    <a:pt x="2420112" y="307848"/>
                  </a:lnTo>
                  <a:lnTo>
                    <a:pt x="2407920" y="316991"/>
                  </a:lnTo>
                  <a:lnTo>
                    <a:pt x="2392679" y="329184"/>
                  </a:lnTo>
                  <a:lnTo>
                    <a:pt x="2374392" y="341375"/>
                  </a:lnTo>
                  <a:lnTo>
                    <a:pt x="2353055" y="350520"/>
                  </a:lnTo>
                  <a:lnTo>
                    <a:pt x="2328672" y="362712"/>
                  </a:lnTo>
                  <a:lnTo>
                    <a:pt x="2304288" y="371855"/>
                  </a:lnTo>
                  <a:lnTo>
                    <a:pt x="2273808" y="381000"/>
                  </a:lnTo>
                  <a:lnTo>
                    <a:pt x="2243328" y="393191"/>
                  </a:lnTo>
                  <a:lnTo>
                    <a:pt x="2176272" y="411479"/>
                  </a:lnTo>
                  <a:lnTo>
                    <a:pt x="2097024" y="429767"/>
                  </a:lnTo>
                  <a:lnTo>
                    <a:pt x="2054352" y="435863"/>
                  </a:lnTo>
                  <a:lnTo>
                    <a:pt x="2011679" y="445008"/>
                  </a:lnTo>
                  <a:lnTo>
                    <a:pt x="1965960" y="451103"/>
                  </a:lnTo>
                  <a:lnTo>
                    <a:pt x="1917192" y="460248"/>
                  </a:lnTo>
                  <a:lnTo>
                    <a:pt x="1764792" y="478536"/>
                  </a:lnTo>
                  <a:lnTo>
                    <a:pt x="1709927" y="481584"/>
                  </a:lnTo>
                  <a:lnTo>
                    <a:pt x="1655064" y="487679"/>
                  </a:lnTo>
                  <a:lnTo>
                    <a:pt x="1484376" y="496824"/>
                  </a:lnTo>
                  <a:lnTo>
                    <a:pt x="1237488" y="502920"/>
                  </a:lnTo>
                  <a:lnTo>
                    <a:pt x="1874520" y="502920"/>
                  </a:lnTo>
                  <a:lnTo>
                    <a:pt x="1972055" y="490727"/>
                  </a:lnTo>
                  <a:lnTo>
                    <a:pt x="2017776" y="481584"/>
                  </a:lnTo>
                  <a:lnTo>
                    <a:pt x="2063496" y="475488"/>
                  </a:lnTo>
                  <a:lnTo>
                    <a:pt x="2106168" y="466344"/>
                  </a:lnTo>
                  <a:lnTo>
                    <a:pt x="2185416" y="448055"/>
                  </a:lnTo>
                  <a:lnTo>
                    <a:pt x="2255520" y="429767"/>
                  </a:lnTo>
                  <a:lnTo>
                    <a:pt x="2289048" y="417575"/>
                  </a:lnTo>
                  <a:lnTo>
                    <a:pt x="2316479" y="408432"/>
                  </a:lnTo>
                  <a:lnTo>
                    <a:pt x="2371344" y="384048"/>
                  </a:lnTo>
                  <a:lnTo>
                    <a:pt x="2414016" y="359663"/>
                  </a:lnTo>
                  <a:lnTo>
                    <a:pt x="2459736" y="320039"/>
                  </a:lnTo>
                  <a:lnTo>
                    <a:pt x="2459736" y="316991"/>
                  </a:lnTo>
                  <a:lnTo>
                    <a:pt x="2468879" y="304800"/>
                  </a:lnTo>
                  <a:lnTo>
                    <a:pt x="2468879" y="301751"/>
                  </a:lnTo>
                  <a:lnTo>
                    <a:pt x="2470404" y="298703"/>
                  </a:lnTo>
                  <a:lnTo>
                    <a:pt x="2429255" y="298703"/>
                  </a:lnTo>
                  <a:lnTo>
                    <a:pt x="2429255" y="295655"/>
                  </a:lnTo>
                  <a:close/>
                </a:path>
                <a:path w="2478404" h="539750">
                  <a:moveTo>
                    <a:pt x="46482" y="295655"/>
                  </a:moveTo>
                  <a:lnTo>
                    <a:pt x="45720" y="295655"/>
                  </a:lnTo>
                  <a:lnTo>
                    <a:pt x="48768" y="298703"/>
                  </a:lnTo>
                  <a:lnTo>
                    <a:pt x="46482" y="295655"/>
                  </a:lnTo>
                  <a:close/>
                </a:path>
                <a:path w="2478404" h="539750">
                  <a:moveTo>
                    <a:pt x="2435352" y="286512"/>
                  </a:moveTo>
                  <a:lnTo>
                    <a:pt x="2429255" y="298703"/>
                  </a:lnTo>
                  <a:lnTo>
                    <a:pt x="2470404" y="298703"/>
                  </a:lnTo>
                  <a:lnTo>
                    <a:pt x="2474976" y="289560"/>
                  </a:lnTo>
                  <a:lnTo>
                    <a:pt x="2435352" y="289560"/>
                  </a:lnTo>
                  <a:lnTo>
                    <a:pt x="2435352" y="286512"/>
                  </a:lnTo>
                  <a:close/>
                </a:path>
                <a:path w="2478404" h="539750">
                  <a:moveTo>
                    <a:pt x="41148" y="286512"/>
                  </a:moveTo>
                  <a:lnTo>
                    <a:pt x="39624" y="286512"/>
                  </a:lnTo>
                  <a:lnTo>
                    <a:pt x="42672" y="289560"/>
                  </a:lnTo>
                  <a:lnTo>
                    <a:pt x="41148" y="286512"/>
                  </a:lnTo>
                  <a:close/>
                </a:path>
                <a:path w="2478404" h="539750">
                  <a:moveTo>
                    <a:pt x="2438400" y="277367"/>
                  </a:moveTo>
                  <a:lnTo>
                    <a:pt x="2435352" y="289560"/>
                  </a:lnTo>
                  <a:lnTo>
                    <a:pt x="2474976" y="289560"/>
                  </a:lnTo>
                  <a:lnTo>
                    <a:pt x="2474976" y="286512"/>
                  </a:lnTo>
                  <a:lnTo>
                    <a:pt x="2476195" y="280415"/>
                  </a:lnTo>
                  <a:lnTo>
                    <a:pt x="2438400" y="280415"/>
                  </a:lnTo>
                  <a:lnTo>
                    <a:pt x="2438400" y="277367"/>
                  </a:lnTo>
                  <a:close/>
                </a:path>
                <a:path w="2478404" h="539750">
                  <a:moveTo>
                    <a:pt x="38862" y="277367"/>
                  </a:moveTo>
                  <a:lnTo>
                    <a:pt x="36576" y="277367"/>
                  </a:lnTo>
                  <a:lnTo>
                    <a:pt x="39624" y="280415"/>
                  </a:lnTo>
                  <a:lnTo>
                    <a:pt x="38862" y="277367"/>
                  </a:lnTo>
                  <a:close/>
                </a:path>
                <a:path w="2478404" h="539750">
                  <a:moveTo>
                    <a:pt x="2475737" y="259079"/>
                  </a:moveTo>
                  <a:lnTo>
                    <a:pt x="2438400" y="259079"/>
                  </a:lnTo>
                  <a:lnTo>
                    <a:pt x="2438400" y="280415"/>
                  </a:lnTo>
                  <a:lnTo>
                    <a:pt x="2476195" y="280415"/>
                  </a:lnTo>
                  <a:lnTo>
                    <a:pt x="2478024" y="271272"/>
                  </a:lnTo>
                  <a:lnTo>
                    <a:pt x="2478024" y="268224"/>
                  </a:lnTo>
                  <a:lnTo>
                    <a:pt x="2475737" y="259079"/>
                  </a:lnTo>
                  <a:close/>
                </a:path>
                <a:path w="2478404" h="539750">
                  <a:moveTo>
                    <a:pt x="36576" y="268224"/>
                  </a:moveTo>
                  <a:lnTo>
                    <a:pt x="36576" y="271272"/>
                  </a:lnTo>
                  <a:lnTo>
                    <a:pt x="36957" y="269748"/>
                  </a:lnTo>
                  <a:lnTo>
                    <a:pt x="36576" y="268224"/>
                  </a:lnTo>
                  <a:close/>
                </a:path>
                <a:path w="2478404" h="539750">
                  <a:moveTo>
                    <a:pt x="36957" y="269748"/>
                  </a:moveTo>
                  <a:lnTo>
                    <a:pt x="36576" y="271272"/>
                  </a:lnTo>
                  <a:lnTo>
                    <a:pt x="37337" y="271272"/>
                  </a:lnTo>
                  <a:lnTo>
                    <a:pt x="36957" y="269748"/>
                  </a:lnTo>
                  <a:close/>
                </a:path>
                <a:path w="2478404" h="539750">
                  <a:moveTo>
                    <a:pt x="37337" y="268224"/>
                  </a:moveTo>
                  <a:lnTo>
                    <a:pt x="36576" y="268224"/>
                  </a:lnTo>
                  <a:lnTo>
                    <a:pt x="36957" y="269748"/>
                  </a:lnTo>
                  <a:lnTo>
                    <a:pt x="37337" y="268224"/>
                  </a:lnTo>
                  <a:close/>
                </a:path>
                <a:path w="2478404" h="539750">
                  <a:moveTo>
                    <a:pt x="39624" y="259079"/>
                  </a:moveTo>
                  <a:lnTo>
                    <a:pt x="36576" y="265175"/>
                  </a:lnTo>
                  <a:lnTo>
                    <a:pt x="38100" y="265175"/>
                  </a:lnTo>
                  <a:lnTo>
                    <a:pt x="39624" y="259079"/>
                  </a:lnTo>
                  <a:close/>
                </a:path>
                <a:path w="2478404" h="539750">
                  <a:moveTo>
                    <a:pt x="2474976" y="249936"/>
                  </a:moveTo>
                  <a:lnTo>
                    <a:pt x="2435352" y="249936"/>
                  </a:lnTo>
                  <a:lnTo>
                    <a:pt x="2438400" y="262127"/>
                  </a:lnTo>
                  <a:lnTo>
                    <a:pt x="2438400" y="259079"/>
                  </a:lnTo>
                  <a:lnTo>
                    <a:pt x="2475737" y="259079"/>
                  </a:lnTo>
                  <a:lnTo>
                    <a:pt x="2474976" y="256032"/>
                  </a:lnTo>
                  <a:lnTo>
                    <a:pt x="2474976" y="249936"/>
                  </a:lnTo>
                  <a:close/>
                </a:path>
                <a:path w="2478404" h="539750">
                  <a:moveTo>
                    <a:pt x="42672" y="249936"/>
                  </a:moveTo>
                  <a:lnTo>
                    <a:pt x="39624" y="252984"/>
                  </a:lnTo>
                  <a:lnTo>
                    <a:pt x="41452" y="252984"/>
                  </a:lnTo>
                  <a:lnTo>
                    <a:pt x="42672" y="249936"/>
                  </a:lnTo>
                  <a:close/>
                </a:path>
                <a:path w="2478404" h="539750">
                  <a:moveTo>
                    <a:pt x="2470404" y="240791"/>
                  </a:moveTo>
                  <a:lnTo>
                    <a:pt x="2429255" y="240791"/>
                  </a:lnTo>
                  <a:lnTo>
                    <a:pt x="2435352" y="252984"/>
                  </a:lnTo>
                  <a:lnTo>
                    <a:pt x="2435352" y="249936"/>
                  </a:lnTo>
                  <a:lnTo>
                    <a:pt x="2474976" y="249936"/>
                  </a:lnTo>
                  <a:lnTo>
                    <a:pt x="2470404" y="240791"/>
                  </a:lnTo>
                  <a:close/>
                </a:path>
                <a:path w="2478404" h="539750">
                  <a:moveTo>
                    <a:pt x="48768" y="240791"/>
                  </a:moveTo>
                  <a:lnTo>
                    <a:pt x="45720" y="243839"/>
                  </a:lnTo>
                  <a:lnTo>
                    <a:pt x="46482" y="243839"/>
                  </a:lnTo>
                  <a:lnTo>
                    <a:pt x="48768" y="240791"/>
                  </a:lnTo>
                  <a:close/>
                </a:path>
                <a:path w="2478404" h="539750">
                  <a:moveTo>
                    <a:pt x="1897380" y="39624"/>
                  </a:moveTo>
                  <a:lnTo>
                    <a:pt x="1362455" y="39624"/>
                  </a:lnTo>
                  <a:lnTo>
                    <a:pt x="1484376" y="42672"/>
                  </a:lnTo>
                  <a:lnTo>
                    <a:pt x="1600200" y="48767"/>
                  </a:lnTo>
                  <a:lnTo>
                    <a:pt x="1655064" y="54863"/>
                  </a:lnTo>
                  <a:lnTo>
                    <a:pt x="1712976" y="57912"/>
                  </a:lnTo>
                  <a:lnTo>
                    <a:pt x="1764792" y="64008"/>
                  </a:lnTo>
                  <a:lnTo>
                    <a:pt x="1816608" y="67055"/>
                  </a:lnTo>
                  <a:lnTo>
                    <a:pt x="1868424" y="73151"/>
                  </a:lnTo>
                  <a:lnTo>
                    <a:pt x="1917192" y="82296"/>
                  </a:lnTo>
                  <a:lnTo>
                    <a:pt x="2011679" y="94487"/>
                  </a:lnTo>
                  <a:lnTo>
                    <a:pt x="2097024" y="112775"/>
                  </a:lnTo>
                  <a:lnTo>
                    <a:pt x="2136648" y="118872"/>
                  </a:lnTo>
                  <a:lnTo>
                    <a:pt x="2176272" y="128015"/>
                  </a:lnTo>
                  <a:lnTo>
                    <a:pt x="2209800" y="137160"/>
                  </a:lnTo>
                  <a:lnTo>
                    <a:pt x="2243328" y="149351"/>
                  </a:lnTo>
                  <a:lnTo>
                    <a:pt x="2276855" y="158496"/>
                  </a:lnTo>
                  <a:lnTo>
                    <a:pt x="2304288" y="167639"/>
                  </a:lnTo>
                  <a:lnTo>
                    <a:pt x="2331720" y="179832"/>
                  </a:lnTo>
                  <a:lnTo>
                    <a:pt x="2353055" y="188975"/>
                  </a:lnTo>
                  <a:lnTo>
                    <a:pt x="2374392" y="201167"/>
                  </a:lnTo>
                  <a:lnTo>
                    <a:pt x="2392679" y="210312"/>
                  </a:lnTo>
                  <a:lnTo>
                    <a:pt x="2407920" y="222503"/>
                  </a:lnTo>
                  <a:lnTo>
                    <a:pt x="2429255" y="243839"/>
                  </a:lnTo>
                  <a:lnTo>
                    <a:pt x="2429255" y="240791"/>
                  </a:lnTo>
                  <a:lnTo>
                    <a:pt x="2470404" y="240791"/>
                  </a:lnTo>
                  <a:lnTo>
                    <a:pt x="2468879" y="237744"/>
                  </a:lnTo>
                  <a:lnTo>
                    <a:pt x="2468879" y="234696"/>
                  </a:lnTo>
                  <a:lnTo>
                    <a:pt x="2459736" y="222503"/>
                  </a:lnTo>
                  <a:lnTo>
                    <a:pt x="2459736" y="219455"/>
                  </a:lnTo>
                  <a:lnTo>
                    <a:pt x="2432304" y="192024"/>
                  </a:lnTo>
                  <a:lnTo>
                    <a:pt x="2414016" y="179832"/>
                  </a:lnTo>
                  <a:lnTo>
                    <a:pt x="2371344" y="155448"/>
                  </a:lnTo>
                  <a:lnTo>
                    <a:pt x="2343912" y="143255"/>
                  </a:lnTo>
                  <a:lnTo>
                    <a:pt x="2316479" y="134112"/>
                  </a:lnTo>
                  <a:lnTo>
                    <a:pt x="2286000" y="121920"/>
                  </a:lnTo>
                  <a:lnTo>
                    <a:pt x="2255520" y="112775"/>
                  </a:lnTo>
                  <a:lnTo>
                    <a:pt x="2221992" y="100584"/>
                  </a:lnTo>
                  <a:lnTo>
                    <a:pt x="2185416" y="91439"/>
                  </a:lnTo>
                  <a:lnTo>
                    <a:pt x="2145792" y="82296"/>
                  </a:lnTo>
                  <a:lnTo>
                    <a:pt x="2103120" y="73151"/>
                  </a:lnTo>
                  <a:lnTo>
                    <a:pt x="2060448" y="67055"/>
                  </a:lnTo>
                  <a:lnTo>
                    <a:pt x="2017776" y="57912"/>
                  </a:lnTo>
                  <a:lnTo>
                    <a:pt x="1972055" y="48767"/>
                  </a:lnTo>
                  <a:lnTo>
                    <a:pt x="1897380" y="396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85304" y="1932939"/>
              <a:ext cx="40005" cy="3834765"/>
            </a:xfrm>
            <a:custGeom>
              <a:avLst/>
              <a:gdLst/>
              <a:ahLst/>
              <a:cxnLst/>
              <a:rect l="l" t="t" r="r" b="b"/>
              <a:pathLst>
                <a:path w="40004" h="3834765">
                  <a:moveTo>
                    <a:pt x="39624" y="3797808"/>
                  </a:moveTo>
                  <a:lnTo>
                    <a:pt x="0" y="3797808"/>
                  </a:lnTo>
                  <a:lnTo>
                    <a:pt x="0" y="3834384"/>
                  </a:lnTo>
                  <a:lnTo>
                    <a:pt x="39624" y="3834384"/>
                  </a:lnTo>
                  <a:lnTo>
                    <a:pt x="39624" y="3797808"/>
                  </a:lnTo>
                  <a:close/>
                </a:path>
                <a:path w="40004" h="3834765">
                  <a:moveTo>
                    <a:pt x="39624" y="3721608"/>
                  </a:moveTo>
                  <a:lnTo>
                    <a:pt x="0" y="3721608"/>
                  </a:lnTo>
                  <a:lnTo>
                    <a:pt x="0" y="3758184"/>
                  </a:lnTo>
                  <a:lnTo>
                    <a:pt x="39624" y="3758184"/>
                  </a:lnTo>
                  <a:lnTo>
                    <a:pt x="39624" y="3721608"/>
                  </a:lnTo>
                  <a:close/>
                </a:path>
                <a:path w="40004" h="3834765">
                  <a:moveTo>
                    <a:pt x="39624" y="3645408"/>
                  </a:moveTo>
                  <a:lnTo>
                    <a:pt x="0" y="3645408"/>
                  </a:lnTo>
                  <a:lnTo>
                    <a:pt x="0" y="3681984"/>
                  </a:lnTo>
                  <a:lnTo>
                    <a:pt x="39624" y="3681984"/>
                  </a:lnTo>
                  <a:lnTo>
                    <a:pt x="39624" y="3645408"/>
                  </a:lnTo>
                  <a:close/>
                </a:path>
                <a:path w="40004" h="3834765">
                  <a:moveTo>
                    <a:pt x="39624" y="3569208"/>
                  </a:moveTo>
                  <a:lnTo>
                    <a:pt x="0" y="3569208"/>
                  </a:lnTo>
                  <a:lnTo>
                    <a:pt x="0" y="3605784"/>
                  </a:lnTo>
                  <a:lnTo>
                    <a:pt x="39624" y="3605784"/>
                  </a:lnTo>
                  <a:lnTo>
                    <a:pt x="39624" y="3569208"/>
                  </a:lnTo>
                  <a:close/>
                </a:path>
                <a:path w="40004" h="3834765">
                  <a:moveTo>
                    <a:pt x="39624" y="3493008"/>
                  </a:moveTo>
                  <a:lnTo>
                    <a:pt x="0" y="3493008"/>
                  </a:lnTo>
                  <a:lnTo>
                    <a:pt x="0" y="3529584"/>
                  </a:lnTo>
                  <a:lnTo>
                    <a:pt x="39624" y="3529584"/>
                  </a:lnTo>
                  <a:lnTo>
                    <a:pt x="39624" y="3493008"/>
                  </a:lnTo>
                  <a:close/>
                </a:path>
                <a:path w="40004" h="3834765">
                  <a:moveTo>
                    <a:pt x="39624" y="3416808"/>
                  </a:moveTo>
                  <a:lnTo>
                    <a:pt x="0" y="3416808"/>
                  </a:lnTo>
                  <a:lnTo>
                    <a:pt x="0" y="3453384"/>
                  </a:lnTo>
                  <a:lnTo>
                    <a:pt x="39624" y="3453384"/>
                  </a:lnTo>
                  <a:lnTo>
                    <a:pt x="39624" y="3416808"/>
                  </a:lnTo>
                  <a:close/>
                </a:path>
                <a:path w="40004" h="3834765">
                  <a:moveTo>
                    <a:pt x="39624" y="3340608"/>
                  </a:moveTo>
                  <a:lnTo>
                    <a:pt x="0" y="3340608"/>
                  </a:lnTo>
                  <a:lnTo>
                    <a:pt x="0" y="3377184"/>
                  </a:lnTo>
                  <a:lnTo>
                    <a:pt x="39624" y="3377184"/>
                  </a:lnTo>
                  <a:lnTo>
                    <a:pt x="39624" y="3340608"/>
                  </a:lnTo>
                  <a:close/>
                </a:path>
                <a:path w="40004" h="3834765">
                  <a:moveTo>
                    <a:pt x="39624" y="3264408"/>
                  </a:moveTo>
                  <a:lnTo>
                    <a:pt x="0" y="3264408"/>
                  </a:lnTo>
                  <a:lnTo>
                    <a:pt x="0" y="3300984"/>
                  </a:lnTo>
                  <a:lnTo>
                    <a:pt x="39624" y="3300984"/>
                  </a:lnTo>
                  <a:lnTo>
                    <a:pt x="39624" y="3264408"/>
                  </a:lnTo>
                  <a:close/>
                </a:path>
                <a:path w="40004" h="3834765">
                  <a:moveTo>
                    <a:pt x="39624" y="3188208"/>
                  </a:moveTo>
                  <a:lnTo>
                    <a:pt x="0" y="3188208"/>
                  </a:lnTo>
                  <a:lnTo>
                    <a:pt x="0" y="3224784"/>
                  </a:lnTo>
                  <a:lnTo>
                    <a:pt x="39624" y="3224784"/>
                  </a:lnTo>
                  <a:lnTo>
                    <a:pt x="39624" y="3188208"/>
                  </a:lnTo>
                  <a:close/>
                </a:path>
                <a:path w="40004" h="3834765">
                  <a:moveTo>
                    <a:pt x="39624" y="3112008"/>
                  </a:moveTo>
                  <a:lnTo>
                    <a:pt x="0" y="3112008"/>
                  </a:lnTo>
                  <a:lnTo>
                    <a:pt x="0" y="3148584"/>
                  </a:lnTo>
                  <a:lnTo>
                    <a:pt x="39624" y="3148584"/>
                  </a:lnTo>
                  <a:lnTo>
                    <a:pt x="39624" y="3112008"/>
                  </a:lnTo>
                  <a:close/>
                </a:path>
                <a:path w="40004" h="3834765">
                  <a:moveTo>
                    <a:pt x="39624" y="3035808"/>
                  </a:moveTo>
                  <a:lnTo>
                    <a:pt x="0" y="3035808"/>
                  </a:lnTo>
                  <a:lnTo>
                    <a:pt x="0" y="3072384"/>
                  </a:lnTo>
                  <a:lnTo>
                    <a:pt x="39624" y="3072384"/>
                  </a:lnTo>
                  <a:lnTo>
                    <a:pt x="39624" y="3035808"/>
                  </a:lnTo>
                  <a:close/>
                </a:path>
                <a:path w="40004" h="3834765">
                  <a:moveTo>
                    <a:pt x="39624" y="2959608"/>
                  </a:moveTo>
                  <a:lnTo>
                    <a:pt x="0" y="2959608"/>
                  </a:lnTo>
                  <a:lnTo>
                    <a:pt x="0" y="2996184"/>
                  </a:lnTo>
                  <a:lnTo>
                    <a:pt x="39624" y="2996184"/>
                  </a:lnTo>
                  <a:lnTo>
                    <a:pt x="39624" y="2959608"/>
                  </a:lnTo>
                  <a:close/>
                </a:path>
                <a:path w="40004" h="3834765">
                  <a:moveTo>
                    <a:pt x="39624" y="2883408"/>
                  </a:moveTo>
                  <a:lnTo>
                    <a:pt x="0" y="2883408"/>
                  </a:lnTo>
                  <a:lnTo>
                    <a:pt x="0" y="2919984"/>
                  </a:lnTo>
                  <a:lnTo>
                    <a:pt x="39624" y="2919984"/>
                  </a:lnTo>
                  <a:lnTo>
                    <a:pt x="39624" y="2883408"/>
                  </a:lnTo>
                  <a:close/>
                </a:path>
                <a:path w="40004" h="3834765">
                  <a:moveTo>
                    <a:pt x="39624" y="2807208"/>
                  </a:moveTo>
                  <a:lnTo>
                    <a:pt x="0" y="2807208"/>
                  </a:lnTo>
                  <a:lnTo>
                    <a:pt x="0" y="2843784"/>
                  </a:lnTo>
                  <a:lnTo>
                    <a:pt x="39624" y="2843784"/>
                  </a:lnTo>
                  <a:lnTo>
                    <a:pt x="39624" y="2807208"/>
                  </a:lnTo>
                  <a:close/>
                </a:path>
                <a:path w="40004" h="3834765">
                  <a:moveTo>
                    <a:pt x="39624" y="2731008"/>
                  </a:moveTo>
                  <a:lnTo>
                    <a:pt x="0" y="2731008"/>
                  </a:lnTo>
                  <a:lnTo>
                    <a:pt x="0" y="2767584"/>
                  </a:lnTo>
                  <a:lnTo>
                    <a:pt x="39624" y="2767584"/>
                  </a:lnTo>
                  <a:lnTo>
                    <a:pt x="39624" y="2731008"/>
                  </a:lnTo>
                  <a:close/>
                </a:path>
                <a:path w="40004" h="3834765">
                  <a:moveTo>
                    <a:pt x="39624" y="2654808"/>
                  </a:moveTo>
                  <a:lnTo>
                    <a:pt x="0" y="2654808"/>
                  </a:lnTo>
                  <a:lnTo>
                    <a:pt x="0" y="2691384"/>
                  </a:lnTo>
                  <a:lnTo>
                    <a:pt x="39624" y="2691384"/>
                  </a:lnTo>
                  <a:lnTo>
                    <a:pt x="39624" y="2654808"/>
                  </a:lnTo>
                  <a:close/>
                </a:path>
                <a:path w="40004" h="3834765">
                  <a:moveTo>
                    <a:pt x="39624" y="2578608"/>
                  </a:moveTo>
                  <a:lnTo>
                    <a:pt x="0" y="2578608"/>
                  </a:lnTo>
                  <a:lnTo>
                    <a:pt x="0" y="2615184"/>
                  </a:lnTo>
                  <a:lnTo>
                    <a:pt x="39624" y="2615184"/>
                  </a:lnTo>
                  <a:lnTo>
                    <a:pt x="39624" y="2578608"/>
                  </a:lnTo>
                  <a:close/>
                </a:path>
                <a:path w="40004" h="3834765">
                  <a:moveTo>
                    <a:pt x="39624" y="2502408"/>
                  </a:moveTo>
                  <a:lnTo>
                    <a:pt x="0" y="2502408"/>
                  </a:lnTo>
                  <a:lnTo>
                    <a:pt x="0" y="2538984"/>
                  </a:lnTo>
                  <a:lnTo>
                    <a:pt x="39624" y="2538984"/>
                  </a:lnTo>
                  <a:lnTo>
                    <a:pt x="39624" y="2502408"/>
                  </a:lnTo>
                  <a:close/>
                </a:path>
                <a:path w="40004" h="3834765">
                  <a:moveTo>
                    <a:pt x="39624" y="2426208"/>
                  </a:moveTo>
                  <a:lnTo>
                    <a:pt x="0" y="2426208"/>
                  </a:lnTo>
                  <a:lnTo>
                    <a:pt x="0" y="2462784"/>
                  </a:lnTo>
                  <a:lnTo>
                    <a:pt x="39624" y="2462784"/>
                  </a:lnTo>
                  <a:lnTo>
                    <a:pt x="39624" y="2426208"/>
                  </a:lnTo>
                  <a:close/>
                </a:path>
                <a:path w="40004" h="3834765">
                  <a:moveTo>
                    <a:pt x="39624" y="2350008"/>
                  </a:moveTo>
                  <a:lnTo>
                    <a:pt x="0" y="2350008"/>
                  </a:lnTo>
                  <a:lnTo>
                    <a:pt x="0" y="2386584"/>
                  </a:lnTo>
                  <a:lnTo>
                    <a:pt x="39624" y="2386584"/>
                  </a:lnTo>
                  <a:lnTo>
                    <a:pt x="39624" y="2350008"/>
                  </a:lnTo>
                  <a:close/>
                </a:path>
                <a:path w="40004" h="3834765">
                  <a:moveTo>
                    <a:pt x="39624" y="2273808"/>
                  </a:moveTo>
                  <a:lnTo>
                    <a:pt x="0" y="2273808"/>
                  </a:lnTo>
                  <a:lnTo>
                    <a:pt x="0" y="2310384"/>
                  </a:lnTo>
                  <a:lnTo>
                    <a:pt x="39624" y="2310384"/>
                  </a:lnTo>
                  <a:lnTo>
                    <a:pt x="39624" y="2273808"/>
                  </a:lnTo>
                  <a:close/>
                </a:path>
                <a:path w="40004" h="3834765">
                  <a:moveTo>
                    <a:pt x="39624" y="2197608"/>
                  </a:moveTo>
                  <a:lnTo>
                    <a:pt x="0" y="2197608"/>
                  </a:lnTo>
                  <a:lnTo>
                    <a:pt x="0" y="2234184"/>
                  </a:lnTo>
                  <a:lnTo>
                    <a:pt x="39624" y="2234184"/>
                  </a:lnTo>
                  <a:lnTo>
                    <a:pt x="39624" y="2197608"/>
                  </a:lnTo>
                  <a:close/>
                </a:path>
                <a:path w="40004" h="3834765">
                  <a:moveTo>
                    <a:pt x="39624" y="2121408"/>
                  </a:moveTo>
                  <a:lnTo>
                    <a:pt x="0" y="2121408"/>
                  </a:lnTo>
                  <a:lnTo>
                    <a:pt x="0" y="2157984"/>
                  </a:lnTo>
                  <a:lnTo>
                    <a:pt x="39624" y="2157984"/>
                  </a:lnTo>
                  <a:lnTo>
                    <a:pt x="39624" y="2121408"/>
                  </a:lnTo>
                  <a:close/>
                </a:path>
                <a:path w="40004" h="3834765">
                  <a:moveTo>
                    <a:pt x="39624" y="2045208"/>
                  </a:moveTo>
                  <a:lnTo>
                    <a:pt x="0" y="2045208"/>
                  </a:lnTo>
                  <a:lnTo>
                    <a:pt x="0" y="2081784"/>
                  </a:lnTo>
                  <a:lnTo>
                    <a:pt x="39624" y="2081784"/>
                  </a:lnTo>
                  <a:lnTo>
                    <a:pt x="39624" y="2045208"/>
                  </a:lnTo>
                  <a:close/>
                </a:path>
                <a:path w="40004" h="3834765">
                  <a:moveTo>
                    <a:pt x="39624" y="1969008"/>
                  </a:moveTo>
                  <a:lnTo>
                    <a:pt x="0" y="1969008"/>
                  </a:lnTo>
                  <a:lnTo>
                    <a:pt x="0" y="2005584"/>
                  </a:lnTo>
                  <a:lnTo>
                    <a:pt x="39624" y="2005584"/>
                  </a:lnTo>
                  <a:lnTo>
                    <a:pt x="39624" y="1969008"/>
                  </a:lnTo>
                  <a:close/>
                </a:path>
                <a:path w="40004" h="3834765">
                  <a:moveTo>
                    <a:pt x="39624" y="1892808"/>
                  </a:moveTo>
                  <a:lnTo>
                    <a:pt x="0" y="1892808"/>
                  </a:lnTo>
                  <a:lnTo>
                    <a:pt x="0" y="1929384"/>
                  </a:lnTo>
                  <a:lnTo>
                    <a:pt x="39624" y="1929384"/>
                  </a:lnTo>
                  <a:lnTo>
                    <a:pt x="39624" y="1892808"/>
                  </a:lnTo>
                  <a:close/>
                </a:path>
                <a:path w="40004" h="3834765">
                  <a:moveTo>
                    <a:pt x="39624" y="1816608"/>
                  </a:moveTo>
                  <a:lnTo>
                    <a:pt x="0" y="1816608"/>
                  </a:lnTo>
                  <a:lnTo>
                    <a:pt x="0" y="1853184"/>
                  </a:lnTo>
                  <a:lnTo>
                    <a:pt x="39624" y="1853184"/>
                  </a:lnTo>
                  <a:lnTo>
                    <a:pt x="39624" y="1816608"/>
                  </a:lnTo>
                  <a:close/>
                </a:path>
                <a:path w="40004" h="3834765">
                  <a:moveTo>
                    <a:pt x="39624" y="1740408"/>
                  </a:moveTo>
                  <a:lnTo>
                    <a:pt x="0" y="1740408"/>
                  </a:lnTo>
                  <a:lnTo>
                    <a:pt x="0" y="1776984"/>
                  </a:lnTo>
                  <a:lnTo>
                    <a:pt x="39624" y="1776984"/>
                  </a:lnTo>
                  <a:lnTo>
                    <a:pt x="39624" y="1740408"/>
                  </a:lnTo>
                  <a:close/>
                </a:path>
                <a:path w="40004" h="3834765">
                  <a:moveTo>
                    <a:pt x="39624" y="1664208"/>
                  </a:moveTo>
                  <a:lnTo>
                    <a:pt x="0" y="1664208"/>
                  </a:lnTo>
                  <a:lnTo>
                    <a:pt x="0" y="1700784"/>
                  </a:lnTo>
                  <a:lnTo>
                    <a:pt x="39624" y="1700784"/>
                  </a:lnTo>
                  <a:lnTo>
                    <a:pt x="39624" y="1664208"/>
                  </a:lnTo>
                  <a:close/>
                </a:path>
                <a:path w="40004" h="3834765">
                  <a:moveTo>
                    <a:pt x="39624" y="1588008"/>
                  </a:moveTo>
                  <a:lnTo>
                    <a:pt x="0" y="1588008"/>
                  </a:lnTo>
                  <a:lnTo>
                    <a:pt x="0" y="1624584"/>
                  </a:lnTo>
                  <a:lnTo>
                    <a:pt x="39624" y="1624584"/>
                  </a:lnTo>
                  <a:lnTo>
                    <a:pt x="39624" y="1588008"/>
                  </a:lnTo>
                  <a:close/>
                </a:path>
                <a:path w="40004" h="3834765">
                  <a:moveTo>
                    <a:pt x="39624" y="1511808"/>
                  </a:moveTo>
                  <a:lnTo>
                    <a:pt x="0" y="1511808"/>
                  </a:lnTo>
                  <a:lnTo>
                    <a:pt x="0" y="1548384"/>
                  </a:lnTo>
                  <a:lnTo>
                    <a:pt x="39624" y="1548384"/>
                  </a:lnTo>
                  <a:lnTo>
                    <a:pt x="39624" y="1511808"/>
                  </a:lnTo>
                  <a:close/>
                </a:path>
                <a:path w="40004" h="3834765">
                  <a:moveTo>
                    <a:pt x="39624" y="1435608"/>
                  </a:moveTo>
                  <a:lnTo>
                    <a:pt x="0" y="1435608"/>
                  </a:lnTo>
                  <a:lnTo>
                    <a:pt x="0" y="1472184"/>
                  </a:lnTo>
                  <a:lnTo>
                    <a:pt x="39624" y="1472184"/>
                  </a:lnTo>
                  <a:lnTo>
                    <a:pt x="39624" y="1435608"/>
                  </a:lnTo>
                  <a:close/>
                </a:path>
                <a:path w="40004" h="3834765">
                  <a:moveTo>
                    <a:pt x="39624" y="1359408"/>
                  </a:moveTo>
                  <a:lnTo>
                    <a:pt x="0" y="1359408"/>
                  </a:lnTo>
                  <a:lnTo>
                    <a:pt x="0" y="1395984"/>
                  </a:lnTo>
                  <a:lnTo>
                    <a:pt x="39624" y="1395984"/>
                  </a:lnTo>
                  <a:lnTo>
                    <a:pt x="39624" y="1359408"/>
                  </a:lnTo>
                  <a:close/>
                </a:path>
                <a:path w="40004" h="3834765">
                  <a:moveTo>
                    <a:pt x="39624" y="1283208"/>
                  </a:moveTo>
                  <a:lnTo>
                    <a:pt x="0" y="1283208"/>
                  </a:lnTo>
                  <a:lnTo>
                    <a:pt x="0" y="1319784"/>
                  </a:lnTo>
                  <a:lnTo>
                    <a:pt x="39624" y="1319784"/>
                  </a:lnTo>
                  <a:lnTo>
                    <a:pt x="39624" y="1283208"/>
                  </a:lnTo>
                  <a:close/>
                </a:path>
                <a:path w="40004" h="3834765">
                  <a:moveTo>
                    <a:pt x="39624" y="1207008"/>
                  </a:moveTo>
                  <a:lnTo>
                    <a:pt x="0" y="1207008"/>
                  </a:lnTo>
                  <a:lnTo>
                    <a:pt x="0" y="1243584"/>
                  </a:lnTo>
                  <a:lnTo>
                    <a:pt x="39624" y="1243584"/>
                  </a:lnTo>
                  <a:lnTo>
                    <a:pt x="39624" y="1207008"/>
                  </a:lnTo>
                  <a:close/>
                </a:path>
                <a:path w="40004" h="3834765">
                  <a:moveTo>
                    <a:pt x="39624" y="1130808"/>
                  </a:moveTo>
                  <a:lnTo>
                    <a:pt x="0" y="1130808"/>
                  </a:lnTo>
                  <a:lnTo>
                    <a:pt x="0" y="1167384"/>
                  </a:lnTo>
                  <a:lnTo>
                    <a:pt x="39624" y="1167384"/>
                  </a:lnTo>
                  <a:lnTo>
                    <a:pt x="39624" y="1130808"/>
                  </a:lnTo>
                  <a:close/>
                </a:path>
                <a:path w="40004" h="3834765">
                  <a:moveTo>
                    <a:pt x="39624" y="1054608"/>
                  </a:moveTo>
                  <a:lnTo>
                    <a:pt x="0" y="1054608"/>
                  </a:lnTo>
                  <a:lnTo>
                    <a:pt x="0" y="1091184"/>
                  </a:lnTo>
                  <a:lnTo>
                    <a:pt x="39624" y="1091184"/>
                  </a:lnTo>
                  <a:lnTo>
                    <a:pt x="39624" y="1054608"/>
                  </a:lnTo>
                  <a:close/>
                </a:path>
                <a:path w="40004" h="3834765">
                  <a:moveTo>
                    <a:pt x="39624" y="978408"/>
                  </a:moveTo>
                  <a:lnTo>
                    <a:pt x="0" y="978408"/>
                  </a:lnTo>
                  <a:lnTo>
                    <a:pt x="0" y="1014984"/>
                  </a:lnTo>
                  <a:lnTo>
                    <a:pt x="39624" y="1014984"/>
                  </a:lnTo>
                  <a:lnTo>
                    <a:pt x="39624" y="978408"/>
                  </a:lnTo>
                  <a:close/>
                </a:path>
                <a:path w="40004" h="3834765">
                  <a:moveTo>
                    <a:pt x="39624" y="902208"/>
                  </a:moveTo>
                  <a:lnTo>
                    <a:pt x="0" y="902208"/>
                  </a:lnTo>
                  <a:lnTo>
                    <a:pt x="0" y="938784"/>
                  </a:lnTo>
                  <a:lnTo>
                    <a:pt x="39624" y="938784"/>
                  </a:lnTo>
                  <a:lnTo>
                    <a:pt x="39624" y="902208"/>
                  </a:lnTo>
                  <a:close/>
                </a:path>
                <a:path w="40004" h="3834765">
                  <a:moveTo>
                    <a:pt x="39624" y="826008"/>
                  </a:moveTo>
                  <a:lnTo>
                    <a:pt x="0" y="826008"/>
                  </a:lnTo>
                  <a:lnTo>
                    <a:pt x="0" y="862584"/>
                  </a:lnTo>
                  <a:lnTo>
                    <a:pt x="39624" y="862584"/>
                  </a:lnTo>
                  <a:lnTo>
                    <a:pt x="39624" y="826008"/>
                  </a:lnTo>
                  <a:close/>
                </a:path>
                <a:path w="40004" h="3834765">
                  <a:moveTo>
                    <a:pt x="39624" y="749808"/>
                  </a:moveTo>
                  <a:lnTo>
                    <a:pt x="0" y="749808"/>
                  </a:lnTo>
                  <a:lnTo>
                    <a:pt x="0" y="786384"/>
                  </a:lnTo>
                  <a:lnTo>
                    <a:pt x="39624" y="786384"/>
                  </a:lnTo>
                  <a:lnTo>
                    <a:pt x="39624" y="749808"/>
                  </a:lnTo>
                  <a:close/>
                </a:path>
                <a:path w="40004" h="3834765">
                  <a:moveTo>
                    <a:pt x="39624" y="673608"/>
                  </a:moveTo>
                  <a:lnTo>
                    <a:pt x="0" y="673608"/>
                  </a:lnTo>
                  <a:lnTo>
                    <a:pt x="0" y="710184"/>
                  </a:lnTo>
                  <a:lnTo>
                    <a:pt x="39624" y="710184"/>
                  </a:lnTo>
                  <a:lnTo>
                    <a:pt x="39624" y="673608"/>
                  </a:lnTo>
                  <a:close/>
                </a:path>
                <a:path w="40004" h="3834765">
                  <a:moveTo>
                    <a:pt x="39624" y="597408"/>
                  </a:moveTo>
                  <a:lnTo>
                    <a:pt x="0" y="597408"/>
                  </a:lnTo>
                  <a:lnTo>
                    <a:pt x="0" y="633984"/>
                  </a:lnTo>
                  <a:lnTo>
                    <a:pt x="39624" y="633984"/>
                  </a:lnTo>
                  <a:lnTo>
                    <a:pt x="39624" y="597408"/>
                  </a:lnTo>
                  <a:close/>
                </a:path>
                <a:path w="40004" h="3834765">
                  <a:moveTo>
                    <a:pt x="39624" y="521208"/>
                  </a:moveTo>
                  <a:lnTo>
                    <a:pt x="0" y="521208"/>
                  </a:lnTo>
                  <a:lnTo>
                    <a:pt x="0" y="557784"/>
                  </a:lnTo>
                  <a:lnTo>
                    <a:pt x="39624" y="557784"/>
                  </a:lnTo>
                  <a:lnTo>
                    <a:pt x="39624" y="521208"/>
                  </a:lnTo>
                  <a:close/>
                </a:path>
                <a:path w="40004" h="3834765">
                  <a:moveTo>
                    <a:pt x="39624" y="445008"/>
                  </a:moveTo>
                  <a:lnTo>
                    <a:pt x="0" y="445008"/>
                  </a:lnTo>
                  <a:lnTo>
                    <a:pt x="0" y="481584"/>
                  </a:lnTo>
                  <a:lnTo>
                    <a:pt x="39624" y="481584"/>
                  </a:lnTo>
                  <a:lnTo>
                    <a:pt x="39624" y="445008"/>
                  </a:lnTo>
                  <a:close/>
                </a:path>
                <a:path w="40004" h="3834765">
                  <a:moveTo>
                    <a:pt x="39624" y="368808"/>
                  </a:moveTo>
                  <a:lnTo>
                    <a:pt x="0" y="368808"/>
                  </a:lnTo>
                  <a:lnTo>
                    <a:pt x="0" y="405384"/>
                  </a:lnTo>
                  <a:lnTo>
                    <a:pt x="39624" y="405384"/>
                  </a:lnTo>
                  <a:lnTo>
                    <a:pt x="39624" y="368808"/>
                  </a:lnTo>
                  <a:close/>
                </a:path>
                <a:path w="40004" h="3834765">
                  <a:moveTo>
                    <a:pt x="39624" y="292608"/>
                  </a:moveTo>
                  <a:lnTo>
                    <a:pt x="0" y="292608"/>
                  </a:lnTo>
                  <a:lnTo>
                    <a:pt x="0" y="329184"/>
                  </a:lnTo>
                  <a:lnTo>
                    <a:pt x="39624" y="329184"/>
                  </a:lnTo>
                  <a:lnTo>
                    <a:pt x="39624" y="292608"/>
                  </a:lnTo>
                  <a:close/>
                </a:path>
                <a:path w="40004" h="3834765">
                  <a:moveTo>
                    <a:pt x="39624" y="216408"/>
                  </a:moveTo>
                  <a:lnTo>
                    <a:pt x="0" y="216408"/>
                  </a:lnTo>
                  <a:lnTo>
                    <a:pt x="0" y="252984"/>
                  </a:lnTo>
                  <a:lnTo>
                    <a:pt x="39624" y="252984"/>
                  </a:lnTo>
                  <a:lnTo>
                    <a:pt x="39624" y="216408"/>
                  </a:lnTo>
                  <a:close/>
                </a:path>
                <a:path w="40004" h="3834765">
                  <a:moveTo>
                    <a:pt x="39624" y="140208"/>
                  </a:moveTo>
                  <a:lnTo>
                    <a:pt x="0" y="140208"/>
                  </a:lnTo>
                  <a:lnTo>
                    <a:pt x="0" y="176784"/>
                  </a:lnTo>
                  <a:lnTo>
                    <a:pt x="39624" y="176784"/>
                  </a:lnTo>
                  <a:lnTo>
                    <a:pt x="39624" y="140208"/>
                  </a:lnTo>
                  <a:close/>
                </a:path>
                <a:path w="40004" h="3834765">
                  <a:moveTo>
                    <a:pt x="39624" y="64008"/>
                  </a:moveTo>
                  <a:lnTo>
                    <a:pt x="0" y="64008"/>
                  </a:lnTo>
                  <a:lnTo>
                    <a:pt x="0" y="100584"/>
                  </a:lnTo>
                  <a:lnTo>
                    <a:pt x="39624" y="100584"/>
                  </a:lnTo>
                  <a:lnTo>
                    <a:pt x="39624" y="64008"/>
                  </a:lnTo>
                  <a:close/>
                </a:path>
                <a:path w="40004" h="3834765">
                  <a:moveTo>
                    <a:pt x="3962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39624" y="24384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72465" y="-19445"/>
            <a:ext cx="9561743" cy="1119802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Relationship Between RGB </a:t>
            </a:r>
            <a:r>
              <a:rPr sz="4000" spc="-4" dirty="0">
                <a:latin typeface="Trebuchet MS" pitchFamily="34" charset="0"/>
              </a:rPr>
              <a:t>and HSI Color</a:t>
            </a:r>
            <a:r>
              <a:rPr sz="4000" spc="-44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Models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70679" y="5524206"/>
            <a:ext cx="74353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4" dirty="0">
                <a:latin typeface="Times New Roman"/>
                <a:cs typeface="Times New Roman"/>
              </a:rPr>
              <a:t>R</a:t>
            </a:r>
            <a:r>
              <a:rPr sz="2100" spc="-9" dirty="0">
                <a:latin typeface="Times New Roman"/>
                <a:cs typeface="Times New Roman"/>
              </a:rPr>
              <a:t>GB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6958" y="5593362"/>
            <a:ext cx="591500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SI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8903" y="206040"/>
            <a:ext cx="9203290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9" dirty="0">
                <a:latin typeface="Trebuchet MS" pitchFamily="34" charset="0"/>
              </a:rPr>
              <a:t>Hue </a:t>
            </a:r>
            <a:r>
              <a:rPr sz="4000" spc="-4" dirty="0">
                <a:latin typeface="Trebuchet MS" pitchFamily="34" charset="0"/>
              </a:rPr>
              <a:t>and </a:t>
            </a:r>
            <a:r>
              <a:rPr sz="4000" dirty="0">
                <a:latin typeface="Trebuchet MS" pitchFamily="34" charset="0"/>
              </a:rPr>
              <a:t>Saturation </a:t>
            </a:r>
            <a:r>
              <a:rPr sz="4000" spc="-4" dirty="0">
                <a:latin typeface="Trebuchet MS" pitchFamily="34" charset="0"/>
              </a:rPr>
              <a:t>on Color</a:t>
            </a:r>
            <a:r>
              <a:rPr sz="4000" spc="-22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Planes</a:t>
            </a:r>
          </a:p>
        </p:txBody>
      </p:sp>
      <p:sp>
        <p:nvSpPr>
          <p:cNvPr id="3" name="object 3"/>
          <p:cNvSpPr/>
          <p:nvPr/>
        </p:nvSpPr>
        <p:spPr>
          <a:xfrm>
            <a:off x="1622656" y="1064611"/>
            <a:ext cx="7717240" cy="369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6361" y="5147996"/>
            <a:ext cx="5597171" cy="980740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259454" indent="-248875">
              <a:spcBef>
                <a:spcPts val="88"/>
              </a:spcBef>
              <a:buAutoNum type="arabicPeriod"/>
              <a:tabLst>
                <a:tab pos="260011" algn="l"/>
              </a:tabLst>
            </a:pPr>
            <a:r>
              <a:rPr sz="2100" spc="-4" dirty="0">
                <a:latin typeface="Times New Roman"/>
                <a:cs typeface="Times New Roman"/>
              </a:rPr>
              <a:t>A </a:t>
            </a:r>
            <a:r>
              <a:rPr sz="2100" dirty="0">
                <a:latin typeface="Times New Roman"/>
                <a:cs typeface="Times New Roman"/>
              </a:rPr>
              <a:t>dot is the </a:t>
            </a:r>
            <a:r>
              <a:rPr sz="2100" spc="-4" dirty="0">
                <a:latin typeface="Times New Roman"/>
                <a:cs typeface="Times New Roman"/>
              </a:rPr>
              <a:t>plane </a:t>
            </a:r>
            <a:r>
              <a:rPr sz="2100" dirty="0">
                <a:latin typeface="Times New Roman"/>
                <a:cs typeface="Times New Roman"/>
              </a:rPr>
              <a:t>is </a:t>
            </a:r>
            <a:r>
              <a:rPr sz="2100" spc="-4" dirty="0">
                <a:latin typeface="Times New Roman"/>
                <a:cs typeface="Times New Roman"/>
              </a:rPr>
              <a:t>an arbitrary</a:t>
            </a:r>
            <a:r>
              <a:rPr sz="2100" spc="-149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color</a:t>
            </a:r>
            <a:endParaRPr sz="2100" dirty="0">
              <a:latin typeface="Times New Roman"/>
              <a:cs typeface="Times New Roman"/>
            </a:endParaRPr>
          </a:p>
          <a:p>
            <a:pPr marL="275600" indent="-265022">
              <a:buAutoNum type="arabicPeriod"/>
              <a:tabLst>
                <a:tab pos="276157" algn="l"/>
              </a:tabLst>
            </a:pPr>
            <a:r>
              <a:rPr sz="2100" spc="-4" dirty="0">
                <a:latin typeface="Times New Roman"/>
                <a:cs typeface="Times New Roman"/>
              </a:rPr>
              <a:t>Hue </a:t>
            </a:r>
            <a:r>
              <a:rPr sz="2100" dirty="0">
                <a:latin typeface="Times New Roman"/>
                <a:cs typeface="Times New Roman"/>
              </a:rPr>
              <a:t>is </a:t>
            </a:r>
            <a:r>
              <a:rPr sz="2100" spc="-4" dirty="0">
                <a:latin typeface="Times New Roman"/>
                <a:cs typeface="Times New Roman"/>
              </a:rPr>
              <a:t>an </a:t>
            </a:r>
            <a:r>
              <a:rPr sz="2100" spc="-9" dirty="0">
                <a:latin typeface="Times New Roman"/>
                <a:cs typeface="Times New Roman"/>
              </a:rPr>
              <a:t>angle </a:t>
            </a:r>
            <a:r>
              <a:rPr sz="2100" spc="-4" dirty="0">
                <a:latin typeface="Times New Roman"/>
                <a:cs typeface="Times New Roman"/>
              </a:rPr>
              <a:t>from </a:t>
            </a:r>
            <a:r>
              <a:rPr sz="2100" dirty="0">
                <a:latin typeface="Times New Roman"/>
                <a:cs typeface="Times New Roman"/>
              </a:rPr>
              <a:t>a </a:t>
            </a:r>
            <a:r>
              <a:rPr sz="2100" spc="-9" dirty="0">
                <a:latin typeface="Times New Roman"/>
                <a:cs typeface="Times New Roman"/>
              </a:rPr>
              <a:t>red</a:t>
            </a:r>
            <a:r>
              <a:rPr sz="2100" spc="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axis.</a:t>
            </a:r>
          </a:p>
          <a:p>
            <a:pPr marL="275600" indent="-265022">
              <a:buAutoNum type="arabicPeriod"/>
              <a:tabLst>
                <a:tab pos="276157" algn="l"/>
              </a:tabLst>
            </a:pPr>
            <a:r>
              <a:rPr sz="2100" spc="-4" dirty="0">
                <a:latin typeface="Times New Roman"/>
                <a:cs typeface="Times New Roman"/>
              </a:rPr>
              <a:t>Saturation </a:t>
            </a:r>
            <a:r>
              <a:rPr sz="2100" dirty="0">
                <a:latin typeface="Times New Roman"/>
                <a:cs typeface="Times New Roman"/>
              </a:rPr>
              <a:t>is a </a:t>
            </a:r>
            <a:r>
              <a:rPr sz="2100" spc="-4" dirty="0">
                <a:latin typeface="Times New Roman"/>
                <a:cs typeface="Times New Roman"/>
              </a:rPr>
              <a:t>distance </a:t>
            </a:r>
            <a:r>
              <a:rPr sz="2100" dirty="0">
                <a:latin typeface="Times New Roman"/>
                <a:cs typeface="Times New Roman"/>
              </a:rPr>
              <a:t>to the</a:t>
            </a:r>
            <a:r>
              <a:rPr sz="2100" spc="-4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point.</a:t>
            </a:r>
          </a:p>
        </p:txBody>
      </p:sp>
    </p:spTree>
    <p:extLst>
      <p:ext uri="{BB962C8B-B14F-4D97-AF65-F5344CB8AC3E}">
        <p14:creationId xmlns:p14="http://schemas.microsoft.com/office/powerpoint/2010/main" val="41678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5893" y="1457277"/>
            <a:ext cx="10373336" cy="4107884"/>
            <a:chOff x="774191" y="1490980"/>
            <a:chExt cx="9098280" cy="4526280"/>
          </a:xfrm>
        </p:grpSpPr>
        <p:sp>
          <p:nvSpPr>
            <p:cNvPr id="3" name="object 3"/>
            <p:cNvSpPr/>
            <p:nvPr/>
          </p:nvSpPr>
          <p:spPr>
            <a:xfrm>
              <a:off x="7010400" y="1634236"/>
              <a:ext cx="2862072" cy="3669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4191" y="1490980"/>
              <a:ext cx="6260592" cy="4526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2464" y="257555"/>
            <a:ext cx="10596144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HSI Color Model</a:t>
            </a:r>
            <a:r>
              <a:rPr sz="4000" spc="-75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(cont.)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3241" y="5662211"/>
            <a:ext cx="71045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>
              <a:lnSpc>
                <a:spcPts val="2385"/>
              </a:lnSpc>
            </a:pPr>
            <a:r>
              <a:rPr sz="2100" spc="-9" dirty="0">
                <a:latin typeface="Times New Roman"/>
                <a:cs typeface="Times New Roman"/>
              </a:rPr>
              <a:t>Intensity </a:t>
            </a:r>
            <a:r>
              <a:rPr sz="2100" dirty="0">
                <a:latin typeface="Times New Roman"/>
                <a:cs typeface="Times New Roman"/>
              </a:rPr>
              <a:t>is </a:t>
            </a:r>
            <a:r>
              <a:rPr sz="2100" spc="-9" dirty="0">
                <a:latin typeface="Times New Roman"/>
                <a:cs typeface="Times New Roman"/>
              </a:rPr>
              <a:t>given </a:t>
            </a:r>
            <a:r>
              <a:rPr sz="2100" dirty="0">
                <a:latin typeface="Times New Roman"/>
                <a:cs typeface="Times New Roman"/>
              </a:rPr>
              <a:t>by a position on the </a:t>
            </a:r>
            <a:r>
              <a:rPr sz="2100" spc="-4" dirty="0">
                <a:latin typeface="Times New Roman"/>
                <a:cs typeface="Times New Roman"/>
              </a:rPr>
              <a:t>vertical</a:t>
            </a:r>
            <a:r>
              <a:rPr sz="2100" dirty="0">
                <a:latin typeface="Times New Roman"/>
                <a:cs typeface="Times New Roman"/>
              </a:rPr>
              <a:t> axis.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44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0204" y="1629784"/>
            <a:ext cx="7068840" cy="3704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464" y="257555"/>
            <a:ext cx="8483909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HSI Color</a:t>
            </a:r>
            <a:r>
              <a:rPr sz="4000" spc="-79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3241" y="5662211"/>
            <a:ext cx="71045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>
              <a:lnSpc>
                <a:spcPts val="2385"/>
              </a:lnSpc>
            </a:pPr>
            <a:r>
              <a:rPr sz="2100" spc="-9" dirty="0">
                <a:latin typeface="Times New Roman"/>
                <a:cs typeface="Times New Roman"/>
              </a:rPr>
              <a:t>Intensity </a:t>
            </a:r>
            <a:r>
              <a:rPr sz="2100" dirty="0">
                <a:latin typeface="Times New Roman"/>
                <a:cs typeface="Times New Roman"/>
              </a:rPr>
              <a:t>is </a:t>
            </a:r>
            <a:r>
              <a:rPr sz="2100" spc="-9" dirty="0">
                <a:latin typeface="Times New Roman"/>
                <a:cs typeface="Times New Roman"/>
              </a:rPr>
              <a:t>given </a:t>
            </a:r>
            <a:r>
              <a:rPr sz="2100" dirty="0">
                <a:latin typeface="Times New Roman"/>
                <a:cs typeface="Times New Roman"/>
              </a:rPr>
              <a:t>by a position on the </a:t>
            </a:r>
            <a:r>
              <a:rPr sz="2100" spc="-4" dirty="0">
                <a:latin typeface="Times New Roman"/>
                <a:cs typeface="Times New Roman"/>
              </a:rPr>
              <a:t>vertical</a:t>
            </a:r>
            <a:r>
              <a:rPr sz="2100" dirty="0">
                <a:latin typeface="Times New Roman"/>
                <a:cs typeface="Times New Roman"/>
              </a:rPr>
              <a:t> axis.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8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7440" y="3483919"/>
            <a:ext cx="9542857" cy="222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8773" y="288348"/>
            <a:ext cx="10980187" cy="5104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3600" dirty="0">
                <a:latin typeface="Trebuchet MS" pitchFamily="34" charset="0"/>
              </a:rPr>
              <a:t>Example: </a:t>
            </a:r>
            <a:r>
              <a:rPr sz="3600" spc="-4" dirty="0">
                <a:latin typeface="Trebuchet MS" pitchFamily="34" charset="0"/>
              </a:rPr>
              <a:t>HSI Components of </a:t>
            </a:r>
            <a:r>
              <a:rPr sz="3600" dirty="0">
                <a:latin typeface="Trebuchet MS" pitchFamily="34" charset="0"/>
              </a:rPr>
              <a:t>RGB</a:t>
            </a:r>
            <a:r>
              <a:rPr sz="3600" spc="-26" dirty="0">
                <a:latin typeface="Trebuchet MS" pitchFamily="34" charset="0"/>
              </a:rPr>
              <a:t> </a:t>
            </a:r>
            <a:r>
              <a:rPr sz="3600" spc="-13" dirty="0">
                <a:latin typeface="Trebuchet MS" pitchFamily="34" charset="0"/>
              </a:rPr>
              <a:t>Cube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49405" y="5731675"/>
            <a:ext cx="1054307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ue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8535" y="5731675"/>
            <a:ext cx="1687572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Saturation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325" y="1007377"/>
            <a:ext cx="3263304" cy="2275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30241" y="1690180"/>
            <a:ext cx="1563096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RGB</a:t>
            </a:r>
            <a:r>
              <a:rPr sz="2100" spc="-7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Cube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5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2466" y="334717"/>
            <a:ext cx="10596143" cy="627359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  <a:cs typeface="Arial"/>
              </a:rPr>
              <a:t>Converting </a:t>
            </a:r>
            <a:r>
              <a:rPr sz="4000" spc="-4" dirty="0">
                <a:latin typeface="Trebuchet MS" pitchFamily="34" charset="0"/>
                <a:cs typeface="Arial"/>
              </a:rPr>
              <a:t>Colors </a:t>
            </a:r>
            <a:r>
              <a:rPr sz="4000" dirty="0">
                <a:latin typeface="Trebuchet MS" pitchFamily="34" charset="0"/>
                <a:cs typeface="Arial"/>
              </a:rPr>
              <a:t>from RGB to</a:t>
            </a:r>
            <a:r>
              <a:rPr sz="4000" spc="-92" dirty="0">
                <a:latin typeface="Trebuchet MS" pitchFamily="34" charset="0"/>
                <a:cs typeface="Arial"/>
              </a:rPr>
              <a:t> </a:t>
            </a:r>
            <a:r>
              <a:rPr sz="4000" spc="-4" dirty="0">
                <a:latin typeface="Trebuchet MS" pitchFamily="34" charset="0"/>
                <a:cs typeface="Arial"/>
              </a:rPr>
              <a:t>HSI</a:t>
            </a:r>
            <a:endParaRPr sz="4000" dirty="0">
              <a:latin typeface="Trebuchet MS" pitchFamily="34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8356" y="1178603"/>
            <a:ext cx="4789197" cy="832757"/>
          </a:xfrm>
          <a:custGeom>
            <a:avLst/>
            <a:gdLst/>
            <a:ahLst/>
            <a:cxnLst/>
            <a:rect l="l" t="t" r="r" b="b"/>
            <a:pathLst>
              <a:path w="4200525" h="917575">
                <a:moveTo>
                  <a:pt x="4200144" y="0"/>
                </a:moveTo>
                <a:lnTo>
                  <a:pt x="0" y="0"/>
                </a:lnTo>
                <a:lnTo>
                  <a:pt x="0" y="917448"/>
                </a:lnTo>
                <a:lnTo>
                  <a:pt x="4200144" y="917448"/>
                </a:lnTo>
                <a:lnTo>
                  <a:pt x="4200144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1190" y="1621024"/>
            <a:ext cx="18678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dirty="0">
                <a:latin typeface="Symbol"/>
                <a:cs typeface="Symbol"/>
              </a:rPr>
              <a:t>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6065" y="1056709"/>
            <a:ext cx="1196756" cy="815477"/>
          </a:xfrm>
          <a:prstGeom prst="rect">
            <a:avLst/>
          </a:prstGeom>
        </p:spPr>
        <p:txBody>
          <a:bodyPr vert="horz" wrap="square" lIns="0" tIns="91310" rIns="0" bIns="0" rtlCol="0">
            <a:spAutoFit/>
          </a:bodyPr>
          <a:lstStyle/>
          <a:p>
            <a:pPr>
              <a:spcBef>
                <a:spcPts val="719"/>
              </a:spcBef>
            </a:pPr>
            <a:r>
              <a:rPr sz="2100" dirty="0">
                <a:latin typeface="Times New Roman"/>
                <a:cs typeface="Times New Roman"/>
              </a:rPr>
              <a:t>if </a:t>
            </a:r>
            <a:r>
              <a:rPr sz="2100" i="1" dirty="0">
                <a:latin typeface="Times New Roman"/>
                <a:cs typeface="Times New Roman"/>
              </a:rPr>
              <a:t>B </a:t>
            </a:r>
            <a:r>
              <a:rPr sz="2100" dirty="0">
                <a:latin typeface="Symbol"/>
                <a:cs typeface="Symbol"/>
              </a:rPr>
              <a:t>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G</a:t>
            </a:r>
            <a:endParaRPr sz="2100">
              <a:latin typeface="Times New Roman"/>
              <a:cs typeface="Times New Roman"/>
            </a:endParaRPr>
          </a:p>
          <a:p>
            <a:pPr marL="18373">
              <a:spcBef>
                <a:spcPts val="631"/>
              </a:spcBef>
            </a:pPr>
            <a:r>
              <a:rPr sz="2100" dirty="0">
                <a:latin typeface="Times New Roman"/>
                <a:cs typeface="Times New Roman"/>
              </a:rPr>
              <a:t>if </a:t>
            </a:r>
            <a:r>
              <a:rPr sz="2100" i="1" dirty="0">
                <a:latin typeface="Times New Roman"/>
                <a:cs typeface="Times New Roman"/>
              </a:rPr>
              <a:t>B </a:t>
            </a:r>
            <a:r>
              <a:rPr sz="2100" dirty="0">
                <a:latin typeface="Symbol"/>
                <a:cs typeface="Symbol"/>
              </a:rPr>
              <a:t></a:t>
            </a:r>
            <a:r>
              <a:rPr sz="2100" spc="96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2230" y="1554635"/>
            <a:ext cx="1237300" cy="33953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22271">
              <a:spcBef>
                <a:spcPts val="88"/>
              </a:spcBef>
            </a:pPr>
            <a:r>
              <a:rPr sz="3200" baseline="32407" dirty="0">
                <a:latin typeface="Symbol"/>
                <a:cs typeface="Symbol"/>
              </a:rPr>
              <a:t></a:t>
            </a:r>
            <a:r>
              <a:rPr sz="2100" dirty="0">
                <a:latin typeface="Times New Roman"/>
                <a:cs typeface="Times New Roman"/>
              </a:rPr>
              <a:t>360</a:t>
            </a:r>
            <a:r>
              <a:rPr sz="2100" spc="-20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-311" dirty="0">
                <a:latin typeface="Times New Roman"/>
                <a:cs typeface="Times New Roman"/>
              </a:rPr>
              <a:t> </a:t>
            </a:r>
            <a:r>
              <a:rPr sz="2100" i="1" spc="228" dirty="0">
                <a:latin typeface="Symbol"/>
                <a:cs typeface="Symbol"/>
              </a:rPr>
              <a:t>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1950" y="1344400"/>
            <a:ext cx="1091052" cy="33953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22271">
              <a:spcBef>
                <a:spcPts val="88"/>
              </a:spcBef>
            </a:pPr>
            <a:r>
              <a:rPr sz="2100" i="1" spc="-4" dirty="0">
                <a:latin typeface="Times New Roman"/>
                <a:cs typeface="Times New Roman"/>
              </a:rPr>
              <a:t>H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316" dirty="0">
                <a:latin typeface="Times New Roman"/>
                <a:cs typeface="Times New Roman"/>
              </a:rPr>
              <a:t> </a:t>
            </a:r>
            <a:r>
              <a:rPr sz="3200" spc="190" baseline="37037" dirty="0">
                <a:latin typeface="Symbol"/>
                <a:cs typeface="Symbol"/>
              </a:rPr>
              <a:t></a:t>
            </a:r>
            <a:r>
              <a:rPr sz="3200" i="1" spc="190" baseline="41666" dirty="0">
                <a:latin typeface="Symbol"/>
                <a:cs typeface="Symbol"/>
              </a:rPr>
              <a:t></a:t>
            </a:r>
            <a:endParaRPr sz="3200" baseline="41666">
              <a:latin typeface="Symbol"/>
              <a:cs typeface="Symbo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38357" y="3566159"/>
            <a:ext cx="2554239" cy="716920"/>
            <a:chOff x="1612391" y="3929379"/>
            <a:chExt cx="2240280" cy="789940"/>
          </a:xfrm>
        </p:grpSpPr>
        <p:sp>
          <p:nvSpPr>
            <p:cNvPr id="24" name="object 24"/>
            <p:cNvSpPr/>
            <p:nvPr/>
          </p:nvSpPr>
          <p:spPr>
            <a:xfrm>
              <a:off x="1612391" y="3929379"/>
              <a:ext cx="2240280" cy="789940"/>
            </a:xfrm>
            <a:custGeom>
              <a:avLst/>
              <a:gdLst/>
              <a:ahLst/>
              <a:cxnLst/>
              <a:rect l="l" t="t" r="r" b="b"/>
              <a:pathLst>
                <a:path w="2240279" h="789939">
                  <a:moveTo>
                    <a:pt x="2240280" y="0"/>
                  </a:moveTo>
                  <a:lnTo>
                    <a:pt x="0" y="0"/>
                  </a:lnTo>
                  <a:lnTo>
                    <a:pt x="0" y="789432"/>
                  </a:lnTo>
                  <a:lnTo>
                    <a:pt x="2240280" y="789432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2031" y="4337811"/>
              <a:ext cx="1237615" cy="0"/>
            </a:xfrm>
            <a:custGeom>
              <a:avLst/>
              <a:gdLst/>
              <a:ahLst/>
              <a:cxnLst/>
              <a:rect l="l" t="t" r="r" b="b"/>
              <a:pathLst>
                <a:path w="1237614">
                  <a:moveTo>
                    <a:pt x="0" y="0"/>
                  </a:moveTo>
                  <a:lnTo>
                    <a:pt x="12374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933029" y="3485478"/>
            <a:ext cx="1836112" cy="765091"/>
          </a:xfrm>
          <a:prstGeom prst="rect">
            <a:avLst/>
          </a:prstGeom>
        </p:spPr>
        <p:txBody>
          <a:bodyPr vert="horz" wrap="square" lIns="0" tIns="66812" rIns="0" bIns="0" rtlCol="0">
            <a:spAutoFit/>
          </a:bodyPr>
          <a:lstStyle/>
          <a:p>
            <a:pPr algn="ctr">
              <a:spcBef>
                <a:spcPts val="526"/>
              </a:spcBef>
            </a:pPr>
            <a:r>
              <a:rPr sz="2100" dirty="0">
                <a:latin typeface="Times New Roman"/>
                <a:cs typeface="Times New Roman"/>
              </a:rPr>
              <a:t>3</a:t>
            </a:r>
          </a:p>
          <a:p>
            <a:pPr marR="4454" algn="ctr">
              <a:spcBef>
                <a:spcPts val="443"/>
              </a:spcBef>
            </a:pPr>
            <a:r>
              <a:rPr sz="2100" i="1" dirty="0">
                <a:latin typeface="Times New Roman"/>
                <a:cs typeface="Times New Roman"/>
              </a:rPr>
              <a:t>R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408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G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B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97433" y="3717843"/>
            <a:ext cx="942635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i="1" dirty="0">
                <a:latin typeface="Times New Roman"/>
                <a:cs typeface="Times New Roman"/>
              </a:rPr>
              <a:t>S</a:t>
            </a:r>
            <a:r>
              <a:rPr sz="2100" i="1" spc="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228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r>
              <a:rPr sz="2100" spc="-31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endParaRPr sz="2100">
              <a:latin typeface="Symbol"/>
              <a:cs typeface="Symbo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55733" y="4465191"/>
            <a:ext cx="2523107" cy="716920"/>
            <a:chOff x="1627632" y="4919979"/>
            <a:chExt cx="2212975" cy="789940"/>
          </a:xfrm>
        </p:grpSpPr>
        <p:sp>
          <p:nvSpPr>
            <p:cNvPr id="29" name="object 29"/>
            <p:cNvSpPr/>
            <p:nvPr/>
          </p:nvSpPr>
          <p:spPr>
            <a:xfrm>
              <a:off x="1627632" y="4919979"/>
              <a:ext cx="2212975" cy="789940"/>
            </a:xfrm>
            <a:custGeom>
              <a:avLst/>
              <a:gdLst/>
              <a:ahLst/>
              <a:cxnLst/>
              <a:rect l="l" t="t" r="r" b="b"/>
              <a:pathLst>
                <a:path w="2212975" h="789939">
                  <a:moveTo>
                    <a:pt x="2212847" y="0"/>
                  </a:moveTo>
                  <a:lnTo>
                    <a:pt x="0" y="0"/>
                  </a:lnTo>
                  <a:lnTo>
                    <a:pt x="0" y="789432"/>
                  </a:lnTo>
                  <a:lnTo>
                    <a:pt x="2212847" y="789432"/>
                  </a:lnTo>
                  <a:lnTo>
                    <a:pt x="221284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42744" y="5328411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0" y="0"/>
                  </a:moveTo>
                  <a:lnTo>
                    <a:pt x="1676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55734" y="4465192"/>
            <a:ext cx="2633965" cy="490953"/>
          </a:xfrm>
          <a:prstGeom prst="rect">
            <a:avLst/>
          </a:prstGeom>
        </p:spPr>
        <p:txBody>
          <a:bodyPr vert="horz" wrap="square" lIns="0" tIns="557" rIns="0" bIns="0" rtlCol="0">
            <a:spAutoFit/>
          </a:bodyPr>
          <a:lstStyle/>
          <a:p>
            <a:pPr>
              <a:spcBef>
                <a:spcPts val="4"/>
              </a:spcBef>
            </a:pPr>
            <a:endParaRPr dirty="0">
              <a:latin typeface="Times New Roman"/>
              <a:cs typeface="Times New Roman"/>
            </a:endParaRPr>
          </a:p>
          <a:p>
            <a:pPr marL="464901" marR="51222" indent="-414235">
              <a:lnSpc>
                <a:spcPct val="65000"/>
              </a:lnSpc>
              <a:spcBef>
                <a:spcPts val="4"/>
              </a:spcBef>
            </a:pPr>
            <a:r>
              <a:rPr sz="2100" i="1" dirty="0">
                <a:latin typeface="Times New Roman"/>
                <a:cs typeface="Times New Roman"/>
              </a:rPr>
              <a:t>I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3200" baseline="34722" dirty="0">
                <a:latin typeface="Times New Roman"/>
                <a:cs typeface="Times New Roman"/>
              </a:rPr>
              <a:t>1 </a:t>
            </a:r>
            <a:r>
              <a:rPr sz="2100" spc="79" dirty="0">
                <a:latin typeface="Times New Roman"/>
                <a:cs typeface="Times New Roman"/>
              </a:rPr>
              <a:t>(</a:t>
            </a:r>
            <a:r>
              <a:rPr sz="2100" i="1" spc="79" dirty="0">
                <a:latin typeface="Times New Roman"/>
                <a:cs typeface="Times New Roman"/>
              </a:rPr>
              <a:t>R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39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G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39" dirty="0">
                <a:latin typeface="Times New Roman"/>
                <a:cs typeface="Times New Roman"/>
              </a:rPr>
              <a:t>B</a:t>
            </a:r>
            <a:r>
              <a:rPr sz="2100" spc="39" dirty="0">
                <a:latin typeface="Times New Roman"/>
                <a:cs typeface="Times New Roman"/>
              </a:rPr>
              <a:t>)  </a:t>
            </a:r>
            <a:r>
              <a:rPr sz="2100" dirty="0">
                <a:latin typeface="Times New Roman"/>
                <a:cs typeface="Times New Roman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18026" y="2348881"/>
                <a:ext cx="7446397" cy="423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[</m:t>
                    </m:r>
                    <m:r>
                      <a:rPr lang="en-GB" b="0" i="1" dirty="0" smtClean="0">
                        <a:latin typeface="Cambria Math"/>
                      </a:rPr>
                      <m:t>{1/2 {(</m:t>
                    </m:r>
                    <m:r>
                      <a:rPr lang="en-GB" b="0" i="1" dirty="0" smtClean="0">
                        <a:latin typeface="Cambria Math"/>
                      </a:rPr>
                      <m:t>𝑅</m:t>
                    </m:r>
                    <m:r>
                      <a:rPr lang="en-GB" b="0" i="1" dirty="0" smtClean="0">
                        <a:latin typeface="Cambria Math"/>
                      </a:rPr>
                      <m:t>−</m:t>
                    </m:r>
                    <m:r>
                      <a:rPr lang="en-GB" b="0" i="1" dirty="0" smtClean="0">
                        <a:latin typeface="Cambria Math"/>
                      </a:rPr>
                      <m:t>𝐺</m:t>
                    </m:r>
                    <m:r>
                      <a:rPr lang="en-GB" b="0" i="1" dirty="0" smtClean="0">
                        <a:latin typeface="Cambria Math"/>
                      </a:rPr>
                      <m:t>)+(</m:t>
                    </m:r>
                    <m:r>
                      <a:rPr lang="en-GB" b="0" i="1" dirty="0" smtClean="0">
                        <a:latin typeface="Cambria Math"/>
                      </a:rPr>
                      <m:t>𝑅</m:t>
                    </m:r>
                    <m:r>
                      <a:rPr lang="en-GB" b="0" i="1" dirty="0" smtClean="0">
                        <a:latin typeface="Cambria Math"/>
                      </a:rPr>
                      <m:t>−</m:t>
                    </m:r>
                    <m:r>
                      <a:rPr lang="en-GB" b="0" i="1" dirty="0" smtClean="0">
                        <a:latin typeface="Cambria Math"/>
                      </a:rPr>
                      <m:t>𝐵</m:t>
                    </m:r>
                    <m:r>
                      <a:rPr lang="en-GB" b="0" i="1" dirty="0" smtClean="0">
                        <a:latin typeface="Cambria Math"/>
                      </a:rPr>
                      <m:t>)}}/{〖(</m:t>
                    </m:r>
                    <m:r>
                      <a:rPr lang="en-GB" b="0" i="1" dirty="0" smtClean="0">
                        <a:latin typeface="Cambria Math"/>
                      </a:rPr>
                      <m:t>𝑅</m:t>
                    </m:r>
                    <m:r>
                      <a:rPr lang="en-GB" b="0" i="1" dirty="0" smtClean="0">
                        <a:latin typeface="Cambria Math"/>
                      </a:rPr>
                      <m:t>−</m:t>
                    </m:r>
                    <m:r>
                      <a:rPr lang="en-GB" b="0" i="1" dirty="0" smtClean="0">
                        <a:latin typeface="Cambria Math"/>
                      </a:rPr>
                      <m:t>𝐺</m:t>
                    </m:r>
                    <m:r>
                      <a:rPr lang="en-GB" b="0" i="1" dirty="0" smtClean="0">
                        <a:latin typeface="Cambria Math"/>
                      </a:rPr>
                      <m:t>)〗^2+(</m:t>
                    </m:r>
                    <m:r>
                      <a:rPr lang="en-IN" i="1" dirty="0" smtClean="0">
                        <a:latin typeface="Cambria Math"/>
                      </a:rPr>
                      <m:t>𝑅</m:t>
                    </m:r>
                    <m:r>
                      <a:rPr lang="en-IN" i="1" dirty="0" smtClean="0">
                        <a:latin typeface="Cambria Math"/>
                      </a:rPr>
                      <m:t>−</m:t>
                    </m:r>
                    <m:r>
                      <a:rPr lang="en-IN" i="1" dirty="0" smtClean="0">
                        <a:latin typeface="Cambria Math"/>
                      </a:rPr>
                      <m:t>𝐵</m:t>
                    </m:r>
                    <m:r>
                      <a:rPr lang="en-IN" i="1" dirty="0" smtClean="0">
                        <a:latin typeface="Cambria Math"/>
                      </a:rPr>
                      <m:t>)(</m:t>
                    </m:r>
                    <m:r>
                      <a:rPr lang="en-IN" i="1" dirty="0" smtClean="0">
                        <a:latin typeface="Cambria Math"/>
                      </a:rPr>
                      <m:t>𝐺</m:t>
                    </m:r>
                    <m:r>
                      <a:rPr lang="en-IN" i="1" dirty="0" smtClean="0">
                        <a:latin typeface="Cambria Math"/>
                      </a:rPr>
                      <m:t>−</m:t>
                    </m:r>
                    <m:r>
                      <a:rPr lang="en-IN" i="1" dirty="0" smtClean="0">
                        <a:latin typeface="Cambria Math"/>
                      </a:rPr>
                      <m:t>𝐵</m:t>
                    </m:r>
                    <m:r>
                      <a:rPr lang="en-IN" i="1" dirty="0" smtClean="0">
                        <a:latin typeface="Cambria Math"/>
                      </a:rPr>
                      <m:t>)}</m:t>
                    </m:r>
                    <m:sSup>
                      <m:sSupPr>
                        <m:ctrlPr>
                          <a:rPr lang="en-IN" i="1" dirty="0" smtClean="0">
                            <a:latin typeface="Cambria Math"/>
                          </a:rPr>
                        </m:ctrlPr>
                      </m:sSupPr>
                      <m:e/>
                      <m:sup>
                        <m:r>
                          <a:rPr lang="en-GB" b="0" i="1" dirty="0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IN" dirty="0" smtClean="0"/>
                  <a:t>]</a:t>
                </a:r>
                <a:endParaRPr lang="en-IN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19" y="2348880"/>
                <a:ext cx="7428765" cy="423129"/>
              </a:xfrm>
              <a:prstGeom prst="rect">
                <a:avLst/>
              </a:prstGeom>
              <a:blipFill rotWithShape="1">
                <a:blip r:embed="rId2"/>
                <a:stretch>
                  <a:fillRect r="-738" b="-214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5855" y="2402677"/>
                <a:ext cx="624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/>
                          <a:ea typeface="Cambria Math"/>
                        </a:rPr>
                        <m:t>𝛶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91" y="2402677"/>
                <a:ext cx="62491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2621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0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66" y="285254"/>
            <a:ext cx="10212100" cy="5104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3600" dirty="0">
                <a:latin typeface="Trebuchet MS" pitchFamily="34" charset="0"/>
              </a:rPr>
              <a:t>Converting </a:t>
            </a:r>
            <a:r>
              <a:rPr sz="3600" spc="-4" dirty="0">
                <a:latin typeface="Trebuchet MS" pitchFamily="34" charset="0"/>
              </a:rPr>
              <a:t>Colors </a:t>
            </a:r>
            <a:r>
              <a:rPr sz="3600" dirty="0">
                <a:latin typeface="Trebuchet MS" pitchFamily="34" charset="0"/>
              </a:rPr>
              <a:t>from </a:t>
            </a:r>
            <a:r>
              <a:rPr sz="3600" spc="-4" dirty="0">
                <a:latin typeface="Trebuchet MS" pitchFamily="34" charset="0"/>
              </a:rPr>
              <a:t>HSI </a:t>
            </a:r>
            <a:r>
              <a:rPr sz="3600" dirty="0">
                <a:latin typeface="Trebuchet MS" pitchFamily="34" charset="0"/>
              </a:rPr>
              <a:t>to</a:t>
            </a:r>
            <a:r>
              <a:rPr sz="3600" spc="-88" dirty="0">
                <a:latin typeface="Trebuchet MS" pitchFamily="34" charset="0"/>
              </a:rPr>
              <a:t> </a:t>
            </a:r>
            <a:r>
              <a:rPr sz="3600" dirty="0">
                <a:latin typeface="Trebuchet MS" pitchFamily="34" charset="0"/>
              </a:rPr>
              <a:t>RGB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8356" y="2537115"/>
            <a:ext cx="1772329" cy="294953"/>
          </a:xfrm>
          <a:prstGeom prst="rect">
            <a:avLst/>
          </a:prstGeom>
          <a:solidFill>
            <a:srgbClr val="FF99CC"/>
          </a:solidFill>
        </p:spPr>
        <p:txBody>
          <a:bodyPr vert="horz" wrap="square" lIns="0" tIns="0" rIns="0" bIns="0" rtlCol="0">
            <a:spAutoFit/>
          </a:bodyPr>
          <a:lstStyle/>
          <a:p>
            <a:pPr marL="47882">
              <a:lnSpc>
                <a:spcPts val="2337"/>
              </a:lnSpc>
            </a:pPr>
            <a:r>
              <a:rPr sz="2100" i="1" dirty="0">
                <a:latin typeface="Times New Roman"/>
                <a:cs typeface="Times New Roman"/>
              </a:rPr>
              <a:t>B</a:t>
            </a:r>
            <a:r>
              <a:rPr sz="2100" i="1" spc="18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66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I</a:t>
            </a:r>
            <a:r>
              <a:rPr sz="2100" i="1" spc="-289" dirty="0">
                <a:latin typeface="Times New Roman"/>
                <a:cs typeface="Times New Roman"/>
              </a:rPr>
              <a:t> </a:t>
            </a:r>
            <a:r>
              <a:rPr sz="2100" spc="-57" dirty="0">
                <a:latin typeface="Times New Roman"/>
                <a:cs typeface="Times New Roman"/>
              </a:rPr>
              <a:t>(1</a:t>
            </a:r>
            <a:r>
              <a:rPr sz="2100" spc="-307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S</a:t>
            </a:r>
            <a:r>
              <a:rPr sz="2100" i="1" spc="-34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38356" y="1568927"/>
            <a:ext cx="3454883" cy="832757"/>
            <a:chOff x="1612391" y="1728723"/>
            <a:chExt cx="3030220" cy="917575"/>
          </a:xfrm>
        </p:grpSpPr>
        <p:sp>
          <p:nvSpPr>
            <p:cNvPr id="5" name="object 5"/>
            <p:cNvSpPr/>
            <p:nvPr/>
          </p:nvSpPr>
          <p:spPr>
            <a:xfrm>
              <a:off x="1612391" y="1728723"/>
              <a:ext cx="3030220" cy="917575"/>
            </a:xfrm>
            <a:custGeom>
              <a:avLst/>
              <a:gdLst/>
              <a:ahLst/>
              <a:cxnLst/>
              <a:rect l="l" t="t" r="r" b="b"/>
              <a:pathLst>
                <a:path w="3030220" h="917575">
                  <a:moveTo>
                    <a:pt x="3029712" y="0"/>
                  </a:moveTo>
                  <a:lnTo>
                    <a:pt x="0" y="0"/>
                  </a:lnTo>
                  <a:lnTo>
                    <a:pt x="0" y="917448"/>
                  </a:lnTo>
                  <a:lnTo>
                    <a:pt x="3029712" y="917448"/>
                  </a:lnTo>
                  <a:lnTo>
                    <a:pt x="3029712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9024" y="2188971"/>
              <a:ext cx="1603375" cy="0"/>
            </a:xfrm>
            <a:custGeom>
              <a:avLst/>
              <a:gdLst/>
              <a:ahLst/>
              <a:cxnLst/>
              <a:rect l="l" t="t" r="r" b="b"/>
              <a:pathLst>
                <a:path w="1603375">
                  <a:moveTo>
                    <a:pt x="0" y="0"/>
                  </a:moveTo>
                  <a:lnTo>
                    <a:pt x="16032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05001" y="2044261"/>
            <a:ext cx="14841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dirty="0">
                <a:latin typeface="Symbol"/>
                <a:cs typeface="Symbol"/>
              </a:rPr>
              <a:t>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3597" y="1980637"/>
            <a:ext cx="1809252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  <a:tabLst>
                <a:tab pos="852412" algn="l"/>
              </a:tabLst>
            </a:pPr>
            <a:r>
              <a:rPr sz="2100" spc="4" dirty="0">
                <a:latin typeface="Times New Roman"/>
                <a:cs typeface="Times New Roman"/>
              </a:rPr>
              <a:t>cos(60	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</a:t>
            </a:r>
            <a:r>
              <a:rPr sz="2100" i="1" spc="-3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5861" y="1593360"/>
            <a:ext cx="1597123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  <a:tabLst>
                <a:tab pos="1114093" algn="l"/>
              </a:tabLst>
            </a:pPr>
            <a:r>
              <a:rPr sz="2100" i="1" dirty="0">
                <a:latin typeface="Times New Roman"/>
                <a:cs typeface="Times New Roman"/>
              </a:rPr>
              <a:t>S</a:t>
            </a:r>
            <a:r>
              <a:rPr sz="2100" i="1" spc="-149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c</a:t>
            </a:r>
            <a:r>
              <a:rPr sz="2100" spc="-4" dirty="0">
                <a:latin typeface="Times New Roman"/>
                <a:cs typeface="Times New Roman"/>
              </a:rPr>
              <a:t>os</a:t>
            </a:r>
            <a:r>
              <a:rPr sz="2100" spc="-189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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2990" y="1767634"/>
            <a:ext cx="1408885" cy="631628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44541">
              <a:lnSpc>
                <a:spcPts val="1263"/>
              </a:lnSpc>
              <a:spcBef>
                <a:spcPts val="88"/>
              </a:spcBef>
              <a:tabLst>
                <a:tab pos="880806" algn="l"/>
              </a:tabLst>
            </a:pPr>
            <a:r>
              <a:rPr sz="2100" i="1" dirty="0">
                <a:latin typeface="Times New Roman"/>
                <a:cs typeface="Times New Roman"/>
              </a:rPr>
              <a:t>R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123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I</a:t>
            </a:r>
            <a:r>
              <a:rPr sz="2100" i="1" spc="-197" dirty="0">
                <a:latin typeface="Times New Roman"/>
                <a:cs typeface="Times New Roman"/>
              </a:rPr>
              <a:t> </a:t>
            </a:r>
            <a:r>
              <a:rPr sz="3200" baseline="35879" dirty="0">
                <a:latin typeface="Symbol"/>
                <a:cs typeface="Symbol"/>
              </a:rPr>
              <a:t></a:t>
            </a:r>
            <a:r>
              <a:rPr sz="3200" baseline="35879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</a:t>
            </a:r>
            <a:endParaRPr sz="2100">
              <a:latin typeface="Symbol"/>
              <a:cs typeface="Symbol"/>
            </a:endParaRPr>
          </a:p>
          <a:p>
            <a:pPr marL="634716">
              <a:lnSpc>
                <a:spcPts val="1052"/>
              </a:lnSpc>
            </a:pPr>
            <a:r>
              <a:rPr sz="3200" spc="-118" baseline="-18518" dirty="0">
                <a:latin typeface="Symbol"/>
                <a:cs typeface="Symbol"/>
              </a:rPr>
              <a:t></a:t>
            </a:r>
            <a:r>
              <a:rPr sz="2100" spc="-79" dirty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  <a:p>
            <a:pPr marL="634716">
              <a:lnSpc>
                <a:spcPts val="2315"/>
              </a:lnSpc>
            </a:pPr>
            <a:r>
              <a:rPr sz="2100" dirty="0">
                <a:latin typeface="Symbol"/>
                <a:cs typeface="Symbol"/>
              </a:rPr>
              <a:t>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8413" y="1858921"/>
            <a:ext cx="104471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  <a:tabLst>
                <a:tab pos="689279" algn="l"/>
              </a:tabLst>
            </a:pPr>
            <a:r>
              <a:rPr sz="1200" spc="-127" dirty="0">
                <a:latin typeface="Times New Roman"/>
                <a:cs typeface="Times New Roman"/>
              </a:rPr>
              <a:t>o	</a:t>
            </a:r>
            <a:r>
              <a:rPr sz="2100" spc="-127" dirty="0">
                <a:latin typeface="Symbol"/>
                <a:cs typeface="Symbol"/>
              </a:rPr>
              <a:t>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8356" y="3090365"/>
            <a:ext cx="2206723" cy="307777"/>
          </a:xfrm>
          <a:prstGeom prst="rect">
            <a:avLst/>
          </a:prstGeom>
          <a:solidFill>
            <a:srgbClr val="FF99CC"/>
          </a:solidFill>
        </p:spPr>
        <p:txBody>
          <a:bodyPr vert="horz" wrap="square" lIns="0" tIns="0" rIns="0" bIns="0" rtlCol="0">
            <a:spAutoFit/>
          </a:bodyPr>
          <a:lstStyle/>
          <a:p>
            <a:pPr marL="31736">
              <a:lnSpc>
                <a:spcPts val="2359"/>
              </a:lnSpc>
            </a:pPr>
            <a:r>
              <a:rPr sz="2100" i="1" spc="-4" dirty="0">
                <a:latin typeface="Times New Roman"/>
                <a:cs typeface="Times New Roman"/>
              </a:rPr>
              <a:t>G</a:t>
            </a:r>
            <a:r>
              <a:rPr sz="2100" i="1" spc="3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21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r>
              <a:rPr sz="2100" spc="-307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-158" dirty="0">
                <a:latin typeface="Times New Roman"/>
                <a:cs typeface="Times New Roman"/>
              </a:rPr>
              <a:t> </a:t>
            </a:r>
            <a:r>
              <a:rPr sz="2100" spc="70" dirty="0">
                <a:latin typeface="Times New Roman"/>
                <a:cs typeface="Times New Roman"/>
              </a:rPr>
              <a:t>(</a:t>
            </a:r>
            <a:r>
              <a:rPr sz="2100" i="1" spc="70" dirty="0">
                <a:latin typeface="Times New Roman"/>
                <a:cs typeface="Times New Roman"/>
              </a:rPr>
              <a:t>R</a:t>
            </a:r>
            <a:r>
              <a:rPr sz="2100" i="1" spc="-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39" dirty="0">
                <a:latin typeface="Times New Roman"/>
                <a:cs typeface="Times New Roman"/>
              </a:rPr>
              <a:t> </a:t>
            </a:r>
            <a:r>
              <a:rPr sz="2100" i="1" spc="39" dirty="0">
                <a:latin typeface="Times New Roman"/>
                <a:cs typeface="Times New Roman"/>
              </a:rPr>
              <a:t>B</a:t>
            </a:r>
            <a:r>
              <a:rPr sz="2100" spc="39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18318" y="938221"/>
            <a:ext cx="2113327" cy="326764"/>
          </a:xfrm>
          <a:custGeom>
            <a:avLst/>
            <a:gdLst/>
            <a:ahLst/>
            <a:cxnLst/>
            <a:rect l="l" t="t" r="r" b="b"/>
            <a:pathLst>
              <a:path w="1853565" h="360044">
                <a:moveTo>
                  <a:pt x="1853183" y="0"/>
                </a:moveTo>
                <a:lnTo>
                  <a:pt x="0" y="0"/>
                </a:lnTo>
                <a:lnTo>
                  <a:pt x="0" y="359664"/>
                </a:lnTo>
                <a:lnTo>
                  <a:pt x="1853183" y="359664"/>
                </a:lnTo>
                <a:lnTo>
                  <a:pt x="1853183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02603" y="887967"/>
            <a:ext cx="9401909" cy="342350"/>
          </a:xfrm>
          <a:prstGeom prst="rect">
            <a:avLst/>
          </a:prstGeom>
        </p:spPr>
        <p:txBody>
          <a:bodyPr vert="horz" wrap="square" lIns="0" tIns="13919" rIns="0" bIns="0" rtlCol="0">
            <a:spAutoFit/>
          </a:bodyPr>
          <a:lstStyle/>
          <a:p>
            <a:pPr marL="11135">
              <a:spcBef>
                <a:spcPts val="110"/>
              </a:spcBef>
              <a:tabLst>
                <a:tab pos="3794931" algn="l"/>
              </a:tabLst>
            </a:pPr>
            <a:r>
              <a:rPr sz="2100" dirty="0">
                <a:latin typeface="Times New Roman"/>
                <a:cs typeface="Times New Roman"/>
              </a:rPr>
              <a:t>RG </a:t>
            </a:r>
            <a:r>
              <a:rPr sz="2100" spc="-4" dirty="0">
                <a:latin typeface="Times New Roman"/>
                <a:cs typeface="Times New Roman"/>
              </a:rPr>
              <a:t>sector:  </a:t>
            </a:r>
            <a:r>
              <a:rPr sz="2100" dirty="0">
                <a:latin typeface="Times New Roman"/>
                <a:cs typeface="Times New Roman"/>
              </a:rPr>
              <a:t>0 </a:t>
            </a:r>
            <a:r>
              <a:rPr sz="2100" dirty="0">
                <a:latin typeface="Symbol"/>
                <a:cs typeface="Symbol"/>
              </a:rPr>
              <a:t>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</a:t>
            </a:r>
            <a:r>
              <a:rPr sz="2100" i="1" spc="-18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</a:t>
            </a:r>
            <a:r>
              <a:rPr sz="2100" spc="-2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120	</a:t>
            </a:r>
            <a:r>
              <a:rPr sz="2100" spc="-4" dirty="0">
                <a:latin typeface="Times New Roman"/>
                <a:cs typeface="Times New Roman"/>
              </a:rPr>
              <a:t>GB </a:t>
            </a:r>
            <a:r>
              <a:rPr sz="2100" spc="4" dirty="0">
                <a:latin typeface="Times New Roman"/>
                <a:cs typeface="Times New Roman"/>
              </a:rPr>
              <a:t>sector:</a:t>
            </a:r>
            <a:r>
              <a:rPr sz="3200" spc="6" baseline="-3472" dirty="0">
                <a:latin typeface="Times New Roman"/>
                <a:cs typeface="Times New Roman"/>
              </a:rPr>
              <a:t>120 </a:t>
            </a:r>
            <a:r>
              <a:rPr sz="3200" spc="13" baseline="-3472" dirty="0">
                <a:latin typeface="Symbol"/>
                <a:cs typeface="Symbol"/>
              </a:rPr>
              <a:t></a:t>
            </a:r>
            <a:r>
              <a:rPr sz="3200" spc="13" baseline="-3472" dirty="0">
                <a:latin typeface="Times New Roman"/>
                <a:cs typeface="Times New Roman"/>
              </a:rPr>
              <a:t> </a:t>
            </a:r>
            <a:r>
              <a:rPr sz="3200" i="1" spc="19" baseline="-3472" dirty="0">
                <a:latin typeface="Times New Roman"/>
                <a:cs typeface="Times New Roman"/>
              </a:rPr>
              <a:t>H </a:t>
            </a:r>
            <a:r>
              <a:rPr sz="3200" spc="13" baseline="-3472" dirty="0">
                <a:latin typeface="Symbol"/>
                <a:cs typeface="Symbol"/>
              </a:rPr>
              <a:t></a:t>
            </a:r>
            <a:r>
              <a:rPr sz="3200" spc="-53" baseline="-3472" dirty="0">
                <a:latin typeface="Times New Roman"/>
                <a:cs typeface="Times New Roman"/>
              </a:rPr>
              <a:t> </a:t>
            </a:r>
            <a:r>
              <a:rPr sz="3200" spc="26" baseline="-3472" dirty="0">
                <a:latin typeface="Times New Roman"/>
                <a:cs typeface="Times New Roman"/>
              </a:rPr>
              <a:t>240</a:t>
            </a:r>
            <a:endParaRPr sz="3200" baseline="-3472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59174" y="1884278"/>
            <a:ext cx="1769433" cy="294953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>
            <a:spAutoFit/>
          </a:bodyPr>
          <a:lstStyle/>
          <a:p>
            <a:pPr marL="47882">
              <a:lnSpc>
                <a:spcPts val="2337"/>
              </a:lnSpc>
            </a:pPr>
            <a:r>
              <a:rPr sz="2100" i="1" dirty="0">
                <a:latin typeface="Times New Roman"/>
                <a:cs typeface="Times New Roman"/>
              </a:rPr>
              <a:t>R</a:t>
            </a:r>
            <a:r>
              <a:rPr sz="2100" i="1" spc="-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66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I</a:t>
            </a:r>
            <a:r>
              <a:rPr sz="2100" i="1" spc="-272" dirty="0">
                <a:latin typeface="Times New Roman"/>
                <a:cs typeface="Times New Roman"/>
              </a:rPr>
              <a:t> </a:t>
            </a:r>
            <a:r>
              <a:rPr sz="2100" spc="-57" dirty="0">
                <a:latin typeface="Times New Roman"/>
                <a:cs typeface="Times New Roman"/>
              </a:rPr>
              <a:t>(1</a:t>
            </a:r>
            <a:r>
              <a:rPr sz="2100" spc="-307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-96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S</a:t>
            </a:r>
            <a:r>
              <a:rPr sz="2100" i="1" spc="-34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90451" y="2368373"/>
            <a:ext cx="3482395" cy="832757"/>
            <a:chOff x="5955791" y="2609595"/>
            <a:chExt cx="3054350" cy="917575"/>
          </a:xfrm>
        </p:grpSpPr>
        <p:sp>
          <p:nvSpPr>
            <p:cNvPr id="17" name="object 17"/>
            <p:cNvSpPr/>
            <p:nvPr/>
          </p:nvSpPr>
          <p:spPr>
            <a:xfrm>
              <a:off x="5955791" y="2609595"/>
              <a:ext cx="3054350" cy="917575"/>
            </a:xfrm>
            <a:custGeom>
              <a:avLst/>
              <a:gdLst/>
              <a:ahLst/>
              <a:cxnLst/>
              <a:rect l="l" t="t" r="r" b="b"/>
              <a:pathLst>
                <a:path w="3054350" h="917575">
                  <a:moveTo>
                    <a:pt x="3054095" y="0"/>
                  </a:moveTo>
                  <a:lnTo>
                    <a:pt x="0" y="0"/>
                  </a:lnTo>
                  <a:lnTo>
                    <a:pt x="0" y="917448"/>
                  </a:lnTo>
                  <a:lnTo>
                    <a:pt x="3054095" y="917448"/>
                  </a:lnTo>
                  <a:lnTo>
                    <a:pt x="305409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20711" y="3069843"/>
              <a:ext cx="1603375" cy="0"/>
            </a:xfrm>
            <a:custGeom>
              <a:avLst/>
              <a:gdLst/>
              <a:ahLst/>
              <a:cxnLst/>
              <a:rect l="l" t="t" r="r" b="b"/>
              <a:pathLst>
                <a:path w="1603375">
                  <a:moveTo>
                    <a:pt x="0" y="0"/>
                  </a:moveTo>
                  <a:lnTo>
                    <a:pt x="16032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077948" y="2843708"/>
            <a:ext cx="14841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dirty="0">
                <a:latin typeface="Symbol"/>
                <a:cs typeface="Symbol"/>
              </a:rPr>
              <a:t>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46543" y="2780085"/>
            <a:ext cx="1809252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  <a:tabLst>
                <a:tab pos="852412" algn="l"/>
              </a:tabLst>
            </a:pPr>
            <a:r>
              <a:rPr sz="2100" spc="4" dirty="0">
                <a:latin typeface="Times New Roman"/>
                <a:cs typeface="Times New Roman"/>
              </a:rPr>
              <a:t>cos(60	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</a:t>
            </a:r>
            <a:r>
              <a:rPr sz="2100" i="1" spc="-3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28808" y="2392808"/>
            <a:ext cx="1597123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  <a:tabLst>
                <a:tab pos="1114093" algn="l"/>
              </a:tabLst>
            </a:pPr>
            <a:r>
              <a:rPr sz="2100" i="1" dirty="0">
                <a:latin typeface="Times New Roman"/>
                <a:cs typeface="Times New Roman"/>
              </a:rPr>
              <a:t>S</a:t>
            </a:r>
            <a:r>
              <a:rPr sz="2100" i="1" spc="-149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c</a:t>
            </a:r>
            <a:r>
              <a:rPr sz="2100" spc="-4" dirty="0">
                <a:latin typeface="Times New Roman"/>
                <a:cs typeface="Times New Roman"/>
              </a:rPr>
              <a:t>os</a:t>
            </a:r>
            <a:r>
              <a:rPr sz="2100" spc="-189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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74234" y="2567082"/>
            <a:ext cx="1450877" cy="631628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44541">
              <a:lnSpc>
                <a:spcPts val="1263"/>
              </a:lnSpc>
              <a:spcBef>
                <a:spcPts val="88"/>
              </a:spcBef>
              <a:tabLst>
                <a:tab pos="912543" algn="l"/>
              </a:tabLst>
            </a:pPr>
            <a:r>
              <a:rPr sz="2100" i="1" spc="-4" dirty="0">
                <a:latin typeface="Times New Roman"/>
                <a:cs typeface="Times New Roman"/>
              </a:rPr>
              <a:t>G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I</a:t>
            </a:r>
            <a:r>
              <a:rPr sz="2100" i="1" spc="-197" dirty="0">
                <a:latin typeface="Times New Roman"/>
                <a:cs typeface="Times New Roman"/>
              </a:rPr>
              <a:t> </a:t>
            </a:r>
            <a:r>
              <a:rPr sz="3200" baseline="35879" dirty="0">
                <a:latin typeface="Symbol"/>
                <a:cs typeface="Symbol"/>
              </a:rPr>
              <a:t></a:t>
            </a:r>
            <a:r>
              <a:rPr sz="3200" baseline="35879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</a:t>
            </a:r>
            <a:endParaRPr sz="2100">
              <a:latin typeface="Symbol"/>
              <a:cs typeface="Symbol"/>
            </a:endParaRPr>
          </a:p>
          <a:p>
            <a:pPr marL="667008">
              <a:lnSpc>
                <a:spcPts val="1052"/>
              </a:lnSpc>
            </a:pPr>
            <a:r>
              <a:rPr sz="3200" spc="-118" baseline="-18518" dirty="0">
                <a:latin typeface="Symbol"/>
                <a:cs typeface="Symbol"/>
              </a:rPr>
              <a:t></a:t>
            </a:r>
            <a:r>
              <a:rPr sz="2100" spc="-79" dirty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  <a:p>
            <a:pPr marL="667008">
              <a:lnSpc>
                <a:spcPts val="2315"/>
              </a:lnSpc>
            </a:pPr>
            <a:r>
              <a:rPr sz="2100" dirty="0">
                <a:latin typeface="Symbol"/>
                <a:cs typeface="Symbol"/>
              </a:rPr>
              <a:t>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81359" y="2658369"/>
            <a:ext cx="104471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  <a:tabLst>
                <a:tab pos="689279" algn="l"/>
              </a:tabLst>
            </a:pPr>
            <a:r>
              <a:rPr sz="1200" spc="-127" dirty="0">
                <a:latin typeface="Times New Roman"/>
                <a:cs typeface="Times New Roman"/>
              </a:rPr>
              <a:t>o	</a:t>
            </a:r>
            <a:r>
              <a:rPr sz="2100" spc="-127" dirty="0">
                <a:latin typeface="Symbol"/>
                <a:cs typeface="Symbol"/>
              </a:rPr>
              <a:t>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90451" y="3380822"/>
            <a:ext cx="2206723" cy="307777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>
            <a:spAutoFit/>
          </a:bodyPr>
          <a:lstStyle/>
          <a:p>
            <a:pPr marL="47882">
              <a:lnSpc>
                <a:spcPts val="2359"/>
              </a:lnSpc>
            </a:pPr>
            <a:r>
              <a:rPr sz="2100" i="1" dirty="0">
                <a:latin typeface="Times New Roman"/>
                <a:cs typeface="Times New Roman"/>
              </a:rPr>
              <a:t>B</a:t>
            </a:r>
            <a:r>
              <a:rPr sz="2100" i="1" spc="2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22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r>
              <a:rPr sz="2100" spc="-30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-179" dirty="0">
                <a:latin typeface="Times New Roman"/>
                <a:cs typeface="Times New Roman"/>
              </a:rPr>
              <a:t> </a:t>
            </a:r>
            <a:r>
              <a:rPr sz="2100" spc="79" dirty="0">
                <a:latin typeface="Times New Roman"/>
                <a:cs typeface="Times New Roman"/>
              </a:rPr>
              <a:t>(</a:t>
            </a:r>
            <a:r>
              <a:rPr sz="2100" i="1" spc="79" dirty="0">
                <a:latin typeface="Times New Roman"/>
                <a:cs typeface="Times New Roman"/>
              </a:rPr>
              <a:t>R</a:t>
            </a:r>
            <a:r>
              <a:rPr sz="2100" i="1" spc="-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179" dirty="0">
                <a:latin typeface="Times New Roman"/>
                <a:cs typeface="Times New Roman"/>
              </a:rPr>
              <a:t> </a:t>
            </a:r>
            <a:r>
              <a:rPr sz="2100" i="1" spc="57" dirty="0">
                <a:latin typeface="Times New Roman"/>
                <a:cs typeface="Times New Roman"/>
              </a:rPr>
              <a:t>G</a:t>
            </a:r>
            <a:r>
              <a:rPr sz="2100" spc="57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45307" y="5549564"/>
            <a:ext cx="1796944" cy="294953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marL="31736">
              <a:lnSpc>
                <a:spcPts val="2337"/>
              </a:lnSpc>
            </a:pPr>
            <a:r>
              <a:rPr sz="2100" i="1" spc="-4" dirty="0">
                <a:latin typeface="Times New Roman"/>
                <a:cs typeface="Times New Roman"/>
              </a:rPr>
              <a:t>G</a:t>
            </a:r>
            <a:r>
              <a:rPr sz="2100" i="1" spc="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44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I</a:t>
            </a:r>
            <a:r>
              <a:rPr sz="2100" i="1" spc="-272" dirty="0">
                <a:latin typeface="Times New Roman"/>
                <a:cs typeface="Times New Roman"/>
              </a:rPr>
              <a:t> </a:t>
            </a:r>
            <a:r>
              <a:rPr sz="2100" spc="-57" dirty="0">
                <a:latin typeface="Times New Roman"/>
                <a:cs typeface="Times New Roman"/>
              </a:rPr>
              <a:t>(1</a:t>
            </a:r>
            <a:r>
              <a:rPr sz="2100" spc="-30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-96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S</a:t>
            </a:r>
            <a:r>
              <a:rPr sz="2100" i="1" spc="-34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859207" y="4581374"/>
            <a:ext cx="3451263" cy="829876"/>
            <a:chOff x="1630679" y="5047996"/>
            <a:chExt cx="3027045" cy="914400"/>
          </a:xfrm>
        </p:grpSpPr>
        <p:sp>
          <p:nvSpPr>
            <p:cNvPr id="27" name="object 27"/>
            <p:cNvSpPr/>
            <p:nvPr/>
          </p:nvSpPr>
          <p:spPr>
            <a:xfrm>
              <a:off x="1630679" y="5047996"/>
              <a:ext cx="3027045" cy="914400"/>
            </a:xfrm>
            <a:custGeom>
              <a:avLst/>
              <a:gdLst/>
              <a:ahLst/>
              <a:cxnLst/>
              <a:rect l="l" t="t" r="r" b="b"/>
              <a:pathLst>
                <a:path w="3027045" h="914400">
                  <a:moveTo>
                    <a:pt x="3026664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3026664" y="914399"/>
                  </a:lnTo>
                  <a:lnTo>
                    <a:pt x="3026664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74263" y="5505196"/>
              <a:ext cx="1603375" cy="0"/>
            </a:xfrm>
            <a:custGeom>
              <a:avLst/>
              <a:gdLst/>
              <a:ahLst/>
              <a:cxnLst/>
              <a:rect l="l" t="t" r="r" b="b"/>
              <a:pathLst>
                <a:path w="1603375">
                  <a:moveTo>
                    <a:pt x="0" y="0"/>
                  </a:moveTo>
                  <a:lnTo>
                    <a:pt x="16032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122377" y="5053943"/>
            <a:ext cx="14841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dirty="0">
                <a:latin typeface="Symbol"/>
                <a:cs typeface="Symbol"/>
              </a:rPr>
              <a:t>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94447" y="4993086"/>
            <a:ext cx="1809252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  <a:tabLst>
                <a:tab pos="849628" algn="l"/>
              </a:tabLst>
            </a:pPr>
            <a:r>
              <a:rPr sz="2100" dirty="0">
                <a:latin typeface="Times New Roman"/>
                <a:cs typeface="Times New Roman"/>
              </a:rPr>
              <a:t>cos(60	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</a:t>
            </a:r>
            <a:r>
              <a:rPr sz="2100" i="1" spc="-33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73237" y="4605810"/>
            <a:ext cx="1597123" cy="33953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  <a:tabLst>
                <a:tab pos="1114093" algn="l"/>
              </a:tabLst>
            </a:pPr>
            <a:r>
              <a:rPr sz="2100" i="1" dirty="0">
                <a:latin typeface="Times New Roman"/>
                <a:cs typeface="Times New Roman"/>
              </a:rPr>
              <a:t>S</a:t>
            </a:r>
            <a:r>
              <a:rPr sz="2100" i="1" spc="-149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c</a:t>
            </a:r>
            <a:r>
              <a:rPr sz="2100" spc="-4" dirty="0">
                <a:latin typeface="Times New Roman"/>
                <a:cs typeface="Times New Roman"/>
              </a:rPr>
              <a:t>os</a:t>
            </a:r>
            <a:r>
              <a:rPr sz="2100" spc="-189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</a:t>
            </a:r>
            <a:r>
              <a:rPr sz="2100" i="1" dirty="0">
                <a:latin typeface="Times New Roman"/>
                <a:cs typeface="Times New Roman"/>
              </a:rPr>
              <a:t>	</a:t>
            </a:r>
            <a:r>
              <a:rPr sz="3200" baseline="1157" dirty="0">
                <a:latin typeface="Symbol"/>
                <a:cs typeface="Symbol"/>
              </a:rPr>
              <a:t></a:t>
            </a:r>
            <a:endParaRPr sz="3200" baseline="1157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63842" y="4777316"/>
            <a:ext cx="1408885" cy="631628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44541">
              <a:lnSpc>
                <a:spcPts val="1263"/>
              </a:lnSpc>
              <a:spcBef>
                <a:spcPts val="88"/>
              </a:spcBef>
              <a:tabLst>
                <a:tab pos="880806" algn="l"/>
              </a:tabLst>
            </a:pPr>
            <a:r>
              <a:rPr sz="2100" i="1" dirty="0">
                <a:latin typeface="Times New Roman"/>
                <a:cs typeface="Times New Roman"/>
              </a:rPr>
              <a:t>B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I</a:t>
            </a:r>
            <a:r>
              <a:rPr sz="2100" i="1" spc="-197" dirty="0">
                <a:latin typeface="Times New Roman"/>
                <a:cs typeface="Times New Roman"/>
              </a:rPr>
              <a:t> </a:t>
            </a:r>
            <a:r>
              <a:rPr sz="3200" baseline="35879" dirty="0">
                <a:latin typeface="Symbol"/>
                <a:cs typeface="Symbol"/>
              </a:rPr>
              <a:t></a:t>
            </a:r>
            <a:r>
              <a:rPr sz="3200" baseline="35879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</a:t>
            </a:r>
            <a:endParaRPr sz="2100">
              <a:latin typeface="Symbol"/>
              <a:cs typeface="Symbol"/>
            </a:endParaRPr>
          </a:p>
          <a:p>
            <a:pPr marL="632488">
              <a:lnSpc>
                <a:spcPts val="1052"/>
              </a:lnSpc>
            </a:pPr>
            <a:r>
              <a:rPr sz="3200" spc="-105" baseline="-18518" dirty="0">
                <a:latin typeface="Symbol"/>
                <a:cs typeface="Symbol"/>
              </a:rPr>
              <a:t></a:t>
            </a:r>
            <a:r>
              <a:rPr sz="2100" spc="-70" dirty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  <a:p>
            <a:pPr marL="632488">
              <a:lnSpc>
                <a:spcPts val="2315"/>
              </a:lnSpc>
            </a:pPr>
            <a:r>
              <a:rPr sz="2100" dirty="0">
                <a:latin typeface="Symbol"/>
                <a:cs typeface="Symbol"/>
              </a:rPr>
              <a:t>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25787" y="4871371"/>
            <a:ext cx="104471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  <a:tabLst>
                <a:tab pos="689279" algn="l"/>
              </a:tabLst>
            </a:pPr>
            <a:r>
              <a:rPr sz="1200" spc="-127" dirty="0">
                <a:latin typeface="Times New Roman"/>
                <a:cs typeface="Times New Roman"/>
              </a:rPr>
              <a:t>o	</a:t>
            </a:r>
            <a:r>
              <a:rPr sz="2100" spc="-127" dirty="0">
                <a:latin typeface="Symbol"/>
                <a:cs typeface="Symbol"/>
              </a:rPr>
              <a:t>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59209" y="6102814"/>
            <a:ext cx="2203825" cy="294953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marL="47882">
              <a:lnSpc>
                <a:spcPts val="2337"/>
              </a:lnSpc>
            </a:pPr>
            <a:r>
              <a:rPr sz="2100" i="1" dirty="0">
                <a:latin typeface="Times New Roman"/>
                <a:cs typeface="Times New Roman"/>
              </a:rPr>
              <a:t>R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21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r>
              <a:rPr sz="2100" spc="-307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-158" dirty="0">
                <a:latin typeface="Times New Roman"/>
                <a:cs typeface="Times New Roman"/>
              </a:rPr>
              <a:t> </a:t>
            </a:r>
            <a:r>
              <a:rPr sz="2100" spc="4" dirty="0">
                <a:latin typeface="Times New Roman"/>
                <a:cs typeface="Times New Roman"/>
              </a:rPr>
              <a:t>(</a:t>
            </a:r>
            <a:r>
              <a:rPr sz="2100" i="1" spc="4" dirty="0">
                <a:latin typeface="Times New Roman"/>
                <a:cs typeface="Times New Roman"/>
              </a:rPr>
              <a:t>G</a:t>
            </a:r>
            <a:r>
              <a:rPr sz="2100" i="1" spc="-6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61" dirty="0">
                <a:latin typeface="Times New Roman"/>
                <a:cs typeface="Times New Roman"/>
              </a:rPr>
              <a:t> </a:t>
            </a:r>
            <a:r>
              <a:rPr sz="2100" i="1" spc="39" dirty="0">
                <a:latin typeface="Times New Roman"/>
                <a:cs typeface="Times New Roman"/>
              </a:rPr>
              <a:t>B</a:t>
            </a:r>
            <a:r>
              <a:rPr sz="2100" spc="39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19980" y="3656986"/>
            <a:ext cx="468000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BR </a:t>
            </a:r>
            <a:r>
              <a:rPr sz="2100" spc="-4" dirty="0">
                <a:latin typeface="Times New Roman"/>
                <a:cs typeface="Times New Roman"/>
              </a:rPr>
              <a:t>sector: </a:t>
            </a:r>
            <a:r>
              <a:rPr sz="2100" dirty="0">
                <a:latin typeface="Times New Roman"/>
                <a:cs typeface="Times New Roman"/>
              </a:rPr>
              <a:t>240 </a:t>
            </a:r>
            <a:r>
              <a:rPr sz="2100" dirty="0">
                <a:latin typeface="Symbol"/>
                <a:cs typeface="Symbol"/>
              </a:rPr>
              <a:t>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 </a:t>
            </a:r>
            <a:r>
              <a:rPr sz="2100" dirty="0">
                <a:latin typeface="Symbol"/>
                <a:cs typeface="Symbol"/>
              </a:rPr>
              <a:t></a:t>
            </a:r>
            <a:r>
              <a:rPr sz="2100" spc="-57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360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734849" y="1422316"/>
            <a:ext cx="1887443" cy="307777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>
            <a:spAutoFit/>
          </a:bodyPr>
          <a:lstStyle/>
          <a:p>
            <a:pPr marL="47882">
              <a:lnSpc>
                <a:spcPts val="2359"/>
              </a:lnSpc>
            </a:pPr>
            <a:r>
              <a:rPr sz="2100" i="1" spc="-4" dirty="0">
                <a:latin typeface="Times New Roman"/>
                <a:cs typeface="Times New Roman"/>
              </a:rPr>
              <a:t>H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48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120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38357" y="4119411"/>
            <a:ext cx="1918575" cy="30777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0" rIns="0" bIns="0" rtlCol="0">
            <a:spAutoFit/>
          </a:bodyPr>
          <a:lstStyle/>
          <a:p>
            <a:pPr marL="47882">
              <a:lnSpc>
                <a:spcPts val="2359"/>
              </a:lnSpc>
            </a:pPr>
            <a:r>
              <a:rPr sz="2100" i="1" spc="-4" dirty="0">
                <a:latin typeface="Times New Roman"/>
                <a:cs typeface="Times New Roman"/>
              </a:rPr>
              <a:t>H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H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spc="-2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240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9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4643" y="869064"/>
            <a:ext cx="7075148" cy="5375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587" y="216340"/>
            <a:ext cx="11329259" cy="5104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3600" dirty="0">
                <a:latin typeface="Trebuchet MS" pitchFamily="34" charset="0"/>
              </a:rPr>
              <a:t>Example: </a:t>
            </a:r>
            <a:r>
              <a:rPr sz="3600" spc="-4" dirty="0">
                <a:latin typeface="Trebuchet MS" pitchFamily="34" charset="0"/>
              </a:rPr>
              <a:t>HSI Components of </a:t>
            </a:r>
            <a:r>
              <a:rPr sz="3600" dirty="0">
                <a:latin typeface="Trebuchet MS" pitchFamily="34" charset="0"/>
              </a:rPr>
              <a:t>RGB</a:t>
            </a:r>
            <a:r>
              <a:rPr sz="3600" spc="-35" dirty="0">
                <a:latin typeface="Trebuchet MS" pitchFamily="34" charset="0"/>
              </a:rPr>
              <a:t> </a:t>
            </a:r>
            <a:r>
              <a:rPr sz="3600" dirty="0">
                <a:latin typeface="Trebuchet MS" pitchFamily="34" charset="0"/>
              </a:rPr>
              <a:t>Colors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91139" y="6217354"/>
            <a:ext cx="2890895" cy="286064"/>
          </a:xfrm>
          <a:prstGeom prst="rect">
            <a:avLst/>
          </a:prstGeom>
        </p:spPr>
        <p:txBody>
          <a:bodyPr vert="horz" wrap="square" lIns="0" tIns="3897" rIns="0" bIns="0" rtlCol="0">
            <a:spAutoFit/>
          </a:bodyPr>
          <a:lstStyle/>
          <a:p>
            <a:pPr marL="11135" marR="4454">
              <a:lnSpc>
                <a:spcPts val="1052"/>
              </a:lnSpc>
              <a:spcBef>
                <a:spcPts val="31"/>
              </a:spcBef>
            </a:pPr>
            <a:r>
              <a:rPr sz="900" dirty="0">
                <a:latin typeface="Times New Roman"/>
                <a:cs typeface="Times New Roman"/>
              </a:rPr>
              <a:t>(Images </a:t>
            </a:r>
            <a:r>
              <a:rPr sz="900" spc="-4" dirty="0">
                <a:latin typeface="Times New Roman"/>
                <a:cs typeface="Times New Roman"/>
              </a:rPr>
              <a:t>from </a:t>
            </a:r>
            <a:r>
              <a:rPr sz="900" spc="-9" dirty="0">
                <a:latin typeface="Times New Roman"/>
                <a:cs typeface="Times New Roman"/>
              </a:rPr>
              <a:t>Rafael </a:t>
            </a:r>
            <a:r>
              <a:rPr sz="900" dirty="0">
                <a:latin typeface="Times New Roman"/>
                <a:cs typeface="Times New Roman"/>
              </a:rPr>
              <a:t>C. Gonzalez </a:t>
            </a:r>
            <a:r>
              <a:rPr sz="900" spc="9" dirty="0">
                <a:latin typeface="Times New Roman"/>
                <a:cs typeface="Times New Roman"/>
              </a:rPr>
              <a:t>and </a:t>
            </a:r>
            <a:r>
              <a:rPr sz="900" dirty="0">
                <a:latin typeface="Times New Roman"/>
                <a:cs typeface="Times New Roman"/>
              </a:rPr>
              <a:t>Richard </a:t>
            </a:r>
            <a:r>
              <a:rPr sz="900" spc="4" dirty="0">
                <a:latin typeface="Times New Roman"/>
                <a:cs typeface="Times New Roman"/>
              </a:rPr>
              <a:t>E.  </a:t>
            </a:r>
            <a:r>
              <a:rPr sz="900" spc="-9" dirty="0">
                <a:latin typeface="Times New Roman"/>
                <a:cs typeface="Times New Roman"/>
              </a:rPr>
              <a:t>Wood, </a:t>
            </a:r>
            <a:r>
              <a:rPr sz="900" dirty="0">
                <a:latin typeface="Times New Roman"/>
                <a:cs typeface="Times New Roman"/>
              </a:rPr>
              <a:t>Digital </a:t>
            </a:r>
            <a:r>
              <a:rPr sz="900" spc="4" dirty="0">
                <a:latin typeface="Times New Roman"/>
                <a:cs typeface="Times New Roman"/>
              </a:rPr>
              <a:t>Image </a:t>
            </a:r>
            <a:r>
              <a:rPr sz="900" spc="-4" dirty="0">
                <a:latin typeface="Times New Roman"/>
                <a:cs typeface="Times New Roman"/>
              </a:rPr>
              <a:t>Processing, </a:t>
            </a:r>
            <a:r>
              <a:rPr sz="900" spc="4" dirty="0">
                <a:latin typeface="Times New Roman"/>
                <a:cs typeface="Times New Roman"/>
              </a:rPr>
              <a:t>2</a:t>
            </a:r>
            <a:r>
              <a:rPr sz="900" spc="6" baseline="25641" dirty="0">
                <a:latin typeface="Times New Roman"/>
                <a:cs typeface="Times New Roman"/>
              </a:rPr>
              <a:t>nd</a:t>
            </a:r>
            <a:r>
              <a:rPr sz="900" spc="32" baseline="25641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Edition.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3471" y="2066391"/>
            <a:ext cx="607428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ue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2465" y="4832643"/>
            <a:ext cx="1457393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Saturation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60349" y="4832643"/>
            <a:ext cx="1239472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Intensity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0617" y="1789764"/>
            <a:ext cx="881820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RGB</a:t>
            </a:r>
            <a:endParaRPr sz="2100">
              <a:latin typeface="Times New Roman"/>
              <a:cs typeface="Times New Roman"/>
            </a:endParaRPr>
          </a:p>
          <a:p>
            <a:pPr marL="11135"/>
            <a:r>
              <a:rPr sz="2100" spc="-53" dirty="0">
                <a:latin typeface="Times New Roman"/>
                <a:cs typeface="Times New Roman"/>
              </a:rPr>
              <a:t>I</a:t>
            </a:r>
            <a:r>
              <a:rPr sz="2100" spc="4" dirty="0">
                <a:latin typeface="Times New Roman"/>
                <a:cs typeface="Times New Roman"/>
              </a:rPr>
              <a:t>m</a:t>
            </a:r>
            <a:r>
              <a:rPr sz="2100" spc="-9" dirty="0">
                <a:latin typeface="Times New Roman"/>
                <a:cs typeface="Times New Roman"/>
              </a:rPr>
              <a:t>a</a:t>
            </a:r>
            <a:r>
              <a:rPr sz="2100" spc="-22" dirty="0">
                <a:latin typeface="Times New Roman"/>
                <a:cs typeface="Times New Roman"/>
              </a:rPr>
              <a:t>ge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5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3963" y="1732135"/>
            <a:ext cx="9322100" cy="3528699"/>
            <a:chOff x="1231391" y="1908555"/>
            <a:chExt cx="8176259" cy="3888104"/>
          </a:xfrm>
        </p:grpSpPr>
        <p:sp>
          <p:nvSpPr>
            <p:cNvPr id="3" name="object 3"/>
            <p:cNvSpPr/>
            <p:nvPr/>
          </p:nvSpPr>
          <p:spPr>
            <a:xfrm>
              <a:off x="5407151" y="1969539"/>
              <a:ext cx="4000500" cy="38114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1391" y="1908555"/>
              <a:ext cx="4038600" cy="38877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2464" y="-74844"/>
            <a:ext cx="7821269" cy="1230601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dirty="0"/>
              <a:t>Example: Manipulating </a:t>
            </a:r>
            <a:r>
              <a:rPr spc="-4" dirty="0"/>
              <a:t>HSI</a:t>
            </a:r>
            <a:r>
              <a:rPr spc="-92" dirty="0"/>
              <a:t> </a:t>
            </a:r>
            <a:r>
              <a:rPr spc="-4" dirty="0"/>
              <a:t>Components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4498" y="1374828"/>
            <a:ext cx="607428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ue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1254" y="5247581"/>
            <a:ext cx="1457393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Saturation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3860" y="5247581"/>
            <a:ext cx="1239472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Intensity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1890" y="1001383"/>
            <a:ext cx="881820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RGB</a:t>
            </a:r>
            <a:endParaRPr sz="2100">
              <a:latin typeface="Times New Roman"/>
              <a:cs typeface="Times New Roman"/>
            </a:endParaRPr>
          </a:p>
          <a:p>
            <a:pPr marL="11135"/>
            <a:r>
              <a:rPr sz="2100" spc="-53" dirty="0">
                <a:latin typeface="Times New Roman"/>
                <a:cs typeface="Times New Roman"/>
              </a:rPr>
              <a:t>I</a:t>
            </a:r>
            <a:r>
              <a:rPr sz="2100" spc="4" dirty="0">
                <a:latin typeface="Times New Roman"/>
                <a:cs typeface="Times New Roman"/>
              </a:rPr>
              <a:t>m</a:t>
            </a:r>
            <a:r>
              <a:rPr sz="2100" spc="-9" dirty="0">
                <a:latin typeface="Times New Roman"/>
                <a:cs typeface="Times New Roman"/>
              </a:rPr>
              <a:t>a</a:t>
            </a:r>
            <a:r>
              <a:rPr sz="2100" spc="-22" dirty="0">
                <a:latin typeface="Times New Roman"/>
                <a:cs typeface="Times New Roman"/>
              </a:rPr>
              <a:t>ge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57552" y="3134624"/>
            <a:ext cx="879648" cy="727870"/>
            <a:chOff x="4962144" y="3453891"/>
            <a:chExt cx="771525" cy="802005"/>
          </a:xfrm>
        </p:grpSpPr>
        <p:sp>
          <p:nvSpPr>
            <p:cNvPr id="11" name="object 11"/>
            <p:cNvSpPr/>
            <p:nvPr/>
          </p:nvSpPr>
          <p:spPr>
            <a:xfrm>
              <a:off x="4965192" y="347217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573024" y="0"/>
                  </a:moveTo>
                  <a:lnTo>
                    <a:pt x="573024" y="192024"/>
                  </a:lnTo>
                  <a:lnTo>
                    <a:pt x="0" y="192024"/>
                  </a:lnTo>
                  <a:lnTo>
                    <a:pt x="0" y="573024"/>
                  </a:lnTo>
                  <a:lnTo>
                    <a:pt x="573024" y="573024"/>
                  </a:lnTo>
                  <a:lnTo>
                    <a:pt x="573024" y="762000"/>
                  </a:lnTo>
                  <a:lnTo>
                    <a:pt x="762000" y="38100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62144" y="3453891"/>
              <a:ext cx="771525" cy="802005"/>
            </a:xfrm>
            <a:custGeom>
              <a:avLst/>
              <a:gdLst/>
              <a:ahLst/>
              <a:cxnLst/>
              <a:rect l="l" t="t" r="r" b="b"/>
              <a:pathLst>
                <a:path w="771525" h="802004">
                  <a:moveTo>
                    <a:pt x="569976" y="591312"/>
                  </a:moveTo>
                  <a:lnTo>
                    <a:pt x="569976" y="801624"/>
                  </a:lnTo>
                  <a:lnTo>
                    <a:pt x="580644" y="780288"/>
                  </a:lnTo>
                  <a:lnTo>
                    <a:pt x="573023" y="780288"/>
                  </a:lnTo>
                  <a:lnTo>
                    <a:pt x="582167" y="761852"/>
                  </a:lnTo>
                  <a:lnTo>
                    <a:pt x="582167" y="597408"/>
                  </a:lnTo>
                  <a:lnTo>
                    <a:pt x="576071" y="597408"/>
                  </a:lnTo>
                  <a:lnTo>
                    <a:pt x="569976" y="591312"/>
                  </a:lnTo>
                  <a:close/>
                </a:path>
                <a:path w="771525" h="802004">
                  <a:moveTo>
                    <a:pt x="582167" y="761852"/>
                  </a:moveTo>
                  <a:lnTo>
                    <a:pt x="573023" y="780288"/>
                  </a:lnTo>
                  <a:lnTo>
                    <a:pt x="580644" y="780288"/>
                  </a:lnTo>
                  <a:lnTo>
                    <a:pt x="582167" y="777240"/>
                  </a:lnTo>
                  <a:lnTo>
                    <a:pt x="582167" y="761852"/>
                  </a:lnTo>
                  <a:close/>
                </a:path>
                <a:path w="771525" h="802004">
                  <a:moveTo>
                    <a:pt x="582167" y="777240"/>
                  </a:moveTo>
                  <a:lnTo>
                    <a:pt x="580644" y="780288"/>
                  </a:lnTo>
                  <a:lnTo>
                    <a:pt x="582167" y="780288"/>
                  </a:lnTo>
                  <a:lnTo>
                    <a:pt x="582167" y="777240"/>
                  </a:lnTo>
                  <a:close/>
                </a:path>
                <a:path w="771525" h="802004">
                  <a:moveTo>
                    <a:pt x="761244" y="400812"/>
                  </a:moveTo>
                  <a:lnTo>
                    <a:pt x="582167" y="761852"/>
                  </a:lnTo>
                  <a:lnTo>
                    <a:pt x="582167" y="777240"/>
                  </a:lnTo>
                  <a:lnTo>
                    <a:pt x="769619" y="402336"/>
                  </a:lnTo>
                  <a:lnTo>
                    <a:pt x="762000" y="402336"/>
                  </a:lnTo>
                  <a:lnTo>
                    <a:pt x="761244" y="400812"/>
                  </a:lnTo>
                  <a:close/>
                </a:path>
                <a:path w="771525" h="802004">
                  <a:moveTo>
                    <a:pt x="569976" y="204216"/>
                  </a:moveTo>
                  <a:lnTo>
                    <a:pt x="0" y="204216"/>
                  </a:lnTo>
                  <a:lnTo>
                    <a:pt x="0" y="597408"/>
                  </a:lnTo>
                  <a:lnTo>
                    <a:pt x="569976" y="597408"/>
                  </a:lnTo>
                  <a:lnTo>
                    <a:pt x="569976" y="591312"/>
                  </a:lnTo>
                  <a:lnTo>
                    <a:pt x="9143" y="591312"/>
                  </a:lnTo>
                  <a:lnTo>
                    <a:pt x="3047" y="585216"/>
                  </a:lnTo>
                  <a:lnTo>
                    <a:pt x="9143" y="585216"/>
                  </a:lnTo>
                  <a:lnTo>
                    <a:pt x="9143" y="216408"/>
                  </a:lnTo>
                  <a:lnTo>
                    <a:pt x="3047" y="216408"/>
                  </a:lnTo>
                  <a:lnTo>
                    <a:pt x="9143" y="210312"/>
                  </a:lnTo>
                  <a:lnTo>
                    <a:pt x="569976" y="210312"/>
                  </a:lnTo>
                  <a:lnTo>
                    <a:pt x="569976" y="204216"/>
                  </a:lnTo>
                  <a:close/>
                </a:path>
                <a:path w="771525" h="802004">
                  <a:moveTo>
                    <a:pt x="582167" y="585216"/>
                  </a:moveTo>
                  <a:lnTo>
                    <a:pt x="9143" y="585216"/>
                  </a:lnTo>
                  <a:lnTo>
                    <a:pt x="9143" y="591312"/>
                  </a:lnTo>
                  <a:lnTo>
                    <a:pt x="569976" y="591312"/>
                  </a:lnTo>
                  <a:lnTo>
                    <a:pt x="576071" y="597408"/>
                  </a:lnTo>
                  <a:lnTo>
                    <a:pt x="582167" y="597408"/>
                  </a:lnTo>
                  <a:lnTo>
                    <a:pt x="582167" y="585216"/>
                  </a:lnTo>
                  <a:close/>
                </a:path>
                <a:path w="771525" h="802004">
                  <a:moveTo>
                    <a:pt x="9143" y="585216"/>
                  </a:moveTo>
                  <a:lnTo>
                    <a:pt x="3047" y="585216"/>
                  </a:lnTo>
                  <a:lnTo>
                    <a:pt x="9143" y="591312"/>
                  </a:lnTo>
                  <a:lnTo>
                    <a:pt x="9143" y="585216"/>
                  </a:lnTo>
                  <a:close/>
                </a:path>
                <a:path w="771525" h="802004">
                  <a:moveTo>
                    <a:pt x="762000" y="399288"/>
                  </a:moveTo>
                  <a:lnTo>
                    <a:pt x="761244" y="400812"/>
                  </a:lnTo>
                  <a:lnTo>
                    <a:pt x="762000" y="402336"/>
                  </a:lnTo>
                  <a:lnTo>
                    <a:pt x="762000" y="399288"/>
                  </a:lnTo>
                  <a:close/>
                </a:path>
                <a:path w="771525" h="802004">
                  <a:moveTo>
                    <a:pt x="771143" y="399288"/>
                  </a:moveTo>
                  <a:lnTo>
                    <a:pt x="762000" y="399288"/>
                  </a:lnTo>
                  <a:lnTo>
                    <a:pt x="762000" y="402336"/>
                  </a:lnTo>
                  <a:lnTo>
                    <a:pt x="769619" y="402336"/>
                  </a:lnTo>
                  <a:lnTo>
                    <a:pt x="771143" y="399288"/>
                  </a:lnTo>
                  <a:close/>
                </a:path>
                <a:path w="771525" h="802004">
                  <a:moveTo>
                    <a:pt x="582167" y="24199"/>
                  </a:moveTo>
                  <a:lnTo>
                    <a:pt x="582167" y="39771"/>
                  </a:lnTo>
                  <a:lnTo>
                    <a:pt x="761244" y="400812"/>
                  </a:lnTo>
                  <a:lnTo>
                    <a:pt x="762000" y="399288"/>
                  </a:lnTo>
                  <a:lnTo>
                    <a:pt x="771143" y="399288"/>
                  </a:lnTo>
                  <a:lnTo>
                    <a:pt x="582167" y="24199"/>
                  </a:lnTo>
                  <a:close/>
                </a:path>
                <a:path w="771525" h="802004">
                  <a:moveTo>
                    <a:pt x="9143" y="210312"/>
                  </a:moveTo>
                  <a:lnTo>
                    <a:pt x="3047" y="216408"/>
                  </a:lnTo>
                  <a:lnTo>
                    <a:pt x="9143" y="216408"/>
                  </a:lnTo>
                  <a:lnTo>
                    <a:pt x="9143" y="210312"/>
                  </a:lnTo>
                  <a:close/>
                </a:path>
                <a:path w="771525" h="802004">
                  <a:moveTo>
                    <a:pt x="582167" y="204216"/>
                  </a:moveTo>
                  <a:lnTo>
                    <a:pt x="576071" y="204216"/>
                  </a:lnTo>
                  <a:lnTo>
                    <a:pt x="569976" y="210312"/>
                  </a:lnTo>
                  <a:lnTo>
                    <a:pt x="9143" y="210312"/>
                  </a:lnTo>
                  <a:lnTo>
                    <a:pt x="9143" y="216408"/>
                  </a:lnTo>
                  <a:lnTo>
                    <a:pt x="582167" y="216408"/>
                  </a:lnTo>
                  <a:lnTo>
                    <a:pt x="582167" y="204216"/>
                  </a:lnTo>
                  <a:close/>
                </a:path>
                <a:path w="771525" h="802004">
                  <a:moveTo>
                    <a:pt x="569976" y="0"/>
                  </a:moveTo>
                  <a:lnTo>
                    <a:pt x="569976" y="210312"/>
                  </a:lnTo>
                  <a:lnTo>
                    <a:pt x="576071" y="204216"/>
                  </a:lnTo>
                  <a:lnTo>
                    <a:pt x="582167" y="204216"/>
                  </a:lnTo>
                  <a:lnTo>
                    <a:pt x="582167" y="39771"/>
                  </a:lnTo>
                  <a:lnTo>
                    <a:pt x="573023" y="21336"/>
                  </a:lnTo>
                  <a:lnTo>
                    <a:pt x="579618" y="19137"/>
                  </a:lnTo>
                  <a:lnTo>
                    <a:pt x="569976" y="0"/>
                  </a:lnTo>
                  <a:close/>
                </a:path>
                <a:path w="771525" h="802004">
                  <a:moveTo>
                    <a:pt x="579618" y="19137"/>
                  </a:moveTo>
                  <a:lnTo>
                    <a:pt x="573023" y="21336"/>
                  </a:lnTo>
                  <a:lnTo>
                    <a:pt x="582167" y="39771"/>
                  </a:lnTo>
                  <a:lnTo>
                    <a:pt x="582167" y="24199"/>
                  </a:lnTo>
                  <a:lnTo>
                    <a:pt x="579618" y="19137"/>
                  </a:lnTo>
                  <a:close/>
                </a:path>
                <a:path w="771525" h="802004">
                  <a:moveTo>
                    <a:pt x="582167" y="18287"/>
                  </a:moveTo>
                  <a:lnTo>
                    <a:pt x="579618" y="19137"/>
                  </a:lnTo>
                  <a:lnTo>
                    <a:pt x="582167" y="24199"/>
                  </a:lnTo>
                  <a:lnTo>
                    <a:pt x="582167" y="18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80227" y="1374828"/>
            <a:ext cx="607428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ue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1139" y="6217354"/>
            <a:ext cx="2890895" cy="286064"/>
          </a:xfrm>
          <a:prstGeom prst="rect">
            <a:avLst/>
          </a:prstGeom>
        </p:spPr>
        <p:txBody>
          <a:bodyPr vert="horz" wrap="square" lIns="0" tIns="3897" rIns="0" bIns="0" rtlCol="0">
            <a:spAutoFit/>
          </a:bodyPr>
          <a:lstStyle/>
          <a:p>
            <a:pPr marL="11135" marR="4454">
              <a:lnSpc>
                <a:spcPts val="1052"/>
              </a:lnSpc>
              <a:spcBef>
                <a:spcPts val="31"/>
              </a:spcBef>
            </a:pPr>
            <a:r>
              <a:rPr sz="900" dirty="0">
                <a:latin typeface="Times New Roman"/>
                <a:cs typeface="Times New Roman"/>
              </a:rPr>
              <a:t>(Images </a:t>
            </a:r>
            <a:r>
              <a:rPr sz="900" spc="-4" dirty="0">
                <a:latin typeface="Times New Roman"/>
                <a:cs typeface="Times New Roman"/>
              </a:rPr>
              <a:t>from </a:t>
            </a:r>
            <a:r>
              <a:rPr sz="900" spc="-9" dirty="0">
                <a:latin typeface="Times New Roman"/>
                <a:cs typeface="Times New Roman"/>
              </a:rPr>
              <a:t>Rafael </a:t>
            </a:r>
            <a:r>
              <a:rPr sz="900" dirty="0">
                <a:latin typeface="Times New Roman"/>
                <a:cs typeface="Times New Roman"/>
              </a:rPr>
              <a:t>C. Gonzalez </a:t>
            </a:r>
            <a:r>
              <a:rPr sz="900" spc="9" dirty="0">
                <a:latin typeface="Times New Roman"/>
                <a:cs typeface="Times New Roman"/>
              </a:rPr>
              <a:t>and </a:t>
            </a:r>
            <a:r>
              <a:rPr sz="900" dirty="0">
                <a:latin typeface="Times New Roman"/>
                <a:cs typeface="Times New Roman"/>
              </a:rPr>
              <a:t>Richard </a:t>
            </a:r>
            <a:r>
              <a:rPr sz="900" spc="4" dirty="0">
                <a:latin typeface="Times New Roman"/>
                <a:cs typeface="Times New Roman"/>
              </a:rPr>
              <a:t>E.  </a:t>
            </a:r>
            <a:r>
              <a:rPr sz="900" spc="-9" dirty="0">
                <a:latin typeface="Times New Roman"/>
                <a:cs typeface="Times New Roman"/>
              </a:rPr>
              <a:t>Wood, </a:t>
            </a:r>
            <a:r>
              <a:rPr sz="900" dirty="0">
                <a:latin typeface="Times New Roman"/>
                <a:cs typeface="Times New Roman"/>
              </a:rPr>
              <a:t>Digital </a:t>
            </a:r>
            <a:r>
              <a:rPr sz="900" spc="4" dirty="0">
                <a:latin typeface="Times New Roman"/>
                <a:cs typeface="Times New Roman"/>
              </a:rPr>
              <a:t>Image </a:t>
            </a:r>
            <a:r>
              <a:rPr sz="900" spc="-4" dirty="0">
                <a:latin typeface="Times New Roman"/>
                <a:cs typeface="Times New Roman"/>
              </a:rPr>
              <a:t>Processing, </a:t>
            </a:r>
            <a:r>
              <a:rPr sz="900" spc="4" dirty="0">
                <a:latin typeface="Times New Roman"/>
                <a:cs typeface="Times New Roman"/>
              </a:rPr>
              <a:t>2</a:t>
            </a:r>
            <a:r>
              <a:rPr sz="900" spc="6" baseline="25641" dirty="0">
                <a:latin typeface="Times New Roman"/>
                <a:cs typeface="Times New Roman"/>
              </a:rPr>
              <a:t>nd</a:t>
            </a:r>
            <a:r>
              <a:rPr sz="900" spc="32" baseline="25641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Edition.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8441" y="1374828"/>
            <a:ext cx="1457393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Saturation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1717" y="5247581"/>
            <a:ext cx="1239472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9" dirty="0">
                <a:latin typeface="Times New Roman"/>
                <a:cs typeface="Times New Roman"/>
              </a:rPr>
              <a:t>Intensity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25955" y="5192255"/>
            <a:ext cx="881820" cy="65757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RGB</a:t>
            </a:r>
            <a:endParaRPr sz="2100">
              <a:latin typeface="Times New Roman"/>
              <a:cs typeface="Times New Roman"/>
            </a:endParaRPr>
          </a:p>
          <a:p>
            <a:pPr marL="11135"/>
            <a:r>
              <a:rPr sz="2100" spc="-53" dirty="0">
                <a:latin typeface="Times New Roman"/>
                <a:cs typeface="Times New Roman"/>
              </a:rPr>
              <a:t>I</a:t>
            </a:r>
            <a:r>
              <a:rPr sz="2100" spc="4" dirty="0">
                <a:latin typeface="Times New Roman"/>
                <a:cs typeface="Times New Roman"/>
              </a:rPr>
              <a:t>m</a:t>
            </a:r>
            <a:r>
              <a:rPr sz="2100" spc="-9" dirty="0">
                <a:latin typeface="Times New Roman"/>
                <a:cs typeface="Times New Roman"/>
              </a:rPr>
              <a:t>a</a:t>
            </a:r>
            <a:r>
              <a:rPr sz="2100" spc="-22" dirty="0">
                <a:latin typeface="Times New Roman"/>
                <a:cs typeface="Times New Roman"/>
              </a:rPr>
              <a:t>ge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22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361" y="288348"/>
            <a:ext cx="11760628" cy="5104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3600" spc="-4" dirty="0">
                <a:latin typeface="Trebuchet MS" pitchFamily="34" charset="0"/>
              </a:rPr>
              <a:t>Color Coordinates </a:t>
            </a:r>
            <a:r>
              <a:rPr sz="3600" dirty="0">
                <a:latin typeface="Trebuchet MS" pitchFamily="34" charset="0"/>
              </a:rPr>
              <a:t>Used </a:t>
            </a:r>
            <a:r>
              <a:rPr sz="3600" spc="4" dirty="0">
                <a:latin typeface="Trebuchet MS" pitchFamily="34" charset="0"/>
              </a:rPr>
              <a:t>in </a:t>
            </a:r>
            <a:r>
              <a:rPr sz="3600" spc="-4" dirty="0">
                <a:latin typeface="Trebuchet MS" pitchFamily="34" charset="0"/>
              </a:rPr>
              <a:t>TV</a:t>
            </a:r>
            <a:r>
              <a:rPr sz="3600" spc="-48" dirty="0">
                <a:latin typeface="Trebuchet MS" pitchFamily="34" charset="0"/>
              </a:rPr>
              <a:t> </a:t>
            </a:r>
            <a:r>
              <a:rPr sz="3600" dirty="0">
                <a:latin typeface="Trebuchet MS" pitchFamily="34" charset="0"/>
              </a:rPr>
              <a:t>Transmission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1022" y="899031"/>
            <a:ext cx="9309793" cy="2674073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5174" marR="516681" indent="-302325">
              <a:spcBef>
                <a:spcPts val="92"/>
              </a:spcBef>
              <a:buChar char="•"/>
              <a:tabLst>
                <a:tab pos="335174" algn="l"/>
                <a:tab pos="335731" algn="l"/>
              </a:tabLst>
            </a:pPr>
            <a:r>
              <a:rPr sz="2500" dirty="0">
                <a:latin typeface="Times New Roman"/>
                <a:cs typeface="Times New Roman"/>
              </a:rPr>
              <a:t>Facilitate </a:t>
            </a:r>
            <a:r>
              <a:rPr sz="2500" spc="9" dirty="0">
                <a:latin typeface="Times New Roman"/>
                <a:cs typeface="Times New Roman"/>
              </a:rPr>
              <a:t>sending </a:t>
            </a:r>
            <a:r>
              <a:rPr sz="2500" spc="-4" dirty="0">
                <a:latin typeface="Times New Roman"/>
                <a:cs typeface="Times New Roman"/>
              </a:rPr>
              <a:t>color </a:t>
            </a:r>
            <a:r>
              <a:rPr sz="2500" spc="4" dirty="0">
                <a:latin typeface="Times New Roman"/>
                <a:cs typeface="Times New Roman"/>
              </a:rPr>
              <a:t>video via </a:t>
            </a:r>
            <a:r>
              <a:rPr sz="2500" dirty="0">
                <a:latin typeface="Times New Roman"/>
                <a:cs typeface="Times New Roman"/>
              </a:rPr>
              <a:t>6MHz </a:t>
            </a:r>
            <a:r>
              <a:rPr sz="2500" spc="-4" dirty="0">
                <a:latin typeface="Times New Roman"/>
                <a:cs typeface="Times New Roman"/>
              </a:rPr>
              <a:t>mono</a:t>
            </a:r>
            <a:r>
              <a:rPr sz="2500" spc="-298" dirty="0">
                <a:latin typeface="Times New Roman"/>
                <a:cs typeface="Times New Roman"/>
              </a:rPr>
              <a:t> </a:t>
            </a:r>
            <a:r>
              <a:rPr sz="2500" spc="-9" dirty="0">
                <a:latin typeface="Times New Roman"/>
                <a:cs typeface="Times New Roman"/>
              </a:rPr>
              <a:t>TV  </a:t>
            </a:r>
            <a:r>
              <a:rPr sz="2500" spc="4" dirty="0">
                <a:latin typeface="Times New Roman"/>
                <a:cs typeface="Times New Roman"/>
              </a:rPr>
              <a:t>channel</a:t>
            </a:r>
            <a:endParaRPr sz="2500">
              <a:latin typeface="Times New Roman"/>
              <a:cs typeface="Times New Roman"/>
            </a:endParaRPr>
          </a:p>
          <a:p>
            <a:pPr marL="335174" indent="-302325">
              <a:spcBef>
                <a:spcPts val="592"/>
              </a:spcBef>
              <a:buChar char="•"/>
              <a:tabLst>
                <a:tab pos="335174" algn="l"/>
                <a:tab pos="335731" algn="l"/>
              </a:tabLst>
            </a:pPr>
            <a:r>
              <a:rPr sz="2500" spc="-4" dirty="0">
                <a:latin typeface="Times New Roman"/>
                <a:cs typeface="Times New Roman"/>
              </a:rPr>
              <a:t>YIQ </a:t>
            </a:r>
            <a:r>
              <a:rPr sz="2500" spc="4" dirty="0">
                <a:latin typeface="Times New Roman"/>
                <a:cs typeface="Times New Roman"/>
              </a:rPr>
              <a:t>for </a:t>
            </a:r>
            <a:r>
              <a:rPr sz="2500" spc="-4" dirty="0">
                <a:latin typeface="Times New Roman"/>
                <a:cs typeface="Times New Roman"/>
              </a:rPr>
              <a:t>NTSC </a:t>
            </a:r>
            <a:r>
              <a:rPr sz="2100" spc="-4" dirty="0">
                <a:latin typeface="Times New Roman"/>
                <a:cs typeface="Times New Roman"/>
              </a:rPr>
              <a:t>(National Television </a:t>
            </a:r>
            <a:r>
              <a:rPr sz="2100" spc="-13" dirty="0">
                <a:latin typeface="Times New Roman"/>
                <a:cs typeface="Times New Roman"/>
              </a:rPr>
              <a:t>Systems</a:t>
            </a:r>
            <a:r>
              <a:rPr sz="2100" spc="4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Committee)</a:t>
            </a:r>
            <a:endParaRPr sz="2100">
              <a:latin typeface="Times New Roman"/>
              <a:cs typeface="Times New Roman"/>
            </a:endParaRPr>
          </a:p>
          <a:p>
            <a:pPr marL="335174"/>
            <a:r>
              <a:rPr sz="2500" dirty="0">
                <a:latin typeface="Times New Roman"/>
                <a:cs typeface="Times New Roman"/>
              </a:rPr>
              <a:t>transmission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system</a:t>
            </a:r>
            <a:endParaRPr sz="2500">
              <a:latin typeface="Times New Roman"/>
              <a:cs typeface="Times New Roman"/>
            </a:endParaRPr>
          </a:p>
          <a:p>
            <a:pPr marL="685381" marR="221593" lvl="1" indent="-251659">
              <a:spcBef>
                <a:spcPts val="517"/>
              </a:spcBef>
              <a:buChar char="–"/>
              <a:tabLst>
                <a:tab pos="685381" algn="l"/>
                <a:tab pos="685938" algn="l"/>
              </a:tabLst>
            </a:pPr>
            <a:r>
              <a:rPr sz="2100" spc="-4" dirty="0">
                <a:latin typeface="Times New Roman"/>
                <a:cs typeface="Times New Roman"/>
              </a:rPr>
              <a:t>Use </a:t>
            </a:r>
            <a:r>
              <a:rPr sz="2100" spc="-9" dirty="0">
                <a:latin typeface="Times New Roman"/>
                <a:cs typeface="Times New Roman"/>
              </a:rPr>
              <a:t>receiver </a:t>
            </a:r>
            <a:r>
              <a:rPr sz="2100" spc="-4" dirty="0">
                <a:latin typeface="Times New Roman"/>
                <a:cs typeface="Times New Roman"/>
              </a:rPr>
              <a:t>primary </a:t>
            </a:r>
            <a:r>
              <a:rPr sz="2100" spc="-13" dirty="0">
                <a:latin typeface="Times New Roman"/>
                <a:cs typeface="Times New Roman"/>
              </a:rPr>
              <a:t>system </a:t>
            </a:r>
            <a:r>
              <a:rPr sz="2100" spc="-4" dirty="0">
                <a:latin typeface="Times New Roman"/>
                <a:cs typeface="Times New Roman"/>
              </a:rPr>
              <a:t>(R</a:t>
            </a:r>
            <a:r>
              <a:rPr sz="2100" spc="-6" baseline="-20833" dirty="0">
                <a:latin typeface="Times New Roman"/>
                <a:cs typeface="Times New Roman"/>
              </a:rPr>
              <a:t>N</a:t>
            </a:r>
            <a:r>
              <a:rPr sz="2100" spc="-4" dirty="0">
                <a:latin typeface="Times New Roman"/>
                <a:cs typeface="Times New Roman"/>
              </a:rPr>
              <a:t>, G</a:t>
            </a:r>
            <a:r>
              <a:rPr sz="2100" spc="-6" baseline="-20833" dirty="0">
                <a:latin typeface="Times New Roman"/>
                <a:cs typeface="Times New Roman"/>
              </a:rPr>
              <a:t>N</a:t>
            </a:r>
            <a:r>
              <a:rPr sz="2100" spc="-4" dirty="0">
                <a:latin typeface="Times New Roman"/>
                <a:cs typeface="Times New Roman"/>
              </a:rPr>
              <a:t>, </a:t>
            </a:r>
            <a:r>
              <a:rPr sz="2100" spc="-9" dirty="0">
                <a:latin typeface="Times New Roman"/>
                <a:cs typeface="Times New Roman"/>
              </a:rPr>
              <a:t>B</a:t>
            </a:r>
            <a:r>
              <a:rPr sz="2100" spc="-13" baseline="-20833" dirty="0">
                <a:latin typeface="Times New Roman"/>
                <a:cs typeface="Times New Roman"/>
              </a:rPr>
              <a:t>N</a:t>
            </a:r>
            <a:r>
              <a:rPr sz="2100" spc="-9" dirty="0">
                <a:latin typeface="Times New Roman"/>
                <a:cs typeface="Times New Roman"/>
              </a:rPr>
              <a:t>) as </a:t>
            </a:r>
            <a:r>
              <a:rPr sz="2100" spc="-4" dirty="0">
                <a:latin typeface="Times New Roman"/>
                <a:cs typeface="Times New Roman"/>
              </a:rPr>
              <a:t>TV </a:t>
            </a:r>
            <a:r>
              <a:rPr sz="2100" spc="-9" dirty="0">
                <a:latin typeface="Times New Roman"/>
                <a:cs typeface="Times New Roman"/>
              </a:rPr>
              <a:t>receivers  </a:t>
            </a:r>
            <a:r>
              <a:rPr sz="2100" spc="-4" dirty="0">
                <a:latin typeface="Times New Roman"/>
                <a:cs typeface="Times New Roman"/>
              </a:rPr>
              <a:t>standard</a:t>
            </a:r>
            <a:endParaRPr sz="2100">
              <a:latin typeface="Times New Roman"/>
              <a:cs typeface="Times New Roman"/>
            </a:endParaRPr>
          </a:p>
          <a:p>
            <a:pPr marL="685381" lvl="1" indent="-252216">
              <a:spcBef>
                <a:spcPts val="504"/>
              </a:spcBef>
              <a:buChar char="–"/>
              <a:tabLst>
                <a:tab pos="685381" algn="l"/>
                <a:tab pos="685938" algn="l"/>
              </a:tabLst>
            </a:pPr>
            <a:r>
              <a:rPr sz="2100" spc="-4" dirty="0">
                <a:latin typeface="Times New Roman"/>
                <a:cs typeface="Times New Roman"/>
              </a:rPr>
              <a:t>Transmission </a:t>
            </a:r>
            <a:r>
              <a:rPr sz="2100" spc="-13" dirty="0">
                <a:latin typeface="Times New Roman"/>
                <a:cs typeface="Times New Roman"/>
              </a:rPr>
              <a:t>system </a:t>
            </a:r>
            <a:r>
              <a:rPr sz="2100" spc="-4" dirty="0">
                <a:latin typeface="Times New Roman"/>
                <a:cs typeface="Times New Roman"/>
              </a:rPr>
              <a:t>use </a:t>
            </a:r>
            <a:r>
              <a:rPr sz="2100" spc="-9" dirty="0">
                <a:latin typeface="Times New Roman"/>
                <a:cs typeface="Times New Roman"/>
              </a:rPr>
              <a:t>(Y, </a:t>
            </a:r>
            <a:r>
              <a:rPr sz="2100" spc="-26" dirty="0">
                <a:latin typeface="Times New Roman"/>
                <a:cs typeface="Times New Roman"/>
              </a:rPr>
              <a:t>I, </a:t>
            </a:r>
            <a:r>
              <a:rPr sz="2100" spc="-4" dirty="0">
                <a:latin typeface="Times New Roman"/>
                <a:cs typeface="Times New Roman"/>
              </a:rPr>
              <a:t>Q) color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coordinate</a:t>
            </a:r>
            <a:endParaRPr sz="2100">
              <a:latin typeface="Times New Roman"/>
              <a:cs typeface="Times New Roman"/>
            </a:endParaRPr>
          </a:p>
          <a:p>
            <a:pPr marL="984366" lvl="2" indent="-200993">
              <a:spcBef>
                <a:spcPts val="416"/>
              </a:spcBef>
              <a:buChar char="•"/>
              <a:tabLst>
                <a:tab pos="984366" algn="l"/>
                <a:tab pos="984923" algn="l"/>
                <a:tab pos="2467596" algn="l"/>
              </a:tabLst>
            </a:pPr>
            <a:r>
              <a:rPr spc="-9" dirty="0">
                <a:latin typeface="Times New Roman"/>
                <a:cs typeface="Times New Roman"/>
              </a:rPr>
              <a:t>Y </a:t>
            </a:r>
            <a:r>
              <a:rPr spc="-4" dirty="0">
                <a:latin typeface="Times New Roman"/>
                <a:cs typeface="Times New Roman"/>
              </a:rPr>
              <a:t>~</a:t>
            </a:r>
            <a:r>
              <a:rPr spc="18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luminance,	</a:t>
            </a:r>
            <a:r>
              <a:rPr spc="-4" dirty="0">
                <a:latin typeface="Times New Roman"/>
                <a:cs typeface="Times New Roman"/>
              </a:rPr>
              <a:t>I </a:t>
            </a:r>
            <a:r>
              <a:rPr spc="-9" dirty="0">
                <a:latin typeface="Times New Roman"/>
                <a:cs typeface="Times New Roman"/>
              </a:rPr>
              <a:t>&amp; Q </a:t>
            </a:r>
            <a:r>
              <a:rPr spc="-4" dirty="0">
                <a:latin typeface="Times New Roman"/>
                <a:cs typeface="Times New Roman"/>
              </a:rPr>
              <a:t>~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chrominance</a:t>
            </a:r>
            <a:endParaRPr>
              <a:latin typeface="Times New Roman"/>
              <a:cs typeface="Times New Roman"/>
            </a:endParaRPr>
          </a:p>
          <a:p>
            <a:pPr marL="984366" lvl="2" indent="-200993">
              <a:spcBef>
                <a:spcPts val="421"/>
              </a:spcBef>
              <a:buChar char="•"/>
              <a:tabLst>
                <a:tab pos="984366" algn="l"/>
                <a:tab pos="984923" algn="l"/>
              </a:tabLst>
            </a:pPr>
            <a:r>
              <a:rPr spc="-4" dirty="0">
                <a:latin typeface="Times New Roman"/>
                <a:cs typeface="Times New Roman"/>
              </a:rPr>
              <a:t>I </a:t>
            </a:r>
            <a:r>
              <a:rPr spc="-9" dirty="0">
                <a:latin typeface="Times New Roman"/>
                <a:cs typeface="Times New Roman"/>
              </a:rPr>
              <a:t>&amp; Q </a:t>
            </a:r>
            <a:r>
              <a:rPr spc="-4" dirty="0">
                <a:latin typeface="Times New Roman"/>
                <a:cs typeface="Times New Roman"/>
              </a:rPr>
              <a:t>are </a:t>
            </a:r>
            <a:r>
              <a:rPr spc="-9" dirty="0">
                <a:latin typeface="Times New Roman"/>
                <a:cs typeface="Times New Roman"/>
              </a:rPr>
              <a:t>transmitted </a:t>
            </a:r>
            <a:r>
              <a:rPr spc="-4" dirty="0">
                <a:latin typeface="Times New Roman"/>
                <a:cs typeface="Times New Roman"/>
              </a:rPr>
              <a:t>in </a:t>
            </a:r>
            <a:r>
              <a:rPr spc="-9" dirty="0">
                <a:latin typeface="Times New Roman"/>
                <a:cs typeface="Times New Roman"/>
              </a:rPr>
              <a:t>through </a:t>
            </a:r>
            <a:r>
              <a:rPr spc="-4" dirty="0">
                <a:latin typeface="Times New Roman"/>
                <a:cs typeface="Times New Roman"/>
              </a:rPr>
              <a:t>orthogonal carriers at </a:t>
            </a:r>
            <a:r>
              <a:rPr spc="-9" dirty="0">
                <a:latin typeface="Times New Roman"/>
                <a:cs typeface="Times New Roman"/>
              </a:rPr>
              <a:t>the </a:t>
            </a:r>
            <a:r>
              <a:rPr spc="-18" dirty="0">
                <a:latin typeface="Times New Roman"/>
                <a:cs typeface="Times New Roman"/>
              </a:rPr>
              <a:t>same</a:t>
            </a:r>
            <a:r>
              <a:rPr spc="153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freq.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9981" y="5748005"/>
            <a:ext cx="6151023" cy="727358"/>
          </a:xfrm>
          <a:prstGeom prst="rect">
            <a:avLst/>
          </a:prstGeom>
        </p:spPr>
        <p:txBody>
          <a:bodyPr vert="horz" wrap="square" lIns="0" tIns="75164" rIns="0" bIns="0" rtlCol="0">
            <a:spAutoFit/>
          </a:bodyPr>
          <a:lstStyle/>
          <a:p>
            <a:pPr marL="312904" indent="-302325">
              <a:spcBef>
                <a:spcPts val="592"/>
              </a:spcBef>
              <a:buChar char="•"/>
              <a:tabLst>
                <a:tab pos="312904" algn="l"/>
                <a:tab pos="313460" algn="l"/>
              </a:tabLst>
            </a:pPr>
            <a:r>
              <a:rPr sz="2100" spc="-4" dirty="0">
                <a:latin typeface="Times New Roman"/>
                <a:cs typeface="Times New Roman"/>
              </a:rPr>
              <a:t>YUV (YCbCr) for PAL and digital</a:t>
            </a:r>
            <a:r>
              <a:rPr sz="2100" spc="18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video</a:t>
            </a:r>
            <a:endParaRPr sz="2100">
              <a:latin typeface="Times New Roman"/>
              <a:cs typeface="Times New Roman"/>
            </a:endParaRPr>
          </a:p>
          <a:p>
            <a:pPr marL="412008">
              <a:spcBef>
                <a:spcPts val="416"/>
              </a:spcBef>
              <a:tabLst>
                <a:tab pos="663111" algn="l"/>
              </a:tabLst>
            </a:pPr>
            <a:r>
              <a:rPr spc="-4" dirty="0">
                <a:latin typeface="Times New Roman"/>
                <a:cs typeface="Times New Roman"/>
              </a:rPr>
              <a:t>–	</a:t>
            </a:r>
            <a:r>
              <a:rPr spc="-9" dirty="0">
                <a:latin typeface="Times New Roman"/>
                <a:cs typeface="Times New Roman"/>
              </a:rPr>
              <a:t>Y </a:t>
            </a:r>
            <a:r>
              <a:rPr spc="-4" dirty="0">
                <a:latin typeface="Times New Roman"/>
                <a:cs typeface="Times New Roman"/>
              </a:rPr>
              <a:t>~ </a:t>
            </a:r>
            <a:r>
              <a:rPr spc="-13" dirty="0">
                <a:latin typeface="Times New Roman"/>
                <a:cs typeface="Times New Roman"/>
              </a:rPr>
              <a:t>luminance, </a:t>
            </a:r>
            <a:r>
              <a:rPr spc="-9" dirty="0">
                <a:latin typeface="Times New Roman"/>
                <a:cs typeface="Times New Roman"/>
              </a:rPr>
              <a:t>Cb and Cr </a:t>
            </a:r>
            <a:r>
              <a:rPr spc="-4" dirty="0">
                <a:latin typeface="Times New Roman"/>
                <a:cs typeface="Times New Roman"/>
              </a:rPr>
              <a:t>~</a:t>
            </a:r>
            <a:r>
              <a:rPr spc="167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chrominance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7089" y="4547291"/>
            <a:ext cx="4205411" cy="888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0429" y="4564003"/>
            <a:ext cx="4576521" cy="830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4433" y="1484785"/>
            <a:ext cx="8778240" cy="284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6301" y="250196"/>
            <a:ext cx="8764121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Spectrum </a:t>
            </a:r>
            <a:r>
              <a:rPr sz="4000" spc="-4" dirty="0">
                <a:latin typeface="Trebuchet MS" pitchFamily="34" charset="0"/>
              </a:rPr>
              <a:t>of </a:t>
            </a:r>
            <a:r>
              <a:rPr sz="4000" dirty="0">
                <a:latin typeface="Trebuchet MS" pitchFamily="34" charset="0"/>
              </a:rPr>
              <a:t>White</a:t>
            </a:r>
            <a:r>
              <a:rPr sz="4000" spc="-88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Light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6526" y="4797153"/>
            <a:ext cx="9641381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dirty="0">
                <a:latin typeface="Times New Roman"/>
                <a:cs typeface="Times New Roman"/>
              </a:rPr>
              <a:t>1666 Sir </a:t>
            </a:r>
            <a:r>
              <a:rPr sz="2100" spc="-18" dirty="0">
                <a:latin typeface="Times New Roman"/>
                <a:cs typeface="Times New Roman"/>
              </a:rPr>
              <a:t>Isaac </a:t>
            </a:r>
            <a:r>
              <a:rPr sz="2100" spc="-4" dirty="0">
                <a:latin typeface="Times New Roman"/>
                <a:cs typeface="Times New Roman"/>
              </a:rPr>
              <a:t>Newton, </a:t>
            </a:r>
            <a:r>
              <a:rPr sz="2100" dirty="0">
                <a:latin typeface="Times New Roman"/>
                <a:cs typeface="Times New Roman"/>
              </a:rPr>
              <a:t>24 </a:t>
            </a:r>
            <a:r>
              <a:rPr sz="2100" spc="-22" dirty="0">
                <a:latin typeface="Times New Roman"/>
                <a:cs typeface="Times New Roman"/>
              </a:rPr>
              <a:t>year </a:t>
            </a:r>
            <a:r>
              <a:rPr sz="2100" dirty="0">
                <a:latin typeface="Times New Roman"/>
                <a:cs typeface="Times New Roman"/>
              </a:rPr>
              <a:t>old, </a:t>
            </a:r>
            <a:r>
              <a:rPr sz="2100" spc="-4" dirty="0">
                <a:latin typeface="Times New Roman"/>
                <a:cs typeface="Times New Roman"/>
              </a:rPr>
              <a:t>discovered </a:t>
            </a:r>
            <a:r>
              <a:rPr sz="2100" dirty="0">
                <a:latin typeface="Times New Roman"/>
                <a:cs typeface="Times New Roman"/>
              </a:rPr>
              <a:t>white </a:t>
            </a:r>
            <a:r>
              <a:rPr sz="2100" spc="-4" dirty="0">
                <a:latin typeface="Times New Roman"/>
                <a:cs typeface="Times New Roman"/>
              </a:rPr>
              <a:t>light</a:t>
            </a:r>
            <a:r>
              <a:rPr sz="2100" spc="167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spectrum.</a:t>
            </a:r>
            <a:endParaRPr sz="2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80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498" y="257555"/>
            <a:ext cx="9334993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Color</a:t>
            </a:r>
            <a:r>
              <a:rPr sz="4000" spc="-57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Coordinates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4375" y="2043153"/>
            <a:ext cx="3181939" cy="3131988"/>
          </a:xfrm>
          <a:prstGeom prst="rect">
            <a:avLst/>
          </a:prstGeom>
        </p:spPr>
        <p:txBody>
          <a:bodyPr vert="horz" wrap="square" lIns="0" tIns="96878" rIns="0" bIns="0" rtlCol="0">
            <a:spAutoFit/>
          </a:bodyPr>
          <a:lstStyle/>
          <a:p>
            <a:pPr marL="312904" indent="-302325">
              <a:spcBef>
                <a:spcPts val="763"/>
              </a:spcBef>
              <a:buChar char="•"/>
              <a:tabLst>
                <a:tab pos="312904" algn="l"/>
                <a:tab pos="313460" algn="l"/>
              </a:tabLst>
            </a:pPr>
            <a:r>
              <a:rPr sz="2800" spc="-4" dirty="0">
                <a:latin typeface="Times New Roman"/>
                <a:cs typeface="Times New Roman"/>
              </a:rPr>
              <a:t>RGB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96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CIE</a:t>
            </a:r>
            <a:endParaRPr sz="2800">
              <a:latin typeface="Times New Roman"/>
              <a:cs typeface="Times New Roman"/>
            </a:endParaRPr>
          </a:p>
          <a:p>
            <a:pPr marL="312904" indent="-302325">
              <a:spcBef>
                <a:spcPts val="671"/>
              </a:spcBef>
              <a:buChar char="•"/>
              <a:tabLst>
                <a:tab pos="312904" algn="l"/>
                <a:tab pos="313460" algn="l"/>
              </a:tabLst>
            </a:pPr>
            <a:r>
              <a:rPr sz="2800" spc="-9" dirty="0">
                <a:latin typeface="Times New Roman"/>
                <a:cs typeface="Times New Roman"/>
              </a:rPr>
              <a:t>XYZ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CIE</a:t>
            </a:r>
            <a:endParaRPr sz="2800">
              <a:latin typeface="Times New Roman"/>
              <a:cs typeface="Times New Roman"/>
            </a:endParaRPr>
          </a:p>
          <a:p>
            <a:pPr marL="312904" indent="-302325">
              <a:spcBef>
                <a:spcPts val="675"/>
              </a:spcBef>
              <a:buChar char="•"/>
              <a:tabLst>
                <a:tab pos="312904" algn="l"/>
                <a:tab pos="313460" algn="l"/>
              </a:tabLst>
            </a:pPr>
            <a:r>
              <a:rPr sz="2800" spc="-4" dirty="0">
                <a:latin typeface="Times New Roman"/>
                <a:cs typeface="Times New Roman"/>
              </a:rPr>
              <a:t>RGB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92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NTSC</a:t>
            </a:r>
            <a:endParaRPr sz="2800">
              <a:latin typeface="Times New Roman"/>
              <a:cs typeface="Times New Roman"/>
            </a:endParaRPr>
          </a:p>
          <a:p>
            <a:pPr marL="312904" indent="-302325">
              <a:spcBef>
                <a:spcPts val="671"/>
              </a:spcBef>
              <a:buChar char="•"/>
              <a:tabLst>
                <a:tab pos="312904" algn="l"/>
                <a:tab pos="313460" algn="l"/>
              </a:tabLst>
            </a:pPr>
            <a:r>
              <a:rPr sz="2800" spc="-9" dirty="0">
                <a:latin typeface="Times New Roman"/>
                <a:cs typeface="Times New Roman"/>
              </a:rPr>
              <a:t>YIQ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NTSC</a:t>
            </a:r>
            <a:endParaRPr sz="2800">
              <a:latin typeface="Times New Roman"/>
              <a:cs typeface="Times New Roman"/>
            </a:endParaRPr>
          </a:p>
          <a:p>
            <a:pPr marL="312904" indent="-302325">
              <a:spcBef>
                <a:spcPts val="675"/>
              </a:spcBef>
              <a:buChar char="•"/>
              <a:tabLst>
                <a:tab pos="312904" algn="l"/>
                <a:tab pos="313460" algn="l"/>
              </a:tabLst>
            </a:pPr>
            <a:r>
              <a:rPr sz="2800" spc="-9" dirty="0">
                <a:latin typeface="Times New Roman"/>
                <a:cs typeface="Times New Roman"/>
              </a:rPr>
              <a:t>YUV</a:t>
            </a:r>
            <a:r>
              <a:rPr sz="2800" spc="-57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(YCbCr)</a:t>
            </a:r>
            <a:endParaRPr sz="2800">
              <a:latin typeface="Times New Roman"/>
              <a:cs typeface="Times New Roman"/>
            </a:endParaRPr>
          </a:p>
          <a:p>
            <a:pPr marL="312904" indent="-302325">
              <a:spcBef>
                <a:spcPts val="675"/>
              </a:spcBef>
              <a:buChar char="•"/>
              <a:tabLst>
                <a:tab pos="312904" algn="l"/>
                <a:tab pos="313460" algn="l"/>
              </a:tabLst>
            </a:pPr>
            <a:r>
              <a:rPr sz="2800" spc="-13" dirty="0">
                <a:latin typeface="Times New Roman"/>
                <a:cs typeface="Times New Roman"/>
              </a:rPr>
              <a:t>CMY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57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689" y="775012"/>
            <a:ext cx="10425463" cy="1817657"/>
            <a:chOff x="774191" y="853947"/>
            <a:chExt cx="9144000" cy="2002789"/>
          </a:xfrm>
        </p:grpSpPr>
        <p:sp>
          <p:nvSpPr>
            <p:cNvPr id="3" name="object 3"/>
            <p:cNvSpPr/>
            <p:nvPr/>
          </p:nvSpPr>
          <p:spPr>
            <a:xfrm>
              <a:off x="3483863" y="893571"/>
              <a:ext cx="1472184" cy="1962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34583" y="893571"/>
              <a:ext cx="1472184" cy="1962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79208" y="893571"/>
              <a:ext cx="1478279" cy="1962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2465" y="257555"/>
            <a:ext cx="2940559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Examples</a:t>
            </a:r>
          </a:p>
        </p:txBody>
      </p:sp>
      <p:sp>
        <p:nvSpPr>
          <p:cNvPr id="7" name="object 7"/>
          <p:cNvSpPr/>
          <p:nvPr/>
        </p:nvSpPr>
        <p:spPr>
          <a:xfrm>
            <a:off x="3913023" y="2692025"/>
            <a:ext cx="1713251" cy="1820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5775" y="2692025"/>
            <a:ext cx="1713251" cy="1820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51575" y="2692025"/>
            <a:ext cx="1720200" cy="1820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55380" y="3811896"/>
            <a:ext cx="829185" cy="25746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spc="-9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SV</a:t>
            </a:r>
          </a:p>
        </p:txBody>
      </p:sp>
      <p:sp>
        <p:nvSpPr>
          <p:cNvPr id="11" name="object 11"/>
          <p:cNvSpPr/>
          <p:nvPr/>
        </p:nvSpPr>
        <p:spPr>
          <a:xfrm>
            <a:off x="1317083" y="1928540"/>
            <a:ext cx="2394381" cy="2536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3023" y="4597972"/>
            <a:ext cx="1713251" cy="1842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5775" y="4597972"/>
            <a:ext cx="1713251" cy="1842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1575" y="4597972"/>
            <a:ext cx="1720200" cy="1842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355380" y="5609960"/>
            <a:ext cx="829184" cy="25746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spc="-22" dirty="0">
                <a:latin typeface="Arial"/>
                <a:cs typeface="Arial"/>
              </a:rPr>
              <a:t>Y</a:t>
            </a:r>
            <a:r>
              <a:rPr sz="1600" spc="-9" dirty="0">
                <a:latin typeface="Arial"/>
                <a:cs typeface="Arial"/>
              </a:rPr>
              <a:t>UV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55381" y="1831260"/>
            <a:ext cx="829185" cy="25746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spc="-9" dirty="0">
                <a:latin typeface="Arial"/>
                <a:cs typeface="Arial"/>
              </a:rPr>
              <a:t>RGB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6749" y="290730"/>
            <a:ext cx="7754184" cy="1878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81" y="257555"/>
            <a:ext cx="3138459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Examples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4947" y="2169014"/>
            <a:ext cx="943459" cy="25746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spc="-9" dirty="0">
                <a:latin typeface="Arial"/>
                <a:cs typeface="Arial"/>
              </a:rPr>
              <a:t>RGB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7987" y="870267"/>
            <a:ext cx="10232881" cy="3362149"/>
            <a:chOff x="917447" y="1277619"/>
            <a:chExt cx="8975090" cy="3704590"/>
          </a:xfrm>
        </p:grpSpPr>
        <p:sp>
          <p:nvSpPr>
            <p:cNvPr id="6" name="object 6"/>
            <p:cNvSpPr/>
            <p:nvPr/>
          </p:nvSpPr>
          <p:spPr>
            <a:xfrm>
              <a:off x="917447" y="1277619"/>
              <a:ext cx="2297801" cy="2249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28895" y="2991174"/>
              <a:ext cx="6563148" cy="1990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714947" y="4122997"/>
            <a:ext cx="749201" cy="25746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spc="-9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SV</a:t>
            </a:r>
          </a:p>
        </p:txBody>
      </p:sp>
      <p:sp>
        <p:nvSpPr>
          <p:cNvPr id="9" name="object 9"/>
          <p:cNvSpPr/>
          <p:nvPr/>
        </p:nvSpPr>
        <p:spPr>
          <a:xfrm>
            <a:off x="3546749" y="4380462"/>
            <a:ext cx="7639928" cy="1858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19016" y="5987983"/>
            <a:ext cx="749200" cy="257465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1600" spc="-22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IQ</a:t>
            </a:r>
          </a:p>
        </p:txBody>
      </p:sp>
    </p:spTree>
    <p:extLst>
      <p:ext uri="{BB962C8B-B14F-4D97-AF65-F5344CB8AC3E}">
        <p14:creationId xmlns:p14="http://schemas.microsoft.com/office/powerpoint/2010/main" val="29050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426" y="257555"/>
            <a:ext cx="3686447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4" dirty="0">
                <a:latin typeface="Trebuchet MS" pitchFamily="34" charset="0"/>
              </a:rPr>
              <a:t>S</a:t>
            </a:r>
            <a:r>
              <a:rPr sz="4000" spc="-13" dirty="0">
                <a:latin typeface="Trebuchet MS" pitchFamily="34" charset="0"/>
              </a:rPr>
              <a:t>u</a:t>
            </a:r>
            <a:r>
              <a:rPr sz="4000" spc="4" dirty="0">
                <a:latin typeface="Trebuchet MS" pitchFamily="34" charset="0"/>
              </a:rPr>
              <a:t>mma</a:t>
            </a:r>
            <a:r>
              <a:rPr sz="4000" spc="9" dirty="0">
                <a:latin typeface="Trebuchet MS" pitchFamily="34" charset="0"/>
              </a:rPr>
              <a:t>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4235" y="1586169"/>
            <a:ext cx="8669787" cy="2523948"/>
          </a:xfrm>
          <a:prstGeom prst="rect">
            <a:avLst/>
          </a:prstGeom>
        </p:spPr>
        <p:txBody>
          <a:bodyPr vert="horz" wrap="square" lIns="0" tIns="48438" rIns="0" bIns="0" rtlCol="0">
            <a:spAutoFit/>
          </a:bodyPr>
          <a:lstStyle/>
          <a:p>
            <a:pPr marL="312904" indent="-302325">
              <a:spcBef>
                <a:spcPts val="381"/>
              </a:spcBef>
              <a:buChar char="•"/>
              <a:tabLst>
                <a:tab pos="312904" algn="l"/>
                <a:tab pos="313460" algn="l"/>
              </a:tabLst>
            </a:pPr>
            <a:r>
              <a:rPr sz="2500" dirty="0">
                <a:latin typeface="Times New Roman"/>
                <a:cs typeface="Times New Roman"/>
              </a:rPr>
              <a:t>Monochrome </a:t>
            </a:r>
            <a:r>
              <a:rPr sz="2500" spc="-4" dirty="0">
                <a:latin typeface="Times New Roman"/>
                <a:cs typeface="Times New Roman"/>
              </a:rPr>
              <a:t>human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9" dirty="0">
                <a:latin typeface="Times New Roman"/>
                <a:cs typeface="Times New Roman"/>
              </a:rPr>
              <a:t>vision</a:t>
            </a:r>
            <a:endParaRPr sz="250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294"/>
              </a:spcBef>
              <a:buChar char="–"/>
              <a:tabLst>
                <a:tab pos="663667" algn="l"/>
                <a:tab pos="2968687" algn="l"/>
              </a:tabLst>
            </a:pPr>
            <a:r>
              <a:rPr sz="2500" spc="4" dirty="0">
                <a:latin typeface="Times New Roman"/>
                <a:cs typeface="Times New Roman"/>
              </a:rPr>
              <a:t>visual</a:t>
            </a:r>
            <a:r>
              <a:rPr sz="2500" spc="-92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properties:	</a:t>
            </a:r>
            <a:r>
              <a:rPr sz="2500" dirty="0">
                <a:latin typeface="Times New Roman"/>
                <a:cs typeface="Times New Roman"/>
              </a:rPr>
              <a:t>luminance </a:t>
            </a:r>
            <a:r>
              <a:rPr sz="2500" spc="4" dirty="0">
                <a:latin typeface="Times New Roman"/>
                <a:cs typeface="Times New Roman"/>
              </a:rPr>
              <a:t>vs. brightness,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etc.</a:t>
            </a:r>
            <a:endParaRPr sz="250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294"/>
              </a:spcBef>
              <a:buChar char="–"/>
              <a:tabLst>
                <a:tab pos="663667" algn="l"/>
              </a:tabLst>
            </a:pPr>
            <a:r>
              <a:rPr sz="2500" spc="-4" dirty="0">
                <a:latin typeface="Times New Roman"/>
                <a:cs typeface="Times New Roman"/>
              </a:rPr>
              <a:t>image </a:t>
            </a:r>
            <a:r>
              <a:rPr sz="2500" spc="4" dirty="0">
                <a:latin typeface="Times New Roman"/>
                <a:cs typeface="Times New Roman"/>
              </a:rPr>
              <a:t>fidelity</a:t>
            </a:r>
            <a:r>
              <a:rPr sz="2500" spc="-127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criteria</a:t>
            </a:r>
            <a:endParaRPr sz="2500">
              <a:latin typeface="Times New Roman"/>
              <a:cs typeface="Times New Roman"/>
            </a:endParaRPr>
          </a:p>
          <a:p>
            <a:pPr marL="312904" indent="-302325">
              <a:spcBef>
                <a:spcPts val="149"/>
              </a:spcBef>
              <a:buChar char="•"/>
              <a:tabLst>
                <a:tab pos="312904" algn="l"/>
                <a:tab pos="313460" algn="l"/>
              </a:tabLst>
            </a:pPr>
            <a:r>
              <a:rPr sz="2500" spc="9" dirty="0">
                <a:latin typeface="Times New Roman"/>
                <a:cs typeface="Times New Roman"/>
              </a:rPr>
              <a:t>Color</a:t>
            </a:r>
            <a:endParaRPr sz="250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294"/>
              </a:spcBef>
              <a:buChar char="–"/>
              <a:tabLst>
                <a:tab pos="663667" algn="l"/>
              </a:tabLst>
            </a:pPr>
            <a:r>
              <a:rPr sz="2500" spc="4" dirty="0">
                <a:latin typeface="Times New Roman"/>
                <a:cs typeface="Times New Roman"/>
              </a:rPr>
              <a:t>Color </a:t>
            </a:r>
            <a:r>
              <a:rPr sz="2500" dirty="0">
                <a:latin typeface="Times New Roman"/>
                <a:cs typeface="Times New Roman"/>
              </a:rPr>
              <a:t>representations </a:t>
            </a:r>
            <a:r>
              <a:rPr sz="2500" spc="4" dirty="0">
                <a:latin typeface="Times New Roman"/>
                <a:cs typeface="Times New Roman"/>
              </a:rPr>
              <a:t>and three </a:t>
            </a:r>
            <a:r>
              <a:rPr sz="2500" spc="-4" dirty="0">
                <a:latin typeface="Times New Roman"/>
                <a:cs typeface="Times New Roman"/>
              </a:rPr>
              <a:t>primary</a:t>
            </a:r>
            <a:r>
              <a:rPr sz="2500" spc="-246" dirty="0">
                <a:latin typeface="Times New Roman"/>
                <a:cs typeface="Times New Roman"/>
              </a:rPr>
              <a:t> </a:t>
            </a:r>
            <a:r>
              <a:rPr sz="2500" spc="4" dirty="0">
                <a:latin typeface="Times New Roman"/>
                <a:cs typeface="Times New Roman"/>
              </a:rPr>
              <a:t>colors</a:t>
            </a:r>
            <a:endParaRPr sz="250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294"/>
              </a:spcBef>
              <a:buChar char="–"/>
              <a:tabLst>
                <a:tab pos="663667" algn="l"/>
              </a:tabLst>
            </a:pPr>
            <a:r>
              <a:rPr sz="2500" spc="4" dirty="0">
                <a:latin typeface="Times New Roman"/>
                <a:cs typeface="Times New Roman"/>
              </a:rPr>
              <a:t>Color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coordinates</a:t>
            </a:r>
            <a:endParaRPr sz="25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6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64" y="257554"/>
            <a:ext cx="8195877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Color </a:t>
            </a:r>
            <a:r>
              <a:rPr sz="4000" dirty="0">
                <a:latin typeface="Trebuchet MS" pitchFamily="34" charset="0"/>
              </a:rPr>
              <a:t>Image</a:t>
            </a:r>
            <a:r>
              <a:rPr sz="4000" spc="-75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0972" y="1067773"/>
            <a:ext cx="9878851" cy="2940251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sz="2100" spc="-4" dirty="0">
                <a:latin typeface="Times New Roman"/>
                <a:cs typeface="Times New Roman"/>
              </a:rPr>
              <a:t>There </a:t>
            </a:r>
            <a:r>
              <a:rPr sz="2100" spc="-9" dirty="0">
                <a:latin typeface="Times New Roman"/>
                <a:cs typeface="Times New Roman"/>
              </a:rPr>
              <a:t>are </a:t>
            </a:r>
            <a:r>
              <a:rPr sz="2100" dirty="0">
                <a:latin typeface="Times New Roman"/>
                <a:cs typeface="Times New Roman"/>
              </a:rPr>
              <a:t>2 </a:t>
            </a:r>
            <a:r>
              <a:rPr sz="2100" spc="-18" dirty="0">
                <a:latin typeface="Times New Roman"/>
                <a:cs typeface="Times New Roman"/>
              </a:rPr>
              <a:t>types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4" dirty="0">
                <a:latin typeface="Times New Roman"/>
                <a:cs typeface="Times New Roman"/>
              </a:rPr>
              <a:t>color image</a:t>
            </a:r>
            <a:r>
              <a:rPr sz="2100" spc="83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processes</a:t>
            </a:r>
            <a:endParaRPr sz="210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2200">
              <a:latin typeface="Times New Roman"/>
              <a:cs typeface="Times New Roman"/>
            </a:endParaRPr>
          </a:p>
          <a:p>
            <a:pPr marL="1077346" indent="-265022">
              <a:buAutoNum type="arabicPeriod"/>
              <a:tabLst>
                <a:tab pos="1077903" algn="l"/>
              </a:tabLst>
            </a:pP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Pseudocolor image process: Assigning colors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100" spc="-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13" dirty="0">
                <a:solidFill>
                  <a:srgbClr val="FF0000"/>
                </a:solidFill>
                <a:latin typeface="Times New Roman"/>
                <a:cs typeface="Times New Roman"/>
              </a:rPr>
              <a:t>gray</a:t>
            </a:r>
            <a:endParaRPr sz="2100">
              <a:latin typeface="Times New Roman"/>
              <a:cs typeface="Times New Roman"/>
            </a:endParaRPr>
          </a:p>
          <a:p>
            <a:pPr marL="11135" marR="4454"/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values based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on a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specific criterion.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Gray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scale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images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to be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processed 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may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be a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single image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or multiple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images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such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as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multispectral</a:t>
            </a:r>
            <a:r>
              <a:rPr sz="2100" spc="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images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2300">
              <a:latin typeface="Times New Roman"/>
              <a:cs typeface="Times New Roman"/>
            </a:endParaRPr>
          </a:p>
          <a:p>
            <a:pPr marL="11135" marR="472139" indent="801746">
              <a:lnSpc>
                <a:spcPts val="2315"/>
              </a:lnSpc>
              <a:buAutoNum type="arabicPeriod" startAt="2"/>
              <a:tabLst>
                <a:tab pos="1077903" algn="l"/>
              </a:tabLst>
            </a:pP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Full color image process: The process </a:t>
            </a: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to manipulate</a:t>
            </a:r>
            <a:r>
              <a:rPr sz="2100" spc="-4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100" spc="-9" dirty="0">
                <a:solidFill>
                  <a:srgbClr val="3333CC"/>
                </a:solidFill>
                <a:latin typeface="Times New Roman"/>
                <a:cs typeface="Times New Roman"/>
              </a:rPr>
              <a:t>real 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color </a:t>
            </a:r>
            <a:r>
              <a:rPr sz="2100" spc="-9" dirty="0">
                <a:solidFill>
                  <a:srgbClr val="3333CC"/>
                </a:solidFill>
                <a:latin typeface="Times New Roman"/>
                <a:cs typeface="Times New Roman"/>
              </a:rPr>
              <a:t>images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such </a:t>
            </a:r>
            <a:r>
              <a:rPr sz="2100" spc="-9" dirty="0">
                <a:solidFill>
                  <a:srgbClr val="3333CC"/>
                </a:solidFill>
                <a:latin typeface="Times New Roman"/>
                <a:cs typeface="Times New Roman"/>
              </a:rPr>
              <a:t>as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color</a:t>
            </a:r>
            <a:r>
              <a:rPr sz="2100" spc="31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photographs.</a:t>
            </a:r>
            <a:endParaRPr sz="21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32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2179" y="6204704"/>
            <a:ext cx="2948813" cy="288805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33406" marR="26725">
              <a:spcBef>
                <a:spcPts val="92"/>
              </a:spcBef>
            </a:pPr>
            <a:r>
              <a:rPr sz="900" dirty="0">
                <a:latin typeface="Times New Roman"/>
                <a:cs typeface="Times New Roman"/>
              </a:rPr>
              <a:t>(Images </a:t>
            </a:r>
            <a:r>
              <a:rPr sz="900" spc="-4" dirty="0">
                <a:latin typeface="Times New Roman"/>
                <a:cs typeface="Times New Roman"/>
              </a:rPr>
              <a:t>from </a:t>
            </a:r>
            <a:r>
              <a:rPr sz="900" spc="-9" dirty="0">
                <a:latin typeface="Times New Roman"/>
                <a:cs typeface="Times New Roman"/>
              </a:rPr>
              <a:t>Rafael </a:t>
            </a:r>
            <a:r>
              <a:rPr sz="900" dirty="0">
                <a:latin typeface="Times New Roman"/>
                <a:cs typeface="Times New Roman"/>
              </a:rPr>
              <a:t>C. Gonzalez </a:t>
            </a:r>
            <a:r>
              <a:rPr sz="900" spc="9" dirty="0">
                <a:latin typeface="Times New Roman"/>
                <a:cs typeface="Times New Roman"/>
              </a:rPr>
              <a:t>and </a:t>
            </a:r>
            <a:r>
              <a:rPr sz="900" dirty="0">
                <a:latin typeface="Times New Roman"/>
                <a:cs typeface="Times New Roman"/>
              </a:rPr>
              <a:t>Richard </a:t>
            </a:r>
            <a:r>
              <a:rPr sz="900" spc="4" dirty="0">
                <a:latin typeface="Times New Roman"/>
                <a:cs typeface="Times New Roman"/>
              </a:rPr>
              <a:t>E.  </a:t>
            </a:r>
            <a:r>
              <a:rPr sz="900" spc="-9" dirty="0">
                <a:latin typeface="Times New Roman"/>
                <a:cs typeface="Times New Roman"/>
              </a:rPr>
              <a:t>Wood, </a:t>
            </a:r>
            <a:r>
              <a:rPr sz="900" dirty="0">
                <a:latin typeface="Times New Roman"/>
                <a:cs typeface="Times New Roman"/>
              </a:rPr>
              <a:t>Digital </a:t>
            </a:r>
            <a:r>
              <a:rPr sz="900" spc="4" dirty="0">
                <a:latin typeface="Times New Roman"/>
                <a:cs typeface="Times New Roman"/>
              </a:rPr>
              <a:t>Image </a:t>
            </a:r>
            <a:r>
              <a:rPr sz="900" spc="-4" dirty="0">
                <a:latin typeface="Times New Roman"/>
                <a:cs typeface="Times New Roman"/>
              </a:rPr>
              <a:t>Processing, </a:t>
            </a:r>
            <a:r>
              <a:rPr sz="900" spc="4" dirty="0">
                <a:latin typeface="Times New Roman"/>
                <a:cs typeface="Times New Roman"/>
              </a:rPr>
              <a:t>2</a:t>
            </a:r>
            <a:r>
              <a:rPr sz="900" spc="6" baseline="25641" dirty="0">
                <a:latin typeface="Times New Roman"/>
                <a:cs typeface="Times New Roman"/>
              </a:rPr>
              <a:t>nd</a:t>
            </a:r>
            <a:r>
              <a:rPr sz="900" spc="32" baseline="25641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Edition.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466" y="257555"/>
            <a:ext cx="10238527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Pseudocolor </a:t>
            </a:r>
            <a:r>
              <a:rPr sz="4000" dirty="0">
                <a:latin typeface="Trebuchet MS" pitchFamily="34" charset="0"/>
              </a:rPr>
              <a:t>Image</a:t>
            </a:r>
            <a:r>
              <a:rPr sz="4000" spc="-53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Processing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2603" y="1067775"/>
            <a:ext cx="9535677" cy="1797616"/>
          </a:xfrm>
          <a:prstGeom prst="rect">
            <a:avLst/>
          </a:prstGeom>
        </p:spPr>
        <p:txBody>
          <a:bodyPr vert="horz" wrap="square" lIns="0" tIns="42871" rIns="0" bIns="0" rtlCol="0">
            <a:spAutoFit/>
          </a:bodyPr>
          <a:lstStyle/>
          <a:p>
            <a:pPr marL="11135" marR="14476">
              <a:lnSpc>
                <a:spcPts val="2315"/>
              </a:lnSpc>
              <a:spcBef>
                <a:spcPts val="338"/>
              </a:spcBef>
            </a:pPr>
            <a:r>
              <a:rPr sz="2100" spc="-4" dirty="0">
                <a:latin typeface="Times New Roman"/>
                <a:cs typeface="Times New Roman"/>
              </a:rPr>
              <a:t>Pseudo color </a:t>
            </a:r>
            <a:r>
              <a:rPr sz="2100" dirty="0">
                <a:latin typeface="Times New Roman"/>
                <a:cs typeface="Times New Roman"/>
              </a:rPr>
              <a:t>= </a:t>
            </a:r>
            <a:r>
              <a:rPr sz="2100" spc="-4" dirty="0">
                <a:latin typeface="Times New Roman"/>
                <a:cs typeface="Times New Roman"/>
              </a:rPr>
              <a:t>false color </a:t>
            </a:r>
            <a:r>
              <a:rPr sz="2100" dirty="0">
                <a:latin typeface="Times New Roman"/>
                <a:cs typeface="Times New Roman"/>
              </a:rPr>
              <a:t>: </a:t>
            </a:r>
            <a:r>
              <a:rPr sz="2100" spc="-26" dirty="0">
                <a:solidFill>
                  <a:srgbClr val="009900"/>
                </a:solidFill>
                <a:latin typeface="Times New Roman"/>
                <a:cs typeface="Times New Roman"/>
              </a:rPr>
              <a:t>In </a:t>
            </a:r>
            <a:r>
              <a:rPr sz="2100" dirty="0">
                <a:solidFill>
                  <a:srgbClr val="009900"/>
                </a:solidFill>
                <a:latin typeface="Times New Roman"/>
                <a:cs typeface="Times New Roman"/>
              </a:rPr>
              <a:t>some </a:t>
            </a:r>
            <a:r>
              <a:rPr sz="2100" spc="-9" dirty="0">
                <a:solidFill>
                  <a:srgbClr val="009900"/>
                </a:solidFill>
                <a:latin typeface="Times New Roman"/>
                <a:cs typeface="Times New Roman"/>
              </a:rPr>
              <a:t>case </a:t>
            </a:r>
            <a:r>
              <a:rPr sz="2100" spc="-4" dirty="0">
                <a:solidFill>
                  <a:srgbClr val="009900"/>
                </a:solidFill>
                <a:latin typeface="Times New Roman"/>
                <a:cs typeface="Times New Roman"/>
              </a:rPr>
              <a:t>there </a:t>
            </a:r>
            <a:r>
              <a:rPr sz="2100" dirty="0">
                <a:solidFill>
                  <a:srgbClr val="009900"/>
                </a:solidFill>
                <a:latin typeface="Times New Roman"/>
                <a:cs typeface="Times New Roman"/>
              </a:rPr>
              <a:t>is no </a:t>
            </a:r>
            <a:r>
              <a:rPr sz="2100" spc="-4" dirty="0">
                <a:solidFill>
                  <a:srgbClr val="009900"/>
                </a:solidFill>
                <a:latin typeface="Times New Roman"/>
                <a:cs typeface="Times New Roman"/>
              </a:rPr>
              <a:t>“color” concept  for </a:t>
            </a:r>
            <a:r>
              <a:rPr sz="2100" dirty="0">
                <a:solidFill>
                  <a:srgbClr val="009900"/>
                </a:solidFill>
                <a:latin typeface="Times New Roman"/>
                <a:cs typeface="Times New Roman"/>
              </a:rPr>
              <a:t>a </a:t>
            </a:r>
            <a:r>
              <a:rPr sz="2100" spc="-9" dirty="0">
                <a:solidFill>
                  <a:srgbClr val="009900"/>
                </a:solidFill>
                <a:latin typeface="Times New Roman"/>
                <a:cs typeface="Times New Roman"/>
              </a:rPr>
              <a:t>gray </a:t>
            </a:r>
            <a:r>
              <a:rPr sz="2100" spc="-4" dirty="0">
                <a:solidFill>
                  <a:srgbClr val="009900"/>
                </a:solidFill>
                <a:latin typeface="Times New Roman"/>
                <a:cs typeface="Times New Roman"/>
              </a:rPr>
              <a:t>scale image </a:t>
            </a:r>
            <a:r>
              <a:rPr sz="2100" dirty="0">
                <a:solidFill>
                  <a:srgbClr val="009900"/>
                </a:solidFill>
                <a:latin typeface="Times New Roman"/>
                <a:cs typeface="Times New Roman"/>
              </a:rPr>
              <a:t>but </a:t>
            </a:r>
            <a:r>
              <a:rPr sz="2100" spc="-4" dirty="0">
                <a:solidFill>
                  <a:srgbClr val="009900"/>
                </a:solidFill>
                <a:latin typeface="Times New Roman"/>
                <a:cs typeface="Times New Roman"/>
              </a:rPr>
              <a:t>we </a:t>
            </a:r>
            <a:r>
              <a:rPr sz="2100" spc="-9" dirty="0">
                <a:solidFill>
                  <a:srgbClr val="009900"/>
                </a:solidFill>
                <a:latin typeface="Times New Roman"/>
                <a:cs typeface="Times New Roman"/>
              </a:rPr>
              <a:t>can assign “false” </a:t>
            </a:r>
            <a:r>
              <a:rPr sz="2100" spc="-4" dirty="0">
                <a:solidFill>
                  <a:srgbClr val="009900"/>
                </a:solidFill>
                <a:latin typeface="Times New Roman"/>
                <a:cs typeface="Times New Roman"/>
              </a:rPr>
              <a:t>colors </a:t>
            </a:r>
            <a:r>
              <a:rPr sz="2100" dirty="0">
                <a:solidFill>
                  <a:srgbClr val="009900"/>
                </a:solidFill>
                <a:latin typeface="Times New Roman"/>
                <a:cs typeface="Times New Roman"/>
              </a:rPr>
              <a:t>to </a:t>
            </a:r>
            <a:r>
              <a:rPr sz="2100" spc="-4" dirty="0">
                <a:solidFill>
                  <a:srgbClr val="009900"/>
                </a:solidFill>
                <a:latin typeface="Times New Roman"/>
                <a:cs typeface="Times New Roman"/>
              </a:rPr>
              <a:t>an</a:t>
            </a:r>
            <a:r>
              <a:rPr sz="2100" spc="123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2100" spc="-9" dirty="0">
                <a:solidFill>
                  <a:srgbClr val="009900"/>
                </a:solidFill>
                <a:latin typeface="Times New Roman"/>
                <a:cs typeface="Times New Roman"/>
              </a:rPr>
              <a:t>image.</a:t>
            </a:r>
            <a:endParaRPr sz="2100">
              <a:latin typeface="Times New Roman"/>
              <a:cs typeface="Times New Roman"/>
            </a:endParaRPr>
          </a:p>
          <a:p>
            <a:pPr marL="11135">
              <a:spcBef>
                <a:spcPts val="1451"/>
              </a:spcBef>
            </a:pP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Why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we need </a:t>
            </a: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to </a:t>
            </a:r>
            <a:r>
              <a:rPr sz="2100" spc="-9" dirty="0">
                <a:solidFill>
                  <a:srgbClr val="3333CC"/>
                </a:solidFill>
                <a:latin typeface="Times New Roman"/>
                <a:cs typeface="Times New Roman"/>
              </a:rPr>
              <a:t>assign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colors </a:t>
            </a: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to </a:t>
            </a:r>
            <a:r>
              <a:rPr sz="2100" spc="-9" dirty="0">
                <a:solidFill>
                  <a:srgbClr val="3333CC"/>
                </a:solidFill>
                <a:latin typeface="Times New Roman"/>
                <a:cs typeface="Times New Roman"/>
              </a:rPr>
              <a:t>gray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scale</a:t>
            </a:r>
            <a:r>
              <a:rPr sz="2100" spc="22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100" spc="-9" dirty="0">
                <a:solidFill>
                  <a:srgbClr val="3333CC"/>
                </a:solidFill>
                <a:latin typeface="Times New Roman"/>
                <a:cs typeface="Times New Roman"/>
              </a:rPr>
              <a:t>image?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1135" marR="4454">
              <a:lnSpc>
                <a:spcPts val="2315"/>
              </a:lnSpc>
              <a:spcBef>
                <a:spcPts val="4"/>
              </a:spcBef>
            </a:pPr>
            <a:r>
              <a:rPr sz="2100" spc="-4" dirty="0">
                <a:latin typeface="Times New Roman"/>
                <a:cs typeface="Times New Roman"/>
              </a:rPr>
              <a:t>Answer: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Human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can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distinguish </a:t>
            </a:r>
            <a:r>
              <a:rPr sz="2100" spc="-13" dirty="0">
                <a:solidFill>
                  <a:srgbClr val="FF0000"/>
                </a:solidFill>
                <a:latin typeface="Times New Roman"/>
                <a:cs typeface="Times New Roman"/>
              </a:rPr>
              <a:t>different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colors better than </a:t>
            </a:r>
            <a:r>
              <a:rPr sz="2100" spc="-13" dirty="0">
                <a:solidFill>
                  <a:srgbClr val="FF0000"/>
                </a:solidFill>
                <a:latin typeface="Times New Roman"/>
                <a:cs typeface="Times New Roman"/>
              </a:rPr>
              <a:t>different 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shades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92" dirty="0">
                <a:solidFill>
                  <a:srgbClr val="FF0000"/>
                </a:solidFill>
                <a:latin typeface="Times New Roman"/>
                <a:cs typeface="Times New Roman"/>
              </a:rPr>
              <a:t>gray.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44538" y="3381180"/>
            <a:ext cx="3956367" cy="2691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3717" y="3403670"/>
            <a:ext cx="3956367" cy="2691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4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393" y="257555"/>
            <a:ext cx="10561172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Intensity </a:t>
            </a:r>
            <a:r>
              <a:rPr sz="4000" spc="4" dirty="0">
                <a:latin typeface="Trebuchet MS" pitchFamily="34" charset="0"/>
              </a:rPr>
              <a:t>Slicing </a:t>
            </a:r>
            <a:r>
              <a:rPr sz="4000" spc="-4" dirty="0">
                <a:latin typeface="Trebuchet MS" pitchFamily="34" charset="0"/>
              </a:rPr>
              <a:t>or </a:t>
            </a:r>
            <a:r>
              <a:rPr sz="4000" dirty="0">
                <a:latin typeface="Trebuchet MS" pitchFamily="34" charset="0"/>
              </a:rPr>
              <a:t>Density</a:t>
            </a:r>
            <a:r>
              <a:rPr sz="4000" spc="-118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Slicing</a:t>
            </a:r>
          </a:p>
        </p:txBody>
      </p:sp>
      <p:sp>
        <p:nvSpPr>
          <p:cNvPr id="3" name="object 3"/>
          <p:cNvSpPr/>
          <p:nvPr/>
        </p:nvSpPr>
        <p:spPr>
          <a:xfrm>
            <a:off x="1070152" y="2329856"/>
            <a:ext cx="5662579" cy="3788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3389" y="1076534"/>
            <a:ext cx="5542871" cy="880013"/>
          </a:xfrm>
          <a:custGeom>
            <a:avLst/>
            <a:gdLst/>
            <a:ahLst/>
            <a:cxnLst/>
            <a:rect l="l" t="t" r="r" b="b"/>
            <a:pathLst>
              <a:path w="4861559" h="969644">
                <a:moveTo>
                  <a:pt x="4861559" y="0"/>
                </a:moveTo>
                <a:lnTo>
                  <a:pt x="0" y="0"/>
                </a:lnTo>
                <a:lnTo>
                  <a:pt x="0" y="969263"/>
                </a:lnTo>
                <a:lnTo>
                  <a:pt x="4861559" y="969263"/>
                </a:lnTo>
                <a:lnTo>
                  <a:pt x="486155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0400" y="1347166"/>
            <a:ext cx="18678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dirty="0">
                <a:latin typeface="Symbol"/>
                <a:cs typeface="Symbol"/>
              </a:rPr>
              <a:t>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0400" y="1112035"/>
            <a:ext cx="186789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dirty="0">
                <a:latin typeface="Symbol"/>
                <a:cs typeface="Symbol"/>
              </a:rPr>
              <a:t>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4584" y="1092670"/>
            <a:ext cx="232401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i="1" spc="-100" dirty="0">
                <a:latin typeface="Times New Roman"/>
                <a:cs typeface="Times New Roman"/>
              </a:rPr>
              <a:t>C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8045" y="1009682"/>
            <a:ext cx="1998213" cy="815477"/>
          </a:xfrm>
          <a:prstGeom prst="rect">
            <a:avLst/>
          </a:prstGeom>
        </p:spPr>
        <p:txBody>
          <a:bodyPr vert="horz" wrap="square" lIns="0" tIns="91310" rIns="0" bIns="0" rtlCol="0">
            <a:spAutoFit/>
          </a:bodyPr>
          <a:lstStyle/>
          <a:p>
            <a:pPr>
              <a:spcBef>
                <a:spcPts val="719"/>
              </a:spcBef>
              <a:tabLst>
                <a:tab pos="304552" algn="l"/>
              </a:tabLst>
            </a:pPr>
            <a:r>
              <a:rPr sz="2100" dirty="0">
                <a:latin typeface="Times New Roman"/>
                <a:cs typeface="Times New Roman"/>
              </a:rPr>
              <a:t>if	</a:t>
            </a:r>
            <a:r>
              <a:rPr sz="2100" i="1" dirty="0">
                <a:latin typeface="Times New Roman"/>
                <a:cs typeface="Times New Roman"/>
              </a:rPr>
              <a:t>f</a:t>
            </a:r>
            <a:r>
              <a:rPr sz="2100" i="1" spc="-6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</a:t>
            </a:r>
            <a:r>
              <a:rPr sz="2100" spc="-333" dirty="0">
                <a:latin typeface="Times New Roman"/>
                <a:cs typeface="Times New Roman"/>
              </a:rPr>
              <a:t> </a:t>
            </a:r>
            <a:r>
              <a:rPr sz="2100" i="1" spc="26" dirty="0">
                <a:latin typeface="Times New Roman"/>
                <a:cs typeface="Times New Roman"/>
              </a:rPr>
              <a:t>x</a:t>
            </a:r>
            <a:r>
              <a:rPr sz="2100" spc="26" dirty="0">
                <a:latin typeface="Times New Roman"/>
                <a:cs typeface="Times New Roman"/>
              </a:rPr>
              <a:t>,</a:t>
            </a:r>
            <a:r>
              <a:rPr sz="2100" spc="-83" dirty="0">
                <a:latin typeface="Times New Roman"/>
                <a:cs typeface="Times New Roman"/>
              </a:rPr>
              <a:t> </a:t>
            </a:r>
            <a:r>
              <a:rPr sz="2100" i="1" spc="57" dirty="0">
                <a:latin typeface="Times New Roman"/>
                <a:cs typeface="Times New Roman"/>
              </a:rPr>
              <a:t>y</a:t>
            </a:r>
            <a:r>
              <a:rPr sz="2100" spc="57" dirty="0">
                <a:latin typeface="Times New Roman"/>
                <a:cs typeface="Times New Roman"/>
              </a:rPr>
              <a:t>)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</a:t>
            </a:r>
            <a:r>
              <a:rPr sz="2100" spc="-123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T</a:t>
            </a:r>
            <a:endParaRPr sz="2100" dirty="0">
              <a:latin typeface="Times New Roman"/>
              <a:cs typeface="Times New Roman"/>
            </a:endParaRPr>
          </a:p>
          <a:p>
            <a:pPr marL="13362">
              <a:spcBef>
                <a:spcPts val="631"/>
              </a:spcBef>
              <a:tabLst>
                <a:tab pos="317915" algn="l"/>
              </a:tabLst>
            </a:pPr>
            <a:r>
              <a:rPr sz="2100" dirty="0">
                <a:latin typeface="Times New Roman"/>
                <a:cs typeface="Times New Roman"/>
              </a:rPr>
              <a:t>if	</a:t>
            </a:r>
            <a:r>
              <a:rPr sz="2100" i="1" dirty="0">
                <a:latin typeface="Times New Roman"/>
                <a:cs typeface="Times New Roman"/>
              </a:rPr>
              <a:t>f</a:t>
            </a:r>
            <a:r>
              <a:rPr sz="2100" i="1" spc="-6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</a:t>
            </a:r>
            <a:r>
              <a:rPr sz="2100" spc="-333" dirty="0">
                <a:latin typeface="Times New Roman"/>
                <a:cs typeface="Times New Roman"/>
              </a:rPr>
              <a:t> </a:t>
            </a:r>
            <a:r>
              <a:rPr sz="2100" i="1" spc="26" dirty="0">
                <a:latin typeface="Times New Roman"/>
                <a:cs typeface="Times New Roman"/>
              </a:rPr>
              <a:t>x</a:t>
            </a:r>
            <a:r>
              <a:rPr sz="2100" spc="26" dirty="0">
                <a:latin typeface="Times New Roman"/>
                <a:cs typeface="Times New Roman"/>
              </a:rPr>
              <a:t>,</a:t>
            </a:r>
            <a:r>
              <a:rPr sz="2100" spc="-83" dirty="0">
                <a:latin typeface="Times New Roman"/>
                <a:cs typeface="Times New Roman"/>
              </a:rPr>
              <a:t> </a:t>
            </a:r>
            <a:r>
              <a:rPr sz="2100" i="1" spc="57" dirty="0">
                <a:latin typeface="Times New Roman"/>
                <a:cs typeface="Times New Roman"/>
              </a:rPr>
              <a:t>y</a:t>
            </a:r>
            <a:r>
              <a:rPr sz="2100" spc="57" dirty="0">
                <a:latin typeface="Times New Roman"/>
                <a:cs typeface="Times New Roman"/>
              </a:rPr>
              <a:t>)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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i="1" spc="-4" dirty="0">
                <a:latin typeface="Times New Roman"/>
                <a:cs typeface="Times New Roman"/>
              </a:rPr>
              <a:t>T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9415" y="1297373"/>
            <a:ext cx="1255400" cy="33440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2100" i="1" spc="70" dirty="0">
                <a:latin typeface="Times New Roman"/>
                <a:cs typeface="Times New Roman"/>
              </a:rPr>
              <a:t>g</a:t>
            </a:r>
            <a:r>
              <a:rPr sz="2100" spc="70" dirty="0">
                <a:latin typeface="Times New Roman"/>
                <a:cs typeface="Times New Roman"/>
              </a:rPr>
              <a:t>(</a:t>
            </a:r>
            <a:r>
              <a:rPr sz="2100" spc="-338" dirty="0">
                <a:latin typeface="Times New Roman"/>
                <a:cs typeface="Times New Roman"/>
              </a:rPr>
              <a:t> </a:t>
            </a:r>
            <a:r>
              <a:rPr sz="2100" i="1" spc="26" dirty="0">
                <a:latin typeface="Times New Roman"/>
                <a:cs typeface="Times New Roman"/>
              </a:rPr>
              <a:t>x</a:t>
            </a:r>
            <a:r>
              <a:rPr sz="2100" spc="26" dirty="0">
                <a:latin typeface="Times New Roman"/>
                <a:cs typeface="Times New Roman"/>
              </a:rPr>
              <a:t>,</a:t>
            </a:r>
            <a:r>
              <a:rPr sz="2100" spc="-96" dirty="0">
                <a:latin typeface="Times New Roman"/>
                <a:cs typeface="Times New Roman"/>
              </a:rPr>
              <a:t> </a:t>
            </a:r>
            <a:r>
              <a:rPr sz="2100" i="1" spc="57" dirty="0">
                <a:latin typeface="Times New Roman"/>
                <a:cs typeface="Times New Roman"/>
              </a:rPr>
              <a:t>y</a:t>
            </a:r>
            <a:r>
              <a:rPr sz="2100" spc="57" dirty="0">
                <a:latin typeface="Times New Roman"/>
                <a:cs typeface="Times New Roman"/>
              </a:rPr>
              <a:t>)</a:t>
            </a:r>
            <a:r>
              <a:rPr sz="2100" spc="-4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1442" y="1576764"/>
            <a:ext cx="578468" cy="33953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22271">
              <a:spcBef>
                <a:spcPts val="88"/>
              </a:spcBef>
            </a:pPr>
            <a:r>
              <a:rPr sz="2100" dirty="0">
                <a:latin typeface="Symbol"/>
                <a:cs typeface="Symbol"/>
              </a:rPr>
              <a:t></a:t>
            </a:r>
            <a:r>
              <a:rPr sz="3200" i="1" baseline="13888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0043" y="1275241"/>
            <a:ext cx="117287" cy="197596"/>
          </a:xfrm>
          <a:prstGeom prst="rect">
            <a:avLst/>
          </a:prstGeom>
        </p:spPr>
        <p:txBody>
          <a:bodyPr vert="horz" wrap="square" lIns="0" tIns="12805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200" spc="4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4094" y="802213"/>
            <a:ext cx="1083089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9" dirty="0">
                <a:latin typeface="Times New Roman"/>
                <a:cs typeface="Times New Roman"/>
              </a:rPr>
              <a:t>F</a:t>
            </a:r>
            <a:r>
              <a:rPr spc="4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44" dirty="0">
                <a:latin typeface="Times New Roman"/>
                <a:cs typeface="Times New Roman"/>
              </a:rPr>
              <a:t>m</a:t>
            </a:r>
            <a:r>
              <a:rPr spc="-18" dirty="0">
                <a:latin typeface="Times New Roman"/>
                <a:cs typeface="Times New Roman"/>
              </a:rPr>
              <a:t>u</a:t>
            </a:r>
            <a:r>
              <a:rPr spc="-4" dirty="0">
                <a:latin typeface="Times New Roman"/>
                <a:cs typeface="Times New Roman"/>
              </a:rPr>
              <a:t>la: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62600" y="1124745"/>
            <a:ext cx="2421965" cy="523081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lnSpc>
                <a:spcPts val="2030"/>
              </a:lnSpc>
              <a:spcBef>
                <a:spcPts val="79"/>
              </a:spcBef>
            </a:pPr>
            <a:r>
              <a:rPr i="1" spc="-9" dirty="0">
                <a:latin typeface="Times New Roman"/>
                <a:cs typeface="Times New Roman"/>
              </a:rPr>
              <a:t>C</a:t>
            </a:r>
            <a:r>
              <a:rPr i="1" spc="-13" baseline="-20576" dirty="0">
                <a:latin typeface="Times New Roman"/>
                <a:cs typeface="Times New Roman"/>
              </a:rPr>
              <a:t>1  </a:t>
            </a:r>
            <a:r>
              <a:rPr spc="-4" dirty="0">
                <a:latin typeface="Times New Roman"/>
                <a:cs typeface="Times New Roman"/>
              </a:rPr>
              <a:t>= Color No.</a:t>
            </a:r>
            <a:r>
              <a:rPr spc="-206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1</a:t>
            </a:r>
            <a:endParaRPr dirty="0">
              <a:latin typeface="Times New Roman"/>
              <a:cs typeface="Times New Roman"/>
            </a:endParaRPr>
          </a:p>
          <a:p>
            <a:pPr marL="33406">
              <a:lnSpc>
                <a:spcPts val="2030"/>
              </a:lnSpc>
            </a:pPr>
            <a:r>
              <a:rPr i="1" spc="-9" dirty="0">
                <a:latin typeface="Times New Roman"/>
                <a:cs typeface="Times New Roman"/>
              </a:rPr>
              <a:t>C</a:t>
            </a:r>
            <a:r>
              <a:rPr i="1" spc="-13" baseline="-20576" dirty="0">
                <a:latin typeface="Times New Roman"/>
                <a:cs typeface="Times New Roman"/>
              </a:rPr>
              <a:t>2  </a:t>
            </a:r>
            <a:r>
              <a:rPr spc="-4" dirty="0">
                <a:latin typeface="Times New Roman"/>
                <a:cs typeface="Times New Roman"/>
              </a:rPr>
              <a:t>= Color No.</a:t>
            </a:r>
            <a:r>
              <a:rPr spc="-20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2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1252" y="3568465"/>
            <a:ext cx="205613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4"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30660" y="2805441"/>
            <a:ext cx="3256509" cy="2664247"/>
          </a:xfrm>
          <a:custGeom>
            <a:avLst/>
            <a:gdLst/>
            <a:ahLst/>
            <a:cxnLst/>
            <a:rect l="l" t="t" r="r" b="b"/>
            <a:pathLst>
              <a:path w="2856229" h="2935604">
                <a:moveTo>
                  <a:pt x="2855976" y="2895600"/>
                </a:moveTo>
                <a:lnTo>
                  <a:pt x="2830576" y="2883408"/>
                </a:lnTo>
                <a:lnTo>
                  <a:pt x="2779776" y="2859024"/>
                </a:lnTo>
                <a:lnTo>
                  <a:pt x="2779776" y="2883408"/>
                </a:lnTo>
                <a:lnTo>
                  <a:pt x="51803" y="2883408"/>
                </a:lnTo>
                <a:lnTo>
                  <a:pt x="51803" y="76200"/>
                </a:lnTo>
                <a:lnTo>
                  <a:pt x="76200" y="76200"/>
                </a:lnTo>
                <a:lnTo>
                  <a:pt x="69850" y="64008"/>
                </a:lnTo>
                <a:lnTo>
                  <a:pt x="36576" y="0"/>
                </a:lnTo>
                <a:lnTo>
                  <a:pt x="0" y="76200"/>
                </a:lnTo>
                <a:lnTo>
                  <a:pt x="24384" y="76200"/>
                </a:lnTo>
                <a:lnTo>
                  <a:pt x="24384" y="2895600"/>
                </a:lnTo>
                <a:lnTo>
                  <a:pt x="36576" y="2895600"/>
                </a:lnTo>
                <a:lnTo>
                  <a:pt x="36576" y="2910840"/>
                </a:lnTo>
                <a:lnTo>
                  <a:pt x="2779776" y="2910840"/>
                </a:lnTo>
                <a:lnTo>
                  <a:pt x="2779776" y="2935224"/>
                </a:lnTo>
                <a:lnTo>
                  <a:pt x="2826664" y="2910840"/>
                </a:lnTo>
                <a:lnTo>
                  <a:pt x="2855976" y="28956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72270" y="2945489"/>
            <a:ext cx="256480" cy="54921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5">
              <a:lnSpc>
                <a:spcPts val="1995"/>
              </a:lnSpc>
            </a:pPr>
            <a:r>
              <a:rPr spc="-9" dirty="0">
                <a:latin typeface="Times New Roman"/>
                <a:cs typeface="Times New Roman"/>
              </a:rPr>
              <a:t>C</a:t>
            </a:r>
            <a:r>
              <a:rPr spc="9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9" dirty="0">
                <a:latin typeface="Times New Roman"/>
                <a:cs typeface="Times New Roman"/>
              </a:rPr>
              <a:t>or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98783" y="4486861"/>
            <a:ext cx="375751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9" dirty="0">
                <a:latin typeface="Times New Roman"/>
                <a:cs typeface="Times New Roman"/>
              </a:rPr>
              <a:t>C</a:t>
            </a:r>
            <a:r>
              <a:rPr i="1" spc="-13" baseline="-20576" dirty="0">
                <a:latin typeface="Times New Roman"/>
                <a:cs typeface="Times New Roman"/>
              </a:rPr>
              <a:t>1</a:t>
            </a:r>
            <a:endParaRPr baseline="-20576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3109" y="3656986"/>
            <a:ext cx="375751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9" dirty="0">
                <a:latin typeface="Times New Roman"/>
                <a:cs typeface="Times New Roman"/>
              </a:rPr>
              <a:t>C</a:t>
            </a:r>
            <a:r>
              <a:rPr i="1" spc="-13" baseline="-20576" dirty="0">
                <a:latin typeface="Times New Roman"/>
                <a:cs typeface="Times New Roman"/>
              </a:rPr>
              <a:t>2</a:t>
            </a:r>
            <a:endParaRPr baseline="-20576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72361" y="3831721"/>
            <a:ext cx="3040760" cy="1602121"/>
            <a:chOff x="6641592" y="4221988"/>
            <a:chExt cx="2667000" cy="1765300"/>
          </a:xfrm>
        </p:grpSpPr>
        <p:sp>
          <p:nvSpPr>
            <p:cNvPr id="20" name="object 20"/>
            <p:cNvSpPr/>
            <p:nvPr/>
          </p:nvSpPr>
          <p:spPr>
            <a:xfrm>
              <a:off x="6641592" y="4221988"/>
              <a:ext cx="2667000" cy="942340"/>
            </a:xfrm>
            <a:custGeom>
              <a:avLst/>
              <a:gdLst/>
              <a:ahLst/>
              <a:cxnLst/>
              <a:rect l="l" t="t" r="r" b="b"/>
              <a:pathLst>
                <a:path w="2667000" h="942339">
                  <a:moveTo>
                    <a:pt x="1359407" y="914400"/>
                  </a:moveTo>
                  <a:lnTo>
                    <a:pt x="0" y="914400"/>
                  </a:lnTo>
                  <a:lnTo>
                    <a:pt x="0" y="941832"/>
                  </a:lnTo>
                  <a:lnTo>
                    <a:pt x="1380743" y="941832"/>
                  </a:lnTo>
                  <a:lnTo>
                    <a:pt x="1386839" y="935736"/>
                  </a:lnTo>
                  <a:lnTo>
                    <a:pt x="1386839" y="926592"/>
                  </a:lnTo>
                  <a:lnTo>
                    <a:pt x="1359407" y="926592"/>
                  </a:lnTo>
                  <a:lnTo>
                    <a:pt x="1359407" y="914400"/>
                  </a:lnTo>
                  <a:close/>
                </a:path>
                <a:path w="2667000" h="942339">
                  <a:moveTo>
                    <a:pt x="2667000" y="0"/>
                  </a:moveTo>
                  <a:lnTo>
                    <a:pt x="1365503" y="0"/>
                  </a:lnTo>
                  <a:lnTo>
                    <a:pt x="1359407" y="6096"/>
                  </a:lnTo>
                  <a:lnTo>
                    <a:pt x="1359407" y="926592"/>
                  </a:lnTo>
                  <a:lnTo>
                    <a:pt x="1371600" y="914400"/>
                  </a:lnTo>
                  <a:lnTo>
                    <a:pt x="1386839" y="914400"/>
                  </a:lnTo>
                  <a:lnTo>
                    <a:pt x="1386839" y="27432"/>
                  </a:lnTo>
                  <a:lnTo>
                    <a:pt x="1371600" y="27432"/>
                  </a:lnTo>
                  <a:lnTo>
                    <a:pt x="1386839" y="12191"/>
                  </a:lnTo>
                  <a:lnTo>
                    <a:pt x="2667000" y="12191"/>
                  </a:lnTo>
                  <a:lnTo>
                    <a:pt x="2667000" y="0"/>
                  </a:lnTo>
                  <a:close/>
                </a:path>
                <a:path w="2667000" h="942339">
                  <a:moveTo>
                    <a:pt x="1386839" y="914400"/>
                  </a:moveTo>
                  <a:lnTo>
                    <a:pt x="1371600" y="914400"/>
                  </a:lnTo>
                  <a:lnTo>
                    <a:pt x="1359407" y="926592"/>
                  </a:lnTo>
                  <a:lnTo>
                    <a:pt x="1386839" y="926592"/>
                  </a:lnTo>
                  <a:lnTo>
                    <a:pt x="1386839" y="914400"/>
                  </a:lnTo>
                  <a:close/>
                </a:path>
                <a:path w="2667000" h="942339">
                  <a:moveTo>
                    <a:pt x="1386839" y="12191"/>
                  </a:moveTo>
                  <a:lnTo>
                    <a:pt x="1371600" y="27432"/>
                  </a:lnTo>
                  <a:lnTo>
                    <a:pt x="1386839" y="27432"/>
                  </a:lnTo>
                  <a:lnTo>
                    <a:pt x="1386839" y="12191"/>
                  </a:lnTo>
                  <a:close/>
                </a:path>
                <a:path w="2667000" h="942339">
                  <a:moveTo>
                    <a:pt x="2667000" y="12191"/>
                  </a:moveTo>
                  <a:lnTo>
                    <a:pt x="1386839" y="12191"/>
                  </a:lnTo>
                  <a:lnTo>
                    <a:pt x="1386839" y="27432"/>
                  </a:lnTo>
                  <a:lnTo>
                    <a:pt x="2667000" y="27432"/>
                  </a:lnTo>
                  <a:lnTo>
                    <a:pt x="2667000" y="121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04048" y="5148579"/>
              <a:ext cx="21590" cy="838200"/>
            </a:xfrm>
            <a:custGeom>
              <a:avLst/>
              <a:gdLst/>
              <a:ahLst/>
              <a:cxnLst/>
              <a:rect l="l" t="t" r="r" b="b"/>
              <a:pathLst>
                <a:path w="21590" h="838200">
                  <a:moveTo>
                    <a:pt x="21336" y="801624"/>
                  </a:moveTo>
                  <a:lnTo>
                    <a:pt x="0" y="801624"/>
                  </a:lnTo>
                  <a:lnTo>
                    <a:pt x="0" y="838200"/>
                  </a:lnTo>
                  <a:lnTo>
                    <a:pt x="21336" y="838200"/>
                  </a:lnTo>
                  <a:lnTo>
                    <a:pt x="21336" y="801624"/>
                  </a:lnTo>
                  <a:close/>
                </a:path>
                <a:path w="21590" h="838200">
                  <a:moveTo>
                    <a:pt x="21336" y="667512"/>
                  </a:moveTo>
                  <a:lnTo>
                    <a:pt x="0" y="667512"/>
                  </a:lnTo>
                  <a:lnTo>
                    <a:pt x="0" y="743724"/>
                  </a:lnTo>
                  <a:lnTo>
                    <a:pt x="21336" y="743724"/>
                  </a:lnTo>
                  <a:lnTo>
                    <a:pt x="21336" y="667512"/>
                  </a:lnTo>
                  <a:close/>
                </a:path>
                <a:path w="21590" h="838200">
                  <a:moveTo>
                    <a:pt x="21336" y="533400"/>
                  </a:moveTo>
                  <a:lnTo>
                    <a:pt x="0" y="533400"/>
                  </a:lnTo>
                  <a:lnTo>
                    <a:pt x="0" y="609600"/>
                  </a:lnTo>
                  <a:lnTo>
                    <a:pt x="21336" y="609600"/>
                  </a:lnTo>
                  <a:lnTo>
                    <a:pt x="21336" y="533400"/>
                  </a:lnTo>
                  <a:close/>
                </a:path>
                <a:path w="21590" h="838200">
                  <a:moveTo>
                    <a:pt x="21336" y="402336"/>
                  </a:moveTo>
                  <a:lnTo>
                    <a:pt x="0" y="402336"/>
                  </a:lnTo>
                  <a:lnTo>
                    <a:pt x="0" y="478536"/>
                  </a:lnTo>
                  <a:lnTo>
                    <a:pt x="21336" y="478536"/>
                  </a:lnTo>
                  <a:lnTo>
                    <a:pt x="21336" y="402336"/>
                  </a:lnTo>
                  <a:close/>
                </a:path>
                <a:path w="21590" h="838200">
                  <a:moveTo>
                    <a:pt x="21336" y="268224"/>
                  </a:moveTo>
                  <a:lnTo>
                    <a:pt x="0" y="268224"/>
                  </a:lnTo>
                  <a:lnTo>
                    <a:pt x="0" y="344424"/>
                  </a:lnTo>
                  <a:lnTo>
                    <a:pt x="21336" y="344424"/>
                  </a:lnTo>
                  <a:lnTo>
                    <a:pt x="21336" y="268224"/>
                  </a:lnTo>
                  <a:close/>
                </a:path>
                <a:path w="21590" h="838200">
                  <a:moveTo>
                    <a:pt x="21336" y="134112"/>
                  </a:moveTo>
                  <a:lnTo>
                    <a:pt x="0" y="134112"/>
                  </a:lnTo>
                  <a:lnTo>
                    <a:pt x="0" y="210312"/>
                  </a:lnTo>
                  <a:lnTo>
                    <a:pt x="21336" y="210312"/>
                  </a:lnTo>
                  <a:lnTo>
                    <a:pt x="21336" y="134112"/>
                  </a:lnTo>
                  <a:close/>
                </a:path>
                <a:path w="21590" h="838200">
                  <a:moveTo>
                    <a:pt x="2133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1336" y="76200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617803" y="5296266"/>
            <a:ext cx="1036031" cy="696827"/>
          </a:xfrm>
          <a:prstGeom prst="rect">
            <a:avLst/>
          </a:prstGeom>
        </p:spPr>
        <p:txBody>
          <a:bodyPr vert="horz" wrap="square" lIns="0" tIns="77948" rIns="0" bIns="0" rtlCol="0">
            <a:spAutoFit/>
          </a:bodyPr>
          <a:lstStyle/>
          <a:p>
            <a:pPr marL="28952" algn="ctr">
              <a:spcBef>
                <a:spcPts val="614"/>
              </a:spcBef>
            </a:pPr>
            <a:r>
              <a:rPr spc="-4"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526"/>
              </a:spcBef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spc="-18" dirty="0">
                <a:latin typeface="Times New Roman"/>
                <a:cs typeface="Times New Roman"/>
              </a:rPr>
              <a:t>n</a:t>
            </a:r>
            <a:r>
              <a:rPr spc="-4" dirty="0">
                <a:latin typeface="Times New Roman"/>
                <a:cs typeface="Times New Roman"/>
              </a:rPr>
              <a:t>te</a:t>
            </a:r>
            <a:r>
              <a:rPr spc="-18" dirty="0">
                <a:latin typeface="Times New Roman"/>
                <a:cs typeface="Times New Roman"/>
              </a:rPr>
              <a:t>n</a:t>
            </a:r>
            <a:r>
              <a:rPr spc="-13" dirty="0">
                <a:latin typeface="Times New Roman"/>
                <a:cs typeface="Times New Roman"/>
              </a:rPr>
              <a:t>s</a:t>
            </a:r>
            <a:r>
              <a:rPr spc="-4" dirty="0">
                <a:latin typeface="Times New Roman"/>
                <a:cs typeface="Times New Roman"/>
              </a:rPr>
              <a:t>ity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71003" y="5380361"/>
            <a:ext cx="173757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4" dirty="0">
                <a:latin typeface="Times New Roman"/>
                <a:cs typeface="Times New Roman"/>
              </a:rPr>
              <a:t>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29137" y="5421854"/>
            <a:ext cx="438739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22" dirty="0">
                <a:latin typeface="Times New Roman"/>
                <a:cs typeface="Times New Roman"/>
              </a:rPr>
              <a:t>L-1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3877" y="5864454"/>
            <a:ext cx="5061417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9" dirty="0">
                <a:solidFill>
                  <a:srgbClr val="FF0000"/>
                </a:solidFill>
                <a:latin typeface="Times New Roman"/>
                <a:cs typeface="Times New Roman"/>
              </a:rPr>
              <a:t>A gray scale </a:t>
            </a:r>
            <a:r>
              <a:rPr spc="-13" dirty="0">
                <a:solidFill>
                  <a:srgbClr val="FF0000"/>
                </a:solidFill>
                <a:latin typeface="Times New Roman"/>
                <a:cs typeface="Times New Roman"/>
              </a:rPr>
              <a:t>image viewed </a:t>
            </a:r>
            <a:r>
              <a:rPr spc="-4" dirty="0">
                <a:solidFill>
                  <a:srgbClr val="FF0000"/>
                </a:solidFill>
                <a:latin typeface="Times New Roman"/>
                <a:cs typeface="Times New Roman"/>
              </a:rPr>
              <a:t>as a 3D</a:t>
            </a:r>
            <a:r>
              <a:rPr spc="5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FF0000"/>
                </a:solidFill>
                <a:latin typeface="Times New Roman"/>
                <a:cs typeface="Times New Roman"/>
              </a:rPr>
              <a:t>surface.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7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7303" y="914044"/>
            <a:ext cx="3958367" cy="5435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2464" y="229855"/>
            <a:ext cx="9933873" cy="6212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dirty="0"/>
              <a:t>Intensity </a:t>
            </a:r>
            <a:r>
              <a:rPr spc="4" dirty="0"/>
              <a:t>Slicing</a:t>
            </a:r>
            <a:r>
              <a:rPr spc="-114" dirty="0"/>
              <a:t> </a:t>
            </a:r>
            <a:r>
              <a:rPr dirty="0"/>
              <a:t>Example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5197" y="2047026"/>
            <a:ext cx="4451092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18" dirty="0">
                <a:latin typeface="Times New Roman"/>
                <a:cs typeface="Times New Roman"/>
              </a:rPr>
              <a:t>An </a:t>
            </a:r>
            <a:r>
              <a:rPr spc="-9" dirty="0">
                <a:latin typeface="Times New Roman"/>
                <a:cs typeface="Times New Roman"/>
              </a:rPr>
              <a:t>X-ray </a:t>
            </a:r>
            <a:r>
              <a:rPr spc="-13" dirty="0">
                <a:latin typeface="Times New Roman"/>
                <a:cs typeface="Times New Roman"/>
              </a:rPr>
              <a:t>image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" dirty="0">
                <a:latin typeface="Times New Roman"/>
                <a:cs typeface="Times New Roman"/>
              </a:rPr>
              <a:t>a </a:t>
            </a:r>
            <a:r>
              <a:rPr spc="-18" dirty="0">
                <a:latin typeface="Times New Roman"/>
                <a:cs typeface="Times New Roman"/>
              </a:rPr>
              <a:t>weld with</a:t>
            </a:r>
            <a:r>
              <a:rPr spc="201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cracks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3923" y="4625173"/>
            <a:ext cx="5242415" cy="547256"/>
          </a:xfrm>
          <a:prstGeom prst="rect">
            <a:avLst/>
          </a:prstGeom>
        </p:spPr>
        <p:txBody>
          <a:bodyPr vert="horz" wrap="square" lIns="0" tIns="33963" rIns="0" bIns="0" rtlCol="0">
            <a:spAutoFit/>
          </a:bodyPr>
          <a:lstStyle/>
          <a:p>
            <a:pPr marL="11135" marR="4454">
              <a:lnSpc>
                <a:spcPts val="1955"/>
              </a:lnSpc>
              <a:spcBef>
                <a:spcPts val="267"/>
              </a:spcBef>
            </a:pPr>
            <a:r>
              <a:rPr spc="-13" dirty="0">
                <a:latin typeface="Times New Roman"/>
                <a:cs typeface="Times New Roman"/>
              </a:rPr>
              <a:t>After assigning </a:t>
            </a:r>
            <a:r>
              <a:rPr spc="-4" dirty="0">
                <a:latin typeface="Times New Roman"/>
                <a:cs typeface="Times New Roman"/>
              </a:rPr>
              <a:t>a </a:t>
            </a:r>
            <a:r>
              <a:rPr spc="-9" dirty="0">
                <a:latin typeface="Times New Roman"/>
                <a:cs typeface="Times New Roman"/>
              </a:rPr>
              <a:t>yellow </a:t>
            </a:r>
            <a:r>
              <a:rPr dirty="0">
                <a:latin typeface="Times New Roman"/>
                <a:cs typeface="Times New Roman"/>
              </a:rPr>
              <a:t>color </a:t>
            </a:r>
            <a:r>
              <a:rPr spc="-4" dirty="0">
                <a:latin typeface="Times New Roman"/>
                <a:cs typeface="Times New Roman"/>
              </a:rPr>
              <a:t>to pixels </a:t>
            </a:r>
            <a:r>
              <a:rPr spc="-18" dirty="0">
                <a:latin typeface="Times New Roman"/>
                <a:cs typeface="Times New Roman"/>
              </a:rPr>
              <a:t>with  </a:t>
            </a:r>
            <a:r>
              <a:rPr spc="-9" dirty="0">
                <a:latin typeface="Times New Roman"/>
                <a:cs typeface="Times New Roman"/>
              </a:rPr>
              <a:t>value </a:t>
            </a:r>
            <a:r>
              <a:rPr dirty="0">
                <a:latin typeface="Times New Roman"/>
                <a:cs typeface="Times New Roman"/>
              </a:rPr>
              <a:t>255 </a:t>
            </a:r>
            <a:r>
              <a:rPr spc="-9" dirty="0">
                <a:latin typeface="Times New Roman"/>
                <a:cs typeface="Times New Roman"/>
              </a:rPr>
              <a:t>and </a:t>
            </a:r>
            <a:r>
              <a:rPr spc="-4" dirty="0">
                <a:latin typeface="Times New Roman"/>
                <a:cs typeface="Times New Roman"/>
              </a:rPr>
              <a:t>a blue </a:t>
            </a:r>
            <a:r>
              <a:rPr dirty="0">
                <a:latin typeface="Times New Roman"/>
                <a:cs typeface="Times New Roman"/>
              </a:rPr>
              <a:t>color </a:t>
            </a:r>
            <a:r>
              <a:rPr spc="-4" dirty="0">
                <a:latin typeface="Times New Roman"/>
                <a:cs typeface="Times New Roman"/>
              </a:rPr>
              <a:t>to all other</a:t>
            </a:r>
            <a:r>
              <a:rPr spc="-22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pixels.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3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65" y="257554"/>
            <a:ext cx="9059972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Multi </a:t>
            </a:r>
            <a:r>
              <a:rPr sz="4000" dirty="0">
                <a:latin typeface="Trebuchet MS" pitchFamily="34" charset="0"/>
              </a:rPr>
              <a:t>Level Intensity</a:t>
            </a:r>
            <a:r>
              <a:rPr sz="4000" spc="-48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Slicing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5236" y="938221"/>
            <a:ext cx="5661605" cy="3231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50666">
              <a:tabLst>
                <a:tab pos="2132421" algn="l"/>
                <a:tab pos="3155760" algn="l"/>
              </a:tabLst>
            </a:pPr>
            <a:r>
              <a:rPr sz="2100" i="1" spc="70" dirty="0">
                <a:latin typeface="Times New Roman"/>
                <a:cs typeface="Times New Roman"/>
              </a:rPr>
              <a:t>g</a:t>
            </a:r>
            <a:r>
              <a:rPr sz="2100" spc="70" dirty="0">
                <a:latin typeface="Times New Roman"/>
                <a:cs typeface="Times New Roman"/>
              </a:rPr>
              <a:t>(</a:t>
            </a:r>
            <a:r>
              <a:rPr sz="2100" spc="-324" dirty="0">
                <a:latin typeface="Times New Roman"/>
                <a:cs typeface="Times New Roman"/>
              </a:rPr>
              <a:t> </a:t>
            </a:r>
            <a:r>
              <a:rPr sz="2100" i="1" spc="26" dirty="0">
                <a:latin typeface="Times New Roman"/>
                <a:cs typeface="Times New Roman"/>
              </a:rPr>
              <a:t>x</a:t>
            </a:r>
            <a:r>
              <a:rPr sz="2100" spc="26" dirty="0">
                <a:latin typeface="Times New Roman"/>
                <a:cs typeface="Times New Roman"/>
              </a:rPr>
              <a:t>,</a:t>
            </a:r>
            <a:r>
              <a:rPr sz="2100" spc="-66" dirty="0">
                <a:latin typeface="Times New Roman"/>
                <a:cs typeface="Times New Roman"/>
              </a:rPr>
              <a:t> </a:t>
            </a:r>
            <a:r>
              <a:rPr sz="2100" i="1" spc="57" dirty="0">
                <a:latin typeface="Times New Roman"/>
                <a:cs typeface="Times New Roman"/>
              </a:rPr>
              <a:t>y</a:t>
            </a:r>
            <a:r>
              <a:rPr sz="2100" spc="57" dirty="0">
                <a:latin typeface="Times New Roman"/>
                <a:cs typeface="Times New Roman"/>
              </a:rPr>
              <a:t>)</a:t>
            </a:r>
            <a:r>
              <a:rPr sz="2100" spc="-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79" dirty="0">
                <a:latin typeface="Times New Roman"/>
                <a:cs typeface="Times New Roman"/>
              </a:rPr>
              <a:t> </a:t>
            </a:r>
            <a:r>
              <a:rPr sz="2100" i="1" spc="9" dirty="0">
                <a:latin typeface="Times New Roman"/>
                <a:cs typeface="Times New Roman"/>
              </a:rPr>
              <a:t>C</a:t>
            </a:r>
            <a:r>
              <a:rPr i="1" spc="13" baseline="-23809" dirty="0">
                <a:latin typeface="Times New Roman"/>
                <a:cs typeface="Times New Roman"/>
              </a:rPr>
              <a:t>k	</a:t>
            </a:r>
            <a:r>
              <a:rPr sz="2100" spc="-4" dirty="0">
                <a:latin typeface="Times New Roman"/>
                <a:cs typeface="Times New Roman"/>
              </a:rPr>
              <a:t>for </a:t>
            </a:r>
            <a:r>
              <a:rPr sz="2100" i="1" dirty="0">
                <a:latin typeface="Times New Roman"/>
                <a:cs typeface="Times New Roman"/>
              </a:rPr>
              <a:t>l</a:t>
            </a:r>
            <a:r>
              <a:rPr i="1" baseline="-23809" dirty="0">
                <a:latin typeface="Times New Roman"/>
                <a:cs typeface="Times New Roman"/>
              </a:rPr>
              <a:t>k</a:t>
            </a:r>
            <a:r>
              <a:rPr i="1" spc="-302" baseline="-23809" dirty="0">
                <a:latin typeface="Times New Roman"/>
                <a:cs typeface="Times New Roman"/>
              </a:rPr>
              <a:t> </a:t>
            </a:r>
            <a:r>
              <a:rPr spc="-53" baseline="-23809" dirty="0">
                <a:latin typeface="Symbol"/>
                <a:cs typeface="Symbol"/>
              </a:rPr>
              <a:t></a:t>
            </a:r>
            <a:r>
              <a:rPr spc="-53" baseline="-23809" dirty="0">
                <a:latin typeface="Times New Roman"/>
                <a:cs typeface="Times New Roman"/>
              </a:rPr>
              <a:t>1 </a:t>
            </a:r>
            <a:r>
              <a:rPr spc="-46" baseline="-238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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i="1" dirty="0">
                <a:latin typeface="Times New Roman"/>
                <a:cs typeface="Times New Roman"/>
              </a:rPr>
              <a:t>f</a:t>
            </a:r>
            <a:r>
              <a:rPr sz="2100" i="1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</a:t>
            </a:r>
            <a:r>
              <a:rPr sz="2100" spc="-329" dirty="0">
                <a:latin typeface="Times New Roman"/>
                <a:cs typeface="Times New Roman"/>
              </a:rPr>
              <a:t> </a:t>
            </a:r>
            <a:r>
              <a:rPr sz="2100" i="1" spc="13" dirty="0">
                <a:latin typeface="Times New Roman"/>
                <a:cs typeface="Times New Roman"/>
              </a:rPr>
              <a:t>x</a:t>
            </a:r>
            <a:r>
              <a:rPr sz="2100" spc="13" dirty="0">
                <a:latin typeface="Times New Roman"/>
                <a:cs typeface="Times New Roman"/>
              </a:rPr>
              <a:t>,</a:t>
            </a:r>
            <a:r>
              <a:rPr sz="2100" spc="-61" dirty="0">
                <a:latin typeface="Times New Roman"/>
                <a:cs typeface="Times New Roman"/>
              </a:rPr>
              <a:t> </a:t>
            </a:r>
            <a:r>
              <a:rPr sz="2100" i="1" spc="57" dirty="0">
                <a:latin typeface="Times New Roman"/>
                <a:cs typeface="Times New Roman"/>
              </a:rPr>
              <a:t>y</a:t>
            </a:r>
            <a:r>
              <a:rPr sz="2100" spc="57" dirty="0">
                <a:latin typeface="Times New Roman"/>
                <a:cs typeface="Times New Roman"/>
              </a:rPr>
              <a:t>)</a:t>
            </a:r>
            <a:r>
              <a:rPr sz="2100" spc="-6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</a:t>
            </a:r>
            <a:r>
              <a:rPr sz="2100" spc="-61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l</a:t>
            </a:r>
            <a:r>
              <a:rPr i="1" baseline="-23809" dirty="0">
                <a:latin typeface="Times New Roman"/>
                <a:cs typeface="Times New Roman"/>
              </a:rPr>
              <a:t>k</a:t>
            </a:r>
            <a:endParaRPr baseline="-2380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3176" y="1789767"/>
            <a:ext cx="2879315" cy="523081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lnSpc>
                <a:spcPts val="2030"/>
              </a:lnSpc>
              <a:spcBef>
                <a:spcPts val="79"/>
              </a:spcBef>
            </a:pPr>
            <a:r>
              <a:rPr i="1" spc="-9" dirty="0">
                <a:latin typeface="Times New Roman"/>
                <a:cs typeface="Times New Roman"/>
              </a:rPr>
              <a:t>C</a:t>
            </a:r>
            <a:r>
              <a:rPr i="1" spc="-13" baseline="-20576" dirty="0">
                <a:latin typeface="Times New Roman"/>
                <a:cs typeface="Times New Roman"/>
              </a:rPr>
              <a:t>k </a:t>
            </a:r>
            <a:r>
              <a:rPr spc="-4" dirty="0">
                <a:latin typeface="Times New Roman"/>
                <a:cs typeface="Times New Roman"/>
              </a:rPr>
              <a:t>= Color No.</a:t>
            </a:r>
            <a:r>
              <a:rPr spc="-162" dirty="0">
                <a:latin typeface="Times New Roman"/>
                <a:cs typeface="Times New Roman"/>
              </a:rPr>
              <a:t> </a:t>
            </a:r>
            <a:r>
              <a:rPr i="1" spc="-4" dirty="0">
                <a:latin typeface="Times New Roman"/>
                <a:cs typeface="Times New Roman"/>
              </a:rPr>
              <a:t>k</a:t>
            </a:r>
            <a:endParaRPr dirty="0">
              <a:latin typeface="Times New Roman"/>
              <a:cs typeface="Times New Roman"/>
            </a:endParaRPr>
          </a:p>
          <a:p>
            <a:pPr marL="33406">
              <a:lnSpc>
                <a:spcPts val="2030"/>
              </a:lnSpc>
            </a:pPr>
            <a:r>
              <a:rPr i="1" spc="-4" dirty="0">
                <a:latin typeface="Times New Roman"/>
                <a:cs typeface="Times New Roman"/>
              </a:rPr>
              <a:t>l</a:t>
            </a:r>
            <a:r>
              <a:rPr i="1" spc="-6" baseline="-20576" dirty="0">
                <a:latin typeface="Times New Roman"/>
                <a:cs typeface="Times New Roman"/>
              </a:rPr>
              <a:t>k </a:t>
            </a:r>
            <a:r>
              <a:rPr spc="-4" dirty="0">
                <a:latin typeface="Times New Roman"/>
                <a:cs typeface="Times New Roman"/>
              </a:rPr>
              <a:t>= Threshold </a:t>
            </a:r>
            <a:r>
              <a:rPr spc="-9" dirty="0">
                <a:latin typeface="Times New Roman"/>
                <a:cs typeface="Times New Roman"/>
              </a:rPr>
              <a:t>level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i="1" spc="-4" dirty="0">
                <a:latin typeface="Times New Roman"/>
                <a:cs typeface="Times New Roman"/>
              </a:rPr>
              <a:t>k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39202" y="2252189"/>
            <a:ext cx="6384148" cy="3148340"/>
          </a:xfrm>
          <a:custGeom>
            <a:avLst/>
            <a:gdLst/>
            <a:ahLst/>
            <a:cxnLst/>
            <a:rect l="l" t="t" r="r" b="b"/>
            <a:pathLst>
              <a:path w="5599430" h="3469004">
                <a:moveTo>
                  <a:pt x="5599176" y="3429000"/>
                </a:moveTo>
                <a:lnTo>
                  <a:pt x="5573776" y="3416808"/>
                </a:lnTo>
                <a:lnTo>
                  <a:pt x="5522976" y="3392424"/>
                </a:lnTo>
                <a:lnTo>
                  <a:pt x="5522976" y="3416808"/>
                </a:lnTo>
                <a:lnTo>
                  <a:pt x="51816" y="3416808"/>
                </a:lnTo>
                <a:lnTo>
                  <a:pt x="51816" y="76200"/>
                </a:lnTo>
                <a:lnTo>
                  <a:pt x="76200" y="76200"/>
                </a:lnTo>
                <a:lnTo>
                  <a:pt x="69850" y="64008"/>
                </a:lnTo>
                <a:lnTo>
                  <a:pt x="36576" y="0"/>
                </a:lnTo>
                <a:lnTo>
                  <a:pt x="0" y="76200"/>
                </a:lnTo>
                <a:lnTo>
                  <a:pt x="24384" y="76200"/>
                </a:lnTo>
                <a:lnTo>
                  <a:pt x="24384" y="3429000"/>
                </a:lnTo>
                <a:lnTo>
                  <a:pt x="36576" y="3429000"/>
                </a:lnTo>
                <a:lnTo>
                  <a:pt x="36576" y="3444240"/>
                </a:lnTo>
                <a:lnTo>
                  <a:pt x="5522976" y="3444240"/>
                </a:lnTo>
                <a:lnTo>
                  <a:pt x="5522976" y="3468624"/>
                </a:lnTo>
                <a:lnTo>
                  <a:pt x="5569864" y="3444240"/>
                </a:lnTo>
                <a:lnTo>
                  <a:pt x="5599176" y="34290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07054" y="2184770"/>
            <a:ext cx="256480" cy="54921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5">
              <a:lnSpc>
                <a:spcPts val="1995"/>
              </a:lnSpc>
            </a:pPr>
            <a:r>
              <a:rPr spc="-9" dirty="0">
                <a:latin typeface="Times New Roman"/>
                <a:cs typeface="Times New Roman"/>
              </a:rPr>
              <a:t>C</a:t>
            </a:r>
            <a:r>
              <a:rPr spc="9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9" dirty="0">
                <a:latin typeface="Times New Roman"/>
                <a:cs typeface="Times New Roman"/>
              </a:rPr>
              <a:t>or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3567" y="4596405"/>
            <a:ext cx="375751" cy="81607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33406" marR="26725">
              <a:lnSpc>
                <a:spcPct val="105000"/>
              </a:lnSpc>
              <a:spcBef>
                <a:spcPts val="88"/>
              </a:spcBef>
            </a:pPr>
            <a:r>
              <a:rPr i="1" spc="-18" dirty="0">
                <a:latin typeface="Times New Roman"/>
                <a:cs typeface="Times New Roman"/>
              </a:rPr>
              <a:t>C</a:t>
            </a:r>
            <a:r>
              <a:rPr i="1" spc="-6" baseline="-20576" dirty="0">
                <a:latin typeface="Times New Roman"/>
                <a:cs typeface="Times New Roman"/>
              </a:rPr>
              <a:t>2  </a:t>
            </a:r>
            <a:r>
              <a:rPr i="1" spc="-9" dirty="0">
                <a:latin typeface="Times New Roman"/>
                <a:cs typeface="Times New Roman"/>
              </a:rPr>
              <a:t>C</a:t>
            </a:r>
            <a:endParaRPr>
              <a:latin typeface="Times New Roman"/>
              <a:cs typeface="Times New Roman"/>
            </a:endParaRPr>
          </a:p>
          <a:p>
            <a:pPr marL="33406">
              <a:spcBef>
                <a:spcPts val="338"/>
              </a:spcBef>
            </a:pPr>
            <a:r>
              <a:rPr sz="1200" i="1" spc="-4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544" y="5311205"/>
            <a:ext cx="173757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4" dirty="0">
                <a:latin typeface="Times New Roman"/>
                <a:cs typeface="Times New Roman"/>
              </a:rPr>
              <a:t>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560" y="5435687"/>
            <a:ext cx="760824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22" dirty="0">
                <a:latin typeface="Times New Roman"/>
                <a:cs typeface="Times New Roman"/>
              </a:rPr>
              <a:t>L-1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80903" y="2858000"/>
            <a:ext cx="6342157" cy="2510950"/>
            <a:chOff x="2526792" y="3149092"/>
            <a:chExt cx="5562600" cy="2766695"/>
          </a:xfrm>
        </p:grpSpPr>
        <p:sp>
          <p:nvSpPr>
            <p:cNvPr id="11" name="object 11"/>
            <p:cNvSpPr/>
            <p:nvPr/>
          </p:nvSpPr>
          <p:spPr>
            <a:xfrm>
              <a:off x="2526792" y="3149092"/>
              <a:ext cx="5562600" cy="2478405"/>
            </a:xfrm>
            <a:custGeom>
              <a:avLst/>
              <a:gdLst/>
              <a:ahLst/>
              <a:cxnLst/>
              <a:rect l="l" t="t" r="r" b="b"/>
              <a:pathLst>
                <a:path w="5562600" h="2478404">
                  <a:moveTo>
                    <a:pt x="591312" y="2438400"/>
                  </a:moveTo>
                  <a:lnTo>
                    <a:pt x="0" y="2438400"/>
                  </a:lnTo>
                  <a:lnTo>
                    <a:pt x="0" y="2478024"/>
                  </a:lnTo>
                  <a:lnTo>
                    <a:pt x="609600" y="2478024"/>
                  </a:lnTo>
                  <a:lnTo>
                    <a:pt x="618077" y="2476404"/>
                  </a:lnTo>
                  <a:lnTo>
                    <a:pt x="624839" y="2471928"/>
                  </a:lnTo>
                  <a:lnTo>
                    <a:pt x="629316" y="2465165"/>
                  </a:lnTo>
                  <a:lnTo>
                    <a:pt x="630935" y="2456688"/>
                  </a:lnTo>
                  <a:lnTo>
                    <a:pt x="591312" y="2456688"/>
                  </a:lnTo>
                  <a:lnTo>
                    <a:pt x="591312" y="2438400"/>
                  </a:lnTo>
                  <a:close/>
                </a:path>
                <a:path w="5562600" h="2478404">
                  <a:moveTo>
                    <a:pt x="1658111" y="2133600"/>
                  </a:moveTo>
                  <a:lnTo>
                    <a:pt x="609600" y="2133600"/>
                  </a:lnTo>
                  <a:lnTo>
                    <a:pt x="602884" y="2135171"/>
                  </a:lnTo>
                  <a:lnTo>
                    <a:pt x="597026" y="2139315"/>
                  </a:lnTo>
                  <a:lnTo>
                    <a:pt x="592883" y="2145172"/>
                  </a:lnTo>
                  <a:lnTo>
                    <a:pt x="591312" y="2151888"/>
                  </a:lnTo>
                  <a:lnTo>
                    <a:pt x="591312" y="2456688"/>
                  </a:lnTo>
                  <a:lnTo>
                    <a:pt x="609600" y="2438400"/>
                  </a:lnTo>
                  <a:lnTo>
                    <a:pt x="630935" y="2438400"/>
                  </a:lnTo>
                  <a:lnTo>
                    <a:pt x="630935" y="2173224"/>
                  </a:lnTo>
                  <a:lnTo>
                    <a:pt x="609600" y="2173224"/>
                  </a:lnTo>
                  <a:lnTo>
                    <a:pt x="630935" y="2151888"/>
                  </a:lnTo>
                  <a:lnTo>
                    <a:pt x="1658111" y="2151888"/>
                  </a:lnTo>
                  <a:lnTo>
                    <a:pt x="1658111" y="2133600"/>
                  </a:lnTo>
                  <a:close/>
                </a:path>
                <a:path w="5562600" h="2478404">
                  <a:moveTo>
                    <a:pt x="630935" y="2438400"/>
                  </a:moveTo>
                  <a:lnTo>
                    <a:pt x="609600" y="2438400"/>
                  </a:lnTo>
                  <a:lnTo>
                    <a:pt x="591312" y="2456688"/>
                  </a:lnTo>
                  <a:lnTo>
                    <a:pt x="630935" y="2456688"/>
                  </a:lnTo>
                  <a:lnTo>
                    <a:pt x="630935" y="2438400"/>
                  </a:lnTo>
                  <a:close/>
                </a:path>
                <a:path w="5562600" h="2478404">
                  <a:moveTo>
                    <a:pt x="630935" y="2151888"/>
                  </a:moveTo>
                  <a:lnTo>
                    <a:pt x="609600" y="2173224"/>
                  </a:lnTo>
                  <a:lnTo>
                    <a:pt x="630935" y="2173224"/>
                  </a:lnTo>
                  <a:lnTo>
                    <a:pt x="630935" y="2151888"/>
                  </a:lnTo>
                  <a:close/>
                </a:path>
                <a:path w="5562600" h="2478404">
                  <a:moveTo>
                    <a:pt x="1697735" y="2133600"/>
                  </a:moveTo>
                  <a:lnTo>
                    <a:pt x="1676399" y="2133600"/>
                  </a:lnTo>
                  <a:lnTo>
                    <a:pt x="1658111" y="2151888"/>
                  </a:lnTo>
                  <a:lnTo>
                    <a:pt x="630935" y="2151888"/>
                  </a:lnTo>
                  <a:lnTo>
                    <a:pt x="630935" y="2173224"/>
                  </a:lnTo>
                  <a:lnTo>
                    <a:pt x="1676399" y="2173224"/>
                  </a:lnTo>
                  <a:lnTo>
                    <a:pt x="1684877" y="2171604"/>
                  </a:lnTo>
                  <a:lnTo>
                    <a:pt x="1691639" y="2167128"/>
                  </a:lnTo>
                  <a:lnTo>
                    <a:pt x="1696116" y="2160365"/>
                  </a:lnTo>
                  <a:lnTo>
                    <a:pt x="1697735" y="2151888"/>
                  </a:lnTo>
                  <a:lnTo>
                    <a:pt x="1697735" y="2133600"/>
                  </a:lnTo>
                  <a:close/>
                </a:path>
                <a:path w="5562600" h="2478404">
                  <a:moveTo>
                    <a:pt x="2420111" y="1524000"/>
                  </a:moveTo>
                  <a:lnTo>
                    <a:pt x="1676399" y="1524000"/>
                  </a:lnTo>
                  <a:lnTo>
                    <a:pt x="1669684" y="1525571"/>
                  </a:lnTo>
                  <a:lnTo>
                    <a:pt x="1663827" y="1529715"/>
                  </a:lnTo>
                  <a:lnTo>
                    <a:pt x="1659683" y="1535572"/>
                  </a:lnTo>
                  <a:lnTo>
                    <a:pt x="1658111" y="1542288"/>
                  </a:lnTo>
                  <a:lnTo>
                    <a:pt x="1658111" y="2151888"/>
                  </a:lnTo>
                  <a:lnTo>
                    <a:pt x="1676399" y="2133600"/>
                  </a:lnTo>
                  <a:lnTo>
                    <a:pt x="1697735" y="2133600"/>
                  </a:lnTo>
                  <a:lnTo>
                    <a:pt x="1697735" y="1563624"/>
                  </a:lnTo>
                  <a:lnTo>
                    <a:pt x="1676399" y="1563624"/>
                  </a:lnTo>
                  <a:lnTo>
                    <a:pt x="1697735" y="1542288"/>
                  </a:lnTo>
                  <a:lnTo>
                    <a:pt x="2420111" y="1542288"/>
                  </a:lnTo>
                  <a:lnTo>
                    <a:pt x="2420111" y="1524000"/>
                  </a:lnTo>
                  <a:close/>
                </a:path>
                <a:path w="5562600" h="2478404">
                  <a:moveTo>
                    <a:pt x="1697735" y="1542288"/>
                  </a:moveTo>
                  <a:lnTo>
                    <a:pt x="1676399" y="1563624"/>
                  </a:lnTo>
                  <a:lnTo>
                    <a:pt x="1697735" y="1563624"/>
                  </a:lnTo>
                  <a:lnTo>
                    <a:pt x="1697735" y="1542288"/>
                  </a:lnTo>
                  <a:close/>
                </a:path>
                <a:path w="5562600" h="2478404">
                  <a:moveTo>
                    <a:pt x="2459735" y="1524000"/>
                  </a:moveTo>
                  <a:lnTo>
                    <a:pt x="2438399" y="1524000"/>
                  </a:lnTo>
                  <a:lnTo>
                    <a:pt x="2420111" y="1542288"/>
                  </a:lnTo>
                  <a:lnTo>
                    <a:pt x="1697735" y="1542288"/>
                  </a:lnTo>
                  <a:lnTo>
                    <a:pt x="1697735" y="1563624"/>
                  </a:lnTo>
                  <a:lnTo>
                    <a:pt x="2438399" y="1563624"/>
                  </a:lnTo>
                  <a:lnTo>
                    <a:pt x="2446877" y="1562004"/>
                  </a:lnTo>
                  <a:lnTo>
                    <a:pt x="2453639" y="1557528"/>
                  </a:lnTo>
                  <a:lnTo>
                    <a:pt x="2458116" y="1550765"/>
                  </a:lnTo>
                  <a:lnTo>
                    <a:pt x="2459735" y="1542288"/>
                  </a:lnTo>
                  <a:lnTo>
                    <a:pt x="2459735" y="1524000"/>
                  </a:lnTo>
                  <a:close/>
                </a:path>
                <a:path w="5562600" h="2478404">
                  <a:moveTo>
                    <a:pt x="3639311" y="990600"/>
                  </a:moveTo>
                  <a:lnTo>
                    <a:pt x="2438399" y="990600"/>
                  </a:lnTo>
                  <a:lnTo>
                    <a:pt x="2431684" y="992171"/>
                  </a:lnTo>
                  <a:lnTo>
                    <a:pt x="2425827" y="996314"/>
                  </a:lnTo>
                  <a:lnTo>
                    <a:pt x="2421683" y="1002172"/>
                  </a:lnTo>
                  <a:lnTo>
                    <a:pt x="2420111" y="1008888"/>
                  </a:lnTo>
                  <a:lnTo>
                    <a:pt x="2420111" y="1542288"/>
                  </a:lnTo>
                  <a:lnTo>
                    <a:pt x="2438399" y="1524000"/>
                  </a:lnTo>
                  <a:lnTo>
                    <a:pt x="2459735" y="1524000"/>
                  </a:lnTo>
                  <a:lnTo>
                    <a:pt x="2459735" y="1030224"/>
                  </a:lnTo>
                  <a:lnTo>
                    <a:pt x="2438399" y="1030224"/>
                  </a:lnTo>
                  <a:lnTo>
                    <a:pt x="2459735" y="1008888"/>
                  </a:lnTo>
                  <a:lnTo>
                    <a:pt x="3639311" y="1008888"/>
                  </a:lnTo>
                  <a:lnTo>
                    <a:pt x="3639311" y="990600"/>
                  </a:lnTo>
                  <a:close/>
                </a:path>
                <a:path w="5562600" h="2478404">
                  <a:moveTo>
                    <a:pt x="2459735" y="1008888"/>
                  </a:moveTo>
                  <a:lnTo>
                    <a:pt x="2438399" y="1030224"/>
                  </a:lnTo>
                  <a:lnTo>
                    <a:pt x="2459735" y="1030224"/>
                  </a:lnTo>
                  <a:lnTo>
                    <a:pt x="2459735" y="1008888"/>
                  </a:lnTo>
                  <a:close/>
                </a:path>
                <a:path w="5562600" h="2478404">
                  <a:moveTo>
                    <a:pt x="3678935" y="990600"/>
                  </a:moveTo>
                  <a:lnTo>
                    <a:pt x="3657600" y="990600"/>
                  </a:lnTo>
                  <a:lnTo>
                    <a:pt x="3639311" y="1008888"/>
                  </a:lnTo>
                  <a:lnTo>
                    <a:pt x="2459735" y="1008888"/>
                  </a:lnTo>
                  <a:lnTo>
                    <a:pt x="2459735" y="1030224"/>
                  </a:lnTo>
                  <a:lnTo>
                    <a:pt x="3657600" y="1030224"/>
                  </a:lnTo>
                  <a:lnTo>
                    <a:pt x="3666077" y="1028604"/>
                  </a:lnTo>
                  <a:lnTo>
                    <a:pt x="3672839" y="1024128"/>
                  </a:lnTo>
                  <a:lnTo>
                    <a:pt x="3677316" y="1017365"/>
                  </a:lnTo>
                  <a:lnTo>
                    <a:pt x="3678935" y="1008888"/>
                  </a:lnTo>
                  <a:lnTo>
                    <a:pt x="3678935" y="990600"/>
                  </a:lnTo>
                  <a:close/>
                </a:path>
                <a:path w="5562600" h="2478404">
                  <a:moveTo>
                    <a:pt x="4629911" y="457200"/>
                  </a:moveTo>
                  <a:lnTo>
                    <a:pt x="3657600" y="457200"/>
                  </a:lnTo>
                  <a:lnTo>
                    <a:pt x="3650884" y="458771"/>
                  </a:lnTo>
                  <a:lnTo>
                    <a:pt x="3645027" y="462914"/>
                  </a:lnTo>
                  <a:lnTo>
                    <a:pt x="3640883" y="468772"/>
                  </a:lnTo>
                  <a:lnTo>
                    <a:pt x="3639311" y="475488"/>
                  </a:lnTo>
                  <a:lnTo>
                    <a:pt x="3639311" y="1008888"/>
                  </a:lnTo>
                  <a:lnTo>
                    <a:pt x="3657600" y="990600"/>
                  </a:lnTo>
                  <a:lnTo>
                    <a:pt x="3678935" y="990600"/>
                  </a:lnTo>
                  <a:lnTo>
                    <a:pt x="3678935" y="496824"/>
                  </a:lnTo>
                  <a:lnTo>
                    <a:pt x="3657600" y="496824"/>
                  </a:lnTo>
                  <a:lnTo>
                    <a:pt x="3678935" y="475488"/>
                  </a:lnTo>
                  <a:lnTo>
                    <a:pt x="4629911" y="475488"/>
                  </a:lnTo>
                  <a:lnTo>
                    <a:pt x="4629911" y="457200"/>
                  </a:lnTo>
                  <a:close/>
                </a:path>
                <a:path w="5562600" h="2478404">
                  <a:moveTo>
                    <a:pt x="3678935" y="475488"/>
                  </a:moveTo>
                  <a:lnTo>
                    <a:pt x="3657600" y="496824"/>
                  </a:lnTo>
                  <a:lnTo>
                    <a:pt x="3678935" y="496824"/>
                  </a:lnTo>
                  <a:lnTo>
                    <a:pt x="3678935" y="475488"/>
                  </a:lnTo>
                  <a:close/>
                </a:path>
                <a:path w="5562600" h="2478404">
                  <a:moveTo>
                    <a:pt x="4669535" y="457200"/>
                  </a:moveTo>
                  <a:lnTo>
                    <a:pt x="4648200" y="457200"/>
                  </a:lnTo>
                  <a:lnTo>
                    <a:pt x="4629911" y="475488"/>
                  </a:lnTo>
                  <a:lnTo>
                    <a:pt x="3678935" y="475488"/>
                  </a:lnTo>
                  <a:lnTo>
                    <a:pt x="3678935" y="496824"/>
                  </a:lnTo>
                  <a:lnTo>
                    <a:pt x="4648200" y="496824"/>
                  </a:lnTo>
                  <a:lnTo>
                    <a:pt x="4656677" y="495204"/>
                  </a:lnTo>
                  <a:lnTo>
                    <a:pt x="4663439" y="490728"/>
                  </a:lnTo>
                  <a:lnTo>
                    <a:pt x="4667916" y="483965"/>
                  </a:lnTo>
                  <a:lnTo>
                    <a:pt x="4669535" y="475488"/>
                  </a:lnTo>
                  <a:lnTo>
                    <a:pt x="4669535" y="457200"/>
                  </a:lnTo>
                  <a:close/>
                </a:path>
                <a:path w="5562600" h="2478404">
                  <a:moveTo>
                    <a:pt x="5562600" y="0"/>
                  </a:moveTo>
                  <a:lnTo>
                    <a:pt x="4648200" y="0"/>
                  </a:lnTo>
                  <a:lnTo>
                    <a:pt x="4641484" y="1571"/>
                  </a:lnTo>
                  <a:lnTo>
                    <a:pt x="4635626" y="5714"/>
                  </a:lnTo>
                  <a:lnTo>
                    <a:pt x="4631483" y="11572"/>
                  </a:lnTo>
                  <a:lnTo>
                    <a:pt x="4629911" y="18287"/>
                  </a:lnTo>
                  <a:lnTo>
                    <a:pt x="4629911" y="475488"/>
                  </a:lnTo>
                  <a:lnTo>
                    <a:pt x="4648200" y="457200"/>
                  </a:lnTo>
                  <a:lnTo>
                    <a:pt x="4669535" y="457200"/>
                  </a:lnTo>
                  <a:lnTo>
                    <a:pt x="4669535" y="39624"/>
                  </a:lnTo>
                  <a:lnTo>
                    <a:pt x="4648200" y="39624"/>
                  </a:lnTo>
                  <a:lnTo>
                    <a:pt x="4669535" y="18287"/>
                  </a:lnTo>
                  <a:lnTo>
                    <a:pt x="5562600" y="18287"/>
                  </a:lnTo>
                  <a:lnTo>
                    <a:pt x="5562600" y="0"/>
                  </a:lnTo>
                  <a:close/>
                </a:path>
                <a:path w="5562600" h="2478404">
                  <a:moveTo>
                    <a:pt x="4669535" y="18287"/>
                  </a:moveTo>
                  <a:lnTo>
                    <a:pt x="4648200" y="39624"/>
                  </a:lnTo>
                  <a:lnTo>
                    <a:pt x="4669535" y="39624"/>
                  </a:lnTo>
                  <a:lnTo>
                    <a:pt x="4669535" y="18287"/>
                  </a:lnTo>
                  <a:close/>
                </a:path>
                <a:path w="5562600" h="2478404">
                  <a:moveTo>
                    <a:pt x="5562600" y="18287"/>
                  </a:moveTo>
                  <a:lnTo>
                    <a:pt x="4669535" y="18287"/>
                  </a:lnTo>
                  <a:lnTo>
                    <a:pt x="4669535" y="39624"/>
                  </a:lnTo>
                  <a:lnTo>
                    <a:pt x="5562600" y="39624"/>
                  </a:lnTo>
                  <a:lnTo>
                    <a:pt x="5562600" y="182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3344" y="4691379"/>
              <a:ext cx="1838325" cy="1219200"/>
            </a:xfrm>
            <a:custGeom>
              <a:avLst/>
              <a:gdLst/>
              <a:ahLst/>
              <a:cxnLst/>
              <a:rect l="l" t="t" r="r" b="b"/>
              <a:pathLst>
                <a:path w="1838325" h="1219200">
                  <a:moveTo>
                    <a:pt x="9144" y="1182624"/>
                  </a:moveTo>
                  <a:lnTo>
                    <a:pt x="0" y="1182624"/>
                  </a:lnTo>
                  <a:lnTo>
                    <a:pt x="0" y="1219200"/>
                  </a:lnTo>
                  <a:lnTo>
                    <a:pt x="9144" y="1219200"/>
                  </a:lnTo>
                  <a:lnTo>
                    <a:pt x="9144" y="1182624"/>
                  </a:lnTo>
                  <a:close/>
                </a:path>
                <a:path w="1838325" h="1219200">
                  <a:moveTo>
                    <a:pt x="9144" y="1115568"/>
                  </a:moveTo>
                  <a:lnTo>
                    <a:pt x="0" y="1115568"/>
                  </a:lnTo>
                  <a:lnTo>
                    <a:pt x="0" y="1155192"/>
                  </a:lnTo>
                  <a:lnTo>
                    <a:pt x="9144" y="1155192"/>
                  </a:lnTo>
                  <a:lnTo>
                    <a:pt x="9144" y="1115568"/>
                  </a:lnTo>
                  <a:close/>
                </a:path>
                <a:path w="1838325" h="1219200">
                  <a:moveTo>
                    <a:pt x="9144" y="1048512"/>
                  </a:moveTo>
                  <a:lnTo>
                    <a:pt x="0" y="1048512"/>
                  </a:lnTo>
                  <a:lnTo>
                    <a:pt x="0" y="1088136"/>
                  </a:lnTo>
                  <a:lnTo>
                    <a:pt x="9144" y="1088136"/>
                  </a:lnTo>
                  <a:lnTo>
                    <a:pt x="9144" y="1048512"/>
                  </a:lnTo>
                  <a:close/>
                </a:path>
                <a:path w="1838325" h="1219200">
                  <a:moveTo>
                    <a:pt x="9144" y="981456"/>
                  </a:moveTo>
                  <a:lnTo>
                    <a:pt x="0" y="981456"/>
                  </a:lnTo>
                  <a:lnTo>
                    <a:pt x="0" y="1021080"/>
                  </a:lnTo>
                  <a:lnTo>
                    <a:pt x="9144" y="1021080"/>
                  </a:lnTo>
                  <a:lnTo>
                    <a:pt x="9144" y="981456"/>
                  </a:lnTo>
                  <a:close/>
                </a:path>
                <a:path w="1838325" h="1219200">
                  <a:moveTo>
                    <a:pt x="9144" y="914400"/>
                  </a:moveTo>
                  <a:lnTo>
                    <a:pt x="0" y="914400"/>
                  </a:lnTo>
                  <a:lnTo>
                    <a:pt x="0" y="954024"/>
                  </a:lnTo>
                  <a:lnTo>
                    <a:pt x="9144" y="954024"/>
                  </a:lnTo>
                  <a:lnTo>
                    <a:pt x="9144" y="914400"/>
                  </a:lnTo>
                  <a:close/>
                </a:path>
                <a:path w="1838325" h="1219200">
                  <a:moveTo>
                    <a:pt x="1075944" y="1210056"/>
                  </a:moveTo>
                  <a:lnTo>
                    <a:pt x="1066800" y="1210056"/>
                  </a:lnTo>
                  <a:lnTo>
                    <a:pt x="1066800" y="1219200"/>
                  </a:lnTo>
                  <a:lnTo>
                    <a:pt x="1075944" y="1219200"/>
                  </a:lnTo>
                  <a:lnTo>
                    <a:pt x="1075944" y="1210056"/>
                  </a:lnTo>
                  <a:close/>
                </a:path>
                <a:path w="1838325" h="1219200">
                  <a:moveTo>
                    <a:pt x="1075944" y="1143000"/>
                  </a:moveTo>
                  <a:lnTo>
                    <a:pt x="1066800" y="1143000"/>
                  </a:lnTo>
                  <a:lnTo>
                    <a:pt x="1066800" y="1182624"/>
                  </a:lnTo>
                  <a:lnTo>
                    <a:pt x="1075944" y="1182624"/>
                  </a:lnTo>
                  <a:lnTo>
                    <a:pt x="1075944" y="1143000"/>
                  </a:lnTo>
                  <a:close/>
                </a:path>
                <a:path w="1838325" h="1219200">
                  <a:moveTo>
                    <a:pt x="1075944" y="1078992"/>
                  </a:moveTo>
                  <a:lnTo>
                    <a:pt x="1066800" y="1078992"/>
                  </a:lnTo>
                  <a:lnTo>
                    <a:pt x="1066800" y="1115568"/>
                  </a:lnTo>
                  <a:lnTo>
                    <a:pt x="1075944" y="1115568"/>
                  </a:lnTo>
                  <a:lnTo>
                    <a:pt x="1075944" y="1078992"/>
                  </a:lnTo>
                  <a:close/>
                </a:path>
                <a:path w="1838325" h="1219200">
                  <a:moveTo>
                    <a:pt x="1075944" y="1011936"/>
                  </a:moveTo>
                  <a:lnTo>
                    <a:pt x="1066800" y="1011936"/>
                  </a:lnTo>
                  <a:lnTo>
                    <a:pt x="1066800" y="1048512"/>
                  </a:lnTo>
                  <a:lnTo>
                    <a:pt x="1075944" y="1048512"/>
                  </a:lnTo>
                  <a:lnTo>
                    <a:pt x="1075944" y="1011936"/>
                  </a:lnTo>
                  <a:close/>
                </a:path>
                <a:path w="1838325" h="1219200">
                  <a:moveTo>
                    <a:pt x="1075944" y="944880"/>
                  </a:moveTo>
                  <a:lnTo>
                    <a:pt x="1066800" y="944880"/>
                  </a:lnTo>
                  <a:lnTo>
                    <a:pt x="1066800" y="981456"/>
                  </a:lnTo>
                  <a:lnTo>
                    <a:pt x="1075944" y="981456"/>
                  </a:lnTo>
                  <a:lnTo>
                    <a:pt x="1075944" y="944880"/>
                  </a:lnTo>
                  <a:close/>
                </a:path>
                <a:path w="1838325" h="1219200">
                  <a:moveTo>
                    <a:pt x="1075944" y="877824"/>
                  </a:moveTo>
                  <a:lnTo>
                    <a:pt x="1066800" y="877824"/>
                  </a:lnTo>
                  <a:lnTo>
                    <a:pt x="1066800" y="914400"/>
                  </a:lnTo>
                  <a:lnTo>
                    <a:pt x="1075944" y="914400"/>
                  </a:lnTo>
                  <a:lnTo>
                    <a:pt x="1075944" y="877824"/>
                  </a:lnTo>
                  <a:close/>
                </a:path>
                <a:path w="1838325" h="1219200">
                  <a:moveTo>
                    <a:pt x="1075944" y="810768"/>
                  </a:moveTo>
                  <a:lnTo>
                    <a:pt x="1066800" y="810768"/>
                  </a:lnTo>
                  <a:lnTo>
                    <a:pt x="1066800" y="850392"/>
                  </a:lnTo>
                  <a:lnTo>
                    <a:pt x="1075944" y="850392"/>
                  </a:lnTo>
                  <a:lnTo>
                    <a:pt x="1075944" y="810768"/>
                  </a:lnTo>
                  <a:close/>
                </a:path>
                <a:path w="1838325" h="1219200">
                  <a:moveTo>
                    <a:pt x="1075944" y="743712"/>
                  </a:moveTo>
                  <a:lnTo>
                    <a:pt x="1066800" y="743712"/>
                  </a:lnTo>
                  <a:lnTo>
                    <a:pt x="1066800" y="783336"/>
                  </a:lnTo>
                  <a:lnTo>
                    <a:pt x="1075944" y="783336"/>
                  </a:lnTo>
                  <a:lnTo>
                    <a:pt x="1075944" y="743712"/>
                  </a:lnTo>
                  <a:close/>
                </a:path>
                <a:path w="1838325" h="1219200">
                  <a:moveTo>
                    <a:pt x="1075944" y="676656"/>
                  </a:moveTo>
                  <a:lnTo>
                    <a:pt x="1066800" y="676656"/>
                  </a:lnTo>
                  <a:lnTo>
                    <a:pt x="1066800" y="716280"/>
                  </a:lnTo>
                  <a:lnTo>
                    <a:pt x="1075944" y="716280"/>
                  </a:lnTo>
                  <a:lnTo>
                    <a:pt x="1075944" y="676656"/>
                  </a:lnTo>
                  <a:close/>
                </a:path>
                <a:path w="1838325" h="1219200">
                  <a:moveTo>
                    <a:pt x="1075944" y="609600"/>
                  </a:moveTo>
                  <a:lnTo>
                    <a:pt x="1066800" y="609600"/>
                  </a:lnTo>
                  <a:lnTo>
                    <a:pt x="1066800" y="649224"/>
                  </a:lnTo>
                  <a:lnTo>
                    <a:pt x="1075944" y="649224"/>
                  </a:lnTo>
                  <a:lnTo>
                    <a:pt x="1075944" y="609600"/>
                  </a:lnTo>
                  <a:close/>
                </a:path>
                <a:path w="1838325" h="1219200">
                  <a:moveTo>
                    <a:pt x="1837944" y="0"/>
                  </a:moveTo>
                  <a:lnTo>
                    <a:pt x="1828800" y="0"/>
                  </a:lnTo>
                  <a:lnTo>
                    <a:pt x="1828800" y="39624"/>
                  </a:lnTo>
                  <a:lnTo>
                    <a:pt x="1837944" y="3962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6716" y="4758436"/>
              <a:ext cx="0" cy="1152525"/>
            </a:xfrm>
            <a:custGeom>
              <a:avLst/>
              <a:gdLst/>
              <a:ahLst/>
              <a:cxnLst/>
              <a:rect l="l" t="t" r="r" b="b"/>
              <a:pathLst>
                <a:path h="1152525">
                  <a:moveTo>
                    <a:pt x="0" y="0"/>
                  </a:moveTo>
                  <a:lnTo>
                    <a:pt x="0" y="1152144"/>
                  </a:lnTo>
                </a:path>
              </a:pathLst>
            </a:custGeom>
            <a:ln w="91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119" y="5316737"/>
            <a:ext cx="264256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9" dirty="0">
                <a:latin typeface="Times New Roman"/>
                <a:cs typeface="Times New Roman"/>
              </a:rPr>
              <a:t>l</a:t>
            </a:r>
            <a:r>
              <a:rPr i="1" spc="-13" baseline="-20576" dirty="0">
                <a:latin typeface="Times New Roman"/>
                <a:cs typeface="Times New Roman"/>
              </a:rPr>
              <a:t>1</a:t>
            </a:r>
            <a:endParaRPr baseline="-20576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4545" y="5316737"/>
            <a:ext cx="264256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9" dirty="0">
                <a:latin typeface="Times New Roman"/>
                <a:cs typeface="Times New Roman"/>
              </a:rPr>
              <a:t>l</a:t>
            </a:r>
            <a:r>
              <a:rPr i="1" spc="-13" baseline="-20576" dirty="0">
                <a:latin typeface="Times New Roman"/>
                <a:cs typeface="Times New Roman"/>
              </a:rPr>
              <a:t>2</a:t>
            </a:r>
            <a:endParaRPr baseline="-20576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8085" y="5196682"/>
            <a:ext cx="1504740" cy="796473"/>
          </a:xfrm>
          <a:prstGeom prst="rect">
            <a:avLst/>
          </a:prstGeom>
        </p:spPr>
        <p:txBody>
          <a:bodyPr vert="horz" wrap="square" lIns="0" tIns="125830" rIns="0" bIns="0" rtlCol="0">
            <a:spAutoFit/>
          </a:bodyPr>
          <a:lstStyle/>
          <a:p>
            <a:pPr marL="33406">
              <a:spcBef>
                <a:spcPts val="991"/>
              </a:spcBef>
            </a:pPr>
            <a:r>
              <a:rPr i="1" spc="-9" dirty="0">
                <a:latin typeface="Times New Roman"/>
                <a:cs typeface="Times New Roman"/>
              </a:rPr>
              <a:t>l</a:t>
            </a:r>
            <a:r>
              <a:rPr i="1" spc="-13" baseline="-20576" dirty="0">
                <a:latin typeface="Times New Roman"/>
                <a:cs typeface="Times New Roman"/>
              </a:rPr>
              <a:t>3</a:t>
            </a:r>
            <a:endParaRPr baseline="-20576">
              <a:latin typeface="Times New Roman"/>
              <a:cs typeface="Times New Roman"/>
            </a:endParaRPr>
          </a:p>
          <a:p>
            <a:pPr marL="33406">
              <a:spcBef>
                <a:spcPts val="907"/>
              </a:spcBef>
            </a:pPr>
            <a:r>
              <a:rPr spc="-9" dirty="0">
                <a:latin typeface="Times New Roman"/>
                <a:cs typeface="Times New Roman"/>
              </a:rPr>
              <a:t>Intensity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82251" y="3289535"/>
            <a:ext cx="0" cy="2074689"/>
          </a:xfrm>
          <a:custGeom>
            <a:avLst/>
            <a:gdLst/>
            <a:ahLst/>
            <a:cxnLst/>
            <a:rect l="l" t="t" r="r" b="b"/>
            <a:pathLst>
              <a:path h="2286000">
                <a:moveTo>
                  <a:pt x="0" y="0"/>
                </a:moveTo>
                <a:lnTo>
                  <a:pt x="0" y="228600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67570" y="5316737"/>
            <a:ext cx="253397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4" dirty="0">
                <a:latin typeface="Times New Roman"/>
                <a:cs typeface="Times New Roman"/>
              </a:rPr>
              <a:t>l</a:t>
            </a:r>
            <a:r>
              <a:rPr i="1" spc="-6" baseline="-20576" dirty="0">
                <a:latin typeface="Times New Roman"/>
                <a:cs typeface="Times New Roman"/>
              </a:rPr>
              <a:t>k</a:t>
            </a:r>
            <a:endParaRPr baseline="-20576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52825" y="3773629"/>
            <a:ext cx="0" cy="1590595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91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13820" y="5372061"/>
            <a:ext cx="418467" cy="276860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sz="2600" i="1" spc="-6" baseline="13888" dirty="0">
                <a:latin typeface="Times New Roman"/>
                <a:cs typeface="Times New Roman"/>
              </a:rPr>
              <a:t>l</a:t>
            </a:r>
            <a:r>
              <a:rPr sz="1200" i="1" spc="-4" dirty="0">
                <a:latin typeface="Times New Roman"/>
                <a:cs typeface="Times New Roman"/>
              </a:rPr>
              <a:t>k-1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80903" y="2871832"/>
            <a:ext cx="5299611" cy="1945021"/>
            <a:chOff x="2526792" y="3164332"/>
            <a:chExt cx="4648200" cy="2143125"/>
          </a:xfrm>
        </p:grpSpPr>
        <p:sp>
          <p:nvSpPr>
            <p:cNvPr id="22" name="object 22"/>
            <p:cNvSpPr/>
            <p:nvPr/>
          </p:nvSpPr>
          <p:spPr>
            <a:xfrm>
              <a:off x="2526792" y="4688331"/>
              <a:ext cx="1676400" cy="619125"/>
            </a:xfrm>
            <a:custGeom>
              <a:avLst/>
              <a:gdLst/>
              <a:ahLst/>
              <a:cxnLst/>
              <a:rect l="l" t="t" r="r" b="b"/>
              <a:pathLst>
                <a:path w="1676400" h="619125">
                  <a:moveTo>
                    <a:pt x="12192" y="609600"/>
                  </a:moveTo>
                  <a:lnTo>
                    <a:pt x="0" y="609600"/>
                  </a:lnTo>
                  <a:lnTo>
                    <a:pt x="0" y="618744"/>
                  </a:lnTo>
                  <a:lnTo>
                    <a:pt x="12192" y="618744"/>
                  </a:lnTo>
                  <a:lnTo>
                    <a:pt x="12192" y="609600"/>
                  </a:lnTo>
                  <a:close/>
                </a:path>
                <a:path w="1676400" h="619125">
                  <a:moveTo>
                    <a:pt x="76200" y="609600"/>
                  </a:moveTo>
                  <a:lnTo>
                    <a:pt x="39624" y="609600"/>
                  </a:lnTo>
                  <a:lnTo>
                    <a:pt x="39624" y="618744"/>
                  </a:lnTo>
                  <a:lnTo>
                    <a:pt x="76200" y="618744"/>
                  </a:lnTo>
                  <a:lnTo>
                    <a:pt x="76200" y="609600"/>
                  </a:lnTo>
                  <a:close/>
                </a:path>
                <a:path w="1676400" h="619125">
                  <a:moveTo>
                    <a:pt x="143256" y="609600"/>
                  </a:moveTo>
                  <a:lnTo>
                    <a:pt x="106680" y="609600"/>
                  </a:lnTo>
                  <a:lnTo>
                    <a:pt x="106680" y="618744"/>
                  </a:lnTo>
                  <a:lnTo>
                    <a:pt x="143256" y="618744"/>
                  </a:lnTo>
                  <a:lnTo>
                    <a:pt x="143256" y="609600"/>
                  </a:lnTo>
                  <a:close/>
                </a:path>
                <a:path w="1676400" h="619125">
                  <a:moveTo>
                    <a:pt x="210312" y="609600"/>
                  </a:moveTo>
                  <a:lnTo>
                    <a:pt x="173736" y="609600"/>
                  </a:lnTo>
                  <a:lnTo>
                    <a:pt x="173736" y="618744"/>
                  </a:lnTo>
                  <a:lnTo>
                    <a:pt x="210312" y="618744"/>
                  </a:lnTo>
                  <a:lnTo>
                    <a:pt x="210312" y="609600"/>
                  </a:lnTo>
                  <a:close/>
                </a:path>
                <a:path w="1676400" h="619125">
                  <a:moveTo>
                    <a:pt x="277368" y="609600"/>
                  </a:moveTo>
                  <a:lnTo>
                    <a:pt x="240792" y="609600"/>
                  </a:lnTo>
                  <a:lnTo>
                    <a:pt x="240792" y="618744"/>
                  </a:lnTo>
                  <a:lnTo>
                    <a:pt x="277368" y="618744"/>
                  </a:lnTo>
                  <a:lnTo>
                    <a:pt x="277368" y="609600"/>
                  </a:lnTo>
                  <a:close/>
                </a:path>
                <a:path w="1676400" h="619125">
                  <a:moveTo>
                    <a:pt x="344424" y="609600"/>
                  </a:moveTo>
                  <a:lnTo>
                    <a:pt x="304800" y="609600"/>
                  </a:lnTo>
                  <a:lnTo>
                    <a:pt x="304800" y="618744"/>
                  </a:lnTo>
                  <a:lnTo>
                    <a:pt x="344424" y="618744"/>
                  </a:lnTo>
                  <a:lnTo>
                    <a:pt x="344424" y="609600"/>
                  </a:lnTo>
                  <a:close/>
                </a:path>
                <a:path w="1676400" h="619125">
                  <a:moveTo>
                    <a:pt x="411480" y="609600"/>
                  </a:moveTo>
                  <a:lnTo>
                    <a:pt x="371856" y="609600"/>
                  </a:lnTo>
                  <a:lnTo>
                    <a:pt x="371856" y="618744"/>
                  </a:lnTo>
                  <a:lnTo>
                    <a:pt x="411480" y="618744"/>
                  </a:lnTo>
                  <a:lnTo>
                    <a:pt x="411480" y="609600"/>
                  </a:lnTo>
                  <a:close/>
                </a:path>
                <a:path w="1676400" h="619125">
                  <a:moveTo>
                    <a:pt x="478536" y="609600"/>
                  </a:moveTo>
                  <a:lnTo>
                    <a:pt x="438912" y="609600"/>
                  </a:lnTo>
                  <a:lnTo>
                    <a:pt x="438912" y="618744"/>
                  </a:lnTo>
                  <a:lnTo>
                    <a:pt x="478536" y="618744"/>
                  </a:lnTo>
                  <a:lnTo>
                    <a:pt x="478536" y="609600"/>
                  </a:lnTo>
                  <a:close/>
                </a:path>
                <a:path w="1676400" h="619125">
                  <a:moveTo>
                    <a:pt x="545592" y="609600"/>
                  </a:moveTo>
                  <a:lnTo>
                    <a:pt x="505968" y="609600"/>
                  </a:lnTo>
                  <a:lnTo>
                    <a:pt x="505968" y="618744"/>
                  </a:lnTo>
                  <a:lnTo>
                    <a:pt x="545592" y="618744"/>
                  </a:lnTo>
                  <a:lnTo>
                    <a:pt x="545592" y="609600"/>
                  </a:lnTo>
                  <a:close/>
                </a:path>
                <a:path w="1676400" h="619125">
                  <a:moveTo>
                    <a:pt x="609600" y="609600"/>
                  </a:moveTo>
                  <a:lnTo>
                    <a:pt x="573024" y="609600"/>
                  </a:lnTo>
                  <a:lnTo>
                    <a:pt x="573024" y="618744"/>
                  </a:lnTo>
                  <a:lnTo>
                    <a:pt x="609600" y="618744"/>
                  </a:lnTo>
                  <a:lnTo>
                    <a:pt x="609600" y="609600"/>
                  </a:lnTo>
                  <a:close/>
                </a:path>
                <a:path w="1676400" h="619125">
                  <a:moveTo>
                    <a:pt x="1676400" y="0"/>
                  </a:moveTo>
                  <a:lnTo>
                    <a:pt x="1639824" y="0"/>
                  </a:lnTo>
                  <a:lnTo>
                    <a:pt x="1639824" y="9144"/>
                  </a:lnTo>
                  <a:lnTo>
                    <a:pt x="1676400" y="9144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66416" y="4692904"/>
              <a:ext cx="1572895" cy="0"/>
            </a:xfrm>
            <a:custGeom>
              <a:avLst/>
              <a:gdLst/>
              <a:ahLst/>
              <a:cxnLst/>
              <a:rect l="l" t="t" r="r" b="b"/>
              <a:pathLst>
                <a:path w="1572895">
                  <a:moveTo>
                    <a:pt x="0" y="0"/>
                  </a:moveTo>
                  <a:lnTo>
                    <a:pt x="1572768" y="0"/>
                  </a:lnTo>
                </a:path>
              </a:pathLst>
            </a:custGeom>
            <a:ln w="91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6792" y="4154931"/>
              <a:ext cx="2438400" cy="542925"/>
            </a:xfrm>
            <a:custGeom>
              <a:avLst/>
              <a:gdLst/>
              <a:ahLst/>
              <a:cxnLst/>
              <a:rect l="l" t="t" r="r" b="b"/>
              <a:pathLst>
                <a:path w="2438400" h="542925">
                  <a:moveTo>
                    <a:pt x="12192" y="533400"/>
                  </a:moveTo>
                  <a:lnTo>
                    <a:pt x="0" y="533400"/>
                  </a:lnTo>
                  <a:lnTo>
                    <a:pt x="0" y="542544"/>
                  </a:lnTo>
                  <a:lnTo>
                    <a:pt x="12192" y="542544"/>
                  </a:lnTo>
                  <a:lnTo>
                    <a:pt x="12192" y="533400"/>
                  </a:lnTo>
                  <a:close/>
                </a:path>
                <a:path w="2438400" h="542925">
                  <a:moveTo>
                    <a:pt x="2438400" y="0"/>
                  </a:moveTo>
                  <a:lnTo>
                    <a:pt x="2401824" y="0"/>
                  </a:lnTo>
                  <a:lnTo>
                    <a:pt x="2401824" y="9144"/>
                  </a:lnTo>
                  <a:lnTo>
                    <a:pt x="2438400" y="9144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26792" y="3168904"/>
              <a:ext cx="4648200" cy="990600"/>
            </a:xfrm>
            <a:custGeom>
              <a:avLst/>
              <a:gdLst/>
              <a:ahLst/>
              <a:cxnLst/>
              <a:rect l="l" t="t" r="r" b="b"/>
              <a:pathLst>
                <a:path w="4648200" h="990600">
                  <a:moveTo>
                    <a:pt x="0" y="990600"/>
                  </a:moveTo>
                  <a:lnTo>
                    <a:pt x="2374392" y="990600"/>
                  </a:lnTo>
                </a:path>
                <a:path w="4648200" h="990600">
                  <a:moveTo>
                    <a:pt x="21335" y="457200"/>
                  </a:moveTo>
                  <a:lnTo>
                    <a:pt x="3657600" y="457200"/>
                  </a:lnTo>
                </a:path>
                <a:path w="4648200" h="990600">
                  <a:moveTo>
                    <a:pt x="12191" y="0"/>
                  </a:moveTo>
                  <a:lnTo>
                    <a:pt x="4648200" y="0"/>
                  </a:lnTo>
                </a:path>
              </a:pathLst>
            </a:custGeom>
            <a:ln w="91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333568" y="3089903"/>
            <a:ext cx="529961" cy="1232506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spcBef>
                <a:spcPts val="79"/>
              </a:spcBef>
            </a:pPr>
            <a:r>
              <a:rPr i="1" spc="-9" dirty="0">
                <a:latin typeface="Times New Roman"/>
                <a:cs typeface="Times New Roman"/>
              </a:rPr>
              <a:t>C</a:t>
            </a:r>
            <a:r>
              <a:rPr i="1" spc="-13" baseline="-20576" dirty="0">
                <a:latin typeface="Times New Roman"/>
                <a:cs typeface="Times New Roman"/>
              </a:rPr>
              <a:t>k</a:t>
            </a:r>
            <a:endParaRPr baseline="-20576">
              <a:latin typeface="Times New Roman"/>
              <a:cs typeface="Times New Roman"/>
            </a:endParaRPr>
          </a:p>
          <a:p>
            <a:pPr marL="33406" marR="26725">
              <a:lnSpc>
                <a:spcPct val="155000"/>
              </a:lnSpc>
              <a:spcBef>
                <a:spcPts val="842"/>
              </a:spcBef>
            </a:pPr>
            <a:r>
              <a:rPr sz="2600" i="1" spc="-26" baseline="13888" dirty="0">
                <a:latin typeface="Times New Roman"/>
                <a:cs typeface="Times New Roman"/>
              </a:rPr>
              <a:t>C</a:t>
            </a:r>
            <a:r>
              <a:rPr sz="1200" i="1" spc="-4" dirty="0">
                <a:latin typeface="Times New Roman"/>
                <a:cs typeface="Times New Roman"/>
              </a:rPr>
              <a:t>k</a:t>
            </a:r>
            <a:r>
              <a:rPr sz="1200" i="1" dirty="0">
                <a:latin typeface="Times New Roman"/>
                <a:cs typeface="Times New Roman"/>
              </a:rPr>
              <a:t>-1  </a:t>
            </a:r>
            <a:r>
              <a:rPr i="1" spc="-9" dirty="0">
                <a:latin typeface="Times New Roman"/>
                <a:cs typeface="Times New Roman"/>
              </a:rPr>
              <a:t>C</a:t>
            </a:r>
            <a:r>
              <a:rPr i="1" spc="-13" baseline="-20576" dirty="0">
                <a:latin typeface="Times New Roman"/>
                <a:cs typeface="Times New Roman"/>
              </a:rPr>
              <a:t>3</a:t>
            </a:r>
            <a:endParaRPr baseline="-20576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37673" y="1587105"/>
            <a:ext cx="5627097" cy="51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8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8524" y="1975564"/>
            <a:ext cx="8638557" cy="3430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81" y="257554"/>
            <a:ext cx="11664619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Multi </a:t>
            </a:r>
            <a:r>
              <a:rPr sz="4000" dirty="0">
                <a:latin typeface="Trebuchet MS" pitchFamily="34" charset="0"/>
              </a:rPr>
              <a:t>Level Intensity </a:t>
            </a:r>
            <a:r>
              <a:rPr sz="4000" spc="4" dirty="0">
                <a:latin typeface="Trebuchet MS" pitchFamily="34" charset="0"/>
              </a:rPr>
              <a:t>Slicing</a:t>
            </a:r>
            <a:r>
              <a:rPr sz="4000" spc="-88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5236" y="938221"/>
            <a:ext cx="5661605" cy="3231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50666">
              <a:tabLst>
                <a:tab pos="2132421" algn="l"/>
                <a:tab pos="3155760" algn="l"/>
              </a:tabLst>
            </a:pPr>
            <a:r>
              <a:rPr sz="2100" i="1" spc="70" dirty="0">
                <a:latin typeface="Times New Roman"/>
                <a:cs typeface="Times New Roman"/>
              </a:rPr>
              <a:t>g</a:t>
            </a:r>
            <a:r>
              <a:rPr sz="2100" spc="70" dirty="0">
                <a:latin typeface="Times New Roman"/>
                <a:cs typeface="Times New Roman"/>
              </a:rPr>
              <a:t>(</a:t>
            </a:r>
            <a:r>
              <a:rPr sz="2100" spc="-324" dirty="0">
                <a:latin typeface="Times New Roman"/>
                <a:cs typeface="Times New Roman"/>
              </a:rPr>
              <a:t> </a:t>
            </a:r>
            <a:r>
              <a:rPr sz="2100" i="1" spc="26" dirty="0">
                <a:latin typeface="Times New Roman"/>
                <a:cs typeface="Times New Roman"/>
              </a:rPr>
              <a:t>x</a:t>
            </a:r>
            <a:r>
              <a:rPr sz="2100" spc="26" dirty="0">
                <a:latin typeface="Times New Roman"/>
                <a:cs typeface="Times New Roman"/>
              </a:rPr>
              <a:t>,</a:t>
            </a:r>
            <a:r>
              <a:rPr sz="2100" spc="-66" dirty="0">
                <a:latin typeface="Times New Roman"/>
                <a:cs typeface="Times New Roman"/>
              </a:rPr>
              <a:t> </a:t>
            </a:r>
            <a:r>
              <a:rPr sz="2100" i="1" spc="57" dirty="0">
                <a:latin typeface="Times New Roman"/>
                <a:cs typeface="Times New Roman"/>
              </a:rPr>
              <a:t>y</a:t>
            </a:r>
            <a:r>
              <a:rPr sz="2100" spc="57" dirty="0">
                <a:latin typeface="Times New Roman"/>
                <a:cs typeface="Times New Roman"/>
              </a:rPr>
              <a:t>)</a:t>
            </a:r>
            <a:r>
              <a:rPr sz="2100" spc="-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79" dirty="0">
                <a:latin typeface="Times New Roman"/>
                <a:cs typeface="Times New Roman"/>
              </a:rPr>
              <a:t> </a:t>
            </a:r>
            <a:r>
              <a:rPr sz="2100" i="1" spc="9" dirty="0">
                <a:latin typeface="Times New Roman"/>
                <a:cs typeface="Times New Roman"/>
              </a:rPr>
              <a:t>C</a:t>
            </a:r>
            <a:r>
              <a:rPr i="1" spc="13" baseline="-23809" dirty="0">
                <a:latin typeface="Times New Roman"/>
                <a:cs typeface="Times New Roman"/>
              </a:rPr>
              <a:t>k	</a:t>
            </a:r>
            <a:r>
              <a:rPr sz="2100" spc="-4" dirty="0">
                <a:latin typeface="Times New Roman"/>
                <a:cs typeface="Times New Roman"/>
              </a:rPr>
              <a:t>for </a:t>
            </a:r>
            <a:r>
              <a:rPr sz="2100" i="1" dirty="0">
                <a:latin typeface="Times New Roman"/>
                <a:cs typeface="Times New Roman"/>
              </a:rPr>
              <a:t>l</a:t>
            </a:r>
            <a:r>
              <a:rPr i="1" baseline="-23809" dirty="0">
                <a:latin typeface="Times New Roman"/>
                <a:cs typeface="Times New Roman"/>
              </a:rPr>
              <a:t>k</a:t>
            </a:r>
            <a:r>
              <a:rPr i="1" spc="-302" baseline="-23809" dirty="0">
                <a:latin typeface="Times New Roman"/>
                <a:cs typeface="Times New Roman"/>
              </a:rPr>
              <a:t> </a:t>
            </a:r>
            <a:r>
              <a:rPr spc="-53" baseline="-23809" dirty="0">
                <a:latin typeface="Symbol"/>
                <a:cs typeface="Symbol"/>
              </a:rPr>
              <a:t></a:t>
            </a:r>
            <a:r>
              <a:rPr spc="-53" baseline="-23809" dirty="0">
                <a:latin typeface="Times New Roman"/>
                <a:cs typeface="Times New Roman"/>
              </a:rPr>
              <a:t>1 </a:t>
            </a:r>
            <a:r>
              <a:rPr spc="-46" baseline="-238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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i="1" dirty="0">
                <a:latin typeface="Times New Roman"/>
                <a:cs typeface="Times New Roman"/>
              </a:rPr>
              <a:t>f</a:t>
            </a:r>
            <a:r>
              <a:rPr sz="2100" i="1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</a:t>
            </a:r>
            <a:r>
              <a:rPr sz="2100" spc="-329" dirty="0">
                <a:latin typeface="Times New Roman"/>
                <a:cs typeface="Times New Roman"/>
              </a:rPr>
              <a:t> </a:t>
            </a:r>
            <a:r>
              <a:rPr sz="2100" i="1" spc="13" dirty="0">
                <a:latin typeface="Times New Roman"/>
                <a:cs typeface="Times New Roman"/>
              </a:rPr>
              <a:t>x</a:t>
            </a:r>
            <a:r>
              <a:rPr sz="2100" spc="13" dirty="0">
                <a:latin typeface="Times New Roman"/>
                <a:cs typeface="Times New Roman"/>
              </a:rPr>
              <a:t>,</a:t>
            </a:r>
            <a:r>
              <a:rPr sz="2100" spc="-61" dirty="0">
                <a:latin typeface="Times New Roman"/>
                <a:cs typeface="Times New Roman"/>
              </a:rPr>
              <a:t> </a:t>
            </a:r>
            <a:r>
              <a:rPr sz="2100" i="1" spc="57" dirty="0">
                <a:latin typeface="Times New Roman"/>
                <a:cs typeface="Times New Roman"/>
              </a:rPr>
              <a:t>y</a:t>
            </a:r>
            <a:r>
              <a:rPr sz="2100" spc="57" dirty="0">
                <a:latin typeface="Times New Roman"/>
                <a:cs typeface="Times New Roman"/>
              </a:rPr>
              <a:t>)</a:t>
            </a:r>
            <a:r>
              <a:rPr sz="2100" spc="-6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</a:t>
            </a:r>
            <a:r>
              <a:rPr sz="2100" spc="-61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l</a:t>
            </a:r>
            <a:r>
              <a:rPr i="1" baseline="-23809" dirty="0">
                <a:latin typeface="Times New Roman"/>
                <a:cs typeface="Times New Roman"/>
              </a:rPr>
              <a:t>k</a:t>
            </a:r>
            <a:endParaRPr baseline="-2380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3812" y="821578"/>
            <a:ext cx="2557859" cy="523081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33406">
              <a:lnSpc>
                <a:spcPts val="2030"/>
              </a:lnSpc>
              <a:spcBef>
                <a:spcPts val="79"/>
              </a:spcBef>
            </a:pPr>
            <a:r>
              <a:rPr i="1" spc="-9" dirty="0">
                <a:latin typeface="Times New Roman"/>
                <a:cs typeface="Times New Roman"/>
              </a:rPr>
              <a:t>C</a:t>
            </a:r>
            <a:r>
              <a:rPr i="1" spc="-13" baseline="-20576" dirty="0">
                <a:latin typeface="Times New Roman"/>
                <a:cs typeface="Times New Roman"/>
              </a:rPr>
              <a:t>k </a:t>
            </a:r>
            <a:r>
              <a:rPr spc="-4" dirty="0">
                <a:latin typeface="Times New Roman"/>
                <a:cs typeface="Times New Roman"/>
              </a:rPr>
              <a:t>= Color No.</a:t>
            </a:r>
            <a:r>
              <a:rPr spc="-162" dirty="0">
                <a:latin typeface="Times New Roman"/>
                <a:cs typeface="Times New Roman"/>
              </a:rPr>
              <a:t> </a:t>
            </a:r>
            <a:r>
              <a:rPr i="1" spc="-4" dirty="0">
                <a:latin typeface="Times New Roman"/>
                <a:cs typeface="Times New Roman"/>
              </a:rPr>
              <a:t>k</a:t>
            </a:r>
            <a:endParaRPr>
              <a:latin typeface="Times New Roman"/>
              <a:cs typeface="Times New Roman"/>
            </a:endParaRPr>
          </a:p>
          <a:p>
            <a:pPr marL="33406">
              <a:lnSpc>
                <a:spcPts val="2030"/>
              </a:lnSpc>
            </a:pPr>
            <a:r>
              <a:rPr i="1" spc="-4" dirty="0">
                <a:latin typeface="Times New Roman"/>
                <a:cs typeface="Times New Roman"/>
              </a:rPr>
              <a:t>l</a:t>
            </a:r>
            <a:r>
              <a:rPr i="1" spc="-6" baseline="-20576" dirty="0">
                <a:latin typeface="Times New Roman"/>
                <a:cs typeface="Times New Roman"/>
              </a:rPr>
              <a:t>k </a:t>
            </a:r>
            <a:r>
              <a:rPr spc="-4" dirty="0">
                <a:latin typeface="Times New Roman"/>
                <a:cs typeface="Times New Roman"/>
              </a:rPr>
              <a:t>= Threshold </a:t>
            </a:r>
            <a:r>
              <a:rPr spc="-9" dirty="0">
                <a:latin typeface="Times New Roman"/>
                <a:cs typeface="Times New Roman"/>
              </a:rPr>
              <a:t>level</a:t>
            </a:r>
            <a:r>
              <a:rPr spc="44" dirty="0">
                <a:latin typeface="Times New Roman"/>
                <a:cs typeface="Times New Roman"/>
              </a:rPr>
              <a:t> </a:t>
            </a:r>
            <a:r>
              <a:rPr i="1" spc="-4" dirty="0">
                <a:latin typeface="Times New Roman"/>
                <a:cs typeface="Times New Roman"/>
              </a:rPr>
              <a:t>k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5649" y="5385892"/>
            <a:ext cx="3455607" cy="556132"/>
          </a:xfrm>
          <a:prstGeom prst="rect">
            <a:avLst/>
          </a:prstGeom>
        </p:spPr>
        <p:txBody>
          <a:bodyPr vert="horz" wrap="square" lIns="0" tIns="33963" rIns="0" bIns="0" rtlCol="0">
            <a:spAutoFit/>
          </a:bodyPr>
          <a:lstStyle/>
          <a:p>
            <a:pPr marL="11135" marR="4454">
              <a:lnSpc>
                <a:spcPts val="1955"/>
              </a:lnSpc>
              <a:spcBef>
                <a:spcPts val="267"/>
              </a:spcBef>
            </a:pPr>
            <a:r>
              <a:rPr spc="-18" dirty="0">
                <a:latin typeface="Times New Roman"/>
                <a:cs typeface="Times New Roman"/>
              </a:rPr>
              <a:t>An </a:t>
            </a:r>
            <a:r>
              <a:rPr spc="-9" dirty="0">
                <a:latin typeface="Times New Roman"/>
                <a:cs typeface="Times New Roman"/>
              </a:rPr>
              <a:t>X-ray </a:t>
            </a:r>
            <a:r>
              <a:rPr spc="-13" dirty="0">
                <a:latin typeface="Times New Roman"/>
                <a:cs typeface="Times New Roman"/>
              </a:rPr>
              <a:t>image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9" dirty="0">
                <a:latin typeface="Times New Roman"/>
                <a:cs typeface="Times New Roman"/>
              </a:rPr>
              <a:t>the </a:t>
            </a:r>
            <a:r>
              <a:rPr spc="-4" dirty="0">
                <a:latin typeface="Times New Roman"/>
                <a:cs typeface="Times New Roman"/>
              </a:rPr>
              <a:t>Picker  </a:t>
            </a:r>
            <a:r>
              <a:rPr spc="-9" dirty="0">
                <a:latin typeface="Times New Roman"/>
                <a:cs typeface="Times New Roman"/>
              </a:rPr>
              <a:t>Thyroid</a:t>
            </a:r>
            <a:r>
              <a:rPr spc="-13" dirty="0">
                <a:latin typeface="Times New Roman"/>
                <a:cs typeface="Times New Roman"/>
              </a:rPr>
              <a:t> Phantom.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954" y="5366530"/>
            <a:ext cx="3908100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13" dirty="0">
                <a:latin typeface="Times New Roman"/>
                <a:cs typeface="Times New Roman"/>
              </a:rPr>
              <a:t>After </a:t>
            </a:r>
            <a:r>
              <a:rPr spc="-9" dirty="0">
                <a:latin typeface="Times New Roman"/>
                <a:cs typeface="Times New Roman"/>
              </a:rPr>
              <a:t>density slicing into </a:t>
            </a:r>
            <a:r>
              <a:rPr spc="-4" dirty="0">
                <a:latin typeface="Times New Roman"/>
                <a:cs typeface="Times New Roman"/>
              </a:rPr>
              <a:t>8</a:t>
            </a:r>
            <a:r>
              <a:rPr spc="92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colors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89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770" y="921622"/>
            <a:ext cx="8721956" cy="1909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465" y="257555"/>
            <a:ext cx="10209568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Electromagnetic</a:t>
            </a:r>
            <a:r>
              <a:rPr sz="4000" spc="-83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Spectrum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5149" y="2831861"/>
            <a:ext cx="10177131" cy="2506799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59017">
              <a:spcBef>
                <a:spcPts val="88"/>
              </a:spcBef>
            </a:pPr>
            <a:r>
              <a:rPr sz="2100" spc="-18" dirty="0">
                <a:solidFill>
                  <a:srgbClr val="3333CC"/>
                </a:solidFill>
                <a:latin typeface="Times New Roman"/>
                <a:cs typeface="Times New Roman"/>
              </a:rPr>
              <a:t>Visible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light wavelength: from around </a:t>
            </a: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400 to 700</a:t>
            </a:r>
            <a:r>
              <a:rPr sz="2100" spc="1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nm</a:t>
            </a:r>
            <a:endParaRPr sz="2100" dirty="0">
              <a:latin typeface="Times New Roman"/>
              <a:cs typeface="Times New Roman"/>
            </a:endParaRPr>
          </a:p>
          <a:p>
            <a:pPr marL="275600" indent="-265022">
              <a:spcBef>
                <a:spcPts val="1683"/>
              </a:spcBef>
              <a:buAutoNum type="arabicPeriod"/>
              <a:tabLst>
                <a:tab pos="276157" algn="l"/>
              </a:tabLst>
            </a:pPr>
            <a:r>
              <a:rPr sz="2100" spc="-9" dirty="0">
                <a:latin typeface="Times New Roman"/>
                <a:cs typeface="Times New Roman"/>
              </a:rPr>
              <a:t>For </a:t>
            </a:r>
            <a:r>
              <a:rPr sz="2100" spc="-4" dirty="0">
                <a:latin typeface="Times New Roman"/>
                <a:cs typeface="Times New Roman"/>
              </a:rPr>
              <a:t>an achromatic (monochrome) light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source,</a:t>
            </a:r>
            <a:endParaRPr sz="2100" dirty="0">
              <a:latin typeface="Times New Roman"/>
              <a:cs typeface="Times New Roman"/>
            </a:endParaRPr>
          </a:p>
          <a:p>
            <a:pPr marL="11135"/>
            <a:r>
              <a:rPr sz="2100" spc="-4" dirty="0">
                <a:latin typeface="Times New Roman"/>
                <a:cs typeface="Times New Roman"/>
              </a:rPr>
              <a:t>there </a:t>
            </a:r>
            <a:r>
              <a:rPr sz="2100" dirty="0">
                <a:latin typeface="Times New Roman"/>
                <a:cs typeface="Times New Roman"/>
              </a:rPr>
              <a:t>is only 1 attribute to </a:t>
            </a:r>
            <a:r>
              <a:rPr sz="2100" spc="-4" dirty="0">
                <a:latin typeface="Times New Roman"/>
                <a:cs typeface="Times New Roman"/>
              </a:rPr>
              <a:t>describe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-9" dirty="0">
                <a:latin typeface="Times New Roman"/>
                <a:cs typeface="Times New Roman"/>
              </a:rPr>
              <a:t>quality: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intensity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1135" marR="570687">
              <a:buAutoNum type="arabicPeriod" startAt="2"/>
              <a:tabLst>
                <a:tab pos="276157" algn="l"/>
              </a:tabLst>
            </a:pPr>
            <a:r>
              <a:rPr sz="2100" spc="-9" dirty="0">
                <a:latin typeface="Times New Roman"/>
                <a:cs typeface="Times New Roman"/>
              </a:rPr>
              <a:t>For </a:t>
            </a:r>
            <a:r>
              <a:rPr sz="2100" dirty="0">
                <a:latin typeface="Times New Roman"/>
                <a:cs typeface="Times New Roman"/>
              </a:rPr>
              <a:t>a </a:t>
            </a:r>
            <a:r>
              <a:rPr sz="2100" spc="-4" dirty="0">
                <a:latin typeface="Times New Roman"/>
                <a:cs typeface="Times New Roman"/>
              </a:rPr>
              <a:t>chromatic light source, there </a:t>
            </a:r>
            <a:r>
              <a:rPr sz="2100" spc="-9" dirty="0">
                <a:latin typeface="Times New Roman"/>
                <a:cs typeface="Times New Roman"/>
              </a:rPr>
              <a:t>are </a:t>
            </a:r>
            <a:r>
              <a:rPr sz="2100" dirty="0">
                <a:latin typeface="Times New Roman"/>
                <a:cs typeface="Times New Roman"/>
              </a:rPr>
              <a:t>3 </a:t>
            </a:r>
            <a:r>
              <a:rPr sz="2100" spc="-4" dirty="0">
                <a:latin typeface="Times New Roman"/>
                <a:cs typeface="Times New Roman"/>
              </a:rPr>
              <a:t>attributes </a:t>
            </a:r>
            <a:r>
              <a:rPr sz="2100" dirty="0">
                <a:latin typeface="Times New Roman"/>
                <a:cs typeface="Times New Roman"/>
              </a:rPr>
              <a:t>to </a:t>
            </a:r>
            <a:r>
              <a:rPr sz="2100" spc="-4" dirty="0">
                <a:latin typeface="Times New Roman"/>
                <a:cs typeface="Times New Roman"/>
              </a:rPr>
              <a:t>describe 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quality:</a:t>
            </a:r>
            <a:endParaRPr sz="2100" dirty="0">
              <a:latin typeface="Times New Roman"/>
              <a:cs typeface="Times New Roman"/>
            </a:endParaRPr>
          </a:p>
          <a:p>
            <a:pPr marL="208788" marR="4454"/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Radiance </a:t>
            </a:r>
            <a:r>
              <a:rPr sz="2100" dirty="0">
                <a:latin typeface="Times New Roman"/>
                <a:cs typeface="Times New Roman"/>
              </a:rPr>
              <a:t>= total </a:t>
            </a:r>
            <a:r>
              <a:rPr sz="2100" spc="-4" dirty="0">
                <a:latin typeface="Times New Roman"/>
                <a:cs typeface="Times New Roman"/>
              </a:rPr>
              <a:t>amount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13" dirty="0">
                <a:latin typeface="Times New Roman"/>
                <a:cs typeface="Times New Roman"/>
              </a:rPr>
              <a:t>energy </a:t>
            </a:r>
            <a:r>
              <a:rPr sz="2100" spc="-4" dirty="0">
                <a:latin typeface="Times New Roman"/>
                <a:cs typeface="Times New Roman"/>
              </a:rPr>
              <a:t>flow from </a:t>
            </a:r>
            <a:r>
              <a:rPr sz="2100" dirty="0">
                <a:latin typeface="Times New Roman"/>
                <a:cs typeface="Times New Roman"/>
              </a:rPr>
              <a:t>a </a:t>
            </a:r>
            <a:r>
              <a:rPr sz="2100" spc="-4" dirty="0">
                <a:latin typeface="Times New Roman"/>
                <a:cs typeface="Times New Roman"/>
              </a:rPr>
              <a:t>light source </a:t>
            </a:r>
            <a:r>
              <a:rPr sz="2100" spc="-26" dirty="0">
                <a:latin typeface="Times New Roman"/>
                <a:cs typeface="Times New Roman"/>
              </a:rPr>
              <a:t>(Watts) 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Luminance </a:t>
            </a:r>
            <a:r>
              <a:rPr sz="2100" dirty="0">
                <a:latin typeface="Times New Roman"/>
                <a:cs typeface="Times New Roman"/>
              </a:rPr>
              <a:t>= </a:t>
            </a:r>
            <a:r>
              <a:rPr sz="2100" spc="-4" dirty="0">
                <a:latin typeface="Times New Roman"/>
                <a:cs typeface="Times New Roman"/>
              </a:rPr>
              <a:t>amount </a:t>
            </a:r>
            <a:r>
              <a:rPr sz="2100" dirty="0">
                <a:latin typeface="Times New Roman"/>
                <a:cs typeface="Times New Roman"/>
              </a:rPr>
              <a:t>of </a:t>
            </a:r>
            <a:r>
              <a:rPr sz="2100" spc="-13" dirty="0">
                <a:latin typeface="Times New Roman"/>
                <a:cs typeface="Times New Roman"/>
              </a:rPr>
              <a:t>energy </a:t>
            </a:r>
            <a:r>
              <a:rPr sz="2100" spc="-9" dirty="0">
                <a:latin typeface="Times New Roman"/>
                <a:cs typeface="Times New Roman"/>
              </a:rPr>
              <a:t>received </a:t>
            </a:r>
            <a:r>
              <a:rPr sz="2100" dirty="0">
                <a:latin typeface="Times New Roman"/>
                <a:cs typeface="Times New Roman"/>
              </a:rPr>
              <a:t>by </a:t>
            </a:r>
            <a:r>
              <a:rPr sz="2100" spc="-4" dirty="0">
                <a:latin typeface="Times New Roman"/>
                <a:cs typeface="Times New Roman"/>
              </a:rPr>
              <a:t>an observer (lumens)  </a:t>
            </a:r>
            <a:r>
              <a:rPr sz="2100" spc="-9" dirty="0">
                <a:solidFill>
                  <a:srgbClr val="FF0000"/>
                </a:solidFill>
                <a:latin typeface="Times New Roman"/>
                <a:cs typeface="Times New Roman"/>
              </a:rPr>
              <a:t>Brightness </a:t>
            </a:r>
            <a:r>
              <a:rPr sz="2100" dirty="0">
                <a:latin typeface="Times New Roman"/>
                <a:cs typeface="Times New Roman"/>
              </a:rPr>
              <a:t>=</a:t>
            </a:r>
            <a:r>
              <a:rPr sz="2100" spc="3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32509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689" y="1035041"/>
            <a:ext cx="9296039" cy="4997119"/>
            <a:chOff x="774191" y="1140460"/>
            <a:chExt cx="8153400" cy="5506085"/>
          </a:xfrm>
        </p:grpSpPr>
        <p:sp>
          <p:nvSpPr>
            <p:cNvPr id="3" name="object 3"/>
            <p:cNvSpPr/>
            <p:nvPr/>
          </p:nvSpPr>
          <p:spPr>
            <a:xfrm>
              <a:off x="774191" y="1140460"/>
              <a:ext cx="8153400" cy="5505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62271" y="2265172"/>
              <a:ext cx="3045460" cy="722630"/>
            </a:xfrm>
            <a:custGeom>
              <a:avLst/>
              <a:gdLst/>
              <a:ahLst/>
              <a:cxnLst/>
              <a:rect l="l" t="t" r="r" b="b"/>
              <a:pathLst>
                <a:path w="3045459" h="722630">
                  <a:moveTo>
                    <a:pt x="3044952" y="0"/>
                  </a:moveTo>
                  <a:lnTo>
                    <a:pt x="274319" y="0"/>
                  </a:lnTo>
                  <a:lnTo>
                    <a:pt x="0" y="359663"/>
                  </a:lnTo>
                  <a:lnTo>
                    <a:pt x="274319" y="722376"/>
                  </a:lnTo>
                  <a:lnTo>
                    <a:pt x="3044952" y="722376"/>
                  </a:lnTo>
                  <a:lnTo>
                    <a:pt x="30449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6176" y="2262124"/>
              <a:ext cx="3057525" cy="728980"/>
            </a:xfrm>
            <a:custGeom>
              <a:avLst/>
              <a:gdLst/>
              <a:ahLst/>
              <a:cxnLst/>
              <a:rect l="l" t="t" r="r" b="b"/>
              <a:pathLst>
                <a:path w="3057525" h="728980">
                  <a:moveTo>
                    <a:pt x="3057144" y="0"/>
                  </a:moveTo>
                  <a:lnTo>
                    <a:pt x="277368" y="0"/>
                  </a:lnTo>
                  <a:lnTo>
                    <a:pt x="0" y="362712"/>
                  </a:lnTo>
                  <a:lnTo>
                    <a:pt x="277368" y="728472"/>
                  </a:lnTo>
                  <a:lnTo>
                    <a:pt x="3057144" y="728472"/>
                  </a:lnTo>
                  <a:lnTo>
                    <a:pt x="3057144" y="725424"/>
                  </a:lnTo>
                  <a:lnTo>
                    <a:pt x="3048000" y="725424"/>
                  </a:lnTo>
                  <a:lnTo>
                    <a:pt x="3048000" y="722376"/>
                  </a:lnTo>
                  <a:lnTo>
                    <a:pt x="283463" y="722376"/>
                  </a:lnTo>
                  <a:lnTo>
                    <a:pt x="280415" y="719327"/>
                  </a:lnTo>
                  <a:lnTo>
                    <a:pt x="281158" y="719327"/>
                  </a:lnTo>
                  <a:lnTo>
                    <a:pt x="13754" y="365760"/>
                  </a:lnTo>
                  <a:lnTo>
                    <a:pt x="9144" y="365760"/>
                  </a:lnTo>
                  <a:lnTo>
                    <a:pt x="9144" y="359663"/>
                  </a:lnTo>
                  <a:lnTo>
                    <a:pt x="13793" y="359663"/>
                  </a:lnTo>
                  <a:lnTo>
                    <a:pt x="281139" y="9143"/>
                  </a:lnTo>
                  <a:lnTo>
                    <a:pt x="280415" y="9143"/>
                  </a:lnTo>
                  <a:lnTo>
                    <a:pt x="283463" y="6096"/>
                  </a:lnTo>
                  <a:lnTo>
                    <a:pt x="3048000" y="6096"/>
                  </a:lnTo>
                  <a:lnTo>
                    <a:pt x="3048000" y="3048"/>
                  </a:lnTo>
                  <a:lnTo>
                    <a:pt x="3057144" y="3048"/>
                  </a:lnTo>
                  <a:lnTo>
                    <a:pt x="3057144" y="0"/>
                  </a:lnTo>
                  <a:close/>
                </a:path>
                <a:path w="3057525" h="728980">
                  <a:moveTo>
                    <a:pt x="3048000" y="3048"/>
                  </a:moveTo>
                  <a:lnTo>
                    <a:pt x="3048000" y="725424"/>
                  </a:lnTo>
                  <a:lnTo>
                    <a:pt x="3051048" y="719327"/>
                  </a:lnTo>
                  <a:lnTo>
                    <a:pt x="3057144" y="719327"/>
                  </a:lnTo>
                  <a:lnTo>
                    <a:pt x="3057144" y="9143"/>
                  </a:lnTo>
                  <a:lnTo>
                    <a:pt x="3051048" y="9143"/>
                  </a:lnTo>
                  <a:lnTo>
                    <a:pt x="3048000" y="3048"/>
                  </a:lnTo>
                  <a:close/>
                </a:path>
                <a:path w="3057525" h="728980">
                  <a:moveTo>
                    <a:pt x="3057144" y="719327"/>
                  </a:moveTo>
                  <a:lnTo>
                    <a:pt x="3051048" y="719327"/>
                  </a:lnTo>
                  <a:lnTo>
                    <a:pt x="3048000" y="725424"/>
                  </a:lnTo>
                  <a:lnTo>
                    <a:pt x="3057144" y="725424"/>
                  </a:lnTo>
                  <a:lnTo>
                    <a:pt x="3057144" y="719327"/>
                  </a:lnTo>
                  <a:close/>
                </a:path>
                <a:path w="3057525" h="728980">
                  <a:moveTo>
                    <a:pt x="281158" y="719327"/>
                  </a:moveTo>
                  <a:lnTo>
                    <a:pt x="280415" y="719327"/>
                  </a:lnTo>
                  <a:lnTo>
                    <a:pt x="283463" y="722376"/>
                  </a:lnTo>
                  <a:lnTo>
                    <a:pt x="281158" y="719327"/>
                  </a:lnTo>
                  <a:close/>
                </a:path>
                <a:path w="3057525" h="728980">
                  <a:moveTo>
                    <a:pt x="3048000" y="719327"/>
                  </a:moveTo>
                  <a:lnTo>
                    <a:pt x="281158" y="719327"/>
                  </a:lnTo>
                  <a:lnTo>
                    <a:pt x="283463" y="722376"/>
                  </a:lnTo>
                  <a:lnTo>
                    <a:pt x="3048000" y="722376"/>
                  </a:lnTo>
                  <a:lnTo>
                    <a:pt x="3048000" y="719327"/>
                  </a:lnTo>
                  <a:close/>
                </a:path>
                <a:path w="3057525" h="728980">
                  <a:moveTo>
                    <a:pt x="9144" y="359663"/>
                  </a:moveTo>
                  <a:lnTo>
                    <a:pt x="9144" y="365760"/>
                  </a:lnTo>
                  <a:lnTo>
                    <a:pt x="11458" y="362724"/>
                  </a:lnTo>
                  <a:lnTo>
                    <a:pt x="9144" y="359663"/>
                  </a:lnTo>
                  <a:close/>
                </a:path>
                <a:path w="3057525" h="728980">
                  <a:moveTo>
                    <a:pt x="11458" y="362724"/>
                  </a:moveTo>
                  <a:lnTo>
                    <a:pt x="9144" y="365760"/>
                  </a:lnTo>
                  <a:lnTo>
                    <a:pt x="13754" y="365760"/>
                  </a:lnTo>
                  <a:lnTo>
                    <a:pt x="11458" y="362724"/>
                  </a:lnTo>
                  <a:close/>
                </a:path>
                <a:path w="3057525" h="728980">
                  <a:moveTo>
                    <a:pt x="13793" y="359663"/>
                  </a:moveTo>
                  <a:lnTo>
                    <a:pt x="9144" y="359663"/>
                  </a:lnTo>
                  <a:lnTo>
                    <a:pt x="11458" y="362724"/>
                  </a:lnTo>
                  <a:lnTo>
                    <a:pt x="13793" y="359663"/>
                  </a:lnTo>
                  <a:close/>
                </a:path>
                <a:path w="3057525" h="728980">
                  <a:moveTo>
                    <a:pt x="283463" y="6096"/>
                  </a:moveTo>
                  <a:lnTo>
                    <a:pt x="280415" y="9143"/>
                  </a:lnTo>
                  <a:lnTo>
                    <a:pt x="281139" y="9143"/>
                  </a:lnTo>
                  <a:lnTo>
                    <a:pt x="283463" y="6096"/>
                  </a:lnTo>
                  <a:close/>
                </a:path>
                <a:path w="3057525" h="728980">
                  <a:moveTo>
                    <a:pt x="3048000" y="6096"/>
                  </a:moveTo>
                  <a:lnTo>
                    <a:pt x="283463" y="6096"/>
                  </a:lnTo>
                  <a:lnTo>
                    <a:pt x="281139" y="9143"/>
                  </a:lnTo>
                  <a:lnTo>
                    <a:pt x="3048000" y="9143"/>
                  </a:lnTo>
                  <a:lnTo>
                    <a:pt x="3048000" y="6096"/>
                  </a:lnTo>
                  <a:close/>
                </a:path>
                <a:path w="3057525" h="728980">
                  <a:moveTo>
                    <a:pt x="3057144" y="3048"/>
                  </a:moveTo>
                  <a:lnTo>
                    <a:pt x="3048000" y="3048"/>
                  </a:lnTo>
                  <a:lnTo>
                    <a:pt x="3051048" y="9143"/>
                  </a:lnTo>
                  <a:lnTo>
                    <a:pt x="3057144" y="9143"/>
                  </a:lnTo>
                  <a:lnTo>
                    <a:pt x="305714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2464" y="257555"/>
            <a:ext cx="7318675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Color Coding</a:t>
            </a:r>
            <a:r>
              <a:rPr sz="4000" spc="-66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Example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36284" y="5892117"/>
            <a:ext cx="2216859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4" dirty="0">
                <a:latin typeface="Times New Roman"/>
                <a:cs typeface="Times New Roman"/>
              </a:rPr>
              <a:t>Color </a:t>
            </a:r>
            <a:r>
              <a:rPr dirty="0">
                <a:latin typeface="Times New Roman"/>
                <a:cs typeface="Times New Roman"/>
              </a:rPr>
              <a:t>coded</a:t>
            </a:r>
            <a:r>
              <a:rPr spc="-96" dirty="0">
                <a:latin typeface="Times New Roman"/>
                <a:cs typeface="Times New Roman"/>
              </a:rPr>
              <a:t> </a:t>
            </a:r>
            <a:r>
              <a:rPr spc="-18" dirty="0">
                <a:latin typeface="Times New Roman"/>
                <a:cs typeface="Times New Roman"/>
              </a:rPr>
              <a:t>image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8377" y="5944676"/>
            <a:ext cx="2566547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9" dirty="0">
                <a:latin typeface="Times New Roman"/>
                <a:cs typeface="Times New Roman"/>
              </a:rPr>
              <a:t>South </a:t>
            </a:r>
            <a:r>
              <a:rPr spc="-13" dirty="0">
                <a:latin typeface="Times New Roman"/>
                <a:cs typeface="Times New Roman"/>
              </a:rPr>
              <a:t>America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region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9878" y="1336560"/>
            <a:ext cx="837657" cy="568619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55120" rIns="0" bIns="0" rtlCol="0">
            <a:spAutoFit/>
          </a:bodyPr>
          <a:lstStyle/>
          <a:p>
            <a:pPr marL="79618" marR="76277">
              <a:lnSpc>
                <a:spcPts val="1955"/>
              </a:lnSpc>
              <a:spcBef>
                <a:spcPts val="434"/>
              </a:spcBef>
            </a:pPr>
            <a:r>
              <a:rPr spc="-4" dirty="0">
                <a:latin typeface="Times New Roman"/>
                <a:cs typeface="Times New Roman"/>
              </a:rPr>
              <a:t>Gray  </a:t>
            </a:r>
            <a:r>
              <a:rPr spc="-9" dirty="0">
                <a:latin typeface="Times New Roman"/>
                <a:cs typeface="Times New Roman"/>
              </a:rPr>
              <a:t>S</a:t>
            </a:r>
            <a:r>
              <a:rPr spc="-4" dirty="0">
                <a:latin typeface="Times New Roman"/>
                <a:cs typeface="Times New Roman"/>
              </a:rPr>
              <a:t>cale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91070" y="1336560"/>
            <a:ext cx="868788" cy="568619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55120" rIns="0" bIns="0" rtlCol="0">
            <a:spAutoFit/>
          </a:bodyPr>
          <a:lstStyle/>
          <a:p>
            <a:pPr marL="130840" marR="75164" indent="-53450">
              <a:lnSpc>
                <a:spcPts val="1955"/>
              </a:lnSpc>
              <a:spcBef>
                <a:spcPts val="434"/>
              </a:spcBef>
            </a:pPr>
            <a:r>
              <a:rPr spc="-18" dirty="0">
                <a:latin typeface="Times New Roman"/>
                <a:cs typeface="Times New Roman"/>
              </a:rPr>
              <a:t>C</a:t>
            </a:r>
            <a:r>
              <a:rPr spc="4" dirty="0">
                <a:latin typeface="Times New Roman"/>
                <a:cs typeface="Times New Roman"/>
              </a:rPr>
              <a:t>o</a:t>
            </a:r>
            <a:r>
              <a:rPr spc="-4" dirty="0">
                <a:latin typeface="Times New Roman"/>
                <a:cs typeface="Times New Roman"/>
              </a:rPr>
              <a:t>l</a:t>
            </a:r>
            <a:r>
              <a:rPr spc="4" dirty="0">
                <a:latin typeface="Times New Roman"/>
                <a:cs typeface="Times New Roman"/>
              </a:rPr>
              <a:t>or  </a:t>
            </a:r>
            <a:r>
              <a:rPr spc="-18" dirty="0">
                <a:latin typeface="Times New Roman"/>
                <a:cs typeface="Times New Roman"/>
              </a:rPr>
              <a:t>map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53913" y="810973"/>
            <a:ext cx="1198928" cy="1969802"/>
            <a:chOff x="7677911" y="893572"/>
            <a:chExt cx="1051560" cy="2170430"/>
          </a:xfrm>
        </p:grpSpPr>
        <p:sp>
          <p:nvSpPr>
            <p:cNvPr id="12" name="object 12"/>
            <p:cNvSpPr/>
            <p:nvPr/>
          </p:nvSpPr>
          <p:spPr>
            <a:xfrm>
              <a:off x="8403335" y="899668"/>
              <a:ext cx="326135" cy="21579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84007" y="899668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0" y="12192"/>
                  </a:moveTo>
                  <a:lnTo>
                    <a:pt x="286511" y="12192"/>
                  </a:lnTo>
                  <a:lnTo>
                    <a:pt x="286511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84008" y="911859"/>
              <a:ext cx="287020" cy="33655"/>
            </a:xfrm>
            <a:custGeom>
              <a:avLst/>
              <a:gdLst/>
              <a:ahLst/>
              <a:cxnLst/>
              <a:rect l="l" t="t" r="r" b="b"/>
              <a:pathLst>
                <a:path w="287020" h="33655">
                  <a:moveTo>
                    <a:pt x="286499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3540"/>
                  </a:lnTo>
                  <a:lnTo>
                    <a:pt x="286499" y="33540"/>
                  </a:lnTo>
                  <a:lnTo>
                    <a:pt x="286499" y="18288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84007" y="945388"/>
              <a:ext cx="287020" cy="18415"/>
            </a:xfrm>
            <a:custGeom>
              <a:avLst/>
              <a:gdLst/>
              <a:ahLst/>
              <a:cxnLst/>
              <a:rect l="l" t="t" r="r" b="b"/>
              <a:pathLst>
                <a:path w="287020" h="18415">
                  <a:moveTo>
                    <a:pt x="0" y="0"/>
                  </a:moveTo>
                  <a:lnTo>
                    <a:pt x="0" y="18288"/>
                  </a:lnTo>
                  <a:lnTo>
                    <a:pt x="286511" y="1828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84008" y="963675"/>
              <a:ext cx="287020" cy="24765"/>
            </a:xfrm>
            <a:custGeom>
              <a:avLst/>
              <a:gdLst/>
              <a:ahLst/>
              <a:cxnLst/>
              <a:rect l="l" t="t" r="r" b="b"/>
              <a:pathLst>
                <a:path w="287020" h="24765">
                  <a:moveTo>
                    <a:pt x="2864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24384"/>
                  </a:lnTo>
                  <a:lnTo>
                    <a:pt x="286499" y="24384"/>
                  </a:lnTo>
                  <a:lnTo>
                    <a:pt x="286499" y="914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84007" y="98806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84007" y="997204"/>
              <a:ext cx="287020" cy="18415"/>
            </a:xfrm>
            <a:custGeom>
              <a:avLst/>
              <a:gdLst/>
              <a:ahLst/>
              <a:cxnLst/>
              <a:rect l="l" t="t" r="r" b="b"/>
              <a:pathLst>
                <a:path w="287020" h="18415">
                  <a:moveTo>
                    <a:pt x="0" y="0"/>
                  </a:moveTo>
                  <a:lnTo>
                    <a:pt x="0" y="18288"/>
                  </a:lnTo>
                  <a:lnTo>
                    <a:pt x="286511" y="1828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84007" y="1015492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40">
                  <a:moveTo>
                    <a:pt x="0" y="0"/>
                  </a:moveTo>
                  <a:lnTo>
                    <a:pt x="0" y="15240"/>
                  </a:lnTo>
                  <a:lnTo>
                    <a:pt x="286511" y="15240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84007" y="103073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84007" y="1039876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40">
                  <a:moveTo>
                    <a:pt x="0" y="0"/>
                  </a:moveTo>
                  <a:lnTo>
                    <a:pt x="0" y="15239"/>
                  </a:lnTo>
                  <a:lnTo>
                    <a:pt x="286511" y="15239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84007" y="1055116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84007" y="1064260"/>
              <a:ext cx="287020" cy="18415"/>
            </a:xfrm>
            <a:custGeom>
              <a:avLst/>
              <a:gdLst/>
              <a:ahLst/>
              <a:cxnLst/>
              <a:rect l="l" t="t" r="r" b="b"/>
              <a:pathLst>
                <a:path w="287020" h="18415">
                  <a:moveTo>
                    <a:pt x="0" y="0"/>
                  </a:moveTo>
                  <a:lnTo>
                    <a:pt x="0" y="18287"/>
                  </a:lnTo>
                  <a:lnTo>
                    <a:pt x="286511" y="18287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84008" y="1082547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40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84007" y="1097788"/>
              <a:ext cx="287020" cy="18415"/>
            </a:xfrm>
            <a:custGeom>
              <a:avLst/>
              <a:gdLst/>
              <a:ahLst/>
              <a:cxnLst/>
              <a:rect l="l" t="t" r="r" b="b"/>
              <a:pathLst>
                <a:path w="287020" h="18415">
                  <a:moveTo>
                    <a:pt x="0" y="0"/>
                  </a:moveTo>
                  <a:lnTo>
                    <a:pt x="0" y="18287"/>
                  </a:lnTo>
                  <a:lnTo>
                    <a:pt x="286511" y="18287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84007" y="111607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84007" y="112217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84007" y="1131315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84007" y="1140460"/>
              <a:ext cx="287020" cy="18415"/>
            </a:xfrm>
            <a:custGeom>
              <a:avLst/>
              <a:gdLst/>
              <a:ahLst/>
              <a:cxnLst/>
              <a:rect l="l" t="t" r="r" b="b"/>
              <a:pathLst>
                <a:path w="287020" h="18415">
                  <a:moveTo>
                    <a:pt x="0" y="0"/>
                  </a:moveTo>
                  <a:lnTo>
                    <a:pt x="0" y="18287"/>
                  </a:lnTo>
                  <a:lnTo>
                    <a:pt x="286511" y="18287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84007" y="115874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84007" y="1164844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84007" y="117398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84007" y="1183131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40">
                  <a:moveTo>
                    <a:pt x="0" y="0"/>
                  </a:moveTo>
                  <a:lnTo>
                    <a:pt x="0" y="15239"/>
                  </a:lnTo>
                  <a:lnTo>
                    <a:pt x="286511" y="15239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84007" y="119837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84007" y="1207515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84007" y="121666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84008" y="1225803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40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84007" y="1241044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84007" y="125018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84007" y="1259331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40">
                  <a:moveTo>
                    <a:pt x="0" y="0"/>
                  </a:moveTo>
                  <a:lnTo>
                    <a:pt x="0" y="15239"/>
                  </a:lnTo>
                  <a:lnTo>
                    <a:pt x="286511" y="15239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84007" y="127457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84007" y="1283715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84007" y="129286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84007" y="130200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84007" y="130810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84007" y="1317244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84007" y="132638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84007" y="133553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84008" y="1341627"/>
              <a:ext cx="287020" cy="18415"/>
            </a:xfrm>
            <a:custGeom>
              <a:avLst/>
              <a:gdLst/>
              <a:ahLst/>
              <a:cxnLst/>
              <a:rect l="l" t="t" r="r" b="b"/>
              <a:pathLst>
                <a:path w="287020" h="18415">
                  <a:moveTo>
                    <a:pt x="2864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18288"/>
                  </a:lnTo>
                  <a:lnTo>
                    <a:pt x="286499" y="18288"/>
                  </a:lnTo>
                  <a:lnTo>
                    <a:pt x="286499" y="914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84007" y="1359916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84007" y="136905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84007" y="1375155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84007" y="138430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84007" y="1390395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684007" y="139649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84007" y="140258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84007" y="141173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84007" y="1417827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84007" y="142697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84008" y="1436115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40">
                  <a:moveTo>
                    <a:pt x="2864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914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4007" y="1451355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84007" y="146050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84007" y="1466595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684007" y="147269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84007" y="1478788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84007" y="1484884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84007" y="1494027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84007" y="150317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84007" y="151231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84007" y="1518412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684008" y="1521459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40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84007" y="153670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84007" y="1545844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684008" y="1554987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286499" y="12192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84007" y="156718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84007" y="157327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684007" y="157937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84007" y="158851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684007" y="159461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84007" y="1603755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84007" y="160680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84008" y="1612899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39">
                  <a:moveTo>
                    <a:pt x="2864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914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84007" y="162814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84007" y="1637284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84007" y="164033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84007" y="1646427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684007" y="165557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684007" y="1661668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684007" y="166471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684007" y="167081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684007" y="1679955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684007" y="168910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84007" y="1695195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684007" y="169824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84008" y="1704339"/>
              <a:ext cx="287020" cy="18415"/>
            </a:xfrm>
            <a:custGeom>
              <a:avLst/>
              <a:gdLst/>
              <a:ahLst/>
              <a:cxnLst/>
              <a:rect l="l" t="t" r="r" b="b"/>
              <a:pathLst>
                <a:path w="287020" h="18414">
                  <a:moveTo>
                    <a:pt x="2864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18288"/>
                  </a:lnTo>
                  <a:lnTo>
                    <a:pt x="286499" y="18288"/>
                  </a:lnTo>
                  <a:lnTo>
                    <a:pt x="286499" y="914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684007" y="172262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684007" y="1728724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84007" y="173177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84007" y="173786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684007" y="174701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684007" y="1753108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84007" y="175920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684007" y="176530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84007" y="177444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684007" y="1780539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84007" y="1783588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84008" y="1789683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39">
                  <a:moveTo>
                    <a:pt x="2864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914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684007" y="1804924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684007" y="180797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684007" y="181406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684007" y="1823211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684007" y="1832355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684007" y="1838452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684007" y="184150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684007" y="1847596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684007" y="185673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684008" y="1862835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286499" y="12192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684007" y="187502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684007" y="1881124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684007" y="188417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84007" y="189026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84007" y="1899411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684007" y="1908555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684007" y="1914652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684007" y="191770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684007" y="192379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684007" y="192989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684007" y="1935988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684008" y="1942083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39">
                  <a:moveTo>
                    <a:pt x="2864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914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684007" y="195732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684007" y="196341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684008" y="1969515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39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684007" y="1984755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684007" y="1990852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684007" y="199390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684007" y="199999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684007" y="200609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684007" y="2012188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684007" y="2018283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684008" y="2027427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9144"/>
                  </a:lnTo>
                  <a:lnTo>
                    <a:pt x="286499" y="9144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684007" y="203657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684007" y="204266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684007" y="2051811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684007" y="2060955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684007" y="2067052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684007" y="207010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684007" y="2076196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684007" y="208533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684007" y="2091436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684007" y="209448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684007" y="210058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684007" y="210972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84008" y="2115819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286499" y="12192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684007" y="2128011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684007" y="2137155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684007" y="2143252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684007" y="214630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684007" y="2152396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684007" y="216153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684007" y="2167636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684007" y="217068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684007" y="217678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684008" y="2185923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39">
                  <a:moveTo>
                    <a:pt x="28649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914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684008" y="2201163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286499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286499" y="9144"/>
                  </a:lnTo>
                  <a:lnTo>
                    <a:pt x="286499" y="3048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84007" y="221030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684007" y="221945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684007" y="222554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684007" y="223164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684007" y="223773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684007" y="2243836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684007" y="2252980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84007" y="225602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684007" y="2262124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684008" y="2271267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9144"/>
                  </a:lnTo>
                  <a:lnTo>
                    <a:pt x="286499" y="9144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684007" y="228041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684007" y="228650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684007" y="229565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684007" y="230174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684007" y="230784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684007" y="231393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684007" y="232003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684007" y="232613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684007" y="233222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684007" y="233832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684007" y="2344419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684008" y="2347480"/>
              <a:ext cx="287020" cy="18415"/>
            </a:xfrm>
            <a:custGeom>
              <a:avLst/>
              <a:gdLst/>
              <a:ahLst/>
              <a:cxnLst/>
              <a:rect l="l" t="t" r="r" b="b"/>
              <a:pathLst>
                <a:path w="287020" h="18414">
                  <a:moveTo>
                    <a:pt x="286499" y="0"/>
                  </a:moveTo>
                  <a:lnTo>
                    <a:pt x="0" y="0"/>
                  </a:lnTo>
                  <a:lnTo>
                    <a:pt x="0" y="15227"/>
                  </a:lnTo>
                  <a:lnTo>
                    <a:pt x="0" y="18275"/>
                  </a:lnTo>
                  <a:lnTo>
                    <a:pt x="286499" y="18275"/>
                  </a:lnTo>
                  <a:lnTo>
                    <a:pt x="286499" y="15227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684007" y="2365755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684007" y="237185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684008" y="2377947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286499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12192"/>
                  </a:lnTo>
                  <a:lnTo>
                    <a:pt x="286499" y="12192"/>
                  </a:lnTo>
                  <a:lnTo>
                    <a:pt x="286499" y="3048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684007" y="2390139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684007" y="2393188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684007" y="2396236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684007" y="239928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684007" y="240538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684007" y="241452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684007" y="2420619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84008" y="2423667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9144"/>
                  </a:lnTo>
                  <a:lnTo>
                    <a:pt x="286499" y="9144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84007" y="2432811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684007" y="243586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684007" y="2441955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684007" y="244500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684007" y="245110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684007" y="245719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684007" y="2463291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684007" y="246633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684007" y="2472436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684007" y="2475483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684008" y="247853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6499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286499" y="6096"/>
                  </a:lnTo>
                  <a:lnTo>
                    <a:pt x="286499" y="3048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684008" y="248462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6499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286499" y="6096"/>
                  </a:lnTo>
                  <a:lnTo>
                    <a:pt x="286499" y="3048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684007" y="2490724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684007" y="2493772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684007" y="2496819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684007" y="2499868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684007" y="2502916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684007" y="2505963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684007" y="2509011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684007" y="2512060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684007" y="2515108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06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684007" y="2518155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84007" y="2521204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684007" y="2524251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684007" y="2527300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684007" y="2530348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684007" y="2533395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684008" y="253644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6499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286499" y="6096"/>
                  </a:lnTo>
                  <a:lnTo>
                    <a:pt x="286499" y="3048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684007" y="2542539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4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684007" y="2545588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684007" y="2551683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684007" y="255473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684007" y="256082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684007" y="256692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684007" y="2573020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684007" y="2576067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684007" y="257911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684007" y="2585211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684008" y="2588259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9144"/>
                  </a:lnTo>
                  <a:lnTo>
                    <a:pt x="286499" y="9144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684007" y="2597404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684007" y="260045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684007" y="260654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684007" y="261569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84007" y="2621788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84007" y="2624836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684007" y="262788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684008" y="2633979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9144"/>
                  </a:lnTo>
                  <a:lnTo>
                    <a:pt x="286499" y="9144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84007" y="264312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684007" y="2649220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684008" y="2655315"/>
              <a:ext cx="287020" cy="18415"/>
            </a:xfrm>
            <a:custGeom>
              <a:avLst/>
              <a:gdLst/>
              <a:ahLst/>
              <a:cxnLst/>
              <a:rect l="l" t="t" r="r" b="b"/>
              <a:pathLst>
                <a:path w="287020" h="18414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8288"/>
                  </a:lnTo>
                  <a:lnTo>
                    <a:pt x="286499" y="18288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684007" y="2673604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684007" y="267665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684007" y="2682748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684007" y="268884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684007" y="269493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684007" y="2701036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684007" y="271017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684007" y="2716276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684007" y="271932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684007" y="272542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684007" y="273456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684008" y="2740659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286499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286499" y="9144"/>
                  </a:lnTo>
                  <a:lnTo>
                    <a:pt x="286499" y="3048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684007" y="2749804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684007" y="2758948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684007" y="276504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684007" y="277113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684007" y="2777236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684007" y="278637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684007" y="2792476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684007" y="279552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684007" y="280162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684008" y="2810763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9144"/>
                  </a:lnTo>
                  <a:lnTo>
                    <a:pt x="286499" y="9144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684008" y="2819907"/>
              <a:ext cx="287020" cy="15240"/>
            </a:xfrm>
            <a:custGeom>
              <a:avLst/>
              <a:gdLst/>
              <a:ahLst/>
              <a:cxnLst/>
              <a:rect l="l" t="t" r="r" b="b"/>
              <a:pathLst>
                <a:path w="287020" h="15239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5240"/>
                  </a:lnTo>
                  <a:lnTo>
                    <a:pt x="286499" y="15240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684007" y="283514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684007" y="284429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684007" y="2850388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684007" y="285343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684007" y="285953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684007" y="286867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684007" y="287477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684007" y="288086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684007" y="2886964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684008" y="2896107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9144"/>
                  </a:lnTo>
                  <a:lnTo>
                    <a:pt x="286499" y="9144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684007" y="2905251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684007" y="2911348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684007" y="292049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684007" y="2926588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684007" y="292963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684007" y="293573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684007" y="294487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684007" y="2950972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684007" y="295706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684007" y="296316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684007" y="296926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684007" y="2978404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684008" y="2984499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286499" y="12192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684007" y="2996692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684007" y="300583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684007" y="3011932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684007" y="301497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684007" y="3021076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0" y="0"/>
                  </a:move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684007" y="3027172"/>
              <a:ext cx="287020" cy="3175"/>
            </a:xfrm>
            <a:custGeom>
              <a:avLst/>
              <a:gdLst/>
              <a:ahLst/>
              <a:cxnLst/>
              <a:rect l="l" t="t" r="r" b="b"/>
              <a:pathLst>
                <a:path w="287020" h="3175">
                  <a:moveTo>
                    <a:pt x="0" y="0"/>
                  </a:moveTo>
                  <a:lnTo>
                    <a:pt x="0" y="3048"/>
                  </a:lnTo>
                  <a:lnTo>
                    <a:pt x="286511" y="3048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684007" y="3030220"/>
              <a:ext cx="287020" cy="9525"/>
            </a:xfrm>
            <a:custGeom>
              <a:avLst/>
              <a:gdLst/>
              <a:ahLst/>
              <a:cxnLst/>
              <a:rect l="l" t="t" r="r" b="b"/>
              <a:pathLst>
                <a:path w="287020" h="9525">
                  <a:moveTo>
                    <a:pt x="0" y="0"/>
                  </a:moveTo>
                  <a:lnTo>
                    <a:pt x="0" y="9144"/>
                  </a:lnTo>
                  <a:lnTo>
                    <a:pt x="286511" y="9144"/>
                  </a:lnTo>
                  <a:lnTo>
                    <a:pt x="2865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684008" y="3039363"/>
              <a:ext cx="287020" cy="12700"/>
            </a:xfrm>
            <a:custGeom>
              <a:avLst/>
              <a:gdLst/>
              <a:ahLst/>
              <a:cxnLst/>
              <a:rect l="l" t="t" r="r" b="b"/>
              <a:pathLst>
                <a:path w="287020" h="12700">
                  <a:moveTo>
                    <a:pt x="28649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286499" y="12192"/>
                  </a:lnTo>
                  <a:lnTo>
                    <a:pt x="286499" y="6096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684007" y="3051555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651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86511" y="6096"/>
                  </a:lnTo>
                  <a:lnTo>
                    <a:pt x="286511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677911" y="893572"/>
              <a:ext cx="295910" cy="2170430"/>
            </a:xfrm>
            <a:custGeom>
              <a:avLst/>
              <a:gdLst/>
              <a:ahLst/>
              <a:cxnLst/>
              <a:rect l="l" t="t" r="r" b="b"/>
              <a:pathLst>
                <a:path w="295909" h="2170430">
                  <a:moveTo>
                    <a:pt x="295656" y="0"/>
                  </a:moveTo>
                  <a:lnTo>
                    <a:pt x="0" y="0"/>
                  </a:lnTo>
                  <a:lnTo>
                    <a:pt x="0" y="2170176"/>
                  </a:lnTo>
                  <a:lnTo>
                    <a:pt x="295656" y="2170176"/>
                  </a:lnTo>
                  <a:lnTo>
                    <a:pt x="295656" y="2164079"/>
                  </a:lnTo>
                  <a:lnTo>
                    <a:pt x="9144" y="2164079"/>
                  </a:lnTo>
                  <a:lnTo>
                    <a:pt x="6096" y="2157983"/>
                  </a:lnTo>
                  <a:lnTo>
                    <a:pt x="9144" y="2157983"/>
                  </a:lnTo>
                  <a:lnTo>
                    <a:pt x="9144" y="9144"/>
                  </a:lnTo>
                  <a:lnTo>
                    <a:pt x="6096" y="9144"/>
                  </a:lnTo>
                  <a:lnTo>
                    <a:pt x="9144" y="6096"/>
                  </a:lnTo>
                  <a:lnTo>
                    <a:pt x="295656" y="6096"/>
                  </a:lnTo>
                  <a:lnTo>
                    <a:pt x="295656" y="0"/>
                  </a:lnTo>
                  <a:close/>
                </a:path>
                <a:path w="295909" h="2170430">
                  <a:moveTo>
                    <a:pt x="9144" y="2157983"/>
                  </a:moveTo>
                  <a:lnTo>
                    <a:pt x="6096" y="2157983"/>
                  </a:lnTo>
                  <a:lnTo>
                    <a:pt x="9144" y="2164079"/>
                  </a:lnTo>
                  <a:lnTo>
                    <a:pt x="9144" y="2157983"/>
                  </a:lnTo>
                  <a:close/>
                </a:path>
                <a:path w="295909" h="2170430">
                  <a:moveTo>
                    <a:pt x="286512" y="2157983"/>
                  </a:moveTo>
                  <a:lnTo>
                    <a:pt x="9144" y="2157983"/>
                  </a:lnTo>
                  <a:lnTo>
                    <a:pt x="9144" y="2164079"/>
                  </a:lnTo>
                  <a:lnTo>
                    <a:pt x="286512" y="2164079"/>
                  </a:lnTo>
                  <a:lnTo>
                    <a:pt x="286512" y="2157983"/>
                  </a:lnTo>
                  <a:close/>
                </a:path>
                <a:path w="295909" h="2170430">
                  <a:moveTo>
                    <a:pt x="286512" y="6096"/>
                  </a:moveTo>
                  <a:lnTo>
                    <a:pt x="286512" y="2164079"/>
                  </a:lnTo>
                  <a:lnTo>
                    <a:pt x="292608" y="2157983"/>
                  </a:lnTo>
                  <a:lnTo>
                    <a:pt x="295656" y="2157983"/>
                  </a:lnTo>
                  <a:lnTo>
                    <a:pt x="295656" y="9144"/>
                  </a:lnTo>
                  <a:lnTo>
                    <a:pt x="292608" y="9144"/>
                  </a:lnTo>
                  <a:lnTo>
                    <a:pt x="286512" y="6096"/>
                  </a:lnTo>
                  <a:close/>
                </a:path>
                <a:path w="295909" h="2170430">
                  <a:moveTo>
                    <a:pt x="295656" y="2157983"/>
                  </a:moveTo>
                  <a:lnTo>
                    <a:pt x="292608" y="2157983"/>
                  </a:lnTo>
                  <a:lnTo>
                    <a:pt x="286512" y="2164079"/>
                  </a:lnTo>
                  <a:lnTo>
                    <a:pt x="295656" y="2164079"/>
                  </a:lnTo>
                  <a:lnTo>
                    <a:pt x="295656" y="2157983"/>
                  </a:lnTo>
                  <a:close/>
                </a:path>
                <a:path w="295909" h="2170430">
                  <a:moveTo>
                    <a:pt x="9144" y="6096"/>
                  </a:moveTo>
                  <a:lnTo>
                    <a:pt x="6096" y="9144"/>
                  </a:lnTo>
                  <a:lnTo>
                    <a:pt x="9144" y="9144"/>
                  </a:lnTo>
                  <a:lnTo>
                    <a:pt x="9144" y="6096"/>
                  </a:lnTo>
                  <a:close/>
                </a:path>
                <a:path w="295909" h="2170430">
                  <a:moveTo>
                    <a:pt x="286512" y="6096"/>
                  </a:moveTo>
                  <a:lnTo>
                    <a:pt x="9144" y="6096"/>
                  </a:lnTo>
                  <a:lnTo>
                    <a:pt x="9144" y="9144"/>
                  </a:lnTo>
                  <a:lnTo>
                    <a:pt x="286512" y="9144"/>
                  </a:lnTo>
                  <a:lnTo>
                    <a:pt x="286512" y="6096"/>
                  </a:lnTo>
                  <a:close/>
                </a:path>
                <a:path w="295909" h="2170430">
                  <a:moveTo>
                    <a:pt x="295656" y="6096"/>
                  </a:moveTo>
                  <a:lnTo>
                    <a:pt x="286512" y="6096"/>
                  </a:lnTo>
                  <a:lnTo>
                    <a:pt x="292608" y="9144"/>
                  </a:lnTo>
                  <a:lnTo>
                    <a:pt x="295656" y="9144"/>
                  </a:lnTo>
                  <a:lnTo>
                    <a:pt x="295656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4" name="object 304"/>
          <p:cNvSpPr txBox="1"/>
          <p:nvPr/>
        </p:nvSpPr>
        <p:spPr>
          <a:xfrm>
            <a:off x="5448462" y="2143846"/>
            <a:ext cx="3926924" cy="662672"/>
          </a:xfrm>
          <a:prstGeom prst="rect">
            <a:avLst/>
          </a:prstGeom>
        </p:spPr>
        <p:txBody>
          <a:bodyPr vert="horz" wrap="square" lIns="0" tIns="33963" rIns="0" bIns="0" rtlCol="0">
            <a:spAutoFit/>
          </a:bodyPr>
          <a:lstStyle/>
          <a:p>
            <a:pPr marL="11135" marR="710436">
              <a:lnSpc>
                <a:spcPts val="1744"/>
              </a:lnSpc>
              <a:spcBef>
                <a:spcPts val="267"/>
              </a:spcBef>
            </a:pPr>
            <a:r>
              <a:rPr sz="1600" spc="-13" dirty="0">
                <a:latin typeface="Times New Roman"/>
                <a:cs typeface="Times New Roman"/>
              </a:rPr>
              <a:t>Gray-scale image </a:t>
            </a:r>
            <a:r>
              <a:rPr sz="1600" spc="4" dirty="0">
                <a:latin typeface="Times New Roman"/>
                <a:cs typeface="Times New Roman"/>
              </a:rPr>
              <a:t>of </a:t>
            </a:r>
            <a:r>
              <a:rPr sz="1600" spc="-9" dirty="0">
                <a:latin typeface="Times New Roman"/>
                <a:cs typeface="Times New Roman"/>
              </a:rPr>
              <a:t>average  </a:t>
            </a:r>
            <a:r>
              <a:rPr sz="1600" spc="-4" dirty="0">
                <a:latin typeface="Times New Roman"/>
                <a:cs typeface="Times New Roman"/>
              </a:rPr>
              <a:t>monthly</a:t>
            </a:r>
            <a:r>
              <a:rPr sz="1600" spc="-31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rainfall.</a:t>
            </a:r>
            <a:endParaRPr sz="1600">
              <a:latin typeface="Times New Roman"/>
              <a:cs typeface="Times New Roman"/>
            </a:endParaRPr>
          </a:p>
          <a:p>
            <a:pPr marL="2918578">
              <a:lnSpc>
                <a:spcPts val="1491"/>
              </a:lnSpc>
            </a:pP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8291139" y="6217354"/>
            <a:ext cx="2890895" cy="286064"/>
          </a:xfrm>
          <a:prstGeom prst="rect">
            <a:avLst/>
          </a:prstGeom>
        </p:spPr>
        <p:txBody>
          <a:bodyPr vert="horz" wrap="square" lIns="0" tIns="3897" rIns="0" bIns="0" rtlCol="0">
            <a:spAutoFit/>
          </a:bodyPr>
          <a:lstStyle/>
          <a:p>
            <a:pPr marL="11135" marR="4454">
              <a:lnSpc>
                <a:spcPts val="1052"/>
              </a:lnSpc>
              <a:spcBef>
                <a:spcPts val="31"/>
              </a:spcBef>
            </a:pPr>
            <a:r>
              <a:rPr sz="900" dirty="0">
                <a:latin typeface="Times New Roman"/>
                <a:cs typeface="Times New Roman"/>
              </a:rPr>
              <a:t>(Images </a:t>
            </a:r>
            <a:r>
              <a:rPr sz="900" spc="-4" dirty="0">
                <a:latin typeface="Times New Roman"/>
                <a:cs typeface="Times New Roman"/>
              </a:rPr>
              <a:t>from </a:t>
            </a:r>
            <a:r>
              <a:rPr sz="900" spc="-9" dirty="0">
                <a:latin typeface="Times New Roman"/>
                <a:cs typeface="Times New Roman"/>
              </a:rPr>
              <a:t>Rafael </a:t>
            </a:r>
            <a:r>
              <a:rPr sz="900" dirty="0">
                <a:latin typeface="Times New Roman"/>
                <a:cs typeface="Times New Roman"/>
              </a:rPr>
              <a:t>C. Gonzalez </a:t>
            </a:r>
            <a:r>
              <a:rPr sz="900" spc="9" dirty="0">
                <a:latin typeface="Times New Roman"/>
                <a:cs typeface="Times New Roman"/>
              </a:rPr>
              <a:t>and </a:t>
            </a:r>
            <a:r>
              <a:rPr sz="900" dirty="0">
                <a:latin typeface="Times New Roman"/>
                <a:cs typeface="Times New Roman"/>
              </a:rPr>
              <a:t>Richard </a:t>
            </a:r>
            <a:r>
              <a:rPr sz="900" spc="4" dirty="0">
                <a:latin typeface="Times New Roman"/>
                <a:cs typeface="Times New Roman"/>
              </a:rPr>
              <a:t>E.  </a:t>
            </a:r>
            <a:r>
              <a:rPr sz="900" spc="-9" dirty="0">
                <a:latin typeface="Times New Roman"/>
                <a:cs typeface="Times New Roman"/>
              </a:rPr>
              <a:t>Wood, </a:t>
            </a:r>
            <a:r>
              <a:rPr sz="900" dirty="0">
                <a:latin typeface="Times New Roman"/>
                <a:cs typeface="Times New Roman"/>
              </a:rPr>
              <a:t>Digital </a:t>
            </a:r>
            <a:r>
              <a:rPr sz="900" spc="4" dirty="0">
                <a:latin typeface="Times New Roman"/>
                <a:cs typeface="Times New Roman"/>
              </a:rPr>
              <a:t>Image </a:t>
            </a:r>
            <a:r>
              <a:rPr sz="900" spc="-4" dirty="0">
                <a:latin typeface="Times New Roman"/>
                <a:cs typeface="Times New Roman"/>
              </a:rPr>
              <a:t>Processing, </a:t>
            </a:r>
            <a:r>
              <a:rPr sz="900" spc="4" dirty="0">
                <a:latin typeface="Times New Roman"/>
                <a:cs typeface="Times New Roman"/>
              </a:rPr>
              <a:t>2</a:t>
            </a:r>
            <a:r>
              <a:rPr sz="900" spc="6" baseline="25641" dirty="0">
                <a:latin typeface="Times New Roman"/>
                <a:cs typeface="Times New Roman"/>
              </a:rPr>
              <a:t>nd</a:t>
            </a:r>
            <a:r>
              <a:rPr sz="900" spc="32" baseline="25641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Edition.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9146028" y="1684647"/>
            <a:ext cx="265704" cy="227250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1400" spc="9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9090425" y="769017"/>
            <a:ext cx="397471" cy="227250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1400" spc="4" dirty="0">
                <a:latin typeface="Times New Roman"/>
                <a:cs typeface="Times New Roman"/>
              </a:rPr>
              <a:t>&gt;</a:t>
            </a:r>
            <a:r>
              <a:rPr sz="1400" spc="9" dirty="0"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33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5559" y="1681232"/>
            <a:ext cx="5398229" cy="292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3392" y="257555"/>
            <a:ext cx="11041227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4" dirty="0">
                <a:latin typeface="Trebuchet MS" pitchFamily="34" charset="0"/>
              </a:rPr>
              <a:t>Gray </a:t>
            </a:r>
            <a:r>
              <a:rPr sz="4000" dirty="0">
                <a:latin typeface="Trebuchet MS" pitchFamily="34" charset="0"/>
              </a:rPr>
              <a:t>Level to </a:t>
            </a:r>
            <a:r>
              <a:rPr sz="4000" spc="-4" dirty="0">
                <a:latin typeface="Trebuchet MS" pitchFamily="34" charset="0"/>
              </a:rPr>
              <a:t>Color</a:t>
            </a:r>
            <a:r>
              <a:rPr sz="4000" spc="-88" dirty="0">
                <a:latin typeface="Trebuchet MS" pitchFamily="34" charset="0"/>
              </a:rPr>
              <a:t> </a:t>
            </a:r>
            <a:r>
              <a:rPr sz="4000" spc="-4" dirty="0">
                <a:latin typeface="Trebuchet MS" pitchFamily="34" charset="0"/>
              </a:rPr>
              <a:t>Transformation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6362" y="1092670"/>
            <a:ext cx="7895116" cy="287119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>
              <a:spcBef>
                <a:spcPts val="79"/>
              </a:spcBef>
            </a:pPr>
            <a:r>
              <a:rPr spc="-13" dirty="0">
                <a:latin typeface="Times New Roman"/>
                <a:cs typeface="Times New Roman"/>
              </a:rPr>
              <a:t>Assigning </a:t>
            </a:r>
            <a:r>
              <a:rPr dirty="0">
                <a:latin typeface="Times New Roman"/>
                <a:cs typeface="Times New Roman"/>
              </a:rPr>
              <a:t>colors </a:t>
            </a:r>
            <a:r>
              <a:rPr spc="-4" dirty="0">
                <a:latin typeface="Times New Roman"/>
                <a:cs typeface="Times New Roman"/>
              </a:rPr>
              <a:t>to </a:t>
            </a:r>
            <a:r>
              <a:rPr spc="-9" dirty="0">
                <a:latin typeface="Times New Roman"/>
                <a:cs typeface="Times New Roman"/>
              </a:rPr>
              <a:t>gray levels </a:t>
            </a:r>
            <a:r>
              <a:rPr spc="-4" dirty="0">
                <a:latin typeface="Times New Roman"/>
                <a:cs typeface="Times New Roman"/>
              </a:rPr>
              <a:t>based </a:t>
            </a:r>
            <a:r>
              <a:rPr dirty="0">
                <a:latin typeface="Times New Roman"/>
                <a:cs typeface="Times New Roman"/>
              </a:rPr>
              <a:t>on </a:t>
            </a:r>
            <a:r>
              <a:rPr spc="-9" dirty="0">
                <a:latin typeface="Times New Roman"/>
                <a:cs typeface="Times New Roman"/>
              </a:rPr>
              <a:t>specific mapping</a:t>
            </a:r>
            <a:r>
              <a:rPr spc="179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functions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4128" y="1892576"/>
            <a:ext cx="2032965" cy="2893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2249" rIns="0" bIns="0" rtlCol="0">
            <a:spAutoFit/>
          </a:bodyPr>
          <a:lstStyle/>
          <a:p>
            <a:pPr marL="77391">
              <a:spcBef>
                <a:spcPts val="96"/>
              </a:spcBef>
            </a:pPr>
            <a:r>
              <a:rPr spc="-9" dirty="0">
                <a:latin typeface="Times New Roman"/>
                <a:cs typeface="Times New Roman"/>
              </a:rPr>
              <a:t>Red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component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4128" y="2943753"/>
            <a:ext cx="2273331" cy="289368"/>
          </a:xfrm>
          <a:prstGeom prst="rect">
            <a:avLst/>
          </a:prstGeom>
          <a:solidFill>
            <a:srgbClr val="66FF33"/>
          </a:solidFill>
        </p:spPr>
        <p:txBody>
          <a:bodyPr vert="horz" wrap="square" lIns="0" tIns="12249" rIns="0" bIns="0" rtlCol="0">
            <a:spAutoFit/>
          </a:bodyPr>
          <a:lstStyle/>
          <a:p>
            <a:pPr marL="77391">
              <a:spcBef>
                <a:spcPts val="96"/>
              </a:spcBef>
            </a:pPr>
            <a:r>
              <a:rPr spc="-4" dirty="0">
                <a:latin typeface="Times New Roman"/>
                <a:cs typeface="Times New Roman"/>
              </a:rPr>
              <a:t>Green</a:t>
            </a:r>
            <a:r>
              <a:rPr spc="-48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component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4129" y="4036423"/>
            <a:ext cx="2113327" cy="289368"/>
          </a:xfrm>
          <a:prstGeom prst="rect">
            <a:avLst/>
          </a:prstGeom>
          <a:solidFill>
            <a:srgbClr val="3333CC"/>
          </a:solidFill>
        </p:spPr>
        <p:txBody>
          <a:bodyPr vert="horz" wrap="square" lIns="0" tIns="12249" rIns="0" bIns="0" rtlCol="0">
            <a:spAutoFit/>
          </a:bodyPr>
          <a:lstStyle/>
          <a:p>
            <a:pPr marL="77391">
              <a:spcBef>
                <a:spcPts val="96"/>
              </a:spcBef>
            </a:pP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Blue</a:t>
            </a:r>
            <a:r>
              <a:rPr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component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7083" y="2597971"/>
            <a:ext cx="2217583" cy="289368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249" rIns="0" bIns="0" rtlCol="0">
            <a:spAutoFit/>
          </a:bodyPr>
          <a:lstStyle/>
          <a:p>
            <a:pPr marL="80175">
              <a:spcBef>
                <a:spcPts val="96"/>
              </a:spcBef>
            </a:pPr>
            <a:r>
              <a:rPr spc="-4" dirty="0">
                <a:latin typeface="Times New Roman"/>
                <a:cs typeface="Times New Roman"/>
              </a:rPr>
              <a:t>Gray </a:t>
            </a:r>
            <a:r>
              <a:rPr spc="-9" dirty="0">
                <a:latin typeface="Times New Roman"/>
                <a:cs typeface="Times New Roman"/>
              </a:rPr>
              <a:t>scale</a:t>
            </a:r>
            <a:r>
              <a:rPr spc="-53" dirty="0">
                <a:latin typeface="Times New Roman"/>
                <a:cs typeface="Times New Roman"/>
              </a:rPr>
              <a:t> </a:t>
            </a:r>
            <a:r>
              <a:rPr spc="-18" dirty="0">
                <a:latin typeface="Times New Roman"/>
                <a:cs typeface="Times New Roman"/>
              </a:rPr>
              <a:t>image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897" y="4807976"/>
            <a:ext cx="11038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Therefore 3 independent transformations on the intensity of any input pixel is performed.</a:t>
            </a:r>
          </a:p>
          <a:p>
            <a:r>
              <a:rPr lang="en-GB" dirty="0" smtClean="0"/>
              <a:t> Then the 3 results are fed separately into the red, green and blue channels of a colour monitor</a:t>
            </a:r>
          </a:p>
          <a:p>
            <a:r>
              <a:rPr lang="en-GB" dirty="0" smtClean="0"/>
              <a:t>This produces a composite image whose colour content is modulated by the nature of the transformation functions.</a:t>
            </a:r>
          </a:p>
          <a:p>
            <a:r>
              <a:rPr lang="en-GB" dirty="0" smtClean="0"/>
              <a:t>They are not functions of position.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18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72322-FB5E-4E7E-85C2-640D0682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4752" cy="63942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rebuchet MS" pitchFamily="34" charset="0"/>
              </a:rPr>
              <a:t> Colour Transformation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38C77-96BC-4FA6-8745-A69C14061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583"/>
            <a:ext cx="10515600" cy="5069380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1073" name="Picture 49" descr="C:\Users\Sheli Sinha Chaudhur\Pictures\Basics+of+Full+Color+Image+Processi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50" y="1081825"/>
            <a:ext cx="7804664" cy="49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1172322-FB5E-4E7E-85C2-640D0682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94442" cy="62654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rebuchet MS" pitchFamily="34" charset="0"/>
              </a:rPr>
              <a:t> Colour Transformation</a:t>
            </a:r>
            <a:endParaRPr lang="en-IN" dirty="0"/>
          </a:p>
        </p:txBody>
      </p:sp>
      <p:pic>
        <p:nvPicPr>
          <p:cNvPr id="5" name="Picture 2" descr="C:\Users\Sheli Sinha Chaudhur\Pictures\Color+Transformations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73" y="1452138"/>
            <a:ext cx="76366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1172322-FB5E-4E7E-85C2-640D0682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437" y="365126"/>
            <a:ext cx="7418230" cy="5750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rebuchet MS" pitchFamily="34" charset="0"/>
              </a:rPr>
              <a:t> Colour Transformation</a:t>
            </a:r>
            <a:endParaRPr lang="en-IN" dirty="0"/>
          </a:p>
        </p:txBody>
      </p:sp>
      <p:pic>
        <p:nvPicPr>
          <p:cNvPr id="2051" name="Picture 3" descr="C:\Users\Sheli Sinha Chaudhur\Pictures\Color+Transformations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03" y="1239362"/>
            <a:ext cx="7693283" cy="49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eli Sinha Chaudhur\Pictures\Color+Transformations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1" y="1390918"/>
            <a:ext cx="7560678" cy="47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1172322-FB5E-4E7E-85C2-640D0682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46" y="365125"/>
            <a:ext cx="7727392" cy="7159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itchFamily="34" charset="0"/>
              </a:rPr>
              <a:t> Colour Transformation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82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eli Sinha Chaudhur\Pictures\Color+Transformations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19" y="1146220"/>
            <a:ext cx="7966745" cy="50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1172322-FB5E-4E7E-85C2-640D0682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45" y="197701"/>
            <a:ext cx="8306873" cy="79397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rebuchet MS" pitchFamily="34" charset="0"/>
              </a:rPr>
              <a:t> Colour Transformation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29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eli Sinha Chaudhur\Pictures\Color+Transformations (9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15" y="1068946"/>
            <a:ext cx="7992943" cy="51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1172322-FB5E-4E7E-85C2-640D0682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138" y="455278"/>
            <a:ext cx="7122018" cy="6651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rebuchet MS" pitchFamily="34" charset="0"/>
              </a:rPr>
              <a:t> Colour Transformation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34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0" y="365126"/>
            <a:ext cx="7611414" cy="6523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Colour Complements</a:t>
            </a:r>
            <a:endParaRPr lang="en-IN" dirty="0"/>
          </a:p>
        </p:txBody>
      </p:sp>
      <p:pic>
        <p:nvPicPr>
          <p:cNvPr id="6146" name="Picture 2" descr="C:\Users\Sheli Sinha Chaudhur\Pictures\Color+Complements+The+hues+opposite+to+one+another+on+the+Color+Circle+are+called+Complements.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51" y="1133341"/>
            <a:ext cx="7623692" cy="50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eli Sinha Chaudhur\Pictures\Color+Complement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0" y="1066644"/>
            <a:ext cx="6943464" cy="51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5927" y="365126"/>
            <a:ext cx="6439436" cy="58791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Colour Complements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83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35627" y="1024063"/>
            <a:ext cx="7241492" cy="4969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2464" y="-19444"/>
            <a:ext cx="9251995" cy="1119802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Cross section</a:t>
            </a:r>
            <a:r>
              <a:rPr sz="4000" spc="-61" dirty="0">
                <a:latin typeface="Trebuchet MS" pitchFamily="34" charset="0"/>
              </a:rPr>
              <a:t> </a:t>
            </a:r>
            <a:r>
              <a:rPr sz="4000" dirty="0" smtClean="0">
                <a:latin typeface="Trebuchet MS" pitchFamily="34" charset="0"/>
              </a:rPr>
              <a:t>illustration</a:t>
            </a:r>
            <a:r>
              <a:rPr lang="en-GB" sz="4000" dirty="0" smtClean="0">
                <a:latin typeface="Trebuchet MS" pitchFamily="34" charset="0"/>
              </a:rPr>
              <a:t> of the Human Eye</a:t>
            </a:r>
            <a:endParaRPr sz="4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473" y="365126"/>
            <a:ext cx="5486400" cy="806851"/>
          </a:xfrm>
        </p:spPr>
        <p:txBody>
          <a:bodyPr/>
          <a:lstStyle/>
          <a:p>
            <a:r>
              <a:rPr lang="en-GB" dirty="0" smtClean="0"/>
              <a:t>Colour Slicing</a:t>
            </a:r>
            <a:endParaRPr lang="en-IN" dirty="0"/>
          </a:p>
        </p:txBody>
      </p:sp>
      <p:pic>
        <p:nvPicPr>
          <p:cNvPr id="8194" name="Picture 2" descr="C:\Users\Sheli Sinha Chaudhur\Pictures\Color+Slicing+Highlighting+a+specific+range+of+colors+in+an+image+is+useful+for+separating+objects+from+their+surroundings.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09" y="1044340"/>
            <a:ext cx="7682483" cy="51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133" y="365125"/>
            <a:ext cx="8809150" cy="6909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Colour Image Smoothing</a:t>
            </a:r>
            <a:endParaRPr lang="en-IN" dirty="0"/>
          </a:p>
        </p:txBody>
      </p:sp>
      <p:pic>
        <p:nvPicPr>
          <p:cNvPr id="9218" name="Picture 2" descr="C:\Users\Sheli Sinha Chaudhur\Pictures\Color+Image+Smoothing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57" y="1146220"/>
            <a:ext cx="7496305" cy="50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eli Sinha Chaudhur\Pictures\Color+Image+Smoothing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41" y="953037"/>
            <a:ext cx="8106092" cy="52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6530" y="223458"/>
            <a:ext cx="7753081" cy="6007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Colour Image Smoothing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25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eli Sinha Chaudhur\Pictures\Color+Image+Smoothing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65" y="1030310"/>
            <a:ext cx="8056003" cy="51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3499" y="197701"/>
            <a:ext cx="8242478" cy="690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Colour Image Smoothing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14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eli Sinha Chaudhur\Pictures\Color+Image+Smoothing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75" y="1018188"/>
            <a:ext cx="8041873" cy="51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4101" y="236337"/>
            <a:ext cx="7881871" cy="6136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Colour Image Smoothing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82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2433" y="236337"/>
            <a:ext cx="8757635" cy="6265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Colour Image Sharpening</a:t>
            </a:r>
            <a:endParaRPr lang="en-IN" dirty="0"/>
          </a:p>
        </p:txBody>
      </p:sp>
      <p:pic>
        <p:nvPicPr>
          <p:cNvPr id="13314" name="Picture 2" descr="C:\Users\Sheli Sinha Chaudhur\Pictures\Color+Image+Sharpening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35" y="1159099"/>
            <a:ext cx="8124161" cy="50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7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itchFamily="34" charset="0"/>
              </a:rPr>
              <a:t>End of Lecture</a:t>
            </a:r>
            <a:r>
              <a:rPr lang="en-IN" dirty="0">
                <a:latin typeface="Trebuchet MS" pitchFamily="34" charset="0"/>
              </a:rPr>
              <a:t/>
            </a:r>
            <a:br>
              <a:rPr lang="en-IN" dirty="0">
                <a:latin typeface="Trebuchet MS" pitchFamily="34" charset="0"/>
              </a:rPr>
            </a:br>
            <a:endParaRPr lang="en-IN" dirty="0">
              <a:latin typeface="Trebuchet MS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Chapter 6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4965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425" y="285254"/>
            <a:ext cx="9927140" cy="5104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3600" spc="-4" dirty="0" smtClean="0">
                <a:latin typeface="Trebuchet MS" pitchFamily="34" charset="0"/>
              </a:rPr>
              <a:t>Types </a:t>
            </a:r>
            <a:r>
              <a:rPr sz="3600" spc="-4" dirty="0">
                <a:latin typeface="Trebuchet MS" pitchFamily="34" charset="0"/>
              </a:rPr>
              <a:t>of </a:t>
            </a:r>
            <a:r>
              <a:rPr sz="3600" dirty="0">
                <a:latin typeface="Trebuchet MS" pitchFamily="34" charset="0"/>
              </a:rPr>
              <a:t>Photoreceptors at</a:t>
            </a:r>
            <a:r>
              <a:rPr sz="3600" spc="-44" dirty="0">
                <a:latin typeface="Trebuchet MS" pitchFamily="34" charset="0"/>
              </a:rPr>
              <a:t> </a:t>
            </a:r>
            <a:r>
              <a:rPr sz="3600" spc="-4" dirty="0">
                <a:latin typeface="Trebuchet MS" pitchFamily="34" charset="0"/>
              </a:rPr>
              <a:t>Retina</a:t>
            </a:r>
          </a:p>
        </p:txBody>
      </p:sp>
      <p:sp>
        <p:nvSpPr>
          <p:cNvPr id="5" name="object 5"/>
          <p:cNvSpPr/>
          <p:nvPr/>
        </p:nvSpPr>
        <p:spPr>
          <a:xfrm>
            <a:off x="7572362" y="4711390"/>
            <a:ext cx="702271" cy="216113"/>
          </a:xfrm>
          <a:custGeom>
            <a:avLst/>
            <a:gdLst/>
            <a:ahLst/>
            <a:cxnLst/>
            <a:rect l="l" t="t" r="r" b="b"/>
            <a:pathLst>
              <a:path w="615950" h="238125">
                <a:moveTo>
                  <a:pt x="9143" y="0"/>
                </a:moveTo>
                <a:lnTo>
                  <a:pt x="0" y="27431"/>
                </a:lnTo>
                <a:lnTo>
                  <a:pt x="606551" y="237744"/>
                </a:lnTo>
                <a:lnTo>
                  <a:pt x="615696" y="213360"/>
                </a:lnTo>
                <a:lnTo>
                  <a:pt x="9143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83500" y="941609"/>
            <a:ext cx="9345993" cy="5113174"/>
          </a:xfrm>
          <a:prstGeom prst="rect">
            <a:avLst/>
          </a:prstGeom>
        </p:spPr>
        <p:txBody>
          <a:bodyPr vert="horz" wrap="square" lIns="0" tIns="75164" rIns="0" bIns="0" rtlCol="0">
            <a:spAutoFit/>
          </a:bodyPr>
          <a:lstStyle/>
          <a:p>
            <a:pPr marL="312904" indent="-302325">
              <a:spcBef>
                <a:spcPts val="592"/>
              </a:spcBef>
              <a:buChar char="•"/>
              <a:tabLst>
                <a:tab pos="312904" algn="l"/>
                <a:tab pos="313460" algn="l"/>
              </a:tabLst>
            </a:pPr>
            <a:r>
              <a:rPr sz="2100" dirty="0">
                <a:latin typeface="Times New Roman"/>
                <a:cs typeface="Times New Roman"/>
              </a:rPr>
              <a:t>Rods</a:t>
            </a:r>
          </a:p>
          <a:p>
            <a:pPr marL="663111" lvl="1" indent="-251659">
              <a:spcBef>
                <a:spcPts val="416"/>
              </a:spcBef>
              <a:buChar char="–"/>
              <a:tabLst>
                <a:tab pos="663111" algn="l"/>
                <a:tab pos="663667" algn="l"/>
              </a:tabLst>
            </a:pPr>
            <a:r>
              <a:rPr spc="-13" dirty="0">
                <a:latin typeface="Times New Roman"/>
                <a:cs typeface="Times New Roman"/>
              </a:rPr>
              <a:t>Long </a:t>
            </a:r>
            <a:r>
              <a:rPr spc="-9" dirty="0">
                <a:latin typeface="Times New Roman"/>
                <a:cs typeface="Times New Roman"/>
              </a:rPr>
              <a:t>and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thin</a:t>
            </a:r>
            <a:endParaRPr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21"/>
              </a:spcBef>
              <a:buChar char="–"/>
              <a:tabLst>
                <a:tab pos="663111" algn="l"/>
                <a:tab pos="663667" algn="l"/>
              </a:tabLst>
            </a:pPr>
            <a:r>
              <a:rPr spc="-9" dirty="0">
                <a:latin typeface="Times New Roman"/>
                <a:cs typeface="Times New Roman"/>
              </a:rPr>
              <a:t>Large quantity </a:t>
            </a:r>
            <a:r>
              <a:rPr spc="-4" dirty="0">
                <a:latin typeface="Times New Roman"/>
                <a:cs typeface="Times New Roman"/>
              </a:rPr>
              <a:t>(~ </a:t>
            </a:r>
            <a:r>
              <a:rPr dirty="0">
                <a:latin typeface="Times New Roman"/>
                <a:cs typeface="Times New Roman"/>
              </a:rPr>
              <a:t>100</a:t>
            </a:r>
            <a:r>
              <a:rPr spc="31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million)</a:t>
            </a:r>
            <a:endParaRPr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21"/>
              </a:spcBef>
              <a:buChar char="–"/>
              <a:tabLst>
                <a:tab pos="663111" algn="l"/>
                <a:tab pos="663667" algn="l"/>
              </a:tabLst>
            </a:pPr>
            <a:r>
              <a:rPr dirty="0">
                <a:latin typeface="Times New Roman"/>
                <a:cs typeface="Times New Roman"/>
              </a:rPr>
              <a:t>Provide </a:t>
            </a:r>
            <a:r>
              <a:rPr i="1" u="sng" spc="-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scotopic</a:t>
            </a:r>
            <a:r>
              <a:rPr i="1" spc="-4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vision </a:t>
            </a:r>
            <a:r>
              <a:rPr dirty="0">
                <a:latin typeface="Times New Roman"/>
                <a:cs typeface="Times New Roman"/>
              </a:rPr>
              <a:t>(i.e., </a:t>
            </a:r>
            <a:r>
              <a:rPr spc="-4" dirty="0">
                <a:latin typeface="Times New Roman"/>
                <a:cs typeface="Times New Roman"/>
              </a:rPr>
              <a:t>dim </a:t>
            </a:r>
            <a:r>
              <a:rPr spc="-9" dirty="0">
                <a:latin typeface="Times New Roman"/>
                <a:cs typeface="Times New Roman"/>
              </a:rPr>
              <a:t>light vision </a:t>
            </a:r>
            <a:r>
              <a:rPr dirty="0">
                <a:latin typeface="Times New Roman"/>
                <a:cs typeface="Times New Roman"/>
              </a:rPr>
              <a:t>or </a:t>
            </a:r>
            <a:r>
              <a:rPr spc="-4" dirty="0">
                <a:latin typeface="Times New Roman"/>
                <a:cs typeface="Times New Roman"/>
              </a:rPr>
              <a:t>at low</a:t>
            </a:r>
            <a:r>
              <a:rPr spc="18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illumination)</a:t>
            </a:r>
            <a:endParaRPr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21"/>
              </a:spcBef>
              <a:buChar char="–"/>
              <a:tabLst>
                <a:tab pos="663111" algn="l"/>
                <a:tab pos="663667" algn="l"/>
              </a:tabLst>
            </a:pPr>
            <a:r>
              <a:rPr spc="-9" dirty="0">
                <a:latin typeface="Times New Roman"/>
                <a:cs typeface="Times New Roman"/>
              </a:rPr>
              <a:t>Only </a:t>
            </a:r>
            <a:r>
              <a:rPr spc="-4" dirty="0">
                <a:latin typeface="Times New Roman"/>
                <a:cs typeface="Times New Roman"/>
              </a:rPr>
              <a:t>extract </a:t>
            </a:r>
            <a:r>
              <a:rPr spc="-13" dirty="0">
                <a:latin typeface="Times New Roman"/>
                <a:cs typeface="Times New Roman"/>
              </a:rPr>
              <a:t>luminance </a:t>
            </a:r>
            <a:r>
              <a:rPr spc="-9" dirty="0">
                <a:latin typeface="Times New Roman"/>
                <a:cs typeface="Times New Roman"/>
              </a:rPr>
              <a:t>information and </a:t>
            </a:r>
            <a:r>
              <a:rPr spc="-4" dirty="0">
                <a:latin typeface="Times New Roman"/>
                <a:cs typeface="Times New Roman"/>
              </a:rPr>
              <a:t>provide a </a:t>
            </a:r>
            <a:r>
              <a:rPr spc="-9" dirty="0">
                <a:latin typeface="Times New Roman"/>
                <a:cs typeface="Times New Roman"/>
              </a:rPr>
              <a:t>general </a:t>
            </a:r>
            <a:r>
              <a:rPr spc="-4" dirty="0">
                <a:latin typeface="Times New Roman"/>
                <a:cs typeface="Times New Roman"/>
              </a:rPr>
              <a:t>overall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picture</a:t>
            </a:r>
            <a:endParaRPr dirty="0">
              <a:latin typeface="Times New Roman"/>
              <a:cs typeface="Times New Roman"/>
            </a:endParaRPr>
          </a:p>
          <a:p>
            <a:pPr marL="312904" indent="-302325">
              <a:spcBef>
                <a:spcPts val="513"/>
              </a:spcBef>
              <a:buChar char="•"/>
              <a:tabLst>
                <a:tab pos="312904" algn="l"/>
                <a:tab pos="313460" algn="l"/>
              </a:tabLst>
            </a:pPr>
            <a:r>
              <a:rPr sz="2100" spc="-4" dirty="0">
                <a:latin typeface="Times New Roman"/>
                <a:cs typeface="Times New Roman"/>
              </a:rPr>
              <a:t>Cones</a:t>
            </a:r>
            <a:endParaRPr sz="2100"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12"/>
              </a:spcBef>
              <a:buChar char="–"/>
              <a:tabLst>
                <a:tab pos="663111" algn="l"/>
                <a:tab pos="663667" algn="l"/>
              </a:tabLst>
            </a:pPr>
            <a:r>
              <a:rPr spc="-4" dirty="0">
                <a:latin typeface="Times New Roman"/>
                <a:cs typeface="Times New Roman"/>
              </a:rPr>
              <a:t>Short </a:t>
            </a:r>
            <a:r>
              <a:rPr spc="-9" dirty="0">
                <a:latin typeface="Times New Roman"/>
                <a:cs typeface="Times New Roman"/>
              </a:rPr>
              <a:t>and thick, densely </a:t>
            </a:r>
            <a:r>
              <a:rPr spc="-4" dirty="0">
                <a:latin typeface="Times New Roman"/>
                <a:cs typeface="Times New Roman"/>
              </a:rPr>
              <a:t>packed in </a:t>
            </a:r>
            <a:r>
              <a:rPr spc="-9" dirty="0">
                <a:latin typeface="Times New Roman"/>
                <a:cs typeface="Times New Roman"/>
              </a:rPr>
              <a:t>fovea </a:t>
            </a:r>
            <a:r>
              <a:rPr spc="-4" dirty="0">
                <a:latin typeface="Times New Roman"/>
                <a:cs typeface="Times New Roman"/>
              </a:rPr>
              <a:t>(center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retina)</a:t>
            </a:r>
            <a:endParaRPr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21"/>
              </a:spcBef>
              <a:buChar char="–"/>
              <a:tabLst>
                <a:tab pos="663111" algn="l"/>
                <a:tab pos="663667" algn="l"/>
              </a:tabLst>
            </a:pPr>
            <a:r>
              <a:rPr spc="-9" dirty="0">
                <a:latin typeface="Times New Roman"/>
                <a:cs typeface="Times New Roman"/>
              </a:rPr>
              <a:t>Much </a:t>
            </a:r>
            <a:r>
              <a:rPr spc="-18" dirty="0">
                <a:latin typeface="Times New Roman"/>
                <a:cs typeface="Times New Roman"/>
              </a:rPr>
              <a:t>fewer </a:t>
            </a:r>
            <a:r>
              <a:rPr spc="-4" dirty="0">
                <a:latin typeface="Times New Roman"/>
                <a:cs typeface="Times New Roman"/>
              </a:rPr>
              <a:t>(~ </a:t>
            </a:r>
            <a:r>
              <a:rPr dirty="0">
                <a:latin typeface="Times New Roman"/>
                <a:cs typeface="Times New Roman"/>
              </a:rPr>
              <a:t>6.5 </a:t>
            </a:r>
            <a:r>
              <a:rPr spc="-9" dirty="0">
                <a:latin typeface="Times New Roman"/>
                <a:cs typeface="Times New Roman"/>
              </a:rPr>
              <a:t>million) and less sensitive </a:t>
            </a:r>
            <a:r>
              <a:rPr spc="-4" dirty="0">
                <a:latin typeface="Times New Roman"/>
                <a:cs typeface="Times New Roman"/>
              </a:rPr>
              <a:t>to </a:t>
            </a:r>
            <a:r>
              <a:rPr spc="-9" dirty="0">
                <a:latin typeface="Times New Roman"/>
                <a:cs typeface="Times New Roman"/>
              </a:rPr>
              <a:t>light than</a:t>
            </a:r>
            <a:r>
              <a:rPr spc="246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rods</a:t>
            </a:r>
            <a:endParaRPr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21"/>
              </a:spcBef>
              <a:buChar char="–"/>
              <a:tabLst>
                <a:tab pos="663111" algn="l"/>
                <a:tab pos="663667" algn="l"/>
              </a:tabLst>
            </a:pPr>
            <a:r>
              <a:rPr dirty="0">
                <a:latin typeface="Times New Roman"/>
                <a:cs typeface="Times New Roman"/>
              </a:rPr>
              <a:t>Provide </a:t>
            </a:r>
            <a:r>
              <a:rPr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photopic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vision </a:t>
            </a:r>
            <a:r>
              <a:rPr dirty="0">
                <a:latin typeface="Times New Roman"/>
                <a:cs typeface="Times New Roman"/>
              </a:rPr>
              <a:t>(i.e., </a:t>
            </a:r>
            <a:r>
              <a:rPr spc="-9" dirty="0">
                <a:latin typeface="Times New Roman"/>
                <a:cs typeface="Times New Roman"/>
              </a:rPr>
              <a:t>bright light vision </a:t>
            </a:r>
            <a:r>
              <a:rPr dirty="0">
                <a:latin typeface="Times New Roman"/>
                <a:cs typeface="Times New Roman"/>
              </a:rPr>
              <a:t>or </a:t>
            </a:r>
            <a:r>
              <a:rPr spc="-4" dirty="0">
                <a:latin typeface="Times New Roman"/>
                <a:cs typeface="Times New Roman"/>
              </a:rPr>
              <a:t>at </a:t>
            </a:r>
            <a:r>
              <a:rPr spc="-13" dirty="0">
                <a:latin typeface="Times New Roman"/>
                <a:cs typeface="Times New Roman"/>
              </a:rPr>
              <a:t>high</a:t>
            </a:r>
            <a:r>
              <a:rPr spc="61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illumination)</a:t>
            </a:r>
            <a:endParaRPr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21"/>
              </a:spcBef>
              <a:buChar char="–"/>
              <a:tabLst>
                <a:tab pos="663111" algn="l"/>
                <a:tab pos="663667" algn="l"/>
              </a:tabLst>
            </a:pPr>
            <a:r>
              <a:rPr spc="-4" dirty="0">
                <a:latin typeface="Times New Roman"/>
                <a:cs typeface="Times New Roman"/>
              </a:rPr>
              <a:t>Help resolve </a:t>
            </a:r>
            <a:r>
              <a:rPr spc="-13" dirty="0">
                <a:latin typeface="Times New Roman"/>
                <a:cs typeface="Times New Roman"/>
              </a:rPr>
              <a:t>fine </a:t>
            </a:r>
            <a:r>
              <a:rPr spc="-4" dirty="0">
                <a:latin typeface="Times New Roman"/>
                <a:cs typeface="Times New Roman"/>
              </a:rPr>
              <a:t>details as each cone is </a:t>
            </a:r>
            <a:r>
              <a:rPr spc="-9" dirty="0">
                <a:latin typeface="Times New Roman"/>
                <a:cs typeface="Times New Roman"/>
              </a:rPr>
              <a:t>connected </a:t>
            </a:r>
            <a:r>
              <a:rPr spc="-4" dirty="0">
                <a:latin typeface="Times New Roman"/>
                <a:cs typeface="Times New Roman"/>
              </a:rPr>
              <a:t>to its </a:t>
            </a:r>
            <a:r>
              <a:rPr spc="-18" dirty="0">
                <a:latin typeface="Times New Roman"/>
                <a:cs typeface="Times New Roman"/>
              </a:rPr>
              <a:t>own </a:t>
            </a:r>
            <a:r>
              <a:rPr spc="-9" dirty="0">
                <a:latin typeface="Times New Roman"/>
                <a:cs typeface="Times New Roman"/>
              </a:rPr>
              <a:t>nerve</a:t>
            </a:r>
            <a:r>
              <a:rPr spc="179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end</a:t>
            </a:r>
            <a:endParaRPr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21"/>
              </a:spcBef>
              <a:buChar char="–"/>
              <a:tabLst>
                <a:tab pos="663111" algn="l"/>
                <a:tab pos="663667" algn="l"/>
              </a:tabLst>
            </a:pPr>
            <a:r>
              <a:rPr spc="-4" dirty="0">
                <a:latin typeface="Times New Roman"/>
                <a:cs typeface="Times New Roman"/>
              </a:rPr>
              <a:t>Responsible </a:t>
            </a:r>
            <a:r>
              <a:rPr spc="-9" dirty="0">
                <a:latin typeface="Times New Roman"/>
                <a:cs typeface="Times New Roman"/>
              </a:rPr>
              <a:t>for </a:t>
            </a:r>
            <a:r>
              <a:rPr dirty="0">
                <a:latin typeface="Times New Roman"/>
                <a:cs typeface="Times New Roman"/>
              </a:rPr>
              <a:t>color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-4" dirty="0" smtClean="0">
                <a:latin typeface="Times New Roman"/>
                <a:cs typeface="Times New Roman"/>
              </a:rPr>
              <a:t>vision</a:t>
            </a:r>
            <a:endParaRPr lang="en-GB" spc="-4" dirty="0" smtClean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421"/>
              </a:spcBef>
              <a:buChar char="–"/>
              <a:tabLst>
                <a:tab pos="663111" algn="l"/>
                <a:tab pos="663667" algn="l"/>
              </a:tabLst>
            </a:pPr>
            <a:endParaRPr lang="en-GB" spc="-4" dirty="0">
              <a:latin typeface="Times New Roman"/>
              <a:cs typeface="Times New Roman"/>
            </a:endParaRPr>
          </a:p>
          <a:p>
            <a:pPr marL="411452" lvl="1">
              <a:spcBef>
                <a:spcPts val="421"/>
              </a:spcBef>
              <a:tabLst>
                <a:tab pos="663111" algn="l"/>
                <a:tab pos="663667" algn="l"/>
              </a:tabLst>
            </a:pPr>
            <a:endParaRPr lang="en-GB" spc="-4" dirty="0" smtClean="0">
              <a:latin typeface="Times New Roman"/>
              <a:cs typeface="Times New Roman"/>
            </a:endParaRPr>
          </a:p>
          <a:p>
            <a:pPr marL="411452" lvl="1">
              <a:spcBef>
                <a:spcPts val="421"/>
              </a:spcBef>
              <a:tabLst>
                <a:tab pos="663111" algn="l"/>
                <a:tab pos="663667" algn="l"/>
              </a:tabLst>
            </a:pPr>
            <a:r>
              <a:rPr lang="en-GB" spc="-4" dirty="0" err="1" smtClean="0">
                <a:latin typeface="Times New Roman"/>
                <a:cs typeface="Times New Roman"/>
              </a:rPr>
              <a:t>Mesopic</a:t>
            </a:r>
            <a:r>
              <a:rPr lang="en-GB" spc="-4" dirty="0" smtClean="0">
                <a:latin typeface="Times New Roman"/>
                <a:cs typeface="Times New Roman"/>
              </a:rPr>
              <a:t> Vision is provided at intermediate illumination by both rod and cones</a:t>
            </a:r>
            <a:endParaRPr dirty="0">
              <a:latin typeface="Times New Roman"/>
              <a:cs typeface="Times New Roman"/>
            </a:endParaRPr>
          </a:p>
          <a:p>
            <a:pPr marR="801189" algn="r">
              <a:spcBef>
                <a:spcPts val="1144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4044" y="4711390"/>
            <a:ext cx="2268263" cy="516510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11135">
              <a:spcBef>
                <a:spcPts val="88"/>
              </a:spcBef>
            </a:pPr>
            <a:r>
              <a:rPr lang="en-GB" sz="1600" spc="-4" dirty="0" smtClean="0">
                <a:solidFill>
                  <a:srgbClr val="CC0000"/>
                </a:solidFill>
                <a:latin typeface="Times New Roman"/>
                <a:cs typeface="Times New Roman"/>
              </a:rPr>
              <a:t>Our Interest</a:t>
            </a:r>
          </a:p>
          <a:p>
            <a:pPr marL="11135">
              <a:spcBef>
                <a:spcPts val="88"/>
              </a:spcBef>
            </a:pPr>
            <a:r>
              <a:rPr sz="1600" spc="-4" dirty="0" smtClean="0">
                <a:solidFill>
                  <a:srgbClr val="CC0000"/>
                </a:solidFill>
                <a:latin typeface="Times New Roman"/>
                <a:cs typeface="Times New Roman"/>
              </a:rPr>
              <a:t>(</a:t>
            </a:r>
            <a:r>
              <a:rPr sz="1600" spc="-4" dirty="0">
                <a:solidFill>
                  <a:srgbClr val="CC0000"/>
                </a:solidFill>
                <a:latin typeface="Times New Roman"/>
                <a:cs typeface="Times New Roman"/>
              </a:rPr>
              <a:t>well-lighted</a:t>
            </a:r>
            <a:r>
              <a:rPr sz="1600" spc="-66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600" spc="-9" dirty="0">
                <a:solidFill>
                  <a:srgbClr val="CC0000"/>
                </a:solidFill>
                <a:latin typeface="Times New Roman"/>
                <a:cs typeface="Times New Roman"/>
              </a:rPr>
              <a:t>display)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7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279" y="1222676"/>
            <a:ext cx="6378391" cy="3708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360" y="257554"/>
            <a:ext cx="11617291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dirty="0">
                <a:latin typeface="Trebuchet MS" pitchFamily="34" charset="0"/>
              </a:rPr>
              <a:t>Sensitivity </a:t>
            </a:r>
            <a:r>
              <a:rPr sz="4000" spc="-4" dirty="0">
                <a:latin typeface="Trebuchet MS" pitchFamily="34" charset="0"/>
              </a:rPr>
              <a:t>of Cones </a:t>
            </a:r>
            <a:r>
              <a:rPr sz="4000" spc="4" dirty="0">
                <a:latin typeface="Trebuchet MS" pitchFamily="34" charset="0"/>
              </a:rPr>
              <a:t>in </a:t>
            </a:r>
            <a:r>
              <a:rPr sz="4000" spc="-4" dirty="0">
                <a:latin typeface="Trebuchet MS" pitchFamily="34" charset="0"/>
              </a:rPr>
              <a:t>the Human</a:t>
            </a:r>
            <a:r>
              <a:rPr sz="4000" spc="-26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Eye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413" y="872767"/>
            <a:ext cx="10569511" cy="4889502"/>
          </a:xfrm>
          <a:prstGeom prst="rect">
            <a:avLst/>
          </a:prstGeom>
        </p:spPr>
        <p:txBody>
          <a:bodyPr vert="horz" wrap="square" lIns="0" tIns="11135" rIns="0" bIns="0" rtlCol="0">
            <a:spAutoFit/>
          </a:bodyPr>
          <a:lstStyle/>
          <a:p>
            <a:pPr marL="4486993" marR="1432007" lvl="1">
              <a:spcBef>
                <a:spcPts val="88"/>
              </a:spcBef>
              <a:buAutoNum type="arabicPlain" startAt="7"/>
              <a:tabLst>
                <a:tab pos="4907353" algn="l"/>
              </a:tabLst>
            </a:pPr>
            <a:r>
              <a:rPr sz="2100" dirty="0">
                <a:latin typeface="Times New Roman"/>
                <a:cs typeface="Times New Roman"/>
              </a:rPr>
              <a:t>millions</a:t>
            </a:r>
            <a:r>
              <a:rPr sz="2100" spc="-92" dirty="0">
                <a:latin typeface="Times New Roman"/>
                <a:cs typeface="Times New Roman"/>
              </a:rPr>
              <a:t> </a:t>
            </a:r>
            <a:r>
              <a:rPr sz="2100" spc="-9" dirty="0">
                <a:latin typeface="Times New Roman"/>
                <a:cs typeface="Times New Roman"/>
              </a:rPr>
              <a:t>cones  </a:t>
            </a:r>
            <a:r>
              <a:rPr sz="2100" dirty="0">
                <a:latin typeface="Times New Roman"/>
                <a:cs typeface="Times New Roman"/>
              </a:rPr>
              <a:t>in a </a:t>
            </a:r>
            <a:r>
              <a:rPr sz="2100" spc="-4" dirty="0">
                <a:latin typeface="Times New Roman"/>
                <a:cs typeface="Times New Roman"/>
              </a:rPr>
              <a:t>human</a:t>
            </a:r>
            <a:r>
              <a:rPr sz="2100" spc="-53" dirty="0">
                <a:latin typeface="Times New Roman"/>
                <a:cs typeface="Times New Roman"/>
              </a:rPr>
              <a:t> </a:t>
            </a:r>
            <a:r>
              <a:rPr sz="2100" spc="-48" dirty="0">
                <a:latin typeface="Times New Roman"/>
                <a:cs typeface="Times New Roman"/>
              </a:rPr>
              <a:t>eye</a:t>
            </a:r>
            <a:endParaRPr sz="2100" dirty="0">
              <a:latin typeface="Times New Roman"/>
              <a:cs typeface="Times New Roman"/>
            </a:endParaRPr>
          </a:p>
          <a:p>
            <a:pPr marL="4839984" lvl="2" indent="-155338">
              <a:buChar char="-"/>
              <a:tabLst>
                <a:tab pos="4840541" algn="l"/>
              </a:tabLst>
            </a:pPr>
            <a:r>
              <a:rPr sz="2100" dirty="0">
                <a:latin typeface="Times New Roman"/>
                <a:cs typeface="Times New Roman"/>
              </a:rPr>
              <a:t>65% sensitive to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sz="2100" spc="-5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FF0000"/>
                </a:solidFill>
                <a:latin typeface="Times New Roman"/>
                <a:cs typeface="Times New Roman"/>
              </a:rPr>
              <a:t>light</a:t>
            </a:r>
            <a:endParaRPr sz="2100" dirty="0">
              <a:latin typeface="Times New Roman"/>
              <a:cs typeface="Times New Roman"/>
            </a:endParaRPr>
          </a:p>
          <a:p>
            <a:pPr marL="4839984" lvl="2" indent="-155338">
              <a:buChar char="-"/>
              <a:tabLst>
                <a:tab pos="4840541" algn="l"/>
              </a:tabLst>
            </a:pPr>
            <a:r>
              <a:rPr sz="2100" dirty="0">
                <a:latin typeface="Times New Roman"/>
                <a:cs typeface="Times New Roman"/>
              </a:rPr>
              <a:t>33% sensitive to </a:t>
            </a:r>
            <a:r>
              <a:rPr sz="2100" spc="-9" dirty="0">
                <a:solidFill>
                  <a:srgbClr val="009900"/>
                </a:solidFill>
                <a:latin typeface="Times New Roman"/>
                <a:cs typeface="Times New Roman"/>
              </a:rPr>
              <a:t>Green</a:t>
            </a:r>
            <a:r>
              <a:rPr sz="2100" spc="-57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9900"/>
                </a:solidFill>
                <a:latin typeface="Times New Roman"/>
                <a:cs typeface="Times New Roman"/>
              </a:rPr>
              <a:t>light</a:t>
            </a:r>
            <a:endParaRPr sz="2100" dirty="0">
              <a:latin typeface="Times New Roman"/>
              <a:cs typeface="Times New Roman"/>
            </a:endParaRPr>
          </a:p>
          <a:p>
            <a:pPr marL="4839984" lvl="2" indent="-155338">
              <a:buChar char="-"/>
              <a:tabLst>
                <a:tab pos="4840541" algn="l"/>
              </a:tabLst>
            </a:pPr>
            <a:r>
              <a:rPr sz="2100" dirty="0">
                <a:latin typeface="Times New Roman"/>
                <a:cs typeface="Times New Roman"/>
              </a:rPr>
              <a:t>2 % sensitive to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Blue</a:t>
            </a:r>
            <a:r>
              <a:rPr sz="2100" spc="-66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3333CC"/>
                </a:solidFill>
                <a:latin typeface="Times New Roman"/>
                <a:cs typeface="Times New Roman"/>
              </a:rPr>
              <a:t>light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5356108" marR="300098"/>
            <a:r>
              <a:rPr lang="en-GB" sz="2100" spc="-4" dirty="0" smtClean="0">
                <a:solidFill>
                  <a:srgbClr val="CC3300"/>
                </a:solidFill>
                <a:latin typeface="Times New Roman"/>
                <a:cs typeface="Times New Roman"/>
              </a:rPr>
              <a:t>         </a:t>
            </a:r>
            <a:r>
              <a:rPr sz="2100" spc="-4" dirty="0" smtClean="0">
                <a:solidFill>
                  <a:srgbClr val="CC3300"/>
                </a:solidFill>
                <a:latin typeface="Times New Roman"/>
                <a:cs typeface="Times New Roman"/>
              </a:rPr>
              <a:t>Primary </a:t>
            </a:r>
            <a:r>
              <a:rPr sz="2100" spc="-4" dirty="0">
                <a:solidFill>
                  <a:srgbClr val="CC3300"/>
                </a:solidFill>
                <a:latin typeface="Times New Roman"/>
                <a:cs typeface="Times New Roman"/>
              </a:rPr>
              <a:t>colors:  </a:t>
            </a:r>
            <a:r>
              <a:rPr sz="2100" spc="-4" dirty="0">
                <a:latin typeface="Times New Roman"/>
                <a:cs typeface="Times New Roman"/>
              </a:rPr>
              <a:t>Defined </a:t>
            </a:r>
            <a:r>
              <a:rPr sz="2100" spc="-18" dirty="0">
                <a:latin typeface="Times New Roman"/>
                <a:cs typeface="Times New Roman"/>
              </a:rPr>
              <a:t>CIE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1931</a:t>
            </a:r>
          </a:p>
          <a:p>
            <a:pPr marL="5620573" marR="383613"/>
            <a:r>
              <a:rPr lang="en-GB" sz="21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</a:t>
            </a:r>
            <a:r>
              <a:rPr sz="21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 </a:t>
            </a:r>
            <a:r>
              <a:rPr sz="2100" dirty="0">
                <a:solidFill>
                  <a:srgbClr val="FF0000"/>
                </a:solidFill>
                <a:latin typeface="Times New Roman"/>
                <a:cs typeface="Times New Roman"/>
              </a:rPr>
              <a:t>= 700 nm  </a:t>
            </a:r>
            <a:r>
              <a:rPr sz="2100" spc="-9" dirty="0">
                <a:solidFill>
                  <a:srgbClr val="009900"/>
                </a:solidFill>
                <a:latin typeface="Times New Roman"/>
                <a:cs typeface="Times New Roman"/>
              </a:rPr>
              <a:t>Green </a:t>
            </a:r>
            <a:r>
              <a:rPr sz="2100" dirty="0">
                <a:solidFill>
                  <a:srgbClr val="009900"/>
                </a:solidFill>
                <a:latin typeface="Times New Roman"/>
                <a:cs typeface="Times New Roman"/>
              </a:rPr>
              <a:t>=</a:t>
            </a:r>
            <a:r>
              <a:rPr sz="2100" spc="-39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2100" dirty="0" smtClean="0">
                <a:solidFill>
                  <a:srgbClr val="009900"/>
                </a:solidFill>
                <a:latin typeface="Times New Roman"/>
                <a:cs typeface="Times New Roman"/>
              </a:rPr>
              <a:t>46.1nm </a:t>
            </a:r>
            <a:r>
              <a:rPr lang="en-GB" sz="2100" dirty="0" smtClean="0">
                <a:solidFill>
                  <a:srgbClr val="009900"/>
                </a:solidFill>
                <a:latin typeface="Times New Roman"/>
                <a:cs typeface="Times New Roman"/>
              </a:rPr>
              <a:t>            </a:t>
            </a:r>
            <a:r>
              <a:rPr sz="2100" dirty="0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GB" sz="2100" dirty="0" smtClean="0">
                <a:solidFill>
                  <a:srgbClr val="009900"/>
                </a:solidFill>
                <a:latin typeface="Times New Roman"/>
                <a:cs typeface="Times New Roman"/>
              </a:rPr>
              <a:t>        </a:t>
            </a:r>
          </a:p>
          <a:p>
            <a:pPr marL="5620573" marR="383613"/>
            <a:r>
              <a:rPr lang="en-GB" sz="2100" spc="-4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GB" sz="2100" spc="-4" dirty="0" smtClean="0">
                <a:solidFill>
                  <a:srgbClr val="009900"/>
                </a:solidFill>
                <a:latin typeface="Times New Roman"/>
                <a:cs typeface="Times New Roman"/>
              </a:rPr>
              <a:t>                         </a:t>
            </a:r>
            <a:r>
              <a:rPr sz="2100" spc="-4" dirty="0" smtClean="0">
                <a:solidFill>
                  <a:srgbClr val="3333CC"/>
                </a:solidFill>
                <a:latin typeface="Times New Roman"/>
                <a:cs typeface="Times New Roman"/>
              </a:rPr>
              <a:t>Blue </a:t>
            </a: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= 435.8</a:t>
            </a:r>
            <a:r>
              <a:rPr sz="2100" spc="-57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3333CC"/>
                </a:solidFill>
                <a:latin typeface="Times New Roman"/>
                <a:cs typeface="Times New Roman"/>
              </a:rPr>
              <a:t>nm</a:t>
            </a:r>
            <a:endParaRPr sz="2100" dirty="0">
              <a:latin typeface="Times New Roman"/>
              <a:cs typeface="Times New Roman"/>
            </a:endParaRPr>
          </a:p>
          <a:p>
            <a:pPr marL="11135" marR="2715358">
              <a:lnSpc>
                <a:spcPts val="2315"/>
              </a:lnSpc>
            </a:pPr>
            <a:endParaRPr lang="en-GB" sz="2100" spc="-18" dirty="0" smtClean="0">
              <a:latin typeface="Times New Roman"/>
              <a:cs typeface="Times New Roman"/>
            </a:endParaRPr>
          </a:p>
          <a:p>
            <a:pPr marL="11135" marR="2715358">
              <a:lnSpc>
                <a:spcPts val="2315"/>
              </a:lnSpc>
            </a:pPr>
            <a:endParaRPr lang="en-GB" sz="2100" spc="-18" dirty="0">
              <a:latin typeface="Times New Roman"/>
              <a:cs typeface="Times New Roman"/>
            </a:endParaRPr>
          </a:p>
          <a:p>
            <a:pPr marL="11135" marR="2715358">
              <a:lnSpc>
                <a:spcPts val="2315"/>
              </a:lnSpc>
            </a:pPr>
            <a:endParaRPr lang="en-GB" sz="2100" spc="-18" dirty="0" smtClean="0">
              <a:latin typeface="Times New Roman"/>
              <a:cs typeface="Times New Roman"/>
            </a:endParaRPr>
          </a:p>
          <a:p>
            <a:pPr marL="11135" marR="2715358">
              <a:lnSpc>
                <a:spcPts val="2315"/>
              </a:lnSpc>
            </a:pPr>
            <a:endParaRPr lang="en-GB" sz="2100" spc="-18" dirty="0">
              <a:latin typeface="Times New Roman"/>
              <a:cs typeface="Times New Roman"/>
            </a:endParaRPr>
          </a:p>
          <a:p>
            <a:pPr marL="11135" marR="2715358">
              <a:lnSpc>
                <a:spcPts val="2315"/>
              </a:lnSpc>
            </a:pPr>
            <a:r>
              <a:rPr sz="2100" spc="-18" dirty="0" smtClean="0">
                <a:latin typeface="Times New Roman"/>
                <a:cs typeface="Times New Roman"/>
              </a:rPr>
              <a:t>CIE </a:t>
            </a:r>
            <a:r>
              <a:rPr sz="2100" dirty="0">
                <a:latin typeface="Times New Roman"/>
                <a:cs typeface="Times New Roman"/>
              </a:rPr>
              <a:t>= Commission </a:t>
            </a:r>
            <a:r>
              <a:rPr sz="2100" spc="-9" dirty="0">
                <a:latin typeface="Times New Roman"/>
                <a:cs typeface="Times New Roman"/>
              </a:rPr>
              <a:t>Internationale </a:t>
            </a:r>
            <a:r>
              <a:rPr sz="2100" dirty="0">
                <a:latin typeface="Times New Roman"/>
                <a:cs typeface="Times New Roman"/>
              </a:rPr>
              <a:t>de </a:t>
            </a:r>
            <a:r>
              <a:rPr sz="2100" spc="-9" dirty="0">
                <a:latin typeface="Times New Roman"/>
                <a:cs typeface="Times New Roman"/>
              </a:rPr>
              <a:t>l’Eclairage  </a:t>
            </a:r>
            <a:r>
              <a:rPr sz="2100" spc="-4" dirty="0">
                <a:latin typeface="Times New Roman"/>
                <a:cs typeface="Times New Roman"/>
              </a:rPr>
              <a:t>(The </a:t>
            </a:r>
            <a:r>
              <a:rPr sz="2100" spc="-9" dirty="0">
                <a:latin typeface="Times New Roman"/>
                <a:cs typeface="Times New Roman"/>
              </a:rPr>
              <a:t>International </a:t>
            </a:r>
            <a:r>
              <a:rPr sz="2100" dirty="0">
                <a:latin typeface="Times New Roman"/>
                <a:cs typeface="Times New Roman"/>
              </a:rPr>
              <a:t>Commission on </a:t>
            </a:r>
            <a:r>
              <a:rPr sz="2100" spc="-4" dirty="0">
                <a:latin typeface="Times New Roman"/>
                <a:cs typeface="Times New Roman"/>
              </a:rPr>
              <a:t>Illumination)</a:t>
            </a:r>
            <a:endParaRPr sz="2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78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64" y="257555"/>
            <a:ext cx="9540027" cy="565804"/>
          </a:xfrm>
          <a:prstGeom prst="rect">
            <a:avLst/>
          </a:prstGeom>
        </p:spPr>
        <p:txBody>
          <a:bodyPr vert="horz" wrap="square" lIns="0" tIns="11692" rIns="0" bIns="0" rtlCol="0">
            <a:spAutoFit/>
          </a:bodyPr>
          <a:lstStyle/>
          <a:p>
            <a:pPr marL="11135">
              <a:spcBef>
                <a:spcPts val="92"/>
              </a:spcBef>
            </a:pPr>
            <a:r>
              <a:rPr sz="4000" spc="-4" dirty="0">
                <a:latin typeface="Trebuchet MS" pitchFamily="34" charset="0"/>
              </a:rPr>
              <a:t>Luminance </a:t>
            </a:r>
            <a:r>
              <a:rPr sz="4000" dirty="0">
                <a:latin typeface="Trebuchet MS" pitchFamily="34" charset="0"/>
              </a:rPr>
              <a:t>vs.</a:t>
            </a:r>
            <a:r>
              <a:rPr sz="4000" spc="-53" dirty="0">
                <a:latin typeface="Trebuchet MS" pitchFamily="34" charset="0"/>
              </a:rPr>
              <a:t> </a:t>
            </a:r>
            <a:r>
              <a:rPr sz="4000" dirty="0">
                <a:latin typeface="Trebuchet MS" pitchFamily="34" charset="0"/>
              </a:rPr>
              <a:t>Brightness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4730" y="2605676"/>
            <a:ext cx="8740013" cy="3258322"/>
          </a:xfrm>
          <a:prstGeom prst="rect">
            <a:avLst/>
          </a:prstGeom>
        </p:spPr>
        <p:txBody>
          <a:bodyPr vert="horz" wrap="square" lIns="0" tIns="43428" rIns="0" bIns="0" rtlCol="0">
            <a:spAutoFit/>
          </a:bodyPr>
          <a:lstStyle/>
          <a:p>
            <a:pPr marL="312904" indent="-302325">
              <a:spcBef>
                <a:spcPts val="342"/>
              </a:spcBef>
              <a:buChar char="•"/>
              <a:tabLst>
                <a:tab pos="312904" algn="l"/>
                <a:tab pos="313460" algn="l"/>
              </a:tabLst>
            </a:pPr>
            <a:r>
              <a:rPr sz="2100" spc="-9" dirty="0">
                <a:latin typeface="Times New Roman"/>
                <a:cs typeface="Times New Roman"/>
              </a:rPr>
              <a:t>Luminance </a:t>
            </a:r>
            <a:r>
              <a:rPr sz="2100" spc="-4" dirty="0">
                <a:latin typeface="Times New Roman"/>
                <a:cs typeface="Times New Roman"/>
              </a:rPr>
              <a:t>(or</a:t>
            </a:r>
            <a:r>
              <a:rPr sz="2100" spc="26" dirty="0">
                <a:latin typeface="Times New Roman"/>
                <a:cs typeface="Times New Roman"/>
              </a:rPr>
              <a:t> </a:t>
            </a:r>
            <a:r>
              <a:rPr sz="2100" spc="-13" dirty="0">
                <a:latin typeface="Times New Roman"/>
                <a:cs typeface="Times New Roman"/>
              </a:rPr>
              <a:t>intensity)</a:t>
            </a:r>
            <a:endParaRPr sz="2100"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201"/>
              </a:spcBef>
              <a:buChar char="–"/>
              <a:tabLst>
                <a:tab pos="663111" algn="l"/>
                <a:tab pos="663667" algn="l"/>
              </a:tabLst>
            </a:pPr>
            <a:r>
              <a:rPr spc="-4" dirty="0">
                <a:latin typeface="Times New Roman"/>
                <a:cs typeface="Times New Roman"/>
              </a:rPr>
              <a:t>Independent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9" dirty="0">
                <a:latin typeface="Times New Roman"/>
                <a:cs typeface="Times New Roman"/>
              </a:rPr>
              <a:t>the </a:t>
            </a:r>
            <a:r>
              <a:rPr spc="-13" dirty="0">
                <a:latin typeface="Times New Roman"/>
                <a:cs typeface="Times New Roman"/>
              </a:rPr>
              <a:t>luminance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66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Times New Roman"/>
                <a:cs typeface="Times New Roman"/>
              </a:rPr>
              <a:t>surroundings</a:t>
            </a:r>
            <a:endParaRPr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Char char="–"/>
            </a:pPr>
            <a:endParaRPr sz="1900" dirty="0">
              <a:latin typeface="Times New Roman"/>
              <a:cs typeface="Times New Roman"/>
            </a:endParaRPr>
          </a:p>
          <a:p>
            <a:pPr lvl="1">
              <a:spcBef>
                <a:spcPts val="4"/>
              </a:spcBef>
              <a:buFont typeface="Times New Roman"/>
              <a:buChar char="–"/>
            </a:pPr>
            <a:endParaRPr sz="2300" dirty="0">
              <a:latin typeface="Times New Roman"/>
              <a:cs typeface="Times New Roman"/>
            </a:endParaRPr>
          </a:p>
          <a:p>
            <a:pPr marL="1013318">
              <a:spcBef>
                <a:spcPts val="4"/>
              </a:spcBef>
            </a:pPr>
            <a:r>
              <a:rPr sz="1600" spc="-4" dirty="0">
                <a:latin typeface="Times New Roman"/>
                <a:cs typeface="Times New Roman"/>
              </a:rPr>
              <a:t>I(x,y,</a:t>
            </a:r>
            <a:r>
              <a:rPr sz="1600" spc="-4" dirty="0">
                <a:latin typeface="Symbol"/>
                <a:cs typeface="Symbol"/>
              </a:rPr>
              <a:t></a:t>
            </a:r>
            <a:r>
              <a:rPr sz="1600" spc="-4" dirty="0">
                <a:latin typeface="Times New Roman"/>
                <a:cs typeface="Times New Roman"/>
              </a:rPr>
              <a:t>) </a:t>
            </a:r>
            <a:r>
              <a:rPr sz="1600" dirty="0">
                <a:latin typeface="Times New Roman"/>
                <a:cs typeface="Times New Roman"/>
              </a:rPr>
              <a:t>-- </a:t>
            </a:r>
            <a:r>
              <a:rPr sz="1600" spc="-4" dirty="0">
                <a:latin typeface="Times New Roman"/>
                <a:cs typeface="Times New Roman"/>
              </a:rPr>
              <a:t>spatial light</a:t>
            </a:r>
            <a:r>
              <a:rPr sz="1600" spc="-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distribution</a:t>
            </a:r>
          </a:p>
          <a:p>
            <a:pPr marL="1462073" marR="4454" indent="-449312">
              <a:lnSpc>
                <a:spcPct val="108900"/>
              </a:lnSpc>
              <a:spcBef>
                <a:spcPts val="18"/>
              </a:spcBef>
            </a:pPr>
            <a:r>
              <a:rPr sz="1600" spc="4" dirty="0">
                <a:latin typeface="Times New Roman"/>
                <a:cs typeface="Times New Roman"/>
              </a:rPr>
              <a:t>V(</a:t>
            </a:r>
            <a:r>
              <a:rPr sz="1600" spc="4" dirty="0">
                <a:latin typeface="Symbol"/>
                <a:cs typeface="Symbol"/>
              </a:rPr>
              <a:t></a:t>
            </a:r>
            <a:r>
              <a:rPr sz="1600" spc="4" dirty="0">
                <a:latin typeface="Times New Roman"/>
                <a:cs typeface="Times New Roman"/>
              </a:rPr>
              <a:t>) </a:t>
            </a:r>
            <a:r>
              <a:rPr sz="1600" dirty="0">
                <a:latin typeface="Times New Roman"/>
                <a:cs typeface="Times New Roman"/>
              </a:rPr>
              <a:t>-- </a:t>
            </a:r>
            <a:r>
              <a:rPr sz="1600" spc="-4" dirty="0">
                <a:latin typeface="Times New Roman"/>
                <a:cs typeface="Times New Roman"/>
              </a:rPr>
              <a:t>relative </a:t>
            </a:r>
            <a:r>
              <a:rPr sz="1600" dirty="0">
                <a:latin typeface="Times New Roman"/>
                <a:cs typeface="Times New Roman"/>
              </a:rPr>
              <a:t>luminous </a:t>
            </a:r>
            <a:r>
              <a:rPr sz="1600" spc="-9" dirty="0">
                <a:latin typeface="Times New Roman"/>
                <a:cs typeface="Times New Roman"/>
              </a:rPr>
              <a:t>efficiency </a:t>
            </a:r>
            <a:r>
              <a:rPr sz="1600" spc="-4" dirty="0">
                <a:latin typeface="Times New Roman"/>
                <a:cs typeface="Times New Roman"/>
              </a:rPr>
              <a:t>func. </a:t>
            </a:r>
            <a:r>
              <a:rPr sz="1600" spc="4" dirty="0">
                <a:latin typeface="Times New Roman"/>
                <a:cs typeface="Times New Roman"/>
              </a:rPr>
              <a:t>of </a:t>
            </a:r>
            <a:r>
              <a:rPr sz="1600" spc="-4" dirty="0">
                <a:latin typeface="Times New Roman"/>
                <a:cs typeface="Times New Roman"/>
              </a:rPr>
              <a:t>visual </a:t>
            </a:r>
            <a:r>
              <a:rPr sz="1600" spc="-13" dirty="0">
                <a:latin typeface="Times New Roman"/>
                <a:cs typeface="Times New Roman"/>
              </a:rPr>
              <a:t>system </a:t>
            </a:r>
            <a:r>
              <a:rPr sz="1600" dirty="0">
                <a:latin typeface="Times New Roman"/>
                <a:cs typeface="Times New Roman"/>
              </a:rPr>
              <a:t>~ bell shape  </a:t>
            </a:r>
            <a:r>
              <a:rPr sz="1600" spc="-4" dirty="0">
                <a:latin typeface="Times New Roman"/>
                <a:cs typeface="Times New Roman"/>
              </a:rPr>
              <a:t>(different for </a:t>
            </a:r>
            <a:r>
              <a:rPr sz="1600" dirty="0">
                <a:latin typeface="Times New Roman"/>
                <a:cs typeface="Times New Roman"/>
              </a:rPr>
              <a:t>scotopic </a:t>
            </a:r>
            <a:r>
              <a:rPr sz="1600" spc="-9" dirty="0">
                <a:latin typeface="Times New Roman"/>
                <a:cs typeface="Times New Roman"/>
              </a:rPr>
              <a:t>vs. </a:t>
            </a:r>
            <a:r>
              <a:rPr sz="1600" spc="4" dirty="0">
                <a:latin typeface="Times New Roman"/>
                <a:cs typeface="Times New Roman"/>
              </a:rPr>
              <a:t>photopic</a:t>
            </a:r>
            <a:r>
              <a:rPr sz="1600" spc="-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vision;</a:t>
            </a:r>
          </a:p>
          <a:p>
            <a:pPr marL="1512739">
              <a:lnSpc>
                <a:spcPts val="1705"/>
              </a:lnSpc>
            </a:pPr>
            <a:r>
              <a:rPr sz="1600" spc="-4" dirty="0">
                <a:latin typeface="Times New Roman"/>
                <a:cs typeface="Times New Roman"/>
              </a:rPr>
              <a:t>highest for </a:t>
            </a:r>
            <a:r>
              <a:rPr sz="1600" spc="-9" dirty="0">
                <a:latin typeface="Times New Roman"/>
                <a:cs typeface="Times New Roman"/>
              </a:rPr>
              <a:t>green wavelength, </a:t>
            </a:r>
            <a:r>
              <a:rPr sz="1600" spc="-4" dirty="0">
                <a:latin typeface="Times New Roman"/>
                <a:cs typeface="Times New Roman"/>
              </a:rPr>
              <a:t>second for </a:t>
            </a:r>
            <a:r>
              <a:rPr sz="1600" dirty="0">
                <a:latin typeface="Times New Roman"/>
                <a:cs typeface="Times New Roman"/>
              </a:rPr>
              <a:t>red, and </a:t>
            </a:r>
            <a:r>
              <a:rPr sz="1600" spc="-9" dirty="0">
                <a:latin typeface="Times New Roman"/>
                <a:cs typeface="Times New Roman"/>
              </a:rPr>
              <a:t>least </a:t>
            </a:r>
            <a:r>
              <a:rPr sz="1600" spc="-4" dirty="0">
                <a:latin typeface="Times New Roman"/>
                <a:cs typeface="Times New Roman"/>
              </a:rPr>
              <a:t>for </a:t>
            </a:r>
            <a:r>
              <a:rPr sz="1600" spc="4" dirty="0">
                <a:latin typeface="Times New Roman"/>
                <a:cs typeface="Times New Roman"/>
              </a:rPr>
              <a:t>blue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)</a:t>
            </a:r>
          </a:p>
          <a:p>
            <a:pPr marL="312904" indent="-302325">
              <a:spcBef>
                <a:spcPts val="127"/>
              </a:spcBef>
              <a:buChar char="•"/>
              <a:tabLst>
                <a:tab pos="312904" algn="l"/>
                <a:tab pos="313460" algn="l"/>
              </a:tabLst>
            </a:pPr>
            <a:r>
              <a:rPr sz="2100" spc="-9" dirty="0">
                <a:latin typeface="Times New Roman"/>
                <a:cs typeface="Times New Roman"/>
              </a:rPr>
              <a:t>Brightness</a:t>
            </a:r>
            <a:endParaRPr sz="2100"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205"/>
              </a:spcBef>
              <a:buChar char="–"/>
              <a:tabLst>
                <a:tab pos="663111" algn="l"/>
                <a:tab pos="663667" algn="l"/>
              </a:tabLst>
            </a:pPr>
            <a:r>
              <a:rPr spc="-4" dirty="0">
                <a:latin typeface="Times New Roman"/>
                <a:cs typeface="Times New Roman"/>
              </a:rPr>
              <a:t>Perceived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luminance</a:t>
            </a:r>
            <a:endParaRPr dirty="0">
              <a:latin typeface="Times New Roman"/>
              <a:cs typeface="Times New Roman"/>
            </a:endParaRPr>
          </a:p>
          <a:p>
            <a:pPr marL="663111" lvl="1" indent="-251659">
              <a:spcBef>
                <a:spcPts val="210"/>
              </a:spcBef>
              <a:buChar char="–"/>
              <a:tabLst>
                <a:tab pos="663111" algn="l"/>
                <a:tab pos="663667" algn="l"/>
              </a:tabLst>
            </a:pPr>
            <a:r>
              <a:rPr spc="-4" dirty="0">
                <a:latin typeface="Times New Roman"/>
                <a:cs typeface="Times New Roman"/>
              </a:rPr>
              <a:t>Depends </a:t>
            </a:r>
            <a:r>
              <a:rPr dirty="0">
                <a:latin typeface="Times New Roman"/>
                <a:cs typeface="Times New Roman"/>
              </a:rPr>
              <a:t>on </a:t>
            </a:r>
            <a:r>
              <a:rPr spc="-9" dirty="0">
                <a:latin typeface="Times New Roman"/>
                <a:cs typeface="Times New Roman"/>
              </a:rPr>
              <a:t>surrounding</a:t>
            </a:r>
            <a:r>
              <a:rPr spc="22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luminance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7357" y="1076534"/>
            <a:ext cx="2780124" cy="1037345"/>
            <a:chOff x="2593848" y="1186180"/>
            <a:chExt cx="2438400" cy="1143000"/>
          </a:xfrm>
        </p:grpSpPr>
        <p:sp>
          <p:nvSpPr>
            <p:cNvPr id="5" name="object 5"/>
            <p:cNvSpPr/>
            <p:nvPr/>
          </p:nvSpPr>
          <p:spPr>
            <a:xfrm>
              <a:off x="2593848" y="1186180"/>
              <a:ext cx="1219200" cy="1143000"/>
            </a:xfrm>
            <a:custGeom>
              <a:avLst/>
              <a:gdLst/>
              <a:ahLst/>
              <a:cxnLst/>
              <a:rect l="l" t="t" r="r" b="b"/>
              <a:pathLst>
                <a:path w="1219200" h="1143000">
                  <a:moveTo>
                    <a:pt x="12192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219200" y="11430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3048" y="1186180"/>
              <a:ext cx="1219200" cy="1143000"/>
            </a:xfrm>
            <a:custGeom>
              <a:avLst/>
              <a:gdLst/>
              <a:ahLst/>
              <a:cxnLst/>
              <a:rect l="l" t="t" r="r" b="b"/>
              <a:pathLst>
                <a:path w="1219200" h="1143000">
                  <a:moveTo>
                    <a:pt x="12192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219200" y="11430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4848" y="1567179"/>
              <a:ext cx="1676400" cy="457200"/>
            </a:xfrm>
            <a:custGeom>
              <a:avLst/>
              <a:gdLst/>
              <a:ahLst/>
              <a:cxnLst/>
              <a:rect l="l" t="t" r="r" b="b"/>
              <a:pathLst>
                <a:path w="16764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  <a:path w="1676400" h="457200">
                  <a:moveTo>
                    <a:pt x="1676400" y="0"/>
                  </a:moveTo>
                  <a:lnTo>
                    <a:pt x="1219200" y="0"/>
                  </a:lnTo>
                  <a:lnTo>
                    <a:pt x="1219200" y="457200"/>
                  </a:lnTo>
                  <a:lnTo>
                    <a:pt x="1676400" y="45720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693146" y="1076534"/>
            <a:ext cx="2780124" cy="1037345"/>
            <a:chOff x="5870447" y="1186180"/>
            <a:chExt cx="2438400" cy="1143000"/>
          </a:xfrm>
        </p:grpSpPr>
        <p:sp>
          <p:nvSpPr>
            <p:cNvPr id="9" name="object 9"/>
            <p:cNvSpPr/>
            <p:nvPr/>
          </p:nvSpPr>
          <p:spPr>
            <a:xfrm>
              <a:off x="5870447" y="1186180"/>
              <a:ext cx="1219200" cy="1143000"/>
            </a:xfrm>
            <a:custGeom>
              <a:avLst/>
              <a:gdLst/>
              <a:ahLst/>
              <a:cxnLst/>
              <a:rect l="l" t="t" r="r" b="b"/>
              <a:pathLst>
                <a:path w="1219200" h="1143000">
                  <a:moveTo>
                    <a:pt x="12192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219200" y="11430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89647" y="1186180"/>
              <a:ext cx="1219200" cy="1143000"/>
            </a:xfrm>
            <a:custGeom>
              <a:avLst/>
              <a:gdLst/>
              <a:ahLst/>
              <a:cxnLst/>
              <a:rect l="l" t="t" r="r" b="b"/>
              <a:pathLst>
                <a:path w="1219200" h="1143000">
                  <a:moveTo>
                    <a:pt x="12192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219200" y="11430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1447" y="156718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70647" y="156718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14230" y="1239281"/>
            <a:ext cx="878924" cy="564118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 marR="4454">
              <a:spcBef>
                <a:spcPts val="79"/>
              </a:spcBef>
            </a:pPr>
            <a:r>
              <a:rPr sz="1200" spc="-18" dirty="0">
                <a:latin typeface="Times New Roman"/>
                <a:cs typeface="Times New Roman"/>
              </a:rPr>
              <a:t>Same</a:t>
            </a:r>
            <a:r>
              <a:rPr sz="1200" spc="-48" dirty="0">
                <a:latin typeface="Times New Roman"/>
                <a:cs typeface="Times New Roman"/>
              </a:rPr>
              <a:t> </a:t>
            </a:r>
            <a:r>
              <a:rPr sz="1200" spc="-22" dirty="0">
                <a:latin typeface="Times New Roman"/>
                <a:cs typeface="Times New Roman"/>
              </a:rPr>
              <a:t>lum.  </a:t>
            </a:r>
            <a:r>
              <a:rPr sz="1200" spc="-18" dirty="0">
                <a:latin typeface="Times New Roman"/>
                <a:cs typeface="Times New Roman"/>
              </a:rPr>
              <a:t>Different  </a:t>
            </a:r>
            <a:r>
              <a:rPr sz="1200" spc="-13" dirty="0">
                <a:latin typeface="Times New Roman"/>
                <a:cs typeface="Times New Roman"/>
              </a:rPr>
              <a:t>brightness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46449" y="1239281"/>
            <a:ext cx="1167072" cy="379452"/>
          </a:xfrm>
          <a:prstGeom prst="rect">
            <a:avLst/>
          </a:prstGeom>
        </p:spPr>
        <p:txBody>
          <a:bodyPr vert="horz" wrap="square" lIns="0" tIns="10022" rIns="0" bIns="0" rtlCol="0">
            <a:spAutoFit/>
          </a:bodyPr>
          <a:lstStyle/>
          <a:p>
            <a:pPr marL="11135" marR="4454">
              <a:spcBef>
                <a:spcPts val="79"/>
              </a:spcBef>
            </a:pPr>
            <a:r>
              <a:rPr sz="1200" spc="-18" dirty="0">
                <a:latin typeface="Times New Roman"/>
                <a:cs typeface="Times New Roman"/>
              </a:rPr>
              <a:t>Different </a:t>
            </a:r>
            <a:r>
              <a:rPr sz="1200" spc="-22" dirty="0">
                <a:latin typeface="Times New Roman"/>
                <a:cs typeface="Times New Roman"/>
              </a:rPr>
              <a:t>lum.  Similar  </a:t>
            </a:r>
            <a:r>
              <a:rPr sz="1200" spc="-13" dirty="0">
                <a:latin typeface="Times New Roman"/>
                <a:cs typeface="Times New Roman"/>
              </a:rPr>
              <a:t>brightness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1813" y="3377006"/>
            <a:ext cx="3652217" cy="476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2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2075</Words>
  <Application>Microsoft Office PowerPoint</Application>
  <PresentationFormat>Custom</PresentationFormat>
  <Paragraphs>442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Colour Image Fundamentals and Processing Techniques</vt:lpstr>
      <vt:lpstr>Chapter 6</vt:lpstr>
      <vt:lpstr>Contents</vt:lpstr>
      <vt:lpstr>Spectrum of White Light</vt:lpstr>
      <vt:lpstr>Electromagnetic Spectrum</vt:lpstr>
      <vt:lpstr>Cross section illustration of the Human Eye</vt:lpstr>
      <vt:lpstr>Types of Photoreceptors at Retina</vt:lpstr>
      <vt:lpstr>Sensitivity of Cones in the Human Eye</vt:lpstr>
      <vt:lpstr>Luminance vs. Brightness</vt:lpstr>
      <vt:lpstr>Luminance vs. Brightness (cont’d)</vt:lpstr>
      <vt:lpstr>Look into Simultaneous Contrast Phenomenon</vt:lpstr>
      <vt:lpstr>PowerPoint Presentation</vt:lpstr>
      <vt:lpstr>Color of Light</vt:lpstr>
      <vt:lpstr>Primary and Secondary Colors</vt:lpstr>
      <vt:lpstr>Representation by Three Primary Colors</vt:lpstr>
      <vt:lpstr>Example:Seeing Yellow Without Yellow</vt:lpstr>
      <vt:lpstr>Color Matching and Reproduction</vt:lpstr>
      <vt:lpstr>Color Characterization</vt:lpstr>
      <vt:lpstr>Perceptual Attributes of Color</vt:lpstr>
      <vt:lpstr>CIE Chromaticity Diagram</vt:lpstr>
      <vt:lpstr>Color Gamut of Color Monitors and Printing Devices</vt:lpstr>
      <vt:lpstr>CIE Color Coordinates (cont’d)</vt:lpstr>
      <vt:lpstr>RGB Color Model</vt:lpstr>
      <vt:lpstr>RGB Color Cube</vt:lpstr>
      <vt:lpstr>PowerPoint Presentation</vt:lpstr>
      <vt:lpstr>Safe RGB Colors</vt:lpstr>
      <vt:lpstr>RGB Safe-color Cube</vt:lpstr>
      <vt:lpstr>CMY and CMYK Color Models</vt:lpstr>
      <vt:lpstr>HSI Color Model</vt:lpstr>
      <vt:lpstr>Relationship Between RGB and HSI Color Models</vt:lpstr>
      <vt:lpstr>Hue and Saturation on Color Planes</vt:lpstr>
      <vt:lpstr>HSI Color Model (cont.)</vt:lpstr>
      <vt:lpstr>HSI Color Model</vt:lpstr>
      <vt:lpstr>Example: HSI Components of RGB Cube</vt:lpstr>
      <vt:lpstr>PowerPoint Presentation</vt:lpstr>
      <vt:lpstr>Converting Colors from HSI to RGB</vt:lpstr>
      <vt:lpstr>Example: HSI Components of RGB Colors</vt:lpstr>
      <vt:lpstr>Example: Manipulating HSI Components</vt:lpstr>
      <vt:lpstr>Color Coordinates Used in TV Transmission</vt:lpstr>
      <vt:lpstr>Color Coordinates</vt:lpstr>
      <vt:lpstr>Examples</vt:lpstr>
      <vt:lpstr>Examples</vt:lpstr>
      <vt:lpstr>Summary</vt:lpstr>
      <vt:lpstr>Color Image Processing</vt:lpstr>
      <vt:lpstr>Pseudocolor Image Processing</vt:lpstr>
      <vt:lpstr>Intensity Slicing or Density Slicing</vt:lpstr>
      <vt:lpstr>Intensity Slicing Example</vt:lpstr>
      <vt:lpstr>Multi Level Intensity Slicing</vt:lpstr>
      <vt:lpstr>Multi Level Intensity Slicing Example</vt:lpstr>
      <vt:lpstr>Color Coding Example</vt:lpstr>
      <vt:lpstr>Gray Level to Color Transformation</vt:lpstr>
      <vt:lpstr> Colour Transformation</vt:lpstr>
      <vt:lpstr> Colour Transformation</vt:lpstr>
      <vt:lpstr> Colour Transformation</vt:lpstr>
      <vt:lpstr> Colour Transformation</vt:lpstr>
      <vt:lpstr> Colour Transformation</vt:lpstr>
      <vt:lpstr> Colour Transformation</vt:lpstr>
      <vt:lpstr>Colour Complements</vt:lpstr>
      <vt:lpstr>Colour Complements</vt:lpstr>
      <vt:lpstr>Colour Slicing</vt:lpstr>
      <vt:lpstr>Colour Image Smoothing</vt:lpstr>
      <vt:lpstr>Colour Image Smoothing</vt:lpstr>
      <vt:lpstr>Colour Image Smoothing</vt:lpstr>
      <vt:lpstr>Colour Image Smoothing</vt:lpstr>
      <vt:lpstr>Colour Image Sharpening</vt:lpstr>
      <vt:lpstr>End of Lecture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 2021</dc:creator>
  <cp:lastModifiedBy>Sheli Sinha Chaudhur</cp:lastModifiedBy>
  <cp:revision>19</cp:revision>
  <dcterms:created xsi:type="dcterms:W3CDTF">2021-05-31T17:42:41Z</dcterms:created>
  <dcterms:modified xsi:type="dcterms:W3CDTF">2021-08-03T16:37:28Z</dcterms:modified>
</cp:coreProperties>
</file>