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2"/>
  </p:notesMasterIdLst>
  <p:sldIdLst>
    <p:sldId id="256" r:id="rId2"/>
    <p:sldId id="259" r:id="rId3"/>
    <p:sldId id="391" r:id="rId4"/>
    <p:sldId id="260" r:id="rId5"/>
    <p:sldId id="261" r:id="rId6"/>
    <p:sldId id="262" r:id="rId7"/>
    <p:sldId id="263" r:id="rId8"/>
    <p:sldId id="264" r:id="rId9"/>
    <p:sldId id="266" r:id="rId10"/>
    <p:sldId id="267" r:id="rId11"/>
    <p:sldId id="268" r:id="rId12"/>
    <p:sldId id="270" r:id="rId13"/>
    <p:sldId id="272" r:id="rId14"/>
    <p:sldId id="273" r:id="rId15"/>
    <p:sldId id="274" r:id="rId16"/>
    <p:sldId id="275" r:id="rId17"/>
    <p:sldId id="277" r:id="rId18"/>
    <p:sldId id="278" r:id="rId19"/>
    <p:sldId id="279" r:id="rId20"/>
    <p:sldId id="366" r:id="rId21"/>
    <p:sldId id="364" r:id="rId22"/>
    <p:sldId id="365" r:id="rId23"/>
    <p:sldId id="280" r:id="rId24"/>
    <p:sldId id="369" r:id="rId25"/>
    <p:sldId id="283" r:id="rId26"/>
    <p:sldId id="367" r:id="rId27"/>
    <p:sldId id="368" r:id="rId28"/>
    <p:sldId id="284" r:id="rId29"/>
    <p:sldId id="286" r:id="rId30"/>
    <p:sldId id="287" r:id="rId31"/>
    <p:sldId id="288" r:id="rId32"/>
    <p:sldId id="289" r:id="rId33"/>
    <p:sldId id="290" r:id="rId34"/>
    <p:sldId id="291" r:id="rId35"/>
    <p:sldId id="292" r:id="rId36"/>
    <p:sldId id="293" r:id="rId37"/>
    <p:sldId id="294" r:id="rId38"/>
    <p:sldId id="295" r:id="rId39"/>
    <p:sldId id="296" r:id="rId40"/>
    <p:sldId id="297" r:id="rId41"/>
    <p:sldId id="299" r:id="rId42"/>
    <p:sldId id="300" r:id="rId43"/>
    <p:sldId id="301" r:id="rId44"/>
    <p:sldId id="302" r:id="rId45"/>
    <p:sldId id="303" r:id="rId46"/>
    <p:sldId id="304" r:id="rId47"/>
    <p:sldId id="305" r:id="rId48"/>
    <p:sldId id="306" r:id="rId49"/>
    <p:sldId id="307" r:id="rId50"/>
    <p:sldId id="308" r:id="rId51"/>
    <p:sldId id="309" r:id="rId52"/>
    <p:sldId id="310" r:id="rId53"/>
    <p:sldId id="311" r:id="rId54"/>
    <p:sldId id="312" r:id="rId55"/>
    <p:sldId id="313" r:id="rId56"/>
    <p:sldId id="314" r:id="rId57"/>
    <p:sldId id="315" r:id="rId58"/>
    <p:sldId id="316" r:id="rId59"/>
    <p:sldId id="317" r:id="rId60"/>
    <p:sldId id="318" r:id="rId61"/>
    <p:sldId id="392" r:id="rId62"/>
    <p:sldId id="319" r:id="rId63"/>
    <p:sldId id="320" r:id="rId64"/>
    <p:sldId id="321" r:id="rId65"/>
    <p:sldId id="322" r:id="rId66"/>
    <p:sldId id="323" r:id="rId67"/>
    <p:sldId id="324" r:id="rId68"/>
    <p:sldId id="325" r:id="rId69"/>
    <p:sldId id="326" r:id="rId70"/>
    <p:sldId id="327" r:id="rId71"/>
    <p:sldId id="328" r:id="rId72"/>
    <p:sldId id="329" r:id="rId73"/>
    <p:sldId id="330" r:id="rId74"/>
    <p:sldId id="331" r:id="rId75"/>
    <p:sldId id="332" r:id="rId76"/>
    <p:sldId id="333" r:id="rId77"/>
    <p:sldId id="334" r:id="rId78"/>
    <p:sldId id="335" r:id="rId79"/>
    <p:sldId id="336" r:id="rId80"/>
    <p:sldId id="337" r:id="rId81"/>
    <p:sldId id="338" r:id="rId82"/>
    <p:sldId id="339" r:id="rId83"/>
    <p:sldId id="340" r:id="rId84"/>
    <p:sldId id="341" r:id="rId85"/>
    <p:sldId id="342" r:id="rId86"/>
    <p:sldId id="344" r:id="rId87"/>
    <p:sldId id="345" r:id="rId88"/>
    <p:sldId id="346" r:id="rId89"/>
    <p:sldId id="347" r:id="rId90"/>
    <p:sldId id="348" r:id="rId91"/>
    <p:sldId id="349" r:id="rId92"/>
    <p:sldId id="350" r:id="rId93"/>
    <p:sldId id="351" r:id="rId94"/>
    <p:sldId id="352" r:id="rId95"/>
    <p:sldId id="353" r:id="rId96"/>
    <p:sldId id="354" r:id="rId97"/>
    <p:sldId id="355" r:id="rId98"/>
    <p:sldId id="356" r:id="rId99"/>
    <p:sldId id="372" r:id="rId100"/>
    <p:sldId id="373" r:id="rId101"/>
    <p:sldId id="374" r:id="rId102"/>
    <p:sldId id="375" r:id="rId103"/>
    <p:sldId id="376" r:id="rId104"/>
    <p:sldId id="377" r:id="rId105"/>
    <p:sldId id="378" r:id="rId106"/>
    <p:sldId id="379" r:id="rId107"/>
    <p:sldId id="381" r:id="rId108"/>
    <p:sldId id="382" r:id="rId109"/>
    <p:sldId id="383" r:id="rId110"/>
    <p:sldId id="385" r:id="rId111"/>
    <p:sldId id="386" r:id="rId112"/>
    <p:sldId id="387" r:id="rId113"/>
    <p:sldId id="388" r:id="rId114"/>
    <p:sldId id="389" r:id="rId115"/>
    <p:sldId id="390" r:id="rId116"/>
    <p:sldId id="357" r:id="rId117"/>
    <p:sldId id="361" r:id="rId118"/>
    <p:sldId id="362" r:id="rId119"/>
    <p:sldId id="363" r:id="rId120"/>
    <p:sldId id="380" r:id="rId1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p:scale>
          <a:sx n="70" d="100"/>
          <a:sy n="70" d="100"/>
        </p:scale>
        <p:origin x="-744" y="-18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image" Target="../media/image9.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50.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53.wmf"/><Relationship Id="rId2" Type="http://schemas.openxmlformats.org/officeDocument/2006/relationships/image" Target="../media/image52.wmf"/><Relationship Id="rId1" Type="http://schemas.openxmlformats.org/officeDocument/2006/relationships/image" Target="../media/image51.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56.w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58.wmf"/><Relationship Id="rId1" Type="http://schemas.openxmlformats.org/officeDocument/2006/relationships/image" Target="../media/image57.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59.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60.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67.wmf"/><Relationship Id="rId2" Type="http://schemas.openxmlformats.org/officeDocument/2006/relationships/image" Target="../media/image66.wmf"/><Relationship Id="rId1" Type="http://schemas.openxmlformats.org/officeDocument/2006/relationships/image" Target="../media/image65.wmf"/><Relationship Id="rId6" Type="http://schemas.openxmlformats.org/officeDocument/2006/relationships/image" Target="../media/image70.wmf"/><Relationship Id="rId5" Type="http://schemas.openxmlformats.org/officeDocument/2006/relationships/image" Target="../media/image69.wmf"/><Relationship Id="rId4" Type="http://schemas.openxmlformats.org/officeDocument/2006/relationships/image" Target="../media/image68.wmf"/></Relationships>
</file>

<file path=ppt/drawings/_rels/vmlDrawing17.vml.rels><?xml version="1.0" encoding="UTF-8" standalone="yes"?>
<Relationships xmlns="http://schemas.openxmlformats.org/package/2006/relationships"><Relationship Id="rId8" Type="http://schemas.openxmlformats.org/officeDocument/2006/relationships/image" Target="../media/image79.wmf"/><Relationship Id="rId3" Type="http://schemas.openxmlformats.org/officeDocument/2006/relationships/image" Target="../media/image74.wmf"/><Relationship Id="rId7" Type="http://schemas.openxmlformats.org/officeDocument/2006/relationships/image" Target="../media/image78.wmf"/><Relationship Id="rId2" Type="http://schemas.openxmlformats.org/officeDocument/2006/relationships/image" Target="../media/image73.wmf"/><Relationship Id="rId1" Type="http://schemas.openxmlformats.org/officeDocument/2006/relationships/image" Target="../media/image72.wmf"/><Relationship Id="rId6" Type="http://schemas.openxmlformats.org/officeDocument/2006/relationships/image" Target="../media/image77.wmf"/><Relationship Id="rId5" Type="http://schemas.openxmlformats.org/officeDocument/2006/relationships/image" Target="../media/image76.wmf"/><Relationship Id="rId4" Type="http://schemas.openxmlformats.org/officeDocument/2006/relationships/image" Target="../media/image75.w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82.wmf"/><Relationship Id="rId7" Type="http://schemas.openxmlformats.org/officeDocument/2006/relationships/image" Target="../media/image85.wmf"/><Relationship Id="rId2" Type="http://schemas.openxmlformats.org/officeDocument/2006/relationships/image" Target="../media/image81.wmf"/><Relationship Id="rId1" Type="http://schemas.openxmlformats.org/officeDocument/2006/relationships/image" Target="../media/image80.wmf"/><Relationship Id="rId6" Type="http://schemas.openxmlformats.org/officeDocument/2006/relationships/image" Target="../media/image84.wmf"/><Relationship Id="rId5" Type="http://schemas.openxmlformats.org/officeDocument/2006/relationships/image" Target="../media/image83.wmf"/><Relationship Id="rId4" Type="http://schemas.openxmlformats.org/officeDocument/2006/relationships/image" Target="../media/image74.wmf"/></Relationships>
</file>

<file path=ppt/drawings/_rels/vmlDrawing19.vml.rels><?xml version="1.0" encoding="UTF-8" standalone="yes"?>
<Relationships xmlns="http://schemas.openxmlformats.org/package/2006/relationships"><Relationship Id="rId2" Type="http://schemas.openxmlformats.org/officeDocument/2006/relationships/image" Target="../media/image88.wmf"/><Relationship Id="rId1" Type="http://schemas.openxmlformats.org/officeDocument/2006/relationships/image" Target="../media/image8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20.vml.rels><?xml version="1.0" encoding="UTF-8" standalone="yes"?>
<Relationships xmlns="http://schemas.openxmlformats.org/package/2006/relationships"><Relationship Id="rId2" Type="http://schemas.openxmlformats.org/officeDocument/2006/relationships/image" Target="../media/image90.wmf"/><Relationship Id="rId1" Type="http://schemas.openxmlformats.org/officeDocument/2006/relationships/image" Target="../media/image89.w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93.wmf"/></Relationships>
</file>

<file path=ppt/drawings/_rels/vmlDrawing22.vml.rels><?xml version="1.0" encoding="UTF-8" standalone="yes"?>
<Relationships xmlns="http://schemas.openxmlformats.org/package/2006/relationships"><Relationship Id="rId3" Type="http://schemas.openxmlformats.org/officeDocument/2006/relationships/image" Target="../media/image97.wmf"/><Relationship Id="rId2" Type="http://schemas.openxmlformats.org/officeDocument/2006/relationships/image" Target="../media/image96.wmf"/><Relationship Id="rId1" Type="http://schemas.openxmlformats.org/officeDocument/2006/relationships/image" Target="../media/image95.w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98.w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99.w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101.wmf"/></Relationships>
</file>

<file path=ppt/drawings/_rels/vmlDrawing26.vml.rels><?xml version="1.0" encoding="UTF-8" standalone="yes"?>
<Relationships xmlns="http://schemas.openxmlformats.org/package/2006/relationships"><Relationship Id="rId3" Type="http://schemas.openxmlformats.org/officeDocument/2006/relationships/image" Target="../media/image107.wmf"/><Relationship Id="rId2" Type="http://schemas.openxmlformats.org/officeDocument/2006/relationships/image" Target="../media/image106.wmf"/><Relationship Id="rId1" Type="http://schemas.openxmlformats.org/officeDocument/2006/relationships/image" Target="../media/image105.wmf"/><Relationship Id="rId6" Type="http://schemas.openxmlformats.org/officeDocument/2006/relationships/image" Target="../media/image110.wmf"/><Relationship Id="rId5" Type="http://schemas.openxmlformats.org/officeDocument/2006/relationships/image" Target="../media/image109.wmf"/><Relationship Id="rId4" Type="http://schemas.openxmlformats.org/officeDocument/2006/relationships/image" Target="../media/image108.wmf"/></Relationships>
</file>

<file path=ppt/drawings/_rels/vmlDrawing27.vml.rels><?xml version="1.0" encoding="UTF-8" standalone="yes"?>
<Relationships xmlns="http://schemas.openxmlformats.org/package/2006/relationships"><Relationship Id="rId2" Type="http://schemas.openxmlformats.org/officeDocument/2006/relationships/image" Target="../media/image112.wmf"/><Relationship Id="rId1" Type="http://schemas.openxmlformats.org/officeDocument/2006/relationships/image" Target="../media/image111.wmf"/></Relationships>
</file>

<file path=ppt/drawings/_rels/vmlDrawing28.vml.rels><?xml version="1.0" encoding="UTF-8" standalone="yes"?>
<Relationships xmlns="http://schemas.openxmlformats.org/package/2006/relationships"><Relationship Id="rId3" Type="http://schemas.openxmlformats.org/officeDocument/2006/relationships/image" Target="../media/image121.wmf"/><Relationship Id="rId2" Type="http://schemas.openxmlformats.org/officeDocument/2006/relationships/image" Target="../media/image120.wmf"/><Relationship Id="rId1" Type="http://schemas.openxmlformats.org/officeDocument/2006/relationships/image" Target="../media/image119.wmf"/></Relationships>
</file>

<file path=ppt/drawings/_rels/vmlDrawing29.vml.rels><?xml version="1.0" encoding="UTF-8" standalone="yes"?>
<Relationships xmlns="http://schemas.openxmlformats.org/package/2006/relationships"><Relationship Id="rId2" Type="http://schemas.openxmlformats.org/officeDocument/2006/relationships/image" Target="../media/image123.wmf"/><Relationship Id="rId1" Type="http://schemas.openxmlformats.org/officeDocument/2006/relationships/image" Target="../media/image122.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wmf"/><Relationship Id="rId1" Type="http://schemas.openxmlformats.org/officeDocument/2006/relationships/image" Target="../media/image12.wmf"/><Relationship Id="rId5" Type="http://schemas.openxmlformats.org/officeDocument/2006/relationships/image" Target="../media/image16.wmf"/><Relationship Id="rId4" Type="http://schemas.openxmlformats.org/officeDocument/2006/relationships/image" Target="../media/image15.wmf"/></Relationships>
</file>

<file path=ppt/drawings/_rels/vmlDrawing30.vml.rels><?xml version="1.0" encoding="UTF-8" standalone="yes"?>
<Relationships xmlns="http://schemas.openxmlformats.org/package/2006/relationships"><Relationship Id="rId2" Type="http://schemas.openxmlformats.org/officeDocument/2006/relationships/image" Target="../media/image125.wmf"/><Relationship Id="rId1" Type="http://schemas.openxmlformats.org/officeDocument/2006/relationships/image" Target="../media/image124.wmf"/></Relationships>
</file>

<file path=ppt/drawings/_rels/vmlDrawing31.vml.rels><?xml version="1.0" encoding="UTF-8" standalone="yes"?>
<Relationships xmlns="http://schemas.openxmlformats.org/package/2006/relationships"><Relationship Id="rId2" Type="http://schemas.openxmlformats.org/officeDocument/2006/relationships/image" Target="../media/image127.wmf"/><Relationship Id="rId1" Type="http://schemas.openxmlformats.org/officeDocument/2006/relationships/image" Target="../media/image126.w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128.wmf"/></Relationships>
</file>

<file path=ppt/drawings/_rels/vmlDrawing33.vml.rels><?xml version="1.0" encoding="UTF-8" standalone="yes"?>
<Relationships xmlns="http://schemas.openxmlformats.org/package/2006/relationships"><Relationship Id="rId2" Type="http://schemas.openxmlformats.org/officeDocument/2006/relationships/image" Target="../media/image130.wmf"/><Relationship Id="rId1" Type="http://schemas.openxmlformats.org/officeDocument/2006/relationships/image" Target="../media/image129.w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131.wmf"/></Relationships>
</file>

<file path=ppt/drawings/_rels/vmlDrawing35.vml.rels><?xml version="1.0" encoding="UTF-8" standalone="yes"?>
<Relationships xmlns="http://schemas.openxmlformats.org/package/2006/relationships"><Relationship Id="rId2" Type="http://schemas.openxmlformats.org/officeDocument/2006/relationships/image" Target="../media/image133.wmf"/><Relationship Id="rId1" Type="http://schemas.openxmlformats.org/officeDocument/2006/relationships/image" Target="../media/image132.wmf"/></Relationships>
</file>

<file path=ppt/drawings/_rels/vmlDrawing36.vml.rels><?xml version="1.0" encoding="UTF-8" standalone="yes"?>
<Relationships xmlns="http://schemas.openxmlformats.org/package/2006/relationships"><Relationship Id="rId2" Type="http://schemas.openxmlformats.org/officeDocument/2006/relationships/image" Target="../media/image135.wmf"/><Relationship Id="rId1" Type="http://schemas.openxmlformats.org/officeDocument/2006/relationships/image" Target="../media/image134.wmf"/></Relationships>
</file>

<file path=ppt/drawings/_rels/vmlDrawing37.vml.rels><?xml version="1.0" encoding="UTF-8" standalone="yes"?>
<Relationships xmlns="http://schemas.openxmlformats.org/package/2006/relationships"><Relationship Id="rId2" Type="http://schemas.openxmlformats.org/officeDocument/2006/relationships/image" Target="../media/image137.wmf"/><Relationship Id="rId1" Type="http://schemas.openxmlformats.org/officeDocument/2006/relationships/image" Target="../media/image136.w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138.wmf"/></Relationships>
</file>

<file path=ppt/drawings/_rels/vmlDrawing39.vml.rels><?xml version="1.0" encoding="UTF-8" standalone="yes"?>
<Relationships xmlns="http://schemas.openxmlformats.org/package/2006/relationships"><Relationship Id="rId3" Type="http://schemas.openxmlformats.org/officeDocument/2006/relationships/image" Target="../media/image141.wmf"/><Relationship Id="rId2" Type="http://schemas.openxmlformats.org/officeDocument/2006/relationships/image" Target="../media/image140.wmf"/><Relationship Id="rId1" Type="http://schemas.openxmlformats.org/officeDocument/2006/relationships/image" Target="../media/image139.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19.wmf"/><Relationship Id="rId1" Type="http://schemas.openxmlformats.org/officeDocument/2006/relationships/image" Target="../media/image18.w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143.w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145.w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146.wmf"/></Relationships>
</file>

<file path=ppt/drawings/_rels/vmlDrawing43.vml.rels><?xml version="1.0" encoding="UTF-8" standalone="yes"?>
<Relationships xmlns="http://schemas.openxmlformats.org/package/2006/relationships"><Relationship Id="rId2" Type="http://schemas.openxmlformats.org/officeDocument/2006/relationships/image" Target="../media/image148.wmf"/><Relationship Id="rId1" Type="http://schemas.openxmlformats.org/officeDocument/2006/relationships/image" Target="../media/image147.wmf"/></Relationships>
</file>

<file path=ppt/drawings/_rels/vmlDrawing44.vml.rels><?xml version="1.0" encoding="UTF-8" standalone="yes"?>
<Relationships xmlns="http://schemas.openxmlformats.org/package/2006/relationships"><Relationship Id="rId3" Type="http://schemas.openxmlformats.org/officeDocument/2006/relationships/image" Target="../media/image151.wmf"/><Relationship Id="rId2" Type="http://schemas.openxmlformats.org/officeDocument/2006/relationships/image" Target="../media/image150.wmf"/><Relationship Id="rId1" Type="http://schemas.openxmlformats.org/officeDocument/2006/relationships/image" Target="../media/image149.wmf"/></Relationships>
</file>

<file path=ppt/drawings/_rels/vmlDrawing45.vml.rels><?xml version="1.0" encoding="UTF-8" standalone="yes"?>
<Relationships xmlns="http://schemas.openxmlformats.org/package/2006/relationships"><Relationship Id="rId3" Type="http://schemas.openxmlformats.org/officeDocument/2006/relationships/image" Target="../media/image153.wmf"/><Relationship Id="rId2" Type="http://schemas.openxmlformats.org/officeDocument/2006/relationships/image" Target="../media/image152.wmf"/><Relationship Id="rId1" Type="http://schemas.openxmlformats.org/officeDocument/2006/relationships/image" Target="../media/image149.wmf"/></Relationships>
</file>

<file path=ppt/drawings/_rels/vmlDrawing46.vml.rels><?xml version="1.0" encoding="UTF-8" standalone="yes"?>
<Relationships xmlns="http://schemas.openxmlformats.org/package/2006/relationships"><Relationship Id="rId3" Type="http://schemas.openxmlformats.org/officeDocument/2006/relationships/image" Target="../media/image157.wmf"/><Relationship Id="rId2" Type="http://schemas.openxmlformats.org/officeDocument/2006/relationships/image" Target="../media/image156.wmf"/><Relationship Id="rId1" Type="http://schemas.openxmlformats.org/officeDocument/2006/relationships/image" Target="../media/image155.wmf"/></Relationships>
</file>

<file path=ppt/drawings/_rels/vmlDrawing47.vml.rels><?xml version="1.0" encoding="UTF-8" standalone="yes"?>
<Relationships xmlns="http://schemas.openxmlformats.org/package/2006/relationships"><Relationship Id="rId3" Type="http://schemas.openxmlformats.org/officeDocument/2006/relationships/image" Target="../media/image161.wmf"/><Relationship Id="rId7" Type="http://schemas.openxmlformats.org/officeDocument/2006/relationships/image" Target="../media/image165.wmf"/><Relationship Id="rId2" Type="http://schemas.openxmlformats.org/officeDocument/2006/relationships/image" Target="../media/image160.wmf"/><Relationship Id="rId1" Type="http://schemas.openxmlformats.org/officeDocument/2006/relationships/image" Target="../media/image159.wmf"/><Relationship Id="rId6" Type="http://schemas.openxmlformats.org/officeDocument/2006/relationships/image" Target="../media/image164.wmf"/><Relationship Id="rId5" Type="http://schemas.openxmlformats.org/officeDocument/2006/relationships/image" Target="../media/image163.wmf"/><Relationship Id="rId4" Type="http://schemas.openxmlformats.org/officeDocument/2006/relationships/image" Target="../media/image162.wmf"/></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166.wmf"/></Relationships>
</file>

<file path=ppt/drawings/_rels/vmlDrawing49.vml.rels><?xml version="1.0" encoding="UTF-8" standalone="yes"?>
<Relationships xmlns="http://schemas.openxmlformats.org/package/2006/relationships"><Relationship Id="rId3" Type="http://schemas.openxmlformats.org/officeDocument/2006/relationships/image" Target="../media/image162.wmf"/><Relationship Id="rId2" Type="http://schemas.openxmlformats.org/officeDocument/2006/relationships/image" Target="../media/image168.wmf"/><Relationship Id="rId1" Type="http://schemas.openxmlformats.org/officeDocument/2006/relationships/image" Target="../media/image167.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image" Target="../media/image22.wmf"/><Relationship Id="rId1" Type="http://schemas.openxmlformats.org/officeDocument/2006/relationships/image" Target="../media/image21.wmf"/><Relationship Id="rId5" Type="http://schemas.openxmlformats.org/officeDocument/2006/relationships/image" Target="../media/image25.wmf"/><Relationship Id="rId4" Type="http://schemas.openxmlformats.org/officeDocument/2006/relationships/image" Target="../media/image24.wmf"/></Relationships>
</file>

<file path=ppt/drawings/_rels/vmlDrawing50.vml.rels><?xml version="1.0" encoding="UTF-8" standalone="yes"?>
<Relationships xmlns="http://schemas.openxmlformats.org/package/2006/relationships"><Relationship Id="rId8" Type="http://schemas.openxmlformats.org/officeDocument/2006/relationships/image" Target="../media/image177.wmf"/><Relationship Id="rId3" Type="http://schemas.openxmlformats.org/officeDocument/2006/relationships/image" Target="../media/image172.wmf"/><Relationship Id="rId7" Type="http://schemas.openxmlformats.org/officeDocument/2006/relationships/image" Target="../media/image176.wmf"/><Relationship Id="rId2" Type="http://schemas.openxmlformats.org/officeDocument/2006/relationships/image" Target="../media/image9.wmf"/><Relationship Id="rId1" Type="http://schemas.openxmlformats.org/officeDocument/2006/relationships/image" Target="../media/image171.wmf"/><Relationship Id="rId6" Type="http://schemas.openxmlformats.org/officeDocument/2006/relationships/image" Target="../media/image175.wmf"/><Relationship Id="rId5" Type="http://schemas.openxmlformats.org/officeDocument/2006/relationships/image" Target="../media/image174.wmf"/><Relationship Id="rId4" Type="http://schemas.openxmlformats.org/officeDocument/2006/relationships/image" Target="../media/image173.wmf"/></Relationships>
</file>

<file path=ppt/drawings/_rels/vmlDrawing51.vml.rels><?xml version="1.0" encoding="UTF-8" standalone="yes"?>
<Relationships xmlns="http://schemas.openxmlformats.org/package/2006/relationships"><Relationship Id="rId3" Type="http://schemas.openxmlformats.org/officeDocument/2006/relationships/image" Target="../media/image180.wmf"/><Relationship Id="rId2" Type="http://schemas.openxmlformats.org/officeDocument/2006/relationships/image" Target="../media/image179.wmf"/><Relationship Id="rId1" Type="http://schemas.openxmlformats.org/officeDocument/2006/relationships/image" Target="../media/image178.wmf"/></Relationships>
</file>

<file path=ppt/drawings/_rels/vmlDrawing52.vml.rels><?xml version="1.0" encoding="UTF-8" standalone="yes"?>
<Relationships xmlns="http://schemas.openxmlformats.org/package/2006/relationships"><Relationship Id="rId3" Type="http://schemas.openxmlformats.org/officeDocument/2006/relationships/image" Target="../media/image183.wmf"/><Relationship Id="rId2" Type="http://schemas.openxmlformats.org/officeDocument/2006/relationships/image" Target="../media/image182.wmf"/><Relationship Id="rId1" Type="http://schemas.openxmlformats.org/officeDocument/2006/relationships/image" Target="../media/image181.wmf"/></Relationships>
</file>

<file path=ppt/drawings/_rels/vmlDrawing53.vml.rels><?xml version="1.0" encoding="UTF-8" standalone="yes"?>
<Relationships xmlns="http://schemas.openxmlformats.org/package/2006/relationships"><Relationship Id="rId3" Type="http://schemas.openxmlformats.org/officeDocument/2006/relationships/image" Target="../media/image187.wmf"/><Relationship Id="rId2" Type="http://schemas.openxmlformats.org/officeDocument/2006/relationships/image" Target="../media/image186.wmf"/><Relationship Id="rId1" Type="http://schemas.openxmlformats.org/officeDocument/2006/relationships/image" Target="../media/image185.wmf"/><Relationship Id="rId4" Type="http://schemas.openxmlformats.org/officeDocument/2006/relationships/image" Target="../media/image188.wmf"/></Relationships>
</file>

<file path=ppt/drawings/_rels/vmlDrawing54.vml.rels><?xml version="1.0" encoding="UTF-8" standalone="yes"?>
<Relationships xmlns="http://schemas.openxmlformats.org/package/2006/relationships"><Relationship Id="rId3" Type="http://schemas.openxmlformats.org/officeDocument/2006/relationships/image" Target="../media/image191.wmf"/><Relationship Id="rId2" Type="http://schemas.openxmlformats.org/officeDocument/2006/relationships/image" Target="../media/image190.wmf"/><Relationship Id="rId1" Type="http://schemas.openxmlformats.org/officeDocument/2006/relationships/image" Target="../media/image189.wmf"/><Relationship Id="rId4" Type="http://schemas.openxmlformats.org/officeDocument/2006/relationships/image" Target="../media/image192.wmf"/></Relationships>
</file>

<file path=ppt/drawings/_rels/vmlDrawing55.vml.rels><?xml version="1.0" encoding="UTF-8" standalone="yes"?>
<Relationships xmlns="http://schemas.openxmlformats.org/package/2006/relationships"><Relationship Id="rId3" Type="http://schemas.openxmlformats.org/officeDocument/2006/relationships/image" Target="../media/image194.wmf"/><Relationship Id="rId2" Type="http://schemas.openxmlformats.org/officeDocument/2006/relationships/image" Target="../media/image185.wmf"/><Relationship Id="rId1" Type="http://schemas.openxmlformats.org/officeDocument/2006/relationships/image" Target="../media/image193.wmf"/><Relationship Id="rId6" Type="http://schemas.openxmlformats.org/officeDocument/2006/relationships/image" Target="../media/image156.wmf"/><Relationship Id="rId5" Type="http://schemas.openxmlformats.org/officeDocument/2006/relationships/image" Target="../media/image196.wmf"/><Relationship Id="rId4" Type="http://schemas.openxmlformats.org/officeDocument/2006/relationships/image" Target="../media/image195.wmf"/></Relationships>
</file>

<file path=ppt/drawings/_rels/vmlDrawing56.vml.rels><?xml version="1.0" encoding="UTF-8" standalone="yes"?>
<Relationships xmlns="http://schemas.openxmlformats.org/package/2006/relationships"><Relationship Id="rId1" Type="http://schemas.openxmlformats.org/officeDocument/2006/relationships/image" Target="../media/image198.wmf"/></Relationships>
</file>

<file path=ppt/drawings/_rels/vmlDrawing57.vml.rels><?xml version="1.0" encoding="UTF-8" standalone="yes"?>
<Relationships xmlns="http://schemas.openxmlformats.org/package/2006/relationships"><Relationship Id="rId2" Type="http://schemas.openxmlformats.org/officeDocument/2006/relationships/image" Target="../media/image240.wmf"/><Relationship Id="rId1" Type="http://schemas.openxmlformats.org/officeDocument/2006/relationships/image" Target="../media/image239.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image" Target="../media/image27.wmf"/><Relationship Id="rId1" Type="http://schemas.openxmlformats.org/officeDocument/2006/relationships/image" Target="../media/image26.wmf"/><Relationship Id="rId6" Type="http://schemas.openxmlformats.org/officeDocument/2006/relationships/image" Target="../media/image31.wmf"/><Relationship Id="rId5" Type="http://schemas.openxmlformats.org/officeDocument/2006/relationships/image" Target="../media/image30.wmf"/><Relationship Id="rId4" Type="http://schemas.openxmlformats.org/officeDocument/2006/relationships/image" Target="../media/image29.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image" Target="../media/image38.wmf"/><Relationship Id="rId1" Type="http://schemas.openxmlformats.org/officeDocument/2006/relationships/image" Target="../media/image37.wmf"/><Relationship Id="rId6" Type="http://schemas.openxmlformats.org/officeDocument/2006/relationships/image" Target="../media/image40.wmf"/><Relationship Id="rId5" Type="http://schemas.openxmlformats.org/officeDocument/2006/relationships/image" Target="../media/image39.wmf"/><Relationship Id="rId4" Type="http://schemas.openxmlformats.org/officeDocument/2006/relationships/image" Target="../media/image30.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43.wmf"/><Relationship Id="rId1" Type="http://schemas.openxmlformats.org/officeDocument/2006/relationships/image" Target="../media/image42.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48.wmf"/><Relationship Id="rId1" Type="http://schemas.openxmlformats.org/officeDocument/2006/relationships/image" Target="../media/image4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8E4F635-0AEF-4E77-B06B-AFB07FA4C47F}" type="datetimeFigureOut">
              <a:rPr lang="en-IN" smtClean="0"/>
              <a:pPr/>
              <a:t>17-02-2023</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33F682-D31D-4127-82A6-5FA2BB7EEC24}" type="slidenum">
              <a:rPr lang="en-IN" smtClean="0"/>
              <a:pPr/>
              <a:t>‹#›</a:t>
            </a:fld>
            <a:endParaRPr lang="en-IN"/>
          </a:p>
        </p:txBody>
      </p:sp>
    </p:spTree>
    <p:extLst>
      <p:ext uri="{BB962C8B-B14F-4D97-AF65-F5344CB8AC3E}">
        <p14:creationId xmlns:p14="http://schemas.microsoft.com/office/powerpoint/2010/main" val="33165703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332D501-746F-4E41-BFE2-4E3ACFB4F37A}"/>
              </a:ext>
            </a:extLst>
          </p:cNvPr>
          <p:cNvSpPr>
            <a:spLocks noGrp="1"/>
          </p:cNvSpPr>
          <p:nvPr>
            <p:ph type="ctrTitle"/>
          </p:nvPr>
        </p:nvSpPr>
        <p:spPr>
          <a:xfrm>
            <a:off x="6096000" y="1122363"/>
            <a:ext cx="4572000" cy="2387600"/>
          </a:xfrm>
        </p:spPr>
        <p:txBody>
          <a:bodyPr anchor="b"/>
          <a:lstStyle>
            <a:lvl1pPr algn="ctr">
              <a:defRPr sz="6000">
                <a:latin typeface="Bahnschrift" panose="020B0502040204020203" pitchFamily="34" charset="0"/>
              </a:defRPr>
            </a:lvl1pPr>
          </a:lstStyle>
          <a:p>
            <a:r>
              <a:rPr lang="en-US" dirty="0"/>
              <a:t>Click to edit Master title style</a:t>
            </a:r>
            <a:endParaRPr lang="en-IN" dirty="0"/>
          </a:p>
        </p:txBody>
      </p:sp>
      <p:pic>
        <p:nvPicPr>
          <p:cNvPr id="7" name="Picture 4">
            <a:extLst>
              <a:ext uri="{FF2B5EF4-FFF2-40B4-BE49-F238E27FC236}">
                <a16:creationId xmlns="" xmlns:a16="http://schemas.microsoft.com/office/drawing/2014/main" id="{A234AA16-1CD2-427B-863A-02977B13783E}"/>
              </a:ext>
            </a:extLst>
          </p:cNvPr>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15008" r="7368" b="18503"/>
          <a:stretch/>
        </p:blipFill>
        <p:spPr bwMode="auto">
          <a:xfrm>
            <a:off x="0" y="8784"/>
            <a:ext cx="6096000" cy="684921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 xmlns:a16="http://schemas.microsoft.com/office/drawing/2014/main" id="{77E8F256-B933-4421-9C97-633533CB5156}"/>
              </a:ext>
            </a:extLst>
          </p:cNvPr>
          <p:cNvPicPr>
            <a:picLocks noChangeAspect="1"/>
          </p:cNvPicPr>
          <p:nvPr userDrawn="1"/>
        </p:nvPicPr>
        <p:blipFill>
          <a:blip r:embed="rId3"/>
          <a:stretch>
            <a:fillRect/>
          </a:stretch>
        </p:blipFill>
        <p:spPr>
          <a:xfrm>
            <a:off x="4143048" y="4983222"/>
            <a:ext cx="8163252" cy="1530229"/>
          </a:xfrm>
          <a:prstGeom prst="rect">
            <a:avLst/>
          </a:prstGeom>
        </p:spPr>
      </p:pic>
      <p:pic>
        <p:nvPicPr>
          <p:cNvPr id="11" name="Picture 2" descr="Jadavpur University - Wikipedia">
            <a:extLst>
              <a:ext uri="{FF2B5EF4-FFF2-40B4-BE49-F238E27FC236}">
                <a16:creationId xmlns="" xmlns:a16="http://schemas.microsoft.com/office/drawing/2014/main" id="{5F844005-B061-4DCD-AFFB-1C792AD66900}"/>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1078421" y="8783"/>
            <a:ext cx="1113579" cy="11135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879234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D883F66-ED6D-4AFF-997D-C59E2AA83EDF}"/>
              </a:ext>
            </a:extLst>
          </p:cNvPr>
          <p:cNvSpPr>
            <a:spLocks noGrp="1"/>
          </p:cNvSpPr>
          <p:nvPr>
            <p:ph type="title"/>
          </p:nvPr>
        </p:nvSpPr>
        <p:spPr/>
        <p:txBody>
          <a:bodyPr/>
          <a:lstStyle>
            <a:lvl1pPr>
              <a:defRPr>
                <a:latin typeface="Bahnschrift" panose="020B0502040204020203" pitchFamily="34" charset="0"/>
              </a:defRPr>
            </a:lvl1pPr>
          </a:lstStyle>
          <a:p>
            <a:r>
              <a:rPr lang="en-US" dirty="0"/>
              <a:t>Click to edit Master title style</a:t>
            </a:r>
            <a:endParaRPr lang="en-IN" dirty="0"/>
          </a:p>
        </p:txBody>
      </p:sp>
      <p:sp>
        <p:nvSpPr>
          <p:cNvPr id="3" name="Content Placeholder 2">
            <a:extLst>
              <a:ext uri="{FF2B5EF4-FFF2-40B4-BE49-F238E27FC236}">
                <a16:creationId xmlns="" xmlns:a16="http://schemas.microsoft.com/office/drawing/2014/main" id="{573547A9-A34D-4449-A851-22B5E67A961F}"/>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7" name="Rectangle: Rounded Corners 6">
            <a:extLst>
              <a:ext uri="{FF2B5EF4-FFF2-40B4-BE49-F238E27FC236}">
                <a16:creationId xmlns="" xmlns:a16="http://schemas.microsoft.com/office/drawing/2014/main" id="{29C2F339-8A6D-4FFF-889C-C07FA7DC65AA}"/>
              </a:ext>
            </a:extLst>
          </p:cNvPr>
          <p:cNvSpPr/>
          <p:nvPr userDrawn="1"/>
        </p:nvSpPr>
        <p:spPr>
          <a:xfrm>
            <a:off x="0" y="6187473"/>
            <a:ext cx="12192000" cy="68103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8" name="TextBox 7">
            <a:extLst>
              <a:ext uri="{FF2B5EF4-FFF2-40B4-BE49-F238E27FC236}">
                <a16:creationId xmlns="" xmlns:a16="http://schemas.microsoft.com/office/drawing/2014/main" id="{DE421A07-E6B4-4348-9603-CF3C7A188602}"/>
              </a:ext>
            </a:extLst>
          </p:cNvPr>
          <p:cNvSpPr txBox="1"/>
          <p:nvPr userDrawn="1"/>
        </p:nvSpPr>
        <p:spPr>
          <a:xfrm>
            <a:off x="199696" y="6332815"/>
            <a:ext cx="2498248" cy="369332"/>
          </a:xfrm>
          <a:prstGeom prst="rect">
            <a:avLst/>
          </a:prstGeom>
          <a:noFill/>
        </p:spPr>
        <p:txBody>
          <a:bodyPr wrap="none" rtlCol="0">
            <a:spAutoFit/>
          </a:bodyPr>
          <a:lstStyle/>
          <a:p>
            <a:r>
              <a:rPr lang="en-US" b="1" dirty="0">
                <a:solidFill>
                  <a:schemeClr val="bg1"/>
                </a:solidFill>
              </a:rPr>
              <a:t>Digital Image Processing</a:t>
            </a:r>
            <a:endParaRPr lang="en-IN" b="1" dirty="0">
              <a:solidFill>
                <a:schemeClr val="bg1"/>
              </a:solidFill>
            </a:endParaRPr>
          </a:p>
        </p:txBody>
      </p:sp>
      <p:sp>
        <p:nvSpPr>
          <p:cNvPr id="9" name="TextBox 8">
            <a:extLst>
              <a:ext uri="{FF2B5EF4-FFF2-40B4-BE49-F238E27FC236}">
                <a16:creationId xmlns="" xmlns:a16="http://schemas.microsoft.com/office/drawing/2014/main" id="{1108AD00-95F0-4AD8-AC6E-430D97FC2567}"/>
              </a:ext>
            </a:extLst>
          </p:cNvPr>
          <p:cNvSpPr txBox="1"/>
          <p:nvPr userDrawn="1"/>
        </p:nvSpPr>
        <p:spPr>
          <a:xfrm>
            <a:off x="6369268" y="6403869"/>
            <a:ext cx="4496424" cy="369332"/>
          </a:xfrm>
          <a:prstGeom prst="rect">
            <a:avLst/>
          </a:prstGeom>
          <a:noFill/>
        </p:spPr>
        <p:txBody>
          <a:bodyPr wrap="none" rtlCol="0">
            <a:spAutoFit/>
          </a:bodyPr>
          <a:lstStyle/>
          <a:p>
            <a:r>
              <a:rPr lang="en-US" b="1" dirty="0" err="1">
                <a:solidFill>
                  <a:schemeClr val="bg1"/>
                </a:solidFill>
              </a:rPr>
              <a:t>Prof.Sheli</a:t>
            </a:r>
            <a:r>
              <a:rPr lang="en-US" b="1" dirty="0">
                <a:solidFill>
                  <a:schemeClr val="bg1"/>
                </a:solidFill>
              </a:rPr>
              <a:t> Sinha Chaudhuri. Dept of ETCE , JU </a:t>
            </a:r>
            <a:endParaRPr lang="en-IN" b="1" dirty="0">
              <a:solidFill>
                <a:schemeClr val="bg1"/>
              </a:solidFill>
            </a:endParaRPr>
          </a:p>
        </p:txBody>
      </p:sp>
      <p:sp>
        <p:nvSpPr>
          <p:cNvPr id="10" name="TextBox 9">
            <a:extLst>
              <a:ext uri="{FF2B5EF4-FFF2-40B4-BE49-F238E27FC236}">
                <a16:creationId xmlns="" xmlns:a16="http://schemas.microsoft.com/office/drawing/2014/main" id="{4C9324A5-3AC4-4C2D-A0BB-56F631EB9D6D}"/>
              </a:ext>
            </a:extLst>
          </p:cNvPr>
          <p:cNvSpPr txBox="1"/>
          <p:nvPr userDrawn="1"/>
        </p:nvSpPr>
        <p:spPr>
          <a:xfrm>
            <a:off x="11535128" y="6403869"/>
            <a:ext cx="457176" cy="369332"/>
          </a:xfrm>
          <a:prstGeom prst="rect">
            <a:avLst/>
          </a:prstGeom>
          <a:noFill/>
        </p:spPr>
        <p:txBody>
          <a:bodyPr wrap="none" rtlCol="0">
            <a:spAutoFit/>
          </a:bodyPr>
          <a:lstStyle/>
          <a:p>
            <a:fld id="{178AF5AD-F6F3-4AB0-9096-E3001949BB92}" type="slidenum">
              <a:rPr lang="en-IN" smtClean="0"/>
              <a:pPr/>
              <a:t>‹#›</a:t>
            </a:fld>
            <a:endParaRPr lang="en-IN" dirty="0"/>
          </a:p>
        </p:txBody>
      </p:sp>
      <p:pic>
        <p:nvPicPr>
          <p:cNvPr id="1026" name="Picture 2" descr="Jadavpur University - Wikipedia">
            <a:extLst>
              <a:ext uri="{FF2B5EF4-FFF2-40B4-BE49-F238E27FC236}">
                <a16:creationId xmlns="" xmlns:a16="http://schemas.microsoft.com/office/drawing/2014/main" id="{CB31C64B-B5D5-41B5-834E-861A02031BBD}"/>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353800" y="-23495"/>
            <a:ext cx="838200" cy="838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7639546"/>
      </p:ext>
    </p:extLst>
  </p:cSld>
  <p:clrMapOvr>
    <a:masterClrMapping/>
  </p:clrMapOvr>
  <p:timing>
    <p:tnLst>
      <p:par>
        <p:cTn id="1" dur="indefinite" restart="never" nodeType="tmRoot"/>
      </p:par>
    </p:tnLst>
  </p:timing>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IN"/>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1E375355-E387-415A-8B9D-B69D24AB1C15}" type="datetimeFigureOut">
              <a:rPr lang="en-IN" smtClean="0"/>
              <a:pPr/>
              <a:t>17-02-2023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905CA41-680D-44AF-816E-87250DBD5E4B}" type="slidenum">
              <a:rPr lang="en-IN" smtClean="0"/>
              <a:pPr/>
              <a:t>‹#›</a:t>
            </a:fld>
            <a:endParaRPr lang="en-IN"/>
          </a:p>
        </p:txBody>
      </p:sp>
    </p:spTree>
    <p:extLst>
      <p:ext uri="{BB962C8B-B14F-4D97-AF65-F5344CB8AC3E}">
        <p14:creationId xmlns:p14="http://schemas.microsoft.com/office/powerpoint/2010/main" val="17978863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375355-E387-415A-8B9D-B69D24AB1C15}" type="datetimeFigureOut">
              <a:rPr lang="en-IN" smtClean="0"/>
              <a:pPr/>
              <a:t>17-02-2023</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F905CA41-680D-44AF-816E-87250DBD5E4B}" type="slidenum">
              <a:rPr lang="en-IN" smtClean="0"/>
              <a:pPr/>
              <a:t>‹#›</a:t>
            </a:fld>
            <a:endParaRPr lang="en-IN"/>
          </a:p>
        </p:txBody>
      </p:sp>
    </p:spTree>
    <p:extLst>
      <p:ext uri="{BB962C8B-B14F-4D97-AF65-F5344CB8AC3E}">
        <p14:creationId xmlns:p14="http://schemas.microsoft.com/office/powerpoint/2010/main" val="15837928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2353BD1-BB4C-4CC4-ABC7-D984D509042A}" type="datetimeFigureOut">
              <a:rPr lang="en-IN" smtClean="0"/>
              <a:pPr/>
              <a:t>17-02-2023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2C7434A2-F8A7-4E25-9F83-229DCB3A23D7}" type="slidenum">
              <a:rPr lang="en-IN" smtClean="0"/>
              <a:pPr/>
              <a:t>‹#›</a:t>
            </a:fld>
            <a:endParaRPr lang="en-IN"/>
          </a:p>
        </p:txBody>
      </p:sp>
    </p:spTree>
    <p:extLst>
      <p:ext uri="{BB962C8B-B14F-4D97-AF65-F5344CB8AC3E}">
        <p14:creationId xmlns:p14="http://schemas.microsoft.com/office/powerpoint/2010/main" val="196540545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CBB4E6BE-B19A-455C-990D-9F43D12463E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 xmlns:a16="http://schemas.microsoft.com/office/drawing/2014/main" id="{EACA0A52-D4DC-413A-9646-040F36E0D9E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 xmlns:a16="http://schemas.microsoft.com/office/drawing/2014/main" id="{DF09CEDF-DB5F-4633-8F3B-9A6F2BFBFE9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30B836-C254-4FD7-BC18-0C406B910447}" type="datetimeFigureOut">
              <a:rPr lang="en-IN" smtClean="0"/>
              <a:pPr/>
              <a:t>17-02-2023</a:t>
            </a:fld>
            <a:endParaRPr lang="en-IN"/>
          </a:p>
        </p:txBody>
      </p:sp>
      <p:sp>
        <p:nvSpPr>
          <p:cNvPr id="5" name="Footer Placeholder 4">
            <a:extLst>
              <a:ext uri="{FF2B5EF4-FFF2-40B4-BE49-F238E27FC236}">
                <a16:creationId xmlns="" xmlns:a16="http://schemas.microsoft.com/office/drawing/2014/main" id="{3D094195-EA48-4844-B383-9B1BB6AA151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 xmlns:a16="http://schemas.microsoft.com/office/drawing/2014/main" id="{21595E90-48A8-4F58-8B41-8FC6FA16352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941855-0CAB-45B8-B4C7-77318FC22CEF}" type="slidenum">
              <a:rPr lang="en-IN" smtClean="0"/>
              <a:pPr/>
              <a:t>‹#›</a:t>
            </a:fld>
            <a:endParaRPr lang="en-IN"/>
          </a:p>
        </p:txBody>
      </p:sp>
      <p:sp>
        <p:nvSpPr>
          <p:cNvPr id="7" name="Rectangle: Rounded Corners 6">
            <a:extLst>
              <a:ext uri="{FF2B5EF4-FFF2-40B4-BE49-F238E27FC236}">
                <a16:creationId xmlns="" xmlns:a16="http://schemas.microsoft.com/office/drawing/2014/main" id="{29C2F339-8A6D-4FFF-889C-C07FA7DC65AA}"/>
              </a:ext>
            </a:extLst>
          </p:cNvPr>
          <p:cNvSpPr/>
          <p:nvPr userDrawn="1"/>
        </p:nvSpPr>
        <p:spPr>
          <a:xfrm>
            <a:off x="0" y="6187473"/>
            <a:ext cx="12192000" cy="68103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8" name="TextBox 7">
            <a:extLst>
              <a:ext uri="{FF2B5EF4-FFF2-40B4-BE49-F238E27FC236}">
                <a16:creationId xmlns="" xmlns:a16="http://schemas.microsoft.com/office/drawing/2014/main" id="{DE421A07-E6B4-4348-9603-CF3C7A188602}"/>
              </a:ext>
            </a:extLst>
          </p:cNvPr>
          <p:cNvSpPr txBox="1"/>
          <p:nvPr userDrawn="1"/>
        </p:nvSpPr>
        <p:spPr>
          <a:xfrm>
            <a:off x="199696" y="6332815"/>
            <a:ext cx="2498248" cy="369332"/>
          </a:xfrm>
          <a:prstGeom prst="rect">
            <a:avLst/>
          </a:prstGeom>
          <a:noFill/>
        </p:spPr>
        <p:txBody>
          <a:bodyPr wrap="none" rtlCol="0">
            <a:spAutoFit/>
          </a:bodyPr>
          <a:lstStyle/>
          <a:p>
            <a:r>
              <a:rPr lang="en-US" b="1" dirty="0">
                <a:solidFill>
                  <a:schemeClr val="bg1"/>
                </a:solidFill>
              </a:rPr>
              <a:t>Digital Image Processing</a:t>
            </a:r>
            <a:endParaRPr lang="en-IN" b="1" dirty="0">
              <a:solidFill>
                <a:schemeClr val="bg1"/>
              </a:solidFill>
            </a:endParaRPr>
          </a:p>
        </p:txBody>
      </p:sp>
      <p:sp>
        <p:nvSpPr>
          <p:cNvPr id="9" name="TextBox 8">
            <a:extLst>
              <a:ext uri="{FF2B5EF4-FFF2-40B4-BE49-F238E27FC236}">
                <a16:creationId xmlns="" xmlns:a16="http://schemas.microsoft.com/office/drawing/2014/main" id="{1108AD00-95F0-4AD8-AC6E-430D97FC2567}"/>
              </a:ext>
            </a:extLst>
          </p:cNvPr>
          <p:cNvSpPr txBox="1"/>
          <p:nvPr userDrawn="1"/>
        </p:nvSpPr>
        <p:spPr>
          <a:xfrm>
            <a:off x="6369268" y="6403869"/>
            <a:ext cx="4496424" cy="369332"/>
          </a:xfrm>
          <a:prstGeom prst="rect">
            <a:avLst/>
          </a:prstGeom>
          <a:noFill/>
        </p:spPr>
        <p:txBody>
          <a:bodyPr wrap="none" rtlCol="0">
            <a:spAutoFit/>
          </a:bodyPr>
          <a:lstStyle/>
          <a:p>
            <a:r>
              <a:rPr lang="en-US" b="1" dirty="0" err="1">
                <a:solidFill>
                  <a:schemeClr val="bg1"/>
                </a:solidFill>
              </a:rPr>
              <a:t>Prof.Sheli</a:t>
            </a:r>
            <a:r>
              <a:rPr lang="en-US" b="1" dirty="0">
                <a:solidFill>
                  <a:schemeClr val="bg1"/>
                </a:solidFill>
              </a:rPr>
              <a:t> Sinha Chaudhuri. Dept of ETCE , JU </a:t>
            </a:r>
            <a:endParaRPr lang="en-IN" b="1" dirty="0">
              <a:solidFill>
                <a:schemeClr val="bg1"/>
              </a:solidFill>
            </a:endParaRPr>
          </a:p>
        </p:txBody>
      </p:sp>
      <p:sp>
        <p:nvSpPr>
          <p:cNvPr id="10" name="TextBox 9">
            <a:extLst>
              <a:ext uri="{FF2B5EF4-FFF2-40B4-BE49-F238E27FC236}">
                <a16:creationId xmlns="" xmlns:a16="http://schemas.microsoft.com/office/drawing/2014/main" id="{4C9324A5-3AC4-4C2D-A0BB-56F631EB9D6D}"/>
              </a:ext>
            </a:extLst>
          </p:cNvPr>
          <p:cNvSpPr txBox="1"/>
          <p:nvPr userDrawn="1"/>
        </p:nvSpPr>
        <p:spPr>
          <a:xfrm>
            <a:off x="11535128" y="6403869"/>
            <a:ext cx="457176" cy="369332"/>
          </a:xfrm>
          <a:prstGeom prst="rect">
            <a:avLst/>
          </a:prstGeom>
          <a:noFill/>
        </p:spPr>
        <p:txBody>
          <a:bodyPr wrap="none" rtlCol="0">
            <a:spAutoFit/>
          </a:bodyPr>
          <a:lstStyle/>
          <a:p>
            <a:fld id="{178AF5AD-F6F3-4AB0-9096-E3001949BB92}" type="slidenum">
              <a:rPr lang="en-IN" smtClean="0"/>
              <a:pPr/>
              <a:t>‹#›</a:t>
            </a:fld>
            <a:endParaRPr lang="en-IN" dirty="0"/>
          </a:p>
        </p:txBody>
      </p:sp>
      <p:pic>
        <p:nvPicPr>
          <p:cNvPr id="11" name="Picture 2" descr="Jadavpur University - Wikipedia">
            <a:extLst>
              <a:ext uri="{FF2B5EF4-FFF2-40B4-BE49-F238E27FC236}">
                <a16:creationId xmlns="" xmlns:a16="http://schemas.microsoft.com/office/drawing/2014/main" id="{CB31C64B-B5D5-41B5-834E-861A02031BBD}"/>
              </a:ext>
            </a:extLst>
          </p:cNvPr>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11353800" y="-23495"/>
            <a:ext cx="838200" cy="838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77990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3.wmf"/><Relationship Id="rId3" Type="http://schemas.openxmlformats.org/officeDocument/2006/relationships/oleObject" Target="../embeddings/oleObject12.bin"/><Relationship Id="rId7" Type="http://schemas.openxmlformats.org/officeDocument/2006/relationships/oleObject" Target="../embeddings/oleObject14.bin"/><Relationship Id="rId12" Type="http://schemas.openxmlformats.org/officeDocument/2006/relationships/image" Target="../media/image25.wmf"/><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22.wmf"/><Relationship Id="rId11" Type="http://schemas.openxmlformats.org/officeDocument/2006/relationships/oleObject" Target="../embeddings/oleObject16.bin"/><Relationship Id="rId5" Type="http://schemas.openxmlformats.org/officeDocument/2006/relationships/oleObject" Target="../embeddings/oleObject13.bin"/><Relationship Id="rId10" Type="http://schemas.openxmlformats.org/officeDocument/2006/relationships/image" Target="../media/image24.wmf"/><Relationship Id="rId4" Type="http://schemas.openxmlformats.org/officeDocument/2006/relationships/image" Target="../media/image21.wmf"/><Relationship Id="rId9" Type="http://schemas.openxmlformats.org/officeDocument/2006/relationships/oleObject" Target="../embeddings/oleObject15.bin"/></Relationships>
</file>

<file path=ppt/slides/_rels/slide100.xml.rels><?xml version="1.0" encoding="UTF-8" standalone="yes"?>
<Relationships xmlns="http://schemas.openxmlformats.org/package/2006/relationships"><Relationship Id="rId2" Type="http://schemas.openxmlformats.org/officeDocument/2006/relationships/image" Target="../media/image199.pn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image" Target="../media/image201.jpeg"/><Relationship Id="rId7" Type="http://schemas.openxmlformats.org/officeDocument/2006/relationships/image" Target="../media/image205.jpeg"/><Relationship Id="rId2" Type="http://schemas.openxmlformats.org/officeDocument/2006/relationships/image" Target="../media/image200.png"/><Relationship Id="rId1" Type="http://schemas.openxmlformats.org/officeDocument/2006/relationships/slideLayout" Target="../slideLayouts/slideLayout2.xml"/><Relationship Id="rId6" Type="http://schemas.openxmlformats.org/officeDocument/2006/relationships/image" Target="../media/image204.jpeg"/><Relationship Id="rId5" Type="http://schemas.openxmlformats.org/officeDocument/2006/relationships/image" Target="../media/image203.jpeg"/><Relationship Id="rId4" Type="http://schemas.openxmlformats.org/officeDocument/2006/relationships/image" Target="../media/image202.png"/></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image" Target="../media/image207.png"/><Relationship Id="rId2" Type="http://schemas.openxmlformats.org/officeDocument/2006/relationships/image" Target="../media/image206.png"/><Relationship Id="rId1" Type="http://schemas.openxmlformats.org/officeDocument/2006/relationships/slideLayout" Target="../slideLayouts/slideLayout2.xml"/><Relationship Id="rId4" Type="http://schemas.openxmlformats.org/officeDocument/2006/relationships/image" Target="../media/image208.jpeg"/></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image" Target="../media/image210.jpeg"/><Relationship Id="rId7" Type="http://schemas.openxmlformats.org/officeDocument/2006/relationships/image" Target="../media/image214.jpeg"/><Relationship Id="rId2" Type="http://schemas.openxmlformats.org/officeDocument/2006/relationships/image" Target="../media/image209.jpeg"/><Relationship Id="rId1" Type="http://schemas.openxmlformats.org/officeDocument/2006/relationships/slideLayout" Target="../slideLayouts/slideLayout2.xml"/><Relationship Id="rId6" Type="http://schemas.openxmlformats.org/officeDocument/2006/relationships/image" Target="../media/image213.jpeg"/><Relationship Id="rId5" Type="http://schemas.openxmlformats.org/officeDocument/2006/relationships/image" Target="../media/image212.jpeg"/><Relationship Id="rId4" Type="http://schemas.openxmlformats.org/officeDocument/2006/relationships/image" Target="../media/image211.jpeg"/></Relationships>
</file>

<file path=ppt/slides/_rels/slide108.xml.rels><?xml version="1.0" encoding="UTF-8" standalone="yes"?>
<Relationships xmlns="http://schemas.openxmlformats.org/package/2006/relationships"><Relationship Id="rId3" Type="http://schemas.openxmlformats.org/officeDocument/2006/relationships/image" Target="../media/image216.jpeg"/><Relationship Id="rId2" Type="http://schemas.openxmlformats.org/officeDocument/2006/relationships/image" Target="../media/image215.jpeg"/><Relationship Id="rId1" Type="http://schemas.openxmlformats.org/officeDocument/2006/relationships/slideLayout" Target="../slideLayouts/slideLayout2.xml"/><Relationship Id="rId4" Type="http://schemas.openxmlformats.org/officeDocument/2006/relationships/image" Target="../media/image217.png"/></Relationships>
</file>

<file path=ppt/slides/_rels/slide109.xml.rels><?xml version="1.0" encoding="UTF-8" standalone="yes"?>
<Relationships xmlns="http://schemas.openxmlformats.org/package/2006/relationships"><Relationship Id="rId3" Type="http://schemas.openxmlformats.org/officeDocument/2006/relationships/image" Target="../media/image219.jpeg"/><Relationship Id="rId2" Type="http://schemas.openxmlformats.org/officeDocument/2006/relationships/image" Target="../media/image218.png"/><Relationship Id="rId1" Type="http://schemas.openxmlformats.org/officeDocument/2006/relationships/slideLayout" Target="../slideLayouts/slideLayout2.xml"/><Relationship Id="rId5" Type="http://schemas.openxmlformats.org/officeDocument/2006/relationships/image" Target="../media/image221.jpeg"/><Relationship Id="rId4" Type="http://schemas.openxmlformats.org/officeDocument/2006/relationships/image" Target="../media/image220.png"/></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19.bin"/><Relationship Id="rId13" Type="http://schemas.openxmlformats.org/officeDocument/2006/relationships/image" Target="../media/image30.wmf"/><Relationship Id="rId3" Type="http://schemas.openxmlformats.org/officeDocument/2006/relationships/image" Target="../media/image32.png"/><Relationship Id="rId7" Type="http://schemas.openxmlformats.org/officeDocument/2006/relationships/image" Target="../media/image27.wmf"/><Relationship Id="rId12" Type="http://schemas.openxmlformats.org/officeDocument/2006/relationships/oleObject" Target="../embeddings/oleObject21.bin"/><Relationship Id="rId2" Type="http://schemas.openxmlformats.org/officeDocument/2006/relationships/slideLayout" Target="../slideLayouts/slideLayout2.xml"/><Relationship Id="rId16" Type="http://schemas.openxmlformats.org/officeDocument/2006/relationships/oleObject" Target="../embeddings/oleObject23.bin"/><Relationship Id="rId1" Type="http://schemas.openxmlformats.org/officeDocument/2006/relationships/vmlDrawing" Target="../drawings/vmlDrawing6.vml"/><Relationship Id="rId6" Type="http://schemas.openxmlformats.org/officeDocument/2006/relationships/oleObject" Target="../embeddings/oleObject18.bin"/><Relationship Id="rId11" Type="http://schemas.openxmlformats.org/officeDocument/2006/relationships/image" Target="../media/image29.wmf"/><Relationship Id="rId5" Type="http://schemas.openxmlformats.org/officeDocument/2006/relationships/image" Target="../media/image26.wmf"/><Relationship Id="rId15" Type="http://schemas.openxmlformats.org/officeDocument/2006/relationships/image" Target="../media/image31.wmf"/><Relationship Id="rId10" Type="http://schemas.openxmlformats.org/officeDocument/2006/relationships/oleObject" Target="../embeddings/oleObject20.bin"/><Relationship Id="rId4" Type="http://schemas.openxmlformats.org/officeDocument/2006/relationships/oleObject" Target="../embeddings/oleObject17.bin"/><Relationship Id="rId9" Type="http://schemas.openxmlformats.org/officeDocument/2006/relationships/image" Target="../media/image28.wmf"/><Relationship Id="rId14" Type="http://schemas.openxmlformats.org/officeDocument/2006/relationships/oleObject" Target="../embeddings/oleObject22.bin"/></Relationships>
</file>

<file path=ppt/slides/_rels/slide110.xml.rels><?xml version="1.0" encoding="UTF-8" standalone="yes"?>
<Relationships xmlns="http://schemas.openxmlformats.org/package/2006/relationships"><Relationship Id="rId2" Type="http://schemas.openxmlformats.org/officeDocument/2006/relationships/image" Target="../media/image222.pn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image" Target="../media/image224.jpeg"/><Relationship Id="rId2" Type="http://schemas.openxmlformats.org/officeDocument/2006/relationships/image" Target="../media/image223.jpeg"/><Relationship Id="rId1" Type="http://schemas.openxmlformats.org/officeDocument/2006/relationships/slideLayout" Target="../slideLayouts/slideLayout2.xml"/><Relationship Id="rId6" Type="http://schemas.openxmlformats.org/officeDocument/2006/relationships/image" Target="../media/image227.jpeg"/><Relationship Id="rId5" Type="http://schemas.openxmlformats.org/officeDocument/2006/relationships/image" Target="../media/image226.jpeg"/><Relationship Id="rId4" Type="http://schemas.openxmlformats.org/officeDocument/2006/relationships/image" Target="../media/image225.jpeg"/></Relationships>
</file>

<file path=ppt/slides/_rels/slide112.xml.rels><?xml version="1.0" encoding="UTF-8" standalone="yes"?>
<Relationships xmlns="http://schemas.openxmlformats.org/package/2006/relationships"><Relationship Id="rId2" Type="http://schemas.openxmlformats.org/officeDocument/2006/relationships/image" Target="../media/image228.jpe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8" Type="http://schemas.openxmlformats.org/officeDocument/2006/relationships/image" Target="../media/image235.jpeg"/><Relationship Id="rId3" Type="http://schemas.openxmlformats.org/officeDocument/2006/relationships/image" Target="../media/image230.png"/><Relationship Id="rId7" Type="http://schemas.openxmlformats.org/officeDocument/2006/relationships/image" Target="../media/image234.png"/><Relationship Id="rId2" Type="http://schemas.openxmlformats.org/officeDocument/2006/relationships/image" Target="../media/image229.png"/><Relationship Id="rId1" Type="http://schemas.openxmlformats.org/officeDocument/2006/relationships/slideLayout" Target="../slideLayouts/slideLayout2.xml"/><Relationship Id="rId6" Type="http://schemas.openxmlformats.org/officeDocument/2006/relationships/image" Target="../media/image233.png"/><Relationship Id="rId5" Type="http://schemas.openxmlformats.org/officeDocument/2006/relationships/image" Target="../media/image232.png"/><Relationship Id="rId4" Type="http://schemas.openxmlformats.org/officeDocument/2006/relationships/image" Target="../media/image231.jpeg"/></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3" Type="http://schemas.openxmlformats.org/officeDocument/2006/relationships/image" Target="../media/image237.jpeg"/><Relationship Id="rId2" Type="http://schemas.openxmlformats.org/officeDocument/2006/relationships/image" Target="../media/image236.jpeg"/><Relationship Id="rId1" Type="http://schemas.openxmlformats.org/officeDocument/2006/relationships/slideLayout" Target="../slideLayouts/slideLayout2.xml"/><Relationship Id="rId4" Type="http://schemas.openxmlformats.org/officeDocument/2006/relationships/image" Target="../media/image238.jpeg"/></Relationships>
</file>

<file path=ppt/slides/_rels/slide116.xml.rels><?xml version="1.0" encoding="UTF-8" standalone="yes"?>
<Relationships xmlns="http://schemas.openxmlformats.org/package/2006/relationships"><Relationship Id="rId3" Type="http://schemas.openxmlformats.org/officeDocument/2006/relationships/oleObject" Target="../embeddings/oleObject170.bin"/><Relationship Id="rId7" Type="http://schemas.openxmlformats.org/officeDocument/2006/relationships/image" Target="../media/image241.png"/><Relationship Id="rId2" Type="http://schemas.openxmlformats.org/officeDocument/2006/relationships/slideLayout" Target="../slideLayouts/slideLayout2.xml"/><Relationship Id="rId1" Type="http://schemas.openxmlformats.org/officeDocument/2006/relationships/vmlDrawing" Target="../drawings/vmlDrawing57.vml"/><Relationship Id="rId6" Type="http://schemas.openxmlformats.org/officeDocument/2006/relationships/image" Target="../media/image240.wmf"/><Relationship Id="rId5" Type="http://schemas.openxmlformats.org/officeDocument/2006/relationships/oleObject" Target="../embeddings/oleObject171.bin"/><Relationship Id="rId4" Type="http://schemas.openxmlformats.org/officeDocument/2006/relationships/image" Target="../media/image239.wmf"/></Relationships>
</file>

<file path=ppt/slides/_rels/slide117.xml.rels><?xml version="1.0" encoding="UTF-8" standalone="yes"?>
<Relationships xmlns="http://schemas.openxmlformats.org/package/2006/relationships"><Relationship Id="rId2" Type="http://schemas.openxmlformats.org/officeDocument/2006/relationships/image" Target="../media/image242.pn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3" Type="http://schemas.openxmlformats.org/officeDocument/2006/relationships/image" Target="../media/image244.png"/><Relationship Id="rId2" Type="http://schemas.openxmlformats.org/officeDocument/2006/relationships/image" Target="../media/image243.png"/><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image" Target="../media/image24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image" Target="../media/image246.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31.wmf"/><Relationship Id="rId13" Type="http://schemas.openxmlformats.org/officeDocument/2006/relationships/oleObject" Target="../embeddings/oleObject29.bin"/><Relationship Id="rId3" Type="http://schemas.openxmlformats.org/officeDocument/2006/relationships/oleObject" Target="../embeddings/oleObject24.bin"/><Relationship Id="rId7" Type="http://schemas.openxmlformats.org/officeDocument/2006/relationships/oleObject" Target="../embeddings/oleObject26.bin"/><Relationship Id="rId12" Type="http://schemas.openxmlformats.org/officeDocument/2006/relationships/image" Target="../media/image39.wmf"/><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38.wmf"/><Relationship Id="rId11" Type="http://schemas.openxmlformats.org/officeDocument/2006/relationships/oleObject" Target="../embeddings/oleObject28.bin"/><Relationship Id="rId5" Type="http://schemas.openxmlformats.org/officeDocument/2006/relationships/oleObject" Target="../embeddings/oleObject25.bin"/><Relationship Id="rId10" Type="http://schemas.openxmlformats.org/officeDocument/2006/relationships/image" Target="../media/image30.wmf"/><Relationship Id="rId4" Type="http://schemas.openxmlformats.org/officeDocument/2006/relationships/image" Target="../media/image37.wmf"/><Relationship Id="rId9" Type="http://schemas.openxmlformats.org/officeDocument/2006/relationships/oleObject" Target="../embeddings/oleObject27.bin"/><Relationship Id="rId14" Type="http://schemas.openxmlformats.org/officeDocument/2006/relationships/image" Target="../media/image40.wmf"/></Relationships>
</file>

<file path=ppt/slides/_rels/slide1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43.wmf"/><Relationship Id="rId5" Type="http://schemas.openxmlformats.org/officeDocument/2006/relationships/oleObject" Target="../embeddings/oleObject31.bin"/><Relationship Id="rId4" Type="http://schemas.openxmlformats.org/officeDocument/2006/relationships/image" Target="../media/image42.wmf"/></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48.wmf"/><Relationship Id="rId5" Type="http://schemas.openxmlformats.org/officeDocument/2006/relationships/oleObject" Target="../embeddings/oleObject33.bin"/><Relationship Id="rId4" Type="http://schemas.openxmlformats.org/officeDocument/2006/relationships/image" Target="../media/image47.w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slideLayout" Target="../slideLayouts/slideLayout2.xml"/><Relationship Id="rId1" Type="http://schemas.openxmlformats.org/officeDocument/2006/relationships/vmlDrawing" Target="../drawings/vmlDrawing10.vml"/><Relationship Id="rId4" Type="http://schemas.openxmlformats.org/officeDocument/2006/relationships/image" Target="../media/image50.wmf"/></Relationships>
</file>

<file path=ppt/slides/_rels/slide27.xml.rels><?xml version="1.0" encoding="UTF-8" standalone="yes"?>
<Relationships xmlns="http://schemas.openxmlformats.org/package/2006/relationships"><Relationship Id="rId8" Type="http://schemas.openxmlformats.org/officeDocument/2006/relationships/image" Target="../media/image53.wmf"/><Relationship Id="rId3" Type="http://schemas.openxmlformats.org/officeDocument/2006/relationships/oleObject" Target="../embeddings/oleObject35.bin"/><Relationship Id="rId7" Type="http://schemas.openxmlformats.org/officeDocument/2006/relationships/oleObject" Target="../embeddings/oleObject37.bin"/><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image" Target="../media/image52.wmf"/><Relationship Id="rId5" Type="http://schemas.openxmlformats.org/officeDocument/2006/relationships/oleObject" Target="../embeddings/oleObject36.bin"/><Relationship Id="rId4" Type="http://schemas.openxmlformats.org/officeDocument/2006/relationships/image" Target="../media/image51.wmf"/></Relationships>
</file>

<file path=ppt/slides/_rels/slide28.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38.bin"/><Relationship Id="rId2" Type="http://schemas.openxmlformats.org/officeDocument/2006/relationships/slideLayout" Target="../slideLayouts/slideLayout2.xml"/><Relationship Id="rId1" Type="http://schemas.openxmlformats.org/officeDocument/2006/relationships/vmlDrawing" Target="../drawings/vmlDrawing12.vml"/><Relationship Id="rId4" Type="http://schemas.openxmlformats.org/officeDocument/2006/relationships/image" Target="../media/image56.wmf"/></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39.bin"/><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image" Target="../media/image58.wmf"/><Relationship Id="rId5" Type="http://schemas.openxmlformats.org/officeDocument/2006/relationships/oleObject" Target="../embeddings/oleObject40.bin"/><Relationship Id="rId4" Type="http://schemas.openxmlformats.org/officeDocument/2006/relationships/image" Target="../media/image57.wmf"/></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41.bin"/><Relationship Id="rId2" Type="http://schemas.openxmlformats.org/officeDocument/2006/relationships/slideLayout" Target="../slideLayouts/slideLayout2.xml"/><Relationship Id="rId1" Type="http://schemas.openxmlformats.org/officeDocument/2006/relationships/vmlDrawing" Target="../drawings/vmlDrawing14.vml"/><Relationship Id="rId4" Type="http://schemas.openxmlformats.org/officeDocument/2006/relationships/image" Target="../media/image59.wmf"/></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42.bin"/><Relationship Id="rId2" Type="http://schemas.openxmlformats.org/officeDocument/2006/relationships/slideLayout" Target="../slideLayouts/slideLayout2.xml"/><Relationship Id="rId1" Type="http://schemas.openxmlformats.org/officeDocument/2006/relationships/vmlDrawing" Target="../drawings/vmlDrawing15.vml"/><Relationship Id="rId4" Type="http://schemas.openxmlformats.org/officeDocument/2006/relationships/image" Target="../media/image60.wmf"/></Relationships>
</file>

<file path=ppt/slides/_rels/slide34.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openxmlformats.org/officeDocument/2006/relationships/image" Target="../media/image67.wmf"/><Relationship Id="rId13" Type="http://schemas.openxmlformats.org/officeDocument/2006/relationships/image" Target="../media/image69.wmf"/><Relationship Id="rId3" Type="http://schemas.openxmlformats.org/officeDocument/2006/relationships/oleObject" Target="../embeddings/oleObject43.bin"/><Relationship Id="rId7" Type="http://schemas.openxmlformats.org/officeDocument/2006/relationships/oleObject" Target="../embeddings/oleObject45.bin"/><Relationship Id="rId12" Type="http://schemas.openxmlformats.org/officeDocument/2006/relationships/oleObject" Target="../embeddings/oleObject48.bin"/><Relationship Id="rId2" Type="http://schemas.openxmlformats.org/officeDocument/2006/relationships/slideLayout" Target="../slideLayouts/slideLayout2.xml"/><Relationship Id="rId1" Type="http://schemas.openxmlformats.org/officeDocument/2006/relationships/vmlDrawing" Target="../drawings/vmlDrawing16.vml"/><Relationship Id="rId6" Type="http://schemas.openxmlformats.org/officeDocument/2006/relationships/image" Target="../media/image66.wmf"/><Relationship Id="rId11" Type="http://schemas.openxmlformats.org/officeDocument/2006/relationships/image" Target="../media/image68.wmf"/><Relationship Id="rId5" Type="http://schemas.openxmlformats.org/officeDocument/2006/relationships/oleObject" Target="../embeddings/oleObject44.bin"/><Relationship Id="rId15" Type="http://schemas.openxmlformats.org/officeDocument/2006/relationships/image" Target="../media/image70.wmf"/><Relationship Id="rId10" Type="http://schemas.openxmlformats.org/officeDocument/2006/relationships/oleObject" Target="../embeddings/oleObject47.bin"/><Relationship Id="rId4" Type="http://schemas.openxmlformats.org/officeDocument/2006/relationships/image" Target="../media/image65.wmf"/><Relationship Id="rId9" Type="http://schemas.openxmlformats.org/officeDocument/2006/relationships/oleObject" Target="../embeddings/oleObject46.bin"/><Relationship Id="rId14" Type="http://schemas.openxmlformats.org/officeDocument/2006/relationships/oleObject" Target="../embeddings/oleObject49.bin"/></Relationships>
</file>

<file path=ppt/slides/_rels/slide38.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8" Type="http://schemas.openxmlformats.org/officeDocument/2006/relationships/image" Target="../media/image74.wmf"/><Relationship Id="rId13" Type="http://schemas.openxmlformats.org/officeDocument/2006/relationships/oleObject" Target="../embeddings/oleObject55.bin"/><Relationship Id="rId18" Type="http://schemas.openxmlformats.org/officeDocument/2006/relationships/oleObject" Target="../embeddings/oleObject58.bin"/><Relationship Id="rId3" Type="http://schemas.openxmlformats.org/officeDocument/2006/relationships/oleObject" Target="../embeddings/oleObject50.bin"/><Relationship Id="rId7" Type="http://schemas.openxmlformats.org/officeDocument/2006/relationships/oleObject" Target="../embeddings/oleObject52.bin"/><Relationship Id="rId12" Type="http://schemas.openxmlformats.org/officeDocument/2006/relationships/image" Target="../media/image76.wmf"/><Relationship Id="rId17" Type="http://schemas.openxmlformats.org/officeDocument/2006/relationships/oleObject" Target="../embeddings/oleObject57.bin"/><Relationship Id="rId2" Type="http://schemas.openxmlformats.org/officeDocument/2006/relationships/slideLayout" Target="../slideLayouts/slideLayout2.xml"/><Relationship Id="rId16" Type="http://schemas.openxmlformats.org/officeDocument/2006/relationships/image" Target="../media/image78.wmf"/><Relationship Id="rId20" Type="http://schemas.openxmlformats.org/officeDocument/2006/relationships/image" Target="../media/image79.wmf"/><Relationship Id="rId1" Type="http://schemas.openxmlformats.org/officeDocument/2006/relationships/vmlDrawing" Target="../drawings/vmlDrawing17.vml"/><Relationship Id="rId6" Type="http://schemas.openxmlformats.org/officeDocument/2006/relationships/image" Target="../media/image73.wmf"/><Relationship Id="rId11" Type="http://schemas.openxmlformats.org/officeDocument/2006/relationships/oleObject" Target="../embeddings/oleObject54.bin"/><Relationship Id="rId5" Type="http://schemas.openxmlformats.org/officeDocument/2006/relationships/oleObject" Target="../embeddings/oleObject51.bin"/><Relationship Id="rId15" Type="http://schemas.openxmlformats.org/officeDocument/2006/relationships/oleObject" Target="../embeddings/oleObject56.bin"/><Relationship Id="rId10" Type="http://schemas.openxmlformats.org/officeDocument/2006/relationships/image" Target="../media/image75.wmf"/><Relationship Id="rId19" Type="http://schemas.openxmlformats.org/officeDocument/2006/relationships/oleObject" Target="../embeddings/oleObject59.bin"/><Relationship Id="rId4" Type="http://schemas.openxmlformats.org/officeDocument/2006/relationships/image" Target="../media/image72.wmf"/><Relationship Id="rId9" Type="http://schemas.openxmlformats.org/officeDocument/2006/relationships/oleObject" Target="../embeddings/oleObject53.bin"/><Relationship Id="rId14" Type="http://schemas.openxmlformats.org/officeDocument/2006/relationships/image" Target="../media/image77.wmf"/></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image" Target="../media/image82.wmf"/><Relationship Id="rId13" Type="http://schemas.openxmlformats.org/officeDocument/2006/relationships/oleObject" Target="../embeddings/oleObject65.bin"/><Relationship Id="rId3" Type="http://schemas.openxmlformats.org/officeDocument/2006/relationships/oleObject" Target="../embeddings/oleObject60.bin"/><Relationship Id="rId7" Type="http://schemas.openxmlformats.org/officeDocument/2006/relationships/oleObject" Target="../embeddings/oleObject62.bin"/><Relationship Id="rId12" Type="http://schemas.openxmlformats.org/officeDocument/2006/relationships/image" Target="../media/image83.wmf"/><Relationship Id="rId17" Type="http://schemas.openxmlformats.org/officeDocument/2006/relationships/oleObject" Target="../embeddings/oleObject67.bin"/><Relationship Id="rId2" Type="http://schemas.openxmlformats.org/officeDocument/2006/relationships/slideLayout" Target="../slideLayouts/slideLayout2.xml"/><Relationship Id="rId16" Type="http://schemas.openxmlformats.org/officeDocument/2006/relationships/image" Target="../media/image85.wmf"/><Relationship Id="rId1" Type="http://schemas.openxmlformats.org/officeDocument/2006/relationships/vmlDrawing" Target="../drawings/vmlDrawing18.vml"/><Relationship Id="rId6" Type="http://schemas.openxmlformats.org/officeDocument/2006/relationships/image" Target="../media/image81.wmf"/><Relationship Id="rId11" Type="http://schemas.openxmlformats.org/officeDocument/2006/relationships/oleObject" Target="../embeddings/oleObject64.bin"/><Relationship Id="rId5" Type="http://schemas.openxmlformats.org/officeDocument/2006/relationships/oleObject" Target="../embeddings/oleObject61.bin"/><Relationship Id="rId15" Type="http://schemas.openxmlformats.org/officeDocument/2006/relationships/oleObject" Target="../embeddings/oleObject66.bin"/><Relationship Id="rId10" Type="http://schemas.openxmlformats.org/officeDocument/2006/relationships/image" Target="../media/image74.wmf"/><Relationship Id="rId4" Type="http://schemas.openxmlformats.org/officeDocument/2006/relationships/image" Target="../media/image80.wmf"/><Relationship Id="rId9" Type="http://schemas.openxmlformats.org/officeDocument/2006/relationships/oleObject" Target="../embeddings/oleObject63.bin"/><Relationship Id="rId14" Type="http://schemas.openxmlformats.org/officeDocument/2006/relationships/image" Target="../media/image84.wmf"/></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68.bin"/><Relationship Id="rId2" Type="http://schemas.openxmlformats.org/officeDocument/2006/relationships/slideLayout" Target="../slideLayouts/slideLayout2.xml"/><Relationship Id="rId1" Type="http://schemas.openxmlformats.org/officeDocument/2006/relationships/vmlDrawing" Target="../drawings/vmlDrawing19.vml"/><Relationship Id="rId6" Type="http://schemas.openxmlformats.org/officeDocument/2006/relationships/image" Target="../media/image88.wmf"/><Relationship Id="rId5" Type="http://schemas.openxmlformats.org/officeDocument/2006/relationships/oleObject" Target="../embeddings/oleObject69.bin"/><Relationship Id="rId4" Type="http://schemas.openxmlformats.org/officeDocument/2006/relationships/image" Target="../media/image87.wmf"/></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70.bin"/><Relationship Id="rId2" Type="http://schemas.openxmlformats.org/officeDocument/2006/relationships/slideLayout" Target="../slideLayouts/slideLayout2.xml"/><Relationship Id="rId1" Type="http://schemas.openxmlformats.org/officeDocument/2006/relationships/vmlDrawing" Target="../drawings/vmlDrawing20.vml"/><Relationship Id="rId6" Type="http://schemas.openxmlformats.org/officeDocument/2006/relationships/image" Target="../media/image90.wmf"/><Relationship Id="rId5" Type="http://schemas.openxmlformats.org/officeDocument/2006/relationships/oleObject" Target="../embeddings/oleObject71.bin"/><Relationship Id="rId4" Type="http://schemas.openxmlformats.org/officeDocument/2006/relationships/image" Target="../media/image89.wmf"/></Relationships>
</file>

<file path=ppt/slides/_rels/slide45.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72.bin"/><Relationship Id="rId2" Type="http://schemas.openxmlformats.org/officeDocument/2006/relationships/slideLayout" Target="../slideLayouts/slideLayout2.xml"/><Relationship Id="rId1" Type="http://schemas.openxmlformats.org/officeDocument/2006/relationships/vmlDrawing" Target="../drawings/vmlDrawing21.vml"/><Relationship Id="rId4" Type="http://schemas.openxmlformats.org/officeDocument/2006/relationships/image" Target="../media/image93.wmf"/></Relationships>
</file>

<file path=ppt/slides/_rels/slide48.xml.rels><?xml version="1.0" encoding="UTF-8" standalone="yes"?>
<Relationships xmlns="http://schemas.openxmlformats.org/package/2006/relationships"><Relationship Id="rId2" Type="http://schemas.openxmlformats.org/officeDocument/2006/relationships/image" Target="../media/image94.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8" Type="http://schemas.openxmlformats.org/officeDocument/2006/relationships/image" Target="../media/image97.wmf"/><Relationship Id="rId3" Type="http://schemas.openxmlformats.org/officeDocument/2006/relationships/oleObject" Target="../embeddings/oleObject73.bin"/><Relationship Id="rId7" Type="http://schemas.openxmlformats.org/officeDocument/2006/relationships/oleObject" Target="../embeddings/oleObject75.bin"/><Relationship Id="rId2" Type="http://schemas.openxmlformats.org/officeDocument/2006/relationships/slideLayout" Target="../slideLayouts/slideLayout2.xml"/><Relationship Id="rId1" Type="http://schemas.openxmlformats.org/officeDocument/2006/relationships/vmlDrawing" Target="../drawings/vmlDrawing22.vml"/><Relationship Id="rId6" Type="http://schemas.openxmlformats.org/officeDocument/2006/relationships/image" Target="../media/image96.wmf"/><Relationship Id="rId5" Type="http://schemas.openxmlformats.org/officeDocument/2006/relationships/oleObject" Target="../embeddings/oleObject74.bin"/><Relationship Id="rId4" Type="http://schemas.openxmlformats.org/officeDocument/2006/relationships/image" Target="../media/image95.wmf"/></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0.wmf"/><Relationship Id="rId5" Type="http://schemas.openxmlformats.org/officeDocument/2006/relationships/oleObject" Target="../embeddings/oleObject2.bin"/><Relationship Id="rId4" Type="http://schemas.openxmlformats.org/officeDocument/2006/relationships/image" Target="../media/image9.wmf"/></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76.bin"/><Relationship Id="rId2" Type="http://schemas.openxmlformats.org/officeDocument/2006/relationships/slideLayout" Target="../slideLayouts/slideLayout2.xml"/><Relationship Id="rId1" Type="http://schemas.openxmlformats.org/officeDocument/2006/relationships/vmlDrawing" Target="../drawings/vmlDrawing23.vml"/><Relationship Id="rId4" Type="http://schemas.openxmlformats.org/officeDocument/2006/relationships/image" Target="../media/image98.wmf"/></Relationships>
</file>

<file path=ppt/slides/_rels/slide51.xml.rels><?xml version="1.0" encoding="UTF-8" standalone="yes"?>
<Relationships xmlns="http://schemas.openxmlformats.org/package/2006/relationships"><Relationship Id="rId3" Type="http://schemas.openxmlformats.org/officeDocument/2006/relationships/oleObject" Target="../embeddings/oleObject77.bin"/><Relationship Id="rId2" Type="http://schemas.openxmlformats.org/officeDocument/2006/relationships/slideLayout" Target="../slideLayouts/slideLayout2.xml"/><Relationship Id="rId1" Type="http://schemas.openxmlformats.org/officeDocument/2006/relationships/vmlDrawing" Target="../drawings/vmlDrawing24.vml"/><Relationship Id="rId4" Type="http://schemas.openxmlformats.org/officeDocument/2006/relationships/image" Target="../media/image99.wmf"/></Relationships>
</file>

<file path=ppt/slides/_rels/slide52.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oleObject" Target="../embeddings/oleObject78.bin"/><Relationship Id="rId2" Type="http://schemas.openxmlformats.org/officeDocument/2006/relationships/slideLayout" Target="../slideLayouts/slideLayout2.xml"/><Relationship Id="rId1" Type="http://schemas.openxmlformats.org/officeDocument/2006/relationships/vmlDrawing" Target="../drawings/vmlDrawing25.vml"/><Relationship Id="rId4" Type="http://schemas.openxmlformats.org/officeDocument/2006/relationships/image" Target="../media/image101.wmf"/></Relationships>
</file>

<file path=ppt/slides/_rels/slide54.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image" Target="../media/image102.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04.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8" Type="http://schemas.openxmlformats.org/officeDocument/2006/relationships/image" Target="../media/image107.wmf"/><Relationship Id="rId13" Type="http://schemas.openxmlformats.org/officeDocument/2006/relationships/oleObject" Target="../embeddings/oleObject84.bin"/><Relationship Id="rId3" Type="http://schemas.openxmlformats.org/officeDocument/2006/relationships/oleObject" Target="../embeddings/oleObject79.bin"/><Relationship Id="rId7" Type="http://schemas.openxmlformats.org/officeDocument/2006/relationships/oleObject" Target="../embeddings/oleObject81.bin"/><Relationship Id="rId12" Type="http://schemas.openxmlformats.org/officeDocument/2006/relationships/image" Target="../media/image109.wmf"/><Relationship Id="rId2" Type="http://schemas.openxmlformats.org/officeDocument/2006/relationships/slideLayout" Target="../slideLayouts/slideLayout2.xml"/><Relationship Id="rId1" Type="http://schemas.openxmlformats.org/officeDocument/2006/relationships/vmlDrawing" Target="../drawings/vmlDrawing26.vml"/><Relationship Id="rId6" Type="http://schemas.openxmlformats.org/officeDocument/2006/relationships/image" Target="../media/image106.wmf"/><Relationship Id="rId11" Type="http://schemas.openxmlformats.org/officeDocument/2006/relationships/oleObject" Target="../embeddings/oleObject83.bin"/><Relationship Id="rId5" Type="http://schemas.openxmlformats.org/officeDocument/2006/relationships/oleObject" Target="../embeddings/oleObject80.bin"/><Relationship Id="rId10" Type="http://schemas.openxmlformats.org/officeDocument/2006/relationships/image" Target="../media/image108.wmf"/><Relationship Id="rId4" Type="http://schemas.openxmlformats.org/officeDocument/2006/relationships/image" Target="../media/image105.wmf"/><Relationship Id="rId9" Type="http://schemas.openxmlformats.org/officeDocument/2006/relationships/oleObject" Target="../embeddings/oleObject82.bin"/><Relationship Id="rId14" Type="http://schemas.openxmlformats.org/officeDocument/2006/relationships/image" Target="../media/image110.wmf"/></Relationships>
</file>

<file path=ppt/slides/_rels/slide57.xml.rels><?xml version="1.0" encoding="UTF-8" standalone="yes"?>
<Relationships xmlns="http://schemas.openxmlformats.org/package/2006/relationships"><Relationship Id="rId3" Type="http://schemas.openxmlformats.org/officeDocument/2006/relationships/oleObject" Target="../embeddings/oleObject85.bin"/><Relationship Id="rId2" Type="http://schemas.openxmlformats.org/officeDocument/2006/relationships/slideLayout" Target="../slideLayouts/slideLayout2.xml"/><Relationship Id="rId1" Type="http://schemas.openxmlformats.org/officeDocument/2006/relationships/vmlDrawing" Target="../drawings/vmlDrawing27.vml"/><Relationship Id="rId6" Type="http://schemas.openxmlformats.org/officeDocument/2006/relationships/image" Target="../media/image112.wmf"/><Relationship Id="rId5" Type="http://schemas.openxmlformats.org/officeDocument/2006/relationships/oleObject" Target="../embeddings/oleObject86.bin"/><Relationship Id="rId4" Type="http://schemas.openxmlformats.org/officeDocument/2006/relationships/image" Target="../media/image111.wmf"/></Relationships>
</file>

<file path=ppt/slides/_rels/slide58.xml.rels><?xml version="1.0" encoding="UTF-8" standalone="yes"?>
<Relationships xmlns="http://schemas.openxmlformats.org/package/2006/relationships"><Relationship Id="rId2" Type="http://schemas.openxmlformats.org/officeDocument/2006/relationships/image" Target="../media/image113.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1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11.wmf"/></Relationships>
</file>

<file path=ppt/slides/_rels/slide60.xml.rels><?xml version="1.0" encoding="UTF-8" standalone="yes"?>
<Relationships xmlns="http://schemas.openxmlformats.org/package/2006/relationships"><Relationship Id="rId2" Type="http://schemas.openxmlformats.org/officeDocument/2006/relationships/image" Target="../media/image115.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117.png"/><Relationship Id="rId2" Type="http://schemas.openxmlformats.org/officeDocument/2006/relationships/image" Target="../media/image116.png"/><Relationship Id="rId1" Type="http://schemas.openxmlformats.org/officeDocument/2006/relationships/slideLayout" Target="../slideLayouts/slideLayout2.xml"/><Relationship Id="rId4" Type="http://schemas.openxmlformats.org/officeDocument/2006/relationships/image" Target="../media/image118.png"/></Relationships>
</file>

<file path=ppt/slides/_rels/slide62.xml.rels><?xml version="1.0" encoding="UTF-8" standalone="yes"?>
<Relationships xmlns="http://schemas.openxmlformats.org/package/2006/relationships"><Relationship Id="rId8" Type="http://schemas.openxmlformats.org/officeDocument/2006/relationships/image" Target="../media/image121.wmf"/><Relationship Id="rId3" Type="http://schemas.openxmlformats.org/officeDocument/2006/relationships/oleObject" Target="../embeddings/oleObject87.bin"/><Relationship Id="rId7" Type="http://schemas.openxmlformats.org/officeDocument/2006/relationships/oleObject" Target="../embeddings/oleObject89.bin"/><Relationship Id="rId2" Type="http://schemas.openxmlformats.org/officeDocument/2006/relationships/slideLayout" Target="../slideLayouts/slideLayout2.xml"/><Relationship Id="rId1" Type="http://schemas.openxmlformats.org/officeDocument/2006/relationships/vmlDrawing" Target="../drawings/vmlDrawing28.vml"/><Relationship Id="rId6" Type="http://schemas.openxmlformats.org/officeDocument/2006/relationships/image" Target="../media/image120.wmf"/><Relationship Id="rId5" Type="http://schemas.openxmlformats.org/officeDocument/2006/relationships/oleObject" Target="../embeddings/oleObject88.bin"/><Relationship Id="rId4" Type="http://schemas.openxmlformats.org/officeDocument/2006/relationships/image" Target="../media/image119.wmf"/></Relationships>
</file>

<file path=ppt/slides/_rels/slide63.xml.rels><?xml version="1.0" encoding="UTF-8" standalone="yes"?>
<Relationships xmlns="http://schemas.openxmlformats.org/package/2006/relationships"><Relationship Id="rId3" Type="http://schemas.openxmlformats.org/officeDocument/2006/relationships/oleObject" Target="../embeddings/oleObject90.bin"/><Relationship Id="rId2" Type="http://schemas.openxmlformats.org/officeDocument/2006/relationships/slideLayout" Target="../slideLayouts/slideLayout2.xml"/><Relationship Id="rId1" Type="http://schemas.openxmlformats.org/officeDocument/2006/relationships/vmlDrawing" Target="../drawings/vmlDrawing29.vml"/><Relationship Id="rId6" Type="http://schemas.openxmlformats.org/officeDocument/2006/relationships/image" Target="../media/image123.wmf"/><Relationship Id="rId5" Type="http://schemas.openxmlformats.org/officeDocument/2006/relationships/oleObject" Target="../embeddings/oleObject91.bin"/><Relationship Id="rId4" Type="http://schemas.openxmlformats.org/officeDocument/2006/relationships/image" Target="../media/image122.wmf"/></Relationships>
</file>

<file path=ppt/slides/_rels/slide64.xml.rels><?xml version="1.0" encoding="UTF-8" standalone="yes"?>
<Relationships xmlns="http://schemas.openxmlformats.org/package/2006/relationships"><Relationship Id="rId3" Type="http://schemas.openxmlformats.org/officeDocument/2006/relationships/oleObject" Target="../embeddings/oleObject92.bin"/><Relationship Id="rId2" Type="http://schemas.openxmlformats.org/officeDocument/2006/relationships/slideLayout" Target="../slideLayouts/slideLayout2.xml"/><Relationship Id="rId1" Type="http://schemas.openxmlformats.org/officeDocument/2006/relationships/vmlDrawing" Target="../drawings/vmlDrawing30.vml"/><Relationship Id="rId6" Type="http://schemas.openxmlformats.org/officeDocument/2006/relationships/image" Target="../media/image125.wmf"/><Relationship Id="rId5" Type="http://schemas.openxmlformats.org/officeDocument/2006/relationships/oleObject" Target="../embeddings/oleObject93.bin"/><Relationship Id="rId4" Type="http://schemas.openxmlformats.org/officeDocument/2006/relationships/image" Target="../media/image124.wmf"/></Relationships>
</file>

<file path=ppt/slides/_rels/slide65.xml.rels><?xml version="1.0" encoding="UTF-8" standalone="yes"?>
<Relationships xmlns="http://schemas.openxmlformats.org/package/2006/relationships"><Relationship Id="rId3" Type="http://schemas.openxmlformats.org/officeDocument/2006/relationships/oleObject" Target="../embeddings/oleObject94.bin"/><Relationship Id="rId2" Type="http://schemas.openxmlformats.org/officeDocument/2006/relationships/slideLayout" Target="../slideLayouts/slideLayout2.xml"/><Relationship Id="rId1" Type="http://schemas.openxmlformats.org/officeDocument/2006/relationships/vmlDrawing" Target="../drawings/vmlDrawing31.vml"/><Relationship Id="rId6" Type="http://schemas.openxmlformats.org/officeDocument/2006/relationships/image" Target="../media/image127.wmf"/><Relationship Id="rId5" Type="http://schemas.openxmlformats.org/officeDocument/2006/relationships/oleObject" Target="../embeddings/oleObject95.bin"/><Relationship Id="rId4" Type="http://schemas.openxmlformats.org/officeDocument/2006/relationships/image" Target="../media/image126.wmf"/></Relationships>
</file>

<file path=ppt/slides/_rels/slide66.xml.rels><?xml version="1.0" encoding="UTF-8" standalone="yes"?>
<Relationships xmlns="http://schemas.openxmlformats.org/package/2006/relationships"><Relationship Id="rId3" Type="http://schemas.openxmlformats.org/officeDocument/2006/relationships/oleObject" Target="../embeddings/oleObject96.bin"/><Relationship Id="rId2" Type="http://schemas.openxmlformats.org/officeDocument/2006/relationships/slideLayout" Target="../slideLayouts/slideLayout2.xml"/><Relationship Id="rId1" Type="http://schemas.openxmlformats.org/officeDocument/2006/relationships/vmlDrawing" Target="../drawings/vmlDrawing32.vml"/><Relationship Id="rId4" Type="http://schemas.openxmlformats.org/officeDocument/2006/relationships/image" Target="../media/image128.wmf"/></Relationships>
</file>

<file path=ppt/slides/_rels/slide67.xml.rels><?xml version="1.0" encoding="UTF-8" standalone="yes"?>
<Relationships xmlns="http://schemas.openxmlformats.org/package/2006/relationships"><Relationship Id="rId3" Type="http://schemas.openxmlformats.org/officeDocument/2006/relationships/oleObject" Target="../embeddings/oleObject97.bin"/><Relationship Id="rId2" Type="http://schemas.openxmlformats.org/officeDocument/2006/relationships/slideLayout" Target="../slideLayouts/slideLayout2.xml"/><Relationship Id="rId1" Type="http://schemas.openxmlformats.org/officeDocument/2006/relationships/vmlDrawing" Target="../drawings/vmlDrawing33.vml"/><Relationship Id="rId6" Type="http://schemas.openxmlformats.org/officeDocument/2006/relationships/image" Target="../media/image130.wmf"/><Relationship Id="rId5" Type="http://schemas.openxmlformats.org/officeDocument/2006/relationships/oleObject" Target="../embeddings/oleObject98.bin"/><Relationship Id="rId4" Type="http://schemas.openxmlformats.org/officeDocument/2006/relationships/image" Target="../media/image129.wmf"/></Relationships>
</file>

<file path=ppt/slides/_rels/slide68.xml.rels><?xml version="1.0" encoding="UTF-8" standalone="yes"?>
<Relationships xmlns="http://schemas.openxmlformats.org/package/2006/relationships"><Relationship Id="rId3" Type="http://schemas.openxmlformats.org/officeDocument/2006/relationships/oleObject" Target="../embeddings/oleObject99.bin"/><Relationship Id="rId2" Type="http://schemas.openxmlformats.org/officeDocument/2006/relationships/slideLayout" Target="../slideLayouts/slideLayout2.xml"/><Relationship Id="rId1" Type="http://schemas.openxmlformats.org/officeDocument/2006/relationships/vmlDrawing" Target="../drawings/vmlDrawing34.vml"/><Relationship Id="rId4" Type="http://schemas.openxmlformats.org/officeDocument/2006/relationships/image" Target="../media/image131.wmf"/></Relationships>
</file>

<file path=ppt/slides/_rels/slide69.xml.rels><?xml version="1.0" encoding="UTF-8" standalone="yes"?>
<Relationships xmlns="http://schemas.openxmlformats.org/package/2006/relationships"><Relationship Id="rId3" Type="http://schemas.openxmlformats.org/officeDocument/2006/relationships/oleObject" Target="../embeddings/oleObject100.bin"/><Relationship Id="rId2" Type="http://schemas.openxmlformats.org/officeDocument/2006/relationships/slideLayout" Target="../slideLayouts/slideLayout2.xml"/><Relationship Id="rId1" Type="http://schemas.openxmlformats.org/officeDocument/2006/relationships/vmlDrawing" Target="../drawings/vmlDrawing35.vml"/><Relationship Id="rId6" Type="http://schemas.openxmlformats.org/officeDocument/2006/relationships/image" Target="../media/image133.wmf"/><Relationship Id="rId5" Type="http://schemas.openxmlformats.org/officeDocument/2006/relationships/oleObject" Target="../embeddings/oleObject101.bin"/><Relationship Id="rId4" Type="http://schemas.openxmlformats.org/officeDocument/2006/relationships/image" Target="../media/image132.w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oleObject" Target="../embeddings/oleObject102.bin"/><Relationship Id="rId2" Type="http://schemas.openxmlformats.org/officeDocument/2006/relationships/slideLayout" Target="../slideLayouts/slideLayout2.xml"/><Relationship Id="rId1" Type="http://schemas.openxmlformats.org/officeDocument/2006/relationships/vmlDrawing" Target="../drawings/vmlDrawing36.vml"/><Relationship Id="rId6" Type="http://schemas.openxmlformats.org/officeDocument/2006/relationships/image" Target="../media/image135.wmf"/><Relationship Id="rId5" Type="http://schemas.openxmlformats.org/officeDocument/2006/relationships/oleObject" Target="../embeddings/oleObject103.bin"/><Relationship Id="rId4" Type="http://schemas.openxmlformats.org/officeDocument/2006/relationships/image" Target="../media/image134.wmf"/></Relationships>
</file>

<file path=ppt/slides/_rels/slide71.xml.rels><?xml version="1.0" encoding="UTF-8" standalone="yes"?>
<Relationships xmlns="http://schemas.openxmlformats.org/package/2006/relationships"><Relationship Id="rId3" Type="http://schemas.openxmlformats.org/officeDocument/2006/relationships/oleObject" Target="../embeddings/oleObject104.bin"/><Relationship Id="rId2" Type="http://schemas.openxmlformats.org/officeDocument/2006/relationships/slideLayout" Target="../slideLayouts/slideLayout2.xml"/><Relationship Id="rId1" Type="http://schemas.openxmlformats.org/officeDocument/2006/relationships/vmlDrawing" Target="../drawings/vmlDrawing37.vml"/><Relationship Id="rId6" Type="http://schemas.openxmlformats.org/officeDocument/2006/relationships/image" Target="../media/image137.wmf"/><Relationship Id="rId5" Type="http://schemas.openxmlformats.org/officeDocument/2006/relationships/oleObject" Target="../embeddings/oleObject105.bin"/><Relationship Id="rId4" Type="http://schemas.openxmlformats.org/officeDocument/2006/relationships/image" Target="../media/image136.wmf"/></Relationships>
</file>

<file path=ppt/slides/_rels/slide72.xml.rels><?xml version="1.0" encoding="UTF-8" standalone="yes"?>
<Relationships xmlns="http://schemas.openxmlformats.org/package/2006/relationships"><Relationship Id="rId3" Type="http://schemas.openxmlformats.org/officeDocument/2006/relationships/oleObject" Target="../embeddings/oleObject106.bin"/><Relationship Id="rId2" Type="http://schemas.openxmlformats.org/officeDocument/2006/relationships/slideLayout" Target="../slideLayouts/slideLayout2.xml"/><Relationship Id="rId1" Type="http://schemas.openxmlformats.org/officeDocument/2006/relationships/vmlDrawing" Target="../drawings/vmlDrawing38.vml"/><Relationship Id="rId4" Type="http://schemas.openxmlformats.org/officeDocument/2006/relationships/image" Target="../media/image138.wmf"/></Relationships>
</file>

<file path=ppt/slides/_rels/slide73.xml.rels><?xml version="1.0" encoding="UTF-8" standalone="yes"?>
<Relationships xmlns="http://schemas.openxmlformats.org/package/2006/relationships"><Relationship Id="rId8" Type="http://schemas.openxmlformats.org/officeDocument/2006/relationships/image" Target="../media/image141.wmf"/><Relationship Id="rId3" Type="http://schemas.openxmlformats.org/officeDocument/2006/relationships/oleObject" Target="../embeddings/oleObject107.bin"/><Relationship Id="rId7" Type="http://schemas.openxmlformats.org/officeDocument/2006/relationships/oleObject" Target="../embeddings/oleObject109.bin"/><Relationship Id="rId2" Type="http://schemas.openxmlformats.org/officeDocument/2006/relationships/slideLayout" Target="../slideLayouts/slideLayout2.xml"/><Relationship Id="rId1" Type="http://schemas.openxmlformats.org/officeDocument/2006/relationships/vmlDrawing" Target="../drawings/vmlDrawing39.vml"/><Relationship Id="rId6" Type="http://schemas.openxmlformats.org/officeDocument/2006/relationships/image" Target="../media/image140.wmf"/><Relationship Id="rId5" Type="http://schemas.openxmlformats.org/officeDocument/2006/relationships/oleObject" Target="../embeddings/oleObject108.bin"/><Relationship Id="rId4" Type="http://schemas.openxmlformats.org/officeDocument/2006/relationships/image" Target="../media/image139.wmf"/></Relationships>
</file>

<file path=ppt/slides/_rels/slide74.xml.rels><?xml version="1.0" encoding="UTF-8" standalone="yes"?>
<Relationships xmlns="http://schemas.openxmlformats.org/package/2006/relationships"><Relationship Id="rId2" Type="http://schemas.openxmlformats.org/officeDocument/2006/relationships/image" Target="../media/image142.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oleObject" Target="../embeddings/oleObject110.bin"/><Relationship Id="rId2" Type="http://schemas.openxmlformats.org/officeDocument/2006/relationships/slideLayout" Target="../slideLayouts/slideLayout2.xml"/><Relationship Id="rId1" Type="http://schemas.openxmlformats.org/officeDocument/2006/relationships/vmlDrawing" Target="../drawings/vmlDrawing40.vml"/><Relationship Id="rId4" Type="http://schemas.openxmlformats.org/officeDocument/2006/relationships/image" Target="../media/image143.wmf"/></Relationships>
</file>

<file path=ppt/slides/_rels/slide76.xml.rels><?xml version="1.0" encoding="UTF-8" standalone="yes"?>
<Relationships xmlns="http://schemas.openxmlformats.org/package/2006/relationships"><Relationship Id="rId2" Type="http://schemas.openxmlformats.org/officeDocument/2006/relationships/image" Target="../media/image144.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oleObject" Target="../embeddings/oleObject111.bin"/><Relationship Id="rId2" Type="http://schemas.openxmlformats.org/officeDocument/2006/relationships/slideLayout" Target="../slideLayouts/slideLayout2.xml"/><Relationship Id="rId1" Type="http://schemas.openxmlformats.org/officeDocument/2006/relationships/vmlDrawing" Target="../drawings/vmlDrawing41.vml"/><Relationship Id="rId4" Type="http://schemas.openxmlformats.org/officeDocument/2006/relationships/image" Target="../media/image145.wmf"/></Relationships>
</file>

<file path=ppt/slides/_rels/slide78.xml.rels><?xml version="1.0" encoding="UTF-8" standalone="yes"?>
<Relationships xmlns="http://schemas.openxmlformats.org/package/2006/relationships"><Relationship Id="rId3" Type="http://schemas.openxmlformats.org/officeDocument/2006/relationships/oleObject" Target="../embeddings/oleObject112.bin"/><Relationship Id="rId2" Type="http://schemas.openxmlformats.org/officeDocument/2006/relationships/slideLayout" Target="../slideLayouts/slideLayout4.xml"/><Relationship Id="rId1" Type="http://schemas.openxmlformats.org/officeDocument/2006/relationships/vmlDrawing" Target="../drawings/vmlDrawing42.vml"/><Relationship Id="rId4" Type="http://schemas.openxmlformats.org/officeDocument/2006/relationships/image" Target="../media/image146.wmf"/></Relationships>
</file>

<file path=ppt/slides/_rels/slide79.xml.rels><?xml version="1.0" encoding="UTF-8" standalone="yes"?>
<Relationships xmlns="http://schemas.openxmlformats.org/package/2006/relationships"><Relationship Id="rId3" Type="http://schemas.openxmlformats.org/officeDocument/2006/relationships/oleObject" Target="../embeddings/oleObject113.bin"/><Relationship Id="rId2" Type="http://schemas.openxmlformats.org/officeDocument/2006/relationships/slideLayout" Target="../slideLayouts/slideLayout2.xml"/><Relationship Id="rId1" Type="http://schemas.openxmlformats.org/officeDocument/2006/relationships/vmlDrawing" Target="../drawings/vmlDrawing43.vml"/><Relationship Id="rId6" Type="http://schemas.openxmlformats.org/officeDocument/2006/relationships/image" Target="../media/image148.wmf"/><Relationship Id="rId5" Type="http://schemas.openxmlformats.org/officeDocument/2006/relationships/oleObject" Target="../embeddings/oleObject114.bin"/><Relationship Id="rId4" Type="http://schemas.openxmlformats.org/officeDocument/2006/relationships/image" Target="../media/image147.wmf"/></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6.bin"/><Relationship Id="rId13" Type="http://schemas.openxmlformats.org/officeDocument/2006/relationships/image" Target="../media/image16.wmf"/><Relationship Id="rId3" Type="http://schemas.openxmlformats.org/officeDocument/2006/relationships/oleObject" Target="../embeddings/oleObject4.bin"/><Relationship Id="rId7" Type="http://schemas.openxmlformats.org/officeDocument/2006/relationships/image" Target="../media/image13.wmf"/><Relationship Id="rId12"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5.bin"/><Relationship Id="rId11" Type="http://schemas.openxmlformats.org/officeDocument/2006/relationships/image" Target="../media/image15.wmf"/><Relationship Id="rId5" Type="http://schemas.openxmlformats.org/officeDocument/2006/relationships/image" Target="../media/image17.png"/><Relationship Id="rId10" Type="http://schemas.openxmlformats.org/officeDocument/2006/relationships/oleObject" Target="../embeddings/oleObject7.bin"/><Relationship Id="rId4" Type="http://schemas.openxmlformats.org/officeDocument/2006/relationships/image" Target="../media/image12.wmf"/><Relationship Id="rId9" Type="http://schemas.openxmlformats.org/officeDocument/2006/relationships/image" Target="../media/image14.wmf"/></Relationships>
</file>

<file path=ppt/slides/_rels/slide80.xml.rels><?xml version="1.0" encoding="UTF-8" standalone="yes"?>
<Relationships xmlns="http://schemas.openxmlformats.org/package/2006/relationships"><Relationship Id="rId8" Type="http://schemas.openxmlformats.org/officeDocument/2006/relationships/image" Target="../media/image151.wmf"/><Relationship Id="rId3" Type="http://schemas.openxmlformats.org/officeDocument/2006/relationships/oleObject" Target="../embeddings/oleObject115.bin"/><Relationship Id="rId7" Type="http://schemas.openxmlformats.org/officeDocument/2006/relationships/oleObject" Target="../embeddings/oleObject117.bin"/><Relationship Id="rId2" Type="http://schemas.openxmlformats.org/officeDocument/2006/relationships/slideLayout" Target="../slideLayouts/slideLayout2.xml"/><Relationship Id="rId1" Type="http://schemas.openxmlformats.org/officeDocument/2006/relationships/vmlDrawing" Target="../drawings/vmlDrawing44.vml"/><Relationship Id="rId6" Type="http://schemas.openxmlformats.org/officeDocument/2006/relationships/image" Target="../media/image150.wmf"/><Relationship Id="rId5" Type="http://schemas.openxmlformats.org/officeDocument/2006/relationships/oleObject" Target="../embeddings/oleObject116.bin"/><Relationship Id="rId4" Type="http://schemas.openxmlformats.org/officeDocument/2006/relationships/image" Target="../media/image149.wmf"/></Relationships>
</file>

<file path=ppt/slides/_rels/slide81.xml.rels><?xml version="1.0" encoding="UTF-8" standalone="yes"?>
<Relationships xmlns="http://schemas.openxmlformats.org/package/2006/relationships"><Relationship Id="rId8" Type="http://schemas.openxmlformats.org/officeDocument/2006/relationships/image" Target="../media/image153.wmf"/><Relationship Id="rId3" Type="http://schemas.openxmlformats.org/officeDocument/2006/relationships/oleObject" Target="../embeddings/oleObject118.bin"/><Relationship Id="rId7" Type="http://schemas.openxmlformats.org/officeDocument/2006/relationships/oleObject" Target="../embeddings/oleObject120.bin"/><Relationship Id="rId2" Type="http://schemas.openxmlformats.org/officeDocument/2006/relationships/slideLayout" Target="../slideLayouts/slideLayout2.xml"/><Relationship Id="rId1" Type="http://schemas.openxmlformats.org/officeDocument/2006/relationships/vmlDrawing" Target="../drawings/vmlDrawing45.vml"/><Relationship Id="rId6" Type="http://schemas.openxmlformats.org/officeDocument/2006/relationships/image" Target="../media/image152.wmf"/><Relationship Id="rId5" Type="http://schemas.openxmlformats.org/officeDocument/2006/relationships/oleObject" Target="../embeddings/oleObject119.bin"/><Relationship Id="rId4" Type="http://schemas.openxmlformats.org/officeDocument/2006/relationships/image" Target="../media/image149.wmf"/></Relationships>
</file>

<file path=ppt/slides/_rels/slide82.xml.rels><?xml version="1.0" encoding="UTF-8" standalone="yes"?>
<Relationships xmlns="http://schemas.openxmlformats.org/package/2006/relationships"><Relationship Id="rId2" Type="http://schemas.openxmlformats.org/officeDocument/2006/relationships/image" Target="../media/image154.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8" Type="http://schemas.openxmlformats.org/officeDocument/2006/relationships/oleObject" Target="../embeddings/oleObject124.bin"/><Relationship Id="rId3" Type="http://schemas.openxmlformats.org/officeDocument/2006/relationships/oleObject" Target="../embeddings/oleObject121.bin"/><Relationship Id="rId7" Type="http://schemas.openxmlformats.org/officeDocument/2006/relationships/oleObject" Target="../embeddings/oleObject123.bin"/><Relationship Id="rId2" Type="http://schemas.openxmlformats.org/officeDocument/2006/relationships/slideLayout" Target="../slideLayouts/slideLayout2.xml"/><Relationship Id="rId1" Type="http://schemas.openxmlformats.org/officeDocument/2006/relationships/vmlDrawing" Target="../drawings/vmlDrawing46.vml"/><Relationship Id="rId6" Type="http://schemas.openxmlformats.org/officeDocument/2006/relationships/image" Target="../media/image156.wmf"/><Relationship Id="rId5" Type="http://schemas.openxmlformats.org/officeDocument/2006/relationships/oleObject" Target="../embeddings/oleObject122.bin"/><Relationship Id="rId4" Type="http://schemas.openxmlformats.org/officeDocument/2006/relationships/image" Target="../media/image155.wmf"/><Relationship Id="rId9" Type="http://schemas.openxmlformats.org/officeDocument/2006/relationships/image" Target="../media/image157.wmf"/></Relationships>
</file>

<file path=ppt/slides/_rels/slide84.xml.rels><?xml version="1.0" encoding="UTF-8" standalone="yes"?>
<Relationships xmlns="http://schemas.openxmlformats.org/package/2006/relationships"><Relationship Id="rId2" Type="http://schemas.openxmlformats.org/officeDocument/2006/relationships/image" Target="../media/image158.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8" Type="http://schemas.openxmlformats.org/officeDocument/2006/relationships/image" Target="../media/image161.wmf"/><Relationship Id="rId13" Type="http://schemas.openxmlformats.org/officeDocument/2006/relationships/image" Target="../media/image163.wmf"/><Relationship Id="rId3" Type="http://schemas.openxmlformats.org/officeDocument/2006/relationships/oleObject" Target="../embeddings/oleObject125.bin"/><Relationship Id="rId7" Type="http://schemas.openxmlformats.org/officeDocument/2006/relationships/oleObject" Target="../embeddings/oleObject127.bin"/><Relationship Id="rId12" Type="http://schemas.openxmlformats.org/officeDocument/2006/relationships/oleObject" Target="../embeddings/oleObject130.bin"/><Relationship Id="rId17" Type="http://schemas.openxmlformats.org/officeDocument/2006/relationships/image" Target="../media/image165.wmf"/><Relationship Id="rId2" Type="http://schemas.openxmlformats.org/officeDocument/2006/relationships/slideLayout" Target="../slideLayouts/slideLayout2.xml"/><Relationship Id="rId16" Type="http://schemas.openxmlformats.org/officeDocument/2006/relationships/oleObject" Target="../embeddings/oleObject132.bin"/><Relationship Id="rId1" Type="http://schemas.openxmlformats.org/officeDocument/2006/relationships/vmlDrawing" Target="../drawings/vmlDrawing47.vml"/><Relationship Id="rId6" Type="http://schemas.openxmlformats.org/officeDocument/2006/relationships/image" Target="../media/image160.wmf"/><Relationship Id="rId11" Type="http://schemas.openxmlformats.org/officeDocument/2006/relationships/image" Target="../media/image162.wmf"/><Relationship Id="rId5" Type="http://schemas.openxmlformats.org/officeDocument/2006/relationships/oleObject" Target="../embeddings/oleObject126.bin"/><Relationship Id="rId15" Type="http://schemas.openxmlformats.org/officeDocument/2006/relationships/image" Target="../media/image164.wmf"/><Relationship Id="rId10" Type="http://schemas.openxmlformats.org/officeDocument/2006/relationships/oleObject" Target="../embeddings/oleObject129.bin"/><Relationship Id="rId4" Type="http://schemas.openxmlformats.org/officeDocument/2006/relationships/image" Target="../media/image159.wmf"/><Relationship Id="rId9" Type="http://schemas.openxmlformats.org/officeDocument/2006/relationships/oleObject" Target="../embeddings/oleObject128.bin"/><Relationship Id="rId14" Type="http://schemas.openxmlformats.org/officeDocument/2006/relationships/oleObject" Target="../embeddings/oleObject131.bin"/></Relationships>
</file>

<file path=ppt/slides/_rels/slide86.xml.rels><?xml version="1.0" encoding="UTF-8" standalone="yes"?>
<Relationships xmlns="http://schemas.openxmlformats.org/package/2006/relationships"><Relationship Id="rId3" Type="http://schemas.openxmlformats.org/officeDocument/2006/relationships/oleObject" Target="../embeddings/oleObject133.bin"/><Relationship Id="rId2" Type="http://schemas.openxmlformats.org/officeDocument/2006/relationships/slideLayout" Target="../slideLayouts/slideLayout2.xml"/><Relationship Id="rId1" Type="http://schemas.openxmlformats.org/officeDocument/2006/relationships/vmlDrawing" Target="../drawings/vmlDrawing48.vml"/><Relationship Id="rId4" Type="http://schemas.openxmlformats.org/officeDocument/2006/relationships/image" Target="../media/image166.wmf"/></Relationships>
</file>

<file path=ppt/slides/_rels/slide87.xml.rels><?xml version="1.0" encoding="UTF-8" standalone="yes"?>
<Relationships xmlns="http://schemas.openxmlformats.org/package/2006/relationships"><Relationship Id="rId8" Type="http://schemas.openxmlformats.org/officeDocument/2006/relationships/image" Target="../media/image162.wmf"/><Relationship Id="rId3" Type="http://schemas.openxmlformats.org/officeDocument/2006/relationships/oleObject" Target="../embeddings/oleObject134.bin"/><Relationship Id="rId7" Type="http://schemas.openxmlformats.org/officeDocument/2006/relationships/oleObject" Target="../embeddings/oleObject136.bin"/><Relationship Id="rId2" Type="http://schemas.openxmlformats.org/officeDocument/2006/relationships/slideLayout" Target="../slideLayouts/slideLayout2.xml"/><Relationship Id="rId1" Type="http://schemas.openxmlformats.org/officeDocument/2006/relationships/vmlDrawing" Target="../drawings/vmlDrawing49.vml"/><Relationship Id="rId6" Type="http://schemas.openxmlformats.org/officeDocument/2006/relationships/image" Target="../media/image168.wmf"/><Relationship Id="rId5" Type="http://schemas.openxmlformats.org/officeDocument/2006/relationships/oleObject" Target="../embeddings/oleObject135.bin"/><Relationship Id="rId4" Type="http://schemas.openxmlformats.org/officeDocument/2006/relationships/image" Target="../media/image167.wmf"/></Relationships>
</file>

<file path=ppt/slides/_rels/slide88.xml.rels><?xml version="1.0" encoding="UTF-8" standalone="yes"?>
<Relationships xmlns="http://schemas.openxmlformats.org/package/2006/relationships"><Relationship Id="rId2" Type="http://schemas.openxmlformats.org/officeDocument/2006/relationships/image" Target="../media/image169.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17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20.wmf"/><Relationship Id="rId3" Type="http://schemas.openxmlformats.org/officeDocument/2006/relationships/oleObject" Target="../embeddings/oleObject9.bin"/><Relationship Id="rId7"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19.wmf"/><Relationship Id="rId5" Type="http://schemas.openxmlformats.org/officeDocument/2006/relationships/oleObject" Target="../embeddings/oleObject10.bin"/><Relationship Id="rId4" Type="http://schemas.openxmlformats.org/officeDocument/2006/relationships/image" Target="../media/image18.wmf"/></Relationships>
</file>

<file path=ppt/slides/_rels/slide90.xml.rels><?xml version="1.0" encoding="UTF-8" standalone="yes"?>
<Relationships xmlns="http://schemas.openxmlformats.org/package/2006/relationships"><Relationship Id="rId8" Type="http://schemas.openxmlformats.org/officeDocument/2006/relationships/image" Target="../media/image172.wmf"/><Relationship Id="rId13" Type="http://schemas.openxmlformats.org/officeDocument/2006/relationships/oleObject" Target="../embeddings/oleObject142.bin"/><Relationship Id="rId18" Type="http://schemas.openxmlformats.org/officeDocument/2006/relationships/image" Target="../media/image177.wmf"/><Relationship Id="rId3" Type="http://schemas.openxmlformats.org/officeDocument/2006/relationships/oleObject" Target="../embeddings/oleObject137.bin"/><Relationship Id="rId7" Type="http://schemas.openxmlformats.org/officeDocument/2006/relationships/oleObject" Target="../embeddings/oleObject139.bin"/><Relationship Id="rId12" Type="http://schemas.openxmlformats.org/officeDocument/2006/relationships/image" Target="../media/image174.wmf"/><Relationship Id="rId17" Type="http://schemas.openxmlformats.org/officeDocument/2006/relationships/oleObject" Target="../embeddings/oleObject144.bin"/><Relationship Id="rId2" Type="http://schemas.openxmlformats.org/officeDocument/2006/relationships/slideLayout" Target="../slideLayouts/slideLayout2.xml"/><Relationship Id="rId16" Type="http://schemas.openxmlformats.org/officeDocument/2006/relationships/image" Target="../media/image176.wmf"/><Relationship Id="rId1" Type="http://schemas.openxmlformats.org/officeDocument/2006/relationships/vmlDrawing" Target="../drawings/vmlDrawing50.vml"/><Relationship Id="rId6" Type="http://schemas.openxmlformats.org/officeDocument/2006/relationships/image" Target="../media/image9.wmf"/><Relationship Id="rId11" Type="http://schemas.openxmlformats.org/officeDocument/2006/relationships/oleObject" Target="../embeddings/oleObject141.bin"/><Relationship Id="rId5" Type="http://schemas.openxmlformats.org/officeDocument/2006/relationships/oleObject" Target="../embeddings/oleObject138.bin"/><Relationship Id="rId15" Type="http://schemas.openxmlformats.org/officeDocument/2006/relationships/oleObject" Target="../embeddings/oleObject143.bin"/><Relationship Id="rId10" Type="http://schemas.openxmlformats.org/officeDocument/2006/relationships/image" Target="../media/image173.wmf"/><Relationship Id="rId4" Type="http://schemas.openxmlformats.org/officeDocument/2006/relationships/image" Target="../media/image171.wmf"/><Relationship Id="rId9" Type="http://schemas.openxmlformats.org/officeDocument/2006/relationships/oleObject" Target="../embeddings/oleObject140.bin"/><Relationship Id="rId14" Type="http://schemas.openxmlformats.org/officeDocument/2006/relationships/image" Target="../media/image175.wmf"/></Relationships>
</file>

<file path=ppt/slides/_rels/slide91.xml.rels><?xml version="1.0" encoding="UTF-8" standalone="yes"?>
<Relationships xmlns="http://schemas.openxmlformats.org/package/2006/relationships"><Relationship Id="rId8" Type="http://schemas.openxmlformats.org/officeDocument/2006/relationships/image" Target="../media/image180.wmf"/><Relationship Id="rId3" Type="http://schemas.openxmlformats.org/officeDocument/2006/relationships/oleObject" Target="../embeddings/oleObject145.bin"/><Relationship Id="rId7" Type="http://schemas.openxmlformats.org/officeDocument/2006/relationships/oleObject" Target="../embeddings/oleObject147.bin"/><Relationship Id="rId2" Type="http://schemas.openxmlformats.org/officeDocument/2006/relationships/slideLayout" Target="../slideLayouts/slideLayout2.xml"/><Relationship Id="rId1" Type="http://schemas.openxmlformats.org/officeDocument/2006/relationships/vmlDrawing" Target="../drawings/vmlDrawing51.vml"/><Relationship Id="rId6" Type="http://schemas.openxmlformats.org/officeDocument/2006/relationships/image" Target="../media/image179.wmf"/><Relationship Id="rId5" Type="http://schemas.openxmlformats.org/officeDocument/2006/relationships/oleObject" Target="../embeddings/oleObject146.bin"/><Relationship Id="rId4" Type="http://schemas.openxmlformats.org/officeDocument/2006/relationships/image" Target="../media/image178.wmf"/></Relationships>
</file>

<file path=ppt/slides/_rels/slide92.xml.rels><?xml version="1.0" encoding="UTF-8" standalone="yes"?>
<Relationships xmlns="http://schemas.openxmlformats.org/package/2006/relationships"><Relationship Id="rId8" Type="http://schemas.openxmlformats.org/officeDocument/2006/relationships/image" Target="../media/image183.wmf"/><Relationship Id="rId3" Type="http://schemas.openxmlformats.org/officeDocument/2006/relationships/oleObject" Target="../embeddings/oleObject148.bin"/><Relationship Id="rId7" Type="http://schemas.openxmlformats.org/officeDocument/2006/relationships/oleObject" Target="../embeddings/oleObject150.bin"/><Relationship Id="rId2" Type="http://schemas.openxmlformats.org/officeDocument/2006/relationships/slideLayout" Target="../slideLayouts/slideLayout2.xml"/><Relationship Id="rId1" Type="http://schemas.openxmlformats.org/officeDocument/2006/relationships/vmlDrawing" Target="../drawings/vmlDrawing52.vml"/><Relationship Id="rId6" Type="http://schemas.openxmlformats.org/officeDocument/2006/relationships/image" Target="../media/image182.wmf"/><Relationship Id="rId5" Type="http://schemas.openxmlformats.org/officeDocument/2006/relationships/oleObject" Target="../embeddings/oleObject149.bin"/><Relationship Id="rId4" Type="http://schemas.openxmlformats.org/officeDocument/2006/relationships/image" Target="../media/image181.wmf"/></Relationships>
</file>

<file path=ppt/slides/_rels/slide93.xml.rels><?xml version="1.0" encoding="UTF-8" standalone="yes"?>
<Relationships xmlns="http://schemas.openxmlformats.org/package/2006/relationships"><Relationship Id="rId2" Type="http://schemas.openxmlformats.org/officeDocument/2006/relationships/image" Target="../media/image184.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8" Type="http://schemas.openxmlformats.org/officeDocument/2006/relationships/oleObject" Target="../embeddings/oleObject154.bin"/><Relationship Id="rId3" Type="http://schemas.openxmlformats.org/officeDocument/2006/relationships/oleObject" Target="../embeddings/oleObject151.bin"/><Relationship Id="rId7" Type="http://schemas.openxmlformats.org/officeDocument/2006/relationships/oleObject" Target="../embeddings/oleObject153.bin"/><Relationship Id="rId2" Type="http://schemas.openxmlformats.org/officeDocument/2006/relationships/slideLayout" Target="../slideLayouts/slideLayout2.xml"/><Relationship Id="rId1" Type="http://schemas.openxmlformats.org/officeDocument/2006/relationships/vmlDrawing" Target="../drawings/vmlDrawing53.vml"/><Relationship Id="rId6" Type="http://schemas.openxmlformats.org/officeDocument/2006/relationships/image" Target="../media/image186.wmf"/><Relationship Id="rId11" Type="http://schemas.openxmlformats.org/officeDocument/2006/relationships/image" Target="../media/image188.wmf"/><Relationship Id="rId5" Type="http://schemas.openxmlformats.org/officeDocument/2006/relationships/oleObject" Target="../embeddings/oleObject152.bin"/><Relationship Id="rId10" Type="http://schemas.openxmlformats.org/officeDocument/2006/relationships/oleObject" Target="../embeddings/oleObject155.bin"/><Relationship Id="rId4" Type="http://schemas.openxmlformats.org/officeDocument/2006/relationships/image" Target="../media/image185.wmf"/><Relationship Id="rId9" Type="http://schemas.openxmlformats.org/officeDocument/2006/relationships/image" Target="../media/image187.wmf"/></Relationships>
</file>

<file path=ppt/slides/_rels/slide95.xml.rels><?xml version="1.0" encoding="UTF-8" standalone="yes"?>
<Relationships xmlns="http://schemas.openxmlformats.org/package/2006/relationships"><Relationship Id="rId8" Type="http://schemas.openxmlformats.org/officeDocument/2006/relationships/image" Target="../media/image191.wmf"/><Relationship Id="rId3" Type="http://schemas.openxmlformats.org/officeDocument/2006/relationships/oleObject" Target="../embeddings/oleObject156.bin"/><Relationship Id="rId7" Type="http://schemas.openxmlformats.org/officeDocument/2006/relationships/oleObject" Target="../embeddings/oleObject158.bin"/><Relationship Id="rId2" Type="http://schemas.openxmlformats.org/officeDocument/2006/relationships/slideLayout" Target="../slideLayouts/slideLayout2.xml"/><Relationship Id="rId1" Type="http://schemas.openxmlformats.org/officeDocument/2006/relationships/vmlDrawing" Target="../drawings/vmlDrawing54.vml"/><Relationship Id="rId6" Type="http://schemas.openxmlformats.org/officeDocument/2006/relationships/image" Target="../media/image190.wmf"/><Relationship Id="rId5" Type="http://schemas.openxmlformats.org/officeDocument/2006/relationships/oleObject" Target="../embeddings/oleObject157.bin"/><Relationship Id="rId10" Type="http://schemas.openxmlformats.org/officeDocument/2006/relationships/image" Target="../media/image192.wmf"/><Relationship Id="rId4" Type="http://schemas.openxmlformats.org/officeDocument/2006/relationships/image" Target="../media/image189.wmf"/><Relationship Id="rId9" Type="http://schemas.openxmlformats.org/officeDocument/2006/relationships/oleObject" Target="../embeddings/oleObject159.bin"/></Relationships>
</file>

<file path=ppt/slides/_rels/slide96.xml.rels><?xml version="1.0" encoding="UTF-8" standalone="yes"?>
<Relationships xmlns="http://schemas.openxmlformats.org/package/2006/relationships"><Relationship Id="rId8" Type="http://schemas.openxmlformats.org/officeDocument/2006/relationships/oleObject" Target="../embeddings/oleObject163.bin"/><Relationship Id="rId13" Type="http://schemas.openxmlformats.org/officeDocument/2006/relationships/oleObject" Target="../embeddings/oleObject166.bin"/><Relationship Id="rId3" Type="http://schemas.openxmlformats.org/officeDocument/2006/relationships/oleObject" Target="../embeddings/oleObject160.bin"/><Relationship Id="rId7" Type="http://schemas.openxmlformats.org/officeDocument/2006/relationships/oleObject" Target="../embeddings/oleObject162.bin"/><Relationship Id="rId12" Type="http://schemas.openxmlformats.org/officeDocument/2006/relationships/oleObject" Target="../embeddings/oleObject165.bin"/><Relationship Id="rId17" Type="http://schemas.openxmlformats.org/officeDocument/2006/relationships/image" Target="../media/image156.wmf"/><Relationship Id="rId2" Type="http://schemas.openxmlformats.org/officeDocument/2006/relationships/slideLayout" Target="../slideLayouts/slideLayout2.xml"/><Relationship Id="rId16" Type="http://schemas.openxmlformats.org/officeDocument/2006/relationships/oleObject" Target="../embeddings/oleObject168.bin"/><Relationship Id="rId1" Type="http://schemas.openxmlformats.org/officeDocument/2006/relationships/vmlDrawing" Target="../drawings/vmlDrawing55.vml"/><Relationship Id="rId6" Type="http://schemas.openxmlformats.org/officeDocument/2006/relationships/image" Target="../media/image185.wmf"/><Relationship Id="rId11" Type="http://schemas.openxmlformats.org/officeDocument/2006/relationships/image" Target="../media/image195.wmf"/><Relationship Id="rId5" Type="http://schemas.openxmlformats.org/officeDocument/2006/relationships/oleObject" Target="../embeddings/oleObject161.bin"/><Relationship Id="rId15" Type="http://schemas.openxmlformats.org/officeDocument/2006/relationships/oleObject" Target="../embeddings/oleObject167.bin"/><Relationship Id="rId10" Type="http://schemas.openxmlformats.org/officeDocument/2006/relationships/oleObject" Target="../embeddings/oleObject164.bin"/><Relationship Id="rId4" Type="http://schemas.openxmlformats.org/officeDocument/2006/relationships/image" Target="../media/image193.wmf"/><Relationship Id="rId9" Type="http://schemas.openxmlformats.org/officeDocument/2006/relationships/image" Target="../media/image194.wmf"/><Relationship Id="rId14" Type="http://schemas.openxmlformats.org/officeDocument/2006/relationships/image" Target="../media/image196.wmf"/></Relationships>
</file>

<file path=ppt/slides/_rels/slide97.xml.rels><?xml version="1.0" encoding="UTF-8" standalone="yes"?>
<Relationships xmlns="http://schemas.openxmlformats.org/package/2006/relationships"><Relationship Id="rId2" Type="http://schemas.openxmlformats.org/officeDocument/2006/relationships/image" Target="../media/image197.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oleObject" Target="../embeddings/oleObject169.bin"/><Relationship Id="rId2" Type="http://schemas.openxmlformats.org/officeDocument/2006/relationships/slideLayout" Target="../slideLayouts/slideLayout2.xml"/><Relationship Id="rId1" Type="http://schemas.openxmlformats.org/officeDocument/2006/relationships/vmlDrawing" Target="../drawings/vmlDrawing56.vml"/><Relationship Id="rId4" Type="http://schemas.openxmlformats.org/officeDocument/2006/relationships/image" Target="../media/image198.wmf"/></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E478C78-3ED7-4468-B4A9-718D129B851E}"/>
              </a:ext>
            </a:extLst>
          </p:cNvPr>
          <p:cNvSpPr>
            <a:spLocks noGrp="1"/>
          </p:cNvSpPr>
          <p:nvPr>
            <p:ph type="ctrTitle"/>
          </p:nvPr>
        </p:nvSpPr>
        <p:spPr>
          <a:xfrm>
            <a:off x="6096000" y="1122363"/>
            <a:ext cx="4572000" cy="2387600"/>
          </a:xfrm>
        </p:spPr>
        <p:txBody>
          <a:bodyPr/>
          <a:lstStyle/>
          <a:p>
            <a:r>
              <a:rPr lang="en-US" dirty="0" smtClean="0"/>
              <a:t>Image Restoration</a:t>
            </a:r>
            <a:endParaRPr lang="en-IN" dirty="0"/>
          </a:p>
        </p:txBody>
      </p:sp>
    </p:spTree>
    <p:extLst>
      <p:ext uri="{BB962C8B-B14F-4D97-AF65-F5344CB8AC3E}">
        <p14:creationId xmlns:p14="http://schemas.microsoft.com/office/powerpoint/2010/main" val="10950110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154546"/>
            <a:ext cx="7558825" cy="811369"/>
          </a:xfrm>
        </p:spPr>
        <p:txBody>
          <a:bodyPr>
            <a:normAutofit/>
          </a:bodyPr>
          <a:lstStyle/>
          <a:p>
            <a:r>
              <a:rPr lang="en-GB" sz="4000" dirty="0" err="1" smtClean="0">
                <a:latin typeface="Trebuchet MS" pitchFamily="34" charset="0"/>
              </a:rPr>
              <a:t>Erlang</a:t>
            </a:r>
            <a:r>
              <a:rPr lang="en-GB" sz="4000" dirty="0" smtClean="0">
                <a:latin typeface="Trebuchet MS" pitchFamily="34" charset="0"/>
              </a:rPr>
              <a:t> (Gamma) Noise</a:t>
            </a:r>
            <a:endParaRPr lang="en-IN" sz="4000" dirty="0">
              <a:latin typeface="Trebuchet MS" pitchFamily="34" charset="0"/>
            </a:endParaRPr>
          </a:p>
        </p:txBody>
      </p:sp>
      <p:sp>
        <p:nvSpPr>
          <p:cNvPr id="4" name="Rectangle 3"/>
          <p:cNvSpPr>
            <a:spLocks noGrp="1" noChangeArrowheads="1"/>
          </p:cNvSpPr>
          <p:nvPr>
            <p:ph idx="1"/>
          </p:nvPr>
        </p:nvSpPr>
        <p:spPr>
          <a:xfrm>
            <a:off x="799563" y="1490775"/>
            <a:ext cx="10515600" cy="4351338"/>
          </a:xfrm>
        </p:spPr>
        <p:txBody>
          <a:bodyPr>
            <a:normAutofit/>
          </a:bodyPr>
          <a:lstStyle/>
          <a:p>
            <a:pPr eaLnBrk="1" hangingPunct="1">
              <a:lnSpc>
                <a:spcPct val="90000"/>
              </a:lnSpc>
            </a:pPr>
            <a:r>
              <a:rPr lang="en-US" altLang="zh-TW" dirty="0" err="1" smtClean="0"/>
              <a:t>Erlang</a:t>
            </a:r>
            <a:r>
              <a:rPr lang="en-US" altLang="zh-TW" dirty="0" smtClean="0"/>
              <a:t> (Gamma) noise</a:t>
            </a:r>
          </a:p>
          <a:p>
            <a:pPr lvl="1" eaLnBrk="1" hangingPunct="1">
              <a:lnSpc>
                <a:spcPct val="90000"/>
              </a:lnSpc>
            </a:pPr>
            <a:r>
              <a:rPr lang="en-US" altLang="zh-TW" dirty="0" smtClean="0"/>
              <a:t>The PDF of </a:t>
            </a:r>
            <a:r>
              <a:rPr lang="en-US" altLang="zh-TW" dirty="0" err="1" smtClean="0"/>
              <a:t>Erlang</a:t>
            </a:r>
            <a:r>
              <a:rPr lang="en-US" altLang="zh-TW" dirty="0" smtClean="0"/>
              <a:t> noise,            ,       is a positive integer, </a:t>
            </a:r>
          </a:p>
          <a:p>
            <a:pPr lvl="1" eaLnBrk="1" hangingPunct="1">
              <a:lnSpc>
                <a:spcPct val="90000"/>
              </a:lnSpc>
            </a:pPr>
            <a:endParaRPr lang="en-US" altLang="zh-TW" dirty="0" smtClean="0"/>
          </a:p>
          <a:p>
            <a:pPr lvl="1" eaLnBrk="1" hangingPunct="1">
              <a:lnSpc>
                <a:spcPct val="90000"/>
              </a:lnSpc>
            </a:pPr>
            <a:endParaRPr lang="en-US" altLang="zh-TW" dirty="0" smtClean="0"/>
          </a:p>
          <a:p>
            <a:pPr lvl="1" eaLnBrk="1" hangingPunct="1">
              <a:lnSpc>
                <a:spcPct val="90000"/>
              </a:lnSpc>
            </a:pPr>
            <a:endParaRPr lang="en-US" altLang="zh-TW" dirty="0" smtClean="0"/>
          </a:p>
          <a:p>
            <a:pPr lvl="1" eaLnBrk="1" hangingPunct="1">
              <a:lnSpc>
                <a:spcPct val="90000"/>
              </a:lnSpc>
            </a:pPr>
            <a:endParaRPr lang="en-US" altLang="zh-TW" dirty="0" smtClean="0"/>
          </a:p>
          <a:p>
            <a:pPr lvl="1" eaLnBrk="1" hangingPunct="1">
              <a:lnSpc>
                <a:spcPct val="90000"/>
              </a:lnSpc>
            </a:pPr>
            <a:endParaRPr lang="en-US" altLang="zh-TW" dirty="0" smtClean="0"/>
          </a:p>
          <a:p>
            <a:pPr lvl="1" eaLnBrk="1" hangingPunct="1">
              <a:lnSpc>
                <a:spcPct val="90000"/>
              </a:lnSpc>
            </a:pPr>
            <a:r>
              <a:rPr lang="en-US" altLang="zh-TW" dirty="0" smtClean="0"/>
              <a:t>Mean:</a:t>
            </a:r>
          </a:p>
          <a:p>
            <a:pPr lvl="1" eaLnBrk="1" hangingPunct="1">
              <a:lnSpc>
                <a:spcPct val="90000"/>
              </a:lnSpc>
            </a:pPr>
            <a:endParaRPr lang="en-US" altLang="zh-TW" dirty="0" smtClean="0"/>
          </a:p>
          <a:p>
            <a:pPr lvl="1" eaLnBrk="1" hangingPunct="1">
              <a:lnSpc>
                <a:spcPct val="90000"/>
              </a:lnSpc>
            </a:pPr>
            <a:r>
              <a:rPr lang="en-US" altLang="zh-TW" dirty="0" smtClean="0"/>
              <a:t>Variance:</a:t>
            </a:r>
          </a:p>
          <a:p>
            <a:pPr lvl="1" eaLnBrk="1" hangingPunct="1">
              <a:lnSpc>
                <a:spcPct val="90000"/>
              </a:lnSpc>
            </a:pPr>
            <a:endParaRPr lang="en-US" altLang="zh-TW" dirty="0" smtClean="0"/>
          </a:p>
        </p:txBody>
      </p:sp>
      <p:graphicFrame>
        <p:nvGraphicFramePr>
          <p:cNvPr id="5" name="Object 4"/>
          <p:cNvGraphicFramePr>
            <a:graphicFrameLocks noChangeAspect="1"/>
          </p:cNvGraphicFramePr>
          <p:nvPr>
            <p:extLst>
              <p:ext uri="{D42A27DB-BD31-4B8C-83A1-F6EECF244321}">
                <p14:modId xmlns:p14="http://schemas.microsoft.com/office/powerpoint/2010/main" val="2972202383"/>
              </p:ext>
            </p:extLst>
          </p:nvPr>
        </p:nvGraphicFramePr>
        <p:xfrm>
          <a:off x="2850374" y="2438464"/>
          <a:ext cx="6824133" cy="1781175"/>
        </p:xfrm>
        <a:graphic>
          <a:graphicData uri="http://schemas.openxmlformats.org/presentationml/2006/ole">
            <mc:AlternateContent xmlns:mc="http://schemas.openxmlformats.org/markup-compatibility/2006">
              <mc:Choice xmlns:v="urn:schemas-microsoft-com:vml" Requires="v">
                <p:oleObj spid="_x0000_s6316" name="方程式" r:id="rId3" imgW="1892300" imgH="660400" progId="Equation.3">
                  <p:embed/>
                </p:oleObj>
              </mc:Choice>
              <mc:Fallback>
                <p:oleObj name="方程式" r:id="rId3" imgW="1892300" imgH="660400" progId="Equation.3">
                  <p:embed/>
                  <p:pic>
                    <p:nvPicPr>
                      <p:cNvPr id="0" name="Picture 16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50374" y="2438464"/>
                        <a:ext cx="6824133" cy="1781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1795948235"/>
              </p:ext>
            </p:extLst>
          </p:nvPr>
        </p:nvGraphicFramePr>
        <p:xfrm>
          <a:off x="4576293" y="1906302"/>
          <a:ext cx="1284816" cy="477838"/>
        </p:xfrm>
        <a:graphic>
          <a:graphicData uri="http://schemas.openxmlformats.org/presentationml/2006/ole">
            <mc:AlternateContent xmlns:mc="http://schemas.openxmlformats.org/markup-compatibility/2006">
              <mc:Choice xmlns:v="urn:schemas-microsoft-com:vml" Requires="v">
                <p:oleObj spid="_x0000_s6317" name="方程式" r:id="rId5" imgW="355138" imgH="177569" progId="Equation.3">
                  <p:embed/>
                </p:oleObj>
              </mc:Choice>
              <mc:Fallback>
                <p:oleObj name="方程式" r:id="rId5" imgW="355138" imgH="177569" progId="Equation.3">
                  <p:embed/>
                  <p:pic>
                    <p:nvPicPr>
                      <p:cNvPr id="0" name="Picture 16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6293" y="1906302"/>
                        <a:ext cx="1284816" cy="4778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902735300"/>
              </p:ext>
            </p:extLst>
          </p:nvPr>
        </p:nvGraphicFramePr>
        <p:xfrm>
          <a:off x="8509096" y="1893422"/>
          <a:ext cx="459317" cy="477838"/>
        </p:xfrm>
        <a:graphic>
          <a:graphicData uri="http://schemas.openxmlformats.org/presentationml/2006/ole">
            <mc:AlternateContent xmlns:mc="http://schemas.openxmlformats.org/markup-compatibility/2006">
              <mc:Choice xmlns:v="urn:schemas-microsoft-com:vml" Requires="v">
                <p:oleObj spid="_x0000_s6318" name="方程式" r:id="rId7" imgW="126725" imgH="177415" progId="Equation.3">
                  <p:embed/>
                </p:oleObj>
              </mc:Choice>
              <mc:Fallback>
                <p:oleObj name="方程式" r:id="rId7" imgW="126725" imgH="177415" progId="Equation.3">
                  <p:embed/>
                  <p:pic>
                    <p:nvPicPr>
                      <p:cNvPr id="0" name="Picture 16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509096" y="1893422"/>
                        <a:ext cx="459317" cy="4778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4007676765"/>
              </p:ext>
            </p:extLst>
          </p:nvPr>
        </p:nvGraphicFramePr>
        <p:xfrm>
          <a:off x="3119670" y="4061277"/>
          <a:ext cx="1468967" cy="1058862"/>
        </p:xfrm>
        <a:graphic>
          <a:graphicData uri="http://schemas.openxmlformats.org/presentationml/2006/ole">
            <mc:AlternateContent xmlns:mc="http://schemas.openxmlformats.org/markup-compatibility/2006">
              <mc:Choice xmlns:v="urn:schemas-microsoft-com:vml" Requires="v">
                <p:oleObj spid="_x0000_s6319" name="方程式" r:id="rId9" imgW="406048" imgH="393359" progId="Equation.3">
                  <p:embed/>
                </p:oleObj>
              </mc:Choice>
              <mc:Fallback>
                <p:oleObj name="方程式" r:id="rId9" imgW="406048" imgH="393359" progId="Equation.3">
                  <p:embed/>
                  <p:pic>
                    <p:nvPicPr>
                      <p:cNvPr id="0" name="Picture 16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119670" y="4061277"/>
                        <a:ext cx="1468967" cy="10588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82803102"/>
              </p:ext>
            </p:extLst>
          </p:nvPr>
        </p:nvGraphicFramePr>
        <p:xfrm>
          <a:off x="5045742" y="4920107"/>
          <a:ext cx="1972733" cy="1058862"/>
        </p:xfrm>
        <a:graphic>
          <a:graphicData uri="http://schemas.openxmlformats.org/presentationml/2006/ole">
            <mc:AlternateContent xmlns:mc="http://schemas.openxmlformats.org/markup-compatibility/2006">
              <mc:Choice xmlns:v="urn:schemas-microsoft-com:vml" Requires="v">
                <p:oleObj spid="_x0000_s6320" name="方程式" r:id="rId11" imgW="545863" imgH="393529" progId="Equation.3">
                  <p:embed/>
                </p:oleObj>
              </mc:Choice>
              <mc:Fallback>
                <p:oleObj name="方程式" r:id="rId11" imgW="545863" imgH="393529" progId="Equation.3">
                  <p:embed/>
                  <p:pic>
                    <p:nvPicPr>
                      <p:cNvPr id="0" name="Picture 16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045742" y="4920107"/>
                        <a:ext cx="1972733" cy="10588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461305908"/>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1384" y="249215"/>
            <a:ext cx="7777766" cy="729579"/>
          </a:xfrm>
        </p:spPr>
        <p:txBody>
          <a:bodyPr/>
          <a:lstStyle/>
          <a:p>
            <a:r>
              <a:rPr lang="en-US" altLang="zh-TW" dirty="0">
                <a:latin typeface="Trebuchet MS" pitchFamily="34" charset="0"/>
              </a:rPr>
              <a:t>Geometric Transformations</a:t>
            </a:r>
            <a:endParaRPr lang="en-IN" dirty="0"/>
          </a:p>
        </p:txBody>
      </p:sp>
      <p:sp>
        <p:nvSpPr>
          <p:cNvPr id="3" name="Content Placeholder 2"/>
          <p:cNvSpPr>
            <a:spLocks noGrp="1"/>
          </p:cNvSpPr>
          <p:nvPr>
            <p:ph idx="1"/>
          </p:nvPr>
        </p:nvSpPr>
        <p:spPr>
          <a:xfrm>
            <a:off x="863958" y="1300766"/>
            <a:ext cx="10515600" cy="4567104"/>
          </a:xfrm>
        </p:spPr>
        <p:txBody>
          <a:bodyPr>
            <a:normAutofit fontScale="92500" lnSpcReduction="10000"/>
          </a:bodyPr>
          <a:lstStyle/>
          <a:p>
            <a:r>
              <a:rPr lang="en-IN" dirty="0"/>
              <a:t>A geometric transform is </a:t>
            </a:r>
            <a:r>
              <a:rPr lang="en-IN" dirty="0" smtClean="0"/>
              <a:t>a vector </a:t>
            </a:r>
            <a:r>
              <a:rPr lang="en-IN" dirty="0"/>
              <a:t>function </a:t>
            </a:r>
            <a:r>
              <a:rPr lang="en-IN" dirty="0" smtClean="0"/>
              <a:t>H that maps </a:t>
            </a:r>
            <a:r>
              <a:rPr lang="en-GB" dirty="0" smtClean="0"/>
              <a:t>all </a:t>
            </a:r>
            <a:r>
              <a:rPr lang="en-GB" dirty="0"/>
              <a:t>the pixels </a:t>
            </a:r>
            <a:r>
              <a:rPr lang="en-GB" dirty="0" smtClean="0"/>
              <a:t>(</a:t>
            </a:r>
            <a:r>
              <a:rPr lang="en-GB" dirty="0" err="1" smtClean="0"/>
              <a:t>x,y</a:t>
            </a:r>
            <a:r>
              <a:rPr lang="en-GB" dirty="0" smtClean="0"/>
              <a:t>)in the source </a:t>
            </a:r>
            <a:r>
              <a:rPr lang="en-GB" dirty="0"/>
              <a:t>image to a </a:t>
            </a:r>
            <a:r>
              <a:rPr lang="en-GB" dirty="0" smtClean="0"/>
              <a:t>new (</a:t>
            </a:r>
            <a:r>
              <a:rPr lang="en-GB" dirty="0" err="1" smtClean="0"/>
              <a:t>x´,y</a:t>
            </a:r>
            <a:r>
              <a:rPr lang="en-GB" dirty="0" smtClean="0"/>
              <a:t>´) p</a:t>
            </a:r>
            <a:r>
              <a:rPr lang="en-IN" dirty="0" err="1" smtClean="0"/>
              <a:t>osition</a:t>
            </a:r>
            <a:r>
              <a:rPr lang="en-IN" dirty="0" smtClean="0"/>
              <a:t> </a:t>
            </a:r>
            <a:r>
              <a:rPr lang="en-IN" dirty="0"/>
              <a:t>in </a:t>
            </a:r>
            <a:r>
              <a:rPr lang="en-IN" dirty="0" smtClean="0"/>
              <a:t>the rectified </a:t>
            </a:r>
            <a:r>
              <a:rPr lang="en-IN" dirty="0"/>
              <a:t>coordinate </a:t>
            </a:r>
            <a:r>
              <a:rPr lang="en-IN" dirty="0" smtClean="0"/>
              <a:t>system with </a:t>
            </a:r>
            <a:r>
              <a:rPr lang="en-GB" dirty="0" smtClean="0"/>
              <a:t>(</a:t>
            </a:r>
            <a:r>
              <a:rPr lang="en-GB" dirty="0" err="1"/>
              <a:t>x´,y</a:t>
            </a:r>
            <a:r>
              <a:rPr lang="en-GB" dirty="0"/>
              <a:t>´) </a:t>
            </a:r>
            <a:r>
              <a:rPr lang="en-GB" dirty="0" smtClean="0"/>
              <a:t>= H</a:t>
            </a:r>
            <a:r>
              <a:rPr lang="en-GB" dirty="0"/>
              <a:t> (</a:t>
            </a:r>
            <a:r>
              <a:rPr lang="en-GB" dirty="0" err="1"/>
              <a:t>x´,</a:t>
            </a:r>
            <a:r>
              <a:rPr lang="en-GB" dirty="0" err="1" smtClean="0"/>
              <a:t>y</a:t>
            </a:r>
            <a:r>
              <a:rPr lang="en-GB" dirty="0" smtClean="0"/>
              <a:t>´) </a:t>
            </a:r>
            <a:endParaRPr lang="en-IN" dirty="0"/>
          </a:p>
          <a:p>
            <a:endParaRPr lang="en-IN" dirty="0" smtClean="0"/>
          </a:p>
          <a:p>
            <a:r>
              <a:rPr lang="en-IN" dirty="0" smtClean="0"/>
              <a:t>Fig </a:t>
            </a:r>
            <a:r>
              <a:rPr lang="en-IN" dirty="0"/>
              <a:t>5.1: </a:t>
            </a:r>
            <a:r>
              <a:rPr lang="en-IN" dirty="0" smtClean="0"/>
              <a:t>Geometrical transform</a:t>
            </a:r>
            <a:endParaRPr lang="en-IN" dirty="0"/>
          </a:p>
          <a:p>
            <a:endParaRPr lang="en-GB" dirty="0" smtClean="0"/>
          </a:p>
          <a:p>
            <a:r>
              <a:rPr lang="en-GB" dirty="0" smtClean="0"/>
              <a:t>The transformation H </a:t>
            </a:r>
            <a:r>
              <a:rPr lang="en-GB" dirty="0"/>
              <a:t>is either known in advance or can </a:t>
            </a:r>
            <a:r>
              <a:rPr lang="en-GB" dirty="0" smtClean="0"/>
              <a:t>be determined </a:t>
            </a:r>
            <a:r>
              <a:rPr lang="en-GB" dirty="0"/>
              <a:t>from several known pixel correspondences in </a:t>
            </a:r>
            <a:r>
              <a:rPr lang="en-GB" dirty="0" smtClean="0"/>
              <a:t>an original </a:t>
            </a:r>
            <a:r>
              <a:rPr lang="en-GB" dirty="0"/>
              <a:t>and transformed image pair.</a:t>
            </a:r>
          </a:p>
          <a:p>
            <a:r>
              <a:rPr lang="en-GB" dirty="0"/>
              <a:t>Depending on the geometrical distortion one has </a:t>
            </a:r>
            <a:r>
              <a:rPr lang="en-GB" dirty="0" smtClean="0"/>
              <a:t>to select </a:t>
            </a:r>
            <a:r>
              <a:rPr lang="en-GB" dirty="0"/>
              <a:t>the most appropriate </a:t>
            </a:r>
            <a:r>
              <a:rPr lang="en-GB" dirty="0" smtClean="0"/>
              <a:t>geometrical transformation </a:t>
            </a:r>
            <a:r>
              <a:rPr lang="en-GB" dirty="0"/>
              <a:t>from a class of transformations.</a:t>
            </a:r>
            <a:endParaRPr lang="en-IN" dirty="0"/>
          </a:p>
        </p:txBody>
      </p:sp>
      <p:pic>
        <p:nvPicPr>
          <p:cNvPr id="4" name="object 12"/>
          <p:cNvPicPr/>
          <p:nvPr/>
        </p:nvPicPr>
        <p:blipFill>
          <a:blip r:embed="rId2" cstate="print"/>
          <a:stretch>
            <a:fillRect/>
          </a:stretch>
        </p:blipFill>
        <p:spPr>
          <a:xfrm>
            <a:off x="6259132" y="2034863"/>
            <a:ext cx="3709117" cy="1689006"/>
          </a:xfrm>
          <a:prstGeom prst="rect">
            <a:avLst/>
          </a:prstGeom>
        </p:spPr>
      </p:pic>
    </p:spTree>
    <p:extLst>
      <p:ext uri="{BB962C8B-B14F-4D97-AF65-F5344CB8AC3E}">
        <p14:creationId xmlns:p14="http://schemas.microsoft.com/office/powerpoint/2010/main" val="1929308017"/>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2594" y="171942"/>
            <a:ext cx="10417935" cy="845489"/>
          </a:xfrm>
        </p:spPr>
        <p:txBody>
          <a:bodyPr>
            <a:normAutofit fontScale="90000"/>
          </a:bodyPr>
          <a:lstStyle/>
          <a:p>
            <a:r>
              <a:rPr lang="en-GB" spc="520" dirty="0"/>
              <a:t>B</a:t>
            </a:r>
            <a:r>
              <a:rPr lang="en-GB" spc="305" dirty="0"/>
              <a:t>a</a:t>
            </a:r>
            <a:r>
              <a:rPr lang="en-GB" spc="280" dirty="0"/>
              <a:t>s</a:t>
            </a:r>
            <a:r>
              <a:rPr lang="en-GB" spc="175" dirty="0"/>
              <a:t>i</a:t>
            </a:r>
            <a:r>
              <a:rPr lang="en-GB" spc="365" dirty="0"/>
              <a:t>c</a:t>
            </a:r>
            <a:r>
              <a:rPr lang="en-GB" spc="275" dirty="0">
                <a:latin typeface="Times New Roman"/>
                <a:cs typeface="Times New Roman"/>
              </a:rPr>
              <a:t> </a:t>
            </a:r>
            <a:r>
              <a:rPr lang="en-GB" spc="560" dirty="0"/>
              <a:t>S</a:t>
            </a:r>
            <a:r>
              <a:rPr lang="en-GB" spc="260" dirty="0"/>
              <a:t>t</a:t>
            </a:r>
            <a:r>
              <a:rPr lang="en-GB" spc="285" dirty="0"/>
              <a:t>e</a:t>
            </a:r>
            <a:r>
              <a:rPr lang="en-GB" spc="275" dirty="0"/>
              <a:t>p</a:t>
            </a:r>
            <a:r>
              <a:rPr lang="en-GB" spc="270" dirty="0"/>
              <a:t>s</a:t>
            </a:r>
            <a:r>
              <a:rPr lang="en-GB" spc="270" dirty="0">
                <a:latin typeface="Times New Roman"/>
                <a:cs typeface="Times New Roman"/>
              </a:rPr>
              <a:t> </a:t>
            </a:r>
            <a:r>
              <a:rPr lang="en-GB" spc="265" dirty="0"/>
              <a:t>o</a:t>
            </a:r>
            <a:r>
              <a:rPr lang="en-GB" spc="270" dirty="0"/>
              <a:t>f</a:t>
            </a:r>
            <a:r>
              <a:rPr lang="en-GB" spc="270" dirty="0">
                <a:latin typeface="Times New Roman"/>
                <a:cs typeface="Times New Roman"/>
              </a:rPr>
              <a:t> </a:t>
            </a:r>
            <a:r>
              <a:rPr lang="en-GB" spc="295" dirty="0"/>
              <a:t>a</a:t>
            </a:r>
            <a:r>
              <a:rPr lang="en-GB" spc="275" dirty="0">
                <a:latin typeface="Times New Roman"/>
                <a:cs typeface="Times New Roman"/>
              </a:rPr>
              <a:t> </a:t>
            </a:r>
            <a:r>
              <a:rPr lang="en-GB" spc="560" dirty="0" smtClean="0"/>
              <a:t>G</a:t>
            </a:r>
            <a:r>
              <a:rPr lang="en-GB" spc="285" dirty="0" smtClean="0"/>
              <a:t>e</a:t>
            </a:r>
            <a:r>
              <a:rPr lang="en-GB" spc="265" dirty="0" smtClean="0"/>
              <a:t>o</a:t>
            </a:r>
            <a:r>
              <a:rPr lang="en-GB" spc="450" dirty="0" smtClean="0"/>
              <a:t>m</a:t>
            </a:r>
            <a:r>
              <a:rPr lang="en-GB" spc="285" dirty="0" smtClean="0"/>
              <a:t>e</a:t>
            </a:r>
            <a:r>
              <a:rPr lang="en-GB" spc="254" dirty="0" smtClean="0"/>
              <a:t>t</a:t>
            </a:r>
            <a:r>
              <a:rPr lang="en-GB" spc="180" dirty="0" smtClean="0"/>
              <a:t>r</a:t>
            </a:r>
            <a:r>
              <a:rPr lang="en-GB" spc="175" dirty="0" smtClean="0"/>
              <a:t>i</a:t>
            </a:r>
            <a:r>
              <a:rPr lang="en-GB" spc="365" dirty="0" smtClean="0"/>
              <a:t>c</a:t>
            </a:r>
            <a:r>
              <a:rPr lang="en-GB" spc="130" dirty="0" smtClean="0"/>
              <a:t> </a:t>
            </a:r>
            <a:r>
              <a:rPr lang="en-GB" spc="100" dirty="0" smtClean="0">
                <a:latin typeface="Times New Roman"/>
                <a:cs typeface="Times New Roman"/>
              </a:rPr>
              <a:t> </a:t>
            </a:r>
            <a:r>
              <a:rPr lang="en-GB" spc="260" dirty="0">
                <a:uFill>
                  <a:solidFill>
                    <a:srgbClr val="000000"/>
                  </a:solidFill>
                </a:uFill>
              </a:rPr>
              <a:t>Transform</a:t>
            </a:r>
            <a:endParaRPr lang="en-IN" dirty="0"/>
          </a:p>
        </p:txBody>
      </p:sp>
      <p:sp>
        <p:nvSpPr>
          <p:cNvPr id="3" name="Content Placeholder 2"/>
          <p:cNvSpPr>
            <a:spLocks noGrp="1"/>
          </p:cNvSpPr>
          <p:nvPr>
            <p:ph idx="1"/>
          </p:nvPr>
        </p:nvSpPr>
        <p:spPr>
          <a:xfrm>
            <a:off x="915473" y="1014255"/>
            <a:ext cx="10515600" cy="4351338"/>
          </a:xfrm>
        </p:spPr>
        <p:txBody>
          <a:bodyPr>
            <a:normAutofit fontScale="92500"/>
          </a:bodyPr>
          <a:lstStyle/>
          <a:p>
            <a:r>
              <a:rPr lang="en-GB" spc="185" dirty="0">
                <a:latin typeface="Cambria"/>
                <a:cs typeface="Cambria"/>
              </a:rPr>
              <a:t>Such</a:t>
            </a:r>
            <a:r>
              <a:rPr lang="en-GB" spc="140" dirty="0">
                <a:latin typeface="Cambria"/>
                <a:cs typeface="Cambria"/>
              </a:rPr>
              <a:t> geometric</a:t>
            </a:r>
            <a:r>
              <a:rPr lang="en-GB" spc="145" dirty="0">
                <a:latin typeface="Cambria"/>
                <a:cs typeface="Cambria"/>
              </a:rPr>
              <a:t> </a:t>
            </a:r>
            <a:r>
              <a:rPr lang="en-GB" spc="125" dirty="0">
                <a:latin typeface="Cambria"/>
                <a:cs typeface="Cambria"/>
              </a:rPr>
              <a:t>transforms</a:t>
            </a:r>
            <a:r>
              <a:rPr lang="en-GB" spc="140" dirty="0">
                <a:latin typeface="Cambria"/>
                <a:cs typeface="Cambria"/>
              </a:rPr>
              <a:t> </a:t>
            </a:r>
            <a:r>
              <a:rPr lang="en-GB" spc="114" dirty="0">
                <a:latin typeface="Cambria"/>
                <a:cs typeface="Cambria"/>
              </a:rPr>
              <a:t>consist</a:t>
            </a:r>
            <a:r>
              <a:rPr lang="en-GB" spc="145" dirty="0">
                <a:latin typeface="Cambria"/>
                <a:cs typeface="Cambria"/>
              </a:rPr>
              <a:t> </a:t>
            </a:r>
            <a:r>
              <a:rPr lang="en-GB" spc="105" dirty="0">
                <a:latin typeface="Cambria"/>
                <a:cs typeface="Cambria"/>
              </a:rPr>
              <a:t>of</a:t>
            </a:r>
            <a:r>
              <a:rPr lang="en-GB" spc="140" dirty="0">
                <a:latin typeface="Cambria"/>
                <a:cs typeface="Cambria"/>
              </a:rPr>
              <a:t> </a:t>
            </a:r>
            <a:r>
              <a:rPr lang="en-GB" spc="114" dirty="0">
                <a:latin typeface="Cambria"/>
                <a:cs typeface="Cambria"/>
              </a:rPr>
              <a:t>two</a:t>
            </a:r>
            <a:r>
              <a:rPr lang="en-GB" spc="150" dirty="0">
                <a:latin typeface="Cambria"/>
                <a:cs typeface="Cambria"/>
              </a:rPr>
              <a:t> </a:t>
            </a:r>
            <a:r>
              <a:rPr lang="en-GB" spc="135" dirty="0">
                <a:latin typeface="Cambria"/>
                <a:cs typeface="Cambria"/>
              </a:rPr>
              <a:t>basic</a:t>
            </a:r>
            <a:r>
              <a:rPr lang="en-GB" spc="145" dirty="0">
                <a:latin typeface="Cambria"/>
                <a:cs typeface="Cambria"/>
              </a:rPr>
              <a:t> </a:t>
            </a:r>
            <a:r>
              <a:rPr lang="en-GB" spc="125" dirty="0" smtClean="0">
                <a:latin typeface="Cambria"/>
                <a:cs typeface="Cambria"/>
              </a:rPr>
              <a:t>steps:</a:t>
            </a:r>
          </a:p>
          <a:p>
            <a:pPr marL="249554" marR="201930" indent="-237490">
              <a:lnSpc>
                <a:spcPct val="109800"/>
              </a:lnSpc>
              <a:spcBef>
                <a:spcPts val="95"/>
              </a:spcBef>
              <a:buAutoNum type="arabicPeriod"/>
              <a:tabLst>
                <a:tab pos="250190" algn="l"/>
              </a:tabLst>
            </a:pPr>
            <a:r>
              <a:rPr lang="en-GB" spc="140" dirty="0">
                <a:latin typeface="Cambria"/>
                <a:cs typeface="Cambria"/>
              </a:rPr>
              <a:t>Determining</a:t>
            </a:r>
            <a:r>
              <a:rPr lang="en-GB" spc="135" dirty="0">
                <a:latin typeface="Cambria"/>
                <a:cs typeface="Cambria"/>
              </a:rPr>
              <a:t> the</a:t>
            </a:r>
            <a:r>
              <a:rPr lang="en-GB" spc="145" dirty="0">
                <a:latin typeface="Cambria"/>
                <a:cs typeface="Cambria"/>
              </a:rPr>
              <a:t> </a:t>
            </a:r>
            <a:r>
              <a:rPr lang="en-GB" spc="105" dirty="0">
                <a:latin typeface="Cambria"/>
                <a:cs typeface="Cambria"/>
              </a:rPr>
              <a:t>pixel </a:t>
            </a:r>
            <a:r>
              <a:rPr lang="en-GB" spc="110" dirty="0">
                <a:latin typeface="Cambria"/>
                <a:cs typeface="Cambria"/>
              </a:rPr>
              <a:t> </a:t>
            </a:r>
            <a:r>
              <a:rPr lang="en-GB" spc="125" dirty="0">
                <a:latin typeface="Cambria"/>
                <a:cs typeface="Cambria"/>
              </a:rPr>
              <a:t>coordinates</a:t>
            </a:r>
            <a:r>
              <a:rPr lang="en-GB" spc="130" dirty="0">
                <a:latin typeface="Cambria"/>
                <a:cs typeface="Cambria"/>
              </a:rPr>
              <a:t> </a:t>
            </a:r>
            <a:r>
              <a:rPr lang="en-GB" spc="100" dirty="0">
                <a:latin typeface="Cambria"/>
                <a:cs typeface="Cambria"/>
              </a:rPr>
              <a:t>in</a:t>
            </a:r>
            <a:r>
              <a:rPr lang="en-GB" spc="130" dirty="0">
                <a:latin typeface="Cambria"/>
                <a:cs typeface="Cambria"/>
              </a:rPr>
              <a:t> the</a:t>
            </a:r>
            <a:r>
              <a:rPr lang="en-GB" spc="135" dirty="0">
                <a:latin typeface="Cambria"/>
                <a:cs typeface="Cambria"/>
              </a:rPr>
              <a:t> </a:t>
            </a:r>
            <a:r>
              <a:rPr lang="en-GB" spc="130" dirty="0">
                <a:latin typeface="Cambria"/>
                <a:cs typeface="Cambria"/>
              </a:rPr>
              <a:t>transformed </a:t>
            </a:r>
            <a:r>
              <a:rPr lang="en-GB" spc="-305" dirty="0">
                <a:latin typeface="Cambria"/>
                <a:cs typeface="Cambria"/>
              </a:rPr>
              <a:t> </a:t>
            </a:r>
            <a:r>
              <a:rPr lang="en-GB" spc="160" dirty="0" smtClean="0">
                <a:latin typeface="Cambria"/>
                <a:cs typeface="Cambria"/>
              </a:rPr>
              <a:t>image</a:t>
            </a:r>
            <a:endParaRPr lang="en-GB" dirty="0" smtClean="0">
              <a:latin typeface="Cambria"/>
              <a:cs typeface="Cambria"/>
            </a:endParaRPr>
          </a:p>
          <a:p>
            <a:pPr marL="1132205" marR="179070" indent="-532765">
              <a:lnSpc>
                <a:spcPct val="109800"/>
              </a:lnSpc>
            </a:pPr>
            <a:r>
              <a:rPr lang="en-GB" sz="2200" spc="165" dirty="0">
                <a:latin typeface="Cambria"/>
                <a:cs typeface="Cambria"/>
              </a:rPr>
              <a:t>Mapping</a:t>
            </a:r>
            <a:r>
              <a:rPr lang="en-GB" sz="2200" spc="135" dirty="0">
                <a:latin typeface="Cambria"/>
                <a:cs typeface="Cambria"/>
              </a:rPr>
              <a:t> </a:t>
            </a:r>
            <a:r>
              <a:rPr lang="en-GB" sz="2200" spc="105" dirty="0">
                <a:latin typeface="Cambria"/>
                <a:cs typeface="Cambria"/>
              </a:rPr>
              <a:t>of</a:t>
            </a:r>
            <a:r>
              <a:rPr lang="en-GB" sz="2200" spc="135" dirty="0">
                <a:latin typeface="Cambria"/>
                <a:cs typeface="Cambria"/>
              </a:rPr>
              <a:t> the</a:t>
            </a:r>
            <a:r>
              <a:rPr lang="en-GB" sz="2200" spc="140" dirty="0">
                <a:latin typeface="Cambria"/>
                <a:cs typeface="Cambria"/>
              </a:rPr>
              <a:t> </a:t>
            </a:r>
            <a:r>
              <a:rPr lang="en-GB" sz="2200" spc="120" dirty="0">
                <a:latin typeface="Cambria"/>
                <a:cs typeface="Cambria"/>
              </a:rPr>
              <a:t>coordinates </a:t>
            </a:r>
            <a:r>
              <a:rPr lang="en-GB" sz="2200" spc="120" dirty="0" smtClean="0">
                <a:latin typeface="Cambria"/>
                <a:cs typeface="Cambria"/>
              </a:rPr>
              <a:t>(</a:t>
            </a:r>
            <a:r>
              <a:rPr lang="en-GB" sz="2200" spc="120" dirty="0" err="1" smtClean="0">
                <a:latin typeface="Cambria"/>
                <a:cs typeface="Cambria"/>
              </a:rPr>
              <a:t>x,y</a:t>
            </a:r>
            <a:r>
              <a:rPr lang="en-GB" sz="2200" spc="120" dirty="0" smtClean="0">
                <a:latin typeface="Cambria"/>
                <a:cs typeface="Cambria"/>
              </a:rPr>
              <a:t>)</a:t>
            </a:r>
            <a:r>
              <a:rPr lang="en-GB" sz="2200" spc="-305" dirty="0" smtClean="0">
                <a:latin typeface="Cambria"/>
                <a:cs typeface="Cambria"/>
              </a:rPr>
              <a:t> </a:t>
            </a:r>
            <a:r>
              <a:rPr lang="en-GB" sz="2200" spc="100" dirty="0">
                <a:latin typeface="Cambria"/>
                <a:cs typeface="Cambria"/>
              </a:rPr>
              <a:t>in</a:t>
            </a:r>
            <a:r>
              <a:rPr lang="en-GB" sz="2200" spc="135" dirty="0">
                <a:latin typeface="Cambria"/>
                <a:cs typeface="Cambria"/>
              </a:rPr>
              <a:t> </a:t>
            </a:r>
            <a:r>
              <a:rPr lang="en-GB" sz="2200" spc="130" dirty="0">
                <a:latin typeface="Cambria"/>
                <a:cs typeface="Cambria"/>
              </a:rPr>
              <a:t>the</a:t>
            </a:r>
            <a:r>
              <a:rPr lang="en-GB" sz="2200" spc="140" dirty="0">
                <a:latin typeface="Cambria"/>
                <a:cs typeface="Cambria"/>
              </a:rPr>
              <a:t> </a:t>
            </a:r>
            <a:r>
              <a:rPr lang="en-GB" sz="2200" spc="110" dirty="0">
                <a:latin typeface="Cambria"/>
                <a:cs typeface="Cambria"/>
              </a:rPr>
              <a:t>input</a:t>
            </a:r>
            <a:r>
              <a:rPr lang="en-GB" sz="2200" spc="135" dirty="0">
                <a:latin typeface="Cambria"/>
                <a:cs typeface="Cambria"/>
              </a:rPr>
              <a:t> </a:t>
            </a:r>
            <a:r>
              <a:rPr lang="en-GB" sz="2200" spc="160" dirty="0">
                <a:latin typeface="Cambria"/>
                <a:cs typeface="Cambria"/>
              </a:rPr>
              <a:t>image</a:t>
            </a:r>
            <a:r>
              <a:rPr lang="en-GB" sz="2200" spc="140" dirty="0">
                <a:latin typeface="Cambria"/>
                <a:cs typeface="Cambria"/>
              </a:rPr>
              <a:t> </a:t>
            </a:r>
            <a:r>
              <a:rPr lang="en-GB" sz="2200" spc="105" dirty="0">
                <a:latin typeface="Cambria"/>
                <a:cs typeface="Cambria"/>
              </a:rPr>
              <a:t>to</a:t>
            </a:r>
            <a:endParaRPr lang="en-GB" sz="2200" dirty="0">
              <a:latin typeface="Cambria"/>
              <a:cs typeface="Cambria"/>
            </a:endParaRPr>
          </a:p>
          <a:p>
            <a:pPr marL="370840" marR="5080" indent="0">
              <a:lnSpc>
                <a:spcPct val="114199"/>
              </a:lnSpc>
              <a:buNone/>
              <a:tabLst>
                <a:tab pos="2163445" algn="l"/>
              </a:tabLst>
            </a:pPr>
            <a:r>
              <a:rPr lang="en-GB" sz="2200" spc="135" dirty="0" smtClean="0">
                <a:latin typeface="Cambria"/>
                <a:cs typeface="Cambria"/>
              </a:rPr>
              <a:t>    the</a:t>
            </a:r>
            <a:r>
              <a:rPr lang="en-GB" sz="2200" spc="150" dirty="0" smtClean="0">
                <a:latin typeface="Cambria"/>
                <a:cs typeface="Cambria"/>
              </a:rPr>
              <a:t> </a:t>
            </a:r>
            <a:r>
              <a:rPr lang="en-GB" sz="2200" spc="105" dirty="0" smtClean="0">
                <a:latin typeface="Cambria"/>
                <a:cs typeface="Cambria"/>
              </a:rPr>
              <a:t>point</a:t>
            </a:r>
            <a:r>
              <a:rPr lang="en-GB" sz="2200" dirty="0"/>
              <a:t> (</a:t>
            </a:r>
            <a:r>
              <a:rPr lang="en-GB" sz="2200" dirty="0" err="1"/>
              <a:t>x´,y</a:t>
            </a:r>
            <a:r>
              <a:rPr lang="en-GB" sz="2200" dirty="0"/>
              <a:t>´) </a:t>
            </a:r>
            <a:r>
              <a:rPr lang="en-GB" sz="2200" spc="100" dirty="0" smtClean="0">
                <a:latin typeface="Cambria"/>
                <a:cs typeface="Cambria"/>
              </a:rPr>
              <a:t>in</a:t>
            </a:r>
            <a:r>
              <a:rPr lang="en-GB" sz="2200" spc="114" dirty="0" smtClean="0">
                <a:latin typeface="Cambria"/>
                <a:cs typeface="Cambria"/>
              </a:rPr>
              <a:t> </a:t>
            </a:r>
            <a:r>
              <a:rPr lang="en-GB" sz="2200" spc="130" dirty="0">
                <a:latin typeface="Cambria"/>
                <a:cs typeface="Cambria"/>
              </a:rPr>
              <a:t>the</a:t>
            </a:r>
            <a:r>
              <a:rPr lang="en-GB" sz="2200" spc="114" dirty="0">
                <a:latin typeface="Cambria"/>
                <a:cs typeface="Cambria"/>
              </a:rPr>
              <a:t> output </a:t>
            </a:r>
            <a:r>
              <a:rPr lang="en-GB" sz="2200" spc="-305" dirty="0">
                <a:latin typeface="Cambria"/>
                <a:cs typeface="Cambria"/>
              </a:rPr>
              <a:t> </a:t>
            </a:r>
            <a:r>
              <a:rPr lang="en-GB" sz="2200" spc="160" dirty="0">
                <a:latin typeface="Cambria"/>
                <a:cs typeface="Cambria"/>
              </a:rPr>
              <a:t>image</a:t>
            </a:r>
            <a:endParaRPr lang="en-GB" sz="2200" dirty="0">
              <a:latin typeface="Cambria"/>
              <a:cs typeface="Cambria"/>
            </a:endParaRPr>
          </a:p>
          <a:p>
            <a:pPr marL="599440" marR="534035" algn="just">
              <a:lnSpc>
                <a:spcPct val="109800"/>
              </a:lnSpc>
            </a:pPr>
            <a:r>
              <a:rPr lang="en-GB" sz="2200" spc="140" dirty="0" smtClean="0">
                <a:latin typeface="Cambria"/>
                <a:cs typeface="Cambria"/>
              </a:rPr>
              <a:t>The </a:t>
            </a:r>
            <a:r>
              <a:rPr lang="en-GB" sz="2200" spc="120" dirty="0">
                <a:latin typeface="Cambria"/>
                <a:cs typeface="Cambria"/>
              </a:rPr>
              <a:t>output coordinates </a:t>
            </a:r>
            <a:r>
              <a:rPr lang="en-GB" sz="2200" spc="125" dirty="0">
                <a:latin typeface="Cambria"/>
                <a:cs typeface="Cambria"/>
              </a:rPr>
              <a:t> generally </a:t>
            </a:r>
            <a:r>
              <a:rPr lang="en-GB" sz="2200" spc="105" dirty="0">
                <a:latin typeface="Cambria"/>
                <a:cs typeface="Cambria"/>
              </a:rPr>
              <a:t>don't </a:t>
            </a:r>
            <a:r>
              <a:rPr lang="en-GB" sz="2200" spc="100" dirty="0">
                <a:latin typeface="Cambria"/>
                <a:cs typeface="Cambria"/>
              </a:rPr>
              <a:t>fall </a:t>
            </a:r>
            <a:r>
              <a:rPr lang="en-GB" sz="2200" spc="110" dirty="0">
                <a:latin typeface="Cambria"/>
                <a:cs typeface="Cambria"/>
              </a:rPr>
              <a:t>onto </a:t>
            </a:r>
            <a:r>
              <a:rPr lang="en-GB" sz="2200" spc="-305" dirty="0">
                <a:latin typeface="Cambria"/>
                <a:cs typeface="Cambria"/>
              </a:rPr>
              <a:t> </a:t>
            </a:r>
            <a:r>
              <a:rPr lang="en-GB" sz="2200" spc="145" dirty="0">
                <a:latin typeface="Cambria"/>
                <a:cs typeface="Cambria"/>
              </a:rPr>
              <a:t>exact</a:t>
            </a:r>
            <a:r>
              <a:rPr lang="en-GB" sz="2200" spc="140" dirty="0">
                <a:latin typeface="Cambria"/>
                <a:cs typeface="Cambria"/>
              </a:rPr>
              <a:t> </a:t>
            </a:r>
            <a:r>
              <a:rPr lang="en-GB" sz="2200" spc="105" dirty="0">
                <a:latin typeface="Cambria"/>
                <a:cs typeface="Cambria"/>
              </a:rPr>
              <a:t>pixel</a:t>
            </a:r>
            <a:r>
              <a:rPr lang="en-GB" sz="2200" spc="140" dirty="0">
                <a:latin typeface="Cambria"/>
                <a:cs typeface="Cambria"/>
              </a:rPr>
              <a:t> </a:t>
            </a:r>
            <a:r>
              <a:rPr lang="en-GB" sz="2200" spc="120" dirty="0">
                <a:latin typeface="Cambria"/>
                <a:cs typeface="Cambria"/>
              </a:rPr>
              <a:t>coordinates</a:t>
            </a:r>
            <a:endParaRPr lang="en-GB" sz="2200" dirty="0">
              <a:latin typeface="Cambria"/>
              <a:cs typeface="Cambria"/>
            </a:endParaRPr>
          </a:p>
          <a:p>
            <a:pPr marL="249554" marR="69215" indent="-237490">
              <a:lnSpc>
                <a:spcPct val="109800"/>
              </a:lnSpc>
              <a:buAutoNum type="arabicPeriod" startAt="2"/>
              <a:tabLst>
                <a:tab pos="250190" algn="l"/>
              </a:tabLst>
            </a:pPr>
            <a:r>
              <a:rPr lang="en-GB" spc="140" dirty="0">
                <a:latin typeface="Cambria"/>
                <a:cs typeface="Cambria"/>
              </a:rPr>
              <a:t>Determining</a:t>
            </a:r>
            <a:r>
              <a:rPr lang="en-GB" spc="135" dirty="0">
                <a:latin typeface="Cambria"/>
                <a:cs typeface="Cambria"/>
              </a:rPr>
              <a:t> the</a:t>
            </a:r>
            <a:r>
              <a:rPr lang="en-GB" spc="140" dirty="0">
                <a:latin typeface="Cambria"/>
                <a:cs typeface="Cambria"/>
              </a:rPr>
              <a:t> </a:t>
            </a:r>
            <a:r>
              <a:rPr lang="en-GB" spc="105" dirty="0">
                <a:latin typeface="Cambria"/>
                <a:cs typeface="Cambria"/>
              </a:rPr>
              <a:t>point</a:t>
            </a:r>
            <a:r>
              <a:rPr lang="en-GB" spc="140" dirty="0">
                <a:latin typeface="Cambria"/>
                <a:cs typeface="Cambria"/>
              </a:rPr>
              <a:t> </a:t>
            </a:r>
            <a:r>
              <a:rPr lang="en-GB" spc="100" dirty="0">
                <a:latin typeface="Cambria"/>
                <a:cs typeface="Cambria"/>
              </a:rPr>
              <a:t>in</a:t>
            </a:r>
            <a:r>
              <a:rPr lang="en-GB" spc="140" dirty="0">
                <a:latin typeface="Cambria"/>
                <a:cs typeface="Cambria"/>
              </a:rPr>
              <a:t> </a:t>
            </a:r>
            <a:r>
              <a:rPr lang="en-GB" spc="130" dirty="0">
                <a:latin typeface="Cambria"/>
                <a:cs typeface="Cambria"/>
              </a:rPr>
              <a:t>the </a:t>
            </a:r>
            <a:r>
              <a:rPr lang="en-GB" spc="135" dirty="0">
                <a:latin typeface="Cambria"/>
                <a:cs typeface="Cambria"/>
              </a:rPr>
              <a:t> </a:t>
            </a:r>
            <a:r>
              <a:rPr lang="en-GB" spc="114" dirty="0">
                <a:latin typeface="Cambria"/>
                <a:cs typeface="Cambria"/>
              </a:rPr>
              <a:t>digital</a:t>
            </a:r>
            <a:r>
              <a:rPr lang="en-GB" spc="140" dirty="0">
                <a:latin typeface="Cambria"/>
                <a:cs typeface="Cambria"/>
              </a:rPr>
              <a:t> </a:t>
            </a:r>
            <a:r>
              <a:rPr lang="en-GB" spc="125" dirty="0">
                <a:latin typeface="Cambria"/>
                <a:cs typeface="Cambria"/>
              </a:rPr>
              <a:t>raster</a:t>
            </a:r>
            <a:r>
              <a:rPr lang="en-GB" spc="140" dirty="0">
                <a:latin typeface="Cambria"/>
                <a:cs typeface="Cambria"/>
              </a:rPr>
              <a:t> </a:t>
            </a:r>
            <a:r>
              <a:rPr lang="en-GB" spc="130" dirty="0">
                <a:latin typeface="Cambria"/>
                <a:cs typeface="Cambria"/>
              </a:rPr>
              <a:t>which</a:t>
            </a:r>
            <a:r>
              <a:rPr lang="en-GB" spc="140" dirty="0">
                <a:latin typeface="Cambria"/>
                <a:cs typeface="Cambria"/>
              </a:rPr>
              <a:t> </a:t>
            </a:r>
            <a:r>
              <a:rPr lang="en-GB" spc="145" dirty="0">
                <a:latin typeface="Cambria"/>
                <a:cs typeface="Cambria"/>
              </a:rPr>
              <a:t>matches</a:t>
            </a:r>
            <a:r>
              <a:rPr lang="en-GB" spc="135" dirty="0">
                <a:latin typeface="Cambria"/>
                <a:cs typeface="Cambria"/>
              </a:rPr>
              <a:t> the </a:t>
            </a:r>
            <a:r>
              <a:rPr lang="en-GB" spc="-305" dirty="0">
                <a:latin typeface="Cambria"/>
                <a:cs typeface="Cambria"/>
              </a:rPr>
              <a:t> </a:t>
            </a:r>
            <a:r>
              <a:rPr lang="en-GB" spc="130" dirty="0">
                <a:latin typeface="Cambria"/>
                <a:cs typeface="Cambria"/>
              </a:rPr>
              <a:t>transformed</a:t>
            </a:r>
            <a:r>
              <a:rPr lang="en-GB" spc="140" dirty="0">
                <a:latin typeface="Cambria"/>
                <a:cs typeface="Cambria"/>
              </a:rPr>
              <a:t> </a:t>
            </a:r>
            <a:r>
              <a:rPr lang="en-GB" spc="105" dirty="0">
                <a:latin typeface="Cambria"/>
                <a:cs typeface="Cambria"/>
              </a:rPr>
              <a:t>point</a:t>
            </a:r>
            <a:r>
              <a:rPr lang="en-GB" spc="140" dirty="0">
                <a:latin typeface="Cambria"/>
                <a:cs typeface="Cambria"/>
              </a:rPr>
              <a:t> and </a:t>
            </a:r>
            <a:r>
              <a:rPr lang="en-GB" spc="145" dirty="0">
                <a:latin typeface="Cambria"/>
                <a:cs typeface="Cambria"/>
              </a:rPr>
              <a:t> </a:t>
            </a:r>
            <a:r>
              <a:rPr lang="en-GB" spc="130" dirty="0">
                <a:latin typeface="Cambria"/>
                <a:cs typeface="Cambria"/>
              </a:rPr>
              <a:t>determining</a:t>
            </a:r>
            <a:r>
              <a:rPr lang="en-GB" spc="140" dirty="0">
                <a:latin typeface="Cambria"/>
                <a:cs typeface="Cambria"/>
              </a:rPr>
              <a:t> </a:t>
            </a:r>
            <a:r>
              <a:rPr lang="en-GB" spc="95" dirty="0">
                <a:latin typeface="Cambria"/>
                <a:cs typeface="Cambria"/>
              </a:rPr>
              <a:t>its </a:t>
            </a:r>
            <a:r>
              <a:rPr lang="en-GB" spc="100" dirty="0">
                <a:latin typeface="Cambria"/>
                <a:cs typeface="Cambria"/>
              </a:rPr>
              <a:t> </a:t>
            </a:r>
            <a:r>
              <a:rPr lang="en-GB" spc="105" dirty="0">
                <a:latin typeface="Cambria"/>
                <a:cs typeface="Cambria"/>
              </a:rPr>
              <a:t>brightness/colour</a:t>
            </a:r>
            <a:endParaRPr lang="en-GB" dirty="0">
              <a:latin typeface="Cambria"/>
              <a:cs typeface="Cambria"/>
            </a:endParaRPr>
          </a:p>
          <a:p>
            <a:pPr marL="599440" marR="16510">
              <a:lnSpc>
                <a:spcPct val="109800"/>
              </a:lnSpc>
            </a:pPr>
            <a:r>
              <a:rPr lang="en-GB" sz="2200" spc="110" dirty="0">
                <a:latin typeface="Cambria"/>
                <a:cs typeface="Cambria"/>
              </a:rPr>
              <a:t>Brightness/colour</a:t>
            </a:r>
            <a:r>
              <a:rPr lang="en-GB" sz="2200" spc="130" dirty="0">
                <a:latin typeface="Cambria"/>
                <a:cs typeface="Cambria"/>
              </a:rPr>
              <a:t> </a:t>
            </a:r>
            <a:r>
              <a:rPr lang="en-GB" sz="2200" spc="95" dirty="0">
                <a:latin typeface="Cambria"/>
                <a:cs typeface="Cambria"/>
              </a:rPr>
              <a:t>is</a:t>
            </a:r>
            <a:r>
              <a:rPr lang="en-GB" sz="2200" spc="130" dirty="0">
                <a:latin typeface="Cambria"/>
                <a:cs typeface="Cambria"/>
              </a:rPr>
              <a:t> </a:t>
            </a:r>
            <a:r>
              <a:rPr lang="en-GB" sz="2200" spc="114" dirty="0">
                <a:latin typeface="Cambria"/>
                <a:cs typeface="Cambria"/>
              </a:rPr>
              <a:t>usually </a:t>
            </a:r>
            <a:r>
              <a:rPr lang="en-GB" sz="2200" spc="120" dirty="0">
                <a:latin typeface="Cambria"/>
                <a:cs typeface="Cambria"/>
              </a:rPr>
              <a:t> </a:t>
            </a:r>
            <a:r>
              <a:rPr lang="en-GB" sz="2200" spc="140" dirty="0">
                <a:latin typeface="Cambria"/>
                <a:cs typeface="Cambria"/>
              </a:rPr>
              <a:t>computed </a:t>
            </a:r>
            <a:r>
              <a:rPr lang="en-GB" sz="2200" spc="145" dirty="0">
                <a:latin typeface="Cambria"/>
                <a:cs typeface="Cambria"/>
              </a:rPr>
              <a:t>as </a:t>
            </a:r>
            <a:r>
              <a:rPr lang="en-GB" sz="2200" spc="150" dirty="0">
                <a:latin typeface="Cambria"/>
                <a:cs typeface="Cambria"/>
              </a:rPr>
              <a:t>an </a:t>
            </a:r>
            <a:r>
              <a:rPr lang="en-GB" sz="2200" spc="105" dirty="0">
                <a:latin typeface="Cambria"/>
                <a:cs typeface="Cambria"/>
              </a:rPr>
              <a:t>interpolation </a:t>
            </a:r>
            <a:r>
              <a:rPr lang="en-GB" sz="2200" spc="-305" dirty="0">
                <a:latin typeface="Cambria"/>
                <a:cs typeface="Cambria"/>
              </a:rPr>
              <a:t> </a:t>
            </a:r>
            <a:r>
              <a:rPr lang="en-GB" sz="2200" spc="105" dirty="0">
                <a:latin typeface="Cambria"/>
                <a:cs typeface="Cambria"/>
              </a:rPr>
              <a:t>of</a:t>
            </a:r>
            <a:r>
              <a:rPr lang="en-GB" sz="2200" spc="145" dirty="0">
                <a:latin typeface="Cambria"/>
                <a:cs typeface="Cambria"/>
              </a:rPr>
              <a:t> </a:t>
            </a:r>
            <a:r>
              <a:rPr lang="en-GB" sz="2200" spc="120" dirty="0">
                <a:latin typeface="Cambria"/>
                <a:cs typeface="Cambria"/>
              </a:rPr>
              <a:t>several</a:t>
            </a:r>
            <a:r>
              <a:rPr lang="en-GB" sz="2200" spc="140" dirty="0">
                <a:latin typeface="Cambria"/>
                <a:cs typeface="Cambria"/>
              </a:rPr>
              <a:t> </a:t>
            </a:r>
            <a:r>
              <a:rPr lang="en-GB" sz="2200" spc="105" dirty="0">
                <a:latin typeface="Cambria"/>
                <a:cs typeface="Cambria"/>
              </a:rPr>
              <a:t>points</a:t>
            </a:r>
            <a:r>
              <a:rPr lang="en-GB" sz="2200" spc="145" dirty="0">
                <a:latin typeface="Cambria"/>
                <a:cs typeface="Cambria"/>
              </a:rPr>
              <a:t> </a:t>
            </a:r>
            <a:r>
              <a:rPr lang="en-GB" sz="2200" spc="100" dirty="0">
                <a:latin typeface="Cambria"/>
                <a:cs typeface="Cambria"/>
              </a:rPr>
              <a:t>in</a:t>
            </a:r>
            <a:r>
              <a:rPr lang="en-GB" sz="2200" spc="145" dirty="0">
                <a:latin typeface="Cambria"/>
                <a:cs typeface="Cambria"/>
              </a:rPr>
              <a:t> </a:t>
            </a:r>
            <a:r>
              <a:rPr lang="en-GB" sz="2200" spc="130" dirty="0">
                <a:latin typeface="Cambria"/>
                <a:cs typeface="Cambria"/>
              </a:rPr>
              <a:t>the </a:t>
            </a:r>
            <a:r>
              <a:rPr lang="en-GB" sz="2200" spc="135" dirty="0">
                <a:latin typeface="Cambria"/>
                <a:cs typeface="Cambria"/>
              </a:rPr>
              <a:t> </a:t>
            </a:r>
            <a:r>
              <a:rPr lang="en-GB" sz="2200" spc="130" dirty="0">
                <a:latin typeface="Cambria"/>
                <a:cs typeface="Cambria"/>
              </a:rPr>
              <a:t>neighbourhood</a:t>
            </a:r>
            <a:endParaRPr lang="en-GB" sz="2200" dirty="0">
              <a:latin typeface="Cambria"/>
              <a:cs typeface="Cambria"/>
            </a:endParaRPr>
          </a:p>
          <a:p>
            <a:endParaRPr lang="en-GB" dirty="0">
              <a:latin typeface="Cambria"/>
              <a:cs typeface="Cambria"/>
            </a:endParaRPr>
          </a:p>
          <a:p>
            <a:endParaRPr lang="en-IN" dirty="0"/>
          </a:p>
        </p:txBody>
      </p:sp>
    </p:spTree>
    <p:extLst>
      <p:ext uri="{BB962C8B-B14F-4D97-AF65-F5344CB8AC3E}">
        <p14:creationId xmlns:p14="http://schemas.microsoft.com/office/powerpoint/2010/main" val="3734652454"/>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3493" y="223458"/>
            <a:ext cx="8603088" cy="1325563"/>
          </a:xfrm>
        </p:spPr>
        <p:txBody>
          <a:bodyPr>
            <a:normAutofit/>
          </a:bodyPr>
          <a:lstStyle/>
          <a:p>
            <a:r>
              <a:rPr lang="en-GB" sz="4000" spc="300" dirty="0"/>
              <a:t>The</a:t>
            </a:r>
            <a:r>
              <a:rPr lang="en-GB" sz="4000" spc="350" dirty="0"/>
              <a:t> </a:t>
            </a:r>
            <a:r>
              <a:rPr lang="en-GB" sz="4000" spc="285" dirty="0"/>
              <a:t>Hierarchy</a:t>
            </a:r>
            <a:r>
              <a:rPr lang="en-GB" sz="4000" spc="350" dirty="0"/>
              <a:t> </a:t>
            </a:r>
            <a:r>
              <a:rPr lang="en-GB" sz="4000" spc="265" dirty="0"/>
              <a:t>of</a:t>
            </a:r>
            <a:r>
              <a:rPr lang="en-GB" sz="4000" spc="345" dirty="0"/>
              <a:t> </a:t>
            </a:r>
            <a:r>
              <a:rPr lang="en-GB" sz="4000" spc="310" dirty="0" smtClean="0"/>
              <a:t>Geometric </a:t>
            </a:r>
            <a:r>
              <a:rPr lang="en-GB" sz="4000" spc="265" dirty="0" smtClean="0">
                <a:uFill>
                  <a:solidFill>
                    <a:srgbClr val="000000"/>
                  </a:solidFill>
                </a:uFill>
              </a:rPr>
              <a:t>Transformations</a:t>
            </a:r>
            <a:endParaRPr lang="en-IN" sz="4000" dirty="0"/>
          </a:p>
        </p:txBody>
      </p:sp>
      <p:sp>
        <p:nvSpPr>
          <p:cNvPr id="4" name="object 11"/>
          <p:cNvSpPr txBox="1">
            <a:spLocks noGrp="1"/>
          </p:cNvSpPr>
          <p:nvPr>
            <p:ph idx="1"/>
          </p:nvPr>
        </p:nvSpPr>
        <p:spPr>
          <a:xfrm>
            <a:off x="812442" y="1516532"/>
            <a:ext cx="10515600" cy="4950073"/>
          </a:xfrm>
          <a:prstGeom prst="rect">
            <a:avLst/>
          </a:prstGeom>
        </p:spPr>
        <p:txBody>
          <a:bodyPr vert="horz" wrap="square" lIns="0" tIns="15240" rIns="0" bIns="0" rtlCol="0">
            <a:spAutoFit/>
          </a:bodyPr>
          <a:lstStyle/>
          <a:p>
            <a:pPr marL="12700" marR="48895">
              <a:lnSpc>
                <a:spcPct val="100000"/>
              </a:lnSpc>
              <a:spcBef>
                <a:spcPts val="120"/>
              </a:spcBef>
            </a:pPr>
            <a:r>
              <a:rPr sz="2000" spc="140" dirty="0">
                <a:cs typeface="Calibri" pitchFamily="34" charset="0"/>
              </a:rPr>
              <a:t>The</a:t>
            </a:r>
            <a:r>
              <a:rPr sz="2000" spc="145" dirty="0">
                <a:cs typeface="Calibri" pitchFamily="34" charset="0"/>
              </a:rPr>
              <a:t> </a:t>
            </a:r>
            <a:r>
              <a:rPr sz="2000" spc="114" dirty="0">
                <a:cs typeface="Calibri" pitchFamily="34" charset="0"/>
              </a:rPr>
              <a:t>projective</a:t>
            </a:r>
            <a:r>
              <a:rPr sz="2000" spc="155" dirty="0">
                <a:cs typeface="Calibri" pitchFamily="34" charset="0"/>
              </a:rPr>
              <a:t> </a:t>
            </a:r>
            <a:r>
              <a:rPr sz="2000" spc="120" dirty="0">
                <a:cs typeface="Calibri" pitchFamily="34" charset="0"/>
              </a:rPr>
              <a:t>transformations</a:t>
            </a:r>
            <a:r>
              <a:rPr sz="2000" spc="150" dirty="0">
                <a:cs typeface="Calibri" pitchFamily="34" charset="0"/>
              </a:rPr>
              <a:t> </a:t>
            </a:r>
            <a:r>
              <a:rPr sz="2000" spc="120" dirty="0">
                <a:cs typeface="Calibri" pitchFamily="34" charset="0"/>
              </a:rPr>
              <a:t>form</a:t>
            </a:r>
            <a:r>
              <a:rPr sz="2000" spc="155" dirty="0">
                <a:cs typeface="Calibri" pitchFamily="34" charset="0"/>
              </a:rPr>
              <a:t> </a:t>
            </a:r>
            <a:r>
              <a:rPr sz="2000" spc="95" dirty="0">
                <a:cs typeface="Calibri" pitchFamily="34" charset="0"/>
              </a:rPr>
              <a:t>in</a:t>
            </a:r>
            <a:r>
              <a:rPr sz="2000" spc="145" dirty="0">
                <a:cs typeface="Calibri" pitchFamily="34" charset="0"/>
              </a:rPr>
              <a:t> </a:t>
            </a:r>
            <a:r>
              <a:rPr sz="2000" spc="165" dirty="0">
                <a:cs typeface="Calibri" pitchFamily="34" charset="0"/>
              </a:rPr>
              <a:t>a</a:t>
            </a:r>
            <a:r>
              <a:rPr sz="2000" spc="150" dirty="0">
                <a:cs typeface="Calibri" pitchFamily="34" charset="0"/>
              </a:rPr>
              <a:t> </a:t>
            </a:r>
            <a:r>
              <a:rPr sz="2000" spc="135" dirty="0">
                <a:cs typeface="Calibri" pitchFamily="34" charset="0"/>
              </a:rPr>
              <a:t>mathematical</a:t>
            </a:r>
            <a:r>
              <a:rPr sz="2000" spc="155" dirty="0">
                <a:cs typeface="Calibri" pitchFamily="34" charset="0"/>
              </a:rPr>
              <a:t> </a:t>
            </a:r>
            <a:r>
              <a:rPr sz="2000" spc="140" dirty="0">
                <a:cs typeface="Calibri" pitchFamily="34" charset="0"/>
              </a:rPr>
              <a:t>sense </a:t>
            </a:r>
            <a:r>
              <a:rPr sz="2000" spc="-305" dirty="0">
                <a:cs typeface="Calibri" pitchFamily="34" charset="0"/>
              </a:rPr>
              <a:t> </a:t>
            </a:r>
            <a:r>
              <a:rPr sz="2000" spc="165" dirty="0">
                <a:cs typeface="Calibri" pitchFamily="34" charset="0"/>
              </a:rPr>
              <a:t>a</a:t>
            </a:r>
            <a:r>
              <a:rPr sz="2000" spc="135" dirty="0">
                <a:cs typeface="Calibri" pitchFamily="34" charset="0"/>
              </a:rPr>
              <a:t> </a:t>
            </a:r>
            <a:r>
              <a:rPr sz="2000" spc="140" dirty="0">
                <a:cs typeface="Calibri" pitchFamily="34" charset="0"/>
              </a:rPr>
              <a:t>group </a:t>
            </a:r>
            <a:r>
              <a:rPr sz="2000" spc="130" dirty="0">
                <a:cs typeface="Calibri" pitchFamily="34" charset="0"/>
              </a:rPr>
              <a:t>known</a:t>
            </a:r>
            <a:r>
              <a:rPr sz="2000" spc="140" dirty="0">
                <a:cs typeface="Calibri" pitchFamily="34" charset="0"/>
              </a:rPr>
              <a:t> </a:t>
            </a:r>
            <a:r>
              <a:rPr sz="2000" spc="145" dirty="0">
                <a:cs typeface="Calibri" pitchFamily="34" charset="0"/>
              </a:rPr>
              <a:t>as</a:t>
            </a:r>
            <a:r>
              <a:rPr sz="2000" spc="140" dirty="0">
                <a:cs typeface="Calibri" pitchFamily="34" charset="0"/>
              </a:rPr>
              <a:t> </a:t>
            </a:r>
            <a:r>
              <a:rPr sz="2000" spc="135" dirty="0">
                <a:cs typeface="Calibri" pitchFamily="34" charset="0"/>
              </a:rPr>
              <a:t>the</a:t>
            </a:r>
            <a:r>
              <a:rPr sz="2000" spc="140" dirty="0">
                <a:cs typeface="Calibri" pitchFamily="34" charset="0"/>
              </a:rPr>
              <a:t> </a:t>
            </a:r>
            <a:r>
              <a:rPr sz="2000" spc="114" dirty="0">
                <a:cs typeface="Calibri" pitchFamily="34" charset="0"/>
              </a:rPr>
              <a:t>projective</a:t>
            </a:r>
            <a:r>
              <a:rPr sz="2000" spc="140" dirty="0">
                <a:cs typeface="Calibri" pitchFamily="34" charset="0"/>
              </a:rPr>
              <a:t> </a:t>
            </a:r>
            <a:r>
              <a:rPr sz="2000" spc="114" dirty="0">
                <a:cs typeface="Calibri" pitchFamily="34" charset="0"/>
              </a:rPr>
              <a:t>linear</a:t>
            </a:r>
            <a:r>
              <a:rPr sz="2000" spc="145" dirty="0">
                <a:cs typeface="Calibri" pitchFamily="34" charset="0"/>
              </a:rPr>
              <a:t> group. </a:t>
            </a:r>
            <a:r>
              <a:rPr sz="2000" spc="114" dirty="0">
                <a:cs typeface="Calibri" pitchFamily="34" charset="0"/>
              </a:rPr>
              <a:t>This</a:t>
            </a:r>
            <a:r>
              <a:rPr sz="2000" spc="135" dirty="0">
                <a:cs typeface="Calibri" pitchFamily="34" charset="0"/>
              </a:rPr>
              <a:t> </a:t>
            </a:r>
            <a:r>
              <a:rPr sz="2000" spc="140" dirty="0">
                <a:cs typeface="Calibri" pitchFamily="34" charset="0"/>
              </a:rPr>
              <a:t>group </a:t>
            </a:r>
            <a:r>
              <a:rPr sz="2000" spc="155" dirty="0">
                <a:cs typeface="Calibri" pitchFamily="34" charset="0"/>
              </a:rPr>
              <a:t>can </a:t>
            </a:r>
            <a:r>
              <a:rPr sz="2000" spc="-305" dirty="0">
                <a:cs typeface="Calibri" pitchFamily="34" charset="0"/>
              </a:rPr>
              <a:t> </a:t>
            </a:r>
            <a:r>
              <a:rPr sz="2000" spc="150" dirty="0">
                <a:cs typeface="Calibri" pitchFamily="34" charset="0"/>
              </a:rPr>
              <a:t>be</a:t>
            </a:r>
            <a:r>
              <a:rPr sz="2000" spc="145" dirty="0">
                <a:cs typeface="Calibri" pitchFamily="34" charset="0"/>
              </a:rPr>
              <a:t> </a:t>
            </a:r>
            <a:r>
              <a:rPr sz="2000" spc="95" dirty="0">
                <a:cs typeface="Calibri" pitchFamily="34" charset="0"/>
              </a:rPr>
              <a:t>split</a:t>
            </a:r>
            <a:r>
              <a:rPr sz="2000" spc="150" dirty="0">
                <a:cs typeface="Calibri" pitchFamily="34" charset="0"/>
              </a:rPr>
              <a:t> </a:t>
            </a:r>
            <a:r>
              <a:rPr sz="2000" spc="100" dirty="0">
                <a:cs typeface="Calibri" pitchFamily="34" charset="0"/>
              </a:rPr>
              <a:t>into</a:t>
            </a:r>
            <a:r>
              <a:rPr sz="2000" spc="150" dirty="0">
                <a:cs typeface="Calibri" pitchFamily="34" charset="0"/>
              </a:rPr>
              <a:t> </a:t>
            </a:r>
            <a:r>
              <a:rPr sz="2000" spc="114" dirty="0">
                <a:cs typeface="Calibri" pitchFamily="34" charset="0"/>
              </a:rPr>
              <a:t>various</a:t>
            </a:r>
            <a:r>
              <a:rPr sz="2000" spc="150" dirty="0">
                <a:cs typeface="Calibri" pitchFamily="34" charset="0"/>
              </a:rPr>
              <a:t> </a:t>
            </a:r>
            <a:r>
              <a:rPr sz="2000" spc="125" dirty="0">
                <a:cs typeface="Calibri" pitchFamily="34" charset="0"/>
              </a:rPr>
              <a:t>sub-groups</a:t>
            </a:r>
            <a:r>
              <a:rPr sz="2000" spc="145" dirty="0">
                <a:cs typeface="Calibri" pitchFamily="34" charset="0"/>
              </a:rPr>
              <a:t> </a:t>
            </a:r>
            <a:r>
              <a:rPr sz="2000" spc="110" dirty="0">
                <a:cs typeface="Calibri" pitchFamily="34" charset="0"/>
              </a:rPr>
              <a:t>with</a:t>
            </a:r>
            <a:r>
              <a:rPr sz="2000" spc="145" dirty="0">
                <a:cs typeface="Calibri" pitchFamily="34" charset="0"/>
              </a:rPr>
              <a:t> </a:t>
            </a:r>
            <a:r>
              <a:rPr sz="2000" spc="125" dirty="0">
                <a:cs typeface="Calibri" pitchFamily="34" charset="0"/>
              </a:rPr>
              <a:t>special</a:t>
            </a:r>
            <a:r>
              <a:rPr sz="2000" spc="145" dirty="0">
                <a:cs typeface="Calibri" pitchFamily="34" charset="0"/>
              </a:rPr>
              <a:t> </a:t>
            </a:r>
            <a:r>
              <a:rPr sz="2000" spc="114" dirty="0">
                <a:cs typeface="Calibri" pitchFamily="34" charset="0"/>
              </a:rPr>
              <a:t>properties</a:t>
            </a:r>
            <a:r>
              <a:rPr sz="2000" spc="150" dirty="0">
                <a:cs typeface="Calibri" pitchFamily="34" charset="0"/>
              </a:rPr>
              <a:t> </a:t>
            </a:r>
            <a:r>
              <a:rPr sz="2000" spc="140" dirty="0">
                <a:cs typeface="Calibri" pitchFamily="34" charset="0"/>
              </a:rPr>
              <a:t>and </a:t>
            </a:r>
            <a:r>
              <a:rPr sz="2000" spc="145" dirty="0">
                <a:cs typeface="Calibri" pitchFamily="34" charset="0"/>
              </a:rPr>
              <a:t> </a:t>
            </a:r>
            <a:r>
              <a:rPr sz="2000" spc="135" dirty="0">
                <a:cs typeface="Calibri" pitchFamily="34" charset="0"/>
              </a:rPr>
              <a:t>increasing</a:t>
            </a:r>
            <a:r>
              <a:rPr sz="2000" spc="140" dirty="0">
                <a:cs typeface="Calibri" pitchFamily="34" charset="0"/>
              </a:rPr>
              <a:t> </a:t>
            </a:r>
            <a:r>
              <a:rPr sz="2000" spc="120" dirty="0">
                <a:cs typeface="Calibri" pitchFamily="34" charset="0"/>
              </a:rPr>
              <a:t>complexity</a:t>
            </a:r>
            <a:r>
              <a:rPr sz="2000" spc="145" dirty="0">
                <a:cs typeface="Calibri" pitchFamily="34" charset="0"/>
              </a:rPr>
              <a:t> </a:t>
            </a:r>
            <a:r>
              <a:rPr sz="2000" spc="114" dirty="0">
                <a:cs typeface="Calibri" pitchFamily="34" charset="0"/>
              </a:rPr>
              <a:t>(degrees-of-freedom</a:t>
            </a:r>
            <a:r>
              <a:rPr sz="2000" spc="150" dirty="0">
                <a:cs typeface="Calibri" pitchFamily="34" charset="0"/>
              </a:rPr>
              <a:t> </a:t>
            </a:r>
            <a:r>
              <a:rPr sz="2000" spc="180" dirty="0">
                <a:cs typeface="Calibri" pitchFamily="34" charset="0"/>
              </a:rPr>
              <a:t>DOF).</a:t>
            </a:r>
            <a:endParaRPr sz="2000" dirty="0">
              <a:cs typeface="Calibri" pitchFamily="34" charset="0"/>
            </a:endParaRPr>
          </a:p>
          <a:p>
            <a:pPr marL="361950" marR="1078865">
              <a:lnSpc>
                <a:spcPct val="109800"/>
              </a:lnSpc>
              <a:spcBef>
                <a:spcPts val="1400"/>
              </a:spcBef>
            </a:pPr>
            <a:r>
              <a:rPr sz="2000" spc="155" dirty="0">
                <a:cs typeface="Calibri" pitchFamily="34" charset="0"/>
              </a:rPr>
              <a:t>Class</a:t>
            </a:r>
            <a:r>
              <a:rPr sz="2000" spc="145" dirty="0">
                <a:cs typeface="Calibri" pitchFamily="34" charset="0"/>
              </a:rPr>
              <a:t> </a:t>
            </a:r>
            <a:r>
              <a:rPr sz="2000" spc="105" dirty="0">
                <a:cs typeface="Calibri" pitchFamily="34" charset="0"/>
              </a:rPr>
              <a:t>I:</a:t>
            </a:r>
            <a:r>
              <a:rPr sz="2000" spc="140" dirty="0">
                <a:cs typeface="Calibri" pitchFamily="34" charset="0"/>
              </a:rPr>
              <a:t> </a:t>
            </a:r>
            <a:r>
              <a:rPr sz="2000" spc="125" dirty="0">
                <a:cs typeface="Calibri" pitchFamily="34" charset="0"/>
              </a:rPr>
              <a:t>Isometries</a:t>
            </a:r>
            <a:r>
              <a:rPr sz="2000" spc="145" dirty="0">
                <a:cs typeface="Calibri" pitchFamily="34" charset="0"/>
              </a:rPr>
              <a:t> </a:t>
            </a:r>
            <a:r>
              <a:rPr sz="2000" spc="110" dirty="0">
                <a:cs typeface="Calibri" pitchFamily="34" charset="0"/>
              </a:rPr>
              <a:t>(translation,</a:t>
            </a:r>
            <a:r>
              <a:rPr sz="2000" spc="145" dirty="0">
                <a:cs typeface="Calibri" pitchFamily="34" charset="0"/>
              </a:rPr>
              <a:t> </a:t>
            </a:r>
            <a:r>
              <a:rPr sz="2000" spc="114" dirty="0">
                <a:cs typeface="Calibri" pitchFamily="34" charset="0"/>
              </a:rPr>
              <a:t>rotation,</a:t>
            </a:r>
            <a:r>
              <a:rPr sz="2000" spc="145" dirty="0">
                <a:cs typeface="Calibri" pitchFamily="34" charset="0"/>
              </a:rPr>
              <a:t> </a:t>
            </a:r>
            <a:r>
              <a:rPr sz="2000" spc="100" dirty="0">
                <a:cs typeface="Calibri" pitchFamily="34" charset="0"/>
              </a:rPr>
              <a:t>rigid) </a:t>
            </a:r>
            <a:r>
              <a:rPr sz="2000" spc="-305" dirty="0">
                <a:cs typeface="Calibri" pitchFamily="34" charset="0"/>
              </a:rPr>
              <a:t> </a:t>
            </a:r>
            <a:r>
              <a:rPr sz="2000" spc="155" dirty="0">
                <a:cs typeface="Calibri" pitchFamily="34" charset="0"/>
              </a:rPr>
              <a:t>Class</a:t>
            </a:r>
            <a:r>
              <a:rPr sz="2000" spc="145" dirty="0">
                <a:cs typeface="Calibri" pitchFamily="34" charset="0"/>
              </a:rPr>
              <a:t> </a:t>
            </a:r>
            <a:r>
              <a:rPr sz="2000" spc="105" dirty="0">
                <a:cs typeface="Calibri" pitchFamily="34" charset="0"/>
              </a:rPr>
              <a:t>II:</a:t>
            </a:r>
            <a:r>
              <a:rPr sz="2000" spc="140" dirty="0">
                <a:cs typeface="Calibri" pitchFamily="34" charset="0"/>
              </a:rPr>
              <a:t> </a:t>
            </a:r>
            <a:r>
              <a:rPr sz="2000" spc="114" dirty="0">
                <a:cs typeface="Calibri" pitchFamily="34" charset="0"/>
              </a:rPr>
              <a:t>Similarity</a:t>
            </a:r>
            <a:r>
              <a:rPr sz="2000" spc="150" dirty="0">
                <a:cs typeface="Calibri" pitchFamily="34" charset="0"/>
              </a:rPr>
              <a:t> </a:t>
            </a:r>
            <a:r>
              <a:rPr sz="2000" spc="120" dirty="0">
                <a:cs typeface="Calibri" pitchFamily="34" charset="0"/>
              </a:rPr>
              <a:t>transformations</a:t>
            </a:r>
            <a:endParaRPr sz="2000" dirty="0">
              <a:cs typeface="Calibri" pitchFamily="34" charset="0"/>
            </a:endParaRPr>
          </a:p>
          <a:p>
            <a:pPr marL="361950" marR="2112645">
              <a:lnSpc>
                <a:spcPct val="109800"/>
              </a:lnSpc>
            </a:pPr>
            <a:r>
              <a:rPr sz="2000" spc="155" dirty="0">
                <a:cs typeface="Calibri" pitchFamily="34" charset="0"/>
              </a:rPr>
              <a:t>Class</a:t>
            </a:r>
            <a:r>
              <a:rPr sz="2000" spc="145" dirty="0">
                <a:cs typeface="Calibri" pitchFamily="34" charset="0"/>
              </a:rPr>
              <a:t> </a:t>
            </a:r>
            <a:r>
              <a:rPr sz="2000" spc="105" dirty="0">
                <a:cs typeface="Calibri" pitchFamily="34" charset="0"/>
              </a:rPr>
              <a:t>III:</a:t>
            </a:r>
            <a:r>
              <a:rPr sz="2000" spc="145" dirty="0">
                <a:cs typeface="Calibri" pitchFamily="34" charset="0"/>
              </a:rPr>
              <a:t> </a:t>
            </a:r>
            <a:r>
              <a:rPr sz="2000" spc="125" dirty="0">
                <a:cs typeface="Calibri" pitchFamily="34" charset="0"/>
              </a:rPr>
              <a:t>Aﬀine</a:t>
            </a:r>
            <a:r>
              <a:rPr sz="2000" spc="150" dirty="0">
                <a:cs typeface="Calibri" pitchFamily="34" charset="0"/>
              </a:rPr>
              <a:t> </a:t>
            </a:r>
            <a:r>
              <a:rPr sz="2000" spc="120" dirty="0">
                <a:cs typeface="Calibri" pitchFamily="34" charset="0"/>
              </a:rPr>
              <a:t>transformations </a:t>
            </a:r>
            <a:r>
              <a:rPr sz="2000" spc="125" dirty="0">
                <a:cs typeface="Calibri" pitchFamily="34" charset="0"/>
              </a:rPr>
              <a:t> </a:t>
            </a:r>
            <a:r>
              <a:rPr sz="2000" spc="155" dirty="0">
                <a:cs typeface="Calibri" pitchFamily="34" charset="0"/>
              </a:rPr>
              <a:t>Class </a:t>
            </a:r>
            <a:r>
              <a:rPr sz="2000" spc="85" dirty="0">
                <a:cs typeface="Calibri" pitchFamily="34" charset="0"/>
              </a:rPr>
              <a:t>IV:</a:t>
            </a:r>
            <a:r>
              <a:rPr sz="2000" spc="155" dirty="0">
                <a:cs typeface="Calibri" pitchFamily="34" charset="0"/>
              </a:rPr>
              <a:t> </a:t>
            </a:r>
            <a:r>
              <a:rPr sz="2000" spc="114" dirty="0">
                <a:cs typeface="Calibri" pitchFamily="34" charset="0"/>
              </a:rPr>
              <a:t>Projective</a:t>
            </a:r>
            <a:r>
              <a:rPr sz="2000" spc="155" dirty="0">
                <a:cs typeface="Calibri" pitchFamily="34" charset="0"/>
              </a:rPr>
              <a:t> </a:t>
            </a:r>
            <a:r>
              <a:rPr sz="2000" spc="120" dirty="0">
                <a:cs typeface="Calibri" pitchFamily="34" charset="0"/>
              </a:rPr>
              <a:t>transformations</a:t>
            </a:r>
            <a:endParaRPr sz="2000" dirty="0">
              <a:cs typeface="Calibri" pitchFamily="34" charset="0"/>
            </a:endParaRPr>
          </a:p>
          <a:p>
            <a:pPr marL="361950" marR="411480" indent="-349885">
              <a:lnSpc>
                <a:spcPct val="189500"/>
              </a:lnSpc>
            </a:pPr>
            <a:r>
              <a:rPr sz="2000" spc="140" dirty="0">
                <a:cs typeface="Calibri" pitchFamily="34" charset="0"/>
              </a:rPr>
              <a:t>The</a:t>
            </a:r>
            <a:r>
              <a:rPr sz="2000" spc="145" dirty="0">
                <a:cs typeface="Calibri" pitchFamily="34" charset="0"/>
              </a:rPr>
              <a:t> </a:t>
            </a:r>
            <a:r>
              <a:rPr sz="2000" spc="130" dirty="0">
                <a:cs typeface="Calibri" pitchFamily="34" charset="0"/>
              </a:rPr>
              <a:t>most</a:t>
            </a:r>
            <a:r>
              <a:rPr sz="2000" spc="150" dirty="0">
                <a:cs typeface="Calibri" pitchFamily="34" charset="0"/>
              </a:rPr>
              <a:t> </a:t>
            </a:r>
            <a:r>
              <a:rPr sz="2000" spc="140" dirty="0">
                <a:cs typeface="Calibri" pitchFamily="34" charset="0"/>
              </a:rPr>
              <a:t>general</a:t>
            </a:r>
            <a:r>
              <a:rPr sz="2000" spc="145" dirty="0">
                <a:cs typeface="Calibri" pitchFamily="34" charset="0"/>
              </a:rPr>
              <a:t> </a:t>
            </a:r>
            <a:r>
              <a:rPr sz="2000" spc="155" dirty="0">
                <a:cs typeface="Calibri" pitchFamily="34" charset="0"/>
              </a:rPr>
              <a:t>case</a:t>
            </a:r>
            <a:r>
              <a:rPr sz="2000" spc="150" dirty="0">
                <a:cs typeface="Calibri" pitchFamily="34" charset="0"/>
              </a:rPr>
              <a:t> </a:t>
            </a:r>
            <a:r>
              <a:rPr sz="2000" spc="105" dirty="0">
                <a:cs typeface="Calibri" pitchFamily="34" charset="0"/>
              </a:rPr>
              <a:t>of</a:t>
            </a:r>
            <a:r>
              <a:rPr sz="2000" spc="145" dirty="0">
                <a:cs typeface="Calibri" pitchFamily="34" charset="0"/>
              </a:rPr>
              <a:t> </a:t>
            </a:r>
            <a:r>
              <a:rPr sz="2000" spc="140" dirty="0">
                <a:cs typeface="Calibri" pitchFamily="34" charset="0"/>
              </a:rPr>
              <a:t>geometric</a:t>
            </a:r>
            <a:r>
              <a:rPr sz="2000" spc="155" dirty="0">
                <a:cs typeface="Calibri" pitchFamily="34" charset="0"/>
              </a:rPr>
              <a:t> </a:t>
            </a:r>
            <a:r>
              <a:rPr sz="2000" spc="120" dirty="0">
                <a:cs typeface="Calibri" pitchFamily="34" charset="0"/>
              </a:rPr>
              <a:t>transformation</a:t>
            </a:r>
            <a:r>
              <a:rPr sz="2000" spc="145" dirty="0">
                <a:cs typeface="Calibri" pitchFamily="34" charset="0"/>
              </a:rPr>
              <a:t> </a:t>
            </a:r>
            <a:r>
              <a:rPr sz="2000" spc="95" dirty="0">
                <a:cs typeface="Calibri" pitchFamily="34" charset="0"/>
              </a:rPr>
              <a:t>is</a:t>
            </a:r>
            <a:r>
              <a:rPr sz="2000" spc="155" dirty="0">
                <a:cs typeface="Calibri" pitchFamily="34" charset="0"/>
              </a:rPr>
              <a:t> </a:t>
            </a:r>
            <a:r>
              <a:rPr sz="2000" spc="135" dirty="0">
                <a:cs typeface="Calibri" pitchFamily="34" charset="0"/>
              </a:rPr>
              <a:t>the </a:t>
            </a:r>
            <a:r>
              <a:rPr sz="2000" spc="-305" dirty="0">
                <a:cs typeface="Calibri" pitchFamily="34" charset="0"/>
              </a:rPr>
              <a:t> </a:t>
            </a:r>
            <a:r>
              <a:rPr sz="2000" spc="130" dirty="0">
                <a:cs typeface="Calibri" pitchFamily="34" charset="0"/>
              </a:rPr>
              <a:t>Free-form</a:t>
            </a:r>
            <a:r>
              <a:rPr sz="2000" spc="140" dirty="0">
                <a:cs typeface="Calibri" pitchFamily="34" charset="0"/>
              </a:rPr>
              <a:t> </a:t>
            </a:r>
            <a:r>
              <a:rPr sz="2000" spc="105" dirty="0">
                <a:cs typeface="Calibri" pitchFamily="34" charset="0"/>
              </a:rPr>
              <a:t>or</a:t>
            </a:r>
            <a:r>
              <a:rPr sz="2000" spc="145" dirty="0">
                <a:cs typeface="Calibri" pitchFamily="34" charset="0"/>
              </a:rPr>
              <a:t> </a:t>
            </a:r>
            <a:r>
              <a:rPr sz="2000" spc="135" dirty="0">
                <a:cs typeface="Calibri" pitchFamily="34" charset="0"/>
              </a:rPr>
              <a:t>curved</a:t>
            </a:r>
            <a:r>
              <a:rPr sz="2000" spc="145" dirty="0">
                <a:cs typeface="Calibri" pitchFamily="34" charset="0"/>
              </a:rPr>
              <a:t> </a:t>
            </a:r>
            <a:r>
              <a:rPr sz="2000" spc="120" dirty="0">
                <a:cs typeface="Calibri" pitchFamily="34" charset="0"/>
              </a:rPr>
              <a:t>transformation</a:t>
            </a:r>
            <a:endParaRPr sz="2000" dirty="0">
              <a:cs typeface="Calibri" pitchFamily="34" charset="0"/>
            </a:endParaRPr>
          </a:p>
          <a:p>
            <a:pPr>
              <a:lnSpc>
                <a:spcPct val="100000"/>
              </a:lnSpc>
              <a:spcBef>
                <a:spcPts val="30"/>
              </a:spcBef>
            </a:pPr>
            <a:endParaRPr sz="2000" dirty="0">
              <a:cs typeface="Calibri" pitchFamily="34" charset="0"/>
            </a:endParaRPr>
          </a:p>
          <a:p>
            <a:pPr marL="12700" marR="5080">
              <a:lnSpc>
                <a:spcPct val="100000"/>
              </a:lnSpc>
            </a:pPr>
            <a:r>
              <a:rPr sz="2000" spc="120" dirty="0">
                <a:cs typeface="Calibri" pitchFamily="34" charset="0"/>
              </a:rPr>
              <a:t>It,</a:t>
            </a:r>
            <a:r>
              <a:rPr sz="2000" spc="145" dirty="0">
                <a:cs typeface="Calibri" pitchFamily="34" charset="0"/>
              </a:rPr>
              <a:t> </a:t>
            </a:r>
            <a:r>
              <a:rPr sz="2000" spc="110" dirty="0">
                <a:cs typeface="Calibri" pitchFamily="34" charset="0"/>
              </a:rPr>
              <a:t>however,</a:t>
            </a:r>
            <a:r>
              <a:rPr sz="2000" spc="155" dirty="0">
                <a:cs typeface="Calibri" pitchFamily="34" charset="0"/>
              </a:rPr>
              <a:t> </a:t>
            </a:r>
            <a:r>
              <a:rPr sz="2000" spc="114" dirty="0">
                <a:cs typeface="Calibri" pitchFamily="34" charset="0"/>
              </a:rPr>
              <a:t>doesn't</a:t>
            </a:r>
            <a:r>
              <a:rPr sz="2000" spc="150" dirty="0">
                <a:cs typeface="Calibri" pitchFamily="34" charset="0"/>
              </a:rPr>
              <a:t> </a:t>
            </a:r>
            <a:r>
              <a:rPr sz="2000" spc="114" dirty="0">
                <a:cs typeface="Calibri" pitchFamily="34" charset="0"/>
              </a:rPr>
              <a:t>ﬁt</a:t>
            </a:r>
            <a:r>
              <a:rPr sz="2000" spc="150" dirty="0">
                <a:cs typeface="Calibri" pitchFamily="34" charset="0"/>
              </a:rPr>
              <a:t> </a:t>
            </a:r>
            <a:r>
              <a:rPr sz="2000" spc="100" dirty="0">
                <a:cs typeface="Calibri" pitchFamily="34" charset="0"/>
              </a:rPr>
              <a:t>in</a:t>
            </a:r>
            <a:r>
              <a:rPr sz="2000" spc="155" dirty="0">
                <a:cs typeface="Calibri" pitchFamily="34" charset="0"/>
              </a:rPr>
              <a:t> </a:t>
            </a:r>
            <a:r>
              <a:rPr sz="2000" spc="130" dirty="0">
                <a:cs typeface="Calibri" pitchFamily="34" charset="0"/>
              </a:rPr>
              <a:t>the</a:t>
            </a:r>
            <a:r>
              <a:rPr sz="2000" spc="155" dirty="0">
                <a:cs typeface="Calibri" pitchFamily="34" charset="0"/>
              </a:rPr>
              <a:t> </a:t>
            </a:r>
            <a:r>
              <a:rPr sz="2000" spc="130" dirty="0">
                <a:cs typeface="Calibri" pitchFamily="34" charset="0"/>
              </a:rPr>
              <a:t>nice</a:t>
            </a:r>
            <a:r>
              <a:rPr sz="2000" spc="155" dirty="0">
                <a:cs typeface="Calibri" pitchFamily="34" charset="0"/>
              </a:rPr>
              <a:t> </a:t>
            </a:r>
            <a:r>
              <a:rPr sz="2000" spc="135" dirty="0">
                <a:cs typeface="Calibri" pitchFamily="34" charset="0"/>
              </a:rPr>
              <a:t>mathematical</a:t>
            </a:r>
            <a:r>
              <a:rPr sz="2000" spc="150" dirty="0">
                <a:cs typeface="Calibri" pitchFamily="34" charset="0"/>
              </a:rPr>
              <a:t> </a:t>
            </a:r>
            <a:r>
              <a:rPr sz="2000" spc="130" dirty="0">
                <a:cs typeface="Calibri" pitchFamily="34" charset="0"/>
              </a:rPr>
              <a:t>framework</a:t>
            </a:r>
            <a:r>
              <a:rPr sz="2000" spc="150" dirty="0">
                <a:cs typeface="Calibri" pitchFamily="34" charset="0"/>
              </a:rPr>
              <a:t> </a:t>
            </a:r>
            <a:r>
              <a:rPr sz="2000" spc="100" dirty="0">
                <a:cs typeface="Calibri" pitchFamily="34" charset="0"/>
              </a:rPr>
              <a:t>of </a:t>
            </a:r>
            <a:r>
              <a:rPr sz="2000" spc="-305" dirty="0">
                <a:cs typeface="Calibri" pitchFamily="34" charset="0"/>
              </a:rPr>
              <a:t> </a:t>
            </a:r>
            <a:r>
              <a:rPr sz="2000" spc="135" dirty="0">
                <a:cs typeface="Calibri" pitchFamily="34" charset="0"/>
              </a:rPr>
              <a:t>the</a:t>
            </a:r>
            <a:r>
              <a:rPr sz="2000" spc="140" dirty="0">
                <a:cs typeface="Calibri" pitchFamily="34" charset="0"/>
              </a:rPr>
              <a:t> </a:t>
            </a:r>
            <a:r>
              <a:rPr sz="2000" spc="114" dirty="0">
                <a:cs typeface="Calibri" pitchFamily="34" charset="0"/>
              </a:rPr>
              <a:t>projective</a:t>
            </a:r>
            <a:r>
              <a:rPr sz="2000" spc="140" dirty="0">
                <a:cs typeface="Calibri" pitchFamily="34" charset="0"/>
              </a:rPr>
              <a:t> </a:t>
            </a:r>
            <a:r>
              <a:rPr sz="2000" spc="114" dirty="0">
                <a:cs typeface="Calibri" pitchFamily="34" charset="0"/>
              </a:rPr>
              <a:t>linear</a:t>
            </a:r>
            <a:r>
              <a:rPr sz="2000" spc="150" dirty="0">
                <a:cs typeface="Calibri" pitchFamily="34" charset="0"/>
              </a:rPr>
              <a:t> </a:t>
            </a:r>
            <a:r>
              <a:rPr sz="2000" spc="145" dirty="0">
                <a:cs typeface="Calibri" pitchFamily="34" charset="0"/>
              </a:rPr>
              <a:t>group.</a:t>
            </a:r>
            <a:endParaRPr sz="2000" dirty="0">
              <a:cs typeface="Calibri" pitchFamily="34" charset="0"/>
            </a:endParaRPr>
          </a:p>
        </p:txBody>
      </p:sp>
    </p:spTree>
    <p:extLst>
      <p:ext uri="{BB962C8B-B14F-4D97-AF65-F5344CB8AC3E}">
        <p14:creationId xmlns:p14="http://schemas.microsoft.com/office/powerpoint/2010/main" val="3416632610"/>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9258837" cy="678064"/>
          </a:xfrm>
        </p:spPr>
        <p:txBody>
          <a:bodyPr>
            <a:normAutofit fontScale="90000"/>
          </a:bodyPr>
          <a:lstStyle/>
          <a:p>
            <a:r>
              <a:rPr lang="en-IN" spc="155" dirty="0">
                <a:cs typeface="Calibri" pitchFamily="34" charset="0"/>
              </a:rPr>
              <a:t>Class</a:t>
            </a:r>
            <a:r>
              <a:rPr lang="en-IN" spc="145" dirty="0">
                <a:cs typeface="Calibri" pitchFamily="34" charset="0"/>
              </a:rPr>
              <a:t> </a:t>
            </a:r>
            <a:r>
              <a:rPr lang="en-IN" spc="105" dirty="0">
                <a:cs typeface="Calibri" pitchFamily="34" charset="0"/>
              </a:rPr>
              <a:t>I:</a:t>
            </a:r>
            <a:r>
              <a:rPr lang="en-IN" spc="140" dirty="0">
                <a:cs typeface="Calibri" pitchFamily="34" charset="0"/>
              </a:rPr>
              <a:t> </a:t>
            </a:r>
            <a:r>
              <a:rPr lang="en-IN" spc="125" dirty="0" err="1" smtClean="0">
                <a:cs typeface="Calibri" pitchFamily="34" charset="0"/>
              </a:rPr>
              <a:t>Isometries</a:t>
            </a:r>
            <a:endParaRPr lang="en-IN" dirty="0"/>
          </a:p>
        </p:txBody>
      </p:sp>
      <p:sp>
        <p:nvSpPr>
          <p:cNvPr id="4" name="object 7"/>
          <p:cNvSpPr txBox="1">
            <a:spLocks noGrp="1"/>
          </p:cNvSpPr>
          <p:nvPr>
            <p:ph idx="1"/>
          </p:nvPr>
        </p:nvSpPr>
        <p:spPr>
          <a:xfrm>
            <a:off x="619259" y="1102173"/>
            <a:ext cx="10515600" cy="4924105"/>
          </a:xfrm>
          <a:prstGeom prst="rect">
            <a:avLst/>
          </a:prstGeom>
        </p:spPr>
        <p:txBody>
          <a:bodyPr vert="horz" wrap="square" lIns="0" tIns="12065" rIns="0" bIns="0" rtlCol="0">
            <a:spAutoFit/>
          </a:bodyPr>
          <a:lstStyle/>
          <a:p>
            <a:pPr marL="38735" marR="2139315">
              <a:lnSpc>
                <a:spcPct val="101400"/>
              </a:lnSpc>
              <a:spcBef>
                <a:spcPts val="95"/>
              </a:spcBef>
              <a:tabLst>
                <a:tab pos="926465" algn="l"/>
              </a:tabLst>
            </a:pPr>
            <a:r>
              <a:rPr sz="1450" spc="120" dirty="0" err="1" smtClean="0">
                <a:latin typeface="Cambria"/>
                <a:cs typeface="Cambria"/>
              </a:rPr>
              <a:t>Isometries</a:t>
            </a:r>
            <a:r>
              <a:rPr sz="1450" spc="135" dirty="0" smtClean="0">
                <a:latin typeface="Cambria"/>
                <a:cs typeface="Cambria"/>
              </a:rPr>
              <a:t> </a:t>
            </a:r>
            <a:r>
              <a:rPr sz="1450" spc="140" dirty="0" smtClean="0">
                <a:latin typeface="Cambria"/>
                <a:cs typeface="Cambria"/>
              </a:rPr>
              <a:t>are </a:t>
            </a:r>
            <a:r>
              <a:rPr sz="1450" spc="120" dirty="0" smtClean="0">
                <a:latin typeface="Cambria"/>
                <a:cs typeface="Cambria"/>
              </a:rPr>
              <a:t>transformations</a:t>
            </a:r>
            <a:r>
              <a:rPr sz="1450" spc="145" dirty="0" smtClean="0">
                <a:latin typeface="Cambria"/>
                <a:cs typeface="Cambria"/>
              </a:rPr>
              <a:t> </a:t>
            </a:r>
            <a:r>
              <a:rPr sz="1450" spc="105" dirty="0" smtClean="0">
                <a:latin typeface="Cambria"/>
                <a:cs typeface="Cambria"/>
              </a:rPr>
              <a:t>of</a:t>
            </a:r>
            <a:r>
              <a:rPr sz="1450" spc="135" dirty="0" smtClean="0">
                <a:latin typeface="Cambria"/>
                <a:cs typeface="Cambria"/>
              </a:rPr>
              <a:t> the </a:t>
            </a:r>
            <a:r>
              <a:rPr sz="1450" spc="140" dirty="0" smtClean="0">
                <a:latin typeface="Cambria"/>
                <a:cs typeface="Cambria"/>
              </a:rPr>
              <a:t> </a:t>
            </a:r>
            <a:r>
              <a:rPr sz="1450" spc="130" dirty="0" smtClean="0">
                <a:latin typeface="Cambria"/>
                <a:cs typeface="Cambria"/>
              </a:rPr>
              <a:t>plane</a:t>
            </a:r>
            <a:r>
              <a:rPr sz="1450" spc="130" dirty="0" smtClean="0">
                <a:latin typeface="Times New Roman"/>
                <a:cs typeface="Times New Roman"/>
              </a:rPr>
              <a:t>	</a:t>
            </a:r>
            <a:r>
              <a:rPr sz="1450" spc="125" dirty="0" smtClean="0">
                <a:latin typeface="Cambria"/>
                <a:cs typeface="Cambria"/>
              </a:rPr>
              <a:t>that</a:t>
            </a:r>
            <a:r>
              <a:rPr sz="1450" spc="135" dirty="0" smtClean="0">
                <a:latin typeface="Cambria"/>
                <a:cs typeface="Cambria"/>
              </a:rPr>
              <a:t> </a:t>
            </a:r>
            <a:r>
              <a:rPr sz="1450" u="sng" spc="125" dirty="0" smtClean="0">
                <a:uFill>
                  <a:solidFill>
                    <a:srgbClr val="000000"/>
                  </a:solidFill>
                </a:uFill>
                <a:latin typeface="Cambria"/>
                <a:cs typeface="Cambria"/>
              </a:rPr>
              <a:t>preserve</a:t>
            </a:r>
            <a:r>
              <a:rPr sz="1450" u="sng" spc="140" dirty="0" smtClean="0">
                <a:uFill>
                  <a:solidFill>
                    <a:srgbClr val="000000"/>
                  </a:solidFill>
                </a:uFill>
                <a:latin typeface="Cambria"/>
                <a:cs typeface="Cambria"/>
              </a:rPr>
              <a:t> </a:t>
            </a:r>
            <a:r>
              <a:rPr sz="1450" u="sng" spc="145" dirty="0" smtClean="0">
                <a:uFill>
                  <a:solidFill>
                    <a:srgbClr val="000000"/>
                  </a:solidFill>
                </a:uFill>
                <a:latin typeface="Cambria"/>
                <a:cs typeface="Cambria"/>
              </a:rPr>
              <a:t>Euclidean </a:t>
            </a:r>
            <a:r>
              <a:rPr sz="1450" spc="150" dirty="0" smtClean="0">
                <a:latin typeface="Cambria"/>
                <a:cs typeface="Cambria"/>
              </a:rPr>
              <a:t> </a:t>
            </a:r>
            <a:r>
              <a:rPr sz="1450" u="sng" spc="130" dirty="0" smtClean="0">
                <a:uFill>
                  <a:solidFill>
                    <a:srgbClr val="000000"/>
                  </a:solidFill>
                </a:uFill>
                <a:latin typeface="Cambria"/>
                <a:cs typeface="Cambria"/>
              </a:rPr>
              <a:t>distance</a:t>
            </a:r>
            <a:r>
              <a:rPr sz="1450" spc="135" dirty="0" smtClean="0">
                <a:latin typeface="Cambria"/>
                <a:cs typeface="Cambria"/>
              </a:rPr>
              <a:t> </a:t>
            </a:r>
            <a:r>
              <a:rPr sz="1450" spc="125" dirty="0" smtClean="0">
                <a:latin typeface="Cambria"/>
                <a:cs typeface="Cambria"/>
              </a:rPr>
              <a:t>thus</a:t>
            </a:r>
            <a:r>
              <a:rPr sz="1450" spc="135" dirty="0" smtClean="0">
                <a:latin typeface="Cambria"/>
                <a:cs typeface="Cambria"/>
              </a:rPr>
              <a:t> the</a:t>
            </a:r>
            <a:r>
              <a:rPr sz="1450" spc="140" dirty="0" smtClean="0">
                <a:latin typeface="Cambria"/>
                <a:cs typeface="Cambria"/>
              </a:rPr>
              <a:t> </a:t>
            </a:r>
            <a:r>
              <a:rPr sz="1450" spc="135" dirty="0" smtClean="0">
                <a:latin typeface="Cambria"/>
                <a:cs typeface="Cambria"/>
              </a:rPr>
              <a:t>term </a:t>
            </a:r>
            <a:r>
              <a:rPr sz="1450" spc="120" dirty="0" err="1" smtClean="0">
                <a:latin typeface="Cambria"/>
                <a:cs typeface="Cambria"/>
              </a:rPr>
              <a:t>isometry</a:t>
            </a:r>
            <a:r>
              <a:rPr sz="1450" spc="135" dirty="0" smtClean="0">
                <a:latin typeface="Cambria"/>
                <a:cs typeface="Cambria"/>
              </a:rPr>
              <a:t> </a:t>
            </a:r>
            <a:r>
              <a:rPr sz="1450" spc="100" dirty="0" smtClean="0">
                <a:latin typeface="Cambria"/>
                <a:cs typeface="Cambria"/>
              </a:rPr>
              <a:t>(from </a:t>
            </a:r>
            <a:r>
              <a:rPr sz="1450" spc="-305" dirty="0" smtClean="0">
                <a:latin typeface="Cambria"/>
                <a:cs typeface="Cambria"/>
              </a:rPr>
              <a:t> </a:t>
            </a:r>
            <a:r>
              <a:rPr sz="1450" spc="100" dirty="0" err="1" smtClean="0">
                <a:latin typeface="Cambria"/>
                <a:cs typeface="Cambria"/>
              </a:rPr>
              <a:t>iso</a:t>
            </a:r>
            <a:r>
              <a:rPr sz="1450" spc="145" dirty="0" smtClean="0">
                <a:latin typeface="Cambria"/>
                <a:cs typeface="Cambria"/>
              </a:rPr>
              <a:t> </a:t>
            </a:r>
            <a:r>
              <a:rPr sz="1450" spc="425" dirty="0" smtClean="0">
                <a:latin typeface="Cambria"/>
                <a:cs typeface="Cambria"/>
              </a:rPr>
              <a:t>=</a:t>
            </a:r>
            <a:r>
              <a:rPr sz="1450" spc="150" dirty="0" smtClean="0">
                <a:latin typeface="Cambria"/>
                <a:cs typeface="Cambria"/>
              </a:rPr>
              <a:t> </a:t>
            </a:r>
            <a:r>
              <a:rPr sz="1450" spc="155" dirty="0" smtClean="0">
                <a:latin typeface="Cambria"/>
                <a:cs typeface="Cambria"/>
              </a:rPr>
              <a:t>same,</a:t>
            </a:r>
            <a:r>
              <a:rPr sz="1450" spc="140" dirty="0" smtClean="0">
                <a:latin typeface="Cambria"/>
                <a:cs typeface="Cambria"/>
              </a:rPr>
              <a:t> </a:t>
            </a:r>
            <a:r>
              <a:rPr sz="1450" spc="130" dirty="0" smtClean="0">
                <a:latin typeface="Cambria"/>
                <a:cs typeface="Cambria"/>
              </a:rPr>
              <a:t>metric</a:t>
            </a:r>
            <a:r>
              <a:rPr sz="1450" spc="150" dirty="0" smtClean="0">
                <a:latin typeface="Cambria"/>
                <a:cs typeface="Cambria"/>
              </a:rPr>
              <a:t> </a:t>
            </a:r>
            <a:r>
              <a:rPr sz="1450" spc="425" dirty="0" smtClean="0">
                <a:latin typeface="Cambria"/>
                <a:cs typeface="Cambria"/>
              </a:rPr>
              <a:t>=</a:t>
            </a:r>
            <a:r>
              <a:rPr sz="1450" spc="150" dirty="0" smtClean="0">
                <a:latin typeface="Cambria"/>
                <a:cs typeface="Cambria"/>
              </a:rPr>
              <a:t> </a:t>
            </a:r>
            <a:r>
              <a:rPr sz="1450" spc="130" dirty="0" smtClean="0">
                <a:latin typeface="Cambria"/>
                <a:cs typeface="Cambria"/>
              </a:rPr>
              <a:t>measure).</a:t>
            </a:r>
            <a:endParaRPr lang="en-GB" sz="1450" spc="130" dirty="0" smtClean="0">
              <a:latin typeface="Cambria"/>
              <a:cs typeface="Cambria"/>
            </a:endParaRPr>
          </a:p>
          <a:p>
            <a:pPr marL="38735" marR="2139315">
              <a:lnSpc>
                <a:spcPct val="101400"/>
              </a:lnSpc>
              <a:spcBef>
                <a:spcPts val="95"/>
              </a:spcBef>
              <a:tabLst>
                <a:tab pos="926465" algn="l"/>
              </a:tabLst>
            </a:pPr>
            <a:endParaRPr lang="en-GB" sz="1450" spc="130" dirty="0" smtClean="0">
              <a:latin typeface="Cambria"/>
              <a:cs typeface="Cambria"/>
            </a:endParaRPr>
          </a:p>
          <a:p>
            <a:pPr marL="38735" marR="2139315">
              <a:lnSpc>
                <a:spcPct val="101400"/>
              </a:lnSpc>
              <a:spcBef>
                <a:spcPts val="95"/>
              </a:spcBef>
              <a:tabLst>
                <a:tab pos="926465" algn="l"/>
              </a:tabLst>
            </a:pPr>
            <a:endParaRPr lang="en-GB" sz="1450" dirty="0" smtClean="0">
              <a:latin typeface="Cambria"/>
              <a:cs typeface="Cambria"/>
            </a:endParaRPr>
          </a:p>
          <a:p>
            <a:pPr marL="38735" marR="2139315">
              <a:lnSpc>
                <a:spcPct val="101400"/>
              </a:lnSpc>
              <a:spcBef>
                <a:spcPts val="95"/>
              </a:spcBef>
              <a:tabLst>
                <a:tab pos="926465" algn="l"/>
              </a:tabLst>
            </a:pPr>
            <a:endParaRPr lang="en-GB" sz="1450" dirty="0" smtClean="0">
              <a:latin typeface="Cambria"/>
              <a:cs typeface="Cambria"/>
            </a:endParaRPr>
          </a:p>
          <a:p>
            <a:pPr marL="38735" marR="2139315">
              <a:lnSpc>
                <a:spcPct val="101400"/>
              </a:lnSpc>
              <a:spcBef>
                <a:spcPts val="95"/>
              </a:spcBef>
              <a:tabLst>
                <a:tab pos="926465" algn="l"/>
              </a:tabLst>
            </a:pPr>
            <a:endParaRPr lang="en-GB" sz="1450" dirty="0" smtClean="0">
              <a:latin typeface="Cambria"/>
              <a:cs typeface="Cambria"/>
            </a:endParaRPr>
          </a:p>
          <a:p>
            <a:pPr marL="38735" marR="2139315">
              <a:lnSpc>
                <a:spcPct val="101400"/>
              </a:lnSpc>
              <a:spcBef>
                <a:spcPts val="95"/>
              </a:spcBef>
              <a:tabLst>
                <a:tab pos="926465" algn="l"/>
              </a:tabLst>
            </a:pPr>
            <a:endParaRPr sz="1450" dirty="0" smtClean="0">
              <a:latin typeface="Cambria"/>
              <a:cs typeface="Cambria"/>
            </a:endParaRPr>
          </a:p>
          <a:p>
            <a:pPr marL="4011929" algn="ctr">
              <a:lnSpc>
                <a:spcPct val="100000"/>
              </a:lnSpc>
              <a:spcBef>
                <a:spcPts val="1255"/>
              </a:spcBef>
            </a:pPr>
            <a:r>
              <a:rPr sz="1150" spc="150" dirty="0" smtClean="0">
                <a:latin typeface="Cambria"/>
                <a:cs typeface="Cambria"/>
              </a:rPr>
              <a:t>Fig</a:t>
            </a:r>
            <a:r>
              <a:rPr sz="1150" spc="120" dirty="0" smtClean="0">
                <a:latin typeface="Cambria"/>
                <a:cs typeface="Cambria"/>
              </a:rPr>
              <a:t> </a:t>
            </a:r>
            <a:r>
              <a:rPr sz="1150" spc="114" dirty="0" smtClean="0">
                <a:latin typeface="Cambria"/>
                <a:cs typeface="Cambria"/>
              </a:rPr>
              <a:t>5.3: </a:t>
            </a:r>
            <a:r>
              <a:rPr sz="1150" spc="110" dirty="0" err="1" smtClean="0">
                <a:latin typeface="Cambria"/>
                <a:cs typeface="Cambria"/>
              </a:rPr>
              <a:t>Isometry</a:t>
            </a:r>
            <a:r>
              <a:rPr sz="1150" spc="120" dirty="0" smtClean="0">
                <a:latin typeface="Cambria"/>
                <a:cs typeface="Cambria"/>
              </a:rPr>
              <a:t> </a:t>
            </a:r>
            <a:r>
              <a:rPr sz="1150" spc="350" dirty="0" smtClean="0">
                <a:latin typeface="Cambria"/>
                <a:cs typeface="Cambria"/>
              </a:rPr>
              <a:t>=</a:t>
            </a:r>
            <a:endParaRPr sz="1150" dirty="0" smtClean="0">
              <a:latin typeface="Cambria"/>
              <a:cs typeface="Cambria"/>
            </a:endParaRPr>
          </a:p>
          <a:p>
            <a:pPr marL="4011929" algn="ctr">
              <a:lnSpc>
                <a:spcPts val="1270"/>
              </a:lnSpc>
              <a:spcBef>
                <a:spcPts val="90"/>
              </a:spcBef>
            </a:pPr>
            <a:r>
              <a:rPr sz="1150" spc="105" dirty="0" smtClean="0">
                <a:latin typeface="Cambria"/>
                <a:cs typeface="Cambria"/>
              </a:rPr>
              <a:t>Translation</a:t>
            </a:r>
            <a:r>
              <a:rPr sz="1150" spc="114" dirty="0" smtClean="0">
                <a:latin typeface="Cambria"/>
                <a:cs typeface="Cambria"/>
              </a:rPr>
              <a:t> </a:t>
            </a:r>
            <a:r>
              <a:rPr sz="1150" spc="350" dirty="0" smtClean="0">
                <a:latin typeface="Cambria"/>
                <a:cs typeface="Cambria"/>
              </a:rPr>
              <a:t>+</a:t>
            </a:r>
            <a:r>
              <a:rPr sz="1150" spc="120" dirty="0" smtClean="0">
                <a:latin typeface="Cambria"/>
                <a:cs typeface="Cambria"/>
              </a:rPr>
              <a:t> </a:t>
            </a:r>
            <a:r>
              <a:rPr sz="1150" spc="110" dirty="0" smtClean="0">
                <a:latin typeface="Cambria"/>
                <a:cs typeface="Cambria"/>
              </a:rPr>
              <a:t>Rotation</a:t>
            </a:r>
            <a:endParaRPr lang="en-GB" sz="1150" dirty="0" smtClean="0">
              <a:latin typeface="Cambria"/>
              <a:cs typeface="Cambria"/>
            </a:endParaRPr>
          </a:p>
          <a:p>
            <a:pPr marL="12700" marR="131445">
              <a:lnSpc>
                <a:spcPct val="100000"/>
              </a:lnSpc>
              <a:spcBef>
                <a:spcPts val="5"/>
              </a:spcBef>
              <a:tabLst>
                <a:tab pos="1292225" algn="l"/>
                <a:tab pos="2139315" algn="l"/>
              </a:tabLst>
            </a:pPr>
            <a:r>
              <a:rPr lang="en-IN" sz="1450" spc="90" dirty="0" smtClean="0">
                <a:latin typeface="Cambria"/>
                <a:cs typeface="Cambria"/>
              </a:rPr>
              <a:t>Fig.(5.1)</a:t>
            </a:r>
            <a:endParaRPr lang="en-IN" sz="1450" dirty="0" smtClean="0">
              <a:latin typeface="Cambria"/>
              <a:cs typeface="Cambria"/>
            </a:endParaRPr>
          </a:p>
          <a:p>
            <a:pPr marL="12700" marR="131445">
              <a:lnSpc>
                <a:spcPct val="100000"/>
              </a:lnSpc>
              <a:spcBef>
                <a:spcPts val="5"/>
              </a:spcBef>
              <a:tabLst>
                <a:tab pos="1292225" algn="l"/>
                <a:tab pos="2139315" algn="l"/>
              </a:tabLst>
            </a:pPr>
            <a:r>
              <a:rPr sz="1450" spc="140" dirty="0" smtClean="0">
                <a:latin typeface="Cambria"/>
                <a:cs typeface="Cambria"/>
              </a:rPr>
              <a:t>where</a:t>
            </a:r>
            <a:r>
              <a:rPr sz="1450" spc="140" dirty="0" smtClean="0">
                <a:latin typeface="Times New Roman"/>
                <a:cs typeface="Times New Roman"/>
              </a:rPr>
              <a:t>	</a:t>
            </a:r>
            <a:r>
              <a:rPr sz="1450" spc="165" dirty="0" smtClean="0">
                <a:latin typeface="Cambria"/>
                <a:cs typeface="Cambria"/>
              </a:rPr>
              <a:t>.</a:t>
            </a:r>
            <a:r>
              <a:rPr sz="1450" spc="145" dirty="0" smtClean="0">
                <a:latin typeface="Cambria"/>
                <a:cs typeface="Cambria"/>
              </a:rPr>
              <a:t> </a:t>
            </a:r>
            <a:r>
              <a:rPr lang="en-GB" sz="1450" spc="145" dirty="0" smtClean="0">
                <a:latin typeface="Cambria"/>
                <a:cs typeface="Cambria"/>
              </a:rPr>
              <a:t>     </a:t>
            </a:r>
            <a:r>
              <a:rPr sz="1450" spc="105" dirty="0" smtClean="0">
                <a:latin typeface="Cambria"/>
                <a:cs typeface="Cambria"/>
              </a:rPr>
              <a:t>If</a:t>
            </a:r>
            <a:r>
              <a:rPr sz="1450" spc="105" dirty="0" smtClean="0">
                <a:latin typeface="Times New Roman"/>
                <a:cs typeface="Times New Roman"/>
              </a:rPr>
              <a:t>	</a:t>
            </a:r>
            <a:r>
              <a:rPr lang="en-GB" sz="1450" spc="105" dirty="0" smtClean="0">
                <a:latin typeface="Times New Roman"/>
                <a:cs typeface="Times New Roman"/>
              </a:rPr>
              <a:t>       </a:t>
            </a:r>
            <a:r>
              <a:rPr sz="1450" spc="135" dirty="0" smtClean="0">
                <a:latin typeface="Cambria"/>
                <a:cs typeface="Cambria"/>
              </a:rPr>
              <a:t>then</a:t>
            </a:r>
            <a:r>
              <a:rPr sz="1450" spc="145" dirty="0" smtClean="0">
                <a:latin typeface="Cambria"/>
                <a:cs typeface="Cambria"/>
              </a:rPr>
              <a:t> </a:t>
            </a:r>
            <a:r>
              <a:rPr sz="1450" spc="135" dirty="0" smtClean="0">
                <a:latin typeface="Cambria"/>
                <a:cs typeface="Cambria"/>
              </a:rPr>
              <a:t>the</a:t>
            </a:r>
            <a:r>
              <a:rPr sz="1450" spc="145" dirty="0" smtClean="0">
                <a:latin typeface="Cambria"/>
                <a:cs typeface="Cambria"/>
              </a:rPr>
              <a:t> </a:t>
            </a:r>
            <a:r>
              <a:rPr sz="1450" spc="120" dirty="0" err="1" smtClean="0">
                <a:latin typeface="Cambria"/>
                <a:cs typeface="Cambria"/>
              </a:rPr>
              <a:t>isometry</a:t>
            </a:r>
            <a:r>
              <a:rPr sz="1450" spc="145" dirty="0" smtClean="0">
                <a:latin typeface="Cambria"/>
                <a:cs typeface="Cambria"/>
              </a:rPr>
              <a:t> </a:t>
            </a:r>
            <a:r>
              <a:rPr sz="1450" spc="95" dirty="0" smtClean="0">
                <a:latin typeface="Cambria"/>
                <a:cs typeface="Cambria"/>
              </a:rPr>
              <a:t>is</a:t>
            </a:r>
            <a:r>
              <a:rPr sz="1450" spc="130" dirty="0" smtClean="0">
                <a:latin typeface="Cambria"/>
                <a:cs typeface="Cambria"/>
              </a:rPr>
              <a:t> </a:t>
            </a:r>
            <a:r>
              <a:rPr sz="1450" spc="100" dirty="0" smtClean="0">
                <a:latin typeface="Cambria"/>
                <a:cs typeface="Cambria"/>
              </a:rPr>
              <a:t>orientation- </a:t>
            </a:r>
            <a:r>
              <a:rPr sz="1450" spc="105" dirty="0" smtClean="0">
                <a:latin typeface="Cambria"/>
                <a:cs typeface="Cambria"/>
              </a:rPr>
              <a:t> </a:t>
            </a:r>
            <a:r>
              <a:rPr sz="1450" spc="125" dirty="0" smtClean="0">
                <a:latin typeface="Cambria"/>
                <a:cs typeface="Cambria"/>
              </a:rPr>
              <a:t>preserving</a:t>
            </a:r>
            <a:r>
              <a:rPr sz="1450" spc="150" dirty="0" smtClean="0">
                <a:latin typeface="Cambria"/>
                <a:cs typeface="Cambria"/>
              </a:rPr>
              <a:t> </a:t>
            </a:r>
            <a:r>
              <a:rPr sz="1450" spc="140" dirty="0" smtClean="0">
                <a:latin typeface="Cambria"/>
                <a:cs typeface="Cambria"/>
              </a:rPr>
              <a:t>and</a:t>
            </a:r>
            <a:r>
              <a:rPr sz="1450" spc="145" dirty="0" smtClean="0">
                <a:latin typeface="Cambria"/>
                <a:cs typeface="Cambria"/>
              </a:rPr>
              <a:t> </a:t>
            </a:r>
            <a:r>
              <a:rPr sz="1450" spc="95" dirty="0" smtClean="0">
                <a:latin typeface="Cambria"/>
                <a:cs typeface="Cambria"/>
              </a:rPr>
              <a:t>is</a:t>
            </a:r>
            <a:r>
              <a:rPr sz="1450" spc="145" dirty="0" smtClean="0">
                <a:latin typeface="Cambria"/>
                <a:cs typeface="Cambria"/>
              </a:rPr>
              <a:t> </a:t>
            </a:r>
            <a:r>
              <a:rPr sz="1450" spc="140" dirty="0" smtClean="0">
                <a:latin typeface="Cambria"/>
                <a:cs typeface="Cambria"/>
              </a:rPr>
              <a:t>composed</a:t>
            </a:r>
            <a:r>
              <a:rPr sz="1450" spc="145" dirty="0" smtClean="0">
                <a:latin typeface="Cambria"/>
                <a:cs typeface="Cambria"/>
              </a:rPr>
              <a:t> </a:t>
            </a:r>
            <a:r>
              <a:rPr sz="1450" spc="105" dirty="0" smtClean="0">
                <a:latin typeface="Cambria"/>
                <a:cs typeface="Cambria"/>
              </a:rPr>
              <a:t>of</a:t>
            </a:r>
            <a:r>
              <a:rPr sz="1450" spc="145" dirty="0" smtClean="0">
                <a:latin typeface="Cambria"/>
                <a:cs typeface="Cambria"/>
              </a:rPr>
              <a:t> </a:t>
            </a:r>
            <a:r>
              <a:rPr sz="1450" spc="165" dirty="0" smtClean="0">
                <a:latin typeface="Cambria"/>
                <a:cs typeface="Cambria"/>
              </a:rPr>
              <a:t>a</a:t>
            </a:r>
            <a:r>
              <a:rPr sz="1450" spc="145" dirty="0" smtClean="0">
                <a:latin typeface="Cambria"/>
                <a:cs typeface="Cambria"/>
              </a:rPr>
              <a:t> </a:t>
            </a:r>
            <a:r>
              <a:rPr sz="1450" spc="114" dirty="0" smtClean="0">
                <a:latin typeface="Cambria"/>
                <a:cs typeface="Cambria"/>
              </a:rPr>
              <a:t>translation</a:t>
            </a:r>
            <a:r>
              <a:rPr sz="1450" spc="145" dirty="0" smtClean="0">
                <a:latin typeface="Cambria"/>
                <a:cs typeface="Cambria"/>
              </a:rPr>
              <a:t> </a:t>
            </a:r>
            <a:r>
              <a:rPr sz="1450" spc="140" dirty="0" smtClean="0">
                <a:latin typeface="Cambria"/>
                <a:cs typeface="Cambria"/>
              </a:rPr>
              <a:t>and</a:t>
            </a:r>
            <a:r>
              <a:rPr sz="1450" spc="145" dirty="0" smtClean="0">
                <a:latin typeface="Cambria"/>
                <a:cs typeface="Cambria"/>
              </a:rPr>
              <a:t> </a:t>
            </a:r>
            <a:r>
              <a:rPr sz="1450" spc="114" dirty="0" smtClean="0">
                <a:latin typeface="Cambria"/>
                <a:cs typeface="Cambria"/>
              </a:rPr>
              <a:t>rotation.</a:t>
            </a:r>
            <a:r>
              <a:rPr sz="1450" spc="150" dirty="0" smtClean="0">
                <a:latin typeface="Cambria"/>
                <a:cs typeface="Cambria"/>
              </a:rPr>
              <a:t> </a:t>
            </a:r>
            <a:r>
              <a:rPr sz="1450" spc="105" dirty="0" smtClean="0">
                <a:latin typeface="Cambria"/>
                <a:cs typeface="Cambria"/>
              </a:rPr>
              <a:t>If</a:t>
            </a:r>
            <a:r>
              <a:rPr lang="en-GB" sz="1450" spc="105" dirty="0" smtClean="0">
                <a:latin typeface="Cambria"/>
                <a:cs typeface="Cambria"/>
              </a:rPr>
              <a:t>              then the </a:t>
            </a:r>
            <a:r>
              <a:rPr lang="en-GB" sz="1450" spc="105" dirty="0" err="1" smtClean="0">
                <a:latin typeface="Cambria"/>
                <a:cs typeface="Cambria"/>
              </a:rPr>
              <a:t>isometry</a:t>
            </a:r>
            <a:r>
              <a:rPr lang="en-IN" sz="1450" spc="130" dirty="0" smtClean="0">
                <a:latin typeface="Cambria"/>
                <a:cs typeface="Cambria"/>
              </a:rPr>
              <a:t> reverses</a:t>
            </a:r>
            <a:r>
              <a:rPr lang="en-IN" sz="1450" spc="140" dirty="0" smtClean="0">
                <a:latin typeface="Cambria"/>
                <a:cs typeface="Cambria"/>
              </a:rPr>
              <a:t> </a:t>
            </a:r>
            <a:r>
              <a:rPr lang="en-IN" sz="1450" spc="114" dirty="0" smtClean="0">
                <a:latin typeface="Cambria"/>
                <a:cs typeface="Cambria"/>
              </a:rPr>
              <a:t>orientation</a:t>
            </a:r>
            <a:r>
              <a:rPr sz="1450" spc="114" dirty="0" smtClean="0">
                <a:latin typeface="Cambria"/>
                <a:cs typeface="Cambria"/>
              </a:rPr>
              <a:t>.</a:t>
            </a:r>
            <a:endParaRPr sz="1450" dirty="0" smtClean="0">
              <a:latin typeface="Cambria"/>
              <a:cs typeface="Cambria"/>
            </a:endParaRPr>
          </a:p>
          <a:p>
            <a:pPr marL="12700" marR="190500">
              <a:lnSpc>
                <a:spcPct val="100000"/>
              </a:lnSpc>
              <a:spcBef>
                <a:spcPts val="1475"/>
              </a:spcBef>
            </a:pPr>
            <a:r>
              <a:rPr sz="1450" spc="140" dirty="0" smtClean="0">
                <a:latin typeface="Cambria"/>
                <a:cs typeface="Cambria"/>
              </a:rPr>
              <a:t>The</a:t>
            </a:r>
            <a:r>
              <a:rPr sz="1450" spc="145" dirty="0" smtClean="0">
                <a:latin typeface="Cambria"/>
                <a:cs typeface="Cambria"/>
              </a:rPr>
              <a:t> </a:t>
            </a:r>
            <a:r>
              <a:rPr sz="1450" spc="130" dirty="0" smtClean="0">
                <a:latin typeface="Cambria"/>
                <a:cs typeface="Cambria"/>
              </a:rPr>
              <a:t>above</a:t>
            </a:r>
            <a:r>
              <a:rPr sz="1450" spc="155" dirty="0" smtClean="0">
                <a:latin typeface="Cambria"/>
                <a:cs typeface="Cambria"/>
              </a:rPr>
              <a:t> </a:t>
            </a:r>
            <a:r>
              <a:rPr sz="1450" spc="125" dirty="0" smtClean="0">
                <a:latin typeface="Cambria"/>
                <a:cs typeface="Cambria"/>
              </a:rPr>
              <a:t>equation</a:t>
            </a:r>
            <a:r>
              <a:rPr sz="1450" spc="150" dirty="0" smtClean="0">
                <a:latin typeface="Cambria"/>
                <a:cs typeface="Cambria"/>
              </a:rPr>
              <a:t> </a:t>
            </a:r>
            <a:r>
              <a:rPr sz="1450" spc="155" dirty="0" smtClean="0">
                <a:latin typeface="Cambria"/>
                <a:cs typeface="Cambria"/>
              </a:rPr>
              <a:t>can</a:t>
            </a:r>
            <a:r>
              <a:rPr sz="1450" spc="145" dirty="0" smtClean="0">
                <a:latin typeface="Cambria"/>
                <a:cs typeface="Cambria"/>
              </a:rPr>
              <a:t> </a:t>
            </a:r>
            <a:r>
              <a:rPr sz="1450" spc="150" dirty="0" smtClean="0">
                <a:latin typeface="Cambria"/>
                <a:cs typeface="Cambria"/>
              </a:rPr>
              <a:t>be</a:t>
            </a:r>
            <a:r>
              <a:rPr sz="1450" spc="155" dirty="0" smtClean="0">
                <a:latin typeface="Cambria"/>
                <a:cs typeface="Cambria"/>
              </a:rPr>
              <a:t> </a:t>
            </a:r>
            <a:r>
              <a:rPr sz="1450" spc="110" dirty="0" smtClean="0">
                <a:latin typeface="Cambria"/>
                <a:cs typeface="Cambria"/>
              </a:rPr>
              <a:t>written</a:t>
            </a:r>
            <a:r>
              <a:rPr sz="1450" spc="150" dirty="0" smtClean="0">
                <a:latin typeface="Cambria"/>
                <a:cs typeface="Cambria"/>
              </a:rPr>
              <a:t> </a:t>
            </a:r>
            <a:r>
              <a:rPr sz="1450" spc="135" dirty="0" smtClean="0">
                <a:latin typeface="Cambria"/>
                <a:cs typeface="Cambria"/>
              </a:rPr>
              <a:t>more</a:t>
            </a:r>
            <a:r>
              <a:rPr sz="1450" spc="155" dirty="0" smtClean="0">
                <a:latin typeface="Cambria"/>
                <a:cs typeface="Cambria"/>
              </a:rPr>
              <a:t> </a:t>
            </a:r>
            <a:r>
              <a:rPr sz="1450" spc="120" dirty="0" smtClean="0">
                <a:latin typeface="Cambria"/>
                <a:cs typeface="Cambria"/>
              </a:rPr>
              <a:t>concisely</a:t>
            </a:r>
            <a:r>
              <a:rPr sz="1450" spc="145" dirty="0" smtClean="0">
                <a:latin typeface="Cambria"/>
                <a:cs typeface="Cambria"/>
              </a:rPr>
              <a:t> </a:t>
            </a:r>
            <a:r>
              <a:rPr sz="1450" spc="95" dirty="0" smtClean="0">
                <a:latin typeface="Cambria"/>
                <a:cs typeface="Cambria"/>
              </a:rPr>
              <a:t>in</a:t>
            </a:r>
            <a:r>
              <a:rPr sz="1450" spc="150" dirty="0" smtClean="0">
                <a:latin typeface="Cambria"/>
                <a:cs typeface="Cambria"/>
              </a:rPr>
              <a:t> </a:t>
            </a:r>
            <a:r>
              <a:rPr sz="1450" spc="125" dirty="0" smtClean="0">
                <a:latin typeface="Cambria"/>
                <a:cs typeface="Cambria"/>
              </a:rPr>
              <a:t>block </a:t>
            </a:r>
            <a:r>
              <a:rPr sz="1450" spc="-305" dirty="0" smtClean="0">
                <a:latin typeface="Cambria"/>
                <a:cs typeface="Cambria"/>
              </a:rPr>
              <a:t> </a:t>
            </a:r>
            <a:r>
              <a:rPr sz="1450" spc="120" dirty="0" smtClean="0">
                <a:latin typeface="Cambria"/>
                <a:cs typeface="Cambria"/>
              </a:rPr>
              <a:t>form</a:t>
            </a:r>
            <a:r>
              <a:rPr sz="1450" spc="140" dirty="0" smtClean="0">
                <a:latin typeface="Cambria"/>
                <a:cs typeface="Cambria"/>
              </a:rPr>
              <a:t> as</a:t>
            </a:r>
            <a:r>
              <a:rPr lang="en-GB" sz="1450" spc="140" dirty="0">
                <a:latin typeface="Cambria"/>
                <a:cs typeface="Cambria"/>
              </a:rPr>
              <a:t>                                        Fig. </a:t>
            </a:r>
            <a:r>
              <a:rPr lang="en-IN" sz="1450" spc="90" dirty="0">
                <a:latin typeface="Cambria"/>
                <a:cs typeface="Cambria"/>
              </a:rPr>
              <a:t>(5.2)</a:t>
            </a:r>
            <a:endParaRPr lang="en-IN" sz="1450" dirty="0">
              <a:latin typeface="Cambria"/>
              <a:cs typeface="Cambria"/>
            </a:endParaRPr>
          </a:p>
          <a:p>
            <a:pPr marL="12700" marR="190500">
              <a:lnSpc>
                <a:spcPct val="100000"/>
              </a:lnSpc>
              <a:spcBef>
                <a:spcPts val="1475"/>
              </a:spcBef>
            </a:pPr>
            <a:endParaRPr lang="en-GB" sz="1450" spc="140" dirty="0" smtClean="0">
              <a:latin typeface="Cambria"/>
              <a:cs typeface="Cambria"/>
            </a:endParaRPr>
          </a:p>
          <a:p>
            <a:pPr marL="12700" marR="190500">
              <a:lnSpc>
                <a:spcPct val="100000"/>
              </a:lnSpc>
              <a:spcBef>
                <a:spcPts val="1475"/>
              </a:spcBef>
            </a:pPr>
            <a:r>
              <a:rPr lang="en-GB" sz="1450" spc="140" dirty="0" smtClean="0">
                <a:latin typeface="Cambria"/>
                <a:cs typeface="Cambria"/>
              </a:rPr>
              <a:t> where </a:t>
            </a:r>
            <a:r>
              <a:rPr lang="en-GB" sz="1450" b="1" spc="140" dirty="0" smtClean="0">
                <a:latin typeface="Cambria"/>
                <a:cs typeface="Cambria"/>
              </a:rPr>
              <a:t>R</a:t>
            </a:r>
            <a:r>
              <a:rPr lang="en-GB" sz="1450" spc="140" dirty="0" smtClean="0">
                <a:latin typeface="Cambria"/>
                <a:cs typeface="Cambria"/>
              </a:rPr>
              <a:t> is a 2x2 </a:t>
            </a:r>
            <a:r>
              <a:rPr lang="en-IN" sz="1450" spc="105" dirty="0">
                <a:latin typeface="Cambria"/>
                <a:cs typeface="Cambria"/>
              </a:rPr>
              <a:t>(orthogonal)</a:t>
            </a:r>
            <a:r>
              <a:rPr lang="en-IN" sz="1450" spc="120" dirty="0">
                <a:latin typeface="Cambria"/>
                <a:cs typeface="Cambria"/>
              </a:rPr>
              <a:t> </a:t>
            </a:r>
            <a:r>
              <a:rPr lang="en-IN" sz="1450" spc="110" dirty="0">
                <a:latin typeface="Cambria"/>
                <a:cs typeface="Cambria"/>
              </a:rPr>
              <a:t>rotation</a:t>
            </a:r>
            <a:r>
              <a:rPr lang="en-IN" sz="1450" spc="125" dirty="0">
                <a:latin typeface="Cambria"/>
                <a:cs typeface="Cambria"/>
              </a:rPr>
              <a:t> </a:t>
            </a:r>
            <a:r>
              <a:rPr lang="en-IN" sz="1450" spc="125" dirty="0" smtClean="0">
                <a:latin typeface="Cambria"/>
                <a:cs typeface="Cambria"/>
              </a:rPr>
              <a:t>matrix, </a:t>
            </a:r>
            <a:r>
              <a:rPr lang="en-IN" sz="1450" b="1" spc="125" dirty="0" smtClean="0">
                <a:latin typeface="Cambria"/>
                <a:cs typeface="Cambria"/>
              </a:rPr>
              <a:t>t</a:t>
            </a:r>
            <a:r>
              <a:rPr lang="en-IN" sz="1450" spc="125" dirty="0" smtClean="0">
                <a:latin typeface="Cambria"/>
                <a:cs typeface="Cambria"/>
              </a:rPr>
              <a:t>, a translation vector, and </a:t>
            </a:r>
            <a:r>
              <a:rPr lang="en-IN" sz="1450" b="1" spc="125" dirty="0" smtClean="0">
                <a:latin typeface="Cambria"/>
                <a:cs typeface="Cambria"/>
              </a:rPr>
              <a:t>0</a:t>
            </a:r>
            <a:r>
              <a:rPr lang="en-IN" sz="1450" spc="125" dirty="0" smtClean="0">
                <a:latin typeface="Cambria"/>
                <a:cs typeface="Cambria"/>
              </a:rPr>
              <a:t> a null vector.</a:t>
            </a:r>
            <a:r>
              <a:rPr lang="en-GB" sz="1450" spc="140" dirty="0" smtClean="0">
                <a:latin typeface="Cambria"/>
                <a:cs typeface="Cambria"/>
              </a:rPr>
              <a:t>                                                </a:t>
            </a:r>
            <a:endParaRPr lang="en-IN" sz="1450" dirty="0" smtClean="0">
              <a:latin typeface="Cambria"/>
              <a:cs typeface="Cambria"/>
            </a:endParaRPr>
          </a:p>
          <a:p>
            <a:pPr marL="12700" marR="190500">
              <a:lnSpc>
                <a:spcPct val="100000"/>
              </a:lnSpc>
              <a:spcBef>
                <a:spcPts val="1475"/>
              </a:spcBef>
            </a:pPr>
            <a:endParaRPr lang="en-GB" sz="1450" spc="140" dirty="0" smtClean="0">
              <a:latin typeface="Cambria"/>
              <a:cs typeface="Cambria"/>
            </a:endParaRPr>
          </a:p>
          <a:p>
            <a:pPr marL="12700" marR="190500">
              <a:lnSpc>
                <a:spcPct val="100000"/>
              </a:lnSpc>
              <a:spcBef>
                <a:spcPts val="1475"/>
              </a:spcBef>
            </a:pPr>
            <a:endParaRPr sz="1450" dirty="0">
              <a:latin typeface="Cambria"/>
              <a:cs typeface="Cambria"/>
            </a:endParaRPr>
          </a:p>
        </p:txBody>
      </p:sp>
      <p:pic>
        <p:nvPicPr>
          <p:cNvPr id="5" name="object 12"/>
          <p:cNvPicPr/>
          <p:nvPr/>
        </p:nvPicPr>
        <p:blipFill>
          <a:blip r:embed="rId2" cstate="print"/>
          <a:stretch>
            <a:fillRect/>
          </a:stretch>
        </p:blipFill>
        <p:spPr>
          <a:xfrm>
            <a:off x="6953518" y="1368748"/>
            <a:ext cx="2422301" cy="1477483"/>
          </a:xfrm>
          <a:prstGeom prst="rect">
            <a:avLst/>
          </a:prstGeom>
        </p:spPr>
      </p:pic>
      <p:pic>
        <p:nvPicPr>
          <p:cNvPr id="6" name="object 13"/>
          <p:cNvPicPr/>
          <p:nvPr/>
        </p:nvPicPr>
        <p:blipFill>
          <a:blip r:embed="rId3" cstate="print"/>
          <a:stretch>
            <a:fillRect/>
          </a:stretch>
        </p:blipFill>
        <p:spPr>
          <a:xfrm>
            <a:off x="1546358" y="1892130"/>
            <a:ext cx="4146104" cy="1211678"/>
          </a:xfrm>
          <a:prstGeom prst="rect">
            <a:avLst/>
          </a:prstGeom>
        </p:spPr>
      </p:pic>
      <p:pic>
        <p:nvPicPr>
          <p:cNvPr id="7" name="object 14"/>
          <p:cNvPicPr/>
          <p:nvPr/>
        </p:nvPicPr>
        <p:blipFill>
          <a:blip r:embed="rId4" cstate="print"/>
          <a:stretch>
            <a:fillRect/>
          </a:stretch>
        </p:blipFill>
        <p:spPr>
          <a:xfrm>
            <a:off x="1517738" y="3564226"/>
            <a:ext cx="728730" cy="190499"/>
          </a:xfrm>
          <a:prstGeom prst="rect">
            <a:avLst/>
          </a:prstGeom>
        </p:spPr>
      </p:pic>
      <p:pic>
        <p:nvPicPr>
          <p:cNvPr id="8" name="object 15"/>
          <p:cNvPicPr/>
          <p:nvPr/>
        </p:nvPicPr>
        <p:blipFill>
          <a:blip r:embed="rId5" cstate="print"/>
          <a:stretch>
            <a:fillRect/>
          </a:stretch>
        </p:blipFill>
        <p:spPr>
          <a:xfrm flipV="1">
            <a:off x="2638022" y="3581753"/>
            <a:ext cx="479545" cy="220906"/>
          </a:xfrm>
          <a:prstGeom prst="rect">
            <a:avLst/>
          </a:prstGeom>
        </p:spPr>
      </p:pic>
      <p:pic>
        <p:nvPicPr>
          <p:cNvPr id="9" name="object 16"/>
          <p:cNvPicPr/>
          <p:nvPr/>
        </p:nvPicPr>
        <p:blipFill>
          <a:blip r:embed="rId6" cstate="print"/>
          <a:stretch>
            <a:fillRect/>
          </a:stretch>
        </p:blipFill>
        <p:spPr>
          <a:xfrm>
            <a:off x="1735784" y="3802659"/>
            <a:ext cx="635000" cy="190499"/>
          </a:xfrm>
          <a:prstGeom prst="rect">
            <a:avLst/>
          </a:prstGeom>
        </p:spPr>
      </p:pic>
      <p:pic>
        <p:nvPicPr>
          <p:cNvPr id="10" name="object 17"/>
          <p:cNvPicPr/>
          <p:nvPr/>
        </p:nvPicPr>
        <p:blipFill>
          <a:blip r:embed="rId7" cstate="print"/>
          <a:stretch>
            <a:fillRect/>
          </a:stretch>
        </p:blipFill>
        <p:spPr>
          <a:xfrm>
            <a:off x="7337825" y="3993158"/>
            <a:ext cx="2146300" cy="546099"/>
          </a:xfrm>
          <a:prstGeom prst="rect">
            <a:avLst/>
          </a:prstGeom>
        </p:spPr>
      </p:pic>
    </p:spTree>
    <p:extLst>
      <p:ext uri="{BB962C8B-B14F-4D97-AF65-F5344CB8AC3E}">
        <p14:creationId xmlns:p14="http://schemas.microsoft.com/office/powerpoint/2010/main" val="2157862295"/>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9735355" cy="819731"/>
          </a:xfrm>
        </p:spPr>
        <p:txBody>
          <a:bodyPr/>
          <a:lstStyle/>
          <a:p>
            <a:r>
              <a:rPr lang="en-IN" spc="595" dirty="0"/>
              <a:t>C</a:t>
            </a:r>
            <a:r>
              <a:rPr lang="en-IN" spc="190" dirty="0"/>
              <a:t>l</a:t>
            </a:r>
            <a:r>
              <a:rPr lang="en-IN" spc="305" dirty="0"/>
              <a:t>a</a:t>
            </a:r>
            <a:r>
              <a:rPr lang="en-IN" spc="280" dirty="0"/>
              <a:t>s</a:t>
            </a:r>
            <a:r>
              <a:rPr lang="en-IN" spc="270" dirty="0"/>
              <a:t>s</a:t>
            </a:r>
            <a:r>
              <a:rPr lang="en-IN" spc="270" dirty="0">
                <a:latin typeface="Times New Roman"/>
                <a:cs typeface="Times New Roman"/>
              </a:rPr>
              <a:t> </a:t>
            </a:r>
            <a:r>
              <a:rPr lang="en-IN" spc="320" dirty="0"/>
              <a:t>I</a:t>
            </a:r>
            <a:r>
              <a:rPr lang="en-IN" spc="229" dirty="0"/>
              <a:t>:</a:t>
            </a:r>
            <a:r>
              <a:rPr lang="en-IN" spc="270" dirty="0">
                <a:latin typeface="Times New Roman"/>
                <a:cs typeface="Times New Roman"/>
              </a:rPr>
              <a:t> </a:t>
            </a:r>
            <a:r>
              <a:rPr lang="en-IN" spc="315" dirty="0" err="1"/>
              <a:t>I</a:t>
            </a:r>
            <a:r>
              <a:rPr lang="en-IN" spc="280" dirty="0" err="1"/>
              <a:t>s</a:t>
            </a:r>
            <a:r>
              <a:rPr lang="en-IN" spc="265" dirty="0" err="1"/>
              <a:t>o</a:t>
            </a:r>
            <a:r>
              <a:rPr lang="en-IN" spc="450" dirty="0" err="1"/>
              <a:t>m</a:t>
            </a:r>
            <a:r>
              <a:rPr lang="en-IN" spc="285" dirty="0" err="1"/>
              <a:t>e</a:t>
            </a:r>
            <a:r>
              <a:rPr lang="en-IN" spc="254" dirty="0" err="1"/>
              <a:t>t</a:t>
            </a:r>
            <a:r>
              <a:rPr lang="en-IN" spc="180" dirty="0" err="1"/>
              <a:t>r</a:t>
            </a:r>
            <a:r>
              <a:rPr lang="en-IN" spc="175" dirty="0" err="1"/>
              <a:t>i</a:t>
            </a:r>
            <a:r>
              <a:rPr lang="en-IN" spc="285" dirty="0" err="1"/>
              <a:t>e</a:t>
            </a:r>
            <a:r>
              <a:rPr lang="en-IN" spc="270" dirty="0" err="1"/>
              <a:t>s</a:t>
            </a:r>
            <a:endParaRPr lang="en-IN" dirty="0"/>
          </a:p>
        </p:txBody>
      </p:sp>
      <p:sp>
        <p:nvSpPr>
          <p:cNvPr id="3" name="Content Placeholder 2"/>
          <p:cNvSpPr>
            <a:spLocks noGrp="1"/>
          </p:cNvSpPr>
          <p:nvPr>
            <p:ph idx="1"/>
          </p:nvPr>
        </p:nvSpPr>
        <p:spPr>
          <a:xfrm>
            <a:off x="825322" y="1516532"/>
            <a:ext cx="10515600" cy="4351338"/>
          </a:xfrm>
        </p:spPr>
        <p:txBody>
          <a:bodyPr>
            <a:normAutofit/>
          </a:bodyPr>
          <a:lstStyle/>
          <a:p>
            <a:pPr marL="12700">
              <a:lnSpc>
                <a:spcPct val="100000"/>
              </a:lnSpc>
              <a:spcBef>
                <a:spcPts val="120"/>
              </a:spcBef>
            </a:pPr>
            <a:r>
              <a:rPr lang="en-GB" spc="165" dirty="0" smtClean="0">
                <a:latin typeface="Cambria"/>
                <a:cs typeface="Cambria"/>
              </a:rPr>
              <a:t>Degrees</a:t>
            </a:r>
            <a:r>
              <a:rPr lang="en-GB" spc="120" dirty="0">
                <a:latin typeface="Cambria"/>
                <a:cs typeface="Cambria"/>
              </a:rPr>
              <a:t> </a:t>
            </a:r>
            <a:r>
              <a:rPr lang="en-GB" spc="105" dirty="0">
                <a:latin typeface="Cambria"/>
                <a:cs typeface="Cambria"/>
              </a:rPr>
              <a:t>of</a:t>
            </a:r>
            <a:r>
              <a:rPr lang="en-GB" spc="120" dirty="0">
                <a:latin typeface="Cambria"/>
                <a:cs typeface="Cambria"/>
              </a:rPr>
              <a:t> </a:t>
            </a:r>
            <a:r>
              <a:rPr lang="en-GB" spc="155" dirty="0">
                <a:latin typeface="Cambria"/>
                <a:cs typeface="Cambria"/>
              </a:rPr>
              <a:t>Freedom</a:t>
            </a:r>
            <a:endParaRPr lang="en-GB" dirty="0">
              <a:latin typeface="Cambria"/>
              <a:cs typeface="Cambria"/>
            </a:endParaRPr>
          </a:p>
          <a:p>
            <a:pPr marL="361950" marR="5080">
              <a:lnSpc>
                <a:spcPct val="109800"/>
              </a:lnSpc>
              <a:spcBef>
                <a:spcPts val="1385"/>
              </a:spcBef>
            </a:pPr>
            <a:r>
              <a:rPr lang="en-GB" spc="120" dirty="0" err="1">
                <a:latin typeface="Cambria"/>
                <a:cs typeface="Cambria"/>
              </a:rPr>
              <a:t>Isometries</a:t>
            </a:r>
            <a:r>
              <a:rPr lang="en-GB" spc="145" dirty="0">
                <a:latin typeface="Cambria"/>
                <a:cs typeface="Cambria"/>
              </a:rPr>
              <a:t> </a:t>
            </a:r>
            <a:r>
              <a:rPr lang="en-GB" spc="140" dirty="0">
                <a:latin typeface="Cambria"/>
                <a:cs typeface="Cambria"/>
              </a:rPr>
              <a:t>have</a:t>
            </a:r>
            <a:r>
              <a:rPr lang="en-GB" spc="145" dirty="0">
                <a:latin typeface="Cambria"/>
                <a:cs typeface="Cambria"/>
              </a:rPr>
              <a:t> </a:t>
            </a:r>
            <a:r>
              <a:rPr lang="en-GB" spc="130" dirty="0">
                <a:latin typeface="Cambria"/>
                <a:cs typeface="Cambria"/>
              </a:rPr>
              <a:t>3</a:t>
            </a:r>
            <a:r>
              <a:rPr lang="en-GB" spc="145" dirty="0">
                <a:latin typeface="Cambria"/>
                <a:cs typeface="Cambria"/>
              </a:rPr>
              <a:t> </a:t>
            </a:r>
            <a:r>
              <a:rPr lang="en-GB" spc="120" dirty="0">
                <a:latin typeface="Cambria"/>
                <a:cs typeface="Cambria"/>
              </a:rPr>
              <a:t>degrees-of-freedom</a:t>
            </a:r>
            <a:r>
              <a:rPr lang="en-GB" spc="155" dirty="0">
                <a:latin typeface="Cambria"/>
                <a:cs typeface="Cambria"/>
              </a:rPr>
              <a:t> </a:t>
            </a:r>
            <a:r>
              <a:rPr lang="en-GB" spc="140" dirty="0">
                <a:latin typeface="Cambria"/>
                <a:cs typeface="Cambria"/>
              </a:rPr>
              <a:t>(DOF):</a:t>
            </a:r>
            <a:r>
              <a:rPr lang="en-GB" spc="150" dirty="0">
                <a:latin typeface="Cambria"/>
                <a:cs typeface="Cambria"/>
              </a:rPr>
              <a:t> </a:t>
            </a:r>
            <a:r>
              <a:rPr lang="en-GB" spc="135" dirty="0">
                <a:latin typeface="Cambria"/>
                <a:cs typeface="Cambria"/>
              </a:rPr>
              <a:t>one</a:t>
            </a:r>
            <a:r>
              <a:rPr lang="en-GB" spc="150" dirty="0">
                <a:latin typeface="Cambria"/>
                <a:cs typeface="Cambria"/>
              </a:rPr>
              <a:t> </a:t>
            </a:r>
            <a:r>
              <a:rPr lang="en-GB" spc="100" dirty="0">
                <a:latin typeface="Cambria"/>
                <a:cs typeface="Cambria"/>
              </a:rPr>
              <a:t>for </a:t>
            </a:r>
            <a:r>
              <a:rPr lang="en-GB" spc="-300" dirty="0">
                <a:latin typeface="Cambria"/>
                <a:cs typeface="Cambria"/>
              </a:rPr>
              <a:t> </a:t>
            </a:r>
            <a:r>
              <a:rPr lang="en-GB" spc="105" dirty="0">
                <a:latin typeface="Cambria"/>
                <a:cs typeface="Cambria"/>
              </a:rPr>
              <a:t>rotation</a:t>
            </a:r>
            <a:r>
              <a:rPr lang="en-GB" spc="140" dirty="0">
                <a:latin typeface="Cambria"/>
                <a:cs typeface="Cambria"/>
              </a:rPr>
              <a:t> </a:t>
            </a:r>
            <a:r>
              <a:rPr lang="en-GB" spc="15" dirty="0" smtClean="0">
                <a:latin typeface="Cambria"/>
                <a:cs typeface="Cambria"/>
              </a:rPr>
              <a:t>(</a:t>
            </a:r>
            <a:r>
              <a:rPr lang="en-GB" dirty="0">
                <a:latin typeface="Arial Unicode MS"/>
                <a:ea typeface="Arial Unicode MS"/>
                <a:cs typeface="Arial Unicode MS"/>
              </a:rPr>
              <a:t>Ø</a:t>
            </a:r>
            <a:r>
              <a:rPr lang="en-GB" spc="204" dirty="0" smtClean="0">
                <a:latin typeface="Cambria"/>
                <a:cs typeface="Cambria"/>
              </a:rPr>
              <a:t> </a:t>
            </a:r>
            <a:r>
              <a:rPr lang="en-GB" spc="15" dirty="0">
                <a:latin typeface="Cambria"/>
                <a:cs typeface="Cambria"/>
              </a:rPr>
              <a:t>)</a:t>
            </a:r>
            <a:r>
              <a:rPr lang="en-GB" spc="145" dirty="0">
                <a:latin typeface="Cambria"/>
                <a:cs typeface="Cambria"/>
              </a:rPr>
              <a:t> </a:t>
            </a:r>
            <a:r>
              <a:rPr lang="en-GB" spc="140" dirty="0">
                <a:latin typeface="Cambria"/>
                <a:cs typeface="Cambria"/>
              </a:rPr>
              <a:t>and </a:t>
            </a:r>
            <a:r>
              <a:rPr lang="en-GB" spc="114" dirty="0">
                <a:latin typeface="Cambria"/>
                <a:cs typeface="Cambria"/>
              </a:rPr>
              <a:t>two</a:t>
            </a:r>
            <a:r>
              <a:rPr lang="en-GB" spc="150" dirty="0">
                <a:latin typeface="Cambria"/>
                <a:cs typeface="Cambria"/>
              </a:rPr>
              <a:t> </a:t>
            </a:r>
            <a:r>
              <a:rPr lang="en-GB" spc="100" dirty="0">
                <a:latin typeface="Cambria"/>
                <a:cs typeface="Cambria"/>
              </a:rPr>
              <a:t>for</a:t>
            </a:r>
            <a:r>
              <a:rPr lang="en-GB" spc="145" dirty="0">
                <a:latin typeface="Cambria"/>
                <a:cs typeface="Cambria"/>
              </a:rPr>
              <a:t> </a:t>
            </a:r>
            <a:r>
              <a:rPr lang="en-GB" spc="114" dirty="0" smtClean="0">
                <a:latin typeface="Cambria"/>
                <a:cs typeface="Cambria"/>
              </a:rPr>
              <a:t>translation(</a:t>
            </a:r>
            <a:r>
              <a:rPr lang="en-GB" spc="114" dirty="0" err="1" smtClean="0">
                <a:latin typeface="Cambria"/>
                <a:cs typeface="Cambria"/>
              </a:rPr>
              <a:t>tx</a:t>
            </a:r>
            <a:r>
              <a:rPr lang="en-GB" spc="114" dirty="0" smtClean="0">
                <a:latin typeface="Cambria"/>
                <a:cs typeface="Cambria"/>
              </a:rPr>
              <a:t>, </a:t>
            </a:r>
            <a:r>
              <a:rPr lang="en-GB" spc="114" dirty="0" err="1" smtClean="0">
                <a:latin typeface="Cambria"/>
                <a:cs typeface="Cambria"/>
              </a:rPr>
              <a:t>ty</a:t>
            </a:r>
            <a:r>
              <a:rPr lang="en-GB" spc="114" dirty="0" smtClean="0">
                <a:latin typeface="Cambria"/>
                <a:cs typeface="Cambria"/>
              </a:rPr>
              <a:t>)</a:t>
            </a:r>
            <a:r>
              <a:rPr lang="en-GB" dirty="0" smtClean="0">
                <a:latin typeface="Cambria"/>
                <a:cs typeface="Cambria"/>
              </a:rPr>
              <a:t>,</a:t>
            </a:r>
            <a:r>
              <a:rPr lang="en-GB" dirty="0" smtClean="0">
                <a:latin typeface="Arial Unicode MS"/>
                <a:ea typeface="Arial Unicode MS"/>
                <a:cs typeface="Arial Unicode MS"/>
              </a:rPr>
              <a:t> </a:t>
            </a:r>
            <a:r>
              <a:rPr lang="en-GB" spc="140" dirty="0" smtClean="0">
                <a:latin typeface="Cambria"/>
                <a:cs typeface="Cambria"/>
              </a:rPr>
              <a:t>The </a:t>
            </a:r>
            <a:r>
              <a:rPr lang="en-GB" spc="120" dirty="0" err="1">
                <a:latin typeface="Cambria"/>
                <a:cs typeface="Cambria"/>
              </a:rPr>
              <a:t>Isometry</a:t>
            </a:r>
            <a:r>
              <a:rPr lang="en-GB" spc="140" dirty="0">
                <a:latin typeface="Cambria"/>
                <a:cs typeface="Cambria"/>
              </a:rPr>
              <a:t> </a:t>
            </a:r>
            <a:r>
              <a:rPr lang="en-GB" spc="160" dirty="0">
                <a:latin typeface="Cambria"/>
                <a:cs typeface="Cambria"/>
              </a:rPr>
              <a:t>can</a:t>
            </a:r>
            <a:r>
              <a:rPr lang="en-GB" spc="145" dirty="0">
                <a:latin typeface="Cambria"/>
                <a:cs typeface="Cambria"/>
              </a:rPr>
              <a:t> </a:t>
            </a:r>
            <a:r>
              <a:rPr lang="en-GB" spc="150" dirty="0">
                <a:latin typeface="Cambria"/>
                <a:cs typeface="Cambria"/>
              </a:rPr>
              <a:t>be</a:t>
            </a:r>
            <a:r>
              <a:rPr lang="en-GB" spc="140" dirty="0">
                <a:latin typeface="Cambria"/>
                <a:cs typeface="Cambria"/>
              </a:rPr>
              <a:t> computed</a:t>
            </a:r>
            <a:r>
              <a:rPr lang="en-GB" spc="145" dirty="0">
                <a:latin typeface="Cambria"/>
                <a:cs typeface="Cambria"/>
              </a:rPr>
              <a:t> </a:t>
            </a:r>
            <a:r>
              <a:rPr lang="en-GB" spc="120" dirty="0">
                <a:latin typeface="Cambria"/>
                <a:cs typeface="Cambria"/>
              </a:rPr>
              <a:t>from</a:t>
            </a:r>
            <a:r>
              <a:rPr lang="en-GB" spc="140" dirty="0">
                <a:latin typeface="Cambria"/>
                <a:cs typeface="Cambria"/>
              </a:rPr>
              <a:t> </a:t>
            </a:r>
            <a:r>
              <a:rPr lang="en-GB" spc="114" dirty="0">
                <a:latin typeface="Cambria"/>
                <a:cs typeface="Cambria"/>
              </a:rPr>
              <a:t>two</a:t>
            </a:r>
            <a:r>
              <a:rPr lang="en-GB" spc="150" dirty="0">
                <a:latin typeface="Cambria"/>
                <a:cs typeface="Cambria"/>
              </a:rPr>
              <a:t> </a:t>
            </a:r>
            <a:r>
              <a:rPr lang="en-GB" spc="105" dirty="0">
                <a:latin typeface="Cambria"/>
                <a:cs typeface="Cambria"/>
              </a:rPr>
              <a:t>point </a:t>
            </a:r>
            <a:r>
              <a:rPr lang="en-GB" spc="-305" dirty="0">
                <a:latin typeface="Cambria"/>
                <a:cs typeface="Cambria"/>
              </a:rPr>
              <a:t> </a:t>
            </a:r>
            <a:r>
              <a:rPr lang="en-GB" spc="135" dirty="0">
                <a:latin typeface="Cambria"/>
                <a:cs typeface="Cambria"/>
              </a:rPr>
              <a:t>correspondences</a:t>
            </a:r>
            <a:endParaRPr lang="en-GB" dirty="0">
              <a:latin typeface="Cambria"/>
              <a:cs typeface="Cambria"/>
            </a:endParaRPr>
          </a:p>
          <a:p>
            <a:pPr>
              <a:lnSpc>
                <a:spcPct val="100000"/>
              </a:lnSpc>
              <a:spcBef>
                <a:spcPts val="35"/>
              </a:spcBef>
            </a:pPr>
            <a:endParaRPr lang="en-GB" sz="2400" dirty="0">
              <a:latin typeface="Cambria"/>
              <a:cs typeface="Cambria"/>
            </a:endParaRPr>
          </a:p>
          <a:p>
            <a:pPr marL="12700">
              <a:lnSpc>
                <a:spcPct val="100000"/>
              </a:lnSpc>
            </a:pPr>
            <a:r>
              <a:rPr lang="en-GB" spc="120" dirty="0" smtClean="0">
                <a:latin typeface="Cambria"/>
                <a:cs typeface="Cambria"/>
              </a:rPr>
              <a:t>Invariants</a:t>
            </a:r>
            <a:endParaRPr lang="en-GB" dirty="0">
              <a:latin typeface="Cambria"/>
              <a:cs typeface="Cambria"/>
            </a:endParaRPr>
          </a:p>
          <a:p>
            <a:pPr marL="361950" marR="1345565">
              <a:lnSpc>
                <a:spcPts val="1910"/>
              </a:lnSpc>
              <a:spcBef>
                <a:spcPts val="10"/>
              </a:spcBef>
            </a:pPr>
            <a:r>
              <a:rPr lang="en-GB" spc="150" dirty="0">
                <a:latin typeface="Cambria"/>
                <a:cs typeface="Cambria"/>
              </a:rPr>
              <a:t>Lengths</a:t>
            </a:r>
            <a:r>
              <a:rPr lang="en-GB" spc="135" dirty="0">
                <a:latin typeface="Cambria"/>
                <a:cs typeface="Cambria"/>
              </a:rPr>
              <a:t> </a:t>
            </a:r>
            <a:r>
              <a:rPr lang="en-GB" spc="114" dirty="0">
                <a:latin typeface="Cambria"/>
                <a:cs typeface="Cambria"/>
              </a:rPr>
              <a:t>(distance</a:t>
            </a:r>
            <a:r>
              <a:rPr lang="en-GB" spc="135" dirty="0">
                <a:latin typeface="Cambria"/>
                <a:cs typeface="Cambria"/>
              </a:rPr>
              <a:t> </a:t>
            </a:r>
            <a:r>
              <a:rPr lang="en-GB" spc="140" dirty="0">
                <a:latin typeface="Cambria"/>
                <a:cs typeface="Cambria"/>
              </a:rPr>
              <a:t>between </a:t>
            </a:r>
            <a:r>
              <a:rPr lang="en-GB" spc="114" dirty="0">
                <a:latin typeface="Cambria"/>
                <a:cs typeface="Cambria"/>
              </a:rPr>
              <a:t>two</a:t>
            </a:r>
            <a:r>
              <a:rPr lang="en-GB" spc="145" dirty="0">
                <a:latin typeface="Cambria"/>
                <a:cs typeface="Cambria"/>
              </a:rPr>
              <a:t> </a:t>
            </a:r>
            <a:r>
              <a:rPr lang="en-GB" spc="95" dirty="0">
                <a:latin typeface="Cambria"/>
                <a:cs typeface="Cambria"/>
              </a:rPr>
              <a:t>points) </a:t>
            </a:r>
            <a:r>
              <a:rPr lang="en-GB" spc="-305" dirty="0">
                <a:latin typeface="Cambria"/>
                <a:cs typeface="Cambria"/>
              </a:rPr>
              <a:t> </a:t>
            </a:r>
            <a:r>
              <a:rPr lang="en-GB" spc="140" dirty="0">
                <a:latin typeface="Cambria"/>
                <a:cs typeface="Cambria"/>
              </a:rPr>
              <a:t>Angles</a:t>
            </a:r>
            <a:r>
              <a:rPr lang="en-GB" spc="145" dirty="0">
                <a:latin typeface="Cambria"/>
                <a:cs typeface="Cambria"/>
              </a:rPr>
              <a:t> </a:t>
            </a:r>
            <a:r>
              <a:rPr lang="en-GB" spc="125" dirty="0">
                <a:latin typeface="Cambria"/>
                <a:cs typeface="Cambria"/>
              </a:rPr>
              <a:t>(angle</a:t>
            </a:r>
            <a:r>
              <a:rPr lang="en-GB" spc="140" dirty="0">
                <a:latin typeface="Cambria"/>
                <a:cs typeface="Cambria"/>
              </a:rPr>
              <a:t> between</a:t>
            </a:r>
            <a:r>
              <a:rPr lang="en-GB" spc="145" dirty="0">
                <a:latin typeface="Cambria"/>
                <a:cs typeface="Cambria"/>
              </a:rPr>
              <a:t> </a:t>
            </a:r>
            <a:r>
              <a:rPr lang="en-GB" spc="114" dirty="0">
                <a:latin typeface="Cambria"/>
                <a:cs typeface="Cambria"/>
              </a:rPr>
              <a:t>two</a:t>
            </a:r>
            <a:r>
              <a:rPr lang="en-GB" spc="145" dirty="0">
                <a:latin typeface="Cambria"/>
                <a:cs typeface="Cambria"/>
              </a:rPr>
              <a:t> </a:t>
            </a:r>
            <a:r>
              <a:rPr lang="en-GB" spc="95" dirty="0">
                <a:latin typeface="Cambria"/>
                <a:cs typeface="Cambria"/>
              </a:rPr>
              <a:t>lines)</a:t>
            </a:r>
            <a:endParaRPr lang="en-GB" dirty="0">
              <a:latin typeface="Cambria"/>
              <a:cs typeface="Cambria"/>
            </a:endParaRPr>
          </a:p>
          <a:p>
            <a:pPr marL="361950">
              <a:lnSpc>
                <a:spcPct val="100000"/>
              </a:lnSpc>
              <a:spcBef>
                <a:spcPts val="75"/>
              </a:spcBef>
            </a:pPr>
            <a:r>
              <a:rPr lang="en-GB" spc="140" dirty="0">
                <a:latin typeface="Cambria"/>
                <a:cs typeface="Cambria"/>
              </a:rPr>
              <a:t>Area</a:t>
            </a:r>
            <a:endParaRPr lang="en-GB" dirty="0">
              <a:latin typeface="Cambria"/>
              <a:cs typeface="Cambria"/>
            </a:endParaRPr>
          </a:p>
          <a:p>
            <a:endParaRPr lang="en-IN" dirty="0"/>
          </a:p>
        </p:txBody>
      </p:sp>
    </p:spTree>
    <p:extLst>
      <p:ext uri="{BB962C8B-B14F-4D97-AF65-F5344CB8AC3E}">
        <p14:creationId xmlns:p14="http://schemas.microsoft.com/office/powerpoint/2010/main" val="3513394925"/>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9658082" cy="858368"/>
          </a:xfrm>
        </p:spPr>
        <p:txBody>
          <a:bodyPr>
            <a:normAutofit fontScale="90000"/>
          </a:bodyPr>
          <a:lstStyle/>
          <a:p>
            <a:r>
              <a:rPr lang="en-GB" spc="595" dirty="0"/>
              <a:t>C</a:t>
            </a:r>
            <a:r>
              <a:rPr lang="en-GB" spc="190" dirty="0"/>
              <a:t>l</a:t>
            </a:r>
            <a:r>
              <a:rPr lang="en-GB" spc="305" dirty="0"/>
              <a:t>a</a:t>
            </a:r>
            <a:r>
              <a:rPr lang="en-GB" spc="280" dirty="0"/>
              <a:t>s</a:t>
            </a:r>
            <a:r>
              <a:rPr lang="en-GB" spc="270" dirty="0"/>
              <a:t>s</a:t>
            </a:r>
            <a:r>
              <a:rPr lang="en-GB" spc="270" dirty="0">
                <a:latin typeface="Times New Roman"/>
                <a:cs typeface="Times New Roman"/>
              </a:rPr>
              <a:t> </a:t>
            </a:r>
            <a:r>
              <a:rPr lang="en-GB" spc="320" dirty="0"/>
              <a:t>I</a:t>
            </a:r>
            <a:r>
              <a:rPr lang="en-GB" spc="315" dirty="0"/>
              <a:t>I</a:t>
            </a:r>
            <a:r>
              <a:rPr lang="en-GB" spc="229" dirty="0"/>
              <a:t>:</a:t>
            </a:r>
            <a:r>
              <a:rPr lang="en-GB" spc="270" dirty="0">
                <a:latin typeface="Times New Roman"/>
                <a:cs typeface="Times New Roman"/>
              </a:rPr>
              <a:t> </a:t>
            </a:r>
            <a:r>
              <a:rPr lang="en-GB" spc="560" dirty="0" err="1" smtClean="0"/>
              <a:t>S</a:t>
            </a:r>
            <a:r>
              <a:rPr lang="en-GB" spc="175" dirty="0" err="1" smtClean="0"/>
              <a:t>i</a:t>
            </a:r>
            <a:r>
              <a:rPr lang="en-GB" spc="450" dirty="0" err="1" smtClean="0"/>
              <a:t>m</a:t>
            </a:r>
            <a:r>
              <a:rPr lang="en-GB" spc="175" dirty="0" err="1" smtClean="0"/>
              <a:t>i</a:t>
            </a:r>
            <a:r>
              <a:rPr lang="en-GB" spc="190" dirty="0" err="1" smtClean="0"/>
              <a:t>l</a:t>
            </a:r>
            <a:r>
              <a:rPr lang="en-GB" spc="305" dirty="0" err="1" smtClean="0"/>
              <a:t>a</a:t>
            </a:r>
            <a:r>
              <a:rPr lang="en-GB" spc="175" dirty="0" err="1" smtClean="0"/>
              <a:t>ri</a:t>
            </a:r>
            <a:r>
              <a:rPr lang="en-GB" spc="254" dirty="0" err="1" smtClean="0"/>
              <a:t>t</a:t>
            </a:r>
            <a:r>
              <a:rPr lang="en-GB" spc="130" dirty="0" err="1" smtClean="0"/>
              <a:t>y</a:t>
            </a:r>
            <a:r>
              <a:rPr lang="en-GB" u="sng" spc="265" dirty="0" err="1" smtClean="0">
                <a:uFill>
                  <a:solidFill>
                    <a:srgbClr val="000000"/>
                  </a:solidFill>
                </a:uFill>
              </a:rPr>
              <a:t>Transformations</a:t>
            </a:r>
            <a:endParaRPr lang="en-IN" dirty="0"/>
          </a:p>
        </p:txBody>
      </p:sp>
      <p:sp>
        <p:nvSpPr>
          <p:cNvPr id="4" name="object 6"/>
          <p:cNvSpPr txBox="1">
            <a:spLocks noGrp="1"/>
          </p:cNvSpPr>
          <p:nvPr>
            <p:ph idx="1"/>
          </p:nvPr>
        </p:nvSpPr>
        <p:spPr>
          <a:xfrm>
            <a:off x="812800" y="1412875"/>
            <a:ext cx="10515600" cy="3085012"/>
          </a:xfrm>
          <a:prstGeom prst="rect">
            <a:avLst/>
          </a:prstGeom>
        </p:spPr>
        <p:txBody>
          <a:bodyPr vert="horz" wrap="square" lIns="0" tIns="15240" rIns="0" bIns="0" rtlCol="0">
            <a:spAutoFit/>
          </a:bodyPr>
          <a:lstStyle/>
          <a:p>
            <a:pPr marL="38735" marR="2402840">
              <a:lnSpc>
                <a:spcPct val="100000"/>
              </a:lnSpc>
              <a:spcBef>
                <a:spcPts val="120"/>
              </a:spcBef>
            </a:pPr>
            <a:r>
              <a:rPr sz="1450" spc="155" dirty="0">
                <a:latin typeface="Cambria"/>
                <a:cs typeface="Cambria"/>
              </a:rPr>
              <a:t>A</a:t>
            </a:r>
            <a:r>
              <a:rPr sz="1450" spc="135" dirty="0">
                <a:latin typeface="Cambria"/>
                <a:cs typeface="Cambria"/>
              </a:rPr>
              <a:t> </a:t>
            </a:r>
            <a:r>
              <a:rPr sz="1450" spc="100" dirty="0">
                <a:latin typeface="Cambria"/>
                <a:cs typeface="Cambria"/>
              </a:rPr>
              <a:t>similarity</a:t>
            </a:r>
            <a:r>
              <a:rPr sz="1450" spc="140" dirty="0">
                <a:latin typeface="Cambria"/>
                <a:cs typeface="Cambria"/>
              </a:rPr>
              <a:t> </a:t>
            </a:r>
            <a:r>
              <a:rPr sz="1450" spc="120" dirty="0">
                <a:latin typeface="Cambria"/>
                <a:cs typeface="Cambria"/>
              </a:rPr>
              <a:t>transformation</a:t>
            </a:r>
            <a:r>
              <a:rPr sz="1450" spc="145" dirty="0">
                <a:latin typeface="Cambria"/>
                <a:cs typeface="Cambria"/>
              </a:rPr>
              <a:t> </a:t>
            </a:r>
            <a:r>
              <a:rPr sz="1450" spc="95" dirty="0">
                <a:latin typeface="Cambria"/>
                <a:cs typeface="Cambria"/>
              </a:rPr>
              <a:t>is</a:t>
            </a:r>
            <a:r>
              <a:rPr sz="1450" spc="145" dirty="0">
                <a:latin typeface="Cambria"/>
                <a:cs typeface="Cambria"/>
              </a:rPr>
              <a:t> an </a:t>
            </a:r>
            <a:r>
              <a:rPr sz="1450" spc="150" dirty="0">
                <a:latin typeface="Cambria"/>
                <a:cs typeface="Cambria"/>
              </a:rPr>
              <a:t> </a:t>
            </a:r>
            <a:r>
              <a:rPr sz="1450" spc="114" dirty="0">
                <a:latin typeface="Cambria"/>
                <a:cs typeface="Cambria"/>
              </a:rPr>
              <a:t>isometry</a:t>
            </a:r>
            <a:r>
              <a:rPr sz="1450" spc="130" dirty="0">
                <a:latin typeface="Cambria"/>
                <a:cs typeface="Cambria"/>
              </a:rPr>
              <a:t> </a:t>
            </a:r>
            <a:r>
              <a:rPr sz="1450" spc="140" dirty="0">
                <a:latin typeface="Cambria"/>
                <a:cs typeface="Cambria"/>
              </a:rPr>
              <a:t>composed</a:t>
            </a:r>
            <a:r>
              <a:rPr sz="1450" spc="135" dirty="0">
                <a:latin typeface="Cambria"/>
                <a:cs typeface="Cambria"/>
              </a:rPr>
              <a:t> </a:t>
            </a:r>
            <a:r>
              <a:rPr sz="1450" spc="110" dirty="0">
                <a:latin typeface="Cambria"/>
                <a:cs typeface="Cambria"/>
              </a:rPr>
              <a:t>with</a:t>
            </a:r>
            <a:r>
              <a:rPr sz="1450" spc="140" dirty="0">
                <a:latin typeface="Cambria"/>
                <a:cs typeface="Cambria"/>
              </a:rPr>
              <a:t> </a:t>
            </a:r>
            <a:r>
              <a:rPr sz="1450" spc="150" dirty="0">
                <a:latin typeface="Cambria"/>
                <a:cs typeface="Cambria"/>
              </a:rPr>
              <a:t>an</a:t>
            </a:r>
            <a:r>
              <a:rPr sz="1450" spc="135" dirty="0">
                <a:latin typeface="Cambria"/>
                <a:cs typeface="Cambria"/>
              </a:rPr>
              <a:t> </a:t>
            </a:r>
            <a:r>
              <a:rPr sz="1450" spc="110" dirty="0">
                <a:latin typeface="Cambria"/>
                <a:cs typeface="Cambria"/>
              </a:rPr>
              <a:t>isotropic </a:t>
            </a:r>
            <a:r>
              <a:rPr sz="1450" spc="-305" dirty="0">
                <a:latin typeface="Cambria"/>
                <a:cs typeface="Cambria"/>
              </a:rPr>
              <a:t> </a:t>
            </a:r>
            <a:r>
              <a:rPr sz="1450" spc="140" dirty="0">
                <a:latin typeface="Cambria"/>
                <a:cs typeface="Cambria"/>
              </a:rPr>
              <a:t>scaling, i.e</a:t>
            </a:r>
            <a:r>
              <a:rPr sz="1450" spc="140" dirty="0" smtClean="0">
                <a:latin typeface="Cambria"/>
                <a:cs typeface="Cambria"/>
              </a:rPr>
              <a:t>.</a:t>
            </a:r>
            <a:r>
              <a:rPr lang="en-GB" sz="1450" dirty="0">
                <a:latin typeface="Cambria"/>
                <a:cs typeface="Cambria"/>
              </a:rPr>
              <a:t> </a:t>
            </a:r>
            <a:r>
              <a:rPr lang="en-GB" sz="1450" dirty="0" smtClean="0">
                <a:latin typeface="Cambria"/>
                <a:cs typeface="Cambria"/>
              </a:rPr>
              <a:t>Fig. </a:t>
            </a:r>
            <a:r>
              <a:rPr sz="1450" spc="90" dirty="0" smtClean="0">
                <a:latin typeface="Cambria"/>
                <a:cs typeface="Cambria"/>
              </a:rPr>
              <a:t>(5.4</a:t>
            </a:r>
            <a:r>
              <a:rPr sz="1450" spc="90" dirty="0">
                <a:latin typeface="Cambria"/>
                <a:cs typeface="Cambria"/>
              </a:rPr>
              <a:t>)</a:t>
            </a:r>
            <a:endParaRPr sz="1450" dirty="0">
              <a:latin typeface="Cambria"/>
              <a:cs typeface="Cambria"/>
            </a:endParaRPr>
          </a:p>
          <a:p>
            <a:pPr marL="3982085" algn="ctr">
              <a:lnSpc>
                <a:spcPts val="1320"/>
              </a:lnSpc>
            </a:pPr>
            <a:r>
              <a:rPr sz="1150" spc="150" dirty="0">
                <a:latin typeface="Cambria"/>
                <a:cs typeface="Cambria"/>
              </a:rPr>
              <a:t>Fig</a:t>
            </a:r>
            <a:r>
              <a:rPr sz="1150" spc="120" dirty="0">
                <a:latin typeface="Cambria"/>
                <a:cs typeface="Cambria"/>
              </a:rPr>
              <a:t> </a:t>
            </a:r>
            <a:r>
              <a:rPr sz="1150" spc="114" dirty="0">
                <a:latin typeface="Cambria"/>
                <a:cs typeface="Cambria"/>
              </a:rPr>
              <a:t>5.6: </a:t>
            </a:r>
            <a:r>
              <a:rPr sz="1150" spc="105" dirty="0">
                <a:latin typeface="Cambria"/>
                <a:cs typeface="Cambria"/>
              </a:rPr>
              <a:t>Similarity</a:t>
            </a:r>
            <a:r>
              <a:rPr sz="1150" spc="125" dirty="0">
                <a:latin typeface="Cambria"/>
                <a:cs typeface="Cambria"/>
              </a:rPr>
              <a:t> </a:t>
            </a:r>
            <a:r>
              <a:rPr sz="1150" spc="350" dirty="0">
                <a:latin typeface="Cambria"/>
                <a:cs typeface="Cambria"/>
              </a:rPr>
              <a:t>=</a:t>
            </a:r>
            <a:endParaRPr sz="1150" dirty="0">
              <a:latin typeface="Cambria"/>
              <a:cs typeface="Cambria"/>
            </a:endParaRPr>
          </a:p>
          <a:p>
            <a:pPr marL="3994785" marR="5080" algn="ctr">
              <a:lnSpc>
                <a:spcPct val="106500"/>
              </a:lnSpc>
            </a:pPr>
            <a:r>
              <a:rPr sz="1150" spc="105" dirty="0">
                <a:latin typeface="Cambria"/>
                <a:cs typeface="Cambria"/>
              </a:rPr>
              <a:t>Translation</a:t>
            </a:r>
            <a:r>
              <a:rPr sz="1150" spc="114" dirty="0">
                <a:latin typeface="Cambria"/>
                <a:cs typeface="Cambria"/>
              </a:rPr>
              <a:t> </a:t>
            </a:r>
            <a:r>
              <a:rPr sz="1150" spc="350" dirty="0">
                <a:latin typeface="Cambria"/>
                <a:cs typeface="Cambria"/>
              </a:rPr>
              <a:t>+</a:t>
            </a:r>
            <a:r>
              <a:rPr sz="1150" spc="125" dirty="0">
                <a:latin typeface="Cambria"/>
                <a:cs typeface="Cambria"/>
              </a:rPr>
              <a:t> </a:t>
            </a:r>
            <a:r>
              <a:rPr sz="1150" spc="110" dirty="0">
                <a:latin typeface="Cambria"/>
                <a:cs typeface="Cambria"/>
              </a:rPr>
              <a:t>Rotation</a:t>
            </a:r>
            <a:r>
              <a:rPr sz="1150" spc="120" dirty="0">
                <a:latin typeface="Cambria"/>
                <a:cs typeface="Cambria"/>
              </a:rPr>
              <a:t> </a:t>
            </a:r>
            <a:r>
              <a:rPr sz="1150" spc="350" dirty="0">
                <a:latin typeface="Cambria"/>
                <a:cs typeface="Cambria"/>
              </a:rPr>
              <a:t>+ </a:t>
            </a:r>
            <a:r>
              <a:rPr sz="1150" spc="-240" dirty="0">
                <a:latin typeface="Cambria"/>
                <a:cs typeface="Cambria"/>
              </a:rPr>
              <a:t> </a:t>
            </a:r>
            <a:r>
              <a:rPr sz="1150" spc="100" dirty="0">
                <a:latin typeface="Cambria"/>
                <a:cs typeface="Cambria"/>
              </a:rPr>
              <a:t>Isotropic</a:t>
            </a:r>
            <a:r>
              <a:rPr sz="1150" spc="130" dirty="0">
                <a:latin typeface="Cambria"/>
                <a:cs typeface="Cambria"/>
              </a:rPr>
              <a:t> </a:t>
            </a:r>
            <a:r>
              <a:rPr sz="1150" spc="140" dirty="0">
                <a:latin typeface="Cambria"/>
                <a:cs typeface="Cambria"/>
              </a:rPr>
              <a:t>Scaling</a:t>
            </a:r>
            <a:endParaRPr sz="1150" dirty="0">
              <a:latin typeface="Cambria"/>
              <a:cs typeface="Cambria"/>
            </a:endParaRPr>
          </a:p>
          <a:p>
            <a:pPr>
              <a:lnSpc>
                <a:spcPct val="100000"/>
              </a:lnSpc>
              <a:spcBef>
                <a:spcPts val="50"/>
              </a:spcBef>
            </a:pPr>
            <a:endParaRPr sz="1400" dirty="0">
              <a:latin typeface="Cambria"/>
              <a:cs typeface="Cambria"/>
            </a:endParaRPr>
          </a:p>
          <a:p>
            <a:pPr marL="12700" marR="335280">
              <a:lnSpc>
                <a:spcPct val="100000"/>
              </a:lnSpc>
            </a:pPr>
            <a:r>
              <a:rPr sz="1450" spc="140" dirty="0">
                <a:latin typeface="Cambria"/>
                <a:cs typeface="Cambria"/>
              </a:rPr>
              <a:t>The</a:t>
            </a:r>
            <a:r>
              <a:rPr sz="1450" spc="145" dirty="0">
                <a:latin typeface="Cambria"/>
                <a:cs typeface="Cambria"/>
              </a:rPr>
              <a:t> </a:t>
            </a:r>
            <a:r>
              <a:rPr sz="1450" spc="130" dirty="0">
                <a:latin typeface="Cambria"/>
                <a:cs typeface="Cambria"/>
              </a:rPr>
              <a:t>above</a:t>
            </a:r>
            <a:r>
              <a:rPr sz="1450" spc="155" dirty="0">
                <a:latin typeface="Cambria"/>
                <a:cs typeface="Cambria"/>
              </a:rPr>
              <a:t> </a:t>
            </a:r>
            <a:r>
              <a:rPr sz="1450" spc="125" dirty="0">
                <a:latin typeface="Cambria"/>
                <a:cs typeface="Cambria"/>
              </a:rPr>
              <a:t>equation</a:t>
            </a:r>
            <a:r>
              <a:rPr sz="1450" spc="150" dirty="0">
                <a:latin typeface="Cambria"/>
                <a:cs typeface="Cambria"/>
              </a:rPr>
              <a:t> </a:t>
            </a:r>
            <a:r>
              <a:rPr sz="1450" spc="155" dirty="0">
                <a:latin typeface="Cambria"/>
                <a:cs typeface="Cambria"/>
              </a:rPr>
              <a:t>can</a:t>
            </a:r>
            <a:r>
              <a:rPr sz="1450" spc="145" dirty="0">
                <a:latin typeface="Cambria"/>
                <a:cs typeface="Cambria"/>
              </a:rPr>
              <a:t> </a:t>
            </a:r>
            <a:r>
              <a:rPr sz="1450" spc="150" dirty="0">
                <a:latin typeface="Cambria"/>
                <a:cs typeface="Cambria"/>
              </a:rPr>
              <a:t>be</a:t>
            </a:r>
            <a:r>
              <a:rPr sz="1450" spc="155" dirty="0">
                <a:latin typeface="Cambria"/>
                <a:cs typeface="Cambria"/>
              </a:rPr>
              <a:t> </a:t>
            </a:r>
            <a:r>
              <a:rPr sz="1450" spc="110" dirty="0">
                <a:latin typeface="Cambria"/>
                <a:cs typeface="Cambria"/>
              </a:rPr>
              <a:t>written</a:t>
            </a:r>
            <a:r>
              <a:rPr sz="1450" spc="150" dirty="0">
                <a:latin typeface="Cambria"/>
                <a:cs typeface="Cambria"/>
              </a:rPr>
              <a:t> </a:t>
            </a:r>
            <a:r>
              <a:rPr sz="1450" spc="135" dirty="0">
                <a:latin typeface="Cambria"/>
                <a:cs typeface="Cambria"/>
              </a:rPr>
              <a:t>more</a:t>
            </a:r>
            <a:r>
              <a:rPr sz="1450" spc="155" dirty="0">
                <a:latin typeface="Cambria"/>
                <a:cs typeface="Cambria"/>
              </a:rPr>
              <a:t> </a:t>
            </a:r>
            <a:r>
              <a:rPr sz="1450" spc="120" dirty="0">
                <a:latin typeface="Cambria"/>
                <a:cs typeface="Cambria"/>
              </a:rPr>
              <a:t>concisely</a:t>
            </a:r>
            <a:r>
              <a:rPr sz="1450" spc="145" dirty="0">
                <a:latin typeface="Cambria"/>
                <a:cs typeface="Cambria"/>
              </a:rPr>
              <a:t> </a:t>
            </a:r>
            <a:r>
              <a:rPr sz="1450" spc="95" dirty="0">
                <a:latin typeface="Cambria"/>
                <a:cs typeface="Cambria"/>
              </a:rPr>
              <a:t>in</a:t>
            </a:r>
            <a:r>
              <a:rPr sz="1450" spc="150" dirty="0">
                <a:latin typeface="Cambria"/>
                <a:cs typeface="Cambria"/>
              </a:rPr>
              <a:t> </a:t>
            </a:r>
            <a:r>
              <a:rPr sz="1450" spc="125" dirty="0">
                <a:latin typeface="Cambria"/>
                <a:cs typeface="Cambria"/>
              </a:rPr>
              <a:t>block </a:t>
            </a:r>
            <a:r>
              <a:rPr sz="1450" spc="-305" dirty="0">
                <a:latin typeface="Cambria"/>
                <a:cs typeface="Cambria"/>
              </a:rPr>
              <a:t> </a:t>
            </a:r>
            <a:r>
              <a:rPr sz="1450" spc="120" dirty="0">
                <a:latin typeface="Cambria"/>
                <a:cs typeface="Cambria"/>
              </a:rPr>
              <a:t>form</a:t>
            </a:r>
            <a:r>
              <a:rPr sz="1450" spc="140" dirty="0">
                <a:latin typeface="Cambria"/>
                <a:cs typeface="Cambria"/>
              </a:rPr>
              <a:t> as</a:t>
            </a:r>
            <a:endParaRPr sz="1450" dirty="0">
              <a:latin typeface="Cambria"/>
              <a:cs typeface="Cambria"/>
            </a:endParaRPr>
          </a:p>
          <a:p>
            <a:pPr>
              <a:lnSpc>
                <a:spcPct val="100000"/>
              </a:lnSpc>
              <a:spcBef>
                <a:spcPts val="20"/>
              </a:spcBef>
            </a:pPr>
            <a:endParaRPr sz="2450" dirty="0">
              <a:latin typeface="Cambria"/>
              <a:cs typeface="Cambria"/>
            </a:endParaRPr>
          </a:p>
          <a:p>
            <a:pPr marR="1095375" algn="ctr">
              <a:lnSpc>
                <a:spcPct val="100000"/>
              </a:lnSpc>
            </a:pPr>
            <a:r>
              <a:rPr sz="1450" spc="90" dirty="0">
                <a:latin typeface="Cambria"/>
                <a:cs typeface="Cambria"/>
              </a:rPr>
              <a:t>(5.5</a:t>
            </a:r>
            <a:r>
              <a:rPr sz="1450" spc="90" dirty="0" smtClean="0">
                <a:latin typeface="Cambria"/>
                <a:cs typeface="Cambria"/>
              </a:rPr>
              <a:t>)</a:t>
            </a:r>
            <a:endParaRPr lang="en-GB" sz="1450" spc="90" dirty="0" smtClean="0">
              <a:latin typeface="Cambria"/>
              <a:cs typeface="Cambria"/>
            </a:endParaRPr>
          </a:p>
          <a:p>
            <a:pPr marR="1095375" algn="ctr">
              <a:lnSpc>
                <a:spcPct val="100000"/>
              </a:lnSpc>
            </a:pPr>
            <a:endParaRPr lang="en-GB" sz="1450" spc="90" dirty="0">
              <a:latin typeface="Cambria"/>
              <a:cs typeface="Cambria"/>
            </a:endParaRPr>
          </a:p>
          <a:p>
            <a:pPr marR="1095375" algn="ctr">
              <a:lnSpc>
                <a:spcPct val="100000"/>
              </a:lnSpc>
            </a:pPr>
            <a:r>
              <a:rPr lang="en-GB" sz="1450" spc="140" dirty="0">
                <a:latin typeface="Cambria"/>
                <a:cs typeface="Cambria"/>
              </a:rPr>
              <a:t>where </a:t>
            </a:r>
            <a:r>
              <a:rPr lang="en-GB" sz="1450" b="1" spc="140" dirty="0">
                <a:latin typeface="Cambria"/>
                <a:cs typeface="Cambria"/>
              </a:rPr>
              <a:t>R</a:t>
            </a:r>
            <a:r>
              <a:rPr lang="en-GB" sz="1450" spc="140" dirty="0">
                <a:latin typeface="Cambria"/>
                <a:cs typeface="Cambria"/>
              </a:rPr>
              <a:t> is a 2x2 </a:t>
            </a:r>
            <a:r>
              <a:rPr lang="en-IN" sz="1450" spc="105" dirty="0">
                <a:latin typeface="Cambria"/>
                <a:cs typeface="Cambria"/>
              </a:rPr>
              <a:t>(orthogonal)</a:t>
            </a:r>
            <a:r>
              <a:rPr lang="en-IN" sz="1450" spc="120" dirty="0">
                <a:latin typeface="Cambria"/>
                <a:cs typeface="Cambria"/>
              </a:rPr>
              <a:t> </a:t>
            </a:r>
            <a:r>
              <a:rPr lang="en-IN" sz="1450" spc="110" dirty="0">
                <a:latin typeface="Cambria"/>
                <a:cs typeface="Cambria"/>
              </a:rPr>
              <a:t>rotation</a:t>
            </a:r>
            <a:r>
              <a:rPr lang="en-IN" sz="1450" spc="125" dirty="0">
                <a:latin typeface="Cambria"/>
                <a:cs typeface="Cambria"/>
              </a:rPr>
              <a:t> matrix, </a:t>
            </a:r>
            <a:r>
              <a:rPr lang="en-IN" sz="1450" b="1" spc="125" dirty="0">
                <a:latin typeface="Cambria"/>
                <a:cs typeface="Cambria"/>
              </a:rPr>
              <a:t>t</a:t>
            </a:r>
            <a:r>
              <a:rPr lang="en-IN" sz="1450" spc="125" dirty="0">
                <a:latin typeface="Cambria"/>
                <a:cs typeface="Cambria"/>
              </a:rPr>
              <a:t>, a translation vector, and </a:t>
            </a:r>
            <a:r>
              <a:rPr lang="en-IN" sz="1450" b="1" spc="125" dirty="0">
                <a:latin typeface="Cambria"/>
                <a:cs typeface="Cambria"/>
              </a:rPr>
              <a:t>0</a:t>
            </a:r>
            <a:r>
              <a:rPr lang="en-IN" sz="1450" spc="125" dirty="0">
                <a:latin typeface="Cambria"/>
                <a:cs typeface="Cambria"/>
              </a:rPr>
              <a:t> a null vector</a:t>
            </a:r>
            <a:endParaRPr lang="en-GB" sz="1450" spc="90" dirty="0" smtClean="0">
              <a:latin typeface="Cambria"/>
              <a:cs typeface="Cambria"/>
            </a:endParaRPr>
          </a:p>
        </p:txBody>
      </p:sp>
      <p:pic>
        <p:nvPicPr>
          <p:cNvPr id="5" name="object 11"/>
          <p:cNvPicPr/>
          <p:nvPr/>
        </p:nvPicPr>
        <p:blipFill>
          <a:blip r:embed="rId2" cstate="print"/>
          <a:stretch>
            <a:fillRect/>
          </a:stretch>
        </p:blipFill>
        <p:spPr>
          <a:xfrm>
            <a:off x="8304190" y="2491883"/>
            <a:ext cx="1968500" cy="1181099"/>
          </a:xfrm>
          <a:prstGeom prst="rect">
            <a:avLst/>
          </a:prstGeom>
        </p:spPr>
      </p:pic>
      <p:pic>
        <p:nvPicPr>
          <p:cNvPr id="6" name="object 12"/>
          <p:cNvPicPr/>
          <p:nvPr/>
        </p:nvPicPr>
        <p:blipFill>
          <a:blip r:embed="rId3" cstate="print"/>
          <a:stretch>
            <a:fillRect/>
          </a:stretch>
        </p:blipFill>
        <p:spPr>
          <a:xfrm>
            <a:off x="1445206" y="1898650"/>
            <a:ext cx="3390900" cy="800099"/>
          </a:xfrm>
          <a:prstGeom prst="rect">
            <a:avLst/>
          </a:prstGeom>
        </p:spPr>
      </p:pic>
      <p:pic>
        <p:nvPicPr>
          <p:cNvPr id="7" name="object 13"/>
          <p:cNvPicPr/>
          <p:nvPr/>
        </p:nvPicPr>
        <p:blipFill>
          <a:blip r:embed="rId4" cstate="print"/>
          <a:stretch>
            <a:fillRect/>
          </a:stretch>
        </p:blipFill>
        <p:spPr>
          <a:xfrm>
            <a:off x="2079952" y="3261576"/>
            <a:ext cx="2298865" cy="666480"/>
          </a:xfrm>
          <a:prstGeom prst="rect">
            <a:avLst/>
          </a:prstGeom>
        </p:spPr>
      </p:pic>
    </p:spTree>
    <p:extLst>
      <p:ext uri="{BB962C8B-B14F-4D97-AF65-F5344CB8AC3E}">
        <p14:creationId xmlns:p14="http://schemas.microsoft.com/office/powerpoint/2010/main" val="2317297140"/>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35641"/>
          </a:xfrm>
        </p:spPr>
        <p:txBody>
          <a:bodyPr>
            <a:normAutofit/>
          </a:bodyPr>
          <a:lstStyle/>
          <a:p>
            <a:r>
              <a:rPr lang="en-GB" sz="4000" spc="595" dirty="0"/>
              <a:t>C</a:t>
            </a:r>
            <a:r>
              <a:rPr lang="en-GB" sz="4000" spc="190" dirty="0"/>
              <a:t>l</a:t>
            </a:r>
            <a:r>
              <a:rPr lang="en-GB" sz="4000" spc="305" dirty="0"/>
              <a:t>a</a:t>
            </a:r>
            <a:r>
              <a:rPr lang="en-GB" sz="4000" spc="280" dirty="0"/>
              <a:t>s</a:t>
            </a:r>
            <a:r>
              <a:rPr lang="en-GB" sz="4000" spc="270" dirty="0"/>
              <a:t>s</a:t>
            </a:r>
            <a:r>
              <a:rPr lang="en-GB" sz="4000" spc="270" dirty="0">
                <a:latin typeface="Times New Roman"/>
                <a:cs typeface="Times New Roman"/>
              </a:rPr>
              <a:t> </a:t>
            </a:r>
            <a:r>
              <a:rPr lang="en-GB" sz="4000" spc="320" dirty="0"/>
              <a:t>I</a:t>
            </a:r>
            <a:r>
              <a:rPr lang="en-GB" sz="4000" spc="315" dirty="0"/>
              <a:t>I</a:t>
            </a:r>
            <a:r>
              <a:rPr lang="en-GB" sz="4000" spc="229" dirty="0"/>
              <a:t>:</a:t>
            </a:r>
            <a:r>
              <a:rPr lang="en-GB" sz="4000" spc="270" dirty="0">
                <a:latin typeface="Times New Roman"/>
                <a:cs typeface="Times New Roman"/>
              </a:rPr>
              <a:t> </a:t>
            </a:r>
            <a:r>
              <a:rPr lang="en-GB" sz="4000" spc="560" dirty="0" smtClean="0"/>
              <a:t>S</a:t>
            </a:r>
            <a:r>
              <a:rPr lang="en-GB" sz="4000" spc="175" dirty="0" smtClean="0"/>
              <a:t>i</a:t>
            </a:r>
            <a:r>
              <a:rPr lang="en-GB" sz="4000" spc="450" dirty="0" smtClean="0"/>
              <a:t>m</a:t>
            </a:r>
            <a:r>
              <a:rPr lang="en-GB" sz="4000" spc="175" dirty="0" smtClean="0"/>
              <a:t>i</a:t>
            </a:r>
            <a:r>
              <a:rPr lang="en-GB" sz="4000" spc="190" dirty="0" smtClean="0"/>
              <a:t>l</a:t>
            </a:r>
            <a:r>
              <a:rPr lang="en-GB" sz="4000" spc="305" dirty="0" smtClean="0"/>
              <a:t>a</a:t>
            </a:r>
            <a:r>
              <a:rPr lang="en-GB" sz="4000" spc="175" dirty="0" smtClean="0"/>
              <a:t>ri</a:t>
            </a:r>
            <a:r>
              <a:rPr lang="en-GB" sz="4000" spc="254" dirty="0" smtClean="0"/>
              <a:t>t</a:t>
            </a:r>
            <a:r>
              <a:rPr lang="en-GB" sz="4000" spc="130" dirty="0" smtClean="0"/>
              <a:t>y</a:t>
            </a:r>
            <a:r>
              <a:rPr lang="en-GB" sz="4000" spc="100" dirty="0" smtClean="0">
                <a:latin typeface="Times New Roman"/>
                <a:cs typeface="Times New Roman"/>
              </a:rPr>
              <a:t> </a:t>
            </a:r>
            <a:r>
              <a:rPr lang="en-GB" sz="4000" u="sng" spc="265" dirty="0">
                <a:uFill>
                  <a:solidFill>
                    <a:srgbClr val="000000"/>
                  </a:solidFill>
                </a:uFill>
              </a:rPr>
              <a:t>Transformations</a:t>
            </a:r>
            <a:r>
              <a:rPr lang="en-GB" sz="4000" u="sng" spc="275" dirty="0">
                <a:uFill>
                  <a:solidFill>
                    <a:srgbClr val="000000"/>
                  </a:solidFill>
                </a:uFill>
              </a:rPr>
              <a:t> </a:t>
            </a:r>
            <a:r>
              <a:rPr lang="en-GB" sz="4000" u="sng" spc="204" dirty="0">
                <a:uFill>
                  <a:solidFill>
                    <a:srgbClr val="000000"/>
                  </a:solidFill>
                </a:uFill>
              </a:rPr>
              <a:t>(2)</a:t>
            </a:r>
            <a:endParaRPr lang="en-IN" sz="4000" dirty="0"/>
          </a:p>
        </p:txBody>
      </p:sp>
      <p:sp>
        <p:nvSpPr>
          <p:cNvPr id="3" name="Content Placeholder 2"/>
          <p:cNvSpPr>
            <a:spLocks noGrp="1"/>
          </p:cNvSpPr>
          <p:nvPr>
            <p:ph idx="1"/>
          </p:nvPr>
        </p:nvSpPr>
        <p:spPr>
          <a:xfrm>
            <a:off x="695460" y="1529411"/>
            <a:ext cx="10753858" cy="4351338"/>
          </a:xfrm>
        </p:spPr>
        <p:txBody>
          <a:bodyPr>
            <a:normAutofit fontScale="70000" lnSpcReduction="20000"/>
          </a:bodyPr>
          <a:lstStyle/>
          <a:p>
            <a:pPr marL="0" indent="0">
              <a:lnSpc>
                <a:spcPct val="100000"/>
              </a:lnSpc>
              <a:spcBef>
                <a:spcPts val="120"/>
              </a:spcBef>
              <a:buNone/>
            </a:pPr>
            <a:r>
              <a:rPr lang="en-GB" spc="165" dirty="0">
                <a:latin typeface="Cambria"/>
                <a:cs typeface="Cambria"/>
              </a:rPr>
              <a:t>Degrees</a:t>
            </a:r>
            <a:r>
              <a:rPr lang="en-GB" spc="120" dirty="0">
                <a:latin typeface="Cambria"/>
                <a:cs typeface="Cambria"/>
              </a:rPr>
              <a:t> </a:t>
            </a:r>
            <a:r>
              <a:rPr lang="en-GB" spc="105" dirty="0">
                <a:latin typeface="Cambria"/>
                <a:cs typeface="Cambria"/>
              </a:rPr>
              <a:t>of</a:t>
            </a:r>
            <a:r>
              <a:rPr lang="en-GB" spc="120" dirty="0">
                <a:latin typeface="Cambria"/>
                <a:cs typeface="Cambria"/>
              </a:rPr>
              <a:t> </a:t>
            </a:r>
            <a:r>
              <a:rPr lang="en-GB" spc="155" dirty="0">
                <a:latin typeface="Cambria"/>
                <a:cs typeface="Cambria"/>
              </a:rPr>
              <a:t>Freedom</a:t>
            </a:r>
            <a:endParaRPr lang="en-GB" dirty="0">
              <a:latin typeface="Cambria"/>
              <a:cs typeface="Cambria"/>
            </a:endParaRPr>
          </a:p>
          <a:p>
            <a:pPr marL="361950" marR="5080">
              <a:lnSpc>
                <a:spcPct val="109800"/>
              </a:lnSpc>
              <a:spcBef>
                <a:spcPts val="1385"/>
              </a:spcBef>
              <a:tabLst>
                <a:tab pos="2642235" algn="l"/>
                <a:tab pos="5855335" algn="l"/>
              </a:tabLst>
            </a:pPr>
            <a:r>
              <a:rPr lang="en-GB" spc="130" dirty="0">
                <a:latin typeface="Cambria"/>
                <a:cs typeface="Cambria"/>
              </a:rPr>
              <a:t>Simil</a:t>
            </a:r>
            <a:r>
              <a:rPr lang="en-GB" spc="95" dirty="0">
                <a:latin typeface="Cambria"/>
                <a:cs typeface="Cambria"/>
              </a:rPr>
              <a:t>arit</a:t>
            </a:r>
            <a:r>
              <a:rPr lang="en-GB" spc="130" dirty="0">
                <a:latin typeface="Cambria"/>
                <a:cs typeface="Cambria"/>
              </a:rPr>
              <a:t>y</a:t>
            </a:r>
            <a:r>
              <a:rPr lang="en-GB" spc="100" dirty="0">
                <a:latin typeface="Times New Roman"/>
                <a:cs typeface="Times New Roman"/>
              </a:rPr>
              <a:t> </a:t>
            </a:r>
            <a:r>
              <a:rPr lang="en-GB" spc="125" dirty="0">
                <a:latin typeface="Cambria"/>
                <a:cs typeface="Cambria"/>
              </a:rPr>
              <a:t>Transformat</a:t>
            </a:r>
            <a:r>
              <a:rPr lang="en-GB" spc="110" dirty="0">
                <a:latin typeface="Cambria"/>
                <a:cs typeface="Cambria"/>
              </a:rPr>
              <a:t>ions</a:t>
            </a:r>
            <a:r>
              <a:rPr lang="en-GB" spc="105" dirty="0">
                <a:latin typeface="Times New Roman"/>
                <a:cs typeface="Times New Roman"/>
              </a:rPr>
              <a:t> </a:t>
            </a:r>
            <a:r>
              <a:rPr lang="en-GB" spc="140" dirty="0">
                <a:latin typeface="Cambria"/>
                <a:cs typeface="Cambria"/>
              </a:rPr>
              <a:t>hav</a:t>
            </a:r>
            <a:r>
              <a:rPr lang="en-GB" spc="135" dirty="0">
                <a:latin typeface="Cambria"/>
                <a:cs typeface="Cambria"/>
              </a:rPr>
              <a:t>e</a:t>
            </a:r>
            <a:r>
              <a:rPr lang="en-GB" spc="100" dirty="0">
                <a:latin typeface="Times New Roman"/>
                <a:cs typeface="Times New Roman"/>
              </a:rPr>
              <a:t> </a:t>
            </a:r>
            <a:r>
              <a:rPr lang="en-GB" spc="130" dirty="0">
                <a:latin typeface="Cambria"/>
                <a:cs typeface="Cambria"/>
              </a:rPr>
              <a:t>4</a:t>
            </a:r>
            <a:r>
              <a:rPr lang="en-GB" spc="100" dirty="0">
                <a:latin typeface="Times New Roman"/>
                <a:cs typeface="Times New Roman"/>
              </a:rPr>
              <a:t> </a:t>
            </a:r>
            <a:r>
              <a:rPr lang="en-GB" spc="235" dirty="0">
                <a:latin typeface="Cambria"/>
                <a:cs typeface="Cambria"/>
              </a:rPr>
              <a:t>D</a:t>
            </a:r>
            <a:r>
              <a:rPr lang="en-GB" spc="229" dirty="0">
                <a:latin typeface="Cambria"/>
                <a:cs typeface="Cambria"/>
              </a:rPr>
              <a:t>O</a:t>
            </a:r>
            <a:r>
              <a:rPr lang="en-GB" spc="185" dirty="0">
                <a:latin typeface="Cambria"/>
                <a:cs typeface="Cambria"/>
              </a:rPr>
              <a:t>F</a:t>
            </a:r>
            <a:r>
              <a:rPr lang="en-GB" spc="110" dirty="0">
                <a:latin typeface="Cambria"/>
                <a:cs typeface="Cambria"/>
              </a:rPr>
              <a:t>:</a:t>
            </a:r>
            <a:r>
              <a:rPr lang="en-GB" spc="105" dirty="0">
                <a:latin typeface="Times New Roman"/>
                <a:cs typeface="Times New Roman"/>
              </a:rPr>
              <a:t> </a:t>
            </a:r>
            <a:r>
              <a:rPr lang="en-GB" spc="135" dirty="0">
                <a:latin typeface="Cambria"/>
                <a:cs typeface="Cambria"/>
              </a:rPr>
              <a:t>on</a:t>
            </a:r>
            <a:r>
              <a:rPr lang="en-GB" spc="125" dirty="0">
                <a:latin typeface="Cambria"/>
                <a:cs typeface="Cambria"/>
              </a:rPr>
              <a:t>e</a:t>
            </a:r>
            <a:r>
              <a:rPr lang="en-GB" spc="105" dirty="0">
                <a:latin typeface="Times New Roman"/>
                <a:cs typeface="Times New Roman"/>
              </a:rPr>
              <a:t> </a:t>
            </a:r>
            <a:r>
              <a:rPr lang="en-GB" spc="100" dirty="0">
                <a:latin typeface="Cambria"/>
                <a:cs typeface="Cambria"/>
              </a:rPr>
              <a:t>fo</a:t>
            </a:r>
            <a:r>
              <a:rPr lang="en-GB" spc="105" dirty="0">
                <a:latin typeface="Cambria"/>
                <a:cs typeface="Cambria"/>
              </a:rPr>
              <a:t>r</a:t>
            </a:r>
            <a:r>
              <a:rPr lang="en-GB" spc="100" dirty="0">
                <a:latin typeface="Times New Roman"/>
                <a:cs typeface="Times New Roman"/>
              </a:rPr>
              <a:t> </a:t>
            </a:r>
            <a:r>
              <a:rPr lang="en-GB" spc="105" dirty="0">
                <a:latin typeface="Cambria"/>
                <a:cs typeface="Cambria"/>
              </a:rPr>
              <a:t>ro</a:t>
            </a:r>
            <a:r>
              <a:rPr lang="en-GB" spc="90" dirty="0">
                <a:latin typeface="Cambria"/>
                <a:cs typeface="Cambria"/>
              </a:rPr>
              <a:t>t</a:t>
            </a:r>
            <a:r>
              <a:rPr lang="en-GB" spc="100" dirty="0">
                <a:latin typeface="Cambria"/>
                <a:cs typeface="Cambria"/>
              </a:rPr>
              <a:t>atio</a:t>
            </a:r>
            <a:r>
              <a:rPr lang="en-GB" spc="145" dirty="0">
                <a:latin typeface="Cambria"/>
                <a:cs typeface="Cambria"/>
              </a:rPr>
              <a:t>n</a:t>
            </a:r>
            <a:r>
              <a:rPr lang="en-GB" dirty="0">
                <a:latin typeface="Times New Roman"/>
                <a:cs typeface="Times New Roman"/>
              </a:rPr>
              <a:t>	</a:t>
            </a:r>
            <a:r>
              <a:rPr lang="en-GB" spc="175" dirty="0">
                <a:latin typeface="Cambria"/>
                <a:cs typeface="Cambria"/>
              </a:rPr>
              <a:t>, </a:t>
            </a:r>
            <a:r>
              <a:rPr lang="en-GB" spc="204" dirty="0">
                <a:latin typeface="Times New Roman"/>
                <a:cs typeface="Times New Roman"/>
              </a:rPr>
              <a:t> </a:t>
            </a:r>
            <a:r>
              <a:rPr lang="en-GB" spc="114" dirty="0">
                <a:latin typeface="Cambria"/>
                <a:cs typeface="Cambria"/>
              </a:rPr>
              <a:t>two</a:t>
            </a:r>
            <a:r>
              <a:rPr lang="en-GB" spc="150" dirty="0">
                <a:latin typeface="Cambria"/>
                <a:cs typeface="Cambria"/>
              </a:rPr>
              <a:t> </a:t>
            </a:r>
            <a:r>
              <a:rPr lang="en-GB" spc="105" dirty="0">
                <a:latin typeface="Cambria"/>
                <a:cs typeface="Cambria"/>
              </a:rPr>
              <a:t>for</a:t>
            </a:r>
            <a:r>
              <a:rPr lang="en-GB" spc="145" dirty="0">
                <a:latin typeface="Cambria"/>
                <a:cs typeface="Cambria"/>
              </a:rPr>
              <a:t> </a:t>
            </a:r>
            <a:r>
              <a:rPr lang="en-GB" spc="114" dirty="0">
                <a:latin typeface="Cambria"/>
                <a:cs typeface="Cambria"/>
              </a:rPr>
              <a:t>translation</a:t>
            </a:r>
            <a:r>
              <a:rPr lang="en-GB" spc="114" dirty="0">
                <a:latin typeface="Times New Roman"/>
                <a:cs typeface="Times New Roman"/>
              </a:rPr>
              <a:t>	</a:t>
            </a:r>
            <a:r>
              <a:rPr lang="en-GB" spc="165" dirty="0">
                <a:latin typeface="Cambria"/>
                <a:cs typeface="Cambria"/>
              </a:rPr>
              <a:t>,</a:t>
            </a:r>
            <a:r>
              <a:rPr lang="en-GB" spc="145" dirty="0">
                <a:latin typeface="Cambria"/>
                <a:cs typeface="Cambria"/>
              </a:rPr>
              <a:t> </a:t>
            </a:r>
            <a:r>
              <a:rPr lang="en-GB" spc="140" dirty="0">
                <a:latin typeface="Cambria"/>
                <a:cs typeface="Cambria"/>
              </a:rPr>
              <a:t>and</a:t>
            </a:r>
            <a:r>
              <a:rPr lang="en-GB" spc="145" dirty="0">
                <a:latin typeface="Cambria"/>
                <a:cs typeface="Cambria"/>
              </a:rPr>
              <a:t> </a:t>
            </a:r>
            <a:r>
              <a:rPr lang="en-GB" spc="130" dirty="0">
                <a:latin typeface="Cambria"/>
                <a:cs typeface="Cambria"/>
              </a:rPr>
              <a:t>one</a:t>
            </a:r>
            <a:r>
              <a:rPr lang="en-GB" spc="140" dirty="0">
                <a:latin typeface="Cambria"/>
                <a:cs typeface="Cambria"/>
              </a:rPr>
              <a:t> </a:t>
            </a:r>
            <a:r>
              <a:rPr lang="en-GB" spc="100" dirty="0">
                <a:latin typeface="Cambria"/>
                <a:cs typeface="Cambria"/>
              </a:rPr>
              <a:t>for</a:t>
            </a:r>
            <a:r>
              <a:rPr lang="en-GB" spc="140" dirty="0">
                <a:latin typeface="Cambria"/>
                <a:cs typeface="Cambria"/>
              </a:rPr>
              <a:t> </a:t>
            </a:r>
            <a:r>
              <a:rPr lang="en-GB" spc="135" dirty="0">
                <a:latin typeface="Cambria"/>
                <a:cs typeface="Cambria"/>
              </a:rPr>
              <a:t>scaling</a:t>
            </a:r>
            <a:endParaRPr lang="en-GB" dirty="0">
              <a:latin typeface="Cambria"/>
              <a:cs typeface="Cambria"/>
            </a:endParaRPr>
          </a:p>
          <a:p>
            <a:pPr marL="361950" marR="1330325">
              <a:lnSpc>
                <a:spcPct val="109800"/>
              </a:lnSpc>
              <a:spcBef>
                <a:spcPts val="120"/>
              </a:spcBef>
            </a:pPr>
            <a:r>
              <a:rPr lang="en-GB" spc="155" dirty="0">
                <a:latin typeface="Cambria"/>
                <a:cs typeface="Cambria"/>
              </a:rPr>
              <a:t>A</a:t>
            </a:r>
            <a:r>
              <a:rPr lang="en-GB" spc="140" dirty="0">
                <a:latin typeface="Cambria"/>
                <a:cs typeface="Cambria"/>
              </a:rPr>
              <a:t> </a:t>
            </a:r>
            <a:r>
              <a:rPr lang="en-GB" spc="100" dirty="0">
                <a:latin typeface="Cambria"/>
                <a:cs typeface="Cambria"/>
              </a:rPr>
              <a:t>similarity</a:t>
            </a:r>
            <a:r>
              <a:rPr lang="en-GB" spc="140" dirty="0">
                <a:latin typeface="Cambria"/>
                <a:cs typeface="Cambria"/>
              </a:rPr>
              <a:t> </a:t>
            </a:r>
            <a:r>
              <a:rPr lang="en-GB" spc="155" dirty="0">
                <a:latin typeface="Cambria"/>
                <a:cs typeface="Cambria"/>
              </a:rPr>
              <a:t>can</a:t>
            </a:r>
            <a:r>
              <a:rPr lang="en-GB" spc="140" dirty="0">
                <a:latin typeface="Cambria"/>
                <a:cs typeface="Cambria"/>
              </a:rPr>
              <a:t> </a:t>
            </a:r>
            <a:r>
              <a:rPr lang="en-GB" spc="150" dirty="0">
                <a:latin typeface="Cambria"/>
                <a:cs typeface="Cambria"/>
              </a:rPr>
              <a:t>be</a:t>
            </a:r>
            <a:r>
              <a:rPr lang="en-GB" spc="145" dirty="0">
                <a:latin typeface="Cambria"/>
                <a:cs typeface="Cambria"/>
              </a:rPr>
              <a:t> </a:t>
            </a:r>
            <a:r>
              <a:rPr lang="en-GB" spc="140" dirty="0">
                <a:latin typeface="Cambria"/>
                <a:cs typeface="Cambria"/>
              </a:rPr>
              <a:t>computed </a:t>
            </a:r>
            <a:r>
              <a:rPr lang="en-GB" spc="120" dirty="0">
                <a:latin typeface="Cambria"/>
                <a:cs typeface="Cambria"/>
              </a:rPr>
              <a:t>from</a:t>
            </a:r>
            <a:r>
              <a:rPr lang="en-GB" spc="140" dirty="0">
                <a:latin typeface="Cambria"/>
                <a:cs typeface="Cambria"/>
              </a:rPr>
              <a:t> </a:t>
            </a:r>
            <a:r>
              <a:rPr lang="en-GB" spc="114" dirty="0">
                <a:latin typeface="Cambria"/>
                <a:cs typeface="Cambria"/>
              </a:rPr>
              <a:t>two</a:t>
            </a:r>
            <a:r>
              <a:rPr lang="en-GB" spc="145" dirty="0">
                <a:latin typeface="Cambria"/>
                <a:cs typeface="Cambria"/>
              </a:rPr>
              <a:t> </a:t>
            </a:r>
            <a:r>
              <a:rPr lang="en-GB" spc="105" dirty="0">
                <a:latin typeface="Cambria"/>
                <a:cs typeface="Cambria"/>
              </a:rPr>
              <a:t>point </a:t>
            </a:r>
            <a:r>
              <a:rPr lang="en-GB" spc="-305" dirty="0">
                <a:latin typeface="Cambria"/>
                <a:cs typeface="Cambria"/>
              </a:rPr>
              <a:t> </a:t>
            </a:r>
            <a:r>
              <a:rPr lang="en-GB" spc="135" dirty="0">
                <a:latin typeface="Cambria"/>
                <a:cs typeface="Cambria"/>
              </a:rPr>
              <a:t>correspondences</a:t>
            </a:r>
            <a:endParaRPr lang="en-GB" dirty="0">
              <a:latin typeface="Cambria"/>
              <a:cs typeface="Cambria"/>
            </a:endParaRPr>
          </a:p>
          <a:p>
            <a:pPr>
              <a:lnSpc>
                <a:spcPct val="100000"/>
              </a:lnSpc>
              <a:spcBef>
                <a:spcPts val="35"/>
              </a:spcBef>
            </a:pPr>
            <a:endParaRPr lang="en-GB" sz="2400" dirty="0">
              <a:latin typeface="Cambria"/>
              <a:cs typeface="Cambria"/>
            </a:endParaRPr>
          </a:p>
          <a:p>
            <a:pPr marL="0" indent="0">
              <a:lnSpc>
                <a:spcPct val="100000"/>
              </a:lnSpc>
              <a:buNone/>
            </a:pPr>
            <a:r>
              <a:rPr lang="en-GB" spc="120" dirty="0">
                <a:latin typeface="Cambria"/>
                <a:cs typeface="Cambria"/>
              </a:rPr>
              <a:t>Invariants</a:t>
            </a:r>
            <a:endParaRPr lang="en-GB" dirty="0">
              <a:latin typeface="Cambria"/>
              <a:cs typeface="Cambria"/>
            </a:endParaRPr>
          </a:p>
          <a:p>
            <a:pPr>
              <a:lnSpc>
                <a:spcPct val="100000"/>
              </a:lnSpc>
              <a:spcBef>
                <a:spcPts val="30"/>
              </a:spcBef>
            </a:pPr>
            <a:endParaRPr lang="en-GB" sz="2400" dirty="0">
              <a:latin typeface="Cambria"/>
              <a:cs typeface="Cambria"/>
            </a:endParaRPr>
          </a:p>
          <a:p>
            <a:pPr marL="361950">
              <a:lnSpc>
                <a:spcPct val="100000"/>
              </a:lnSpc>
            </a:pPr>
            <a:r>
              <a:rPr lang="en-GB" spc="140" dirty="0">
                <a:latin typeface="Cambria"/>
                <a:cs typeface="Cambria"/>
              </a:rPr>
              <a:t>Angles </a:t>
            </a:r>
            <a:r>
              <a:rPr lang="en-GB" spc="125" dirty="0">
                <a:latin typeface="Cambria"/>
                <a:cs typeface="Cambria"/>
              </a:rPr>
              <a:t>(angle</a:t>
            </a:r>
            <a:r>
              <a:rPr lang="en-GB" spc="135" dirty="0">
                <a:latin typeface="Cambria"/>
                <a:cs typeface="Cambria"/>
              </a:rPr>
              <a:t> </a:t>
            </a:r>
            <a:r>
              <a:rPr lang="en-GB" spc="140" dirty="0">
                <a:latin typeface="Cambria"/>
                <a:cs typeface="Cambria"/>
              </a:rPr>
              <a:t>between</a:t>
            </a:r>
            <a:r>
              <a:rPr lang="en-GB" spc="145" dirty="0">
                <a:latin typeface="Cambria"/>
                <a:cs typeface="Cambria"/>
              </a:rPr>
              <a:t> </a:t>
            </a:r>
            <a:r>
              <a:rPr lang="en-GB" spc="114" dirty="0">
                <a:latin typeface="Cambria"/>
                <a:cs typeface="Cambria"/>
              </a:rPr>
              <a:t>two</a:t>
            </a:r>
            <a:r>
              <a:rPr lang="en-GB" spc="140" dirty="0">
                <a:latin typeface="Cambria"/>
                <a:cs typeface="Cambria"/>
              </a:rPr>
              <a:t> </a:t>
            </a:r>
            <a:r>
              <a:rPr lang="en-GB" spc="95" dirty="0">
                <a:latin typeface="Cambria"/>
                <a:cs typeface="Cambria"/>
              </a:rPr>
              <a:t>lines)</a:t>
            </a:r>
            <a:endParaRPr lang="en-GB" dirty="0">
              <a:latin typeface="Cambria"/>
              <a:cs typeface="Cambria"/>
            </a:endParaRPr>
          </a:p>
          <a:p>
            <a:pPr marL="361950">
              <a:lnSpc>
                <a:spcPct val="100000"/>
              </a:lnSpc>
              <a:spcBef>
                <a:spcPts val="170"/>
              </a:spcBef>
            </a:pPr>
            <a:r>
              <a:rPr lang="en-GB" spc="110" dirty="0">
                <a:latin typeface="Cambria"/>
                <a:cs typeface="Cambria"/>
              </a:rPr>
              <a:t>Parallel</a:t>
            </a:r>
            <a:r>
              <a:rPr lang="en-GB" spc="140" dirty="0">
                <a:latin typeface="Cambria"/>
                <a:cs typeface="Cambria"/>
              </a:rPr>
              <a:t> </a:t>
            </a:r>
            <a:r>
              <a:rPr lang="en-GB" spc="110" dirty="0">
                <a:latin typeface="Cambria"/>
                <a:cs typeface="Cambria"/>
              </a:rPr>
              <a:t>lines</a:t>
            </a:r>
            <a:r>
              <a:rPr lang="en-GB" spc="150" dirty="0">
                <a:latin typeface="Cambria"/>
                <a:cs typeface="Cambria"/>
              </a:rPr>
              <a:t> </a:t>
            </a:r>
            <a:r>
              <a:rPr lang="en-GB" spc="140" dirty="0">
                <a:latin typeface="Cambria"/>
                <a:cs typeface="Cambria"/>
              </a:rPr>
              <a:t>are</a:t>
            </a:r>
            <a:r>
              <a:rPr lang="en-GB" spc="145" dirty="0">
                <a:latin typeface="Cambria"/>
                <a:cs typeface="Cambria"/>
              </a:rPr>
              <a:t> mapped </a:t>
            </a:r>
            <a:r>
              <a:rPr lang="en-GB" spc="105" dirty="0">
                <a:latin typeface="Cambria"/>
                <a:cs typeface="Cambria"/>
              </a:rPr>
              <a:t>to</a:t>
            </a:r>
            <a:r>
              <a:rPr lang="en-GB" spc="150" dirty="0">
                <a:latin typeface="Cambria"/>
                <a:cs typeface="Cambria"/>
              </a:rPr>
              <a:t> </a:t>
            </a:r>
            <a:r>
              <a:rPr lang="en-GB" spc="114" dirty="0">
                <a:latin typeface="Cambria"/>
                <a:cs typeface="Cambria"/>
              </a:rPr>
              <a:t>parallel</a:t>
            </a:r>
            <a:r>
              <a:rPr lang="en-GB" spc="145" dirty="0">
                <a:latin typeface="Cambria"/>
                <a:cs typeface="Cambria"/>
              </a:rPr>
              <a:t> </a:t>
            </a:r>
            <a:r>
              <a:rPr lang="en-GB" spc="110" dirty="0">
                <a:latin typeface="Cambria"/>
                <a:cs typeface="Cambria"/>
              </a:rPr>
              <a:t>lines</a:t>
            </a:r>
            <a:endParaRPr lang="en-GB" dirty="0">
              <a:latin typeface="Cambria"/>
              <a:cs typeface="Cambria"/>
            </a:endParaRPr>
          </a:p>
          <a:p>
            <a:pPr marL="361950" marR="494030">
              <a:lnSpc>
                <a:spcPct val="109800"/>
              </a:lnSpc>
            </a:pPr>
            <a:r>
              <a:rPr lang="en-GB" spc="140" dirty="0">
                <a:latin typeface="Cambria"/>
                <a:cs typeface="Cambria"/>
              </a:rPr>
              <a:t>The</a:t>
            </a:r>
            <a:r>
              <a:rPr lang="en-GB" spc="145" dirty="0">
                <a:latin typeface="Cambria"/>
                <a:cs typeface="Cambria"/>
              </a:rPr>
              <a:t> </a:t>
            </a:r>
            <a:r>
              <a:rPr lang="en-GB" spc="140" dirty="0">
                <a:latin typeface="Cambria"/>
                <a:cs typeface="Cambria"/>
              </a:rPr>
              <a:t>length</a:t>
            </a:r>
            <a:r>
              <a:rPr lang="en-GB" spc="145" dirty="0">
                <a:latin typeface="Cambria"/>
                <a:cs typeface="Cambria"/>
              </a:rPr>
              <a:t> </a:t>
            </a:r>
            <a:r>
              <a:rPr lang="en-GB" spc="140" dirty="0">
                <a:latin typeface="Cambria"/>
                <a:cs typeface="Cambria"/>
              </a:rPr>
              <a:t>between</a:t>
            </a:r>
            <a:r>
              <a:rPr lang="en-GB" spc="155" dirty="0">
                <a:latin typeface="Cambria"/>
                <a:cs typeface="Cambria"/>
              </a:rPr>
              <a:t> </a:t>
            </a:r>
            <a:r>
              <a:rPr lang="en-GB" spc="105" dirty="0" smtClean="0">
                <a:latin typeface="Cambria"/>
                <a:cs typeface="Cambria"/>
              </a:rPr>
              <a:t>two</a:t>
            </a:r>
            <a:r>
              <a:rPr lang="en-GB" spc="150" dirty="0" smtClean="0">
                <a:latin typeface="Cambria"/>
                <a:cs typeface="Cambria"/>
              </a:rPr>
              <a:t> </a:t>
            </a:r>
            <a:r>
              <a:rPr lang="en-GB" spc="105" dirty="0">
                <a:latin typeface="Cambria"/>
                <a:cs typeface="Cambria"/>
              </a:rPr>
              <a:t>points</a:t>
            </a:r>
            <a:r>
              <a:rPr lang="en-GB" spc="155" dirty="0">
                <a:latin typeface="Cambria"/>
                <a:cs typeface="Cambria"/>
              </a:rPr>
              <a:t> </a:t>
            </a:r>
            <a:r>
              <a:rPr lang="en-GB" spc="95" dirty="0">
                <a:latin typeface="Cambria"/>
                <a:cs typeface="Cambria"/>
              </a:rPr>
              <a:t>is</a:t>
            </a:r>
            <a:r>
              <a:rPr lang="en-GB" spc="145" dirty="0">
                <a:latin typeface="Cambria"/>
                <a:cs typeface="Cambria"/>
              </a:rPr>
              <a:t> </a:t>
            </a:r>
            <a:r>
              <a:rPr lang="en-GB" spc="110" dirty="0">
                <a:latin typeface="Cambria"/>
                <a:cs typeface="Cambria"/>
              </a:rPr>
              <a:t>not</a:t>
            </a:r>
            <a:r>
              <a:rPr lang="en-GB" spc="150" dirty="0">
                <a:latin typeface="Cambria"/>
                <a:cs typeface="Cambria"/>
              </a:rPr>
              <a:t> </a:t>
            </a:r>
            <a:r>
              <a:rPr lang="en-GB" spc="114" dirty="0">
                <a:latin typeface="Cambria"/>
                <a:cs typeface="Cambria"/>
              </a:rPr>
              <a:t>invariant,</a:t>
            </a:r>
            <a:r>
              <a:rPr lang="en-GB" spc="145" dirty="0">
                <a:latin typeface="Cambria"/>
                <a:cs typeface="Cambria"/>
              </a:rPr>
              <a:t> </a:t>
            </a:r>
            <a:r>
              <a:rPr lang="en-GB" spc="125" dirty="0">
                <a:latin typeface="Cambria"/>
                <a:cs typeface="Cambria"/>
              </a:rPr>
              <a:t>but</a:t>
            </a:r>
            <a:r>
              <a:rPr lang="en-GB" spc="150" dirty="0">
                <a:latin typeface="Cambria"/>
                <a:cs typeface="Cambria"/>
              </a:rPr>
              <a:t> </a:t>
            </a:r>
            <a:r>
              <a:rPr lang="en-GB" spc="130" dirty="0">
                <a:latin typeface="Cambria"/>
                <a:cs typeface="Cambria"/>
              </a:rPr>
              <a:t>the </a:t>
            </a:r>
            <a:r>
              <a:rPr lang="en-GB" spc="-305" dirty="0">
                <a:latin typeface="Cambria"/>
                <a:cs typeface="Cambria"/>
              </a:rPr>
              <a:t> </a:t>
            </a:r>
            <a:r>
              <a:rPr lang="en-GB" spc="110" dirty="0" smtClean="0">
                <a:latin typeface="Cambria"/>
                <a:cs typeface="Cambria"/>
              </a:rPr>
              <a:t>ratio</a:t>
            </a:r>
            <a:r>
              <a:rPr lang="en-GB" spc="140" dirty="0" smtClean="0">
                <a:latin typeface="Cambria"/>
                <a:cs typeface="Cambria"/>
              </a:rPr>
              <a:t> </a:t>
            </a:r>
            <a:r>
              <a:rPr lang="en-GB" spc="105" dirty="0">
                <a:latin typeface="Cambria"/>
                <a:cs typeface="Cambria"/>
              </a:rPr>
              <a:t>of</a:t>
            </a:r>
            <a:r>
              <a:rPr lang="en-GB" spc="140" dirty="0">
                <a:latin typeface="Cambria"/>
                <a:cs typeface="Cambria"/>
              </a:rPr>
              <a:t> </a:t>
            </a:r>
            <a:r>
              <a:rPr lang="en-GB" spc="114" dirty="0">
                <a:latin typeface="Cambria"/>
                <a:cs typeface="Cambria"/>
              </a:rPr>
              <a:t>two</a:t>
            </a:r>
            <a:r>
              <a:rPr lang="en-GB" spc="150" dirty="0">
                <a:latin typeface="Cambria"/>
                <a:cs typeface="Cambria"/>
              </a:rPr>
              <a:t> </a:t>
            </a:r>
            <a:r>
              <a:rPr lang="en-GB" spc="135" dirty="0">
                <a:latin typeface="Cambria"/>
                <a:cs typeface="Cambria"/>
              </a:rPr>
              <a:t>lengths</a:t>
            </a:r>
            <a:r>
              <a:rPr lang="en-GB" spc="140" dirty="0">
                <a:latin typeface="Cambria"/>
                <a:cs typeface="Cambria"/>
              </a:rPr>
              <a:t> </a:t>
            </a:r>
            <a:r>
              <a:rPr lang="en-GB" spc="95" dirty="0">
                <a:latin typeface="Cambria"/>
                <a:cs typeface="Cambria"/>
              </a:rPr>
              <a:t>is</a:t>
            </a:r>
            <a:endParaRPr lang="en-GB" dirty="0">
              <a:latin typeface="Cambria"/>
              <a:cs typeface="Cambria"/>
            </a:endParaRPr>
          </a:p>
          <a:p>
            <a:pPr marL="361950" marR="623570">
              <a:lnSpc>
                <a:spcPct val="109800"/>
              </a:lnSpc>
            </a:pPr>
            <a:r>
              <a:rPr lang="en-GB" spc="120" dirty="0">
                <a:latin typeface="Cambria"/>
                <a:cs typeface="Cambria"/>
              </a:rPr>
              <a:t>Similarly</a:t>
            </a:r>
            <a:r>
              <a:rPr lang="en-GB" spc="135" dirty="0">
                <a:latin typeface="Cambria"/>
                <a:cs typeface="Cambria"/>
              </a:rPr>
              <a:t> the</a:t>
            </a:r>
            <a:r>
              <a:rPr lang="en-GB" spc="145" dirty="0">
                <a:latin typeface="Cambria"/>
                <a:cs typeface="Cambria"/>
              </a:rPr>
              <a:t> </a:t>
            </a:r>
            <a:r>
              <a:rPr lang="en-GB" spc="105" dirty="0">
                <a:latin typeface="Cambria"/>
                <a:cs typeface="Cambria"/>
              </a:rPr>
              <a:t>ratio</a:t>
            </a:r>
            <a:r>
              <a:rPr lang="en-GB" spc="135" dirty="0">
                <a:latin typeface="Cambria"/>
                <a:cs typeface="Cambria"/>
              </a:rPr>
              <a:t> </a:t>
            </a:r>
            <a:r>
              <a:rPr lang="en-GB" spc="105" dirty="0">
                <a:latin typeface="Cambria"/>
                <a:cs typeface="Cambria"/>
              </a:rPr>
              <a:t>of</a:t>
            </a:r>
            <a:r>
              <a:rPr lang="en-GB" spc="140" dirty="0">
                <a:latin typeface="Cambria"/>
                <a:cs typeface="Cambria"/>
              </a:rPr>
              <a:t> areas</a:t>
            </a:r>
            <a:r>
              <a:rPr lang="en-GB" spc="145" dirty="0">
                <a:latin typeface="Cambria"/>
                <a:cs typeface="Cambria"/>
              </a:rPr>
              <a:t> </a:t>
            </a:r>
            <a:r>
              <a:rPr lang="en-GB" spc="95" dirty="0">
                <a:latin typeface="Cambria"/>
                <a:cs typeface="Cambria"/>
              </a:rPr>
              <a:t>is</a:t>
            </a:r>
            <a:r>
              <a:rPr lang="en-GB" spc="140" dirty="0">
                <a:latin typeface="Cambria"/>
                <a:cs typeface="Cambria"/>
              </a:rPr>
              <a:t> </a:t>
            </a:r>
            <a:r>
              <a:rPr lang="en-GB" spc="114" dirty="0">
                <a:latin typeface="Cambria"/>
                <a:cs typeface="Cambria"/>
              </a:rPr>
              <a:t>invariant</a:t>
            </a:r>
            <a:r>
              <a:rPr lang="en-GB" spc="140" dirty="0">
                <a:latin typeface="Cambria"/>
                <a:cs typeface="Cambria"/>
              </a:rPr>
              <a:t> </a:t>
            </a:r>
            <a:r>
              <a:rPr lang="en-GB" spc="135" dirty="0">
                <a:latin typeface="Cambria"/>
                <a:cs typeface="Cambria"/>
              </a:rPr>
              <a:t>(because</a:t>
            </a:r>
            <a:r>
              <a:rPr lang="en-GB" spc="145" dirty="0">
                <a:latin typeface="Cambria"/>
                <a:cs typeface="Cambria"/>
              </a:rPr>
              <a:t> </a:t>
            </a:r>
            <a:r>
              <a:rPr lang="en-GB" spc="130" dirty="0">
                <a:latin typeface="Cambria"/>
                <a:cs typeface="Cambria"/>
              </a:rPr>
              <a:t>the </a:t>
            </a:r>
            <a:r>
              <a:rPr lang="en-GB" spc="-305" dirty="0">
                <a:latin typeface="Cambria"/>
                <a:cs typeface="Cambria"/>
              </a:rPr>
              <a:t> </a:t>
            </a:r>
            <a:r>
              <a:rPr lang="en-GB" spc="135" dirty="0">
                <a:latin typeface="Cambria"/>
                <a:cs typeface="Cambria"/>
              </a:rPr>
              <a:t>squared</a:t>
            </a:r>
            <a:r>
              <a:rPr lang="en-GB" spc="145" dirty="0">
                <a:latin typeface="Cambria"/>
                <a:cs typeface="Cambria"/>
              </a:rPr>
              <a:t> </a:t>
            </a:r>
            <a:r>
              <a:rPr lang="en-GB" spc="135" dirty="0">
                <a:latin typeface="Cambria"/>
                <a:cs typeface="Cambria"/>
              </a:rPr>
              <a:t>scaling</a:t>
            </a:r>
            <a:r>
              <a:rPr lang="en-GB" spc="140" dirty="0">
                <a:latin typeface="Cambria"/>
                <a:cs typeface="Cambria"/>
              </a:rPr>
              <a:t> </a:t>
            </a:r>
            <a:r>
              <a:rPr lang="en-GB" spc="145" dirty="0">
                <a:latin typeface="Cambria"/>
                <a:cs typeface="Cambria"/>
              </a:rPr>
              <a:t>cancels</a:t>
            </a:r>
            <a:r>
              <a:rPr lang="en-GB" spc="150" dirty="0">
                <a:latin typeface="Cambria"/>
                <a:cs typeface="Cambria"/>
              </a:rPr>
              <a:t> </a:t>
            </a:r>
            <a:r>
              <a:rPr lang="en-GB" spc="90" dirty="0">
                <a:latin typeface="Cambria"/>
                <a:cs typeface="Cambria"/>
              </a:rPr>
              <a:t>out)</a:t>
            </a:r>
            <a:endParaRPr lang="en-GB" dirty="0">
              <a:latin typeface="Cambria"/>
              <a:cs typeface="Cambria"/>
            </a:endParaRPr>
          </a:p>
          <a:p>
            <a:endParaRPr lang="en-IN" dirty="0"/>
          </a:p>
        </p:txBody>
      </p:sp>
    </p:spTree>
    <p:extLst>
      <p:ext uri="{BB962C8B-B14F-4D97-AF65-F5344CB8AC3E}">
        <p14:creationId xmlns:p14="http://schemas.microsoft.com/office/powerpoint/2010/main" val="1087533869"/>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57577"/>
            <a:ext cx="10515600" cy="965917"/>
          </a:xfrm>
        </p:spPr>
        <p:txBody>
          <a:bodyPr>
            <a:normAutofit fontScale="90000"/>
          </a:bodyPr>
          <a:lstStyle/>
          <a:p>
            <a:r>
              <a:rPr lang="en-GB" spc="595" dirty="0"/>
              <a:t>C</a:t>
            </a:r>
            <a:r>
              <a:rPr lang="en-GB" spc="190" dirty="0"/>
              <a:t>l</a:t>
            </a:r>
            <a:r>
              <a:rPr lang="en-GB" spc="305" dirty="0"/>
              <a:t>a</a:t>
            </a:r>
            <a:r>
              <a:rPr lang="en-GB" spc="280" dirty="0"/>
              <a:t>s</a:t>
            </a:r>
            <a:r>
              <a:rPr lang="en-GB" spc="270" dirty="0"/>
              <a:t>s</a:t>
            </a:r>
            <a:r>
              <a:rPr lang="en-GB" spc="270" dirty="0">
                <a:latin typeface="Times New Roman"/>
                <a:cs typeface="Times New Roman"/>
              </a:rPr>
              <a:t> </a:t>
            </a:r>
            <a:r>
              <a:rPr lang="en-GB" spc="320" dirty="0"/>
              <a:t>I</a:t>
            </a:r>
            <a:r>
              <a:rPr lang="en-GB" spc="315" dirty="0"/>
              <a:t>I</a:t>
            </a:r>
            <a:r>
              <a:rPr lang="en-GB" spc="229" dirty="0"/>
              <a:t>:</a:t>
            </a:r>
            <a:r>
              <a:rPr lang="en-GB" spc="270" dirty="0">
                <a:latin typeface="Times New Roman"/>
                <a:cs typeface="Times New Roman"/>
              </a:rPr>
              <a:t> </a:t>
            </a:r>
            <a:r>
              <a:rPr lang="en-GB" spc="560" dirty="0"/>
              <a:t>S</a:t>
            </a:r>
            <a:r>
              <a:rPr lang="en-GB" spc="175" dirty="0"/>
              <a:t>i</a:t>
            </a:r>
            <a:r>
              <a:rPr lang="en-GB" spc="450" dirty="0"/>
              <a:t>m</a:t>
            </a:r>
            <a:r>
              <a:rPr lang="en-GB" spc="175" dirty="0"/>
              <a:t>i</a:t>
            </a:r>
            <a:r>
              <a:rPr lang="en-GB" spc="190" dirty="0"/>
              <a:t>l</a:t>
            </a:r>
            <a:r>
              <a:rPr lang="en-GB" spc="305" dirty="0"/>
              <a:t>a</a:t>
            </a:r>
            <a:r>
              <a:rPr lang="en-GB" spc="175" dirty="0"/>
              <a:t>ri</a:t>
            </a:r>
            <a:r>
              <a:rPr lang="en-GB" spc="254" dirty="0"/>
              <a:t>t</a:t>
            </a:r>
            <a:r>
              <a:rPr lang="en-GB" spc="130" dirty="0"/>
              <a:t>y</a:t>
            </a:r>
            <a:r>
              <a:rPr lang="en-GB" dirty="0">
                <a:latin typeface="Times New Roman"/>
                <a:cs typeface="Times New Roman"/>
              </a:rPr>
              <a:t>	</a:t>
            </a:r>
            <a:r>
              <a:rPr lang="en-GB" u="sng" spc="265" dirty="0" smtClean="0">
                <a:uFill>
                  <a:solidFill>
                    <a:srgbClr val="000000"/>
                  </a:solidFill>
                </a:uFill>
              </a:rPr>
              <a:t>Transformations</a:t>
            </a:r>
            <a:r>
              <a:rPr lang="en-GB" u="sng" spc="285" dirty="0" smtClean="0">
                <a:uFill>
                  <a:solidFill>
                    <a:srgbClr val="000000"/>
                  </a:solidFill>
                </a:uFill>
              </a:rPr>
              <a:t> </a:t>
            </a:r>
            <a:r>
              <a:rPr lang="en-GB" u="sng" spc="310" dirty="0">
                <a:uFill>
                  <a:solidFill>
                    <a:srgbClr val="000000"/>
                  </a:solidFill>
                </a:uFill>
              </a:rPr>
              <a:t>Example</a:t>
            </a:r>
            <a:endParaRPr lang="en-IN" dirty="0"/>
          </a:p>
        </p:txBody>
      </p:sp>
      <p:sp>
        <p:nvSpPr>
          <p:cNvPr id="3" name="Content Placeholder 2"/>
          <p:cNvSpPr>
            <a:spLocks noGrp="1"/>
          </p:cNvSpPr>
          <p:nvPr>
            <p:ph idx="1"/>
          </p:nvPr>
        </p:nvSpPr>
        <p:spPr>
          <a:xfrm>
            <a:off x="838200" y="1365161"/>
            <a:ext cx="10469451" cy="4811802"/>
          </a:xfrm>
        </p:spPr>
        <p:txBody>
          <a:bodyPr/>
          <a:lstStyle/>
          <a:p>
            <a:endParaRPr lang="en-IN" dirty="0"/>
          </a:p>
        </p:txBody>
      </p:sp>
      <p:pic>
        <p:nvPicPr>
          <p:cNvPr id="4" name="object 6"/>
          <p:cNvPicPr/>
          <p:nvPr/>
        </p:nvPicPr>
        <p:blipFill>
          <a:blip r:embed="rId2" cstate="print"/>
          <a:stretch>
            <a:fillRect/>
          </a:stretch>
        </p:blipFill>
        <p:spPr>
          <a:xfrm>
            <a:off x="842101" y="1429555"/>
            <a:ext cx="3073075" cy="2540189"/>
          </a:xfrm>
          <a:prstGeom prst="rect">
            <a:avLst/>
          </a:prstGeom>
        </p:spPr>
      </p:pic>
      <p:sp>
        <p:nvSpPr>
          <p:cNvPr id="5" name="object 8"/>
          <p:cNvSpPr txBox="1"/>
          <p:nvPr/>
        </p:nvSpPr>
        <p:spPr>
          <a:xfrm>
            <a:off x="4567936" y="1438363"/>
            <a:ext cx="1975485" cy="969111"/>
          </a:xfrm>
          <a:prstGeom prst="rect">
            <a:avLst/>
          </a:prstGeom>
        </p:spPr>
        <p:txBody>
          <a:bodyPr vert="horz" wrap="square" lIns="0" tIns="5080" rIns="0" bIns="0" rtlCol="0">
            <a:spAutoFit/>
          </a:bodyPr>
          <a:lstStyle/>
          <a:p>
            <a:pPr marL="12700" marR="5080">
              <a:lnSpc>
                <a:spcPct val="106500"/>
              </a:lnSpc>
              <a:spcBef>
                <a:spcPts val="40"/>
              </a:spcBef>
            </a:pPr>
            <a:r>
              <a:rPr sz="2000" spc="105" dirty="0">
                <a:latin typeface="Cambria"/>
                <a:cs typeface="Cambria"/>
              </a:rPr>
              <a:t>Similarity </a:t>
            </a:r>
            <a:r>
              <a:rPr sz="2000" spc="110" dirty="0">
                <a:latin typeface="Cambria"/>
                <a:cs typeface="Cambria"/>
              </a:rPr>
              <a:t>transformation </a:t>
            </a:r>
            <a:r>
              <a:rPr sz="2000" spc="-240" dirty="0">
                <a:latin typeface="Cambria"/>
                <a:cs typeface="Cambria"/>
              </a:rPr>
              <a:t> </a:t>
            </a:r>
            <a:r>
              <a:rPr sz="2000" spc="100" dirty="0" smtClean="0">
                <a:latin typeface="Cambria"/>
                <a:cs typeface="Cambria"/>
              </a:rPr>
              <a:t>with</a:t>
            </a:r>
            <a:endParaRPr sz="2000" dirty="0">
              <a:latin typeface="Cambria"/>
              <a:cs typeface="Cambria"/>
            </a:endParaRPr>
          </a:p>
        </p:txBody>
      </p:sp>
      <p:pic>
        <p:nvPicPr>
          <p:cNvPr id="6" name="object 13"/>
          <p:cNvPicPr/>
          <p:nvPr/>
        </p:nvPicPr>
        <p:blipFill>
          <a:blip r:embed="rId3" cstate="print"/>
          <a:stretch>
            <a:fillRect/>
          </a:stretch>
        </p:blipFill>
        <p:spPr>
          <a:xfrm>
            <a:off x="7399283" y="1537617"/>
            <a:ext cx="2981089" cy="2235989"/>
          </a:xfrm>
          <a:prstGeom prst="rect">
            <a:avLst/>
          </a:prstGeom>
        </p:spPr>
      </p:pic>
      <p:grpSp>
        <p:nvGrpSpPr>
          <p:cNvPr id="7" name="object 15"/>
          <p:cNvGrpSpPr/>
          <p:nvPr/>
        </p:nvGrpSpPr>
        <p:grpSpPr>
          <a:xfrm>
            <a:off x="4988767" y="2690910"/>
            <a:ext cx="1842878" cy="1407464"/>
            <a:chOff x="2946400" y="2844800"/>
            <a:chExt cx="965200" cy="781685"/>
          </a:xfrm>
        </p:grpSpPr>
        <p:pic>
          <p:nvPicPr>
            <p:cNvPr id="8" name="object 16"/>
            <p:cNvPicPr/>
            <p:nvPr/>
          </p:nvPicPr>
          <p:blipFill>
            <a:blip r:embed="rId4" cstate="print"/>
            <a:stretch>
              <a:fillRect/>
            </a:stretch>
          </p:blipFill>
          <p:spPr>
            <a:xfrm>
              <a:off x="2946400" y="2844800"/>
              <a:ext cx="571500" cy="146303"/>
            </a:xfrm>
            <a:prstGeom prst="rect">
              <a:avLst/>
            </a:prstGeom>
          </p:spPr>
        </p:pic>
        <p:pic>
          <p:nvPicPr>
            <p:cNvPr id="9" name="object 17"/>
            <p:cNvPicPr/>
            <p:nvPr/>
          </p:nvPicPr>
          <p:blipFill>
            <a:blip r:embed="rId5" cstate="print"/>
            <a:stretch>
              <a:fillRect/>
            </a:stretch>
          </p:blipFill>
          <p:spPr>
            <a:xfrm>
              <a:off x="2946400" y="3022600"/>
              <a:ext cx="965200" cy="438410"/>
            </a:xfrm>
            <a:prstGeom prst="rect">
              <a:avLst/>
            </a:prstGeom>
          </p:spPr>
        </p:pic>
        <p:pic>
          <p:nvPicPr>
            <p:cNvPr id="10" name="object 18"/>
            <p:cNvPicPr/>
            <p:nvPr/>
          </p:nvPicPr>
          <p:blipFill>
            <a:blip r:embed="rId6" cstate="print"/>
            <a:stretch>
              <a:fillRect/>
            </a:stretch>
          </p:blipFill>
          <p:spPr>
            <a:xfrm>
              <a:off x="2946400" y="3479800"/>
              <a:ext cx="536947" cy="146303"/>
            </a:xfrm>
            <a:prstGeom prst="rect">
              <a:avLst/>
            </a:prstGeom>
          </p:spPr>
        </p:pic>
      </p:grpSp>
      <p:sp>
        <p:nvSpPr>
          <p:cNvPr id="11" name="object 7"/>
          <p:cNvSpPr txBox="1"/>
          <p:nvPr/>
        </p:nvSpPr>
        <p:spPr>
          <a:xfrm>
            <a:off x="1864084" y="4021929"/>
            <a:ext cx="1465803" cy="383823"/>
          </a:xfrm>
          <a:prstGeom prst="rect">
            <a:avLst/>
          </a:prstGeom>
        </p:spPr>
        <p:txBody>
          <a:bodyPr vert="horz" wrap="square" lIns="0" tIns="5080" rIns="0" bIns="0" rtlCol="0">
            <a:spAutoFit/>
          </a:bodyPr>
          <a:lstStyle/>
          <a:p>
            <a:pPr marL="411480" marR="5080" indent="-399415">
              <a:lnSpc>
                <a:spcPct val="106500"/>
              </a:lnSpc>
              <a:spcBef>
                <a:spcPts val="40"/>
              </a:spcBef>
            </a:pPr>
            <a:r>
              <a:rPr sz="1150" spc="150" dirty="0">
                <a:latin typeface="Cambria"/>
                <a:cs typeface="Cambria"/>
              </a:rPr>
              <a:t>Fig</a:t>
            </a:r>
            <a:r>
              <a:rPr sz="1150" spc="100" dirty="0">
                <a:latin typeface="Cambria"/>
                <a:cs typeface="Cambria"/>
              </a:rPr>
              <a:t> </a:t>
            </a:r>
            <a:r>
              <a:rPr sz="1150" spc="114" dirty="0">
                <a:latin typeface="Cambria"/>
                <a:cs typeface="Cambria"/>
              </a:rPr>
              <a:t>5.7:</a:t>
            </a:r>
            <a:r>
              <a:rPr sz="1150" spc="95" dirty="0">
                <a:latin typeface="Cambria"/>
                <a:cs typeface="Cambria"/>
              </a:rPr>
              <a:t> </a:t>
            </a:r>
            <a:r>
              <a:rPr sz="1150" spc="120" dirty="0">
                <a:latin typeface="Cambria"/>
                <a:cs typeface="Cambria"/>
              </a:rPr>
              <a:t>Original </a:t>
            </a:r>
            <a:r>
              <a:rPr sz="1150" spc="-235" dirty="0">
                <a:latin typeface="Cambria"/>
                <a:cs typeface="Cambria"/>
              </a:rPr>
              <a:t> </a:t>
            </a:r>
            <a:r>
              <a:rPr sz="1150" spc="140" dirty="0">
                <a:latin typeface="Cambria"/>
                <a:cs typeface="Cambria"/>
              </a:rPr>
              <a:t>image</a:t>
            </a:r>
            <a:endParaRPr sz="1150" dirty="0">
              <a:latin typeface="Cambria"/>
              <a:cs typeface="Cambria"/>
            </a:endParaRPr>
          </a:p>
        </p:txBody>
      </p:sp>
      <p:sp>
        <p:nvSpPr>
          <p:cNvPr id="12" name="object 12"/>
          <p:cNvSpPr txBox="1"/>
          <p:nvPr/>
        </p:nvSpPr>
        <p:spPr>
          <a:xfrm>
            <a:off x="4378817" y="4255088"/>
            <a:ext cx="3477296" cy="268600"/>
          </a:xfrm>
          <a:prstGeom prst="rect">
            <a:avLst/>
          </a:prstGeom>
        </p:spPr>
        <p:txBody>
          <a:bodyPr vert="horz" wrap="square" lIns="0" tIns="5080" rIns="0" bIns="0" rtlCol="0">
            <a:spAutoFit/>
          </a:bodyPr>
          <a:lstStyle/>
          <a:p>
            <a:pPr marL="12700" marR="5080">
              <a:lnSpc>
                <a:spcPct val="106500"/>
              </a:lnSpc>
              <a:spcBef>
                <a:spcPts val="40"/>
              </a:spcBef>
            </a:pPr>
            <a:r>
              <a:rPr sz="1600" spc="105" dirty="0">
                <a:latin typeface="Cambria"/>
                <a:cs typeface="Cambria"/>
              </a:rPr>
              <a:t>yielding </a:t>
            </a:r>
            <a:r>
              <a:rPr sz="1600" spc="140" dirty="0">
                <a:latin typeface="Cambria"/>
                <a:cs typeface="Cambria"/>
              </a:rPr>
              <a:t>a </a:t>
            </a:r>
            <a:r>
              <a:rPr sz="1600" spc="110" dirty="0">
                <a:latin typeface="Cambria"/>
                <a:cs typeface="Cambria"/>
              </a:rPr>
              <a:t>transformation </a:t>
            </a:r>
            <a:r>
              <a:rPr sz="1600" spc="-240" dirty="0">
                <a:latin typeface="Cambria"/>
                <a:cs typeface="Cambria"/>
              </a:rPr>
              <a:t> </a:t>
            </a:r>
            <a:r>
              <a:rPr sz="1600" spc="110" dirty="0">
                <a:latin typeface="Cambria"/>
                <a:cs typeface="Cambria"/>
              </a:rPr>
              <a:t>matrix</a:t>
            </a:r>
            <a:endParaRPr sz="1600" dirty="0">
              <a:latin typeface="Cambria"/>
              <a:cs typeface="Cambria"/>
            </a:endParaRPr>
          </a:p>
        </p:txBody>
      </p:sp>
      <p:sp>
        <p:nvSpPr>
          <p:cNvPr id="13" name="object 14"/>
          <p:cNvSpPr txBox="1"/>
          <p:nvPr/>
        </p:nvSpPr>
        <p:spPr>
          <a:xfrm>
            <a:off x="8141928" y="3903128"/>
            <a:ext cx="1773370" cy="573170"/>
          </a:xfrm>
          <a:prstGeom prst="rect">
            <a:avLst/>
          </a:prstGeom>
        </p:spPr>
        <p:txBody>
          <a:bodyPr vert="horz" wrap="square" lIns="0" tIns="5080" rIns="0" bIns="0" rtlCol="0">
            <a:spAutoFit/>
          </a:bodyPr>
          <a:lstStyle/>
          <a:p>
            <a:pPr marL="12700" marR="5080" algn="ctr">
              <a:lnSpc>
                <a:spcPct val="106500"/>
              </a:lnSpc>
              <a:spcBef>
                <a:spcPts val="40"/>
              </a:spcBef>
            </a:pPr>
            <a:r>
              <a:rPr sz="1150" spc="150" dirty="0">
                <a:latin typeface="Cambria"/>
                <a:cs typeface="Cambria"/>
              </a:rPr>
              <a:t>Fig</a:t>
            </a:r>
            <a:r>
              <a:rPr sz="1150" spc="114" dirty="0">
                <a:latin typeface="Cambria"/>
                <a:cs typeface="Cambria"/>
              </a:rPr>
              <a:t> 5.8: </a:t>
            </a:r>
            <a:r>
              <a:rPr sz="1150" spc="145" dirty="0">
                <a:latin typeface="Cambria"/>
                <a:cs typeface="Cambria"/>
              </a:rPr>
              <a:t>Image</a:t>
            </a:r>
            <a:r>
              <a:rPr sz="1150" spc="120" dirty="0">
                <a:latin typeface="Cambria"/>
                <a:cs typeface="Cambria"/>
              </a:rPr>
              <a:t> </a:t>
            </a:r>
            <a:r>
              <a:rPr sz="1150" spc="110" dirty="0">
                <a:latin typeface="Cambria"/>
                <a:cs typeface="Cambria"/>
              </a:rPr>
              <a:t>after </a:t>
            </a:r>
            <a:r>
              <a:rPr sz="1150" spc="-240" dirty="0">
                <a:latin typeface="Cambria"/>
                <a:cs typeface="Cambria"/>
              </a:rPr>
              <a:t> </a:t>
            </a:r>
            <a:r>
              <a:rPr sz="1150" spc="95" dirty="0">
                <a:latin typeface="Cambria"/>
                <a:cs typeface="Cambria"/>
              </a:rPr>
              <a:t>similarity </a:t>
            </a:r>
            <a:r>
              <a:rPr sz="1150" spc="100" dirty="0">
                <a:latin typeface="Cambria"/>
                <a:cs typeface="Cambria"/>
              </a:rPr>
              <a:t> </a:t>
            </a:r>
            <a:r>
              <a:rPr sz="1150" spc="110" dirty="0">
                <a:latin typeface="Cambria"/>
                <a:cs typeface="Cambria"/>
              </a:rPr>
              <a:t>transformation</a:t>
            </a:r>
            <a:endParaRPr sz="1150" dirty="0">
              <a:latin typeface="Cambria"/>
              <a:cs typeface="Cambria"/>
            </a:endParaRPr>
          </a:p>
        </p:txBody>
      </p:sp>
      <p:pic>
        <p:nvPicPr>
          <p:cNvPr id="14" name="object 19"/>
          <p:cNvPicPr/>
          <p:nvPr/>
        </p:nvPicPr>
        <p:blipFill>
          <a:blip r:embed="rId7" cstate="print"/>
          <a:stretch>
            <a:fillRect/>
          </a:stretch>
        </p:blipFill>
        <p:spPr>
          <a:xfrm>
            <a:off x="4567936" y="4662152"/>
            <a:ext cx="2975018" cy="1365161"/>
          </a:xfrm>
          <a:prstGeom prst="rect">
            <a:avLst/>
          </a:prstGeom>
        </p:spPr>
      </p:pic>
    </p:spTree>
    <p:extLst>
      <p:ext uri="{BB962C8B-B14F-4D97-AF65-F5344CB8AC3E}">
        <p14:creationId xmlns:p14="http://schemas.microsoft.com/office/powerpoint/2010/main" val="3223423028"/>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4856" y="210578"/>
            <a:ext cx="9697792" cy="1025793"/>
          </a:xfrm>
        </p:spPr>
        <p:txBody>
          <a:bodyPr/>
          <a:lstStyle/>
          <a:p>
            <a:r>
              <a:rPr lang="en-IN" u="sng" spc="595" dirty="0">
                <a:uFill>
                  <a:solidFill>
                    <a:srgbClr val="000000"/>
                  </a:solidFill>
                </a:uFill>
              </a:rPr>
              <a:t>C</a:t>
            </a:r>
            <a:r>
              <a:rPr lang="en-IN" u="sng" spc="190" dirty="0">
                <a:uFill>
                  <a:solidFill>
                    <a:srgbClr val="000000"/>
                  </a:solidFill>
                </a:uFill>
              </a:rPr>
              <a:t>l</a:t>
            </a:r>
            <a:r>
              <a:rPr lang="en-IN" u="sng" spc="305" dirty="0">
                <a:uFill>
                  <a:solidFill>
                    <a:srgbClr val="000000"/>
                  </a:solidFill>
                </a:uFill>
              </a:rPr>
              <a:t>a</a:t>
            </a:r>
            <a:r>
              <a:rPr lang="en-IN" u="sng" spc="280" dirty="0">
                <a:uFill>
                  <a:solidFill>
                    <a:srgbClr val="000000"/>
                  </a:solidFill>
                </a:uFill>
              </a:rPr>
              <a:t>s</a:t>
            </a:r>
            <a:r>
              <a:rPr lang="en-IN" u="sng" spc="270" dirty="0">
                <a:uFill>
                  <a:solidFill>
                    <a:srgbClr val="000000"/>
                  </a:solidFill>
                </a:uFill>
              </a:rPr>
              <a:t>s</a:t>
            </a:r>
            <a:r>
              <a:rPr lang="en-IN" u="sng" spc="270" dirty="0">
                <a:uFill>
                  <a:solidFill>
                    <a:srgbClr val="000000"/>
                  </a:solidFill>
                </a:uFill>
                <a:latin typeface="Times New Roman"/>
                <a:cs typeface="Times New Roman"/>
              </a:rPr>
              <a:t> </a:t>
            </a:r>
            <a:r>
              <a:rPr lang="en-IN" u="sng" spc="320" dirty="0">
                <a:uFill>
                  <a:solidFill>
                    <a:srgbClr val="000000"/>
                  </a:solidFill>
                </a:uFill>
              </a:rPr>
              <a:t>I</a:t>
            </a:r>
            <a:r>
              <a:rPr lang="en-IN" u="sng" spc="315" dirty="0">
                <a:uFill>
                  <a:solidFill>
                    <a:srgbClr val="000000"/>
                  </a:solidFill>
                </a:uFill>
              </a:rPr>
              <a:t>I</a:t>
            </a:r>
            <a:r>
              <a:rPr lang="en-IN" u="sng" spc="229" dirty="0">
                <a:uFill>
                  <a:solidFill>
                    <a:srgbClr val="000000"/>
                  </a:solidFill>
                </a:uFill>
              </a:rPr>
              <a:t>:</a:t>
            </a:r>
            <a:r>
              <a:rPr lang="en-IN" u="sng" spc="270" dirty="0">
                <a:uFill>
                  <a:solidFill>
                    <a:srgbClr val="000000"/>
                  </a:solidFill>
                </a:uFill>
                <a:latin typeface="Times New Roman"/>
                <a:cs typeface="Times New Roman"/>
              </a:rPr>
              <a:t> </a:t>
            </a:r>
            <a:r>
              <a:rPr lang="en-IN" u="sng" spc="370" dirty="0">
                <a:uFill>
                  <a:solidFill>
                    <a:srgbClr val="000000"/>
                  </a:solidFill>
                </a:uFill>
              </a:rPr>
              <a:t>P</a:t>
            </a:r>
            <a:r>
              <a:rPr lang="en-IN" u="sng" spc="180" dirty="0">
                <a:uFill>
                  <a:solidFill>
                    <a:srgbClr val="000000"/>
                  </a:solidFill>
                </a:uFill>
              </a:rPr>
              <a:t>r</a:t>
            </a:r>
            <a:r>
              <a:rPr lang="en-IN" u="sng" spc="305" dirty="0">
                <a:uFill>
                  <a:solidFill>
                    <a:srgbClr val="000000"/>
                  </a:solidFill>
                </a:uFill>
              </a:rPr>
              <a:t>a</a:t>
            </a:r>
            <a:r>
              <a:rPr lang="en-IN" u="sng" spc="375" dirty="0">
                <a:uFill>
                  <a:solidFill>
                    <a:srgbClr val="000000"/>
                  </a:solidFill>
                </a:uFill>
              </a:rPr>
              <a:t>c</a:t>
            </a:r>
            <a:r>
              <a:rPr lang="en-IN" u="sng" spc="260" dirty="0">
                <a:uFill>
                  <a:solidFill>
                    <a:srgbClr val="000000"/>
                  </a:solidFill>
                </a:uFill>
              </a:rPr>
              <a:t>t</a:t>
            </a:r>
            <a:r>
              <a:rPr lang="en-IN" u="sng" spc="175" dirty="0">
                <a:uFill>
                  <a:solidFill>
                    <a:srgbClr val="000000"/>
                  </a:solidFill>
                </a:uFill>
              </a:rPr>
              <a:t>i</a:t>
            </a:r>
            <a:r>
              <a:rPr lang="en-IN" u="sng" spc="375" dirty="0">
                <a:uFill>
                  <a:solidFill>
                    <a:srgbClr val="000000"/>
                  </a:solidFill>
                </a:uFill>
              </a:rPr>
              <a:t>c</a:t>
            </a:r>
            <a:r>
              <a:rPr lang="en-IN" u="sng" spc="305" dirty="0">
                <a:uFill>
                  <a:solidFill>
                    <a:srgbClr val="000000"/>
                  </a:solidFill>
                </a:uFill>
              </a:rPr>
              <a:t>a</a:t>
            </a:r>
            <a:r>
              <a:rPr lang="en-IN" u="sng" spc="185" dirty="0">
                <a:uFill>
                  <a:solidFill>
                    <a:srgbClr val="000000"/>
                  </a:solidFill>
                </a:uFill>
              </a:rPr>
              <a:t>l</a:t>
            </a:r>
            <a:r>
              <a:rPr lang="en-IN" u="sng" spc="270" dirty="0">
                <a:uFill>
                  <a:solidFill>
                    <a:srgbClr val="000000"/>
                  </a:solidFill>
                </a:uFill>
                <a:latin typeface="Times New Roman"/>
                <a:cs typeface="Times New Roman"/>
              </a:rPr>
              <a:t> </a:t>
            </a:r>
            <a:r>
              <a:rPr lang="en-IN" u="sng" spc="315" dirty="0">
                <a:uFill>
                  <a:solidFill>
                    <a:srgbClr val="000000"/>
                  </a:solidFill>
                </a:uFill>
              </a:rPr>
              <a:t>I</a:t>
            </a:r>
            <a:r>
              <a:rPr lang="en-IN" u="sng" spc="280" dirty="0">
                <a:uFill>
                  <a:solidFill>
                    <a:srgbClr val="000000"/>
                  </a:solidFill>
                </a:uFill>
              </a:rPr>
              <a:t>ss</a:t>
            </a:r>
            <a:r>
              <a:rPr lang="en-IN" u="sng" spc="350" dirty="0">
                <a:uFill>
                  <a:solidFill>
                    <a:srgbClr val="000000"/>
                  </a:solidFill>
                </a:uFill>
              </a:rPr>
              <a:t>u</a:t>
            </a:r>
            <a:r>
              <a:rPr lang="en-IN" u="sng" spc="285" dirty="0">
                <a:uFill>
                  <a:solidFill>
                    <a:srgbClr val="000000"/>
                  </a:solidFill>
                </a:uFill>
              </a:rPr>
              <a:t>e</a:t>
            </a:r>
            <a:r>
              <a:rPr lang="en-IN" u="sng" spc="270" dirty="0">
                <a:uFill>
                  <a:solidFill>
                    <a:srgbClr val="000000"/>
                  </a:solidFill>
                </a:uFill>
              </a:rPr>
              <a:t>s</a:t>
            </a:r>
            <a:endParaRPr lang="en-IN" dirty="0"/>
          </a:p>
        </p:txBody>
      </p:sp>
      <p:sp>
        <p:nvSpPr>
          <p:cNvPr id="3" name="Content Placeholder 2"/>
          <p:cNvSpPr>
            <a:spLocks noGrp="1"/>
          </p:cNvSpPr>
          <p:nvPr>
            <p:ph idx="1"/>
          </p:nvPr>
        </p:nvSpPr>
        <p:spPr>
          <a:xfrm>
            <a:off x="838200" y="1403797"/>
            <a:ext cx="10515600" cy="4327302"/>
          </a:xfrm>
        </p:spPr>
        <p:txBody>
          <a:bodyPr>
            <a:normAutofit/>
          </a:bodyPr>
          <a:lstStyle/>
          <a:p>
            <a:r>
              <a:rPr lang="en-GB" sz="2400" dirty="0" smtClean="0"/>
              <a:t>The matrix elements of H should not be estimated directly</a:t>
            </a:r>
            <a:endParaRPr lang="en-IN" sz="2400" dirty="0"/>
          </a:p>
        </p:txBody>
      </p:sp>
      <p:sp>
        <p:nvSpPr>
          <p:cNvPr id="6" name="object 8"/>
          <p:cNvSpPr txBox="1"/>
          <p:nvPr/>
        </p:nvSpPr>
        <p:spPr>
          <a:xfrm>
            <a:off x="3098492" y="4550057"/>
            <a:ext cx="6071167" cy="630942"/>
          </a:xfrm>
          <a:prstGeom prst="rect">
            <a:avLst/>
          </a:prstGeom>
        </p:spPr>
        <p:txBody>
          <a:bodyPr vert="horz" wrap="square" lIns="0" tIns="15240" rIns="0" bIns="0" rtlCol="0">
            <a:spAutoFit/>
          </a:bodyPr>
          <a:lstStyle/>
          <a:p>
            <a:pPr marL="12700">
              <a:lnSpc>
                <a:spcPct val="100000"/>
              </a:lnSpc>
              <a:spcBef>
                <a:spcPts val="120"/>
              </a:spcBef>
            </a:pPr>
            <a:r>
              <a:rPr sz="2000" spc="140" dirty="0">
                <a:latin typeface="Cambria"/>
                <a:cs typeface="Cambria"/>
              </a:rPr>
              <a:t>Estimate</a:t>
            </a:r>
            <a:r>
              <a:rPr sz="2000" spc="130" dirty="0">
                <a:latin typeface="Cambria"/>
                <a:cs typeface="Cambria"/>
              </a:rPr>
              <a:t> the</a:t>
            </a:r>
            <a:r>
              <a:rPr sz="2000" spc="135" dirty="0">
                <a:latin typeface="Cambria"/>
                <a:cs typeface="Cambria"/>
              </a:rPr>
              <a:t> </a:t>
            </a:r>
            <a:r>
              <a:rPr sz="2000" i="1" spc="100" dirty="0">
                <a:latin typeface="Georgia"/>
                <a:cs typeface="Georgia"/>
              </a:rPr>
              <a:t>Euler </a:t>
            </a:r>
            <a:r>
              <a:rPr sz="2000" i="1" spc="90" dirty="0" smtClean="0">
                <a:latin typeface="Georgia"/>
                <a:cs typeface="Georgia"/>
              </a:rPr>
              <a:t>angle</a:t>
            </a:r>
            <a:r>
              <a:rPr lang="en-GB" sz="2000" i="1" spc="90" dirty="0" smtClean="0">
                <a:latin typeface="Georgia"/>
                <a:cs typeface="Georgia"/>
              </a:rPr>
              <a:t>        scaling s, and translation parameters               </a:t>
            </a:r>
            <a:r>
              <a:rPr sz="2000" i="1" spc="90" dirty="0" smtClean="0">
                <a:latin typeface="Georgia"/>
                <a:cs typeface="Georgia"/>
              </a:rPr>
              <a:t>instea</a:t>
            </a:r>
            <a:r>
              <a:rPr sz="2000" i="1" spc="110" dirty="0" smtClean="0">
                <a:latin typeface="Georgia"/>
                <a:cs typeface="Georgia"/>
              </a:rPr>
              <a:t>d</a:t>
            </a:r>
            <a:r>
              <a:rPr sz="1450" spc="165" dirty="0">
                <a:latin typeface="Cambria"/>
                <a:cs typeface="Cambria"/>
              </a:rPr>
              <a:t>.</a:t>
            </a:r>
            <a:endParaRPr sz="1450" dirty="0">
              <a:latin typeface="Cambria"/>
              <a:cs typeface="Cambria"/>
            </a:endParaRPr>
          </a:p>
        </p:txBody>
      </p:sp>
      <p:pic>
        <p:nvPicPr>
          <p:cNvPr id="8" name="object 12"/>
          <p:cNvPicPr/>
          <p:nvPr/>
        </p:nvPicPr>
        <p:blipFill>
          <a:blip r:embed="rId2" cstate="print"/>
          <a:stretch>
            <a:fillRect/>
          </a:stretch>
        </p:blipFill>
        <p:spPr>
          <a:xfrm>
            <a:off x="835963" y="2467801"/>
            <a:ext cx="5716968" cy="1473199"/>
          </a:xfrm>
          <a:prstGeom prst="rect">
            <a:avLst/>
          </a:prstGeom>
        </p:spPr>
      </p:pic>
      <p:pic>
        <p:nvPicPr>
          <p:cNvPr id="9" name="object 15"/>
          <p:cNvPicPr/>
          <p:nvPr/>
        </p:nvPicPr>
        <p:blipFill>
          <a:blip r:embed="rId3" cstate="print"/>
          <a:stretch>
            <a:fillRect/>
          </a:stretch>
        </p:blipFill>
        <p:spPr>
          <a:xfrm>
            <a:off x="6134075" y="4929482"/>
            <a:ext cx="946701" cy="269804"/>
          </a:xfrm>
          <a:prstGeom prst="rect">
            <a:avLst/>
          </a:prstGeom>
        </p:spPr>
      </p:pic>
      <p:pic>
        <p:nvPicPr>
          <p:cNvPr id="10" name="object 13"/>
          <p:cNvPicPr/>
          <p:nvPr/>
        </p:nvPicPr>
        <p:blipFill>
          <a:blip r:embed="rId4" cstate="print"/>
          <a:stretch>
            <a:fillRect/>
          </a:stretch>
        </p:blipFill>
        <p:spPr>
          <a:xfrm>
            <a:off x="6387921" y="4550057"/>
            <a:ext cx="292010" cy="379425"/>
          </a:xfrm>
          <a:prstGeom prst="rect">
            <a:avLst/>
          </a:prstGeom>
        </p:spPr>
      </p:pic>
    </p:spTree>
    <p:extLst>
      <p:ext uri="{BB962C8B-B14F-4D97-AF65-F5344CB8AC3E}">
        <p14:creationId xmlns:p14="http://schemas.microsoft.com/office/powerpoint/2010/main" val="2949249870"/>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9555" y="365126"/>
            <a:ext cx="9066728" cy="472001"/>
          </a:xfrm>
        </p:spPr>
        <p:txBody>
          <a:bodyPr>
            <a:normAutofit fontScale="90000"/>
          </a:bodyPr>
          <a:lstStyle/>
          <a:p>
            <a:r>
              <a:rPr lang="en-IN" spc="595" dirty="0"/>
              <a:t>C</a:t>
            </a:r>
            <a:r>
              <a:rPr lang="en-IN" spc="190" dirty="0"/>
              <a:t>l</a:t>
            </a:r>
            <a:r>
              <a:rPr lang="en-IN" spc="305" dirty="0"/>
              <a:t>a</a:t>
            </a:r>
            <a:r>
              <a:rPr lang="en-IN" spc="280" dirty="0"/>
              <a:t>s</a:t>
            </a:r>
            <a:r>
              <a:rPr lang="en-IN" spc="270" dirty="0"/>
              <a:t>s</a:t>
            </a:r>
            <a:r>
              <a:rPr lang="en-IN" spc="270" dirty="0">
                <a:latin typeface="Times New Roman"/>
                <a:cs typeface="Times New Roman"/>
              </a:rPr>
              <a:t> </a:t>
            </a:r>
            <a:r>
              <a:rPr lang="en-IN" spc="320" dirty="0"/>
              <a:t>I</a:t>
            </a:r>
            <a:r>
              <a:rPr lang="en-IN" spc="315" dirty="0"/>
              <a:t>II</a:t>
            </a:r>
            <a:r>
              <a:rPr lang="en-IN" spc="229" dirty="0"/>
              <a:t>:</a:t>
            </a:r>
            <a:r>
              <a:rPr lang="en-IN" spc="270" dirty="0">
                <a:latin typeface="Times New Roman"/>
                <a:cs typeface="Times New Roman"/>
              </a:rPr>
              <a:t> </a:t>
            </a:r>
            <a:r>
              <a:rPr lang="en-IN" spc="330" dirty="0"/>
              <a:t>A</a:t>
            </a:r>
            <a:r>
              <a:rPr lang="en-IN" spc="455" dirty="0"/>
              <a:t>ﬀ</a:t>
            </a:r>
            <a:r>
              <a:rPr lang="en-IN" spc="175" dirty="0"/>
              <a:t>i</a:t>
            </a:r>
            <a:r>
              <a:rPr lang="en-IN" spc="330" dirty="0"/>
              <a:t>n</a:t>
            </a:r>
            <a:r>
              <a:rPr lang="en-IN" spc="275" dirty="0"/>
              <a:t>e</a:t>
            </a:r>
            <a:r>
              <a:rPr lang="en-IN" dirty="0">
                <a:latin typeface="Times New Roman"/>
                <a:cs typeface="Times New Roman"/>
              </a:rPr>
              <a:t>	</a:t>
            </a:r>
            <a:r>
              <a:rPr lang="en-IN" u="sng" spc="265" dirty="0" smtClean="0">
                <a:uFill>
                  <a:solidFill>
                    <a:srgbClr val="000000"/>
                  </a:solidFill>
                </a:uFill>
              </a:rPr>
              <a:t>Transformations</a:t>
            </a:r>
            <a:endParaRPr lang="en-IN" dirty="0"/>
          </a:p>
        </p:txBody>
      </p:sp>
      <p:sp>
        <p:nvSpPr>
          <p:cNvPr id="4" name="object 6"/>
          <p:cNvSpPr txBox="1"/>
          <p:nvPr/>
        </p:nvSpPr>
        <p:spPr>
          <a:xfrm>
            <a:off x="850900" y="1346796"/>
            <a:ext cx="5948787" cy="1246495"/>
          </a:xfrm>
          <a:prstGeom prst="rect">
            <a:avLst/>
          </a:prstGeom>
        </p:spPr>
        <p:txBody>
          <a:bodyPr vert="horz" wrap="square" lIns="0" tIns="15240" rIns="0" bIns="0" rtlCol="0">
            <a:spAutoFit/>
          </a:bodyPr>
          <a:lstStyle/>
          <a:p>
            <a:pPr marL="12700">
              <a:lnSpc>
                <a:spcPct val="100000"/>
              </a:lnSpc>
              <a:spcBef>
                <a:spcPts val="120"/>
              </a:spcBef>
            </a:pPr>
            <a:r>
              <a:rPr sz="2000" spc="140" dirty="0">
                <a:latin typeface="Calibri" pitchFamily="34" charset="0"/>
                <a:cs typeface="Calibri" pitchFamily="34" charset="0"/>
              </a:rPr>
              <a:t>An</a:t>
            </a:r>
            <a:r>
              <a:rPr sz="2000" spc="135" dirty="0">
                <a:latin typeface="Calibri" pitchFamily="34" charset="0"/>
                <a:cs typeface="Calibri" pitchFamily="34" charset="0"/>
              </a:rPr>
              <a:t> aﬀine</a:t>
            </a:r>
            <a:r>
              <a:rPr sz="2000" spc="140" dirty="0">
                <a:latin typeface="Calibri" pitchFamily="34" charset="0"/>
                <a:cs typeface="Calibri" pitchFamily="34" charset="0"/>
              </a:rPr>
              <a:t> </a:t>
            </a:r>
            <a:r>
              <a:rPr sz="2000" spc="120" dirty="0">
                <a:latin typeface="Calibri" pitchFamily="34" charset="0"/>
                <a:cs typeface="Calibri" pitchFamily="34" charset="0"/>
              </a:rPr>
              <a:t>transformation</a:t>
            </a:r>
            <a:r>
              <a:rPr sz="2000" spc="145" dirty="0">
                <a:latin typeface="Calibri" pitchFamily="34" charset="0"/>
                <a:cs typeface="Calibri" pitchFamily="34" charset="0"/>
              </a:rPr>
              <a:t> </a:t>
            </a:r>
            <a:r>
              <a:rPr sz="2000" spc="95" dirty="0">
                <a:latin typeface="Calibri" pitchFamily="34" charset="0"/>
                <a:cs typeface="Calibri" pitchFamily="34" charset="0"/>
              </a:rPr>
              <a:t>is</a:t>
            </a:r>
            <a:r>
              <a:rPr sz="2000" spc="140" dirty="0">
                <a:latin typeface="Calibri" pitchFamily="34" charset="0"/>
                <a:cs typeface="Calibri" pitchFamily="34" charset="0"/>
              </a:rPr>
              <a:t> </a:t>
            </a:r>
            <a:r>
              <a:rPr sz="2000" spc="165" dirty="0">
                <a:latin typeface="Calibri" pitchFamily="34" charset="0"/>
                <a:cs typeface="Calibri" pitchFamily="34" charset="0"/>
              </a:rPr>
              <a:t>a</a:t>
            </a:r>
            <a:endParaRPr sz="2000" dirty="0">
              <a:latin typeface="Calibri" pitchFamily="34" charset="0"/>
              <a:cs typeface="Calibri" pitchFamily="34" charset="0"/>
            </a:endParaRPr>
          </a:p>
          <a:p>
            <a:pPr marL="12700" marR="5080">
              <a:lnSpc>
                <a:spcPct val="100000"/>
              </a:lnSpc>
              <a:spcBef>
                <a:spcPts val="5"/>
              </a:spcBef>
            </a:pPr>
            <a:r>
              <a:rPr sz="2000" spc="114" dirty="0">
                <a:latin typeface="Calibri" pitchFamily="34" charset="0"/>
                <a:cs typeface="Calibri" pitchFamily="34" charset="0"/>
              </a:rPr>
              <a:t>non-singular</a:t>
            </a:r>
            <a:r>
              <a:rPr sz="2000" spc="125" dirty="0">
                <a:latin typeface="Calibri" pitchFamily="34" charset="0"/>
                <a:cs typeface="Calibri" pitchFamily="34" charset="0"/>
              </a:rPr>
              <a:t> </a:t>
            </a:r>
            <a:r>
              <a:rPr sz="2000" spc="114" dirty="0">
                <a:latin typeface="Calibri" pitchFamily="34" charset="0"/>
                <a:cs typeface="Calibri" pitchFamily="34" charset="0"/>
              </a:rPr>
              <a:t>linear</a:t>
            </a:r>
            <a:r>
              <a:rPr sz="2000" spc="125" dirty="0">
                <a:latin typeface="Calibri" pitchFamily="34" charset="0"/>
                <a:cs typeface="Calibri" pitchFamily="34" charset="0"/>
              </a:rPr>
              <a:t> </a:t>
            </a:r>
            <a:r>
              <a:rPr sz="2000" spc="120" dirty="0">
                <a:latin typeface="Calibri" pitchFamily="34" charset="0"/>
                <a:cs typeface="Calibri" pitchFamily="34" charset="0"/>
              </a:rPr>
              <a:t>transformation </a:t>
            </a:r>
            <a:r>
              <a:rPr sz="2000" spc="-305" dirty="0">
                <a:latin typeface="Calibri" pitchFamily="34" charset="0"/>
                <a:cs typeface="Calibri" pitchFamily="34" charset="0"/>
              </a:rPr>
              <a:t> </a:t>
            </a:r>
            <a:r>
              <a:rPr sz="2000" spc="105" dirty="0">
                <a:latin typeface="Calibri" pitchFamily="34" charset="0"/>
                <a:cs typeface="Calibri" pitchFamily="34" charset="0"/>
              </a:rPr>
              <a:t>(rotation,</a:t>
            </a:r>
            <a:r>
              <a:rPr sz="2000" spc="145" dirty="0">
                <a:latin typeface="Calibri" pitchFamily="34" charset="0"/>
                <a:cs typeface="Calibri" pitchFamily="34" charset="0"/>
              </a:rPr>
              <a:t> </a:t>
            </a:r>
            <a:r>
              <a:rPr sz="2000" spc="135" dirty="0">
                <a:latin typeface="Calibri" pitchFamily="34" charset="0"/>
                <a:cs typeface="Calibri" pitchFamily="34" charset="0"/>
              </a:rPr>
              <a:t>scaling</a:t>
            </a:r>
            <a:r>
              <a:rPr sz="2000" spc="140" dirty="0">
                <a:latin typeface="Calibri" pitchFamily="34" charset="0"/>
                <a:cs typeface="Calibri" pitchFamily="34" charset="0"/>
              </a:rPr>
              <a:t> and </a:t>
            </a:r>
            <a:r>
              <a:rPr sz="2000" spc="120" dirty="0">
                <a:latin typeface="Calibri" pitchFamily="34" charset="0"/>
                <a:cs typeface="Calibri" pitchFamily="34" charset="0"/>
              </a:rPr>
              <a:t>skewing) </a:t>
            </a:r>
            <a:r>
              <a:rPr sz="2000" spc="125" dirty="0">
                <a:latin typeface="Calibri" pitchFamily="34" charset="0"/>
                <a:cs typeface="Calibri" pitchFamily="34" charset="0"/>
              </a:rPr>
              <a:t> </a:t>
            </a:r>
            <a:r>
              <a:rPr sz="2000" spc="110" dirty="0">
                <a:latin typeface="Calibri" pitchFamily="34" charset="0"/>
                <a:cs typeface="Calibri" pitchFamily="34" charset="0"/>
              </a:rPr>
              <a:t>followed</a:t>
            </a:r>
            <a:r>
              <a:rPr sz="2000" spc="135" dirty="0">
                <a:latin typeface="Calibri" pitchFamily="34" charset="0"/>
                <a:cs typeface="Calibri" pitchFamily="34" charset="0"/>
              </a:rPr>
              <a:t> </a:t>
            </a:r>
            <a:r>
              <a:rPr sz="2000" spc="120" dirty="0">
                <a:latin typeface="Calibri" pitchFamily="34" charset="0"/>
                <a:cs typeface="Calibri" pitchFamily="34" charset="0"/>
              </a:rPr>
              <a:t>by</a:t>
            </a:r>
            <a:r>
              <a:rPr sz="2000" spc="140" dirty="0">
                <a:latin typeface="Calibri" pitchFamily="34" charset="0"/>
                <a:cs typeface="Calibri" pitchFamily="34" charset="0"/>
              </a:rPr>
              <a:t> </a:t>
            </a:r>
            <a:r>
              <a:rPr sz="2000" spc="165" dirty="0">
                <a:latin typeface="Calibri" pitchFamily="34" charset="0"/>
                <a:cs typeface="Calibri" pitchFamily="34" charset="0"/>
              </a:rPr>
              <a:t>a</a:t>
            </a:r>
            <a:r>
              <a:rPr sz="2000" spc="140" dirty="0">
                <a:latin typeface="Calibri" pitchFamily="34" charset="0"/>
                <a:cs typeface="Calibri" pitchFamily="34" charset="0"/>
              </a:rPr>
              <a:t> </a:t>
            </a:r>
            <a:r>
              <a:rPr sz="2000" spc="120" dirty="0">
                <a:latin typeface="Calibri" pitchFamily="34" charset="0"/>
                <a:cs typeface="Calibri" pitchFamily="34" charset="0"/>
              </a:rPr>
              <a:t>translation,</a:t>
            </a:r>
            <a:r>
              <a:rPr sz="2000" spc="145" dirty="0">
                <a:latin typeface="Calibri" pitchFamily="34" charset="0"/>
                <a:cs typeface="Calibri" pitchFamily="34" charset="0"/>
              </a:rPr>
              <a:t> </a:t>
            </a:r>
            <a:r>
              <a:rPr sz="2000" spc="140" dirty="0">
                <a:latin typeface="Calibri" pitchFamily="34" charset="0"/>
                <a:cs typeface="Calibri" pitchFamily="34" charset="0"/>
              </a:rPr>
              <a:t>i.e.</a:t>
            </a:r>
            <a:endParaRPr sz="2000" dirty="0">
              <a:latin typeface="Calibri" pitchFamily="34" charset="0"/>
              <a:cs typeface="Calibri" pitchFamily="34" charset="0"/>
            </a:endParaRPr>
          </a:p>
        </p:txBody>
      </p:sp>
      <p:sp>
        <p:nvSpPr>
          <p:cNvPr id="5" name="object 9"/>
          <p:cNvSpPr txBox="1"/>
          <p:nvPr/>
        </p:nvSpPr>
        <p:spPr>
          <a:xfrm>
            <a:off x="850900" y="3615563"/>
            <a:ext cx="5606415" cy="1231106"/>
          </a:xfrm>
          <a:prstGeom prst="rect">
            <a:avLst/>
          </a:prstGeom>
        </p:spPr>
        <p:txBody>
          <a:bodyPr vert="horz" wrap="square" lIns="0" tIns="15240" rIns="0" bIns="0" rtlCol="0">
            <a:spAutoFit/>
          </a:bodyPr>
          <a:lstStyle/>
          <a:p>
            <a:pPr marL="12700" marR="5080">
              <a:lnSpc>
                <a:spcPct val="100000"/>
              </a:lnSpc>
              <a:spcBef>
                <a:spcPts val="120"/>
              </a:spcBef>
            </a:pPr>
            <a:r>
              <a:rPr sz="2000" spc="140" dirty="0">
                <a:latin typeface="Cambria"/>
                <a:cs typeface="Cambria"/>
              </a:rPr>
              <a:t>The</a:t>
            </a:r>
            <a:r>
              <a:rPr sz="2000" spc="145" dirty="0">
                <a:latin typeface="Cambria"/>
                <a:cs typeface="Cambria"/>
              </a:rPr>
              <a:t> </a:t>
            </a:r>
            <a:r>
              <a:rPr sz="2000" spc="130" dirty="0">
                <a:latin typeface="Cambria"/>
                <a:cs typeface="Cambria"/>
              </a:rPr>
              <a:t>above</a:t>
            </a:r>
            <a:r>
              <a:rPr sz="2000" spc="155" dirty="0">
                <a:latin typeface="Cambria"/>
                <a:cs typeface="Cambria"/>
              </a:rPr>
              <a:t> </a:t>
            </a:r>
            <a:r>
              <a:rPr sz="2000" spc="125" dirty="0">
                <a:latin typeface="Cambria"/>
                <a:cs typeface="Cambria"/>
              </a:rPr>
              <a:t>equation</a:t>
            </a:r>
            <a:r>
              <a:rPr sz="2000" spc="150" dirty="0">
                <a:latin typeface="Cambria"/>
                <a:cs typeface="Cambria"/>
              </a:rPr>
              <a:t> </a:t>
            </a:r>
            <a:r>
              <a:rPr sz="2000" spc="155" dirty="0">
                <a:latin typeface="Cambria"/>
                <a:cs typeface="Cambria"/>
              </a:rPr>
              <a:t>can</a:t>
            </a:r>
            <a:r>
              <a:rPr sz="2000" spc="145" dirty="0">
                <a:latin typeface="Cambria"/>
                <a:cs typeface="Cambria"/>
              </a:rPr>
              <a:t> </a:t>
            </a:r>
            <a:r>
              <a:rPr sz="2000" spc="150" dirty="0">
                <a:latin typeface="Cambria"/>
                <a:cs typeface="Cambria"/>
              </a:rPr>
              <a:t>be</a:t>
            </a:r>
            <a:r>
              <a:rPr sz="2000" spc="155" dirty="0">
                <a:latin typeface="Cambria"/>
                <a:cs typeface="Cambria"/>
              </a:rPr>
              <a:t> </a:t>
            </a:r>
            <a:r>
              <a:rPr sz="2000" spc="110" dirty="0">
                <a:latin typeface="Cambria"/>
                <a:cs typeface="Cambria"/>
              </a:rPr>
              <a:t>written</a:t>
            </a:r>
            <a:r>
              <a:rPr sz="2000" spc="150" dirty="0">
                <a:latin typeface="Cambria"/>
                <a:cs typeface="Cambria"/>
              </a:rPr>
              <a:t> </a:t>
            </a:r>
            <a:r>
              <a:rPr sz="2000" spc="135" dirty="0">
                <a:latin typeface="Cambria"/>
                <a:cs typeface="Cambria"/>
              </a:rPr>
              <a:t>more</a:t>
            </a:r>
            <a:r>
              <a:rPr sz="2000" spc="155" dirty="0">
                <a:latin typeface="Cambria"/>
                <a:cs typeface="Cambria"/>
              </a:rPr>
              <a:t> </a:t>
            </a:r>
            <a:r>
              <a:rPr sz="2000" spc="120" dirty="0">
                <a:latin typeface="Cambria"/>
                <a:cs typeface="Cambria"/>
              </a:rPr>
              <a:t>concisely</a:t>
            </a:r>
            <a:r>
              <a:rPr sz="2000" spc="145" dirty="0">
                <a:latin typeface="Cambria"/>
                <a:cs typeface="Cambria"/>
              </a:rPr>
              <a:t> </a:t>
            </a:r>
            <a:r>
              <a:rPr sz="2000" spc="95" dirty="0">
                <a:latin typeface="Cambria"/>
                <a:cs typeface="Cambria"/>
              </a:rPr>
              <a:t>in</a:t>
            </a:r>
            <a:r>
              <a:rPr sz="2000" spc="150" dirty="0">
                <a:latin typeface="Cambria"/>
                <a:cs typeface="Cambria"/>
              </a:rPr>
              <a:t> </a:t>
            </a:r>
            <a:r>
              <a:rPr sz="2000" spc="125" dirty="0">
                <a:latin typeface="Cambria"/>
                <a:cs typeface="Cambria"/>
              </a:rPr>
              <a:t>block </a:t>
            </a:r>
            <a:r>
              <a:rPr sz="2000" spc="-305" dirty="0">
                <a:latin typeface="Cambria"/>
                <a:cs typeface="Cambria"/>
              </a:rPr>
              <a:t> </a:t>
            </a:r>
            <a:r>
              <a:rPr sz="2000" spc="120" dirty="0">
                <a:latin typeface="Cambria"/>
                <a:cs typeface="Cambria"/>
              </a:rPr>
              <a:t>form</a:t>
            </a:r>
            <a:r>
              <a:rPr sz="2000" spc="140" dirty="0">
                <a:latin typeface="Cambria"/>
                <a:cs typeface="Cambria"/>
              </a:rPr>
              <a:t> as</a:t>
            </a:r>
            <a:endParaRPr sz="2000" dirty="0">
              <a:latin typeface="Cambria"/>
              <a:cs typeface="Cambria"/>
            </a:endParaRPr>
          </a:p>
          <a:p>
            <a:pPr>
              <a:lnSpc>
                <a:spcPct val="100000"/>
              </a:lnSpc>
              <a:spcBef>
                <a:spcPts val="15"/>
              </a:spcBef>
            </a:pPr>
            <a:endParaRPr sz="2450" dirty="0">
              <a:latin typeface="Cambria"/>
              <a:cs typeface="Cambria"/>
            </a:endParaRPr>
          </a:p>
          <a:p>
            <a:pPr marR="764540" algn="ctr">
              <a:lnSpc>
                <a:spcPct val="100000"/>
              </a:lnSpc>
            </a:pPr>
            <a:r>
              <a:rPr lang="en-GB" sz="1450" spc="90" dirty="0" smtClean="0">
                <a:latin typeface="Cambria"/>
                <a:cs typeface="Cambria"/>
              </a:rPr>
              <a:t>                                                                      </a:t>
            </a:r>
            <a:r>
              <a:rPr sz="1450" spc="90" dirty="0" smtClean="0">
                <a:latin typeface="Cambria"/>
                <a:cs typeface="Cambria"/>
              </a:rPr>
              <a:t>(</a:t>
            </a:r>
            <a:r>
              <a:rPr sz="1450" spc="90" dirty="0">
                <a:latin typeface="Cambria"/>
                <a:cs typeface="Cambria"/>
              </a:rPr>
              <a:t>5.8)</a:t>
            </a:r>
            <a:endParaRPr sz="1450" dirty="0">
              <a:latin typeface="Cambria"/>
              <a:cs typeface="Cambria"/>
            </a:endParaRPr>
          </a:p>
        </p:txBody>
      </p:sp>
      <p:pic>
        <p:nvPicPr>
          <p:cNvPr id="6" name="object 16"/>
          <p:cNvPicPr/>
          <p:nvPr/>
        </p:nvPicPr>
        <p:blipFill>
          <a:blip r:embed="rId2" cstate="print"/>
          <a:stretch>
            <a:fillRect/>
          </a:stretch>
        </p:blipFill>
        <p:spPr>
          <a:xfrm>
            <a:off x="1275903" y="2537901"/>
            <a:ext cx="3630948" cy="972534"/>
          </a:xfrm>
          <a:prstGeom prst="rect">
            <a:avLst/>
          </a:prstGeom>
        </p:spPr>
      </p:pic>
      <p:pic>
        <p:nvPicPr>
          <p:cNvPr id="7" name="object 17"/>
          <p:cNvPicPr/>
          <p:nvPr/>
        </p:nvPicPr>
        <p:blipFill>
          <a:blip r:embed="rId3" cstate="print"/>
          <a:stretch>
            <a:fillRect/>
          </a:stretch>
        </p:blipFill>
        <p:spPr>
          <a:xfrm>
            <a:off x="1275903" y="4231116"/>
            <a:ext cx="2446092" cy="669345"/>
          </a:xfrm>
          <a:prstGeom prst="rect">
            <a:avLst/>
          </a:prstGeom>
        </p:spPr>
      </p:pic>
      <p:sp>
        <p:nvSpPr>
          <p:cNvPr id="8" name="object 8"/>
          <p:cNvSpPr txBox="1"/>
          <p:nvPr/>
        </p:nvSpPr>
        <p:spPr>
          <a:xfrm>
            <a:off x="7873358" y="3024168"/>
            <a:ext cx="3412597" cy="571695"/>
          </a:xfrm>
          <a:prstGeom prst="rect">
            <a:avLst/>
          </a:prstGeom>
        </p:spPr>
        <p:txBody>
          <a:bodyPr vert="horz" wrap="square" lIns="0" tIns="15875" rIns="0" bIns="0" rtlCol="0">
            <a:spAutoFit/>
          </a:bodyPr>
          <a:lstStyle/>
          <a:p>
            <a:pPr algn="ctr">
              <a:lnSpc>
                <a:spcPct val="100000"/>
              </a:lnSpc>
              <a:spcBef>
                <a:spcPts val="125"/>
              </a:spcBef>
            </a:pPr>
            <a:r>
              <a:rPr sz="1150" spc="135" dirty="0">
                <a:latin typeface="Cambria"/>
                <a:cs typeface="Cambria"/>
              </a:rPr>
              <a:t>fFig</a:t>
            </a:r>
            <a:r>
              <a:rPr sz="1150" spc="120" dirty="0">
                <a:latin typeface="Cambria"/>
                <a:cs typeface="Cambria"/>
              </a:rPr>
              <a:t> </a:t>
            </a:r>
            <a:r>
              <a:rPr sz="1150" spc="114" dirty="0">
                <a:latin typeface="Cambria"/>
                <a:cs typeface="Cambria"/>
              </a:rPr>
              <a:t>5.9: Aﬀine</a:t>
            </a:r>
            <a:r>
              <a:rPr sz="1150" spc="120" dirty="0">
                <a:latin typeface="Cambria"/>
                <a:cs typeface="Cambria"/>
              </a:rPr>
              <a:t> </a:t>
            </a:r>
            <a:r>
              <a:rPr sz="1150" spc="350" dirty="0">
                <a:latin typeface="Cambria"/>
                <a:cs typeface="Cambria"/>
              </a:rPr>
              <a:t>=</a:t>
            </a:r>
            <a:endParaRPr sz="1150">
              <a:latin typeface="Cambria"/>
              <a:cs typeface="Cambria"/>
            </a:endParaRPr>
          </a:p>
          <a:p>
            <a:pPr marL="12700" marR="5080" algn="ctr">
              <a:lnSpc>
                <a:spcPct val="106500"/>
              </a:lnSpc>
            </a:pPr>
            <a:r>
              <a:rPr sz="1150" spc="114" dirty="0">
                <a:latin typeface="Cambria"/>
                <a:cs typeface="Cambria"/>
              </a:rPr>
              <a:t>Non-singular</a:t>
            </a:r>
            <a:r>
              <a:rPr sz="1150" spc="125" dirty="0">
                <a:latin typeface="Cambria"/>
                <a:cs typeface="Cambria"/>
              </a:rPr>
              <a:t> </a:t>
            </a:r>
            <a:r>
              <a:rPr sz="1150" spc="100" dirty="0">
                <a:latin typeface="Cambria"/>
                <a:cs typeface="Cambria"/>
              </a:rPr>
              <a:t>linear </a:t>
            </a:r>
            <a:r>
              <a:rPr sz="1150" spc="105" dirty="0">
                <a:latin typeface="Cambria"/>
                <a:cs typeface="Cambria"/>
              </a:rPr>
              <a:t> </a:t>
            </a:r>
            <a:r>
              <a:rPr sz="1150" spc="110" dirty="0">
                <a:latin typeface="Cambria"/>
                <a:cs typeface="Cambria"/>
              </a:rPr>
              <a:t>transformation</a:t>
            </a:r>
            <a:r>
              <a:rPr sz="1150" spc="95" dirty="0">
                <a:latin typeface="Cambria"/>
                <a:cs typeface="Cambria"/>
              </a:rPr>
              <a:t> </a:t>
            </a:r>
            <a:r>
              <a:rPr sz="1150" spc="350" dirty="0">
                <a:latin typeface="Cambria"/>
                <a:cs typeface="Cambria"/>
              </a:rPr>
              <a:t>+</a:t>
            </a:r>
            <a:r>
              <a:rPr sz="1150" spc="100" dirty="0">
                <a:latin typeface="Cambria"/>
                <a:cs typeface="Cambria"/>
              </a:rPr>
              <a:t> </a:t>
            </a:r>
            <a:r>
              <a:rPr sz="1150" spc="105" dirty="0">
                <a:latin typeface="Cambria"/>
                <a:cs typeface="Cambria"/>
              </a:rPr>
              <a:t>Translation</a:t>
            </a:r>
            <a:endParaRPr sz="1150">
              <a:latin typeface="Cambria"/>
              <a:cs typeface="Cambria"/>
            </a:endParaRPr>
          </a:p>
        </p:txBody>
      </p:sp>
      <p:pic>
        <p:nvPicPr>
          <p:cNvPr id="9" name="object 15"/>
          <p:cNvPicPr/>
          <p:nvPr/>
        </p:nvPicPr>
        <p:blipFill>
          <a:blip r:embed="rId4" cstate="print"/>
          <a:stretch>
            <a:fillRect/>
          </a:stretch>
        </p:blipFill>
        <p:spPr>
          <a:xfrm>
            <a:off x="7873358" y="1465625"/>
            <a:ext cx="3522067" cy="2720009"/>
          </a:xfrm>
          <a:prstGeom prst="rect">
            <a:avLst/>
          </a:prstGeom>
        </p:spPr>
      </p:pic>
      <p:sp>
        <p:nvSpPr>
          <p:cNvPr id="11" name="object 8"/>
          <p:cNvSpPr txBox="1"/>
          <p:nvPr/>
        </p:nvSpPr>
        <p:spPr>
          <a:xfrm>
            <a:off x="8614045" y="4185634"/>
            <a:ext cx="2276475" cy="578485"/>
          </a:xfrm>
          <a:prstGeom prst="rect">
            <a:avLst/>
          </a:prstGeom>
        </p:spPr>
        <p:txBody>
          <a:bodyPr vert="horz" wrap="square" lIns="0" tIns="15875" rIns="0" bIns="0" rtlCol="0">
            <a:spAutoFit/>
          </a:bodyPr>
          <a:lstStyle/>
          <a:p>
            <a:pPr algn="ctr">
              <a:lnSpc>
                <a:spcPct val="100000"/>
              </a:lnSpc>
              <a:spcBef>
                <a:spcPts val="125"/>
              </a:spcBef>
            </a:pPr>
            <a:r>
              <a:rPr sz="1150" spc="135" dirty="0">
                <a:latin typeface="Cambria"/>
                <a:cs typeface="Cambria"/>
              </a:rPr>
              <a:t>fFig</a:t>
            </a:r>
            <a:r>
              <a:rPr sz="1150" spc="120" dirty="0">
                <a:latin typeface="Cambria"/>
                <a:cs typeface="Cambria"/>
              </a:rPr>
              <a:t> </a:t>
            </a:r>
            <a:r>
              <a:rPr sz="1150" spc="114" dirty="0">
                <a:latin typeface="Cambria"/>
                <a:cs typeface="Cambria"/>
              </a:rPr>
              <a:t>5.9: Aﬀine</a:t>
            </a:r>
            <a:r>
              <a:rPr sz="1150" spc="120" dirty="0">
                <a:latin typeface="Cambria"/>
                <a:cs typeface="Cambria"/>
              </a:rPr>
              <a:t> </a:t>
            </a:r>
            <a:r>
              <a:rPr sz="1150" spc="350" dirty="0">
                <a:latin typeface="Cambria"/>
                <a:cs typeface="Cambria"/>
              </a:rPr>
              <a:t>=</a:t>
            </a:r>
            <a:endParaRPr sz="1150" dirty="0">
              <a:latin typeface="Cambria"/>
              <a:cs typeface="Cambria"/>
            </a:endParaRPr>
          </a:p>
          <a:p>
            <a:pPr marL="12700" marR="5080" algn="ctr">
              <a:lnSpc>
                <a:spcPct val="106500"/>
              </a:lnSpc>
            </a:pPr>
            <a:r>
              <a:rPr sz="1150" spc="114" dirty="0">
                <a:latin typeface="Cambria"/>
                <a:cs typeface="Cambria"/>
              </a:rPr>
              <a:t>Non-singular</a:t>
            </a:r>
            <a:r>
              <a:rPr sz="1150" spc="125" dirty="0">
                <a:latin typeface="Cambria"/>
                <a:cs typeface="Cambria"/>
              </a:rPr>
              <a:t> </a:t>
            </a:r>
            <a:r>
              <a:rPr sz="1150" spc="100" dirty="0">
                <a:latin typeface="Cambria"/>
                <a:cs typeface="Cambria"/>
              </a:rPr>
              <a:t>linear </a:t>
            </a:r>
            <a:r>
              <a:rPr sz="1150" spc="105" dirty="0">
                <a:latin typeface="Cambria"/>
                <a:cs typeface="Cambria"/>
              </a:rPr>
              <a:t> </a:t>
            </a:r>
            <a:r>
              <a:rPr sz="1150" spc="110" dirty="0">
                <a:latin typeface="Cambria"/>
                <a:cs typeface="Cambria"/>
              </a:rPr>
              <a:t>transformation</a:t>
            </a:r>
            <a:r>
              <a:rPr sz="1150" spc="95" dirty="0">
                <a:latin typeface="Cambria"/>
                <a:cs typeface="Cambria"/>
              </a:rPr>
              <a:t> </a:t>
            </a:r>
            <a:r>
              <a:rPr sz="1150" spc="350" dirty="0">
                <a:latin typeface="Cambria"/>
                <a:cs typeface="Cambria"/>
              </a:rPr>
              <a:t>+</a:t>
            </a:r>
            <a:r>
              <a:rPr sz="1150" spc="100" dirty="0">
                <a:latin typeface="Cambria"/>
                <a:cs typeface="Cambria"/>
              </a:rPr>
              <a:t> </a:t>
            </a:r>
            <a:r>
              <a:rPr sz="1150" spc="105" dirty="0">
                <a:latin typeface="Cambria"/>
                <a:cs typeface="Cambria"/>
              </a:rPr>
              <a:t>Translation</a:t>
            </a:r>
            <a:endParaRPr sz="1150" dirty="0">
              <a:latin typeface="Cambria"/>
              <a:cs typeface="Cambria"/>
            </a:endParaRPr>
          </a:p>
        </p:txBody>
      </p:sp>
      <p:sp>
        <p:nvSpPr>
          <p:cNvPr id="12" name="object 11"/>
          <p:cNvSpPr txBox="1"/>
          <p:nvPr/>
        </p:nvSpPr>
        <p:spPr>
          <a:xfrm>
            <a:off x="852587" y="5078463"/>
            <a:ext cx="3292724" cy="684803"/>
          </a:xfrm>
          <a:prstGeom prst="rect">
            <a:avLst/>
          </a:prstGeom>
        </p:spPr>
        <p:txBody>
          <a:bodyPr vert="horz" wrap="square" lIns="0" tIns="15240" rIns="0" bIns="0" rtlCol="0">
            <a:spAutoFit/>
          </a:bodyPr>
          <a:lstStyle/>
          <a:p>
            <a:pPr marL="12700">
              <a:lnSpc>
                <a:spcPct val="100000"/>
              </a:lnSpc>
              <a:spcBef>
                <a:spcPts val="120"/>
              </a:spcBef>
              <a:tabLst>
                <a:tab pos="896619" algn="l"/>
              </a:tabLst>
            </a:pPr>
            <a:r>
              <a:rPr lang="en-IN" sz="1450" spc="140" dirty="0" smtClean="0">
                <a:latin typeface="Cambria"/>
                <a:cs typeface="Cambria"/>
              </a:rPr>
              <a:t>W</a:t>
            </a:r>
            <a:r>
              <a:rPr sz="1450" spc="140" dirty="0" smtClean="0">
                <a:latin typeface="Cambria"/>
                <a:cs typeface="Cambria"/>
              </a:rPr>
              <a:t>here</a:t>
            </a:r>
            <a:r>
              <a:rPr lang="en-GB" sz="1450" spc="140" dirty="0" smtClean="0">
                <a:latin typeface="Cambria"/>
                <a:cs typeface="Cambria"/>
              </a:rPr>
              <a:t> A</a:t>
            </a:r>
            <a:r>
              <a:rPr sz="1450" spc="140" dirty="0">
                <a:latin typeface="Times New Roman"/>
                <a:cs typeface="Times New Roman"/>
              </a:rPr>
              <a:t>	</a:t>
            </a:r>
            <a:r>
              <a:rPr sz="1450" spc="95" dirty="0">
                <a:latin typeface="Cambria"/>
                <a:cs typeface="Cambria"/>
              </a:rPr>
              <a:t>is</a:t>
            </a:r>
            <a:r>
              <a:rPr sz="1450" spc="100" dirty="0">
                <a:latin typeface="Cambria"/>
                <a:cs typeface="Cambria"/>
              </a:rPr>
              <a:t> </a:t>
            </a:r>
            <a:r>
              <a:rPr sz="1450" spc="165" dirty="0" smtClean="0">
                <a:latin typeface="Cambria"/>
                <a:cs typeface="Cambria"/>
              </a:rPr>
              <a:t>a</a:t>
            </a:r>
            <a:r>
              <a:rPr lang="en-GB" sz="1450" spc="165" dirty="0" smtClean="0">
                <a:latin typeface="Cambria"/>
                <a:cs typeface="Cambria"/>
              </a:rPr>
              <a:t> 2x2 non-singular matrix, t a translation vector</a:t>
            </a:r>
            <a:endParaRPr sz="1450" dirty="0">
              <a:latin typeface="Cambria"/>
              <a:cs typeface="Cambria"/>
            </a:endParaRPr>
          </a:p>
          <a:p>
            <a:pPr marL="12700">
              <a:lnSpc>
                <a:spcPct val="100000"/>
              </a:lnSpc>
              <a:spcBef>
                <a:spcPts val="5"/>
              </a:spcBef>
              <a:tabLst>
                <a:tab pos="608965" algn="l"/>
              </a:tabLst>
            </a:pPr>
            <a:r>
              <a:rPr sz="1450" spc="140" dirty="0" smtClean="0">
                <a:latin typeface="Cambria"/>
                <a:cs typeface="Cambria"/>
              </a:rPr>
              <a:t>and</a:t>
            </a:r>
            <a:r>
              <a:rPr lang="en-GB" sz="1450" spc="140" dirty="0" smtClean="0">
                <a:latin typeface="Times New Roman"/>
                <a:cs typeface="Times New Roman"/>
              </a:rPr>
              <a:t> 0</a:t>
            </a:r>
            <a:r>
              <a:rPr sz="1450" spc="165" dirty="0" smtClean="0">
                <a:latin typeface="Cambria"/>
                <a:cs typeface="Cambria"/>
              </a:rPr>
              <a:t>a</a:t>
            </a:r>
            <a:r>
              <a:rPr sz="1450" spc="114" dirty="0" smtClean="0">
                <a:latin typeface="Cambria"/>
                <a:cs typeface="Cambria"/>
              </a:rPr>
              <a:t> </a:t>
            </a:r>
            <a:r>
              <a:rPr sz="1450" spc="105" dirty="0">
                <a:latin typeface="Cambria"/>
                <a:cs typeface="Cambria"/>
              </a:rPr>
              <a:t>null</a:t>
            </a:r>
            <a:r>
              <a:rPr sz="1450" spc="114" dirty="0">
                <a:latin typeface="Cambria"/>
                <a:cs typeface="Cambria"/>
              </a:rPr>
              <a:t> </a:t>
            </a:r>
            <a:r>
              <a:rPr sz="1450" spc="105" dirty="0">
                <a:latin typeface="Cambria"/>
                <a:cs typeface="Cambria"/>
              </a:rPr>
              <a:t>vector.</a:t>
            </a:r>
            <a:endParaRPr sz="1450" dirty="0">
              <a:latin typeface="Cambria"/>
              <a:cs typeface="Cambria"/>
            </a:endParaRPr>
          </a:p>
        </p:txBody>
      </p:sp>
      <p:sp>
        <p:nvSpPr>
          <p:cNvPr id="15" name="object 13"/>
          <p:cNvSpPr txBox="1"/>
          <p:nvPr/>
        </p:nvSpPr>
        <p:spPr>
          <a:xfrm>
            <a:off x="5563674" y="5420864"/>
            <a:ext cx="6143222" cy="511422"/>
          </a:xfrm>
          <a:prstGeom prst="rect">
            <a:avLst/>
          </a:prstGeom>
        </p:spPr>
        <p:txBody>
          <a:bodyPr vert="horz" wrap="square" lIns="0" tIns="12065" rIns="0" bIns="0" rtlCol="0">
            <a:spAutoFit/>
          </a:bodyPr>
          <a:lstStyle/>
          <a:p>
            <a:pPr marL="12700" marR="5080">
              <a:lnSpc>
                <a:spcPct val="109400"/>
              </a:lnSpc>
              <a:spcBef>
                <a:spcPts val="95"/>
              </a:spcBef>
            </a:pPr>
            <a:r>
              <a:rPr sz="1450" spc="140" dirty="0">
                <a:latin typeface="Cambria"/>
                <a:cs typeface="Cambria"/>
              </a:rPr>
              <a:t>An</a:t>
            </a:r>
            <a:r>
              <a:rPr sz="1450" spc="145" dirty="0">
                <a:latin typeface="Cambria"/>
                <a:cs typeface="Cambria"/>
              </a:rPr>
              <a:t> </a:t>
            </a:r>
            <a:r>
              <a:rPr sz="1450" spc="110" dirty="0">
                <a:latin typeface="Cambria"/>
                <a:cs typeface="Cambria"/>
              </a:rPr>
              <a:t>aﬀinity</a:t>
            </a:r>
            <a:r>
              <a:rPr sz="1450" spc="150" dirty="0">
                <a:latin typeface="Cambria"/>
                <a:cs typeface="Cambria"/>
              </a:rPr>
              <a:t> </a:t>
            </a:r>
            <a:r>
              <a:rPr sz="1450" spc="95" dirty="0">
                <a:latin typeface="Cambria"/>
                <a:cs typeface="Cambria"/>
              </a:rPr>
              <a:t>is</a:t>
            </a:r>
            <a:r>
              <a:rPr sz="1450" spc="150" dirty="0">
                <a:latin typeface="Cambria"/>
                <a:cs typeface="Cambria"/>
              </a:rPr>
              <a:t> </a:t>
            </a:r>
            <a:r>
              <a:rPr sz="1450" spc="110" dirty="0">
                <a:latin typeface="Cambria"/>
                <a:cs typeface="Cambria"/>
              </a:rPr>
              <a:t>orientation-preserving</a:t>
            </a:r>
            <a:r>
              <a:rPr sz="1450" spc="150" dirty="0">
                <a:latin typeface="Cambria"/>
                <a:cs typeface="Cambria"/>
              </a:rPr>
              <a:t> </a:t>
            </a:r>
            <a:r>
              <a:rPr sz="1450" spc="105" dirty="0">
                <a:latin typeface="Cambria"/>
                <a:cs typeface="Cambria"/>
              </a:rPr>
              <a:t>or</a:t>
            </a:r>
            <a:r>
              <a:rPr sz="1450" spc="150" dirty="0">
                <a:latin typeface="Cambria"/>
                <a:cs typeface="Cambria"/>
              </a:rPr>
              <a:t> </a:t>
            </a:r>
            <a:r>
              <a:rPr sz="1450" spc="120" dirty="0">
                <a:latin typeface="Cambria"/>
                <a:cs typeface="Cambria"/>
              </a:rPr>
              <a:t>-reversing</a:t>
            </a:r>
            <a:r>
              <a:rPr sz="1450" spc="150" dirty="0">
                <a:latin typeface="Cambria"/>
                <a:cs typeface="Cambria"/>
              </a:rPr>
              <a:t> </a:t>
            </a:r>
            <a:r>
              <a:rPr sz="1450" spc="85" dirty="0" smtClean="0">
                <a:latin typeface="Cambria"/>
                <a:cs typeface="Cambria"/>
              </a:rPr>
              <a:t>if</a:t>
            </a:r>
            <a:endParaRPr lang="en-GB" sz="1450" spc="85" dirty="0" smtClean="0">
              <a:latin typeface="Cambria"/>
              <a:cs typeface="Cambria"/>
            </a:endParaRPr>
          </a:p>
          <a:p>
            <a:pPr marL="12700" marR="5080">
              <a:lnSpc>
                <a:spcPct val="109400"/>
              </a:lnSpc>
              <a:spcBef>
                <a:spcPts val="95"/>
              </a:spcBef>
            </a:pPr>
            <a:r>
              <a:rPr lang="en-GB" sz="1450" spc="85" dirty="0" smtClean="0">
                <a:latin typeface="Cambria"/>
                <a:cs typeface="Cambria"/>
              </a:rPr>
              <a:t>Is positive or negative respectively .</a:t>
            </a:r>
            <a:endParaRPr sz="1450" dirty="0">
              <a:latin typeface="Cambria"/>
              <a:cs typeface="Cambria"/>
            </a:endParaRPr>
          </a:p>
        </p:txBody>
      </p:sp>
      <p:pic>
        <p:nvPicPr>
          <p:cNvPr id="21" name="object 22"/>
          <p:cNvPicPr/>
          <p:nvPr/>
        </p:nvPicPr>
        <p:blipFill>
          <a:blip r:embed="rId5" cstate="print"/>
          <a:stretch>
            <a:fillRect/>
          </a:stretch>
        </p:blipFill>
        <p:spPr>
          <a:xfrm>
            <a:off x="10418349" y="5420864"/>
            <a:ext cx="635000" cy="244819"/>
          </a:xfrm>
          <a:prstGeom prst="rect">
            <a:avLst/>
          </a:prstGeom>
        </p:spPr>
      </p:pic>
    </p:spTree>
    <p:extLst>
      <p:ext uri="{BB962C8B-B14F-4D97-AF65-F5344CB8AC3E}">
        <p14:creationId xmlns:p14="http://schemas.microsoft.com/office/powerpoint/2010/main" val="9188388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7583" y="167425"/>
            <a:ext cx="6259132" cy="695461"/>
          </a:xfrm>
        </p:spPr>
        <p:txBody>
          <a:bodyPr>
            <a:normAutofit/>
          </a:bodyPr>
          <a:lstStyle/>
          <a:p>
            <a:r>
              <a:rPr lang="en-GB" sz="4000" dirty="0" smtClean="0">
                <a:latin typeface="Trebuchet MS" pitchFamily="34" charset="0"/>
              </a:rPr>
              <a:t>Salt and Pepper Noise</a:t>
            </a:r>
            <a:endParaRPr lang="en-IN" sz="4000" dirty="0">
              <a:latin typeface="Trebuchet MS" pitchFamily="34" charset="0"/>
            </a:endParaRPr>
          </a:p>
        </p:txBody>
      </p:sp>
      <mc:AlternateContent xmlns:mc="http://schemas.openxmlformats.org/markup-compatibility/2006" xmlns:a14="http://schemas.microsoft.com/office/drawing/2010/main">
        <mc:Choice Requires="a14">
          <p:sp>
            <p:nvSpPr>
              <p:cNvPr id="4" name="Rectangle 3"/>
              <p:cNvSpPr>
                <a:spLocks noGrp="1" noChangeArrowheads="1"/>
              </p:cNvSpPr>
              <p:nvPr>
                <p:ph idx="1"/>
              </p:nvPr>
            </p:nvSpPr>
            <p:spPr>
              <a:xfrm>
                <a:off x="1070020" y="1336227"/>
                <a:ext cx="10515600" cy="4351338"/>
              </a:xfrm>
            </p:spPr>
            <p:txBody>
              <a:bodyPr>
                <a:normAutofit/>
              </a:bodyPr>
              <a:lstStyle/>
              <a:p>
                <a:pPr eaLnBrk="1" hangingPunct="1"/>
                <a:r>
                  <a:rPr lang="en-US" altLang="zh-TW" dirty="0" smtClean="0"/>
                  <a:t>Impulse (salt-and-pepper) noise</a:t>
                </a:r>
              </a:p>
              <a:p>
                <a:pPr lvl="1" eaLnBrk="1" hangingPunct="1"/>
                <a:r>
                  <a:rPr lang="en-US" altLang="zh-TW" dirty="0" smtClean="0"/>
                  <a:t>The PDF of (bipolar) impulse noise, </a:t>
                </a:r>
              </a:p>
              <a:p>
                <a:pPr lvl="1" eaLnBrk="1" hangingPunct="1"/>
                <a:endParaRPr lang="en-US" altLang="zh-TW" dirty="0" smtClean="0"/>
              </a:p>
              <a:p>
                <a:pPr lvl="1" eaLnBrk="1" hangingPunct="1"/>
                <a:endParaRPr lang="en-US" altLang="zh-TW" dirty="0" smtClean="0"/>
              </a:p>
              <a:p>
                <a:pPr lvl="1" eaLnBrk="1" hangingPunct="1"/>
                <a:endParaRPr lang="en-US" altLang="zh-TW" dirty="0" smtClean="0"/>
              </a:p>
              <a:p>
                <a:pPr lvl="1" eaLnBrk="1" hangingPunct="1"/>
                <a:endParaRPr lang="en-US" altLang="zh-TW" dirty="0" smtClean="0"/>
              </a:p>
              <a:p>
                <a:pPr lvl="1" eaLnBrk="1" hangingPunct="1"/>
                <a:endParaRPr lang="en-US" altLang="zh-TW" dirty="0" smtClean="0"/>
              </a:p>
              <a:p>
                <a:pPr lvl="1"/>
                <a:r>
                  <a:rPr lang="en-US" altLang="zh-TW" dirty="0" smtClean="0"/>
                  <a:t>               : gray-level     will appear as a light dot, while level </a:t>
                </a:r>
                <a14:m>
                  <m:oMath xmlns:m="http://schemas.openxmlformats.org/officeDocument/2006/math">
                    <m:r>
                      <a:rPr lang="en-GB" altLang="zh-TW" i="1">
                        <a:latin typeface="Cambria Math"/>
                      </a:rPr>
                      <m:t>𝑎</m:t>
                    </m:r>
                  </m:oMath>
                </a14:m>
                <a:r>
                  <a:rPr lang="en-US" altLang="zh-TW" dirty="0" smtClean="0"/>
                  <a:t> will appear like a dark dot</a:t>
                </a:r>
              </a:p>
              <a:p>
                <a:pPr lvl="1"/>
                <a:r>
                  <a:rPr lang="en-US" altLang="zh-TW" dirty="0" smtClean="0"/>
                  <a:t>Unipolar: either             or          is zero</a:t>
                </a:r>
              </a:p>
              <a:p>
                <a:pPr lvl="1" eaLnBrk="1" hangingPunct="1"/>
                <a:endParaRPr lang="en-US" altLang="zh-TW" dirty="0" smtClean="0"/>
              </a:p>
              <a:p>
                <a:pPr eaLnBrk="1" hangingPunct="1"/>
                <a:endParaRPr lang="en-US" altLang="zh-TW" dirty="0" smtClean="0"/>
              </a:p>
            </p:txBody>
          </p:sp>
        </mc:Choice>
        <mc:Fallback xmlns="">
          <p:sp>
            <p:nvSpPr>
              <p:cNvPr id="4" name="Rectangle 3"/>
              <p:cNvSpPr>
                <a:spLocks noGrp="1" noRot="1" noChangeAspect="1" noMove="1" noResize="1" noEditPoints="1" noAdjustHandles="1" noChangeArrowheads="1" noChangeShapeType="1" noTextEdit="1"/>
              </p:cNvSpPr>
              <p:nvPr>
                <p:ph idx="1"/>
              </p:nvPr>
            </p:nvSpPr>
            <p:spPr>
              <a:xfrm>
                <a:off x="1070020" y="1336227"/>
                <a:ext cx="10515600" cy="4351338"/>
              </a:xfrm>
              <a:blipFill rotWithShape="1">
                <a:blip r:embed="rId3"/>
                <a:stretch>
                  <a:fillRect l="-1043" t="-2241" r="-812" b="-15406"/>
                </a:stretch>
              </a:blipFill>
            </p:spPr>
            <p:txBody>
              <a:bodyPr/>
              <a:lstStyle/>
              <a:p>
                <a:r>
                  <a:rPr lang="en-IN">
                    <a:noFill/>
                  </a:rPr>
                  <a:t> </a:t>
                </a:r>
              </a:p>
            </p:txBody>
          </p:sp>
        </mc:Fallback>
      </mc:AlternateContent>
      <p:graphicFrame>
        <p:nvGraphicFramePr>
          <p:cNvPr id="5" name="Object 4"/>
          <p:cNvGraphicFramePr>
            <a:graphicFrameLocks noChangeAspect="1"/>
          </p:cNvGraphicFramePr>
          <p:nvPr>
            <p:extLst>
              <p:ext uri="{D42A27DB-BD31-4B8C-83A1-F6EECF244321}">
                <p14:modId xmlns:p14="http://schemas.microsoft.com/office/powerpoint/2010/main" val="1979045000"/>
              </p:ext>
            </p:extLst>
          </p:nvPr>
        </p:nvGraphicFramePr>
        <p:xfrm>
          <a:off x="2734465" y="2271039"/>
          <a:ext cx="5175251" cy="1917700"/>
        </p:xfrm>
        <a:graphic>
          <a:graphicData uri="http://schemas.openxmlformats.org/presentationml/2006/ole">
            <mc:AlternateContent xmlns:mc="http://schemas.openxmlformats.org/markup-compatibility/2006">
              <mc:Choice xmlns:v="urn:schemas-microsoft-com:vml" Requires="v">
                <p:oleObj spid="_x0000_s7402" name="Equation" r:id="rId4" imgW="1434960" imgH="711000" progId="Equation.3">
                  <p:embed/>
                </p:oleObj>
              </mc:Choice>
              <mc:Fallback>
                <p:oleObj name="Equation" r:id="rId4" imgW="1434960" imgH="711000" progId="Equation.3">
                  <p:embed/>
                  <p:pic>
                    <p:nvPicPr>
                      <p:cNvPr id="0" name="Picture 22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34465" y="2271039"/>
                        <a:ext cx="5175251" cy="1917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1556609722"/>
              </p:ext>
            </p:extLst>
          </p:nvPr>
        </p:nvGraphicFramePr>
        <p:xfrm>
          <a:off x="1803042" y="4096169"/>
          <a:ext cx="1107583" cy="411922"/>
        </p:xfrm>
        <a:graphic>
          <a:graphicData uri="http://schemas.openxmlformats.org/presentationml/2006/ole">
            <mc:AlternateContent xmlns:mc="http://schemas.openxmlformats.org/markup-compatibility/2006">
              <mc:Choice xmlns:v="urn:schemas-microsoft-com:vml" Requires="v">
                <p:oleObj spid="_x0000_s7403" name="方程式" r:id="rId6" imgW="355138" imgH="177569" progId="Equation.3">
                  <p:embed/>
                </p:oleObj>
              </mc:Choice>
              <mc:Fallback>
                <p:oleObj name="方程式" r:id="rId6" imgW="355138" imgH="177569" progId="Equation.3">
                  <p:embed/>
                  <p:pic>
                    <p:nvPicPr>
                      <p:cNvPr id="0" name="Picture 22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03042" y="4096169"/>
                        <a:ext cx="1107583" cy="41192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925589542"/>
              </p:ext>
            </p:extLst>
          </p:nvPr>
        </p:nvGraphicFramePr>
        <p:xfrm>
          <a:off x="4011896" y="4775524"/>
          <a:ext cx="643467" cy="614363"/>
        </p:xfrm>
        <a:graphic>
          <a:graphicData uri="http://schemas.openxmlformats.org/presentationml/2006/ole">
            <mc:AlternateContent xmlns:mc="http://schemas.openxmlformats.org/markup-compatibility/2006">
              <mc:Choice xmlns:v="urn:schemas-microsoft-com:vml" Requires="v">
                <p:oleObj spid="_x0000_s7404" name="方程式" r:id="rId8" imgW="177646" imgH="228402" progId="Equation.3">
                  <p:embed/>
                </p:oleObj>
              </mc:Choice>
              <mc:Fallback>
                <p:oleObj name="方程式" r:id="rId8" imgW="177646" imgH="228402" progId="Equation.3">
                  <p:embed/>
                  <p:pic>
                    <p:nvPicPr>
                      <p:cNvPr id="0" name="Picture 22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011896" y="4775524"/>
                        <a:ext cx="643467" cy="6143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4056264551"/>
              </p:ext>
            </p:extLst>
          </p:nvPr>
        </p:nvGraphicFramePr>
        <p:xfrm>
          <a:off x="5053973" y="4762645"/>
          <a:ext cx="596900" cy="614363"/>
        </p:xfrm>
        <a:graphic>
          <a:graphicData uri="http://schemas.openxmlformats.org/presentationml/2006/ole">
            <mc:AlternateContent xmlns:mc="http://schemas.openxmlformats.org/markup-compatibility/2006">
              <mc:Choice xmlns:v="urn:schemas-microsoft-com:vml" Requires="v">
                <p:oleObj spid="_x0000_s7405" name="方程式" r:id="rId10" imgW="165028" imgH="228501" progId="Equation.3">
                  <p:embed/>
                </p:oleObj>
              </mc:Choice>
              <mc:Fallback>
                <p:oleObj name="方程式" r:id="rId10" imgW="165028" imgH="228501" progId="Equation.3">
                  <p:embed/>
                  <p:pic>
                    <p:nvPicPr>
                      <p:cNvPr id="0" name="Picture 22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053973" y="4762645"/>
                        <a:ext cx="596900" cy="6143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2901602163"/>
              </p:ext>
            </p:extLst>
          </p:nvPr>
        </p:nvGraphicFramePr>
        <p:xfrm>
          <a:off x="4194847" y="4108361"/>
          <a:ext cx="420909" cy="437881"/>
        </p:xfrm>
        <a:graphic>
          <a:graphicData uri="http://schemas.openxmlformats.org/presentationml/2006/ole">
            <mc:AlternateContent xmlns:mc="http://schemas.openxmlformats.org/markup-compatibility/2006">
              <mc:Choice xmlns:v="urn:schemas-microsoft-com:vml" Requires="v">
                <p:oleObj spid="_x0000_s7406" name="方程式" r:id="rId12" imgW="126725" imgH="177415" progId="Equation.3">
                  <p:embed/>
                </p:oleObj>
              </mc:Choice>
              <mc:Fallback>
                <p:oleObj name="方程式" r:id="rId12" imgW="126725" imgH="177415" progId="Equation.3">
                  <p:embed/>
                  <p:pic>
                    <p:nvPicPr>
                      <p:cNvPr id="0" name="Picture 22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194847" y="4108361"/>
                        <a:ext cx="420909" cy="43788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Rectangle 3"/>
          <p:cNvSpPr txBox="1">
            <a:spLocks noChangeArrowheads="1"/>
          </p:cNvSpPr>
          <p:nvPr/>
        </p:nvSpPr>
        <p:spPr>
          <a:xfrm>
            <a:off x="722290" y="5508982"/>
            <a:ext cx="10515600" cy="59560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altLang="zh-TW" dirty="0" smtClean="0"/>
              <a:t>Usually, for an 8-bit image,     =0 (black) and      =0 (white)</a:t>
            </a:r>
          </a:p>
          <a:p>
            <a:pPr lvl="1">
              <a:buFont typeface="Wingdings" pitchFamily="2" charset="2"/>
              <a:buNone/>
            </a:pPr>
            <a:endParaRPr lang="en-US" altLang="zh-TW" dirty="0" smtClean="0"/>
          </a:p>
          <a:p>
            <a:pPr lvl="1"/>
            <a:endParaRPr lang="en-US" altLang="zh-TW" dirty="0" smtClean="0"/>
          </a:p>
        </p:txBody>
      </p:sp>
      <p:graphicFrame>
        <p:nvGraphicFramePr>
          <p:cNvPr id="3" name="Object 2"/>
          <p:cNvGraphicFramePr>
            <a:graphicFrameLocks noChangeAspect="1"/>
          </p:cNvGraphicFramePr>
          <p:nvPr>
            <p:extLst>
              <p:ext uri="{D42A27DB-BD31-4B8C-83A1-F6EECF244321}">
                <p14:modId xmlns:p14="http://schemas.microsoft.com/office/powerpoint/2010/main" val="2206401329"/>
              </p:ext>
            </p:extLst>
          </p:nvPr>
        </p:nvGraphicFramePr>
        <p:xfrm>
          <a:off x="4765093" y="5508982"/>
          <a:ext cx="458788" cy="374650"/>
        </p:xfrm>
        <a:graphic>
          <a:graphicData uri="http://schemas.openxmlformats.org/presentationml/2006/ole">
            <mc:AlternateContent xmlns:mc="http://schemas.openxmlformats.org/markup-compatibility/2006">
              <mc:Choice xmlns:v="urn:schemas-microsoft-com:vml" Requires="v">
                <p:oleObj spid="_x0000_s7407" name="方程式" r:id="rId14" imgW="126835" imgH="139518" progId="Equation.3">
                  <p:embed/>
                </p:oleObj>
              </mc:Choice>
              <mc:Fallback>
                <p:oleObj name="方程式" r:id="rId14" imgW="126835" imgH="139518" progId="Equation.3">
                  <p:embed/>
                  <p:pic>
                    <p:nvPicPr>
                      <p:cNvPr id="0" name="Picture 225"/>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765093" y="5508982"/>
                        <a:ext cx="458788" cy="374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182555431"/>
              </p:ext>
            </p:extLst>
          </p:nvPr>
        </p:nvGraphicFramePr>
        <p:xfrm>
          <a:off x="6902339" y="5442999"/>
          <a:ext cx="458787" cy="477838"/>
        </p:xfrm>
        <a:graphic>
          <a:graphicData uri="http://schemas.openxmlformats.org/presentationml/2006/ole">
            <mc:AlternateContent xmlns:mc="http://schemas.openxmlformats.org/markup-compatibility/2006">
              <mc:Choice xmlns:v="urn:schemas-microsoft-com:vml" Requires="v">
                <p:oleObj spid="_x0000_s7408" name="方程式" r:id="rId16" imgW="126725" imgH="177415" progId="Equation.3">
                  <p:embed/>
                </p:oleObj>
              </mc:Choice>
              <mc:Fallback>
                <p:oleObj name="方程式" r:id="rId16" imgW="126725" imgH="177415" progId="Equation.3">
                  <p:embed/>
                  <p:pic>
                    <p:nvPicPr>
                      <p:cNvPr id="0" name="Picture 22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902339" y="5442999"/>
                        <a:ext cx="458787" cy="4778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911656750"/>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0919" y="365125"/>
            <a:ext cx="9221274" cy="613669"/>
          </a:xfrm>
        </p:spPr>
        <p:txBody>
          <a:bodyPr>
            <a:normAutofit fontScale="90000"/>
          </a:bodyPr>
          <a:lstStyle/>
          <a:p>
            <a:r>
              <a:rPr lang="en-IN" spc="595" dirty="0"/>
              <a:t>C</a:t>
            </a:r>
            <a:r>
              <a:rPr lang="en-IN" spc="190" dirty="0"/>
              <a:t>l</a:t>
            </a:r>
            <a:r>
              <a:rPr lang="en-IN" spc="305" dirty="0"/>
              <a:t>a</a:t>
            </a:r>
            <a:r>
              <a:rPr lang="en-IN" spc="280" dirty="0"/>
              <a:t>s</a:t>
            </a:r>
            <a:r>
              <a:rPr lang="en-IN" spc="270" dirty="0"/>
              <a:t>s</a:t>
            </a:r>
            <a:r>
              <a:rPr lang="en-IN" spc="270" dirty="0">
                <a:latin typeface="Times New Roman"/>
                <a:cs typeface="Times New Roman"/>
              </a:rPr>
              <a:t> </a:t>
            </a:r>
            <a:r>
              <a:rPr lang="en-IN" spc="320" dirty="0"/>
              <a:t>I</a:t>
            </a:r>
            <a:r>
              <a:rPr lang="en-IN" spc="315" dirty="0"/>
              <a:t>II</a:t>
            </a:r>
            <a:r>
              <a:rPr lang="en-IN" spc="229" dirty="0"/>
              <a:t>:</a:t>
            </a:r>
            <a:r>
              <a:rPr lang="en-IN" spc="270" dirty="0">
                <a:latin typeface="Times New Roman"/>
                <a:cs typeface="Times New Roman"/>
              </a:rPr>
              <a:t> </a:t>
            </a:r>
            <a:r>
              <a:rPr lang="en-IN" spc="330" dirty="0" smtClean="0"/>
              <a:t>A</a:t>
            </a:r>
            <a:r>
              <a:rPr lang="en-IN" spc="455" dirty="0" smtClean="0"/>
              <a:t>ﬀ</a:t>
            </a:r>
            <a:r>
              <a:rPr lang="en-IN" spc="175" dirty="0" smtClean="0"/>
              <a:t>i</a:t>
            </a:r>
            <a:r>
              <a:rPr lang="en-IN" spc="330" dirty="0" smtClean="0"/>
              <a:t>n</a:t>
            </a:r>
            <a:r>
              <a:rPr lang="en-IN" spc="275" dirty="0" smtClean="0"/>
              <a:t>e</a:t>
            </a:r>
            <a:r>
              <a:rPr lang="en-IN" spc="100" dirty="0" smtClean="0">
                <a:latin typeface="Times New Roman"/>
                <a:cs typeface="Times New Roman"/>
              </a:rPr>
              <a:t> </a:t>
            </a:r>
            <a:r>
              <a:rPr lang="en-IN" u="sng" spc="265" dirty="0">
                <a:uFill>
                  <a:solidFill>
                    <a:srgbClr val="000000"/>
                  </a:solidFill>
                </a:uFill>
              </a:rPr>
              <a:t>Transformations</a:t>
            </a:r>
            <a:endParaRPr lang="en-IN" dirty="0"/>
          </a:p>
        </p:txBody>
      </p:sp>
      <p:sp>
        <p:nvSpPr>
          <p:cNvPr id="4" name="object 10"/>
          <p:cNvSpPr txBox="1"/>
          <p:nvPr/>
        </p:nvSpPr>
        <p:spPr>
          <a:xfrm>
            <a:off x="1021699" y="1519707"/>
            <a:ext cx="8817760" cy="4103431"/>
          </a:xfrm>
          <a:prstGeom prst="rect">
            <a:avLst/>
          </a:prstGeom>
        </p:spPr>
        <p:txBody>
          <a:bodyPr vert="horz" wrap="square" lIns="0" tIns="15240" rIns="0" bIns="0" rtlCol="0">
            <a:spAutoFit/>
          </a:bodyPr>
          <a:lstStyle/>
          <a:p>
            <a:pPr marL="12700">
              <a:lnSpc>
                <a:spcPct val="100000"/>
              </a:lnSpc>
              <a:spcBef>
                <a:spcPts val="120"/>
              </a:spcBef>
            </a:pPr>
            <a:r>
              <a:rPr sz="2400" spc="165" dirty="0">
                <a:latin typeface="Calibri" pitchFamily="34" charset="0"/>
                <a:cs typeface="Calibri" pitchFamily="34" charset="0"/>
              </a:rPr>
              <a:t>Degrees</a:t>
            </a:r>
            <a:r>
              <a:rPr sz="2400" spc="120" dirty="0">
                <a:latin typeface="Calibri" pitchFamily="34" charset="0"/>
                <a:cs typeface="Calibri" pitchFamily="34" charset="0"/>
              </a:rPr>
              <a:t> </a:t>
            </a:r>
            <a:r>
              <a:rPr sz="2400" spc="105" dirty="0">
                <a:latin typeface="Calibri" pitchFamily="34" charset="0"/>
                <a:cs typeface="Calibri" pitchFamily="34" charset="0"/>
              </a:rPr>
              <a:t>of</a:t>
            </a:r>
            <a:r>
              <a:rPr sz="2400" spc="120" dirty="0">
                <a:latin typeface="Calibri" pitchFamily="34" charset="0"/>
                <a:cs typeface="Calibri" pitchFamily="34" charset="0"/>
              </a:rPr>
              <a:t> </a:t>
            </a:r>
            <a:r>
              <a:rPr sz="2400" spc="155" dirty="0">
                <a:latin typeface="Calibri" pitchFamily="34" charset="0"/>
                <a:cs typeface="Calibri" pitchFamily="34" charset="0"/>
              </a:rPr>
              <a:t>Freedom</a:t>
            </a:r>
            <a:endParaRPr sz="2400" dirty="0">
              <a:latin typeface="Calibri" pitchFamily="34" charset="0"/>
              <a:cs typeface="Calibri" pitchFamily="34" charset="0"/>
            </a:endParaRPr>
          </a:p>
          <a:p>
            <a:pPr marL="361950" marR="5080">
              <a:lnSpc>
                <a:spcPct val="112100"/>
              </a:lnSpc>
              <a:spcBef>
                <a:spcPts val="1345"/>
              </a:spcBef>
              <a:tabLst>
                <a:tab pos="2464435" algn="l"/>
              </a:tabLst>
            </a:pPr>
            <a:r>
              <a:rPr sz="2400" spc="130" dirty="0">
                <a:latin typeface="Calibri" pitchFamily="34" charset="0"/>
                <a:cs typeface="Calibri" pitchFamily="34" charset="0"/>
              </a:rPr>
              <a:t>Aﬀine</a:t>
            </a:r>
            <a:r>
              <a:rPr sz="2400" spc="140" dirty="0">
                <a:latin typeface="Calibri" pitchFamily="34" charset="0"/>
                <a:cs typeface="Calibri" pitchFamily="34" charset="0"/>
              </a:rPr>
              <a:t> </a:t>
            </a:r>
            <a:r>
              <a:rPr sz="2400" spc="125" dirty="0">
                <a:latin typeface="Calibri" pitchFamily="34" charset="0"/>
                <a:cs typeface="Calibri" pitchFamily="34" charset="0"/>
              </a:rPr>
              <a:t>Transformations</a:t>
            </a:r>
            <a:r>
              <a:rPr sz="2400" spc="135" dirty="0">
                <a:latin typeface="Calibri" pitchFamily="34" charset="0"/>
                <a:cs typeface="Calibri" pitchFamily="34" charset="0"/>
              </a:rPr>
              <a:t> </a:t>
            </a:r>
            <a:r>
              <a:rPr sz="2400" spc="140" dirty="0">
                <a:latin typeface="Calibri" pitchFamily="34" charset="0"/>
                <a:cs typeface="Calibri" pitchFamily="34" charset="0"/>
              </a:rPr>
              <a:t>have </a:t>
            </a:r>
            <a:r>
              <a:rPr sz="2400" spc="130" dirty="0">
                <a:latin typeface="Calibri" pitchFamily="34" charset="0"/>
                <a:cs typeface="Calibri" pitchFamily="34" charset="0"/>
              </a:rPr>
              <a:t>6</a:t>
            </a:r>
            <a:r>
              <a:rPr sz="2400" spc="135" dirty="0">
                <a:latin typeface="Calibri" pitchFamily="34" charset="0"/>
                <a:cs typeface="Calibri" pitchFamily="34" charset="0"/>
              </a:rPr>
              <a:t> </a:t>
            </a:r>
            <a:r>
              <a:rPr sz="2400" spc="190" dirty="0">
                <a:latin typeface="Calibri" pitchFamily="34" charset="0"/>
                <a:cs typeface="Calibri" pitchFamily="34" charset="0"/>
              </a:rPr>
              <a:t>DOF:</a:t>
            </a:r>
            <a:r>
              <a:rPr sz="2400" spc="145" dirty="0">
                <a:latin typeface="Calibri" pitchFamily="34" charset="0"/>
                <a:cs typeface="Calibri" pitchFamily="34" charset="0"/>
              </a:rPr>
              <a:t> </a:t>
            </a:r>
            <a:r>
              <a:rPr sz="2400" spc="110" dirty="0">
                <a:latin typeface="Calibri" pitchFamily="34" charset="0"/>
                <a:cs typeface="Calibri" pitchFamily="34" charset="0"/>
              </a:rPr>
              <a:t>four</a:t>
            </a:r>
            <a:r>
              <a:rPr sz="2400" spc="135" dirty="0">
                <a:latin typeface="Calibri" pitchFamily="34" charset="0"/>
                <a:cs typeface="Calibri" pitchFamily="34" charset="0"/>
              </a:rPr>
              <a:t> </a:t>
            </a:r>
            <a:r>
              <a:rPr sz="2400" spc="100" dirty="0">
                <a:latin typeface="Calibri" pitchFamily="34" charset="0"/>
                <a:cs typeface="Calibri" pitchFamily="34" charset="0"/>
              </a:rPr>
              <a:t>for</a:t>
            </a:r>
            <a:r>
              <a:rPr sz="2400" spc="140" dirty="0">
                <a:latin typeface="Calibri" pitchFamily="34" charset="0"/>
                <a:cs typeface="Calibri" pitchFamily="34" charset="0"/>
              </a:rPr>
              <a:t> </a:t>
            </a:r>
            <a:r>
              <a:rPr sz="2400" spc="135" dirty="0">
                <a:latin typeface="Calibri" pitchFamily="34" charset="0"/>
                <a:cs typeface="Calibri" pitchFamily="34" charset="0"/>
              </a:rPr>
              <a:t>the </a:t>
            </a:r>
            <a:r>
              <a:rPr sz="2400" spc="-305" dirty="0">
                <a:latin typeface="Calibri" pitchFamily="34" charset="0"/>
                <a:cs typeface="Calibri" pitchFamily="34" charset="0"/>
              </a:rPr>
              <a:t> </a:t>
            </a:r>
            <a:r>
              <a:rPr sz="2400" spc="114" dirty="0">
                <a:latin typeface="Calibri" pitchFamily="34" charset="0"/>
                <a:cs typeface="Calibri" pitchFamily="34" charset="0"/>
              </a:rPr>
              <a:t>non-singular</a:t>
            </a:r>
            <a:r>
              <a:rPr sz="2400" spc="150" dirty="0">
                <a:latin typeface="Calibri" pitchFamily="34" charset="0"/>
                <a:cs typeface="Calibri" pitchFamily="34" charset="0"/>
              </a:rPr>
              <a:t> </a:t>
            </a:r>
            <a:r>
              <a:rPr sz="2400" spc="120" dirty="0" smtClean="0">
                <a:latin typeface="Calibri" pitchFamily="34" charset="0"/>
                <a:cs typeface="Calibri" pitchFamily="34" charset="0"/>
              </a:rPr>
              <a:t>matrix</a:t>
            </a:r>
            <a:r>
              <a:rPr lang="en-GB" sz="2400" spc="120" dirty="0" smtClean="0">
                <a:latin typeface="Calibri" pitchFamily="34" charset="0"/>
                <a:cs typeface="Calibri" pitchFamily="34" charset="0"/>
              </a:rPr>
              <a:t> </a:t>
            </a:r>
            <a:r>
              <a:rPr lang="en-GB" sz="2400" b="1" spc="120" dirty="0" smtClean="0">
                <a:latin typeface="Calibri" pitchFamily="34" charset="0"/>
                <a:cs typeface="Calibri" pitchFamily="34" charset="0"/>
              </a:rPr>
              <a:t>A</a:t>
            </a:r>
            <a:r>
              <a:rPr sz="2400" spc="120" dirty="0">
                <a:latin typeface="Calibri" pitchFamily="34" charset="0"/>
                <a:cs typeface="Calibri" pitchFamily="34" charset="0"/>
              </a:rPr>
              <a:t>	</a:t>
            </a:r>
            <a:r>
              <a:rPr sz="2400" spc="165" dirty="0">
                <a:latin typeface="Calibri" pitchFamily="34" charset="0"/>
                <a:cs typeface="Calibri" pitchFamily="34" charset="0"/>
              </a:rPr>
              <a:t>,</a:t>
            </a:r>
            <a:r>
              <a:rPr sz="2400" spc="145" dirty="0">
                <a:latin typeface="Calibri" pitchFamily="34" charset="0"/>
                <a:cs typeface="Calibri" pitchFamily="34" charset="0"/>
              </a:rPr>
              <a:t> </a:t>
            </a:r>
            <a:r>
              <a:rPr sz="2400" spc="140" dirty="0">
                <a:latin typeface="Calibri" pitchFamily="34" charset="0"/>
                <a:cs typeface="Calibri" pitchFamily="34" charset="0"/>
              </a:rPr>
              <a:t>and</a:t>
            </a:r>
            <a:r>
              <a:rPr sz="2400" spc="135" dirty="0">
                <a:latin typeface="Calibri" pitchFamily="34" charset="0"/>
                <a:cs typeface="Calibri" pitchFamily="34" charset="0"/>
              </a:rPr>
              <a:t> </a:t>
            </a:r>
            <a:r>
              <a:rPr sz="2400" spc="114" dirty="0">
                <a:latin typeface="Calibri" pitchFamily="34" charset="0"/>
                <a:cs typeface="Calibri" pitchFamily="34" charset="0"/>
              </a:rPr>
              <a:t>two</a:t>
            </a:r>
            <a:r>
              <a:rPr sz="2400" spc="145" dirty="0">
                <a:latin typeface="Calibri" pitchFamily="34" charset="0"/>
                <a:cs typeface="Calibri" pitchFamily="34" charset="0"/>
              </a:rPr>
              <a:t> </a:t>
            </a:r>
            <a:r>
              <a:rPr sz="2400" spc="100" dirty="0">
                <a:latin typeface="Calibri" pitchFamily="34" charset="0"/>
                <a:cs typeface="Calibri" pitchFamily="34" charset="0"/>
              </a:rPr>
              <a:t>for</a:t>
            </a:r>
            <a:r>
              <a:rPr sz="2400" spc="140" dirty="0">
                <a:latin typeface="Calibri" pitchFamily="34" charset="0"/>
                <a:cs typeface="Calibri" pitchFamily="34" charset="0"/>
              </a:rPr>
              <a:t> </a:t>
            </a:r>
            <a:r>
              <a:rPr sz="2400" spc="114" dirty="0">
                <a:latin typeface="Calibri" pitchFamily="34" charset="0"/>
                <a:cs typeface="Calibri" pitchFamily="34" charset="0"/>
              </a:rPr>
              <a:t>translation </a:t>
            </a:r>
            <a:r>
              <a:rPr sz="2400" spc="120" dirty="0">
                <a:latin typeface="Calibri" pitchFamily="34" charset="0"/>
                <a:cs typeface="Calibri" pitchFamily="34" charset="0"/>
              </a:rPr>
              <a:t> </a:t>
            </a:r>
            <a:endParaRPr lang="en-GB" sz="2400" spc="120" dirty="0" smtClean="0">
              <a:latin typeface="Calibri" pitchFamily="34" charset="0"/>
              <a:cs typeface="Calibri" pitchFamily="34" charset="0"/>
            </a:endParaRPr>
          </a:p>
          <a:p>
            <a:pPr marL="361950" marR="5080">
              <a:lnSpc>
                <a:spcPct val="112100"/>
              </a:lnSpc>
              <a:spcBef>
                <a:spcPts val="1345"/>
              </a:spcBef>
              <a:tabLst>
                <a:tab pos="2464435" algn="l"/>
              </a:tabLst>
            </a:pPr>
            <a:r>
              <a:rPr sz="2400" spc="140" dirty="0" smtClean="0">
                <a:latin typeface="Calibri" pitchFamily="34" charset="0"/>
                <a:cs typeface="Calibri" pitchFamily="34" charset="0"/>
              </a:rPr>
              <a:t>An </a:t>
            </a:r>
            <a:r>
              <a:rPr sz="2400" spc="110" dirty="0">
                <a:latin typeface="Calibri" pitchFamily="34" charset="0"/>
                <a:cs typeface="Calibri" pitchFamily="34" charset="0"/>
              </a:rPr>
              <a:t>aﬀinity</a:t>
            </a:r>
            <a:r>
              <a:rPr sz="2400" spc="145" dirty="0">
                <a:latin typeface="Calibri" pitchFamily="34" charset="0"/>
                <a:cs typeface="Calibri" pitchFamily="34" charset="0"/>
              </a:rPr>
              <a:t> </a:t>
            </a:r>
            <a:r>
              <a:rPr sz="2400" spc="155" dirty="0">
                <a:latin typeface="Calibri" pitchFamily="34" charset="0"/>
                <a:cs typeface="Calibri" pitchFamily="34" charset="0"/>
              </a:rPr>
              <a:t>can</a:t>
            </a:r>
            <a:r>
              <a:rPr sz="2400" spc="145" dirty="0">
                <a:latin typeface="Calibri" pitchFamily="34" charset="0"/>
                <a:cs typeface="Calibri" pitchFamily="34" charset="0"/>
              </a:rPr>
              <a:t> </a:t>
            </a:r>
            <a:r>
              <a:rPr sz="2400" spc="150" dirty="0">
                <a:latin typeface="Calibri" pitchFamily="34" charset="0"/>
                <a:cs typeface="Calibri" pitchFamily="34" charset="0"/>
              </a:rPr>
              <a:t>be</a:t>
            </a:r>
            <a:r>
              <a:rPr sz="2400" spc="140" dirty="0">
                <a:latin typeface="Calibri" pitchFamily="34" charset="0"/>
                <a:cs typeface="Calibri" pitchFamily="34" charset="0"/>
              </a:rPr>
              <a:t> computed </a:t>
            </a:r>
            <a:r>
              <a:rPr sz="2400" spc="120" dirty="0">
                <a:latin typeface="Calibri" pitchFamily="34" charset="0"/>
                <a:cs typeface="Calibri" pitchFamily="34" charset="0"/>
              </a:rPr>
              <a:t>from</a:t>
            </a:r>
            <a:r>
              <a:rPr sz="2400" spc="145" dirty="0">
                <a:latin typeface="Calibri" pitchFamily="34" charset="0"/>
                <a:cs typeface="Calibri" pitchFamily="34" charset="0"/>
              </a:rPr>
              <a:t> </a:t>
            </a:r>
            <a:r>
              <a:rPr sz="2400" spc="130" dirty="0">
                <a:latin typeface="Calibri" pitchFamily="34" charset="0"/>
                <a:cs typeface="Calibri" pitchFamily="34" charset="0"/>
              </a:rPr>
              <a:t>three</a:t>
            </a:r>
            <a:r>
              <a:rPr sz="2400" spc="145" dirty="0">
                <a:latin typeface="Calibri" pitchFamily="34" charset="0"/>
                <a:cs typeface="Calibri" pitchFamily="34" charset="0"/>
              </a:rPr>
              <a:t> </a:t>
            </a:r>
            <a:r>
              <a:rPr sz="2400" spc="105" dirty="0">
                <a:latin typeface="Calibri" pitchFamily="34" charset="0"/>
                <a:cs typeface="Calibri" pitchFamily="34" charset="0"/>
              </a:rPr>
              <a:t>point </a:t>
            </a:r>
            <a:r>
              <a:rPr sz="2400" spc="110" dirty="0">
                <a:latin typeface="Calibri" pitchFamily="34" charset="0"/>
                <a:cs typeface="Calibri" pitchFamily="34" charset="0"/>
              </a:rPr>
              <a:t> </a:t>
            </a:r>
            <a:r>
              <a:rPr sz="2400" spc="135" dirty="0">
                <a:latin typeface="Calibri" pitchFamily="34" charset="0"/>
                <a:cs typeface="Calibri" pitchFamily="34" charset="0"/>
              </a:rPr>
              <a:t>correspondences</a:t>
            </a:r>
            <a:endParaRPr sz="2400" dirty="0">
              <a:latin typeface="Calibri" pitchFamily="34" charset="0"/>
              <a:cs typeface="Calibri" pitchFamily="34" charset="0"/>
            </a:endParaRPr>
          </a:p>
          <a:p>
            <a:pPr>
              <a:lnSpc>
                <a:spcPct val="100000"/>
              </a:lnSpc>
              <a:spcBef>
                <a:spcPts val="30"/>
              </a:spcBef>
            </a:pPr>
            <a:endParaRPr sz="2400" dirty="0">
              <a:latin typeface="Calibri" pitchFamily="34" charset="0"/>
              <a:cs typeface="Calibri" pitchFamily="34" charset="0"/>
            </a:endParaRPr>
          </a:p>
          <a:p>
            <a:pPr marL="12700">
              <a:lnSpc>
                <a:spcPct val="100000"/>
              </a:lnSpc>
            </a:pPr>
            <a:r>
              <a:rPr sz="2400" spc="120" dirty="0">
                <a:latin typeface="Calibri" pitchFamily="34" charset="0"/>
                <a:cs typeface="Calibri" pitchFamily="34" charset="0"/>
              </a:rPr>
              <a:t>Invariants</a:t>
            </a:r>
            <a:endParaRPr sz="2400" dirty="0">
              <a:latin typeface="Calibri" pitchFamily="34" charset="0"/>
              <a:cs typeface="Calibri" pitchFamily="34" charset="0"/>
            </a:endParaRPr>
          </a:p>
          <a:p>
            <a:pPr marL="361950" marR="617220" algn="just">
              <a:lnSpc>
                <a:spcPct val="109800"/>
              </a:lnSpc>
              <a:spcBef>
                <a:spcPts val="1390"/>
              </a:spcBef>
            </a:pPr>
            <a:r>
              <a:rPr sz="2400" spc="110" dirty="0">
                <a:latin typeface="Calibri" pitchFamily="34" charset="0"/>
                <a:cs typeface="Calibri" pitchFamily="34" charset="0"/>
              </a:rPr>
              <a:t>Parallel lines </a:t>
            </a:r>
            <a:r>
              <a:rPr sz="2400" spc="140" dirty="0">
                <a:latin typeface="Calibri" pitchFamily="34" charset="0"/>
                <a:cs typeface="Calibri" pitchFamily="34" charset="0"/>
              </a:rPr>
              <a:t>are </a:t>
            </a:r>
            <a:r>
              <a:rPr sz="2400" spc="145" dirty="0">
                <a:latin typeface="Calibri" pitchFamily="34" charset="0"/>
                <a:cs typeface="Calibri" pitchFamily="34" charset="0"/>
              </a:rPr>
              <a:t>mapped </a:t>
            </a:r>
            <a:r>
              <a:rPr sz="2400" spc="105" dirty="0">
                <a:latin typeface="Calibri" pitchFamily="34" charset="0"/>
                <a:cs typeface="Calibri" pitchFamily="34" charset="0"/>
              </a:rPr>
              <a:t>to </a:t>
            </a:r>
            <a:r>
              <a:rPr sz="2400" spc="114" dirty="0">
                <a:latin typeface="Calibri" pitchFamily="34" charset="0"/>
                <a:cs typeface="Calibri" pitchFamily="34" charset="0"/>
              </a:rPr>
              <a:t>parallel </a:t>
            </a:r>
            <a:r>
              <a:rPr sz="2400" spc="110" dirty="0">
                <a:latin typeface="Calibri" pitchFamily="34" charset="0"/>
                <a:cs typeface="Calibri" pitchFamily="34" charset="0"/>
              </a:rPr>
              <a:t>lines </a:t>
            </a:r>
            <a:r>
              <a:rPr sz="2400" spc="-305" dirty="0">
                <a:latin typeface="Calibri" pitchFamily="34" charset="0"/>
                <a:cs typeface="Calibri" pitchFamily="34" charset="0"/>
              </a:rPr>
              <a:t> </a:t>
            </a:r>
            <a:r>
              <a:rPr sz="2400" spc="135" dirty="0">
                <a:latin typeface="Calibri" pitchFamily="34" charset="0"/>
                <a:cs typeface="Calibri" pitchFamily="34" charset="0"/>
              </a:rPr>
              <a:t>Ratio </a:t>
            </a:r>
            <a:r>
              <a:rPr sz="2400" spc="105" dirty="0">
                <a:latin typeface="Calibri" pitchFamily="34" charset="0"/>
                <a:cs typeface="Calibri" pitchFamily="34" charset="0"/>
              </a:rPr>
              <a:t>of </a:t>
            </a:r>
            <a:r>
              <a:rPr sz="2400" spc="135" dirty="0">
                <a:latin typeface="Calibri" pitchFamily="34" charset="0"/>
                <a:cs typeface="Calibri" pitchFamily="34" charset="0"/>
              </a:rPr>
              <a:t>lengths </a:t>
            </a:r>
            <a:r>
              <a:rPr sz="2400" spc="105" dirty="0">
                <a:latin typeface="Calibri" pitchFamily="34" charset="0"/>
                <a:cs typeface="Calibri" pitchFamily="34" charset="0"/>
              </a:rPr>
              <a:t>of </a:t>
            </a:r>
            <a:r>
              <a:rPr sz="2400" spc="114" dirty="0">
                <a:latin typeface="Calibri" pitchFamily="34" charset="0"/>
                <a:cs typeface="Calibri" pitchFamily="34" charset="0"/>
              </a:rPr>
              <a:t>parallel </a:t>
            </a:r>
            <a:r>
              <a:rPr sz="2400" spc="105" dirty="0">
                <a:latin typeface="Calibri" pitchFamily="34" charset="0"/>
                <a:cs typeface="Calibri" pitchFamily="34" charset="0"/>
              </a:rPr>
              <a:t>line </a:t>
            </a:r>
            <a:r>
              <a:rPr sz="2400" spc="145" dirty="0">
                <a:latin typeface="Calibri" pitchFamily="34" charset="0"/>
                <a:cs typeface="Calibri" pitchFamily="34" charset="0"/>
              </a:rPr>
              <a:t>segments </a:t>
            </a:r>
            <a:r>
              <a:rPr sz="2400" spc="150" dirty="0">
                <a:latin typeface="Calibri" pitchFamily="34" charset="0"/>
                <a:cs typeface="Calibri" pitchFamily="34" charset="0"/>
              </a:rPr>
              <a:t> </a:t>
            </a:r>
            <a:r>
              <a:rPr sz="2400" spc="135" dirty="0">
                <a:latin typeface="Calibri" pitchFamily="34" charset="0"/>
                <a:cs typeface="Calibri" pitchFamily="34" charset="0"/>
              </a:rPr>
              <a:t>Ratio</a:t>
            </a:r>
            <a:r>
              <a:rPr sz="2400" spc="145" dirty="0">
                <a:latin typeface="Calibri" pitchFamily="34" charset="0"/>
                <a:cs typeface="Calibri" pitchFamily="34" charset="0"/>
              </a:rPr>
              <a:t> </a:t>
            </a:r>
            <a:r>
              <a:rPr sz="2400" spc="105" dirty="0">
                <a:latin typeface="Calibri" pitchFamily="34" charset="0"/>
                <a:cs typeface="Calibri" pitchFamily="34" charset="0"/>
              </a:rPr>
              <a:t>of</a:t>
            </a:r>
            <a:r>
              <a:rPr sz="2400" spc="140" dirty="0">
                <a:latin typeface="Calibri" pitchFamily="34" charset="0"/>
                <a:cs typeface="Calibri" pitchFamily="34" charset="0"/>
              </a:rPr>
              <a:t> areas</a:t>
            </a:r>
            <a:endParaRPr sz="2400" dirty="0">
              <a:latin typeface="Calibri" pitchFamily="34" charset="0"/>
              <a:cs typeface="Calibri" pitchFamily="34" charset="0"/>
            </a:endParaRPr>
          </a:p>
        </p:txBody>
      </p:sp>
      <p:pic>
        <p:nvPicPr>
          <p:cNvPr id="5" name="object 13"/>
          <p:cNvPicPr/>
          <p:nvPr/>
        </p:nvPicPr>
        <p:blipFill>
          <a:blip r:embed="rId2" cstate="print"/>
          <a:stretch>
            <a:fillRect/>
          </a:stretch>
        </p:blipFill>
        <p:spPr>
          <a:xfrm>
            <a:off x="7456775" y="2543577"/>
            <a:ext cx="1030401" cy="373487"/>
          </a:xfrm>
          <a:prstGeom prst="rect">
            <a:avLst/>
          </a:prstGeom>
        </p:spPr>
      </p:pic>
    </p:spTree>
    <p:extLst>
      <p:ext uri="{BB962C8B-B14F-4D97-AF65-F5344CB8AC3E}">
        <p14:creationId xmlns:p14="http://schemas.microsoft.com/office/powerpoint/2010/main" val="1785049298"/>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6980" y="365126"/>
            <a:ext cx="8963696" cy="613668"/>
          </a:xfrm>
        </p:spPr>
        <p:txBody>
          <a:bodyPr>
            <a:normAutofit fontScale="90000"/>
          </a:bodyPr>
          <a:lstStyle/>
          <a:p>
            <a:r>
              <a:rPr lang="en-IN" spc="595" dirty="0"/>
              <a:t>C</a:t>
            </a:r>
            <a:r>
              <a:rPr lang="en-IN" spc="190" dirty="0"/>
              <a:t>l</a:t>
            </a:r>
            <a:r>
              <a:rPr lang="en-IN" spc="305" dirty="0"/>
              <a:t>a</a:t>
            </a:r>
            <a:r>
              <a:rPr lang="en-IN" spc="280" dirty="0"/>
              <a:t>s</a:t>
            </a:r>
            <a:r>
              <a:rPr lang="en-IN" spc="270" dirty="0"/>
              <a:t>s</a:t>
            </a:r>
            <a:r>
              <a:rPr lang="en-IN" spc="270" dirty="0">
                <a:latin typeface="Times New Roman"/>
                <a:cs typeface="Times New Roman"/>
              </a:rPr>
              <a:t> </a:t>
            </a:r>
            <a:r>
              <a:rPr lang="en-IN" spc="320" dirty="0"/>
              <a:t>I</a:t>
            </a:r>
            <a:r>
              <a:rPr lang="en-IN" spc="315" dirty="0"/>
              <a:t>II</a:t>
            </a:r>
            <a:r>
              <a:rPr lang="en-IN" spc="229" dirty="0"/>
              <a:t>:</a:t>
            </a:r>
            <a:r>
              <a:rPr lang="en-IN" spc="270" dirty="0">
                <a:latin typeface="Times New Roman"/>
                <a:cs typeface="Times New Roman"/>
              </a:rPr>
              <a:t> </a:t>
            </a:r>
            <a:r>
              <a:rPr lang="en-IN" spc="330" dirty="0" err="1" smtClean="0"/>
              <a:t>A</a:t>
            </a:r>
            <a:r>
              <a:rPr lang="en-IN" spc="455" dirty="0" err="1" smtClean="0"/>
              <a:t>ﬀ</a:t>
            </a:r>
            <a:r>
              <a:rPr lang="en-IN" spc="175" dirty="0" err="1" smtClean="0"/>
              <a:t>i</a:t>
            </a:r>
            <a:r>
              <a:rPr lang="en-IN" spc="330" dirty="0" err="1" smtClean="0"/>
              <a:t>n</a:t>
            </a:r>
            <a:r>
              <a:rPr lang="en-IN" spc="275" dirty="0" err="1" smtClean="0"/>
              <a:t>e</a:t>
            </a:r>
            <a:r>
              <a:rPr lang="en-IN" u="sng" spc="260" dirty="0" err="1" smtClean="0">
                <a:uFill>
                  <a:solidFill>
                    <a:srgbClr val="000000"/>
                  </a:solidFill>
                </a:uFill>
              </a:rPr>
              <a:t>Transformation</a:t>
            </a:r>
            <a:endParaRPr lang="en-IN" dirty="0"/>
          </a:p>
        </p:txBody>
      </p:sp>
      <p:pic>
        <p:nvPicPr>
          <p:cNvPr id="4" name="object 6"/>
          <p:cNvPicPr/>
          <p:nvPr/>
        </p:nvPicPr>
        <p:blipFill>
          <a:blip r:embed="rId2" cstate="print"/>
          <a:stretch>
            <a:fillRect/>
          </a:stretch>
        </p:blipFill>
        <p:spPr>
          <a:xfrm>
            <a:off x="656823" y="1378040"/>
            <a:ext cx="3301211" cy="2501602"/>
          </a:xfrm>
          <a:prstGeom prst="rect">
            <a:avLst/>
          </a:prstGeom>
        </p:spPr>
      </p:pic>
      <p:sp>
        <p:nvSpPr>
          <p:cNvPr id="5" name="object 8"/>
          <p:cNvSpPr txBox="1"/>
          <p:nvPr/>
        </p:nvSpPr>
        <p:spPr>
          <a:xfrm>
            <a:off x="4275786" y="1597051"/>
            <a:ext cx="3618426" cy="323807"/>
          </a:xfrm>
          <a:prstGeom prst="rect">
            <a:avLst/>
          </a:prstGeom>
        </p:spPr>
        <p:txBody>
          <a:bodyPr vert="horz" wrap="square" lIns="0" tIns="15875" rIns="0" bIns="0" rtlCol="0">
            <a:spAutoFit/>
          </a:bodyPr>
          <a:lstStyle/>
          <a:p>
            <a:pPr marL="12700">
              <a:lnSpc>
                <a:spcPct val="100000"/>
              </a:lnSpc>
              <a:spcBef>
                <a:spcPts val="125"/>
              </a:spcBef>
            </a:pPr>
            <a:r>
              <a:rPr sz="2000" spc="114" dirty="0">
                <a:latin typeface="Calibri" pitchFamily="34" charset="0"/>
                <a:cs typeface="Calibri" pitchFamily="34" charset="0"/>
              </a:rPr>
              <a:t>Aﬀine</a:t>
            </a:r>
            <a:r>
              <a:rPr sz="2000" spc="100" dirty="0">
                <a:latin typeface="Calibri" pitchFamily="34" charset="0"/>
                <a:cs typeface="Calibri" pitchFamily="34" charset="0"/>
              </a:rPr>
              <a:t> </a:t>
            </a:r>
            <a:r>
              <a:rPr sz="2000" spc="110" dirty="0">
                <a:latin typeface="Calibri" pitchFamily="34" charset="0"/>
                <a:cs typeface="Calibri" pitchFamily="34" charset="0"/>
              </a:rPr>
              <a:t>transformation</a:t>
            </a:r>
            <a:r>
              <a:rPr sz="2000" spc="105" dirty="0">
                <a:latin typeface="Calibri" pitchFamily="34" charset="0"/>
                <a:cs typeface="Calibri" pitchFamily="34" charset="0"/>
              </a:rPr>
              <a:t> </a:t>
            </a:r>
            <a:r>
              <a:rPr sz="2000" spc="100" dirty="0">
                <a:latin typeface="Calibri" pitchFamily="34" charset="0"/>
                <a:cs typeface="Calibri" pitchFamily="34" charset="0"/>
              </a:rPr>
              <a:t>with</a:t>
            </a:r>
            <a:endParaRPr sz="2000" dirty="0">
              <a:latin typeface="Calibri" pitchFamily="34" charset="0"/>
              <a:cs typeface="Calibri" pitchFamily="34" charset="0"/>
            </a:endParaRPr>
          </a:p>
        </p:txBody>
      </p:sp>
      <p:sp>
        <p:nvSpPr>
          <p:cNvPr id="6" name="object 11"/>
          <p:cNvSpPr txBox="1"/>
          <p:nvPr/>
        </p:nvSpPr>
        <p:spPr>
          <a:xfrm>
            <a:off x="4081259" y="3511557"/>
            <a:ext cx="4348839" cy="334451"/>
          </a:xfrm>
          <a:prstGeom prst="rect">
            <a:avLst/>
          </a:prstGeom>
        </p:spPr>
        <p:txBody>
          <a:bodyPr vert="horz" wrap="square" lIns="0" tIns="5080" rIns="0" bIns="0" rtlCol="0">
            <a:spAutoFit/>
          </a:bodyPr>
          <a:lstStyle/>
          <a:p>
            <a:pPr marL="12700" marR="5080">
              <a:lnSpc>
                <a:spcPct val="106500"/>
              </a:lnSpc>
              <a:spcBef>
                <a:spcPts val="40"/>
              </a:spcBef>
            </a:pPr>
            <a:r>
              <a:rPr sz="2000" spc="105" dirty="0">
                <a:latin typeface="Cambria"/>
                <a:cs typeface="Cambria"/>
              </a:rPr>
              <a:t>yielding </a:t>
            </a:r>
            <a:r>
              <a:rPr sz="2000" spc="140" dirty="0">
                <a:latin typeface="Cambria"/>
                <a:cs typeface="Cambria"/>
              </a:rPr>
              <a:t>a </a:t>
            </a:r>
            <a:r>
              <a:rPr sz="2000" spc="110" dirty="0">
                <a:latin typeface="Cambria"/>
                <a:cs typeface="Cambria"/>
              </a:rPr>
              <a:t>transformation </a:t>
            </a:r>
            <a:r>
              <a:rPr sz="2000" spc="-240" dirty="0">
                <a:latin typeface="Cambria"/>
                <a:cs typeface="Cambria"/>
              </a:rPr>
              <a:t> </a:t>
            </a:r>
            <a:r>
              <a:rPr sz="2000" spc="110" dirty="0">
                <a:latin typeface="Cambria"/>
                <a:cs typeface="Cambria"/>
              </a:rPr>
              <a:t>matrix</a:t>
            </a:r>
            <a:endParaRPr sz="2000" dirty="0">
              <a:latin typeface="Cambria"/>
              <a:cs typeface="Cambria"/>
            </a:endParaRPr>
          </a:p>
        </p:txBody>
      </p:sp>
      <p:pic>
        <p:nvPicPr>
          <p:cNvPr id="7" name="object 12"/>
          <p:cNvPicPr/>
          <p:nvPr/>
        </p:nvPicPr>
        <p:blipFill>
          <a:blip r:embed="rId3" cstate="print"/>
          <a:stretch>
            <a:fillRect/>
          </a:stretch>
        </p:blipFill>
        <p:spPr>
          <a:xfrm>
            <a:off x="8430098" y="1493949"/>
            <a:ext cx="3439196" cy="2494387"/>
          </a:xfrm>
          <a:prstGeom prst="rect">
            <a:avLst/>
          </a:prstGeom>
        </p:spPr>
      </p:pic>
      <p:grpSp>
        <p:nvGrpSpPr>
          <p:cNvPr id="8" name="object 14"/>
          <p:cNvGrpSpPr/>
          <p:nvPr/>
        </p:nvGrpSpPr>
        <p:grpSpPr>
          <a:xfrm>
            <a:off x="4507783" y="2053290"/>
            <a:ext cx="3386429" cy="1458895"/>
            <a:chOff x="2844800" y="2641600"/>
            <a:chExt cx="1765300" cy="870585"/>
          </a:xfrm>
        </p:grpSpPr>
        <p:pic>
          <p:nvPicPr>
            <p:cNvPr id="9" name="object 15"/>
            <p:cNvPicPr/>
            <p:nvPr/>
          </p:nvPicPr>
          <p:blipFill>
            <a:blip r:embed="rId4" cstate="print"/>
            <a:stretch>
              <a:fillRect/>
            </a:stretch>
          </p:blipFill>
          <p:spPr>
            <a:xfrm>
              <a:off x="2844800" y="2641600"/>
              <a:ext cx="965200" cy="431799"/>
            </a:xfrm>
            <a:prstGeom prst="rect">
              <a:avLst/>
            </a:prstGeom>
          </p:spPr>
        </p:pic>
        <p:pic>
          <p:nvPicPr>
            <p:cNvPr id="10" name="object 16"/>
            <p:cNvPicPr/>
            <p:nvPr/>
          </p:nvPicPr>
          <p:blipFill>
            <a:blip r:embed="rId5" cstate="print"/>
            <a:stretch>
              <a:fillRect/>
            </a:stretch>
          </p:blipFill>
          <p:spPr>
            <a:xfrm>
              <a:off x="2844800" y="3073400"/>
              <a:ext cx="1765300" cy="438410"/>
            </a:xfrm>
            <a:prstGeom prst="rect">
              <a:avLst/>
            </a:prstGeom>
          </p:spPr>
        </p:pic>
      </p:grpSp>
      <p:pic>
        <p:nvPicPr>
          <p:cNvPr id="11" name="object 17"/>
          <p:cNvPicPr/>
          <p:nvPr/>
        </p:nvPicPr>
        <p:blipFill>
          <a:blip r:embed="rId6" cstate="print"/>
          <a:stretch>
            <a:fillRect/>
          </a:stretch>
        </p:blipFill>
        <p:spPr>
          <a:xfrm>
            <a:off x="3627504" y="4318304"/>
            <a:ext cx="4533408" cy="987792"/>
          </a:xfrm>
          <a:prstGeom prst="rect">
            <a:avLst/>
          </a:prstGeom>
        </p:spPr>
      </p:pic>
      <p:sp>
        <p:nvSpPr>
          <p:cNvPr id="12" name="object 7"/>
          <p:cNvSpPr txBox="1"/>
          <p:nvPr/>
        </p:nvSpPr>
        <p:spPr>
          <a:xfrm>
            <a:off x="1442403" y="3926509"/>
            <a:ext cx="1388745" cy="391795"/>
          </a:xfrm>
          <a:prstGeom prst="rect">
            <a:avLst/>
          </a:prstGeom>
        </p:spPr>
        <p:txBody>
          <a:bodyPr vert="horz" wrap="square" lIns="0" tIns="5080" rIns="0" bIns="0" rtlCol="0">
            <a:spAutoFit/>
          </a:bodyPr>
          <a:lstStyle/>
          <a:p>
            <a:pPr marL="459740" marR="5080" indent="-447675">
              <a:lnSpc>
                <a:spcPct val="106500"/>
              </a:lnSpc>
              <a:spcBef>
                <a:spcPts val="40"/>
              </a:spcBef>
            </a:pPr>
            <a:r>
              <a:rPr sz="1150" spc="150" dirty="0">
                <a:latin typeface="Cambria"/>
                <a:cs typeface="Cambria"/>
              </a:rPr>
              <a:t>Fig</a:t>
            </a:r>
            <a:r>
              <a:rPr sz="1150" spc="105" dirty="0">
                <a:latin typeface="Cambria"/>
                <a:cs typeface="Cambria"/>
              </a:rPr>
              <a:t> </a:t>
            </a:r>
            <a:r>
              <a:rPr sz="1150" spc="114" dirty="0">
                <a:latin typeface="Cambria"/>
                <a:cs typeface="Cambria"/>
              </a:rPr>
              <a:t>5.10:</a:t>
            </a:r>
            <a:r>
              <a:rPr sz="1150" spc="100" dirty="0">
                <a:latin typeface="Cambria"/>
                <a:cs typeface="Cambria"/>
              </a:rPr>
              <a:t> </a:t>
            </a:r>
            <a:r>
              <a:rPr sz="1150" spc="120" dirty="0">
                <a:latin typeface="Cambria"/>
                <a:cs typeface="Cambria"/>
              </a:rPr>
              <a:t>Original </a:t>
            </a:r>
            <a:r>
              <a:rPr sz="1150" spc="-240" dirty="0">
                <a:latin typeface="Cambria"/>
                <a:cs typeface="Cambria"/>
              </a:rPr>
              <a:t> </a:t>
            </a:r>
            <a:r>
              <a:rPr sz="1150" spc="140" dirty="0">
                <a:latin typeface="Cambria"/>
                <a:cs typeface="Cambria"/>
              </a:rPr>
              <a:t>image</a:t>
            </a:r>
            <a:endParaRPr sz="1150" dirty="0">
              <a:latin typeface="Cambria"/>
              <a:cs typeface="Cambria"/>
            </a:endParaRPr>
          </a:p>
        </p:txBody>
      </p:sp>
      <p:sp>
        <p:nvSpPr>
          <p:cNvPr id="13" name="object 13"/>
          <p:cNvSpPr txBox="1"/>
          <p:nvPr/>
        </p:nvSpPr>
        <p:spPr>
          <a:xfrm>
            <a:off x="9522863" y="4029854"/>
            <a:ext cx="1659889" cy="391795"/>
          </a:xfrm>
          <a:prstGeom prst="rect">
            <a:avLst/>
          </a:prstGeom>
        </p:spPr>
        <p:txBody>
          <a:bodyPr vert="horz" wrap="square" lIns="0" tIns="5080" rIns="0" bIns="0" rtlCol="0">
            <a:spAutoFit/>
          </a:bodyPr>
          <a:lstStyle/>
          <a:p>
            <a:pPr marL="12700" marR="5080" indent="-635">
              <a:lnSpc>
                <a:spcPct val="106500"/>
              </a:lnSpc>
              <a:spcBef>
                <a:spcPts val="40"/>
              </a:spcBef>
            </a:pPr>
            <a:r>
              <a:rPr sz="1150" spc="150" dirty="0">
                <a:latin typeface="Cambria"/>
                <a:cs typeface="Cambria"/>
              </a:rPr>
              <a:t>Fig</a:t>
            </a:r>
            <a:r>
              <a:rPr sz="1150" spc="120" dirty="0">
                <a:latin typeface="Cambria"/>
                <a:cs typeface="Cambria"/>
              </a:rPr>
              <a:t> </a:t>
            </a:r>
            <a:r>
              <a:rPr sz="1150" spc="114" dirty="0">
                <a:latin typeface="Cambria"/>
                <a:cs typeface="Cambria"/>
              </a:rPr>
              <a:t>5.11: </a:t>
            </a:r>
            <a:r>
              <a:rPr sz="1150" spc="145" dirty="0">
                <a:latin typeface="Cambria"/>
                <a:cs typeface="Cambria"/>
              </a:rPr>
              <a:t>Image</a:t>
            </a:r>
            <a:r>
              <a:rPr sz="1150" spc="120" dirty="0">
                <a:latin typeface="Cambria"/>
                <a:cs typeface="Cambria"/>
              </a:rPr>
              <a:t> </a:t>
            </a:r>
            <a:r>
              <a:rPr sz="1150" spc="110" dirty="0">
                <a:latin typeface="Cambria"/>
                <a:cs typeface="Cambria"/>
              </a:rPr>
              <a:t>after </a:t>
            </a:r>
            <a:r>
              <a:rPr sz="1150" spc="-235" dirty="0">
                <a:latin typeface="Cambria"/>
                <a:cs typeface="Cambria"/>
              </a:rPr>
              <a:t> </a:t>
            </a:r>
            <a:r>
              <a:rPr sz="1150" spc="120" dirty="0">
                <a:latin typeface="Cambria"/>
                <a:cs typeface="Cambria"/>
              </a:rPr>
              <a:t>aﬀine</a:t>
            </a:r>
            <a:r>
              <a:rPr sz="1150" spc="65" dirty="0">
                <a:latin typeface="Cambria"/>
                <a:cs typeface="Cambria"/>
              </a:rPr>
              <a:t> </a:t>
            </a:r>
            <a:r>
              <a:rPr sz="1150" spc="110" dirty="0">
                <a:latin typeface="Cambria"/>
                <a:cs typeface="Cambria"/>
              </a:rPr>
              <a:t>transformation</a:t>
            </a:r>
            <a:endParaRPr sz="1150" dirty="0">
              <a:latin typeface="Cambria"/>
              <a:cs typeface="Cambria"/>
            </a:endParaRPr>
          </a:p>
        </p:txBody>
      </p:sp>
    </p:spTree>
    <p:extLst>
      <p:ext uri="{BB962C8B-B14F-4D97-AF65-F5344CB8AC3E}">
        <p14:creationId xmlns:p14="http://schemas.microsoft.com/office/powerpoint/2010/main" val="1810674253"/>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15921" y="365126"/>
            <a:ext cx="7881872" cy="562153"/>
          </a:xfrm>
        </p:spPr>
        <p:txBody>
          <a:bodyPr>
            <a:normAutofit fontScale="90000"/>
          </a:bodyPr>
          <a:lstStyle/>
          <a:p>
            <a:r>
              <a:rPr lang="en-IN" u="sng" spc="595" dirty="0">
                <a:uFill>
                  <a:solidFill>
                    <a:srgbClr val="000000"/>
                  </a:solidFill>
                </a:uFill>
              </a:rPr>
              <a:t>C</a:t>
            </a:r>
            <a:r>
              <a:rPr lang="en-IN" u="sng" spc="190" dirty="0">
                <a:uFill>
                  <a:solidFill>
                    <a:srgbClr val="000000"/>
                  </a:solidFill>
                </a:uFill>
              </a:rPr>
              <a:t>l</a:t>
            </a:r>
            <a:r>
              <a:rPr lang="en-IN" u="sng" spc="305" dirty="0">
                <a:uFill>
                  <a:solidFill>
                    <a:srgbClr val="000000"/>
                  </a:solidFill>
                </a:uFill>
              </a:rPr>
              <a:t>a</a:t>
            </a:r>
            <a:r>
              <a:rPr lang="en-IN" u="sng" spc="280" dirty="0">
                <a:uFill>
                  <a:solidFill>
                    <a:srgbClr val="000000"/>
                  </a:solidFill>
                </a:uFill>
              </a:rPr>
              <a:t>s</a:t>
            </a:r>
            <a:r>
              <a:rPr lang="en-IN" u="sng" spc="270" dirty="0">
                <a:uFill>
                  <a:solidFill>
                    <a:srgbClr val="000000"/>
                  </a:solidFill>
                </a:uFill>
              </a:rPr>
              <a:t>s</a:t>
            </a:r>
            <a:r>
              <a:rPr lang="en-IN" u="sng" spc="270" dirty="0">
                <a:uFill>
                  <a:solidFill>
                    <a:srgbClr val="000000"/>
                  </a:solidFill>
                </a:uFill>
                <a:latin typeface="Times New Roman"/>
                <a:cs typeface="Times New Roman"/>
              </a:rPr>
              <a:t> </a:t>
            </a:r>
            <a:r>
              <a:rPr lang="en-IN" u="sng" spc="320" dirty="0">
                <a:uFill>
                  <a:solidFill>
                    <a:srgbClr val="000000"/>
                  </a:solidFill>
                </a:uFill>
              </a:rPr>
              <a:t>I</a:t>
            </a:r>
            <a:r>
              <a:rPr lang="en-IN" u="sng" spc="315" dirty="0">
                <a:uFill>
                  <a:solidFill>
                    <a:srgbClr val="000000"/>
                  </a:solidFill>
                </a:uFill>
              </a:rPr>
              <a:t>II</a:t>
            </a:r>
            <a:r>
              <a:rPr lang="en-IN" u="sng" spc="229" dirty="0">
                <a:uFill>
                  <a:solidFill>
                    <a:srgbClr val="000000"/>
                  </a:solidFill>
                </a:uFill>
              </a:rPr>
              <a:t>:</a:t>
            </a:r>
            <a:r>
              <a:rPr lang="en-IN" u="sng" spc="270" dirty="0">
                <a:uFill>
                  <a:solidFill>
                    <a:srgbClr val="000000"/>
                  </a:solidFill>
                </a:uFill>
                <a:latin typeface="Times New Roman"/>
                <a:cs typeface="Times New Roman"/>
              </a:rPr>
              <a:t> </a:t>
            </a:r>
            <a:r>
              <a:rPr lang="en-IN" u="sng" spc="370" dirty="0">
                <a:uFill>
                  <a:solidFill>
                    <a:srgbClr val="000000"/>
                  </a:solidFill>
                </a:uFill>
              </a:rPr>
              <a:t>P</a:t>
            </a:r>
            <a:r>
              <a:rPr lang="en-IN" u="sng" spc="180" dirty="0">
                <a:uFill>
                  <a:solidFill>
                    <a:srgbClr val="000000"/>
                  </a:solidFill>
                </a:uFill>
              </a:rPr>
              <a:t>r</a:t>
            </a:r>
            <a:r>
              <a:rPr lang="en-IN" u="sng" spc="305" dirty="0">
                <a:uFill>
                  <a:solidFill>
                    <a:srgbClr val="000000"/>
                  </a:solidFill>
                </a:uFill>
              </a:rPr>
              <a:t>a</a:t>
            </a:r>
            <a:r>
              <a:rPr lang="en-IN" u="sng" spc="375" dirty="0">
                <a:uFill>
                  <a:solidFill>
                    <a:srgbClr val="000000"/>
                  </a:solidFill>
                </a:uFill>
              </a:rPr>
              <a:t>c</a:t>
            </a:r>
            <a:r>
              <a:rPr lang="en-IN" u="sng" spc="254" dirty="0">
                <a:uFill>
                  <a:solidFill>
                    <a:srgbClr val="000000"/>
                  </a:solidFill>
                </a:uFill>
              </a:rPr>
              <a:t>t</a:t>
            </a:r>
            <a:r>
              <a:rPr lang="en-IN" u="sng" spc="175" dirty="0">
                <a:uFill>
                  <a:solidFill>
                    <a:srgbClr val="000000"/>
                  </a:solidFill>
                </a:uFill>
              </a:rPr>
              <a:t>i</a:t>
            </a:r>
            <a:r>
              <a:rPr lang="en-IN" u="sng" spc="375" dirty="0">
                <a:uFill>
                  <a:solidFill>
                    <a:srgbClr val="000000"/>
                  </a:solidFill>
                </a:uFill>
              </a:rPr>
              <a:t>c</a:t>
            </a:r>
            <a:r>
              <a:rPr lang="en-IN" u="sng" spc="305" dirty="0">
                <a:uFill>
                  <a:solidFill>
                    <a:srgbClr val="000000"/>
                  </a:solidFill>
                </a:uFill>
              </a:rPr>
              <a:t>a</a:t>
            </a:r>
            <a:r>
              <a:rPr lang="en-IN" u="sng" spc="185" dirty="0">
                <a:uFill>
                  <a:solidFill>
                    <a:srgbClr val="000000"/>
                  </a:solidFill>
                </a:uFill>
              </a:rPr>
              <a:t>l</a:t>
            </a:r>
            <a:r>
              <a:rPr lang="en-IN" u="sng" spc="270" dirty="0">
                <a:uFill>
                  <a:solidFill>
                    <a:srgbClr val="000000"/>
                  </a:solidFill>
                </a:uFill>
                <a:latin typeface="Times New Roman"/>
                <a:cs typeface="Times New Roman"/>
              </a:rPr>
              <a:t> </a:t>
            </a:r>
            <a:r>
              <a:rPr lang="en-IN" u="sng" spc="315" dirty="0">
                <a:uFill>
                  <a:solidFill>
                    <a:srgbClr val="000000"/>
                  </a:solidFill>
                </a:uFill>
              </a:rPr>
              <a:t>I</a:t>
            </a:r>
            <a:r>
              <a:rPr lang="en-IN" u="sng" spc="280" dirty="0">
                <a:uFill>
                  <a:solidFill>
                    <a:srgbClr val="000000"/>
                  </a:solidFill>
                </a:uFill>
              </a:rPr>
              <a:t>ss</a:t>
            </a:r>
            <a:r>
              <a:rPr lang="en-IN" u="sng" spc="350" dirty="0">
                <a:uFill>
                  <a:solidFill>
                    <a:srgbClr val="000000"/>
                  </a:solidFill>
                </a:uFill>
              </a:rPr>
              <a:t>u</a:t>
            </a:r>
            <a:r>
              <a:rPr lang="en-IN" u="sng" spc="285" dirty="0">
                <a:uFill>
                  <a:solidFill>
                    <a:srgbClr val="000000"/>
                  </a:solidFill>
                </a:uFill>
              </a:rPr>
              <a:t>e</a:t>
            </a:r>
            <a:r>
              <a:rPr lang="en-IN" u="sng" spc="270" dirty="0">
                <a:uFill>
                  <a:solidFill>
                    <a:srgbClr val="000000"/>
                  </a:solidFill>
                </a:uFill>
              </a:rPr>
              <a:t>s</a:t>
            </a:r>
            <a:endParaRPr lang="en-IN" dirty="0"/>
          </a:p>
        </p:txBody>
      </p:sp>
      <p:sp>
        <p:nvSpPr>
          <p:cNvPr id="4" name="object 8"/>
          <p:cNvSpPr txBox="1">
            <a:spLocks noGrp="1"/>
          </p:cNvSpPr>
          <p:nvPr>
            <p:ph idx="1"/>
          </p:nvPr>
        </p:nvSpPr>
        <p:spPr>
          <a:xfrm>
            <a:off x="889715" y="1117287"/>
            <a:ext cx="10515600" cy="4816703"/>
          </a:xfrm>
          <a:prstGeom prst="rect">
            <a:avLst/>
          </a:prstGeom>
        </p:spPr>
        <p:txBody>
          <a:bodyPr vert="horz" wrap="square" lIns="0" tIns="15240" rIns="0" bIns="0" rtlCol="0">
            <a:spAutoFit/>
          </a:bodyPr>
          <a:lstStyle/>
          <a:p>
            <a:pPr marL="12700" marR="133985">
              <a:lnSpc>
                <a:spcPct val="100000"/>
              </a:lnSpc>
              <a:spcBef>
                <a:spcPts val="120"/>
              </a:spcBef>
            </a:pPr>
            <a:r>
              <a:rPr sz="2000" spc="140" dirty="0">
                <a:cs typeface="Cambria"/>
              </a:rPr>
              <a:t>The use</a:t>
            </a:r>
            <a:r>
              <a:rPr sz="2000" spc="150" dirty="0">
                <a:cs typeface="Cambria"/>
              </a:rPr>
              <a:t> </a:t>
            </a:r>
            <a:r>
              <a:rPr sz="2000" spc="105" dirty="0">
                <a:cs typeface="Cambria"/>
              </a:rPr>
              <a:t>of</a:t>
            </a:r>
            <a:r>
              <a:rPr sz="2000" spc="145" dirty="0">
                <a:cs typeface="Cambria"/>
              </a:rPr>
              <a:t> </a:t>
            </a:r>
            <a:r>
              <a:rPr sz="2000" spc="135" dirty="0">
                <a:cs typeface="Cambria"/>
              </a:rPr>
              <a:t>the</a:t>
            </a:r>
            <a:r>
              <a:rPr sz="2000" spc="145" dirty="0">
                <a:cs typeface="Cambria"/>
              </a:rPr>
              <a:t> </a:t>
            </a:r>
            <a:r>
              <a:rPr sz="2000" i="1" spc="95" dirty="0">
                <a:cs typeface="Georgia"/>
              </a:rPr>
              <a:t>aﬀine</a:t>
            </a:r>
            <a:r>
              <a:rPr sz="2000" i="1" spc="110" dirty="0">
                <a:cs typeface="Georgia"/>
              </a:rPr>
              <a:t> </a:t>
            </a:r>
            <a:r>
              <a:rPr sz="2000" i="1" spc="75" dirty="0">
                <a:cs typeface="Georgia"/>
              </a:rPr>
              <a:t>transform</a:t>
            </a:r>
            <a:r>
              <a:rPr sz="2000" i="1" spc="120" dirty="0">
                <a:cs typeface="Georgia"/>
              </a:rPr>
              <a:t> </a:t>
            </a:r>
            <a:r>
              <a:rPr sz="2000" spc="125" dirty="0">
                <a:cs typeface="Cambria"/>
              </a:rPr>
              <a:t>rather</a:t>
            </a:r>
            <a:r>
              <a:rPr sz="2000" spc="145" dirty="0">
                <a:cs typeface="Cambria"/>
              </a:rPr>
              <a:t> </a:t>
            </a:r>
            <a:r>
              <a:rPr sz="2000" spc="135" dirty="0">
                <a:cs typeface="Cambria"/>
              </a:rPr>
              <a:t>than</a:t>
            </a:r>
            <a:r>
              <a:rPr sz="2000" spc="145" dirty="0">
                <a:cs typeface="Cambria"/>
              </a:rPr>
              <a:t> </a:t>
            </a:r>
            <a:r>
              <a:rPr sz="2000" spc="135" dirty="0">
                <a:cs typeface="Cambria"/>
              </a:rPr>
              <a:t>the</a:t>
            </a:r>
            <a:r>
              <a:rPr sz="2000" spc="150" dirty="0">
                <a:cs typeface="Cambria"/>
              </a:rPr>
              <a:t> </a:t>
            </a:r>
            <a:r>
              <a:rPr sz="2000" spc="100" dirty="0">
                <a:cs typeface="Cambria"/>
              </a:rPr>
              <a:t>similarity </a:t>
            </a:r>
            <a:r>
              <a:rPr sz="2000" spc="105" dirty="0">
                <a:cs typeface="Cambria"/>
              </a:rPr>
              <a:t> </a:t>
            </a:r>
            <a:r>
              <a:rPr sz="2000" spc="125" dirty="0">
                <a:cs typeface="Cambria"/>
              </a:rPr>
              <a:t>transform</a:t>
            </a:r>
            <a:r>
              <a:rPr sz="2000" spc="150" dirty="0">
                <a:cs typeface="Cambria"/>
              </a:rPr>
              <a:t> </a:t>
            </a:r>
            <a:r>
              <a:rPr sz="2000" spc="85" dirty="0">
                <a:cs typeface="Cambria"/>
              </a:rPr>
              <a:t>(rigid)</a:t>
            </a:r>
            <a:r>
              <a:rPr sz="2000" spc="155" dirty="0">
                <a:cs typeface="Cambria"/>
              </a:rPr>
              <a:t> </a:t>
            </a:r>
            <a:r>
              <a:rPr sz="2000" i="1" spc="125" dirty="0">
                <a:cs typeface="Georgia"/>
              </a:rPr>
              <a:t>does </a:t>
            </a:r>
            <a:r>
              <a:rPr sz="2000" i="1" spc="90" dirty="0">
                <a:cs typeface="Georgia"/>
              </a:rPr>
              <a:t>not</a:t>
            </a:r>
            <a:r>
              <a:rPr sz="2000" i="1" spc="125" dirty="0">
                <a:cs typeface="Georgia"/>
              </a:rPr>
              <a:t> </a:t>
            </a:r>
            <a:r>
              <a:rPr sz="2000" spc="125" dirty="0">
                <a:cs typeface="Cambria"/>
              </a:rPr>
              <a:t>greatly</a:t>
            </a:r>
            <a:r>
              <a:rPr sz="2000" spc="160" dirty="0">
                <a:cs typeface="Cambria"/>
              </a:rPr>
              <a:t> </a:t>
            </a:r>
            <a:r>
              <a:rPr sz="2000" i="1" spc="105" dirty="0">
                <a:cs typeface="Georgia"/>
              </a:rPr>
              <a:t>increase</a:t>
            </a:r>
            <a:r>
              <a:rPr sz="2000" i="1" spc="120" dirty="0">
                <a:cs typeface="Georgia"/>
              </a:rPr>
              <a:t> </a:t>
            </a:r>
            <a:r>
              <a:rPr sz="2000" spc="95" dirty="0">
                <a:cs typeface="Cambria"/>
              </a:rPr>
              <a:t>its</a:t>
            </a:r>
            <a:r>
              <a:rPr sz="2000" spc="150" dirty="0">
                <a:cs typeface="Cambria"/>
              </a:rPr>
              <a:t> </a:t>
            </a:r>
            <a:r>
              <a:rPr sz="2000" i="1" spc="65" dirty="0">
                <a:cs typeface="Georgia"/>
              </a:rPr>
              <a:t>applicability</a:t>
            </a:r>
            <a:r>
              <a:rPr sz="2000" i="1" spc="125" dirty="0">
                <a:cs typeface="Georgia"/>
              </a:rPr>
              <a:t> </a:t>
            </a:r>
            <a:r>
              <a:rPr sz="2000" i="1" spc="60" dirty="0">
                <a:cs typeface="Georgia"/>
              </a:rPr>
              <a:t>in </a:t>
            </a:r>
            <a:r>
              <a:rPr sz="2000" i="1" spc="-335" dirty="0">
                <a:cs typeface="Georgia"/>
              </a:rPr>
              <a:t> </a:t>
            </a:r>
            <a:r>
              <a:rPr sz="2000" i="1" spc="114" dirty="0">
                <a:cs typeface="Georgia"/>
              </a:rPr>
              <a:t>medicine</a:t>
            </a:r>
            <a:r>
              <a:rPr sz="2000" spc="114" dirty="0">
                <a:cs typeface="Cambria"/>
              </a:rPr>
              <a:t>,</a:t>
            </a:r>
            <a:r>
              <a:rPr sz="2000" spc="150" dirty="0">
                <a:cs typeface="Cambria"/>
              </a:rPr>
              <a:t> </a:t>
            </a:r>
            <a:r>
              <a:rPr sz="2000" spc="145" dirty="0">
                <a:cs typeface="Cambria"/>
              </a:rPr>
              <a:t>as </a:t>
            </a:r>
            <a:r>
              <a:rPr sz="2000" spc="130" dirty="0">
                <a:cs typeface="Cambria"/>
              </a:rPr>
              <a:t>there</a:t>
            </a:r>
            <a:r>
              <a:rPr sz="2000" spc="150" dirty="0">
                <a:cs typeface="Cambria"/>
              </a:rPr>
              <a:t> </a:t>
            </a:r>
            <a:r>
              <a:rPr sz="2000" spc="140" dirty="0">
                <a:cs typeface="Cambria"/>
              </a:rPr>
              <a:t>are</a:t>
            </a:r>
            <a:r>
              <a:rPr sz="2000" spc="155" dirty="0">
                <a:cs typeface="Cambria"/>
              </a:rPr>
              <a:t> </a:t>
            </a:r>
            <a:r>
              <a:rPr sz="2000" i="1" spc="95" dirty="0">
                <a:cs typeface="Georgia"/>
              </a:rPr>
              <a:t>no</a:t>
            </a:r>
            <a:r>
              <a:rPr sz="2000" i="1" spc="114" dirty="0">
                <a:cs typeface="Georgia"/>
              </a:rPr>
              <a:t> </a:t>
            </a:r>
            <a:r>
              <a:rPr sz="2000" i="1" spc="80" dirty="0">
                <a:cs typeface="Georgia"/>
              </a:rPr>
              <a:t>organs</a:t>
            </a:r>
            <a:r>
              <a:rPr sz="2000" i="1" spc="120" dirty="0">
                <a:cs typeface="Georgia"/>
              </a:rPr>
              <a:t> </a:t>
            </a:r>
            <a:r>
              <a:rPr sz="2000" spc="125" dirty="0">
                <a:cs typeface="Cambria"/>
              </a:rPr>
              <a:t>that</a:t>
            </a:r>
            <a:r>
              <a:rPr sz="2000" spc="145" dirty="0">
                <a:cs typeface="Cambria"/>
              </a:rPr>
              <a:t> </a:t>
            </a:r>
            <a:r>
              <a:rPr sz="2000" i="1" spc="60" dirty="0">
                <a:cs typeface="Georgia"/>
              </a:rPr>
              <a:t>only</a:t>
            </a:r>
            <a:r>
              <a:rPr sz="2000" i="1" spc="114" dirty="0">
                <a:cs typeface="Georgia"/>
              </a:rPr>
              <a:t> </a:t>
            </a:r>
            <a:r>
              <a:rPr sz="2000" i="1" spc="110" dirty="0">
                <a:cs typeface="Georgia"/>
              </a:rPr>
              <a:t>stretch</a:t>
            </a:r>
            <a:r>
              <a:rPr sz="2000" i="1" spc="120" dirty="0">
                <a:cs typeface="Georgia"/>
              </a:rPr>
              <a:t> </a:t>
            </a:r>
            <a:r>
              <a:rPr sz="2000" i="1" spc="65" dirty="0">
                <a:cs typeface="Georgia"/>
              </a:rPr>
              <a:t>or</a:t>
            </a:r>
            <a:r>
              <a:rPr sz="2000" i="1" spc="114" dirty="0">
                <a:cs typeface="Georgia"/>
              </a:rPr>
              <a:t> </a:t>
            </a:r>
            <a:r>
              <a:rPr sz="2000" i="1" spc="110" dirty="0">
                <a:cs typeface="Georgia"/>
              </a:rPr>
              <a:t>shear</a:t>
            </a:r>
            <a:r>
              <a:rPr sz="2000" spc="110" dirty="0">
                <a:cs typeface="Cambria"/>
              </a:rPr>
              <a:t>.</a:t>
            </a:r>
            <a:endParaRPr sz="2000" dirty="0">
              <a:cs typeface="Cambria"/>
            </a:endParaRPr>
          </a:p>
          <a:p>
            <a:pPr marL="12700">
              <a:lnSpc>
                <a:spcPct val="100000"/>
              </a:lnSpc>
              <a:spcBef>
                <a:spcPts val="10"/>
              </a:spcBef>
            </a:pPr>
            <a:r>
              <a:rPr sz="2000" spc="125" dirty="0">
                <a:cs typeface="Cambria"/>
              </a:rPr>
              <a:t>Tissues</a:t>
            </a:r>
            <a:r>
              <a:rPr sz="2000" spc="140" dirty="0">
                <a:cs typeface="Cambria"/>
              </a:rPr>
              <a:t> </a:t>
            </a:r>
            <a:r>
              <a:rPr sz="2000" spc="114" dirty="0">
                <a:cs typeface="Cambria"/>
              </a:rPr>
              <a:t>normally</a:t>
            </a:r>
            <a:r>
              <a:rPr sz="2000" spc="150" dirty="0">
                <a:cs typeface="Cambria"/>
              </a:rPr>
              <a:t> </a:t>
            </a:r>
            <a:r>
              <a:rPr sz="2000" spc="130" dirty="0">
                <a:cs typeface="Cambria"/>
              </a:rPr>
              <a:t>deform</a:t>
            </a:r>
            <a:r>
              <a:rPr sz="2000" spc="145" dirty="0">
                <a:cs typeface="Cambria"/>
              </a:rPr>
              <a:t> </a:t>
            </a:r>
            <a:r>
              <a:rPr sz="2000" spc="100" dirty="0">
                <a:cs typeface="Cambria"/>
              </a:rPr>
              <a:t>in</a:t>
            </a:r>
            <a:r>
              <a:rPr sz="2000" spc="145" dirty="0">
                <a:cs typeface="Cambria"/>
              </a:rPr>
              <a:t> </a:t>
            </a:r>
            <a:r>
              <a:rPr sz="2000" spc="135" dirty="0">
                <a:cs typeface="Cambria"/>
              </a:rPr>
              <a:t>more</a:t>
            </a:r>
            <a:r>
              <a:rPr sz="2000" spc="150" dirty="0">
                <a:cs typeface="Cambria"/>
              </a:rPr>
              <a:t> </a:t>
            </a:r>
            <a:r>
              <a:rPr sz="2000" spc="135" dirty="0">
                <a:cs typeface="Cambria"/>
              </a:rPr>
              <a:t>complex</a:t>
            </a:r>
            <a:r>
              <a:rPr sz="2000" spc="140" dirty="0">
                <a:cs typeface="Cambria"/>
              </a:rPr>
              <a:t> </a:t>
            </a:r>
            <a:r>
              <a:rPr sz="2000" spc="105" dirty="0">
                <a:cs typeface="Cambria"/>
              </a:rPr>
              <a:t>non-rigid</a:t>
            </a:r>
            <a:r>
              <a:rPr sz="2000" spc="145" dirty="0">
                <a:cs typeface="Cambria"/>
              </a:rPr>
              <a:t> </a:t>
            </a:r>
            <a:r>
              <a:rPr sz="2000" spc="135" dirty="0">
                <a:cs typeface="Cambria"/>
              </a:rPr>
              <a:t>ways.</a:t>
            </a:r>
            <a:endParaRPr sz="2000" dirty="0">
              <a:cs typeface="Cambria"/>
            </a:endParaRPr>
          </a:p>
          <a:p>
            <a:pPr marL="12700" marR="5080">
              <a:lnSpc>
                <a:spcPct val="100000"/>
              </a:lnSpc>
              <a:spcBef>
                <a:spcPts val="1475"/>
              </a:spcBef>
            </a:pPr>
            <a:r>
              <a:rPr sz="2000" spc="135" dirty="0">
                <a:cs typeface="Cambria"/>
              </a:rPr>
              <a:t>There</a:t>
            </a:r>
            <a:r>
              <a:rPr sz="2000" spc="155" dirty="0">
                <a:cs typeface="Cambria"/>
              </a:rPr>
              <a:t> </a:t>
            </a:r>
            <a:r>
              <a:rPr sz="2000" spc="145" dirty="0">
                <a:cs typeface="Cambria"/>
              </a:rPr>
              <a:t>are,</a:t>
            </a:r>
            <a:r>
              <a:rPr sz="2000" spc="150" dirty="0">
                <a:cs typeface="Cambria"/>
              </a:rPr>
              <a:t> </a:t>
            </a:r>
            <a:r>
              <a:rPr sz="2000" spc="110" dirty="0">
                <a:cs typeface="Cambria"/>
              </a:rPr>
              <a:t>however,</a:t>
            </a:r>
            <a:r>
              <a:rPr sz="2000" spc="160" dirty="0">
                <a:cs typeface="Cambria"/>
              </a:rPr>
              <a:t> </a:t>
            </a:r>
            <a:r>
              <a:rPr sz="2000" spc="140" dirty="0">
                <a:cs typeface="Cambria"/>
              </a:rPr>
              <a:t>scanner</a:t>
            </a:r>
            <a:r>
              <a:rPr sz="2000" spc="155" dirty="0">
                <a:cs typeface="Cambria"/>
              </a:rPr>
              <a:t> </a:t>
            </a:r>
            <a:r>
              <a:rPr sz="2000" spc="120" dirty="0">
                <a:cs typeface="Cambria"/>
              </a:rPr>
              <a:t>introduced</a:t>
            </a:r>
            <a:r>
              <a:rPr sz="2000" spc="150" dirty="0">
                <a:cs typeface="Cambria"/>
              </a:rPr>
              <a:t> </a:t>
            </a:r>
            <a:r>
              <a:rPr sz="2000" spc="114" dirty="0">
                <a:cs typeface="Cambria"/>
              </a:rPr>
              <a:t>errors</a:t>
            </a:r>
            <a:r>
              <a:rPr sz="2000" spc="155" dirty="0">
                <a:cs typeface="Cambria"/>
              </a:rPr>
              <a:t> </a:t>
            </a:r>
            <a:r>
              <a:rPr sz="2000" spc="135" dirty="0">
                <a:cs typeface="Cambria"/>
              </a:rPr>
              <a:t>than</a:t>
            </a:r>
            <a:r>
              <a:rPr sz="2000" spc="150" dirty="0">
                <a:cs typeface="Cambria"/>
              </a:rPr>
              <a:t> </a:t>
            </a:r>
            <a:r>
              <a:rPr sz="2000" spc="155" dirty="0">
                <a:cs typeface="Cambria"/>
              </a:rPr>
              <a:t>can </a:t>
            </a:r>
            <a:r>
              <a:rPr sz="2000" spc="114" dirty="0">
                <a:cs typeface="Cambria"/>
              </a:rPr>
              <a:t>result </a:t>
            </a:r>
            <a:r>
              <a:rPr sz="2000" spc="-305" dirty="0">
                <a:cs typeface="Cambria"/>
              </a:rPr>
              <a:t> </a:t>
            </a:r>
            <a:r>
              <a:rPr sz="2000" spc="100" dirty="0">
                <a:cs typeface="Cambria"/>
              </a:rPr>
              <a:t>in</a:t>
            </a:r>
            <a:r>
              <a:rPr sz="2000" spc="145" dirty="0">
                <a:cs typeface="Cambria"/>
              </a:rPr>
              <a:t> </a:t>
            </a:r>
            <a:r>
              <a:rPr sz="2000" spc="135" dirty="0">
                <a:cs typeface="Cambria"/>
              </a:rPr>
              <a:t>skewing</a:t>
            </a:r>
            <a:r>
              <a:rPr sz="2000" spc="140" dirty="0">
                <a:cs typeface="Cambria"/>
              </a:rPr>
              <a:t> </a:t>
            </a:r>
            <a:r>
              <a:rPr sz="2000" spc="135" dirty="0">
                <a:cs typeface="Cambria"/>
              </a:rPr>
              <a:t>terms</a:t>
            </a:r>
            <a:endParaRPr sz="2000" dirty="0">
              <a:cs typeface="Cambria"/>
            </a:endParaRPr>
          </a:p>
          <a:p>
            <a:pPr>
              <a:lnSpc>
                <a:spcPct val="100000"/>
              </a:lnSpc>
              <a:spcBef>
                <a:spcPts val="40"/>
              </a:spcBef>
            </a:pPr>
            <a:endParaRPr sz="2000" dirty="0">
              <a:cs typeface="Cambria"/>
            </a:endParaRPr>
          </a:p>
          <a:p>
            <a:pPr marL="361950">
              <a:lnSpc>
                <a:spcPct val="100000"/>
              </a:lnSpc>
            </a:pPr>
            <a:r>
              <a:rPr sz="2000" i="1" spc="90" dirty="0">
                <a:cs typeface="Georgia"/>
              </a:rPr>
              <a:t>Tilted</a:t>
            </a:r>
            <a:r>
              <a:rPr sz="2000" i="1" spc="105" dirty="0">
                <a:cs typeface="Georgia"/>
              </a:rPr>
              <a:t> </a:t>
            </a:r>
            <a:r>
              <a:rPr sz="2000" i="1" spc="60" dirty="0">
                <a:cs typeface="Georgia"/>
              </a:rPr>
              <a:t>gantry</a:t>
            </a:r>
            <a:r>
              <a:rPr sz="2000" i="1" spc="105" dirty="0">
                <a:cs typeface="Georgia"/>
              </a:rPr>
              <a:t> </a:t>
            </a:r>
            <a:r>
              <a:rPr sz="2000" spc="100" dirty="0">
                <a:cs typeface="Cambria"/>
              </a:rPr>
              <a:t>in</a:t>
            </a:r>
            <a:r>
              <a:rPr sz="2000" spc="145" dirty="0">
                <a:cs typeface="Cambria"/>
              </a:rPr>
              <a:t> </a:t>
            </a:r>
            <a:r>
              <a:rPr sz="2000" spc="210" dirty="0">
                <a:cs typeface="Cambria"/>
              </a:rPr>
              <a:t>CT</a:t>
            </a:r>
            <a:r>
              <a:rPr sz="2000" spc="140" dirty="0">
                <a:cs typeface="Cambria"/>
              </a:rPr>
              <a:t> </a:t>
            </a:r>
            <a:r>
              <a:rPr sz="2000" spc="114" dirty="0">
                <a:cs typeface="Cambria"/>
              </a:rPr>
              <a:t>acquisitions</a:t>
            </a:r>
            <a:endParaRPr sz="2000" dirty="0">
              <a:cs typeface="Cambria"/>
            </a:endParaRPr>
          </a:p>
          <a:p>
            <a:pPr marL="361950" marR="916305">
              <a:lnSpc>
                <a:spcPct val="109800"/>
              </a:lnSpc>
            </a:pPr>
            <a:r>
              <a:rPr sz="2000" i="1" spc="90" dirty="0">
                <a:cs typeface="Georgia"/>
              </a:rPr>
              <a:t>Tilted</a:t>
            </a:r>
            <a:r>
              <a:rPr sz="2000" i="1" spc="114" dirty="0">
                <a:cs typeface="Georgia"/>
              </a:rPr>
              <a:t> </a:t>
            </a:r>
            <a:r>
              <a:rPr sz="2000" i="1" spc="95" dirty="0">
                <a:cs typeface="Georgia"/>
              </a:rPr>
              <a:t>plane</a:t>
            </a:r>
            <a:r>
              <a:rPr sz="2000" i="1" spc="114" dirty="0">
                <a:cs typeface="Georgia"/>
              </a:rPr>
              <a:t> </a:t>
            </a:r>
            <a:r>
              <a:rPr sz="2000" spc="100" dirty="0">
                <a:cs typeface="Cambria"/>
              </a:rPr>
              <a:t>in</a:t>
            </a:r>
            <a:r>
              <a:rPr sz="2000" spc="150" dirty="0">
                <a:cs typeface="Cambria"/>
              </a:rPr>
              <a:t> </a:t>
            </a:r>
            <a:r>
              <a:rPr sz="2000" spc="114" dirty="0">
                <a:cs typeface="Cambria"/>
              </a:rPr>
              <a:t>optical</a:t>
            </a:r>
            <a:r>
              <a:rPr sz="2000" spc="150" dirty="0">
                <a:cs typeface="Cambria"/>
              </a:rPr>
              <a:t> </a:t>
            </a:r>
            <a:r>
              <a:rPr sz="2000" spc="160" dirty="0">
                <a:cs typeface="Cambria"/>
              </a:rPr>
              <a:t>image</a:t>
            </a:r>
            <a:r>
              <a:rPr sz="2000" spc="150" dirty="0">
                <a:cs typeface="Cambria"/>
              </a:rPr>
              <a:t> </a:t>
            </a:r>
            <a:r>
              <a:rPr sz="2000" spc="114" dirty="0">
                <a:cs typeface="Cambria"/>
              </a:rPr>
              <a:t>acquisitions</a:t>
            </a:r>
            <a:r>
              <a:rPr sz="2000" spc="150" dirty="0">
                <a:cs typeface="Cambria"/>
              </a:rPr>
              <a:t> </a:t>
            </a:r>
            <a:r>
              <a:rPr sz="2000" spc="145" dirty="0">
                <a:cs typeface="Cambria"/>
              </a:rPr>
              <a:t>such </a:t>
            </a:r>
            <a:r>
              <a:rPr sz="2000" spc="140" dirty="0">
                <a:cs typeface="Cambria"/>
              </a:rPr>
              <a:t>as </a:t>
            </a:r>
            <a:r>
              <a:rPr sz="2000" spc="-300" dirty="0">
                <a:cs typeface="Cambria"/>
              </a:rPr>
              <a:t> </a:t>
            </a:r>
            <a:r>
              <a:rPr sz="2000" spc="130" dirty="0">
                <a:cs typeface="Cambria"/>
              </a:rPr>
              <a:t>microscope</a:t>
            </a:r>
            <a:r>
              <a:rPr sz="2000" spc="140" dirty="0">
                <a:cs typeface="Cambria"/>
              </a:rPr>
              <a:t> </a:t>
            </a:r>
            <a:r>
              <a:rPr sz="2000" spc="105" dirty="0">
                <a:cs typeface="Cambria"/>
              </a:rPr>
              <a:t>or</a:t>
            </a:r>
            <a:r>
              <a:rPr sz="2000" spc="150" dirty="0">
                <a:cs typeface="Cambria"/>
              </a:rPr>
              <a:t> </a:t>
            </a:r>
            <a:r>
              <a:rPr sz="2000" spc="135" dirty="0">
                <a:cs typeface="Cambria"/>
              </a:rPr>
              <a:t>endoscope</a:t>
            </a:r>
            <a:endParaRPr sz="2000" dirty="0">
              <a:cs typeface="Cambria"/>
            </a:endParaRPr>
          </a:p>
          <a:p>
            <a:pPr>
              <a:lnSpc>
                <a:spcPct val="100000"/>
              </a:lnSpc>
              <a:spcBef>
                <a:spcPts val="30"/>
              </a:spcBef>
            </a:pPr>
            <a:endParaRPr sz="2000" dirty="0">
              <a:cs typeface="Cambria"/>
            </a:endParaRPr>
          </a:p>
          <a:p>
            <a:pPr marL="0" indent="0">
              <a:lnSpc>
                <a:spcPct val="100000"/>
              </a:lnSpc>
              <a:buNone/>
            </a:pPr>
            <a:r>
              <a:rPr lang="en-GB" sz="2000" spc="140" dirty="0" smtClean="0">
                <a:cs typeface="Cambria"/>
              </a:rPr>
              <a:t>    </a:t>
            </a:r>
            <a:r>
              <a:rPr sz="2000" spc="140" dirty="0" smtClean="0">
                <a:cs typeface="Cambria"/>
              </a:rPr>
              <a:t>and </a:t>
            </a:r>
            <a:r>
              <a:rPr sz="2000" spc="135" dirty="0">
                <a:cs typeface="Cambria"/>
              </a:rPr>
              <a:t>aﬀine</a:t>
            </a:r>
            <a:r>
              <a:rPr sz="2000" spc="145" dirty="0">
                <a:cs typeface="Cambria"/>
              </a:rPr>
              <a:t> </a:t>
            </a:r>
            <a:r>
              <a:rPr sz="2000" spc="125" dirty="0">
                <a:cs typeface="Cambria"/>
              </a:rPr>
              <a:t>transforms</a:t>
            </a:r>
            <a:r>
              <a:rPr sz="2000" spc="140" dirty="0">
                <a:cs typeface="Cambria"/>
              </a:rPr>
              <a:t> are</a:t>
            </a:r>
            <a:r>
              <a:rPr sz="2000" spc="150" dirty="0">
                <a:cs typeface="Cambria"/>
              </a:rPr>
              <a:t> </a:t>
            </a:r>
            <a:r>
              <a:rPr sz="2000" spc="140" dirty="0">
                <a:cs typeface="Cambria"/>
              </a:rPr>
              <a:t>used </a:t>
            </a:r>
            <a:r>
              <a:rPr sz="2000" spc="105" dirty="0">
                <a:cs typeface="Cambria"/>
              </a:rPr>
              <a:t>to</a:t>
            </a:r>
            <a:r>
              <a:rPr sz="2000" spc="145" dirty="0">
                <a:cs typeface="Cambria"/>
              </a:rPr>
              <a:t> </a:t>
            </a:r>
            <a:r>
              <a:rPr sz="2000" spc="135" dirty="0">
                <a:cs typeface="Cambria"/>
              </a:rPr>
              <a:t>overcome</a:t>
            </a:r>
            <a:r>
              <a:rPr sz="2000" spc="150" dirty="0">
                <a:cs typeface="Cambria"/>
              </a:rPr>
              <a:t> </a:t>
            </a:r>
            <a:r>
              <a:rPr sz="2000" spc="135" dirty="0">
                <a:cs typeface="Cambria"/>
              </a:rPr>
              <a:t>these</a:t>
            </a:r>
            <a:r>
              <a:rPr sz="2000" spc="140" dirty="0">
                <a:cs typeface="Cambria"/>
              </a:rPr>
              <a:t> </a:t>
            </a:r>
            <a:r>
              <a:rPr sz="2000" spc="130" dirty="0">
                <a:cs typeface="Cambria"/>
              </a:rPr>
              <a:t>problems.</a:t>
            </a:r>
            <a:endParaRPr sz="2000" dirty="0">
              <a:cs typeface="Cambria"/>
            </a:endParaRPr>
          </a:p>
          <a:p>
            <a:pPr marL="361950">
              <a:lnSpc>
                <a:spcPct val="100000"/>
              </a:lnSpc>
              <a:spcBef>
                <a:spcPts val="1475"/>
              </a:spcBef>
            </a:pPr>
            <a:r>
              <a:rPr sz="2000" spc="140" dirty="0">
                <a:cs typeface="Cambria"/>
              </a:rPr>
              <a:t>Nevertheless,</a:t>
            </a:r>
            <a:r>
              <a:rPr sz="2000" spc="145" dirty="0">
                <a:cs typeface="Cambria"/>
              </a:rPr>
              <a:t> </a:t>
            </a:r>
            <a:r>
              <a:rPr sz="2000" spc="130" dirty="0">
                <a:cs typeface="Cambria"/>
              </a:rPr>
              <a:t>the</a:t>
            </a:r>
            <a:r>
              <a:rPr sz="2000" spc="155" dirty="0">
                <a:cs typeface="Cambria"/>
              </a:rPr>
              <a:t> </a:t>
            </a:r>
            <a:r>
              <a:rPr sz="2000" i="1" spc="95" dirty="0">
                <a:cs typeface="Georgia"/>
              </a:rPr>
              <a:t>aﬀine</a:t>
            </a:r>
            <a:r>
              <a:rPr sz="2000" i="1" spc="120" dirty="0">
                <a:cs typeface="Georgia"/>
              </a:rPr>
              <a:t> </a:t>
            </a:r>
            <a:r>
              <a:rPr sz="2000" i="1" spc="75" dirty="0">
                <a:cs typeface="Georgia"/>
              </a:rPr>
              <a:t>transformation</a:t>
            </a:r>
            <a:r>
              <a:rPr sz="2000" i="1" spc="120" dirty="0">
                <a:cs typeface="Georgia"/>
              </a:rPr>
              <a:t> </a:t>
            </a:r>
            <a:r>
              <a:rPr sz="2000" spc="95" dirty="0">
                <a:cs typeface="Cambria"/>
              </a:rPr>
              <a:t>is</a:t>
            </a:r>
            <a:r>
              <a:rPr sz="2000" spc="150" dirty="0">
                <a:cs typeface="Cambria"/>
              </a:rPr>
              <a:t> </a:t>
            </a:r>
            <a:r>
              <a:rPr sz="2000" i="1" spc="100" dirty="0">
                <a:cs typeface="Georgia"/>
              </a:rPr>
              <a:t>often</a:t>
            </a:r>
            <a:r>
              <a:rPr sz="2000" i="1" spc="120" dirty="0">
                <a:cs typeface="Georgia"/>
              </a:rPr>
              <a:t> </a:t>
            </a:r>
            <a:r>
              <a:rPr sz="2000" i="1" spc="125" dirty="0">
                <a:cs typeface="Georgia"/>
              </a:rPr>
              <a:t>used</a:t>
            </a:r>
            <a:endParaRPr sz="2000" dirty="0">
              <a:cs typeface="Georgia"/>
            </a:endParaRPr>
          </a:p>
          <a:p>
            <a:pPr marL="133350" indent="0">
              <a:lnSpc>
                <a:spcPct val="100000"/>
              </a:lnSpc>
              <a:spcBef>
                <a:spcPts val="5"/>
              </a:spcBef>
              <a:buNone/>
            </a:pPr>
            <a:r>
              <a:rPr lang="en-GB" sz="2000" spc="100" dirty="0" smtClean="0">
                <a:cs typeface="Cambria"/>
              </a:rPr>
              <a:t>   </a:t>
            </a:r>
            <a:r>
              <a:rPr sz="2000" spc="100" dirty="0" smtClean="0">
                <a:cs typeface="Cambria"/>
              </a:rPr>
              <a:t>for</a:t>
            </a:r>
            <a:r>
              <a:rPr sz="2000" spc="150" dirty="0" smtClean="0">
                <a:cs typeface="Cambria"/>
              </a:rPr>
              <a:t> </a:t>
            </a:r>
            <a:r>
              <a:rPr sz="2000" spc="120" dirty="0">
                <a:cs typeface="Cambria"/>
              </a:rPr>
              <a:t>registration,</a:t>
            </a:r>
            <a:r>
              <a:rPr sz="2000" spc="145" dirty="0">
                <a:cs typeface="Cambria"/>
              </a:rPr>
              <a:t> as</a:t>
            </a:r>
            <a:r>
              <a:rPr sz="2000" spc="155" dirty="0">
                <a:cs typeface="Cambria"/>
              </a:rPr>
              <a:t> </a:t>
            </a:r>
            <a:r>
              <a:rPr sz="2000" i="1" spc="95" dirty="0">
                <a:cs typeface="Georgia"/>
              </a:rPr>
              <a:t>no</a:t>
            </a:r>
            <a:r>
              <a:rPr sz="2000" i="1" spc="114" dirty="0">
                <a:cs typeface="Georgia"/>
              </a:rPr>
              <a:t> </a:t>
            </a:r>
            <a:r>
              <a:rPr sz="2000" i="1" spc="100" dirty="0">
                <a:cs typeface="Georgia"/>
              </a:rPr>
              <a:t>care</a:t>
            </a:r>
            <a:r>
              <a:rPr sz="2000" i="1" spc="125" dirty="0">
                <a:cs typeface="Georgia"/>
              </a:rPr>
              <a:t> </a:t>
            </a:r>
            <a:r>
              <a:rPr sz="2000" i="1" spc="95" dirty="0">
                <a:cs typeface="Georgia"/>
              </a:rPr>
              <a:t>has</a:t>
            </a:r>
            <a:r>
              <a:rPr sz="2000" i="1" spc="114" dirty="0">
                <a:cs typeface="Georgia"/>
              </a:rPr>
              <a:t> </a:t>
            </a:r>
            <a:r>
              <a:rPr sz="2000" i="1" spc="95" dirty="0">
                <a:cs typeface="Georgia"/>
              </a:rPr>
              <a:t>to</a:t>
            </a:r>
            <a:r>
              <a:rPr sz="2000" i="1" spc="125" dirty="0">
                <a:cs typeface="Georgia"/>
              </a:rPr>
              <a:t> </a:t>
            </a:r>
            <a:r>
              <a:rPr sz="2000" i="1" spc="155" dirty="0">
                <a:cs typeface="Georgia"/>
              </a:rPr>
              <a:t>be</a:t>
            </a:r>
            <a:r>
              <a:rPr sz="2000" i="1" spc="120" dirty="0">
                <a:cs typeface="Georgia"/>
              </a:rPr>
              <a:t> </a:t>
            </a:r>
            <a:r>
              <a:rPr sz="2000" i="1" spc="100" dirty="0">
                <a:cs typeface="Georgia"/>
              </a:rPr>
              <a:t>taken</a:t>
            </a:r>
            <a:r>
              <a:rPr sz="2000" i="1" spc="114" dirty="0">
                <a:cs typeface="Georgia"/>
              </a:rPr>
              <a:t> </a:t>
            </a:r>
            <a:r>
              <a:rPr sz="2000" spc="125" dirty="0" smtClean="0">
                <a:cs typeface="Cambria"/>
              </a:rPr>
              <a:t>that</a:t>
            </a:r>
            <a:r>
              <a:rPr lang="en-GB" sz="2000" spc="125" dirty="0" smtClean="0">
                <a:cs typeface="Cambria"/>
              </a:rPr>
              <a:t>                           </a:t>
            </a:r>
            <a:r>
              <a:rPr sz="2000" i="1" spc="75" dirty="0" smtClean="0">
                <a:cs typeface="Georgia"/>
              </a:rPr>
              <a:t>form</a:t>
            </a:r>
            <a:r>
              <a:rPr sz="2000" i="1" spc="105" dirty="0" smtClean="0">
                <a:cs typeface="Georgia"/>
              </a:rPr>
              <a:t> </a:t>
            </a:r>
            <a:r>
              <a:rPr sz="2000" i="1" spc="45" dirty="0">
                <a:cs typeface="Georgia"/>
              </a:rPr>
              <a:t>a</a:t>
            </a:r>
            <a:r>
              <a:rPr sz="2000" i="1" spc="105" dirty="0">
                <a:cs typeface="Georgia"/>
              </a:rPr>
              <a:t> </a:t>
            </a:r>
            <a:r>
              <a:rPr sz="2000" i="1" spc="85" dirty="0">
                <a:cs typeface="Georgia"/>
              </a:rPr>
              <a:t>proper</a:t>
            </a:r>
            <a:r>
              <a:rPr sz="2000" i="1" spc="105" dirty="0">
                <a:cs typeface="Georgia"/>
              </a:rPr>
              <a:t> </a:t>
            </a:r>
            <a:r>
              <a:rPr sz="2000" i="1" spc="70" dirty="0">
                <a:cs typeface="Georgia"/>
              </a:rPr>
              <a:t>rotation</a:t>
            </a:r>
            <a:r>
              <a:rPr sz="2000" i="1" spc="105" dirty="0">
                <a:cs typeface="Georgia"/>
              </a:rPr>
              <a:t> </a:t>
            </a:r>
            <a:r>
              <a:rPr lang="en-GB" sz="2000" i="1" spc="105" dirty="0" smtClean="0">
                <a:cs typeface="Georgia"/>
              </a:rPr>
              <a:t>      </a:t>
            </a:r>
          </a:p>
          <a:p>
            <a:pPr marL="133350" indent="0">
              <a:lnSpc>
                <a:spcPct val="100000"/>
              </a:lnSpc>
              <a:spcBef>
                <a:spcPts val="5"/>
              </a:spcBef>
              <a:buNone/>
            </a:pPr>
            <a:r>
              <a:rPr lang="en-GB" sz="2000" i="1" spc="105" dirty="0">
                <a:cs typeface="Georgia"/>
              </a:rPr>
              <a:t> </a:t>
            </a:r>
            <a:r>
              <a:rPr lang="en-GB" sz="2000" i="1" spc="105" dirty="0" smtClean="0">
                <a:cs typeface="Georgia"/>
              </a:rPr>
              <a:t>  </a:t>
            </a:r>
            <a:r>
              <a:rPr sz="2000" i="1" spc="80" dirty="0" smtClean="0">
                <a:cs typeface="Georgia"/>
              </a:rPr>
              <a:t>matrix</a:t>
            </a:r>
            <a:r>
              <a:rPr sz="2000" spc="80" dirty="0">
                <a:cs typeface="Cambria"/>
              </a:rPr>
              <a:t>.</a:t>
            </a:r>
            <a:endParaRPr sz="2000" dirty="0">
              <a:cs typeface="Cambria"/>
            </a:endParaRPr>
          </a:p>
        </p:txBody>
      </p:sp>
      <p:pic>
        <p:nvPicPr>
          <p:cNvPr id="5" name="object 9"/>
          <p:cNvPicPr/>
          <p:nvPr/>
        </p:nvPicPr>
        <p:blipFill>
          <a:blip r:embed="rId2" cstate="print"/>
          <a:stretch>
            <a:fillRect/>
          </a:stretch>
        </p:blipFill>
        <p:spPr>
          <a:xfrm>
            <a:off x="6931024" y="5254580"/>
            <a:ext cx="1581912" cy="314588"/>
          </a:xfrm>
          <a:prstGeom prst="rect">
            <a:avLst/>
          </a:prstGeom>
        </p:spPr>
      </p:pic>
    </p:spTree>
    <p:extLst>
      <p:ext uri="{BB962C8B-B14F-4D97-AF65-F5344CB8AC3E}">
        <p14:creationId xmlns:p14="http://schemas.microsoft.com/office/powerpoint/2010/main" val="3296962533"/>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5"/>
          <p:cNvSpPr txBox="1">
            <a:spLocks noGrp="1"/>
          </p:cNvSpPr>
          <p:nvPr>
            <p:ph type="title"/>
          </p:nvPr>
        </p:nvSpPr>
        <p:spPr>
          <a:xfrm>
            <a:off x="1030310" y="254515"/>
            <a:ext cx="10045521" cy="627736"/>
          </a:xfrm>
          <a:prstGeom prst="rect">
            <a:avLst/>
          </a:prstGeom>
        </p:spPr>
        <p:txBody>
          <a:bodyPr vert="horz" wrap="square" lIns="0" tIns="12065" rIns="0" bIns="0" rtlCol="0">
            <a:spAutoFit/>
          </a:bodyPr>
          <a:lstStyle/>
          <a:p>
            <a:pPr marL="12700">
              <a:lnSpc>
                <a:spcPct val="100000"/>
              </a:lnSpc>
              <a:spcBef>
                <a:spcPts val="95"/>
              </a:spcBef>
              <a:tabLst>
                <a:tab pos="5172710" algn="l"/>
              </a:tabLst>
            </a:pPr>
            <a:r>
              <a:rPr sz="4000" spc="595" dirty="0"/>
              <a:t>C</a:t>
            </a:r>
            <a:r>
              <a:rPr sz="4000" spc="190" dirty="0"/>
              <a:t>l</a:t>
            </a:r>
            <a:r>
              <a:rPr sz="4000" spc="305" dirty="0"/>
              <a:t>a</a:t>
            </a:r>
            <a:r>
              <a:rPr sz="4000" spc="280" dirty="0"/>
              <a:t>s</a:t>
            </a:r>
            <a:r>
              <a:rPr sz="4000" spc="270" dirty="0"/>
              <a:t>s</a:t>
            </a:r>
            <a:r>
              <a:rPr sz="4000" b="0" spc="270" dirty="0">
                <a:latin typeface="Times New Roman"/>
                <a:cs typeface="Times New Roman"/>
              </a:rPr>
              <a:t> </a:t>
            </a:r>
            <a:r>
              <a:rPr sz="4000" spc="320" dirty="0"/>
              <a:t>I</a:t>
            </a:r>
            <a:r>
              <a:rPr sz="4000" spc="114" dirty="0"/>
              <a:t>V</a:t>
            </a:r>
            <a:r>
              <a:rPr sz="4000" spc="229" dirty="0"/>
              <a:t>:</a:t>
            </a:r>
            <a:r>
              <a:rPr sz="4000" b="0" spc="270" dirty="0">
                <a:latin typeface="Times New Roman"/>
                <a:cs typeface="Times New Roman"/>
              </a:rPr>
              <a:t> </a:t>
            </a:r>
            <a:r>
              <a:rPr sz="4000" spc="375" dirty="0"/>
              <a:t>P</a:t>
            </a:r>
            <a:r>
              <a:rPr sz="4000" spc="175" dirty="0"/>
              <a:t>r</a:t>
            </a:r>
            <a:r>
              <a:rPr sz="4000" spc="265" dirty="0"/>
              <a:t>o</a:t>
            </a:r>
            <a:r>
              <a:rPr sz="4000" spc="160" dirty="0"/>
              <a:t>j</a:t>
            </a:r>
            <a:r>
              <a:rPr sz="4000" spc="285" dirty="0"/>
              <a:t>e</a:t>
            </a:r>
            <a:r>
              <a:rPr sz="4000" spc="375" dirty="0"/>
              <a:t>c</a:t>
            </a:r>
            <a:r>
              <a:rPr sz="4000" spc="254" dirty="0"/>
              <a:t>t</a:t>
            </a:r>
            <a:r>
              <a:rPr sz="4000" spc="175" dirty="0"/>
              <a:t>i</a:t>
            </a:r>
            <a:r>
              <a:rPr sz="4000" spc="140" dirty="0"/>
              <a:t>v</a:t>
            </a:r>
            <a:r>
              <a:rPr sz="4000" spc="275" dirty="0"/>
              <a:t>e</a:t>
            </a:r>
            <a:r>
              <a:rPr sz="4000" b="0" dirty="0">
                <a:latin typeface="Times New Roman"/>
                <a:cs typeface="Times New Roman"/>
              </a:rPr>
              <a:t>	</a:t>
            </a:r>
            <a:r>
              <a:rPr lang="en-GB" sz="4000" spc="170" dirty="0"/>
              <a:t> </a:t>
            </a:r>
            <a:r>
              <a:rPr lang="en-GB" sz="4000" spc="170" dirty="0" smtClean="0"/>
              <a:t>Transformations</a:t>
            </a:r>
            <a:endParaRPr sz="4000" spc="165" dirty="0"/>
          </a:p>
        </p:txBody>
      </p:sp>
      <p:sp>
        <p:nvSpPr>
          <p:cNvPr id="5" name="object 6"/>
          <p:cNvSpPr txBox="1"/>
          <p:nvPr/>
        </p:nvSpPr>
        <p:spPr>
          <a:xfrm>
            <a:off x="5058980" y="2292439"/>
            <a:ext cx="581966" cy="238527"/>
          </a:xfrm>
          <a:prstGeom prst="rect">
            <a:avLst/>
          </a:prstGeom>
        </p:spPr>
        <p:txBody>
          <a:bodyPr vert="horz" wrap="square" lIns="0" tIns="15240" rIns="0" bIns="0" rtlCol="0">
            <a:spAutoFit/>
          </a:bodyPr>
          <a:lstStyle/>
          <a:p>
            <a:pPr marL="12700">
              <a:lnSpc>
                <a:spcPct val="100000"/>
              </a:lnSpc>
              <a:spcBef>
                <a:spcPts val="120"/>
              </a:spcBef>
            </a:pPr>
            <a:r>
              <a:rPr sz="1450" spc="10" dirty="0">
                <a:latin typeface="Cambria"/>
                <a:cs typeface="Cambria"/>
              </a:rPr>
              <a:t>(</a:t>
            </a:r>
            <a:r>
              <a:rPr sz="1450" spc="120" dirty="0">
                <a:latin typeface="Cambria"/>
                <a:cs typeface="Cambria"/>
              </a:rPr>
              <a:t>5.</a:t>
            </a:r>
            <a:r>
              <a:rPr sz="1450" spc="180" dirty="0">
                <a:latin typeface="Cambria"/>
                <a:cs typeface="Cambria"/>
              </a:rPr>
              <a:t>9</a:t>
            </a:r>
            <a:r>
              <a:rPr sz="1450" spc="15" dirty="0">
                <a:latin typeface="Cambria"/>
                <a:cs typeface="Cambria"/>
              </a:rPr>
              <a:t>)</a:t>
            </a:r>
            <a:endParaRPr sz="1450" dirty="0">
              <a:latin typeface="Cambria"/>
              <a:cs typeface="Cambria"/>
            </a:endParaRPr>
          </a:p>
        </p:txBody>
      </p:sp>
      <p:pic>
        <p:nvPicPr>
          <p:cNvPr id="8" name="object 14"/>
          <p:cNvPicPr/>
          <p:nvPr/>
        </p:nvPicPr>
        <p:blipFill>
          <a:blip r:embed="rId2" cstate="print"/>
          <a:stretch>
            <a:fillRect/>
          </a:stretch>
        </p:blipFill>
        <p:spPr>
          <a:xfrm>
            <a:off x="1095716" y="2105347"/>
            <a:ext cx="3411890" cy="1088614"/>
          </a:xfrm>
          <a:prstGeom prst="rect">
            <a:avLst/>
          </a:prstGeom>
        </p:spPr>
      </p:pic>
      <p:pic>
        <p:nvPicPr>
          <p:cNvPr id="9" name="object 13"/>
          <p:cNvPicPr>
            <a:picLocks noGrp="1"/>
          </p:cNvPicPr>
          <p:nvPr>
            <p:ph idx="1"/>
          </p:nvPr>
        </p:nvPicPr>
        <p:blipFill>
          <a:blip r:embed="rId3" cstate="print"/>
          <a:stretch>
            <a:fillRect/>
          </a:stretch>
        </p:blipFill>
        <p:spPr>
          <a:xfrm>
            <a:off x="6465194" y="1257367"/>
            <a:ext cx="4834641" cy="1955733"/>
          </a:xfrm>
          <a:prstGeom prst="rect">
            <a:avLst/>
          </a:prstGeom>
        </p:spPr>
      </p:pic>
      <p:sp>
        <p:nvSpPr>
          <p:cNvPr id="10" name="TextBox 9"/>
          <p:cNvSpPr txBox="1"/>
          <p:nvPr/>
        </p:nvSpPr>
        <p:spPr>
          <a:xfrm>
            <a:off x="8937938" y="3374418"/>
            <a:ext cx="3052502" cy="646331"/>
          </a:xfrm>
          <a:prstGeom prst="rect">
            <a:avLst/>
          </a:prstGeom>
          <a:noFill/>
        </p:spPr>
        <p:txBody>
          <a:bodyPr wrap="none" rtlCol="0">
            <a:spAutoFit/>
          </a:bodyPr>
          <a:lstStyle/>
          <a:p>
            <a:r>
              <a:rPr lang="en-GB" dirty="0" smtClean="0"/>
              <a:t>Fig. 5.12: General non-singular</a:t>
            </a:r>
          </a:p>
          <a:p>
            <a:r>
              <a:rPr lang="en-GB" dirty="0"/>
              <a:t>l</a:t>
            </a:r>
            <a:r>
              <a:rPr lang="en-GB" dirty="0" smtClean="0"/>
              <a:t>inear transformation</a:t>
            </a:r>
            <a:endParaRPr lang="en-IN" dirty="0"/>
          </a:p>
        </p:txBody>
      </p:sp>
      <p:sp>
        <p:nvSpPr>
          <p:cNvPr id="11" name="TextBox 10"/>
          <p:cNvSpPr txBox="1"/>
          <p:nvPr/>
        </p:nvSpPr>
        <p:spPr>
          <a:xfrm>
            <a:off x="686256" y="1120462"/>
            <a:ext cx="6894964" cy="984885"/>
          </a:xfrm>
          <a:prstGeom prst="rect">
            <a:avLst/>
          </a:prstGeom>
          <a:noFill/>
        </p:spPr>
        <p:txBody>
          <a:bodyPr wrap="none" rtlCol="0">
            <a:spAutoFit/>
          </a:bodyPr>
          <a:lstStyle/>
          <a:p>
            <a:r>
              <a:rPr lang="en-GB" sz="2000" dirty="0" smtClean="0"/>
              <a:t>A projective </a:t>
            </a:r>
            <a:r>
              <a:rPr lang="en-IN" sz="2000" spc="120" dirty="0">
                <a:cs typeface="Calibri" pitchFamily="34" charset="0"/>
              </a:rPr>
              <a:t>transformation</a:t>
            </a:r>
            <a:r>
              <a:rPr lang="en-IN" sz="2000" spc="140" dirty="0">
                <a:cs typeface="Calibri" pitchFamily="34" charset="0"/>
              </a:rPr>
              <a:t> </a:t>
            </a:r>
            <a:r>
              <a:rPr lang="en-IN" sz="2000" spc="95" dirty="0" smtClean="0">
                <a:cs typeface="Calibri" pitchFamily="34" charset="0"/>
              </a:rPr>
              <a:t>is a general</a:t>
            </a:r>
            <a:r>
              <a:rPr lang="en-GB" sz="2000" dirty="0" smtClean="0"/>
              <a:t> </a:t>
            </a:r>
            <a:r>
              <a:rPr lang="en-IN" sz="2000" spc="114" dirty="0">
                <a:cs typeface="Calibri" pitchFamily="34" charset="0"/>
              </a:rPr>
              <a:t>non-singular</a:t>
            </a:r>
            <a:r>
              <a:rPr lang="en-IN" sz="2000" spc="140" dirty="0">
                <a:cs typeface="Calibri" pitchFamily="34" charset="0"/>
              </a:rPr>
              <a:t> </a:t>
            </a:r>
            <a:endParaRPr lang="en-IN" sz="2000" spc="140" dirty="0" smtClean="0">
              <a:cs typeface="Calibri" pitchFamily="34" charset="0"/>
            </a:endParaRPr>
          </a:p>
          <a:p>
            <a:r>
              <a:rPr lang="en-IN" sz="2000" spc="110" dirty="0">
                <a:cs typeface="Calibri" pitchFamily="34" charset="0"/>
              </a:rPr>
              <a:t>linear </a:t>
            </a:r>
            <a:r>
              <a:rPr lang="en-IN" sz="2000" spc="114" dirty="0">
                <a:cs typeface="Calibri" pitchFamily="34" charset="0"/>
              </a:rPr>
              <a:t> </a:t>
            </a:r>
            <a:r>
              <a:rPr lang="en-IN" sz="2000" spc="120" dirty="0" smtClean="0">
                <a:cs typeface="Calibri" pitchFamily="34" charset="0"/>
              </a:rPr>
              <a:t>transformation of </a:t>
            </a:r>
            <a:r>
              <a:rPr lang="en-IN" sz="2000" spc="145" dirty="0" smtClean="0">
                <a:cs typeface="Calibri" pitchFamily="34" charset="0"/>
              </a:rPr>
              <a:t>homogeneous </a:t>
            </a:r>
            <a:r>
              <a:rPr lang="en-IN" sz="2000" spc="125" dirty="0">
                <a:cs typeface="Calibri" pitchFamily="34" charset="0"/>
              </a:rPr>
              <a:t>coordinates,</a:t>
            </a:r>
            <a:r>
              <a:rPr lang="en-IN" sz="2000" spc="140" dirty="0">
                <a:cs typeface="Calibri" pitchFamily="34" charset="0"/>
              </a:rPr>
              <a:t> i.e.</a:t>
            </a:r>
            <a:endParaRPr lang="en-IN" sz="2000" dirty="0">
              <a:cs typeface="Calibri" pitchFamily="34" charset="0"/>
            </a:endParaRPr>
          </a:p>
          <a:p>
            <a:endParaRPr lang="en-IN" dirty="0"/>
          </a:p>
        </p:txBody>
      </p:sp>
      <p:sp>
        <p:nvSpPr>
          <p:cNvPr id="12" name="object 9"/>
          <p:cNvSpPr txBox="1"/>
          <p:nvPr/>
        </p:nvSpPr>
        <p:spPr>
          <a:xfrm>
            <a:off x="783083" y="3403624"/>
            <a:ext cx="5683885" cy="1061829"/>
          </a:xfrm>
          <a:prstGeom prst="rect">
            <a:avLst/>
          </a:prstGeom>
        </p:spPr>
        <p:txBody>
          <a:bodyPr vert="horz" wrap="square" lIns="0" tIns="15240" rIns="0" bIns="0" rtlCol="0">
            <a:spAutoFit/>
          </a:bodyPr>
          <a:lstStyle/>
          <a:p>
            <a:pPr marL="12700" marR="5080">
              <a:lnSpc>
                <a:spcPct val="100000"/>
              </a:lnSpc>
              <a:spcBef>
                <a:spcPts val="120"/>
              </a:spcBef>
            </a:pPr>
            <a:r>
              <a:rPr sz="1450" spc="140" dirty="0">
                <a:latin typeface="Cambria"/>
                <a:cs typeface="Cambria"/>
              </a:rPr>
              <a:t>The</a:t>
            </a:r>
            <a:r>
              <a:rPr sz="1450" spc="150" dirty="0">
                <a:latin typeface="Cambria"/>
                <a:cs typeface="Cambria"/>
              </a:rPr>
              <a:t> </a:t>
            </a:r>
            <a:r>
              <a:rPr sz="1450" spc="130" dirty="0">
                <a:latin typeface="Cambria"/>
                <a:cs typeface="Cambria"/>
              </a:rPr>
              <a:t>above</a:t>
            </a:r>
            <a:r>
              <a:rPr sz="1450" spc="155" dirty="0">
                <a:latin typeface="Cambria"/>
                <a:cs typeface="Cambria"/>
              </a:rPr>
              <a:t> </a:t>
            </a:r>
            <a:r>
              <a:rPr sz="1450" spc="125" dirty="0">
                <a:latin typeface="Cambria"/>
                <a:cs typeface="Cambria"/>
              </a:rPr>
              <a:t>equation</a:t>
            </a:r>
            <a:r>
              <a:rPr sz="1450" spc="155" dirty="0">
                <a:latin typeface="Cambria"/>
                <a:cs typeface="Cambria"/>
              </a:rPr>
              <a:t> </a:t>
            </a:r>
            <a:r>
              <a:rPr sz="1450" spc="95" dirty="0">
                <a:latin typeface="Cambria"/>
                <a:cs typeface="Cambria"/>
              </a:rPr>
              <a:t>is</a:t>
            </a:r>
            <a:r>
              <a:rPr sz="1450" spc="155" dirty="0">
                <a:latin typeface="Cambria"/>
                <a:cs typeface="Cambria"/>
              </a:rPr>
              <a:t> </a:t>
            </a:r>
            <a:r>
              <a:rPr sz="1450" spc="114" dirty="0">
                <a:latin typeface="Cambria"/>
                <a:cs typeface="Cambria"/>
              </a:rPr>
              <a:t>often</a:t>
            </a:r>
            <a:r>
              <a:rPr sz="1450" spc="150" dirty="0">
                <a:latin typeface="Cambria"/>
                <a:cs typeface="Cambria"/>
              </a:rPr>
              <a:t> </a:t>
            </a:r>
            <a:r>
              <a:rPr sz="1450" spc="110" dirty="0">
                <a:latin typeface="Cambria"/>
                <a:cs typeface="Cambria"/>
              </a:rPr>
              <a:t>written</a:t>
            </a:r>
            <a:r>
              <a:rPr sz="1450" spc="160" dirty="0">
                <a:latin typeface="Cambria"/>
                <a:cs typeface="Cambria"/>
              </a:rPr>
              <a:t> </a:t>
            </a:r>
            <a:r>
              <a:rPr sz="1450" spc="135" dirty="0">
                <a:latin typeface="Cambria"/>
                <a:cs typeface="Cambria"/>
              </a:rPr>
              <a:t>more</a:t>
            </a:r>
            <a:r>
              <a:rPr sz="1450" spc="155" dirty="0">
                <a:latin typeface="Cambria"/>
                <a:cs typeface="Cambria"/>
              </a:rPr>
              <a:t> </a:t>
            </a:r>
            <a:r>
              <a:rPr sz="1450" spc="120" dirty="0">
                <a:latin typeface="Cambria"/>
                <a:cs typeface="Cambria"/>
              </a:rPr>
              <a:t>concisely</a:t>
            </a:r>
            <a:r>
              <a:rPr sz="1450" spc="150" dirty="0">
                <a:latin typeface="Cambria"/>
                <a:cs typeface="Cambria"/>
              </a:rPr>
              <a:t> </a:t>
            </a:r>
            <a:r>
              <a:rPr sz="1450" spc="100" dirty="0">
                <a:latin typeface="Cambria"/>
                <a:cs typeface="Cambria"/>
              </a:rPr>
              <a:t>in</a:t>
            </a:r>
            <a:r>
              <a:rPr sz="1450" spc="160" dirty="0">
                <a:latin typeface="Cambria"/>
                <a:cs typeface="Cambria"/>
              </a:rPr>
              <a:t> </a:t>
            </a:r>
            <a:r>
              <a:rPr sz="1450" spc="125" dirty="0">
                <a:latin typeface="Cambria"/>
                <a:cs typeface="Cambria"/>
              </a:rPr>
              <a:t>block </a:t>
            </a:r>
            <a:r>
              <a:rPr sz="1450" spc="-305" dirty="0">
                <a:latin typeface="Cambria"/>
                <a:cs typeface="Cambria"/>
              </a:rPr>
              <a:t> </a:t>
            </a:r>
            <a:r>
              <a:rPr sz="1450" spc="120" dirty="0">
                <a:latin typeface="Cambria"/>
                <a:cs typeface="Cambria"/>
              </a:rPr>
              <a:t>form</a:t>
            </a:r>
            <a:r>
              <a:rPr sz="1450" spc="140" dirty="0">
                <a:latin typeface="Cambria"/>
                <a:cs typeface="Cambria"/>
              </a:rPr>
              <a:t> as</a:t>
            </a:r>
            <a:endParaRPr sz="1450" dirty="0">
              <a:latin typeface="Cambria"/>
              <a:cs typeface="Cambria"/>
            </a:endParaRPr>
          </a:p>
          <a:p>
            <a:pPr>
              <a:lnSpc>
                <a:spcPct val="100000"/>
              </a:lnSpc>
              <a:spcBef>
                <a:spcPts val="15"/>
              </a:spcBef>
            </a:pPr>
            <a:endParaRPr sz="2450" dirty="0">
              <a:latin typeface="Cambria"/>
              <a:cs typeface="Cambria"/>
            </a:endParaRPr>
          </a:p>
          <a:p>
            <a:pPr marR="929005" algn="ctr">
              <a:lnSpc>
                <a:spcPct val="100000"/>
              </a:lnSpc>
            </a:pPr>
            <a:r>
              <a:rPr lang="en-GB" sz="1450" spc="95" dirty="0" smtClean="0">
                <a:latin typeface="Cambria"/>
                <a:cs typeface="Cambria"/>
              </a:rPr>
              <a:t>                                                                              </a:t>
            </a:r>
            <a:r>
              <a:rPr sz="1450" spc="95" dirty="0" smtClean="0">
                <a:latin typeface="Cambria"/>
                <a:cs typeface="Cambria"/>
              </a:rPr>
              <a:t>(</a:t>
            </a:r>
            <a:r>
              <a:rPr sz="1450" spc="95" dirty="0">
                <a:latin typeface="Cambria"/>
                <a:cs typeface="Cambria"/>
              </a:rPr>
              <a:t>5.10)</a:t>
            </a:r>
            <a:endParaRPr sz="1450" dirty="0">
              <a:latin typeface="Cambria"/>
              <a:cs typeface="Cambria"/>
            </a:endParaRPr>
          </a:p>
        </p:txBody>
      </p:sp>
      <p:pic>
        <p:nvPicPr>
          <p:cNvPr id="13" name="object 15"/>
          <p:cNvPicPr/>
          <p:nvPr/>
        </p:nvPicPr>
        <p:blipFill>
          <a:blip r:embed="rId4" cstate="print"/>
          <a:stretch>
            <a:fillRect/>
          </a:stretch>
        </p:blipFill>
        <p:spPr>
          <a:xfrm>
            <a:off x="1329939" y="4020749"/>
            <a:ext cx="2295085" cy="705797"/>
          </a:xfrm>
          <a:prstGeom prst="rect">
            <a:avLst/>
          </a:prstGeom>
        </p:spPr>
      </p:pic>
      <p:sp>
        <p:nvSpPr>
          <p:cNvPr id="15" name="object 11"/>
          <p:cNvSpPr txBox="1"/>
          <p:nvPr/>
        </p:nvSpPr>
        <p:spPr>
          <a:xfrm>
            <a:off x="783082" y="4949257"/>
            <a:ext cx="4857864" cy="1018612"/>
          </a:xfrm>
          <a:prstGeom prst="rect">
            <a:avLst/>
          </a:prstGeom>
        </p:spPr>
        <p:txBody>
          <a:bodyPr vert="horz" wrap="square" lIns="0" tIns="12065" rIns="0" bIns="0" rtlCol="0">
            <a:spAutoFit/>
          </a:bodyPr>
          <a:lstStyle/>
          <a:p>
            <a:pPr marL="12700" marR="5080">
              <a:lnSpc>
                <a:spcPct val="109400"/>
              </a:lnSpc>
              <a:spcBef>
                <a:spcPts val="95"/>
              </a:spcBef>
              <a:tabLst>
                <a:tab pos="939800" algn="l"/>
              </a:tabLst>
            </a:pPr>
            <a:r>
              <a:rPr sz="2000" spc="140" dirty="0">
                <a:cs typeface="Cambria"/>
              </a:rPr>
              <a:t>where</a:t>
            </a:r>
            <a:r>
              <a:rPr sz="2000" spc="140" dirty="0">
                <a:cs typeface="Times New Roman"/>
              </a:rPr>
              <a:t>	</a:t>
            </a:r>
            <a:r>
              <a:rPr lang="en-GB" sz="2000" spc="140" dirty="0" smtClean="0">
                <a:cs typeface="Times New Roman"/>
              </a:rPr>
              <a:t>  </a:t>
            </a:r>
            <a:r>
              <a:rPr sz="2000" spc="95" dirty="0" smtClean="0">
                <a:cs typeface="Cambria"/>
              </a:rPr>
              <a:t>is</a:t>
            </a:r>
            <a:r>
              <a:rPr sz="2000" spc="135" dirty="0" smtClean="0">
                <a:cs typeface="Cambria"/>
              </a:rPr>
              <a:t> </a:t>
            </a:r>
            <a:r>
              <a:rPr sz="2000" spc="165" dirty="0">
                <a:cs typeface="Cambria"/>
              </a:rPr>
              <a:t>a</a:t>
            </a:r>
            <a:r>
              <a:rPr sz="2000" spc="130" dirty="0">
                <a:cs typeface="Cambria"/>
              </a:rPr>
              <a:t> </a:t>
            </a:r>
            <a:r>
              <a:rPr lang="en-GB" sz="2000" spc="130" dirty="0" smtClean="0">
                <a:cs typeface="Cambria"/>
              </a:rPr>
              <a:t>v</a:t>
            </a:r>
            <a:r>
              <a:rPr sz="2000" spc="125" dirty="0" err="1" smtClean="0">
                <a:cs typeface="Cambria"/>
              </a:rPr>
              <a:t>ector</a:t>
            </a:r>
            <a:r>
              <a:rPr lang="en-GB" sz="2000" spc="125" dirty="0" smtClean="0">
                <a:cs typeface="Cambria"/>
              </a:rPr>
              <a:t>                  ,     a non-singular matrix,</a:t>
            </a:r>
            <a:r>
              <a:rPr sz="2000" spc="125" dirty="0" smtClean="0">
                <a:cs typeface="Cambria"/>
              </a:rPr>
              <a:t> </a:t>
            </a:r>
            <a:r>
              <a:rPr sz="2000" spc="130" dirty="0" smtClean="0">
                <a:cs typeface="Cambria"/>
              </a:rPr>
              <a:t> </a:t>
            </a:r>
            <a:r>
              <a:rPr lang="en-GB" sz="2000" spc="130" dirty="0" smtClean="0">
                <a:cs typeface="Cambria"/>
              </a:rPr>
              <a:t>T a </a:t>
            </a:r>
            <a:r>
              <a:rPr sz="2000" spc="114" dirty="0" smtClean="0">
                <a:cs typeface="Cambria"/>
              </a:rPr>
              <a:t>translation </a:t>
            </a:r>
            <a:r>
              <a:rPr sz="2000" spc="105" dirty="0">
                <a:cs typeface="Cambria"/>
              </a:rPr>
              <a:t>vector,</a:t>
            </a:r>
            <a:r>
              <a:rPr sz="2000" spc="120" dirty="0">
                <a:cs typeface="Cambria"/>
              </a:rPr>
              <a:t> </a:t>
            </a:r>
            <a:r>
              <a:rPr sz="2000" spc="140" dirty="0" smtClean="0">
                <a:cs typeface="Cambria"/>
              </a:rPr>
              <a:t>and</a:t>
            </a:r>
            <a:r>
              <a:rPr lang="en-GB" sz="2000" spc="140" dirty="0" smtClean="0">
                <a:cs typeface="Cambria"/>
              </a:rPr>
              <a:t>      the scaling parameters.</a:t>
            </a:r>
            <a:endParaRPr sz="2000" dirty="0">
              <a:cs typeface="Cambria"/>
            </a:endParaRPr>
          </a:p>
        </p:txBody>
      </p:sp>
      <p:pic>
        <p:nvPicPr>
          <p:cNvPr id="17" name="object 17"/>
          <p:cNvPicPr/>
          <p:nvPr/>
        </p:nvPicPr>
        <p:blipFill>
          <a:blip r:embed="rId5" cstate="print"/>
          <a:stretch>
            <a:fillRect/>
          </a:stretch>
        </p:blipFill>
        <p:spPr>
          <a:xfrm>
            <a:off x="3134150" y="4984304"/>
            <a:ext cx="1283303" cy="275105"/>
          </a:xfrm>
          <a:prstGeom prst="rect">
            <a:avLst/>
          </a:prstGeom>
        </p:spPr>
      </p:pic>
      <p:pic>
        <p:nvPicPr>
          <p:cNvPr id="18" name="object 18"/>
          <p:cNvPicPr/>
          <p:nvPr/>
        </p:nvPicPr>
        <p:blipFill>
          <a:blip r:embed="rId6" cstate="print"/>
          <a:stretch>
            <a:fillRect/>
          </a:stretch>
        </p:blipFill>
        <p:spPr>
          <a:xfrm>
            <a:off x="4596506" y="5018110"/>
            <a:ext cx="177800" cy="241299"/>
          </a:xfrm>
          <a:prstGeom prst="rect">
            <a:avLst/>
          </a:prstGeom>
        </p:spPr>
      </p:pic>
      <p:pic>
        <p:nvPicPr>
          <p:cNvPr id="19" name="object 16"/>
          <p:cNvPicPr/>
          <p:nvPr/>
        </p:nvPicPr>
        <p:blipFill>
          <a:blip r:embed="rId7" cstate="print"/>
          <a:stretch>
            <a:fillRect/>
          </a:stretch>
        </p:blipFill>
        <p:spPr>
          <a:xfrm>
            <a:off x="1562099" y="4984304"/>
            <a:ext cx="301119" cy="308913"/>
          </a:xfrm>
          <a:prstGeom prst="rect">
            <a:avLst/>
          </a:prstGeom>
        </p:spPr>
      </p:pic>
      <p:pic>
        <p:nvPicPr>
          <p:cNvPr id="20" name="object 20"/>
          <p:cNvPicPr/>
          <p:nvPr/>
        </p:nvPicPr>
        <p:blipFill>
          <a:blip r:embed="rId8" cstate="print"/>
          <a:stretch>
            <a:fillRect/>
          </a:stretch>
        </p:blipFill>
        <p:spPr>
          <a:xfrm>
            <a:off x="1329939" y="5661495"/>
            <a:ext cx="262702" cy="214587"/>
          </a:xfrm>
          <a:prstGeom prst="rect">
            <a:avLst/>
          </a:prstGeom>
        </p:spPr>
      </p:pic>
    </p:spTree>
    <p:extLst>
      <p:ext uri="{BB962C8B-B14F-4D97-AF65-F5344CB8AC3E}">
        <p14:creationId xmlns:p14="http://schemas.microsoft.com/office/powerpoint/2010/main" val="601890501"/>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2884" y="270456"/>
            <a:ext cx="10251583" cy="721218"/>
          </a:xfrm>
        </p:spPr>
        <p:txBody>
          <a:bodyPr>
            <a:noAutofit/>
          </a:bodyPr>
          <a:lstStyle/>
          <a:p>
            <a:r>
              <a:rPr lang="en-IN" sz="4000" spc="595" dirty="0"/>
              <a:t>C</a:t>
            </a:r>
            <a:r>
              <a:rPr lang="en-IN" sz="4000" spc="190" dirty="0"/>
              <a:t>l</a:t>
            </a:r>
            <a:r>
              <a:rPr lang="en-IN" sz="4000" spc="305" dirty="0"/>
              <a:t>a</a:t>
            </a:r>
            <a:r>
              <a:rPr lang="en-IN" sz="4000" spc="280" dirty="0"/>
              <a:t>s</a:t>
            </a:r>
            <a:r>
              <a:rPr lang="en-IN" sz="4000" spc="270" dirty="0"/>
              <a:t>s</a:t>
            </a:r>
            <a:r>
              <a:rPr lang="en-IN" sz="4000" spc="270" dirty="0">
                <a:cs typeface="Times New Roman"/>
              </a:rPr>
              <a:t> </a:t>
            </a:r>
            <a:r>
              <a:rPr lang="en-IN" sz="4000" spc="320" dirty="0"/>
              <a:t>I</a:t>
            </a:r>
            <a:r>
              <a:rPr lang="en-IN" sz="4000" spc="114" dirty="0"/>
              <a:t>V</a:t>
            </a:r>
            <a:r>
              <a:rPr lang="en-IN" sz="4000" spc="229" dirty="0"/>
              <a:t>:</a:t>
            </a:r>
            <a:r>
              <a:rPr lang="en-IN" sz="4000" spc="270" dirty="0">
                <a:cs typeface="Times New Roman"/>
              </a:rPr>
              <a:t> </a:t>
            </a:r>
            <a:r>
              <a:rPr lang="en-IN" sz="4000" spc="375" dirty="0"/>
              <a:t>P</a:t>
            </a:r>
            <a:r>
              <a:rPr lang="en-IN" sz="4000" spc="175" dirty="0"/>
              <a:t>r</a:t>
            </a:r>
            <a:r>
              <a:rPr lang="en-IN" sz="4000" spc="265" dirty="0"/>
              <a:t>o</a:t>
            </a:r>
            <a:r>
              <a:rPr lang="en-IN" sz="4000" spc="160" dirty="0"/>
              <a:t>j</a:t>
            </a:r>
            <a:r>
              <a:rPr lang="en-IN" sz="4000" spc="285" dirty="0"/>
              <a:t>e</a:t>
            </a:r>
            <a:r>
              <a:rPr lang="en-IN" sz="4000" spc="375" dirty="0"/>
              <a:t>c</a:t>
            </a:r>
            <a:r>
              <a:rPr lang="en-IN" sz="4000" spc="254" dirty="0"/>
              <a:t>t</a:t>
            </a:r>
            <a:r>
              <a:rPr lang="en-IN" sz="4000" spc="175" dirty="0"/>
              <a:t>i</a:t>
            </a:r>
            <a:r>
              <a:rPr lang="en-IN" sz="4000" spc="140" dirty="0"/>
              <a:t>v</a:t>
            </a:r>
            <a:r>
              <a:rPr lang="en-IN" sz="4000" spc="275" dirty="0"/>
              <a:t>e</a:t>
            </a:r>
            <a:r>
              <a:rPr lang="en-IN" sz="4000" dirty="0">
                <a:cs typeface="Times New Roman"/>
              </a:rPr>
              <a:t>	</a:t>
            </a:r>
            <a:r>
              <a:rPr lang="en-IN" sz="4000" spc="100" dirty="0" smtClean="0">
                <a:cs typeface="Times New Roman"/>
              </a:rPr>
              <a:t> </a:t>
            </a:r>
            <a:r>
              <a:rPr lang="en-IN" sz="4000" spc="265" dirty="0">
                <a:uFill>
                  <a:solidFill>
                    <a:srgbClr val="000000"/>
                  </a:solidFill>
                </a:uFill>
              </a:rPr>
              <a:t>Transformations</a:t>
            </a:r>
            <a:endParaRPr lang="en-IN" sz="4000" dirty="0"/>
          </a:p>
        </p:txBody>
      </p:sp>
      <p:sp>
        <p:nvSpPr>
          <p:cNvPr id="4" name="object 8"/>
          <p:cNvSpPr txBox="1">
            <a:spLocks noGrp="1"/>
          </p:cNvSpPr>
          <p:nvPr>
            <p:ph idx="1"/>
          </p:nvPr>
        </p:nvSpPr>
        <p:spPr>
          <a:xfrm>
            <a:off x="838200" y="1374775"/>
            <a:ext cx="10515600" cy="3891515"/>
          </a:xfrm>
          <a:prstGeom prst="rect">
            <a:avLst/>
          </a:prstGeom>
        </p:spPr>
        <p:txBody>
          <a:bodyPr vert="horz" wrap="square" lIns="0" tIns="15240" rIns="0" bIns="0" rtlCol="0">
            <a:spAutoFit/>
          </a:bodyPr>
          <a:lstStyle/>
          <a:p>
            <a:pPr marL="12700">
              <a:lnSpc>
                <a:spcPct val="100000"/>
              </a:lnSpc>
              <a:spcBef>
                <a:spcPts val="120"/>
              </a:spcBef>
            </a:pPr>
            <a:r>
              <a:rPr sz="2400" spc="165" dirty="0">
                <a:cs typeface="Cambria"/>
              </a:rPr>
              <a:t>Degrees</a:t>
            </a:r>
            <a:r>
              <a:rPr sz="2400" spc="120" dirty="0">
                <a:cs typeface="Cambria"/>
              </a:rPr>
              <a:t> </a:t>
            </a:r>
            <a:r>
              <a:rPr sz="2400" spc="105" dirty="0">
                <a:cs typeface="Cambria"/>
              </a:rPr>
              <a:t>of</a:t>
            </a:r>
            <a:r>
              <a:rPr sz="2400" spc="120" dirty="0">
                <a:cs typeface="Cambria"/>
              </a:rPr>
              <a:t> </a:t>
            </a:r>
            <a:r>
              <a:rPr sz="2400" spc="155" dirty="0">
                <a:cs typeface="Cambria"/>
              </a:rPr>
              <a:t>Freedom</a:t>
            </a:r>
            <a:endParaRPr sz="2400" dirty="0">
              <a:cs typeface="Cambria"/>
            </a:endParaRPr>
          </a:p>
          <a:p>
            <a:pPr>
              <a:lnSpc>
                <a:spcPct val="100000"/>
              </a:lnSpc>
              <a:spcBef>
                <a:spcPts val="30"/>
              </a:spcBef>
            </a:pPr>
            <a:endParaRPr sz="2400" dirty="0">
              <a:cs typeface="Cambria"/>
            </a:endParaRPr>
          </a:p>
          <a:p>
            <a:pPr marL="361950">
              <a:lnSpc>
                <a:spcPct val="100000"/>
              </a:lnSpc>
            </a:pPr>
            <a:r>
              <a:rPr sz="2400" spc="120" dirty="0">
                <a:cs typeface="Cambria"/>
              </a:rPr>
              <a:t>Projective</a:t>
            </a:r>
            <a:r>
              <a:rPr sz="2400" spc="140" dirty="0">
                <a:cs typeface="Cambria"/>
              </a:rPr>
              <a:t> </a:t>
            </a:r>
            <a:r>
              <a:rPr sz="2400" spc="120" dirty="0">
                <a:cs typeface="Cambria"/>
              </a:rPr>
              <a:t>Transformations</a:t>
            </a:r>
            <a:r>
              <a:rPr sz="2400" spc="135" dirty="0">
                <a:cs typeface="Cambria"/>
              </a:rPr>
              <a:t> </a:t>
            </a:r>
            <a:r>
              <a:rPr sz="2400" spc="140" dirty="0">
                <a:cs typeface="Cambria"/>
              </a:rPr>
              <a:t>have</a:t>
            </a:r>
            <a:r>
              <a:rPr sz="2400" spc="145" dirty="0">
                <a:cs typeface="Cambria"/>
              </a:rPr>
              <a:t> </a:t>
            </a:r>
            <a:r>
              <a:rPr sz="2400" spc="130" dirty="0">
                <a:cs typeface="Cambria"/>
              </a:rPr>
              <a:t>8</a:t>
            </a:r>
            <a:r>
              <a:rPr sz="2400" spc="135" dirty="0">
                <a:cs typeface="Cambria"/>
              </a:rPr>
              <a:t> </a:t>
            </a:r>
            <a:r>
              <a:rPr sz="2400" spc="235" dirty="0">
                <a:cs typeface="Cambria"/>
              </a:rPr>
              <a:t>DOF</a:t>
            </a:r>
            <a:endParaRPr sz="2400" dirty="0">
              <a:cs typeface="Cambria"/>
            </a:endParaRPr>
          </a:p>
          <a:p>
            <a:pPr marL="361950" marR="5080">
              <a:lnSpc>
                <a:spcPct val="109800"/>
              </a:lnSpc>
            </a:pPr>
            <a:r>
              <a:rPr sz="2400" spc="155" dirty="0">
                <a:cs typeface="Cambria"/>
              </a:rPr>
              <a:t>A</a:t>
            </a:r>
            <a:r>
              <a:rPr sz="2400" spc="145" dirty="0">
                <a:cs typeface="Cambria"/>
              </a:rPr>
              <a:t> </a:t>
            </a:r>
            <a:r>
              <a:rPr sz="2400" spc="114" dirty="0">
                <a:cs typeface="Cambria"/>
              </a:rPr>
              <a:t>projective</a:t>
            </a:r>
            <a:r>
              <a:rPr sz="2400" spc="145" dirty="0">
                <a:cs typeface="Cambria"/>
              </a:rPr>
              <a:t> </a:t>
            </a:r>
            <a:r>
              <a:rPr sz="2400" spc="120" dirty="0">
                <a:cs typeface="Cambria"/>
              </a:rPr>
              <a:t>transformation</a:t>
            </a:r>
            <a:r>
              <a:rPr sz="2400" spc="150" dirty="0">
                <a:cs typeface="Cambria"/>
              </a:rPr>
              <a:t> </a:t>
            </a:r>
            <a:r>
              <a:rPr sz="2400" spc="155" dirty="0">
                <a:cs typeface="Cambria"/>
              </a:rPr>
              <a:t>can</a:t>
            </a:r>
            <a:r>
              <a:rPr sz="2400" spc="140" dirty="0">
                <a:cs typeface="Cambria"/>
              </a:rPr>
              <a:t> </a:t>
            </a:r>
            <a:r>
              <a:rPr sz="2400" spc="150" dirty="0">
                <a:cs typeface="Cambria"/>
              </a:rPr>
              <a:t>be</a:t>
            </a:r>
            <a:r>
              <a:rPr sz="2400" spc="145" dirty="0">
                <a:cs typeface="Cambria"/>
              </a:rPr>
              <a:t> </a:t>
            </a:r>
            <a:r>
              <a:rPr sz="2400" spc="140" dirty="0">
                <a:cs typeface="Cambria"/>
              </a:rPr>
              <a:t>computed</a:t>
            </a:r>
            <a:r>
              <a:rPr sz="2400" spc="145" dirty="0">
                <a:cs typeface="Cambria"/>
              </a:rPr>
              <a:t> </a:t>
            </a:r>
            <a:r>
              <a:rPr sz="2400" spc="120" dirty="0">
                <a:cs typeface="Cambria"/>
              </a:rPr>
              <a:t>from</a:t>
            </a:r>
            <a:r>
              <a:rPr sz="2400" spc="150" dirty="0">
                <a:cs typeface="Cambria"/>
              </a:rPr>
              <a:t> </a:t>
            </a:r>
            <a:r>
              <a:rPr sz="2400" i="1" spc="70" dirty="0">
                <a:cs typeface="Georgia"/>
              </a:rPr>
              <a:t>four </a:t>
            </a:r>
            <a:r>
              <a:rPr sz="2400" i="1" spc="75" dirty="0">
                <a:cs typeface="Georgia"/>
              </a:rPr>
              <a:t> </a:t>
            </a:r>
            <a:r>
              <a:rPr sz="2400" i="1" spc="80" dirty="0">
                <a:cs typeface="Georgia"/>
              </a:rPr>
              <a:t>point</a:t>
            </a:r>
            <a:r>
              <a:rPr sz="2400" i="1" spc="110" dirty="0">
                <a:cs typeface="Georgia"/>
              </a:rPr>
              <a:t> </a:t>
            </a:r>
            <a:r>
              <a:rPr sz="2400" spc="135" dirty="0">
                <a:cs typeface="Cambria"/>
              </a:rPr>
              <a:t>correspondences</a:t>
            </a:r>
            <a:r>
              <a:rPr sz="2400" spc="140" dirty="0">
                <a:cs typeface="Cambria"/>
              </a:rPr>
              <a:t> </a:t>
            </a:r>
            <a:r>
              <a:rPr sz="2400" spc="85" dirty="0">
                <a:cs typeface="Cambria"/>
              </a:rPr>
              <a:t>(with</a:t>
            </a:r>
            <a:r>
              <a:rPr sz="2400" spc="140" dirty="0">
                <a:cs typeface="Cambria"/>
              </a:rPr>
              <a:t> </a:t>
            </a:r>
            <a:r>
              <a:rPr sz="2400" spc="120" dirty="0">
                <a:cs typeface="Cambria"/>
              </a:rPr>
              <a:t>no</a:t>
            </a:r>
            <a:r>
              <a:rPr sz="2400" spc="150" dirty="0">
                <a:cs typeface="Cambria"/>
              </a:rPr>
              <a:t> </a:t>
            </a:r>
            <a:r>
              <a:rPr sz="2400" spc="130" dirty="0">
                <a:cs typeface="Cambria"/>
              </a:rPr>
              <a:t>three</a:t>
            </a:r>
            <a:r>
              <a:rPr sz="2400" spc="145" dirty="0">
                <a:cs typeface="Cambria"/>
              </a:rPr>
              <a:t> </a:t>
            </a:r>
            <a:r>
              <a:rPr sz="2400" spc="114" dirty="0">
                <a:cs typeface="Cambria"/>
              </a:rPr>
              <a:t>collinear</a:t>
            </a:r>
            <a:r>
              <a:rPr sz="2400" spc="140" dirty="0">
                <a:cs typeface="Cambria"/>
              </a:rPr>
              <a:t> </a:t>
            </a:r>
            <a:r>
              <a:rPr sz="2400" spc="120" dirty="0">
                <a:cs typeface="Cambria"/>
              </a:rPr>
              <a:t>on</a:t>
            </a:r>
            <a:r>
              <a:rPr sz="2400" spc="145" dirty="0">
                <a:cs typeface="Cambria"/>
              </a:rPr>
              <a:t> </a:t>
            </a:r>
            <a:r>
              <a:rPr sz="2400" spc="120" dirty="0">
                <a:cs typeface="Cambria"/>
              </a:rPr>
              <a:t>either </a:t>
            </a:r>
            <a:r>
              <a:rPr sz="2400" spc="-305" dirty="0">
                <a:cs typeface="Cambria"/>
              </a:rPr>
              <a:t> </a:t>
            </a:r>
            <a:r>
              <a:rPr sz="2400" spc="110" dirty="0">
                <a:cs typeface="Cambria"/>
              </a:rPr>
              <a:t>plane)</a:t>
            </a:r>
            <a:endParaRPr sz="2400" dirty="0">
              <a:cs typeface="Cambria"/>
            </a:endParaRPr>
          </a:p>
          <a:p>
            <a:pPr>
              <a:lnSpc>
                <a:spcPct val="100000"/>
              </a:lnSpc>
              <a:spcBef>
                <a:spcPts val="30"/>
              </a:spcBef>
            </a:pPr>
            <a:endParaRPr sz="2400" dirty="0">
              <a:cs typeface="Cambria"/>
            </a:endParaRPr>
          </a:p>
          <a:p>
            <a:pPr marL="12700">
              <a:lnSpc>
                <a:spcPct val="100000"/>
              </a:lnSpc>
              <a:spcBef>
                <a:spcPts val="5"/>
              </a:spcBef>
            </a:pPr>
            <a:r>
              <a:rPr sz="2400" spc="120" dirty="0">
                <a:cs typeface="Cambria"/>
              </a:rPr>
              <a:t>Invariants</a:t>
            </a:r>
            <a:endParaRPr sz="2400" dirty="0">
              <a:cs typeface="Cambria"/>
            </a:endParaRPr>
          </a:p>
          <a:p>
            <a:pPr marL="361950" marR="191770">
              <a:lnSpc>
                <a:spcPct val="109800"/>
              </a:lnSpc>
              <a:spcBef>
                <a:spcPts val="1385"/>
              </a:spcBef>
            </a:pPr>
            <a:r>
              <a:rPr sz="2400" spc="140" dirty="0">
                <a:cs typeface="Cambria"/>
              </a:rPr>
              <a:t>The </a:t>
            </a:r>
            <a:r>
              <a:rPr sz="2400" spc="130" dirty="0">
                <a:cs typeface="Cambria"/>
              </a:rPr>
              <a:t>most</a:t>
            </a:r>
            <a:r>
              <a:rPr sz="2400" spc="140" dirty="0">
                <a:cs typeface="Cambria"/>
              </a:rPr>
              <a:t> </a:t>
            </a:r>
            <a:r>
              <a:rPr sz="2400" spc="135" dirty="0">
                <a:cs typeface="Cambria"/>
              </a:rPr>
              <a:t>fundamental</a:t>
            </a:r>
            <a:r>
              <a:rPr sz="2400" spc="145" dirty="0">
                <a:cs typeface="Cambria"/>
              </a:rPr>
              <a:t> </a:t>
            </a:r>
            <a:r>
              <a:rPr sz="2400" spc="114" dirty="0">
                <a:cs typeface="Cambria"/>
              </a:rPr>
              <a:t>projective</a:t>
            </a:r>
            <a:r>
              <a:rPr sz="2400" spc="140" dirty="0">
                <a:cs typeface="Cambria"/>
              </a:rPr>
              <a:t> </a:t>
            </a:r>
            <a:r>
              <a:rPr sz="2400" spc="110" dirty="0">
                <a:cs typeface="Cambria"/>
              </a:rPr>
              <a:t>invariant</a:t>
            </a:r>
            <a:r>
              <a:rPr sz="2400" spc="140" dirty="0">
                <a:cs typeface="Cambria"/>
              </a:rPr>
              <a:t> </a:t>
            </a:r>
            <a:r>
              <a:rPr sz="2400" spc="95" dirty="0">
                <a:cs typeface="Cambria"/>
              </a:rPr>
              <a:t>is</a:t>
            </a:r>
            <a:r>
              <a:rPr sz="2400" spc="145" dirty="0">
                <a:cs typeface="Cambria"/>
              </a:rPr>
              <a:t> </a:t>
            </a:r>
            <a:r>
              <a:rPr sz="2400" spc="130" dirty="0">
                <a:cs typeface="Cambria"/>
              </a:rPr>
              <a:t>the</a:t>
            </a:r>
            <a:r>
              <a:rPr sz="2400" spc="145" dirty="0">
                <a:cs typeface="Cambria"/>
              </a:rPr>
              <a:t> </a:t>
            </a:r>
            <a:r>
              <a:rPr sz="2400" spc="125" dirty="0">
                <a:cs typeface="Cambria"/>
              </a:rPr>
              <a:t>cross </a:t>
            </a:r>
            <a:r>
              <a:rPr sz="2400" spc="-305" dirty="0">
                <a:cs typeface="Cambria"/>
              </a:rPr>
              <a:t> </a:t>
            </a:r>
            <a:r>
              <a:rPr sz="2400" spc="110" dirty="0">
                <a:cs typeface="Cambria"/>
              </a:rPr>
              <a:t>ratio</a:t>
            </a:r>
            <a:r>
              <a:rPr sz="2400" spc="140" dirty="0">
                <a:cs typeface="Cambria"/>
              </a:rPr>
              <a:t> </a:t>
            </a:r>
            <a:r>
              <a:rPr sz="2400" spc="90" dirty="0">
                <a:cs typeface="Cambria"/>
              </a:rPr>
              <a:t>(ratio</a:t>
            </a:r>
            <a:r>
              <a:rPr sz="2400" spc="150" dirty="0">
                <a:cs typeface="Cambria"/>
              </a:rPr>
              <a:t> </a:t>
            </a:r>
            <a:r>
              <a:rPr sz="2400" spc="105" dirty="0">
                <a:cs typeface="Cambria"/>
              </a:rPr>
              <a:t>of</a:t>
            </a:r>
            <a:r>
              <a:rPr sz="2400" spc="140" dirty="0">
                <a:cs typeface="Cambria"/>
              </a:rPr>
              <a:t> </a:t>
            </a:r>
            <a:r>
              <a:rPr sz="2400" spc="90" dirty="0">
                <a:cs typeface="Cambria"/>
              </a:rPr>
              <a:t>ratio)</a:t>
            </a:r>
            <a:r>
              <a:rPr sz="2400" spc="145" dirty="0">
                <a:cs typeface="Cambria"/>
              </a:rPr>
              <a:t> </a:t>
            </a:r>
            <a:r>
              <a:rPr sz="2400" spc="105" dirty="0">
                <a:cs typeface="Cambria"/>
              </a:rPr>
              <a:t>of</a:t>
            </a:r>
            <a:r>
              <a:rPr sz="2400" spc="145" dirty="0">
                <a:cs typeface="Cambria"/>
              </a:rPr>
              <a:t> </a:t>
            </a:r>
            <a:r>
              <a:rPr sz="2400" spc="110" dirty="0">
                <a:cs typeface="Cambria"/>
              </a:rPr>
              <a:t>four</a:t>
            </a:r>
            <a:r>
              <a:rPr sz="2400" spc="145" dirty="0">
                <a:cs typeface="Cambria"/>
              </a:rPr>
              <a:t> </a:t>
            </a:r>
            <a:r>
              <a:rPr sz="2400" spc="114" dirty="0">
                <a:cs typeface="Cambria"/>
              </a:rPr>
              <a:t>collinear</a:t>
            </a:r>
            <a:r>
              <a:rPr sz="2400" spc="150" dirty="0">
                <a:cs typeface="Cambria"/>
              </a:rPr>
              <a:t> </a:t>
            </a:r>
            <a:r>
              <a:rPr sz="2400" spc="105" dirty="0">
                <a:cs typeface="Cambria"/>
              </a:rPr>
              <a:t>points</a:t>
            </a:r>
            <a:endParaRPr sz="2400" dirty="0">
              <a:cs typeface="Cambria"/>
            </a:endParaRPr>
          </a:p>
        </p:txBody>
      </p:sp>
    </p:spTree>
    <p:extLst>
      <p:ext uri="{BB962C8B-B14F-4D97-AF65-F5344CB8AC3E}">
        <p14:creationId xmlns:p14="http://schemas.microsoft.com/office/powerpoint/2010/main" val="1565220265"/>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93974"/>
          </a:xfrm>
        </p:spPr>
        <p:txBody>
          <a:bodyPr>
            <a:normAutofit fontScale="90000"/>
          </a:bodyPr>
          <a:lstStyle/>
          <a:p>
            <a:r>
              <a:rPr lang="en-IN" spc="595" dirty="0"/>
              <a:t>C</a:t>
            </a:r>
            <a:r>
              <a:rPr lang="en-IN" spc="190" dirty="0"/>
              <a:t>l</a:t>
            </a:r>
            <a:r>
              <a:rPr lang="en-IN" spc="305" dirty="0"/>
              <a:t>a</a:t>
            </a:r>
            <a:r>
              <a:rPr lang="en-IN" spc="280" dirty="0"/>
              <a:t>s</a:t>
            </a:r>
            <a:r>
              <a:rPr lang="en-IN" spc="270" dirty="0"/>
              <a:t>s</a:t>
            </a:r>
            <a:r>
              <a:rPr lang="en-IN" spc="270" dirty="0">
                <a:latin typeface="Times New Roman"/>
                <a:cs typeface="Times New Roman"/>
              </a:rPr>
              <a:t> </a:t>
            </a:r>
            <a:r>
              <a:rPr lang="en-IN" spc="320" dirty="0"/>
              <a:t>I</a:t>
            </a:r>
            <a:r>
              <a:rPr lang="en-IN" spc="114" dirty="0"/>
              <a:t>V</a:t>
            </a:r>
            <a:r>
              <a:rPr lang="en-IN" spc="229" dirty="0"/>
              <a:t>:</a:t>
            </a:r>
            <a:r>
              <a:rPr lang="en-IN" spc="270" dirty="0">
                <a:latin typeface="Times New Roman"/>
                <a:cs typeface="Times New Roman"/>
              </a:rPr>
              <a:t> </a:t>
            </a:r>
            <a:r>
              <a:rPr lang="en-IN" spc="375" dirty="0"/>
              <a:t>P</a:t>
            </a:r>
            <a:r>
              <a:rPr lang="en-IN" spc="175" dirty="0"/>
              <a:t>r</a:t>
            </a:r>
            <a:r>
              <a:rPr lang="en-IN" spc="265" dirty="0"/>
              <a:t>o</a:t>
            </a:r>
            <a:r>
              <a:rPr lang="en-IN" spc="160" dirty="0"/>
              <a:t>j</a:t>
            </a:r>
            <a:r>
              <a:rPr lang="en-IN" spc="285" dirty="0"/>
              <a:t>e</a:t>
            </a:r>
            <a:r>
              <a:rPr lang="en-IN" spc="375" dirty="0"/>
              <a:t>c</a:t>
            </a:r>
            <a:r>
              <a:rPr lang="en-IN" spc="254" dirty="0"/>
              <a:t>t</a:t>
            </a:r>
            <a:r>
              <a:rPr lang="en-IN" spc="175" dirty="0"/>
              <a:t>i</a:t>
            </a:r>
            <a:r>
              <a:rPr lang="en-IN" spc="140" dirty="0"/>
              <a:t>v</a:t>
            </a:r>
            <a:r>
              <a:rPr lang="en-IN" spc="275" dirty="0"/>
              <a:t>e</a:t>
            </a:r>
            <a:r>
              <a:rPr lang="en-IN" dirty="0">
                <a:latin typeface="Times New Roman"/>
                <a:cs typeface="Times New Roman"/>
              </a:rPr>
              <a:t>	</a:t>
            </a:r>
            <a:r>
              <a:rPr lang="en-IN" spc="100" dirty="0" smtClean="0">
                <a:latin typeface="Times New Roman"/>
                <a:cs typeface="Times New Roman"/>
              </a:rPr>
              <a:t> </a:t>
            </a:r>
            <a:r>
              <a:rPr lang="en-IN" spc="260" dirty="0">
                <a:uFill>
                  <a:solidFill>
                    <a:srgbClr val="000000"/>
                  </a:solidFill>
                </a:uFill>
              </a:rPr>
              <a:t>Transformation</a:t>
            </a:r>
            <a:r>
              <a:rPr lang="en-IN" spc="340" dirty="0">
                <a:uFill>
                  <a:solidFill>
                    <a:srgbClr val="000000"/>
                  </a:solidFill>
                </a:uFill>
              </a:rPr>
              <a:t> </a:t>
            </a:r>
            <a:r>
              <a:rPr lang="en-IN" spc="310" dirty="0">
                <a:uFill>
                  <a:solidFill>
                    <a:srgbClr val="000000"/>
                  </a:solidFill>
                </a:uFill>
              </a:rPr>
              <a:t>Example</a:t>
            </a:r>
            <a:endParaRPr lang="en-IN" dirty="0"/>
          </a:p>
        </p:txBody>
      </p:sp>
      <p:pic>
        <p:nvPicPr>
          <p:cNvPr id="4" name="object 6"/>
          <p:cNvPicPr/>
          <p:nvPr/>
        </p:nvPicPr>
        <p:blipFill>
          <a:blip r:embed="rId2" cstate="print"/>
          <a:stretch>
            <a:fillRect/>
          </a:stretch>
        </p:blipFill>
        <p:spPr>
          <a:xfrm>
            <a:off x="842101" y="1442434"/>
            <a:ext cx="2557921" cy="2215165"/>
          </a:xfrm>
          <a:prstGeom prst="rect">
            <a:avLst/>
          </a:prstGeom>
        </p:spPr>
      </p:pic>
      <p:sp>
        <p:nvSpPr>
          <p:cNvPr id="5" name="object 8"/>
          <p:cNvSpPr txBox="1"/>
          <p:nvPr/>
        </p:nvSpPr>
        <p:spPr>
          <a:xfrm>
            <a:off x="4043966" y="1465287"/>
            <a:ext cx="3515933" cy="663771"/>
          </a:xfrm>
          <a:prstGeom prst="rect">
            <a:avLst/>
          </a:prstGeom>
        </p:spPr>
        <p:txBody>
          <a:bodyPr vert="horz" wrap="square" lIns="0" tIns="5080" rIns="0" bIns="0" rtlCol="0">
            <a:spAutoFit/>
          </a:bodyPr>
          <a:lstStyle/>
          <a:p>
            <a:pPr marL="12700" marR="5080">
              <a:lnSpc>
                <a:spcPct val="106500"/>
              </a:lnSpc>
              <a:spcBef>
                <a:spcPts val="40"/>
              </a:spcBef>
            </a:pPr>
            <a:r>
              <a:rPr sz="2000" spc="105" dirty="0">
                <a:latin typeface="Calibri" pitchFamily="34" charset="0"/>
                <a:cs typeface="Calibri" pitchFamily="34" charset="0"/>
              </a:rPr>
              <a:t>Projective </a:t>
            </a:r>
            <a:r>
              <a:rPr sz="2000" spc="110" dirty="0">
                <a:latin typeface="Calibri" pitchFamily="34" charset="0"/>
                <a:cs typeface="Calibri" pitchFamily="34" charset="0"/>
              </a:rPr>
              <a:t>transformation </a:t>
            </a:r>
            <a:r>
              <a:rPr sz="2000" spc="-240" dirty="0">
                <a:latin typeface="Calibri" pitchFamily="34" charset="0"/>
                <a:cs typeface="Calibri" pitchFamily="34" charset="0"/>
              </a:rPr>
              <a:t> </a:t>
            </a:r>
            <a:r>
              <a:rPr sz="2000" spc="100" dirty="0">
                <a:latin typeface="Calibri" pitchFamily="34" charset="0"/>
                <a:cs typeface="Calibri" pitchFamily="34" charset="0"/>
              </a:rPr>
              <a:t>with</a:t>
            </a:r>
            <a:r>
              <a:rPr sz="2000" spc="120" dirty="0">
                <a:latin typeface="Calibri" pitchFamily="34" charset="0"/>
                <a:cs typeface="Calibri" pitchFamily="34" charset="0"/>
              </a:rPr>
              <a:t> </a:t>
            </a:r>
            <a:r>
              <a:rPr sz="2000" spc="140" dirty="0">
                <a:latin typeface="Calibri" pitchFamily="34" charset="0"/>
                <a:cs typeface="Calibri" pitchFamily="34" charset="0"/>
              </a:rPr>
              <a:t>a</a:t>
            </a:r>
            <a:r>
              <a:rPr sz="2000" spc="125" dirty="0">
                <a:latin typeface="Calibri" pitchFamily="34" charset="0"/>
                <a:cs typeface="Calibri" pitchFamily="34" charset="0"/>
              </a:rPr>
              <a:t> </a:t>
            </a:r>
            <a:r>
              <a:rPr sz="2000" spc="110" dirty="0">
                <a:latin typeface="Calibri" pitchFamily="34" charset="0"/>
                <a:cs typeface="Calibri" pitchFamily="34" charset="0"/>
              </a:rPr>
              <a:t>transformation </a:t>
            </a:r>
            <a:r>
              <a:rPr sz="2000" spc="114" dirty="0">
                <a:latin typeface="Calibri" pitchFamily="34" charset="0"/>
                <a:cs typeface="Calibri" pitchFamily="34" charset="0"/>
              </a:rPr>
              <a:t> </a:t>
            </a:r>
            <a:r>
              <a:rPr sz="2000" spc="110" dirty="0">
                <a:latin typeface="Calibri" pitchFamily="34" charset="0"/>
                <a:cs typeface="Calibri" pitchFamily="34" charset="0"/>
              </a:rPr>
              <a:t>matrix</a:t>
            </a:r>
            <a:endParaRPr sz="2000" dirty="0">
              <a:latin typeface="Calibri" pitchFamily="34" charset="0"/>
              <a:cs typeface="Calibri" pitchFamily="34" charset="0"/>
            </a:endParaRPr>
          </a:p>
        </p:txBody>
      </p:sp>
      <p:pic>
        <p:nvPicPr>
          <p:cNvPr id="6" name="object 9"/>
          <p:cNvPicPr/>
          <p:nvPr/>
        </p:nvPicPr>
        <p:blipFill>
          <a:blip r:embed="rId3" cstate="print"/>
          <a:stretch>
            <a:fillRect/>
          </a:stretch>
        </p:blipFill>
        <p:spPr>
          <a:xfrm>
            <a:off x="8622776" y="1442434"/>
            <a:ext cx="2556086" cy="2215165"/>
          </a:xfrm>
          <a:prstGeom prst="rect">
            <a:avLst/>
          </a:prstGeom>
        </p:spPr>
      </p:pic>
      <p:pic>
        <p:nvPicPr>
          <p:cNvPr id="7" name="object 11"/>
          <p:cNvPicPr/>
          <p:nvPr/>
        </p:nvPicPr>
        <p:blipFill>
          <a:blip r:embed="rId4" cstate="print"/>
          <a:stretch>
            <a:fillRect/>
          </a:stretch>
        </p:blipFill>
        <p:spPr>
          <a:xfrm>
            <a:off x="4043966" y="2408349"/>
            <a:ext cx="2794716" cy="1078357"/>
          </a:xfrm>
          <a:prstGeom prst="rect">
            <a:avLst/>
          </a:prstGeom>
        </p:spPr>
      </p:pic>
      <p:sp>
        <p:nvSpPr>
          <p:cNvPr id="8" name="object 7"/>
          <p:cNvSpPr txBox="1"/>
          <p:nvPr/>
        </p:nvSpPr>
        <p:spPr>
          <a:xfrm>
            <a:off x="1426688" y="3649322"/>
            <a:ext cx="1388745" cy="391795"/>
          </a:xfrm>
          <a:prstGeom prst="rect">
            <a:avLst/>
          </a:prstGeom>
        </p:spPr>
        <p:txBody>
          <a:bodyPr vert="horz" wrap="square" lIns="0" tIns="5080" rIns="0" bIns="0" rtlCol="0">
            <a:spAutoFit/>
          </a:bodyPr>
          <a:lstStyle/>
          <a:p>
            <a:pPr marL="459740" marR="5080" indent="-447675">
              <a:lnSpc>
                <a:spcPct val="106500"/>
              </a:lnSpc>
              <a:spcBef>
                <a:spcPts val="40"/>
              </a:spcBef>
            </a:pPr>
            <a:r>
              <a:rPr sz="1150" spc="150" dirty="0">
                <a:latin typeface="Cambria"/>
                <a:cs typeface="Cambria"/>
              </a:rPr>
              <a:t>Fig</a:t>
            </a:r>
            <a:r>
              <a:rPr sz="1150" spc="105" dirty="0">
                <a:latin typeface="Cambria"/>
                <a:cs typeface="Cambria"/>
              </a:rPr>
              <a:t> </a:t>
            </a:r>
            <a:r>
              <a:rPr sz="1150" spc="114" dirty="0">
                <a:latin typeface="Cambria"/>
                <a:cs typeface="Cambria"/>
              </a:rPr>
              <a:t>5.13:</a:t>
            </a:r>
            <a:r>
              <a:rPr sz="1150" spc="100" dirty="0">
                <a:latin typeface="Cambria"/>
                <a:cs typeface="Cambria"/>
              </a:rPr>
              <a:t> </a:t>
            </a:r>
            <a:r>
              <a:rPr sz="1150" spc="120" dirty="0">
                <a:latin typeface="Cambria"/>
                <a:cs typeface="Cambria"/>
              </a:rPr>
              <a:t>Original </a:t>
            </a:r>
            <a:r>
              <a:rPr sz="1150" spc="-240" dirty="0">
                <a:latin typeface="Cambria"/>
                <a:cs typeface="Cambria"/>
              </a:rPr>
              <a:t> </a:t>
            </a:r>
            <a:r>
              <a:rPr sz="1150" spc="140" dirty="0">
                <a:latin typeface="Cambria"/>
                <a:cs typeface="Cambria"/>
              </a:rPr>
              <a:t>image</a:t>
            </a:r>
            <a:endParaRPr sz="1150" dirty="0">
              <a:latin typeface="Cambria"/>
              <a:cs typeface="Cambria"/>
            </a:endParaRPr>
          </a:p>
        </p:txBody>
      </p:sp>
      <p:sp>
        <p:nvSpPr>
          <p:cNvPr id="9" name="object 10"/>
          <p:cNvSpPr txBox="1"/>
          <p:nvPr/>
        </p:nvSpPr>
        <p:spPr>
          <a:xfrm>
            <a:off x="9256791" y="3575828"/>
            <a:ext cx="1659889" cy="578485"/>
          </a:xfrm>
          <a:prstGeom prst="rect">
            <a:avLst/>
          </a:prstGeom>
        </p:spPr>
        <p:txBody>
          <a:bodyPr vert="horz" wrap="square" lIns="0" tIns="5080" rIns="0" bIns="0" rtlCol="0">
            <a:spAutoFit/>
          </a:bodyPr>
          <a:lstStyle/>
          <a:p>
            <a:pPr marL="12700" marR="5080" algn="ctr">
              <a:lnSpc>
                <a:spcPct val="106500"/>
              </a:lnSpc>
              <a:spcBef>
                <a:spcPts val="40"/>
              </a:spcBef>
            </a:pPr>
            <a:r>
              <a:rPr sz="1150" spc="150" dirty="0">
                <a:latin typeface="Cambria"/>
                <a:cs typeface="Cambria"/>
              </a:rPr>
              <a:t>Fig</a:t>
            </a:r>
            <a:r>
              <a:rPr sz="1150" spc="120" dirty="0">
                <a:latin typeface="Cambria"/>
                <a:cs typeface="Cambria"/>
              </a:rPr>
              <a:t> </a:t>
            </a:r>
            <a:r>
              <a:rPr sz="1150" spc="114" dirty="0">
                <a:latin typeface="Cambria"/>
                <a:cs typeface="Cambria"/>
              </a:rPr>
              <a:t>5.14: </a:t>
            </a:r>
            <a:r>
              <a:rPr sz="1150" spc="145" dirty="0">
                <a:latin typeface="Cambria"/>
                <a:cs typeface="Cambria"/>
              </a:rPr>
              <a:t>Image</a:t>
            </a:r>
            <a:r>
              <a:rPr sz="1150" spc="120" dirty="0">
                <a:latin typeface="Cambria"/>
                <a:cs typeface="Cambria"/>
              </a:rPr>
              <a:t> </a:t>
            </a:r>
            <a:r>
              <a:rPr sz="1150" spc="110" dirty="0">
                <a:latin typeface="Cambria"/>
                <a:cs typeface="Cambria"/>
              </a:rPr>
              <a:t>after </a:t>
            </a:r>
            <a:r>
              <a:rPr sz="1150" spc="-235" dirty="0">
                <a:latin typeface="Cambria"/>
                <a:cs typeface="Cambria"/>
              </a:rPr>
              <a:t> </a:t>
            </a:r>
            <a:r>
              <a:rPr sz="1150" spc="105" dirty="0">
                <a:latin typeface="Cambria"/>
                <a:cs typeface="Cambria"/>
              </a:rPr>
              <a:t>projective </a:t>
            </a:r>
            <a:r>
              <a:rPr sz="1150" spc="110" dirty="0">
                <a:latin typeface="Cambria"/>
                <a:cs typeface="Cambria"/>
              </a:rPr>
              <a:t> transformation</a:t>
            </a:r>
            <a:endParaRPr sz="1150">
              <a:latin typeface="Cambria"/>
              <a:cs typeface="Cambria"/>
            </a:endParaRPr>
          </a:p>
        </p:txBody>
      </p:sp>
    </p:spTree>
    <p:extLst>
      <p:ext uri="{BB962C8B-B14F-4D97-AF65-F5344CB8AC3E}">
        <p14:creationId xmlns:p14="http://schemas.microsoft.com/office/powerpoint/2010/main" val="1536348216"/>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xfrm>
            <a:off x="609600" y="274638"/>
            <a:ext cx="10972800" cy="850106"/>
          </a:xfrm>
        </p:spPr>
        <p:txBody>
          <a:bodyPr>
            <a:normAutofit/>
          </a:bodyPr>
          <a:lstStyle/>
          <a:p>
            <a:pPr eaLnBrk="1" hangingPunct="1"/>
            <a:r>
              <a:rPr lang="en-US" altLang="zh-TW" sz="4000" dirty="0" smtClean="0">
                <a:latin typeface="Trebuchet MS" pitchFamily="34" charset="0"/>
              </a:rPr>
              <a:t>Geometric Transformations</a:t>
            </a:r>
          </a:p>
        </p:txBody>
      </p:sp>
      <p:sp>
        <p:nvSpPr>
          <p:cNvPr id="106499" name="Rectangle 3"/>
          <p:cNvSpPr>
            <a:spLocks noGrp="1" noChangeArrowheads="1"/>
          </p:cNvSpPr>
          <p:nvPr>
            <p:ph type="body" idx="1"/>
          </p:nvPr>
        </p:nvSpPr>
        <p:spPr>
          <a:xfrm>
            <a:off x="825321" y="1117287"/>
            <a:ext cx="10515600" cy="4351338"/>
          </a:xfrm>
        </p:spPr>
        <p:txBody>
          <a:bodyPr/>
          <a:lstStyle/>
          <a:p>
            <a:pPr eaLnBrk="1" hangingPunct="1"/>
            <a:r>
              <a:rPr lang="en-US" altLang="zh-TW" dirty="0" smtClean="0"/>
              <a:t>Spatial transformations</a:t>
            </a:r>
          </a:p>
          <a:p>
            <a:pPr eaLnBrk="1" hangingPunct="1"/>
            <a:endParaRPr lang="en-US" altLang="zh-TW" dirty="0" smtClean="0"/>
          </a:p>
          <a:p>
            <a:pPr eaLnBrk="1" hangingPunct="1"/>
            <a:endParaRPr lang="en-US" altLang="zh-TW" dirty="0" smtClean="0"/>
          </a:p>
          <a:p>
            <a:pPr lvl="1" eaLnBrk="1" hangingPunct="1"/>
            <a:r>
              <a:rPr lang="en-US" altLang="zh-TW" dirty="0" err="1" smtClean="0"/>
              <a:t>Tiepoints</a:t>
            </a:r>
            <a:endParaRPr lang="en-US" altLang="zh-TW" dirty="0" smtClean="0"/>
          </a:p>
        </p:txBody>
      </p:sp>
      <p:graphicFrame>
        <p:nvGraphicFramePr>
          <p:cNvPr id="106500" name="Object 4"/>
          <p:cNvGraphicFramePr>
            <a:graphicFrameLocks noChangeAspect="1"/>
          </p:cNvGraphicFramePr>
          <p:nvPr>
            <p:extLst>
              <p:ext uri="{D42A27DB-BD31-4B8C-83A1-F6EECF244321}">
                <p14:modId xmlns:p14="http://schemas.microsoft.com/office/powerpoint/2010/main" val="171042650"/>
              </p:ext>
            </p:extLst>
          </p:nvPr>
        </p:nvGraphicFramePr>
        <p:xfrm>
          <a:off x="3446498" y="1583454"/>
          <a:ext cx="2241551" cy="500062"/>
        </p:xfrm>
        <a:graphic>
          <a:graphicData uri="http://schemas.openxmlformats.org/presentationml/2006/ole">
            <mc:AlternateContent xmlns:mc="http://schemas.openxmlformats.org/markup-compatibility/2006">
              <mc:Choice xmlns:v="urn:schemas-microsoft-com:vml" Requires="v">
                <p:oleObj spid="_x0000_s62534" name="方程式" r:id="rId3" imgW="685800" imgH="203200" progId="Equation.3">
                  <p:embed/>
                </p:oleObj>
              </mc:Choice>
              <mc:Fallback>
                <p:oleObj name="方程式" r:id="rId3" imgW="685800" imgH="203200" progId="Equation.3">
                  <p:embed/>
                  <p:pic>
                    <p:nvPicPr>
                      <p:cNvPr id="0" name="Picture 6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46498" y="1583454"/>
                        <a:ext cx="2241551" cy="500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6501" name="Object 5"/>
          <p:cNvGraphicFramePr>
            <a:graphicFrameLocks noChangeAspect="1"/>
          </p:cNvGraphicFramePr>
          <p:nvPr/>
        </p:nvGraphicFramePr>
        <p:xfrm>
          <a:off x="3236384" y="3068638"/>
          <a:ext cx="2283883" cy="500062"/>
        </p:xfrm>
        <a:graphic>
          <a:graphicData uri="http://schemas.openxmlformats.org/presentationml/2006/ole">
            <mc:AlternateContent xmlns:mc="http://schemas.openxmlformats.org/markup-compatibility/2006">
              <mc:Choice xmlns:v="urn:schemas-microsoft-com:vml" Requires="v">
                <p:oleObj spid="_x0000_s62535" name="方程式" r:id="rId5" imgW="698197" imgH="203112" progId="Equation.3">
                  <p:embed/>
                </p:oleObj>
              </mc:Choice>
              <mc:Fallback>
                <p:oleObj name="方程式" r:id="rId5" imgW="698197" imgH="203112" progId="Equation.3">
                  <p:embed/>
                  <p:pic>
                    <p:nvPicPr>
                      <p:cNvPr id="0" name="Picture 6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36384" y="3068638"/>
                        <a:ext cx="2283883" cy="500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6"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2428" y="3120303"/>
            <a:ext cx="10191243" cy="30785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42429440"/>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59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9184" y="2205039"/>
            <a:ext cx="11760200" cy="3449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2"/>
          <p:cNvSpPr>
            <a:spLocks noGrp="1" noChangeArrowheads="1"/>
          </p:cNvSpPr>
          <p:nvPr>
            <p:ph type="title"/>
          </p:nvPr>
        </p:nvSpPr>
        <p:spPr>
          <a:xfrm>
            <a:off x="838200" y="365125"/>
            <a:ext cx="10515600" cy="690943"/>
          </a:xfrm>
        </p:spPr>
        <p:txBody>
          <a:bodyPr>
            <a:normAutofit/>
          </a:bodyPr>
          <a:lstStyle/>
          <a:p>
            <a:pPr eaLnBrk="1" hangingPunct="1"/>
            <a:r>
              <a:rPr lang="en-US" altLang="zh-TW" sz="4000" dirty="0" smtClean="0">
                <a:latin typeface="Trebuchet MS" pitchFamily="34" charset="0"/>
              </a:rPr>
              <a:t>Geometric Transformations</a:t>
            </a:r>
          </a:p>
        </p:txBody>
      </p:sp>
    </p:spTree>
    <p:extLst>
      <p:ext uri="{BB962C8B-B14F-4D97-AF65-F5344CB8AC3E}">
        <p14:creationId xmlns:p14="http://schemas.microsoft.com/office/powerpoint/2010/main" val="2815321653"/>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a:xfrm>
            <a:off x="206062" y="171942"/>
            <a:ext cx="5151549" cy="1064429"/>
          </a:xfrm>
        </p:spPr>
        <p:txBody>
          <a:bodyPr>
            <a:normAutofit fontScale="90000"/>
          </a:bodyPr>
          <a:lstStyle/>
          <a:p>
            <a:r>
              <a:rPr lang="en-US" altLang="zh-TW" dirty="0">
                <a:latin typeface="Trebuchet MS" pitchFamily="34" charset="0"/>
              </a:rPr>
              <a:t>Geometric Transformations</a:t>
            </a:r>
            <a:endParaRPr lang="zh-TW" altLang="en-US" dirty="0" smtClean="0"/>
          </a:p>
        </p:txBody>
      </p:sp>
      <p:pic>
        <p:nvPicPr>
          <p:cNvPr id="11162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9431" y="0"/>
            <a:ext cx="5520954" cy="6168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162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111" y="4893972"/>
            <a:ext cx="5221817" cy="1068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16428894"/>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4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71234" y="0"/>
            <a:ext cx="7361767" cy="659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297911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838200" y="223457"/>
            <a:ext cx="7520189" cy="845489"/>
          </a:xfrm>
        </p:spPr>
        <p:txBody>
          <a:bodyPr>
            <a:normAutofit/>
          </a:bodyPr>
          <a:lstStyle/>
          <a:p>
            <a:pPr eaLnBrk="1" hangingPunct="1"/>
            <a:r>
              <a:rPr lang="en-GB" altLang="zh-TW" sz="4000" dirty="0" smtClean="0">
                <a:latin typeface="Trebuchet MS" pitchFamily="34" charset="0"/>
              </a:rPr>
              <a:t>Noise Modelling</a:t>
            </a:r>
            <a:endParaRPr lang="zh-TW" altLang="en-US" sz="4000" dirty="0" smtClean="0">
              <a:latin typeface="Trebuchet MS" pitchFamily="34" charset="0"/>
            </a:endParaRPr>
          </a:p>
        </p:txBody>
      </p:sp>
      <p:sp>
        <p:nvSpPr>
          <p:cNvPr id="17411" name="Rectangle 3"/>
          <p:cNvSpPr>
            <a:spLocks noGrp="1" noChangeArrowheads="1"/>
          </p:cNvSpPr>
          <p:nvPr>
            <p:ph type="body" idx="1"/>
          </p:nvPr>
        </p:nvSpPr>
        <p:spPr>
          <a:xfrm>
            <a:off x="825321" y="1452138"/>
            <a:ext cx="10515600" cy="4351338"/>
          </a:xfrm>
        </p:spPr>
        <p:txBody>
          <a:bodyPr>
            <a:normAutofit lnSpcReduction="10000"/>
          </a:bodyPr>
          <a:lstStyle/>
          <a:p>
            <a:pPr eaLnBrk="1" hangingPunct="1"/>
            <a:r>
              <a:rPr lang="en-US" altLang="zh-TW" dirty="0" smtClean="0"/>
              <a:t>Modeling</a:t>
            </a:r>
          </a:p>
          <a:p>
            <a:pPr lvl="1" eaLnBrk="1" hangingPunct="1"/>
            <a:r>
              <a:rPr lang="en-US" altLang="zh-TW" dirty="0" smtClean="0"/>
              <a:t>Gaussian</a:t>
            </a:r>
          </a:p>
          <a:p>
            <a:pPr lvl="2" eaLnBrk="1" hangingPunct="1"/>
            <a:r>
              <a:rPr lang="en-US" altLang="zh-TW" dirty="0" smtClean="0"/>
              <a:t>Electronic circuit noise, sensor noise due to poor illumination and/or high temperature</a:t>
            </a:r>
          </a:p>
          <a:p>
            <a:pPr lvl="1" eaLnBrk="1" hangingPunct="1"/>
            <a:r>
              <a:rPr lang="en-US" altLang="zh-TW" dirty="0" smtClean="0"/>
              <a:t>Rayleigh</a:t>
            </a:r>
          </a:p>
          <a:p>
            <a:pPr lvl="2" eaLnBrk="1" hangingPunct="1"/>
            <a:r>
              <a:rPr lang="en-US" altLang="zh-TW" dirty="0" smtClean="0"/>
              <a:t>Range imaging</a:t>
            </a:r>
          </a:p>
          <a:p>
            <a:pPr lvl="1" eaLnBrk="1" hangingPunct="1"/>
            <a:r>
              <a:rPr lang="en-US" altLang="zh-TW" dirty="0" smtClean="0"/>
              <a:t>Exponential and gamma</a:t>
            </a:r>
          </a:p>
          <a:p>
            <a:pPr lvl="2" eaLnBrk="1" hangingPunct="1"/>
            <a:r>
              <a:rPr lang="en-US" altLang="zh-TW" dirty="0" smtClean="0"/>
              <a:t>Laser imaging </a:t>
            </a:r>
            <a:endParaRPr lang="en-US" altLang="zh-TW" dirty="0"/>
          </a:p>
          <a:p>
            <a:pPr lvl="1"/>
            <a:r>
              <a:rPr lang="en-US" altLang="zh-TW" dirty="0"/>
              <a:t>Impulse</a:t>
            </a:r>
          </a:p>
          <a:p>
            <a:pPr lvl="2"/>
            <a:r>
              <a:rPr lang="en-US" altLang="zh-TW" dirty="0"/>
              <a:t>Quick transients, such as faulty switching</a:t>
            </a:r>
          </a:p>
          <a:p>
            <a:pPr lvl="1"/>
            <a:r>
              <a:rPr lang="en-US" altLang="zh-TW" dirty="0"/>
              <a:t>Uniform</a:t>
            </a:r>
          </a:p>
          <a:p>
            <a:pPr lvl="2"/>
            <a:r>
              <a:rPr lang="en-US" altLang="zh-TW" dirty="0"/>
              <a:t>Least descriptive</a:t>
            </a:r>
          </a:p>
          <a:p>
            <a:pPr lvl="2"/>
            <a:r>
              <a:rPr lang="en-US" altLang="zh-TW" dirty="0"/>
              <a:t>Basis for numerous random number generators</a:t>
            </a:r>
          </a:p>
          <a:p>
            <a:pPr lvl="2" eaLnBrk="1" hangingPunct="1"/>
            <a:endParaRPr lang="en-US" altLang="zh-TW" dirty="0" smtClean="0"/>
          </a:p>
        </p:txBody>
      </p:sp>
    </p:spTree>
    <p:extLst>
      <p:ext uri="{BB962C8B-B14F-4D97-AF65-F5344CB8AC3E}">
        <p14:creationId xmlns:p14="http://schemas.microsoft.com/office/powerpoint/2010/main" val="3371578528"/>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Trebuchet MS" pitchFamily="34" charset="0"/>
              </a:rPr>
              <a:t>End of Lecture</a:t>
            </a:r>
            <a:r>
              <a:rPr lang="en-IN" dirty="0" smtClean="0">
                <a:latin typeface="Trebuchet MS" pitchFamily="34" charset="0"/>
              </a:rPr>
              <a:t/>
            </a:r>
            <a:br>
              <a:rPr lang="en-IN" dirty="0" smtClean="0">
                <a:latin typeface="Trebuchet MS" pitchFamily="34" charset="0"/>
              </a:rPr>
            </a:br>
            <a:endParaRPr lang="en-IN" dirty="0">
              <a:latin typeface="Trebuchet MS" pitchFamily="34" charset="0"/>
            </a:endParaRPr>
          </a:p>
        </p:txBody>
      </p:sp>
      <p:sp>
        <p:nvSpPr>
          <p:cNvPr id="3" name="Text Placeholder 2"/>
          <p:cNvSpPr>
            <a:spLocks noGrp="1"/>
          </p:cNvSpPr>
          <p:nvPr>
            <p:ph type="body" idx="1"/>
          </p:nvPr>
        </p:nvSpPr>
        <p:spPr/>
        <p:txBody>
          <a:bodyPr>
            <a:normAutofit/>
          </a:bodyPr>
          <a:lstStyle/>
          <a:p>
            <a:r>
              <a:rPr lang="en-GB" sz="4000" dirty="0" smtClean="0"/>
              <a:t>Chapter 5</a:t>
            </a:r>
            <a:endParaRPr lang="en-IN" sz="4000"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22016" y="269390"/>
            <a:ext cx="3966693" cy="43744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269933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838200" y="365125"/>
            <a:ext cx="9233079" cy="1051551"/>
          </a:xfrm>
        </p:spPr>
        <p:txBody>
          <a:bodyPr>
            <a:normAutofit fontScale="90000"/>
          </a:bodyPr>
          <a:lstStyle/>
          <a:p>
            <a:pPr eaLnBrk="1" hangingPunct="1"/>
            <a:r>
              <a:rPr lang="en-GB" altLang="zh-TW" dirty="0" smtClean="0"/>
              <a:t>Test Pattern for observing Effect of Noise Models</a:t>
            </a:r>
            <a:endParaRPr lang="zh-TW" altLang="en-US" dirty="0" smtClean="0"/>
          </a:p>
        </p:txBody>
      </p:sp>
      <p:sp>
        <p:nvSpPr>
          <p:cNvPr id="19459" name="Rectangle 3"/>
          <p:cNvSpPr>
            <a:spLocks noGrp="1" noChangeArrowheads="1"/>
          </p:cNvSpPr>
          <p:nvPr>
            <p:ph type="body" idx="1"/>
          </p:nvPr>
        </p:nvSpPr>
        <p:spPr/>
        <p:txBody>
          <a:bodyPr/>
          <a:lstStyle/>
          <a:p>
            <a:pPr eaLnBrk="1" hangingPunct="1"/>
            <a:endParaRPr lang="zh-TW" altLang="en-US" smtClean="0"/>
          </a:p>
        </p:txBody>
      </p:sp>
      <p:pic>
        <p:nvPicPr>
          <p:cNvPr id="1946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4229" y="1718927"/>
            <a:ext cx="10064481" cy="417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929923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3494" y="44450"/>
            <a:ext cx="9916732" cy="62274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244792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1977" y="115912"/>
            <a:ext cx="9794134" cy="6143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4868092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838200" y="193183"/>
            <a:ext cx="4532290" cy="811347"/>
          </a:xfrm>
        </p:spPr>
        <p:txBody>
          <a:bodyPr>
            <a:normAutofit/>
          </a:bodyPr>
          <a:lstStyle/>
          <a:p>
            <a:pPr eaLnBrk="1" hangingPunct="1"/>
            <a:r>
              <a:rPr lang="en-GB" altLang="zh-TW" sz="4000" dirty="0" smtClean="0">
                <a:latin typeface="Trebuchet MS" pitchFamily="34" charset="0"/>
              </a:rPr>
              <a:t>Periodic Noise</a:t>
            </a:r>
            <a:endParaRPr lang="zh-TW" altLang="en-US" sz="4000" dirty="0" smtClean="0">
              <a:latin typeface="Trebuchet MS" pitchFamily="34" charset="0"/>
            </a:endParaRPr>
          </a:p>
        </p:txBody>
      </p:sp>
      <p:sp>
        <p:nvSpPr>
          <p:cNvPr id="22531" name="Rectangle 3"/>
          <p:cNvSpPr>
            <a:spLocks noGrp="1" noChangeArrowheads="1"/>
          </p:cNvSpPr>
          <p:nvPr>
            <p:ph type="body" idx="1"/>
          </p:nvPr>
        </p:nvSpPr>
        <p:spPr>
          <a:xfrm>
            <a:off x="374561" y="1387743"/>
            <a:ext cx="4017135" cy="4351338"/>
          </a:xfrm>
        </p:spPr>
        <p:txBody>
          <a:bodyPr/>
          <a:lstStyle/>
          <a:p>
            <a:pPr eaLnBrk="1" hangingPunct="1"/>
            <a:r>
              <a:rPr lang="en-US" altLang="zh-TW" dirty="0" smtClean="0"/>
              <a:t>Periodic noise</a:t>
            </a:r>
          </a:p>
          <a:p>
            <a:pPr lvl="1" eaLnBrk="1" hangingPunct="1"/>
            <a:r>
              <a:rPr lang="en-US" altLang="zh-TW" dirty="0" smtClean="0"/>
              <a:t>Arises typically from electrical or electromechanical interference</a:t>
            </a:r>
          </a:p>
          <a:p>
            <a:pPr lvl="1" eaLnBrk="1" hangingPunct="1"/>
            <a:r>
              <a:rPr lang="en-US" altLang="zh-TW" dirty="0" smtClean="0"/>
              <a:t>Reduced significantly via frequency domain filtering</a:t>
            </a:r>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87721" y="1210592"/>
            <a:ext cx="6804517" cy="43788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0904265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838201" y="365126"/>
            <a:ext cx="8627772" cy="871246"/>
          </a:xfrm>
        </p:spPr>
        <p:txBody>
          <a:bodyPr>
            <a:normAutofit/>
          </a:bodyPr>
          <a:lstStyle/>
          <a:p>
            <a:pPr eaLnBrk="1" hangingPunct="1"/>
            <a:r>
              <a:rPr lang="en-GB" altLang="zh-TW" sz="4000" dirty="0" smtClean="0">
                <a:latin typeface="Trebuchet MS" pitchFamily="34" charset="0"/>
              </a:rPr>
              <a:t>Noise Parameter Estimation</a:t>
            </a:r>
            <a:endParaRPr lang="zh-TW" altLang="en-US" sz="4000" dirty="0" smtClean="0">
              <a:latin typeface="Trebuchet MS" pitchFamily="34" charset="0"/>
            </a:endParaRPr>
          </a:p>
        </p:txBody>
      </p:sp>
      <p:sp>
        <p:nvSpPr>
          <p:cNvPr id="24579" name="Rectangle 3"/>
          <p:cNvSpPr>
            <a:spLocks noGrp="1" noChangeArrowheads="1"/>
          </p:cNvSpPr>
          <p:nvPr>
            <p:ph type="body" idx="1"/>
          </p:nvPr>
        </p:nvSpPr>
        <p:spPr>
          <a:xfrm>
            <a:off x="812442" y="1155923"/>
            <a:ext cx="10515600" cy="4351338"/>
          </a:xfrm>
        </p:spPr>
        <p:txBody>
          <a:bodyPr/>
          <a:lstStyle/>
          <a:p>
            <a:pPr eaLnBrk="1" hangingPunct="1"/>
            <a:r>
              <a:rPr lang="en-US" altLang="zh-TW" sz="3200" dirty="0" smtClean="0"/>
              <a:t>Estimation of noise parameters</a:t>
            </a:r>
          </a:p>
          <a:p>
            <a:pPr lvl="1" eaLnBrk="1" hangingPunct="1"/>
            <a:r>
              <a:rPr lang="en-US" altLang="zh-TW" sz="2800" dirty="0" smtClean="0"/>
              <a:t>Inspection of the Fourier spectrum</a:t>
            </a:r>
          </a:p>
          <a:p>
            <a:pPr lvl="1" eaLnBrk="1" hangingPunct="1"/>
            <a:r>
              <a:rPr lang="en-US" altLang="zh-TW" sz="2800" dirty="0" smtClean="0"/>
              <a:t>Small patches of reasonably constant gray level</a:t>
            </a:r>
          </a:p>
          <a:p>
            <a:pPr lvl="2" eaLnBrk="1" hangingPunct="1"/>
            <a:r>
              <a:rPr lang="en-US" altLang="zh-TW" sz="2400" dirty="0" smtClean="0"/>
              <a:t>For example, 150*20 vertical strips</a:t>
            </a:r>
          </a:p>
          <a:p>
            <a:pPr lvl="2" eaLnBrk="1" hangingPunct="1"/>
            <a:r>
              <a:rPr lang="en-US" altLang="zh-TW" sz="2400" dirty="0" smtClean="0"/>
              <a:t>Calculate      ,       ,        ,       from</a:t>
            </a:r>
          </a:p>
        </p:txBody>
      </p:sp>
      <p:graphicFrame>
        <p:nvGraphicFramePr>
          <p:cNvPr id="24580" name="Object 4"/>
          <p:cNvGraphicFramePr>
            <a:graphicFrameLocks noChangeAspect="1"/>
          </p:cNvGraphicFramePr>
          <p:nvPr>
            <p:extLst>
              <p:ext uri="{D42A27DB-BD31-4B8C-83A1-F6EECF244321}">
                <p14:modId xmlns:p14="http://schemas.microsoft.com/office/powerpoint/2010/main" val="2655826803"/>
              </p:ext>
            </p:extLst>
          </p:nvPr>
        </p:nvGraphicFramePr>
        <p:xfrm>
          <a:off x="3205175" y="2995815"/>
          <a:ext cx="550333" cy="442913"/>
        </p:xfrm>
        <a:graphic>
          <a:graphicData uri="http://schemas.openxmlformats.org/presentationml/2006/ole">
            <mc:AlternateContent xmlns:mc="http://schemas.openxmlformats.org/markup-compatibility/2006">
              <mc:Choice xmlns:v="urn:schemas-microsoft-com:vml" Requires="v">
                <p:oleObj spid="_x0000_s9422" name="方程式" r:id="rId3" imgW="152268" imgH="164957" progId="Equation.3">
                  <p:embed/>
                </p:oleObj>
              </mc:Choice>
              <mc:Fallback>
                <p:oleObj name="方程式" r:id="rId3" imgW="152268" imgH="164957" progId="Equation.3">
                  <p:embed/>
                  <p:pic>
                    <p:nvPicPr>
                      <p:cNvPr id="0" name="Picture 19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5175" y="2995815"/>
                        <a:ext cx="550333" cy="4429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4581" name="Object 5"/>
          <p:cNvGraphicFramePr>
            <a:graphicFrameLocks noChangeAspect="1"/>
          </p:cNvGraphicFramePr>
          <p:nvPr>
            <p:extLst>
              <p:ext uri="{D42A27DB-BD31-4B8C-83A1-F6EECF244321}">
                <p14:modId xmlns:p14="http://schemas.microsoft.com/office/powerpoint/2010/main" val="3033764691"/>
              </p:ext>
            </p:extLst>
          </p:nvPr>
        </p:nvGraphicFramePr>
        <p:xfrm>
          <a:off x="3709824" y="3008694"/>
          <a:ext cx="550333" cy="374650"/>
        </p:xfrm>
        <a:graphic>
          <a:graphicData uri="http://schemas.openxmlformats.org/presentationml/2006/ole">
            <mc:AlternateContent xmlns:mc="http://schemas.openxmlformats.org/markup-compatibility/2006">
              <mc:Choice xmlns:v="urn:schemas-microsoft-com:vml" Requires="v">
                <p:oleObj spid="_x0000_s9423" name="方程式" r:id="rId5" imgW="152334" imgH="139639" progId="Equation.3">
                  <p:embed/>
                </p:oleObj>
              </mc:Choice>
              <mc:Fallback>
                <p:oleObj name="方程式" r:id="rId5" imgW="152334" imgH="139639" progId="Equation.3">
                  <p:embed/>
                  <p:pic>
                    <p:nvPicPr>
                      <p:cNvPr id="0" name="Picture 19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09824" y="3008694"/>
                        <a:ext cx="550333" cy="374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4582" name="Object 6"/>
          <p:cNvGraphicFramePr>
            <a:graphicFrameLocks noChangeAspect="1"/>
          </p:cNvGraphicFramePr>
          <p:nvPr>
            <p:extLst>
              <p:ext uri="{D42A27DB-BD31-4B8C-83A1-F6EECF244321}">
                <p14:modId xmlns:p14="http://schemas.microsoft.com/office/powerpoint/2010/main" val="3340929207"/>
              </p:ext>
            </p:extLst>
          </p:nvPr>
        </p:nvGraphicFramePr>
        <p:xfrm>
          <a:off x="4258969" y="3021573"/>
          <a:ext cx="457200" cy="374650"/>
        </p:xfrm>
        <a:graphic>
          <a:graphicData uri="http://schemas.openxmlformats.org/presentationml/2006/ole">
            <mc:AlternateContent xmlns:mc="http://schemas.openxmlformats.org/markup-compatibility/2006">
              <mc:Choice xmlns:v="urn:schemas-microsoft-com:vml" Requires="v">
                <p:oleObj spid="_x0000_s9424" name="方程式" r:id="rId7" imgW="126835" imgH="139518" progId="Equation.3">
                  <p:embed/>
                </p:oleObj>
              </mc:Choice>
              <mc:Fallback>
                <p:oleObj name="方程式" r:id="rId7" imgW="126835" imgH="139518" progId="Equation.3">
                  <p:embed/>
                  <p:pic>
                    <p:nvPicPr>
                      <p:cNvPr id="0" name="Picture 19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58969" y="3021573"/>
                        <a:ext cx="457200" cy="374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4583" name="Object 7"/>
          <p:cNvGraphicFramePr>
            <a:graphicFrameLocks noChangeAspect="1"/>
          </p:cNvGraphicFramePr>
          <p:nvPr>
            <p:extLst>
              <p:ext uri="{D42A27DB-BD31-4B8C-83A1-F6EECF244321}">
                <p14:modId xmlns:p14="http://schemas.microsoft.com/office/powerpoint/2010/main" val="921431275"/>
              </p:ext>
            </p:extLst>
          </p:nvPr>
        </p:nvGraphicFramePr>
        <p:xfrm>
          <a:off x="4872507" y="2910928"/>
          <a:ext cx="457200" cy="477838"/>
        </p:xfrm>
        <a:graphic>
          <a:graphicData uri="http://schemas.openxmlformats.org/presentationml/2006/ole">
            <mc:AlternateContent xmlns:mc="http://schemas.openxmlformats.org/markup-compatibility/2006">
              <mc:Choice xmlns:v="urn:schemas-microsoft-com:vml" Requires="v">
                <p:oleObj spid="_x0000_s9425" name="方程式" r:id="rId9" imgW="126725" imgH="177415" progId="Equation.3">
                  <p:embed/>
                </p:oleObj>
              </mc:Choice>
              <mc:Fallback>
                <p:oleObj name="方程式" r:id="rId9" imgW="126725" imgH="177415" progId="Equation.3">
                  <p:embed/>
                  <p:pic>
                    <p:nvPicPr>
                      <p:cNvPr id="0" name="Picture 19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872507" y="2910928"/>
                        <a:ext cx="457200" cy="4778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4584" name="Object 8"/>
          <p:cNvGraphicFramePr>
            <a:graphicFrameLocks noChangeAspect="1"/>
          </p:cNvGraphicFramePr>
          <p:nvPr>
            <p:extLst>
              <p:ext uri="{D42A27DB-BD31-4B8C-83A1-F6EECF244321}">
                <p14:modId xmlns:p14="http://schemas.microsoft.com/office/powerpoint/2010/main" val="3726213007"/>
              </p:ext>
            </p:extLst>
          </p:nvPr>
        </p:nvGraphicFramePr>
        <p:xfrm>
          <a:off x="3917047" y="3561349"/>
          <a:ext cx="3302000" cy="989012"/>
        </p:xfrm>
        <a:graphic>
          <a:graphicData uri="http://schemas.openxmlformats.org/presentationml/2006/ole">
            <mc:AlternateContent xmlns:mc="http://schemas.openxmlformats.org/markup-compatibility/2006">
              <mc:Choice xmlns:v="urn:schemas-microsoft-com:vml" Requires="v">
                <p:oleObj spid="_x0000_s9426" name="方程式" r:id="rId11" imgW="914400" imgH="368300" progId="Equation.3">
                  <p:embed/>
                </p:oleObj>
              </mc:Choice>
              <mc:Fallback>
                <p:oleObj name="方程式" r:id="rId11" imgW="914400" imgH="368300" progId="Equation.3">
                  <p:embed/>
                  <p:pic>
                    <p:nvPicPr>
                      <p:cNvPr id="0" name="Picture 19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917047" y="3561349"/>
                        <a:ext cx="3302000" cy="9890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4585" name="Object 9"/>
          <p:cNvGraphicFramePr>
            <a:graphicFrameLocks noChangeAspect="1"/>
          </p:cNvGraphicFramePr>
          <p:nvPr>
            <p:extLst>
              <p:ext uri="{D42A27DB-BD31-4B8C-83A1-F6EECF244321}">
                <p14:modId xmlns:p14="http://schemas.microsoft.com/office/powerpoint/2010/main" val="495526072"/>
              </p:ext>
            </p:extLst>
          </p:nvPr>
        </p:nvGraphicFramePr>
        <p:xfrm>
          <a:off x="3608947" y="4630717"/>
          <a:ext cx="5090584" cy="989013"/>
        </p:xfrm>
        <a:graphic>
          <a:graphicData uri="http://schemas.openxmlformats.org/presentationml/2006/ole">
            <mc:AlternateContent xmlns:mc="http://schemas.openxmlformats.org/markup-compatibility/2006">
              <mc:Choice xmlns:v="urn:schemas-microsoft-com:vml" Requires="v">
                <p:oleObj spid="_x0000_s9427" name="方程式" r:id="rId13" imgW="1409700" imgH="368300" progId="Equation.3">
                  <p:embed/>
                </p:oleObj>
              </mc:Choice>
              <mc:Fallback>
                <p:oleObj name="方程式" r:id="rId13" imgW="1409700" imgH="368300" progId="Equation.3">
                  <p:embed/>
                  <p:pic>
                    <p:nvPicPr>
                      <p:cNvPr id="0" name="Picture 19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608947" y="4630717"/>
                        <a:ext cx="5090584" cy="9890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49030122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838200" y="365126"/>
            <a:ext cx="7739130" cy="626548"/>
          </a:xfrm>
        </p:spPr>
        <p:txBody>
          <a:bodyPr>
            <a:normAutofit fontScale="90000"/>
          </a:bodyPr>
          <a:lstStyle/>
          <a:p>
            <a:pPr eaLnBrk="1" hangingPunct="1"/>
            <a:r>
              <a:rPr lang="en-GB" altLang="zh-TW" dirty="0" smtClean="0"/>
              <a:t>Histograms of Noisy Images</a:t>
            </a:r>
            <a:endParaRPr lang="zh-TW" altLang="en-US" dirty="0" smtClean="0"/>
          </a:p>
        </p:txBody>
      </p:sp>
      <p:pic>
        <p:nvPicPr>
          <p:cNvPr id="2560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5787" y="1481070"/>
            <a:ext cx="10480245" cy="42629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0335561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799564" y="171942"/>
            <a:ext cx="10044447" cy="1325563"/>
          </a:xfrm>
        </p:spPr>
        <p:txBody>
          <a:bodyPr>
            <a:normAutofit/>
          </a:bodyPr>
          <a:lstStyle/>
          <a:p>
            <a:pPr eaLnBrk="1" hangingPunct="1"/>
            <a:r>
              <a:rPr lang="en-US" altLang="zh-TW" sz="4000" dirty="0" smtClean="0"/>
              <a:t>Restoration in the Presence of Noise Only-Spatial Filtering</a:t>
            </a:r>
          </a:p>
        </p:txBody>
      </p:sp>
      <p:sp>
        <p:nvSpPr>
          <p:cNvPr id="26627" name="Rectangle 3"/>
          <p:cNvSpPr>
            <a:spLocks noGrp="1" noChangeArrowheads="1"/>
          </p:cNvSpPr>
          <p:nvPr>
            <p:ph type="body" idx="1"/>
          </p:nvPr>
        </p:nvSpPr>
        <p:spPr/>
        <p:txBody>
          <a:bodyPr/>
          <a:lstStyle/>
          <a:p>
            <a:pPr eaLnBrk="1" hangingPunct="1"/>
            <a:r>
              <a:rPr lang="en-US" altLang="zh-TW" smtClean="0"/>
              <a:t>Degradation</a:t>
            </a:r>
          </a:p>
          <a:p>
            <a:pPr lvl="1" eaLnBrk="1" hangingPunct="1"/>
            <a:r>
              <a:rPr lang="en-US" altLang="zh-TW" smtClean="0"/>
              <a:t>Spatial domain</a:t>
            </a:r>
          </a:p>
          <a:p>
            <a:pPr lvl="1" eaLnBrk="1" hangingPunct="1"/>
            <a:endParaRPr lang="en-US" altLang="zh-TW" smtClean="0"/>
          </a:p>
          <a:p>
            <a:pPr lvl="1" eaLnBrk="1" hangingPunct="1"/>
            <a:endParaRPr lang="en-US" altLang="zh-TW" smtClean="0"/>
          </a:p>
          <a:p>
            <a:pPr lvl="1" eaLnBrk="1" hangingPunct="1"/>
            <a:r>
              <a:rPr lang="en-US" altLang="zh-TW" smtClean="0"/>
              <a:t>Frequency domain</a:t>
            </a:r>
          </a:p>
          <a:p>
            <a:pPr lvl="1" eaLnBrk="1" hangingPunct="1"/>
            <a:endParaRPr lang="en-US" altLang="zh-TW" smtClean="0"/>
          </a:p>
        </p:txBody>
      </p:sp>
      <p:graphicFrame>
        <p:nvGraphicFramePr>
          <p:cNvPr id="2" name="Object 1"/>
          <p:cNvGraphicFramePr>
            <a:graphicFrameLocks noChangeAspect="1"/>
          </p:cNvGraphicFramePr>
          <p:nvPr>
            <p:extLst>
              <p:ext uri="{D42A27DB-BD31-4B8C-83A1-F6EECF244321}">
                <p14:modId xmlns:p14="http://schemas.microsoft.com/office/powerpoint/2010/main" val="2236425701"/>
              </p:ext>
            </p:extLst>
          </p:nvPr>
        </p:nvGraphicFramePr>
        <p:xfrm>
          <a:off x="3252139" y="2795386"/>
          <a:ext cx="4362450" cy="547688"/>
        </p:xfrm>
        <a:graphic>
          <a:graphicData uri="http://schemas.openxmlformats.org/presentationml/2006/ole">
            <mc:AlternateContent xmlns:mc="http://schemas.openxmlformats.org/markup-compatibility/2006">
              <mc:Choice xmlns:v="urn:schemas-microsoft-com:vml" Requires="v">
                <p:oleObj spid="_x0000_s10314" name="Equation" r:id="rId3" imgW="1612900" imgH="203200" progId="Equation.3">
                  <p:embed/>
                </p:oleObj>
              </mc:Choice>
              <mc:Fallback>
                <p:oleObj name="Equation" r:id="rId3" imgW="1612900" imgH="203200" progId="Equation.3">
                  <p:embed/>
                  <p:pic>
                    <p:nvPicPr>
                      <p:cNvPr id="0"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52139" y="2795386"/>
                        <a:ext cx="4362450" cy="5476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2253434003"/>
              </p:ext>
            </p:extLst>
          </p:nvPr>
        </p:nvGraphicFramePr>
        <p:xfrm>
          <a:off x="3298199" y="4365625"/>
          <a:ext cx="4362450" cy="547688"/>
        </p:xfrm>
        <a:graphic>
          <a:graphicData uri="http://schemas.openxmlformats.org/presentationml/2006/ole">
            <mc:AlternateContent xmlns:mc="http://schemas.openxmlformats.org/markup-compatibility/2006">
              <mc:Choice xmlns:v="urn:schemas-microsoft-com:vml" Requires="v">
                <p:oleObj spid="_x0000_s10315" name="方程式" r:id="rId5" imgW="1612900" imgH="203200" progId="Equation.3">
                  <p:embed/>
                </p:oleObj>
              </mc:Choice>
              <mc:Fallback>
                <p:oleObj name="方程式" r:id="rId5" imgW="1612900" imgH="203200" progId="Equation.3">
                  <p:embed/>
                  <p:pic>
                    <p:nvPicPr>
                      <p:cNvPr id="0" name="Picture 7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98199" y="4365625"/>
                        <a:ext cx="4362450" cy="5476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6883068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580327" y="2478156"/>
            <a:ext cx="6246253" cy="1470025"/>
          </a:xfrm>
        </p:spPr>
        <p:txBody>
          <a:bodyPr/>
          <a:lstStyle/>
          <a:p>
            <a:r>
              <a:rPr lang="en-US" altLang="zh-TW" dirty="0">
                <a:latin typeface="Trebuchet MS" pitchFamily="34" charset="0"/>
              </a:rPr>
              <a:t>Chapter </a:t>
            </a:r>
            <a:r>
              <a:rPr lang="en-US" altLang="zh-TW" dirty="0" smtClean="0">
                <a:latin typeface="Trebuchet MS" pitchFamily="34" charset="0"/>
              </a:rPr>
              <a:t>5</a:t>
            </a:r>
            <a:br>
              <a:rPr lang="en-US" altLang="zh-TW" dirty="0" smtClean="0">
                <a:latin typeface="Trebuchet MS" pitchFamily="34" charset="0"/>
              </a:rPr>
            </a:br>
            <a:r>
              <a:rPr lang="en-US" altLang="zh-TW" dirty="0" smtClean="0">
                <a:latin typeface="Trebuchet MS" pitchFamily="34" charset="0"/>
              </a:rPr>
              <a:t> </a:t>
            </a:r>
            <a:r>
              <a:rPr lang="en-US" altLang="zh-TW" dirty="0">
                <a:latin typeface="Trebuchet MS" pitchFamily="34" charset="0"/>
              </a:rPr>
              <a:t>Image Restoration</a:t>
            </a:r>
            <a:endParaRPr lang="zh-TW" altLang="en-US" dirty="0">
              <a:latin typeface="Trebuchet MS" pitchFamily="34" charset="0"/>
            </a:endParaRPr>
          </a:p>
        </p:txBody>
      </p:sp>
      <p:pic>
        <p:nvPicPr>
          <p:cNvPr id="675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165" y="281322"/>
            <a:ext cx="4943337" cy="1766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758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74554" y="281322"/>
            <a:ext cx="3611596" cy="1766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758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14750" y="4094140"/>
            <a:ext cx="4762500" cy="209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6187701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3948" y="365126"/>
            <a:ext cx="8384147" cy="562153"/>
          </a:xfrm>
        </p:spPr>
        <p:txBody>
          <a:bodyPr>
            <a:normAutofit fontScale="90000"/>
          </a:bodyPr>
          <a:lstStyle/>
          <a:p>
            <a:r>
              <a:rPr lang="en-GB" dirty="0"/>
              <a:t>Sliding Window example</a:t>
            </a:r>
            <a:endParaRPr lang="en-IN" dirty="0"/>
          </a:p>
        </p:txBody>
      </p:sp>
      <p:pic>
        <p:nvPicPr>
          <p:cNvPr id="6656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10390" y="1596980"/>
            <a:ext cx="9075989" cy="4409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6821433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8946" y="365126"/>
            <a:ext cx="9015212" cy="690942"/>
          </a:xfrm>
        </p:spPr>
        <p:txBody>
          <a:bodyPr>
            <a:normAutofit fontScale="90000"/>
          </a:bodyPr>
          <a:lstStyle/>
          <a:p>
            <a:r>
              <a:rPr lang="en-GB" dirty="0"/>
              <a:t>Sliding Window example</a:t>
            </a:r>
            <a:endParaRPr lang="en-IN" dirty="0"/>
          </a:p>
        </p:txBody>
      </p:sp>
      <p:pic>
        <p:nvPicPr>
          <p:cNvPr id="6553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8200" y="2346433"/>
            <a:ext cx="10515600" cy="3309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4182236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1977" y="159064"/>
            <a:ext cx="9182638" cy="678064"/>
          </a:xfrm>
        </p:spPr>
        <p:txBody>
          <a:bodyPr>
            <a:normAutofit fontScale="90000"/>
          </a:bodyPr>
          <a:lstStyle/>
          <a:p>
            <a:r>
              <a:rPr lang="en-GB" dirty="0" smtClean="0"/>
              <a:t>Sliding Window example</a:t>
            </a:r>
            <a:endParaRPr lang="en-IN" dirty="0"/>
          </a:p>
        </p:txBody>
      </p:sp>
      <p:pic>
        <p:nvPicPr>
          <p:cNvPr id="6553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35894" y="2446986"/>
            <a:ext cx="9897681" cy="2871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0191336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875762" y="300732"/>
            <a:ext cx="7791719" cy="781094"/>
          </a:xfrm>
        </p:spPr>
        <p:txBody>
          <a:bodyPr>
            <a:normAutofit/>
          </a:bodyPr>
          <a:lstStyle/>
          <a:p>
            <a:pPr eaLnBrk="1" hangingPunct="1"/>
            <a:r>
              <a:rPr lang="en-GB" altLang="zh-TW" sz="4000" dirty="0" smtClean="0">
                <a:latin typeface="Trebuchet MS" pitchFamily="34" charset="0"/>
              </a:rPr>
              <a:t>Mean Filter</a:t>
            </a:r>
            <a:endParaRPr lang="zh-TW" altLang="en-US" sz="4000" dirty="0" smtClean="0">
              <a:latin typeface="Trebuchet MS" pitchFamily="34" charset="0"/>
            </a:endParaRPr>
          </a:p>
        </p:txBody>
      </p:sp>
      <p:sp>
        <p:nvSpPr>
          <p:cNvPr id="27651" name="Rectangle 3"/>
          <p:cNvSpPr>
            <a:spLocks noGrp="1" noChangeArrowheads="1"/>
          </p:cNvSpPr>
          <p:nvPr>
            <p:ph type="body" idx="1"/>
          </p:nvPr>
        </p:nvSpPr>
        <p:spPr>
          <a:xfrm>
            <a:off x="825321" y="1413501"/>
            <a:ext cx="10515600" cy="4351338"/>
          </a:xfrm>
        </p:spPr>
        <p:txBody>
          <a:bodyPr/>
          <a:lstStyle/>
          <a:p>
            <a:pPr eaLnBrk="1" hangingPunct="1"/>
            <a:r>
              <a:rPr lang="en-US" altLang="zh-TW" dirty="0" smtClean="0"/>
              <a:t>Mean filters</a:t>
            </a:r>
          </a:p>
          <a:p>
            <a:pPr lvl="1" eaLnBrk="1" hangingPunct="1"/>
            <a:r>
              <a:rPr lang="en-US" altLang="zh-TW" dirty="0" smtClean="0"/>
              <a:t>Arithmetic mean filter</a:t>
            </a:r>
          </a:p>
          <a:p>
            <a:pPr lvl="1" eaLnBrk="1" hangingPunct="1"/>
            <a:endParaRPr lang="en-US" altLang="zh-TW" dirty="0" smtClean="0"/>
          </a:p>
          <a:p>
            <a:pPr lvl="1" eaLnBrk="1" hangingPunct="1"/>
            <a:endParaRPr lang="en-US" altLang="zh-TW" dirty="0" smtClean="0"/>
          </a:p>
          <a:p>
            <a:pPr lvl="1" eaLnBrk="1" hangingPunct="1"/>
            <a:endParaRPr lang="en-US" altLang="zh-TW" dirty="0" smtClean="0"/>
          </a:p>
          <a:p>
            <a:pPr lvl="1" eaLnBrk="1" hangingPunct="1"/>
            <a:r>
              <a:rPr lang="en-US" altLang="zh-TW" dirty="0" smtClean="0"/>
              <a:t>Geometric mean filter</a:t>
            </a:r>
          </a:p>
        </p:txBody>
      </p:sp>
      <p:graphicFrame>
        <p:nvGraphicFramePr>
          <p:cNvPr id="27652" name="Object 4"/>
          <p:cNvGraphicFramePr>
            <a:graphicFrameLocks noChangeAspect="1"/>
          </p:cNvGraphicFramePr>
          <p:nvPr>
            <p:extLst>
              <p:ext uri="{D42A27DB-BD31-4B8C-83A1-F6EECF244321}">
                <p14:modId xmlns:p14="http://schemas.microsoft.com/office/powerpoint/2010/main" val="981820264"/>
              </p:ext>
            </p:extLst>
          </p:nvPr>
        </p:nvGraphicFramePr>
        <p:xfrm>
          <a:off x="3686876" y="2284480"/>
          <a:ext cx="5456767" cy="1225550"/>
        </p:xfrm>
        <a:graphic>
          <a:graphicData uri="http://schemas.openxmlformats.org/presentationml/2006/ole">
            <mc:AlternateContent xmlns:mc="http://schemas.openxmlformats.org/markup-compatibility/2006">
              <mc:Choice xmlns:v="urn:schemas-microsoft-com:vml" Requires="v">
                <p:oleObj spid="_x0000_s11336" name="方程式" r:id="rId3" imgW="1511300" imgH="457200" progId="Equation.3">
                  <p:embed/>
                </p:oleObj>
              </mc:Choice>
              <mc:Fallback>
                <p:oleObj name="方程式" r:id="rId3" imgW="1511300" imgH="457200" progId="Equation.3">
                  <p:embed/>
                  <p:pic>
                    <p:nvPicPr>
                      <p:cNvPr id="0" name="Picture 6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86876" y="2284480"/>
                        <a:ext cx="5456767" cy="1225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7653" name="Object 5"/>
          <p:cNvGraphicFramePr>
            <a:graphicFrameLocks noChangeAspect="1"/>
          </p:cNvGraphicFramePr>
          <p:nvPr>
            <p:extLst>
              <p:ext uri="{D42A27DB-BD31-4B8C-83A1-F6EECF244321}">
                <p14:modId xmlns:p14="http://schemas.microsoft.com/office/powerpoint/2010/main" val="3595243412"/>
              </p:ext>
            </p:extLst>
          </p:nvPr>
        </p:nvGraphicFramePr>
        <p:xfrm>
          <a:off x="3687055" y="3881304"/>
          <a:ext cx="5640917" cy="1668462"/>
        </p:xfrm>
        <a:graphic>
          <a:graphicData uri="http://schemas.openxmlformats.org/presentationml/2006/ole">
            <mc:AlternateContent xmlns:mc="http://schemas.openxmlformats.org/markup-compatibility/2006">
              <mc:Choice xmlns:v="urn:schemas-microsoft-com:vml" Requires="v">
                <p:oleObj spid="_x0000_s11337" name="方程式" r:id="rId5" imgW="1562100" imgH="622300" progId="Equation.3">
                  <p:embed/>
                </p:oleObj>
              </mc:Choice>
              <mc:Fallback>
                <p:oleObj name="方程式" r:id="rId5" imgW="1562100" imgH="622300" progId="Equation.3">
                  <p:embed/>
                  <p:pic>
                    <p:nvPicPr>
                      <p:cNvPr id="0" name="Picture 6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87055" y="3881304"/>
                        <a:ext cx="5640917" cy="16684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25268076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3"/>
          <p:cNvSpPr>
            <a:spLocks noGrp="1" noChangeArrowheads="1"/>
          </p:cNvSpPr>
          <p:nvPr>
            <p:ph type="body" idx="1"/>
          </p:nvPr>
        </p:nvSpPr>
        <p:spPr>
          <a:xfrm>
            <a:off x="838200" y="1825625"/>
            <a:ext cx="10515600" cy="3673654"/>
          </a:xfrm>
        </p:spPr>
        <p:txBody>
          <a:bodyPr/>
          <a:lstStyle/>
          <a:p>
            <a:pPr eaLnBrk="1" hangingPunct="1"/>
            <a:r>
              <a:rPr lang="en-US" altLang="zh-TW" dirty="0" smtClean="0"/>
              <a:t>Usage</a:t>
            </a:r>
          </a:p>
          <a:p>
            <a:pPr lvl="1" eaLnBrk="1" hangingPunct="1"/>
            <a:r>
              <a:rPr lang="en-US" altLang="zh-TW" dirty="0" smtClean="0"/>
              <a:t>Arithmetic and geometric mean filters: suited for Gaussian or uniform noise</a:t>
            </a:r>
          </a:p>
          <a:p>
            <a:pPr lvl="1" eaLnBrk="1" hangingPunct="1"/>
            <a:r>
              <a:rPr lang="en-US" altLang="zh-TW" dirty="0" smtClean="0"/>
              <a:t>Harmonic and </a:t>
            </a:r>
            <a:r>
              <a:rPr lang="en-US" altLang="zh-TW" dirty="0" err="1" smtClean="0"/>
              <a:t>Contraharmonic</a:t>
            </a:r>
            <a:r>
              <a:rPr lang="en-US" altLang="zh-TW" dirty="0" smtClean="0"/>
              <a:t> filters: suited for impulse noise</a:t>
            </a:r>
          </a:p>
        </p:txBody>
      </p:sp>
      <p:sp>
        <p:nvSpPr>
          <p:cNvPr id="4" name="Rectangle 2"/>
          <p:cNvSpPr>
            <a:spLocks noGrp="1" noChangeArrowheads="1"/>
          </p:cNvSpPr>
          <p:nvPr>
            <p:ph type="title"/>
          </p:nvPr>
        </p:nvSpPr>
        <p:spPr>
          <a:xfrm>
            <a:off x="1519707" y="365125"/>
            <a:ext cx="4906852" cy="755337"/>
          </a:xfrm>
        </p:spPr>
        <p:txBody>
          <a:bodyPr>
            <a:normAutofit/>
          </a:bodyPr>
          <a:lstStyle/>
          <a:p>
            <a:pPr eaLnBrk="1" hangingPunct="1"/>
            <a:r>
              <a:rPr lang="en-GB" altLang="zh-TW" sz="4000" dirty="0" smtClean="0">
                <a:latin typeface="Trebuchet MS" pitchFamily="34" charset="0"/>
              </a:rPr>
              <a:t>Mean Filter</a:t>
            </a:r>
            <a:endParaRPr lang="zh-TW" altLang="en-US" sz="4000" dirty="0" smtClean="0">
              <a:latin typeface="Trebuchet MS" pitchFamily="34" charset="0"/>
            </a:endParaRPr>
          </a:p>
        </p:txBody>
      </p:sp>
    </p:spTree>
    <p:extLst>
      <p:ext uri="{BB962C8B-B14F-4D97-AF65-F5344CB8AC3E}">
        <p14:creationId xmlns:p14="http://schemas.microsoft.com/office/powerpoint/2010/main" val="45000682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endParaRPr lang="zh-TW" altLang="en-US" smtClean="0"/>
          </a:p>
        </p:txBody>
      </p:sp>
      <p:pic>
        <p:nvPicPr>
          <p:cNvPr id="3072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1370" y="77788"/>
            <a:ext cx="10483402" cy="61684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2253558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1184856" y="365126"/>
            <a:ext cx="9362941" cy="974278"/>
          </a:xfrm>
        </p:spPr>
        <p:txBody>
          <a:bodyPr>
            <a:normAutofit/>
          </a:bodyPr>
          <a:lstStyle/>
          <a:p>
            <a:pPr eaLnBrk="1" hangingPunct="1"/>
            <a:r>
              <a:rPr lang="en-GB" altLang="zh-TW" sz="4000" dirty="0" smtClean="0">
                <a:latin typeface="Trebuchet MS" pitchFamily="34" charset="0"/>
              </a:rPr>
              <a:t>Harmonic Mean Filter</a:t>
            </a:r>
            <a:endParaRPr lang="zh-TW" altLang="en-US" sz="4000" dirty="0" smtClean="0">
              <a:latin typeface="Trebuchet MS" pitchFamily="34" charset="0"/>
            </a:endParaRPr>
          </a:p>
        </p:txBody>
      </p:sp>
      <p:sp>
        <p:nvSpPr>
          <p:cNvPr id="28675" name="Rectangle 3"/>
          <p:cNvSpPr>
            <a:spLocks noGrp="1" noChangeArrowheads="1"/>
          </p:cNvSpPr>
          <p:nvPr>
            <p:ph type="body" idx="1"/>
          </p:nvPr>
        </p:nvSpPr>
        <p:spPr>
          <a:xfrm>
            <a:off x="838200" y="1825625"/>
            <a:ext cx="10515600" cy="3647896"/>
          </a:xfrm>
        </p:spPr>
        <p:txBody>
          <a:bodyPr/>
          <a:lstStyle/>
          <a:p>
            <a:pPr lvl="1" eaLnBrk="1" hangingPunct="1"/>
            <a:r>
              <a:rPr lang="en-US" altLang="zh-TW" dirty="0" smtClean="0"/>
              <a:t>Harmonic mean filter</a:t>
            </a:r>
          </a:p>
          <a:p>
            <a:pPr lvl="2" eaLnBrk="1" hangingPunct="1"/>
            <a:r>
              <a:rPr lang="en-US" altLang="zh-TW" dirty="0" smtClean="0"/>
              <a:t>Works well for salt noise, but fails for pepper noise</a:t>
            </a:r>
          </a:p>
        </p:txBody>
      </p:sp>
      <p:graphicFrame>
        <p:nvGraphicFramePr>
          <p:cNvPr id="28676" name="Object 4"/>
          <p:cNvGraphicFramePr>
            <a:graphicFrameLocks noChangeAspect="1"/>
          </p:cNvGraphicFramePr>
          <p:nvPr/>
        </p:nvGraphicFramePr>
        <p:xfrm>
          <a:off x="3695701" y="3348039"/>
          <a:ext cx="5135033" cy="1736725"/>
        </p:xfrm>
        <a:graphic>
          <a:graphicData uri="http://schemas.openxmlformats.org/presentationml/2006/ole">
            <mc:AlternateContent xmlns:mc="http://schemas.openxmlformats.org/markup-compatibility/2006">
              <mc:Choice xmlns:v="urn:schemas-microsoft-com:vml" Requires="v">
                <p:oleObj spid="_x0000_s65561" name="方程式" r:id="rId3" imgW="1422400" imgH="647700" progId="Equation.3">
                  <p:embed/>
                </p:oleObj>
              </mc:Choice>
              <mc:Fallback>
                <p:oleObj name="方程式" r:id="rId3" imgW="1422400" imgH="647700" progId="Equation.3">
                  <p:embed/>
                  <p:pic>
                    <p:nvPicPr>
                      <p:cNvPr id="0" name="Picture 2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95701" y="3348039"/>
                        <a:ext cx="5135033" cy="1736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61825120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1210614" y="365125"/>
            <a:ext cx="8860665" cy="909883"/>
          </a:xfrm>
        </p:spPr>
        <p:txBody>
          <a:bodyPr>
            <a:normAutofit/>
          </a:bodyPr>
          <a:lstStyle/>
          <a:p>
            <a:pPr eaLnBrk="1" hangingPunct="1"/>
            <a:r>
              <a:rPr lang="en-GB" altLang="zh-TW" sz="4000" dirty="0" err="1" smtClean="0">
                <a:latin typeface="Trebuchet MS" pitchFamily="34" charset="0"/>
              </a:rPr>
              <a:t>Contraharmonic</a:t>
            </a:r>
            <a:r>
              <a:rPr lang="en-GB" altLang="zh-TW" sz="4000" dirty="0" smtClean="0">
                <a:latin typeface="Trebuchet MS" pitchFamily="34" charset="0"/>
              </a:rPr>
              <a:t> Mean </a:t>
            </a:r>
            <a:r>
              <a:rPr lang="en-GB" altLang="zh-TW" sz="4000" dirty="0">
                <a:latin typeface="Trebuchet MS" pitchFamily="34" charset="0"/>
              </a:rPr>
              <a:t>F</a:t>
            </a:r>
            <a:r>
              <a:rPr lang="en-GB" altLang="zh-TW" sz="4000" dirty="0" smtClean="0">
                <a:latin typeface="Trebuchet MS" pitchFamily="34" charset="0"/>
              </a:rPr>
              <a:t>ilter</a:t>
            </a:r>
            <a:endParaRPr lang="zh-TW" altLang="en-US" sz="4000" dirty="0" smtClean="0">
              <a:latin typeface="Trebuchet MS" pitchFamily="34" charset="0"/>
            </a:endParaRPr>
          </a:p>
        </p:txBody>
      </p:sp>
      <p:sp>
        <p:nvSpPr>
          <p:cNvPr id="29699" name="Rectangle 3"/>
          <p:cNvSpPr>
            <a:spLocks noGrp="1" noChangeArrowheads="1"/>
          </p:cNvSpPr>
          <p:nvPr>
            <p:ph type="body" idx="1"/>
          </p:nvPr>
        </p:nvSpPr>
        <p:spPr>
          <a:xfrm>
            <a:off x="838200" y="1310470"/>
            <a:ext cx="10515600" cy="4351338"/>
          </a:xfrm>
        </p:spPr>
        <p:txBody>
          <a:bodyPr/>
          <a:lstStyle/>
          <a:p>
            <a:pPr lvl="1" eaLnBrk="1" hangingPunct="1"/>
            <a:r>
              <a:rPr lang="en-US" altLang="zh-TW" sz="3200" dirty="0" err="1" smtClean="0"/>
              <a:t>Contraharmonic</a:t>
            </a:r>
            <a:r>
              <a:rPr lang="en-US" altLang="zh-TW" sz="3200" dirty="0" smtClean="0"/>
              <a:t> mean filter</a:t>
            </a:r>
          </a:p>
          <a:p>
            <a:pPr lvl="2" eaLnBrk="1" hangingPunct="1"/>
            <a:r>
              <a:rPr lang="en-US" altLang="zh-TW" dirty="0" smtClean="0"/>
              <a:t>                     : </a:t>
            </a:r>
            <a:r>
              <a:rPr lang="en-US" altLang="zh-TW" sz="2400" dirty="0" smtClean="0"/>
              <a:t>eliminates pepper noise</a:t>
            </a:r>
          </a:p>
          <a:p>
            <a:pPr marL="914400" lvl="2" indent="0" eaLnBrk="1" hangingPunct="1">
              <a:buNone/>
            </a:pPr>
            <a:endParaRPr lang="en-US" altLang="zh-TW" sz="2400" dirty="0" smtClean="0"/>
          </a:p>
          <a:p>
            <a:pPr lvl="2" eaLnBrk="1" hangingPunct="1"/>
            <a:r>
              <a:rPr lang="en-US" altLang="zh-TW" sz="2400" dirty="0" smtClean="0"/>
              <a:t>                  : eliminates salt noise</a:t>
            </a:r>
          </a:p>
          <a:p>
            <a:pPr lvl="2" eaLnBrk="1" hangingPunct="1"/>
            <a:endParaRPr lang="en-US" altLang="zh-TW" sz="2400" dirty="0"/>
          </a:p>
          <a:p>
            <a:pPr lvl="2" eaLnBrk="1" hangingPunct="1"/>
            <a:endParaRPr lang="en-US" altLang="zh-TW" sz="2400" dirty="0" smtClean="0"/>
          </a:p>
          <a:p>
            <a:pPr lvl="2" eaLnBrk="1" hangingPunct="1"/>
            <a:endParaRPr lang="en-US" altLang="zh-TW" sz="2400" dirty="0"/>
          </a:p>
          <a:p>
            <a:pPr marL="914400" lvl="2" indent="0" eaLnBrk="1" hangingPunct="1">
              <a:buNone/>
            </a:pPr>
            <a:r>
              <a:rPr lang="en-US" altLang="zh-TW" sz="2400" dirty="0" smtClean="0"/>
              <a:t>Q is the order of the filter.</a:t>
            </a:r>
          </a:p>
          <a:p>
            <a:pPr marL="914400" lvl="2" indent="0" eaLnBrk="1" hangingPunct="1">
              <a:buNone/>
            </a:pPr>
            <a:r>
              <a:rPr lang="en-US" altLang="zh-TW" sz="2400" dirty="0" smtClean="0"/>
              <a:t>This filter becomes the arithmetic mean filter if Q=0 and the harmonic mean filter if Q=-1.</a:t>
            </a:r>
          </a:p>
        </p:txBody>
      </p:sp>
      <p:graphicFrame>
        <p:nvGraphicFramePr>
          <p:cNvPr id="29700" name="Object 4"/>
          <p:cNvGraphicFramePr>
            <a:graphicFrameLocks noChangeAspect="1"/>
          </p:cNvGraphicFramePr>
          <p:nvPr>
            <p:extLst>
              <p:ext uri="{D42A27DB-BD31-4B8C-83A1-F6EECF244321}">
                <p14:modId xmlns:p14="http://schemas.microsoft.com/office/powerpoint/2010/main" val="4194037277"/>
              </p:ext>
            </p:extLst>
          </p:nvPr>
        </p:nvGraphicFramePr>
        <p:xfrm>
          <a:off x="6326509" y="1520578"/>
          <a:ext cx="5363633" cy="1976438"/>
        </p:xfrm>
        <a:graphic>
          <a:graphicData uri="http://schemas.openxmlformats.org/presentationml/2006/ole">
            <mc:AlternateContent xmlns:mc="http://schemas.openxmlformats.org/markup-compatibility/2006">
              <mc:Choice xmlns:v="urn:schemas-microsoft-com:vml" Requires="v">
                <p:oleObj spid="_x0000_s66634" name="方程式" r:id="rId3" imgW="1485900" imgH="736600" progId="Equation.3">
                  <p:embed/>
                </p:oleObj>
              </mc:Choice>
              <mc:Fallback>
                <p:oleObj name="方程式" r:id="rId3" imgW="1485900" imgH="736600" progId="Equation.3">
                  <p:embed/>
                  <p:pic>
                    <p:nvPicPr>
                      <p:cNvPr id="0" name="Picture 6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6509" y="1520578"/>
                        <a:ext cx="5363633" cy="19764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9701" name="Object 5"/>
          <p:cNvGraphicFramePr>
            <a:graphicFrameLocks noChangeAspect="1"/>
          </p:cNvGraphicFramePr>
          <p:nvPr>
            <p:extLst>
              <p:ext uri="{D42A27DB-BD31-4B8C-83A1-F6EECF244321}">
                <p14:modId xmlns:p14="http://schemas.microsoft.com/office/powerpoint/2010/main" val="1344695879"/>
              </p:ext>
            </p:extLst>
          </p:nvPr>
        </p:nvGraphicFramePr>
        <p:xfrm>
          <a:off x="2017895" y="1803270"/>
          <a:ext cx="1371600" cy="546100"/>
        </p:xfrm>
        <a:graphic>
          <a:graphicData uri="http://schemas.openxmlformats.org/presentationml/2006/ole">
            <mc:AlternateContent xmlns:mc="http://schemas.openxmlformats.org/markup-compatibility/2006">
              <mc:Choice xmlns:v="urn:schemas-microsoft-com:vml" Requires="v">
                <p:oleObj spid="_x0000_s66635" name="方程式" r:id="rId5" imgW="380835" imgH="203112" progId="Equation.3">
                  <p:embed/>
                </p:oleObj>
              </mc:Choice>
              <mc:Fallback>
                <p:oleObj name="方程式" r:id="rId5" imgW="380835" imgH="203112" progId="Equation.3">
                  <p:embed/>
                  <p:pic>
                    <p:nvPicPr>
                      <p:cNvPr id="0" name="Picture 6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17895" y="1803270"/>
                        <a:ext cx="1371600" cy="546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9702" name="Object 6"/>
          <p:cNvGraphicFramePr>
            <a:graphicFrameLocks noChangeAspect="1"/>
          </p:cNvGraphicFramePr>
          <p:nvPr>
            <p:extLst>
              <p:ext uri="{D42A27DB-BD31-4B8C-83A1-F6EECF244321}">
                <p14:modId xmlns:p14="http://schemas.microsoft.com/office/powerpoint/2010/main" val="1872121312"/>
              </p:ext>
            </p:extLst>
          </p:nvPr>
        </p:nvGraphicFramePr>
        <p:xfrm>
          <a:off x="1979259" y="2544412"/>
          <a:ext cx="1371600" cy="546100"/>
        </p:xfrm>
        <a:graphic>
          <a:graphicData uri="http://schemas.openxmlformats.org/presentationml/2006/ole">
            <mc:AlternateContent xmlns:mc="http://schemas.openxmlformats.org/markup-compatibility/2006">
              <mc:Choice xmlns:v="urn:schemas-microsoft-com:vml" Requires="v">
                <p:oleObj spid="_x0000_s66636" name="方程式" r:id="rId7" imgW="380835" imgH="203112" progId="Equation.3">
                  <p:embed/>
                </p:oleObj>
              </mc:Choice>
              <mc:Fallback>
                <p:oleObj name="方程式" r:id="rId7" imgW="380835" imgH="203112" progId="Equation.3">
                  <p:embed/>
                  <p:pic>
                    <p:nvPicPr>
                      <p:cNvPr id="0" name="Picture 7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79259" y="2544412"/>
                        <a:ext cx="1371600" cy="546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96294172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8794" y="227015"/>
            <a:ext cx="10290220" cy="59517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5779973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838200" y="365126"/>
            <a:ext cx="10379299" cy="1038672"/>
          </a:xfrm>
        </p:spPr>
        <p:txBody>
          <a:bodyPr>
            <a:normAutofit fontScale="90000"/>
          </a:bodyPr>
          <a:lstStyle/>
          <a:p>
            <a:pPr eaLnBrk="1" hangingPunct="1"/>
            <a:r>
              <a:rPr lang="en-GB" altLang="zh-TW" dirty="0" smtClean="0"/>
              <a:t>Selection of Parameters for </a:t>
            </a:r>
            <a:r>
              <a:rPr lang="en-GB" altLang="zh-TW" dirty="0" err="1" smtClean="0"/>
              <a:t>Contraharmonic</a:t>
            </a:r>
            <a:r>
              <a:rPr lang="en-GB" altLang="zh-TW" dirty="0" smtClean="0"/>
              <a:t> Filter</a:t>
            </a:r>
            <a:endParaRPr lang="zh-TW" altLang="en-US" dirty="0" smtClean="0"/>
          </a:p>
        </p:txBody>
      </p:sp>
      <p:sp>
        <p:nvSpPr>
          <p:cNvPr id="33795" name="Rectangle 3"/>
          <p:cNvSpPr>
            <a:spLocks noGrp="1" noChangeArrowheads="1"/>
          </p:cNvSpPr>
          <p:nvPr>
            <p:ph type="body" idx="1"/>
          </p:nvPr>
        </p:nvSpPr>
        <p:spPr/>
        <p:txBody>
          <a:bodyPr/>
          <a:lstStyle/>
          <a:p>
            <a:pPr eaLnBrk="1" hangingPunct="1"/>
            <a:endParaRPr lang="zh-TW" altLang="en-US" dirty="0" smtClean="0"/>
          </a:p>
        </p:txBody>
      </p:sp>
      <p:pic>
        <p:nvPicPr>
          <p:cNvPr id="3379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4248" y="1803043"/>
            <a:ext cx="10367493" cy="419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815151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9168685" cy="948520"/>
          </a:xfrm>
        </p:spPr>
        <p:txBody>
          <a:bodyPr/>
          <a:lstStyle/>
          <a:p>
            <a:r>
              <a:rPr lang="en-GB" dirty="0" smtClean="0">
                <a:latin typeface="Trebuchet MS" pitchFamily="34" charset="0"/>
              </a:rPr>
              <a:t>Contents</a:t>
            </a:r>
            <a:endParaRPr lang="en-IN" dirty="0">
              <a:latin typeface="Trebuchet MS" pitchFamily="34" charset="0"/>
            </a:endParaRPr>
          </a:p>
        </p:txBody>
      </p:sp>
      <p:sp>
        <p:nvSpPr>
          <p:cNvPr id="3" name="Content Placeholder 2"/>
          <p:cNvSpPr>
            <a:spLocks noGrp="1"/>
          </p:cNvSpPr>
          <p:nvPr>
            <p:ph idx="1"/>
          </p:nvPr>
        </p:nvSpPr>
        <p:spPr>
          <a:xfrm>
            <a:off x="851080" y="1429555"/>
            <a:ext cx="8846712" cy="4391696"/>
          </a:xfrm>
        </p:spPr>
        <p:txBody>
          <a:bodyPr>
            <a:normAutofit fontScale="92500" lnSpcReduction="20000"/>
          </a:bodyPr>
          <a:lstStyle/>
          <a:p>
            <a:r>
              <a:rPr lang="en-GB" dirty="0" smtClean="0"/>
              <a:t>Model of the Image Degradation/Restoration Process</a:t>
            </a:r>
          </a:p>
          <a:p>
            <a:r>
              <a:rPr lang="en-GB" dirty="0" smtClean="0"/>
              <a:t>Noise Models</a:t>
            </a:r>
          </a:p>
          <a:p>
            <a:r>
              <a:rPr lang="en-GB" dirty="0" smtClean="0"/>
              <a:t>Restoration in the presence of Noise only-Spatial Filtering</a:t>
            </a:r>
          </a:p>
          <a:p>
            <a:r>
              <a:rPr lang="en-GB" dirty="0" smtClean="0"/>
              <a:t>Periodic Noise Reduction by Frequency Domain Filtering</a:t>
            </a:r>
          </a:p>
          <a:p>
            <a:r>
              <a:rPr lang="en-GB" dirty="0" smtClean="0"/>
              <a:t>Linear, Position-Invariant Degradations</a:t>
            </a:r>
          </a:p>
          <a:p>
            <a:r>
              <a:rPr lang="en-GB" dirty="0" smtClean="0"/>
              <a:t>Estimating the Degradation Function</a:t>
            </a:r>
          </a:p>
          <a:p>
            <a:r>
              <a:rPr lang="en-GB" dirty="0" smtClean="0"/>
              <a:t>Inverse Filtering</a:t>
            </a:r>
          </a:p>
          <a:p>
            <a:r>
              <a:rPr lang="en-GB" dirty="0" smtClean="0"/>
              <a:t>Wiener Filtering</a:t>
            </a:r>
          </a:p>
          <a:p>
            <a:r>
              <a:rPr lang="en-GB" dirty="0" smtClean="0"/>
              <a:t>Constrained Least Squares Filtering</a:t>
            </a:r>
          </a:p>
          <a:p>
            <a:r>
              <a:rPr lang="en-GB" dirty="0" smtClean="0"/>
              <a:t>Geometric </a:t>
            </a:r>
            <a:r>
              <a:rPr lang="en-GB" smtClean="0"/>
              <a:t>Mean Filter</a:t>
            </a:r>
            <a:endParaRPr lang="en-IN" dirty="0"/>
          </a:p>
        </p:txBody>
      </p:sp>
    </p:spTree>
    <p:extLst>
      <p:ext uri="{BB962C8B-B14F-4D97-AF65-F5344CB8AC3E}">
        <p14:creationId xmlns:p14="http://schemas.microsoft.com/office/powerpoint/2010/main" val="108410226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normAutofit/>
          </a:bodyPr>
          <a:lstStyle/>
          <a:p>
            <a:pPr eaLnBrk="1" hangingPunct="1"/>
            <a:r>
              <a:rPr lang="en-GB" altLang="zh-TW" sz="4000" dirty="0" smtClean="0">
                <a:latin typeface="Trebuchet MS" pitchFamily="34" charset="0"/>
              </a:rPr>
              <a:t>Median Filter</a:t>
            </a:r>
            <a:endParaRPr lang="zh-TW" altLang="en-US" sz="4000" dirty="0" smtClean="0">
              <a:latin typeface="Trebuchet MS" pitchFamily="34" charset="0"/>
            </a:endParaRPr>
          </a:p>
        </p:txBody>
      </p:sp>
      <p:sp>
        <p:nvSpPr>
          <p:cNvPr id="34819" name="Rectangle 3"/>
          <p:cNvSpPr>
            <a:spLocks noGrp="1" noChangeArrowheads="1"/>
          </p:cNvSpPr>
          <p:nvPr>
            <p:ph type="body" idx="1"/>
          </p:nvPr>
        </p:nvSpPr>
        <p:spPr/>
        <p:txBody>
          <a:bodyPr/>
          <a:lstStyle/>
          <a:p>
            <a:pPr eaLnBrk="1" hangingPunct="1"/>
            <a:r>
              <a:rPr lang="en-US" altLang="zh-TW" dirty="0" smtClean="0"/>
              <a:t>Order-statistics filters</a:t>
            </a:r>
          </a:p>
          <a:p>
            <a:pPr lvl="1" eaLnBrk="1" hangingPunct="1"/>
            <a:r>
              <a:rPr lang="en-US" altLang="zh-TW" dirty="0" smtClean="0"/>
              <a:t>Median filter</a:t>
            </a:r>
          </a:p>
          <a:p>
            <a:pPr lvl="2" eaLnBrk="1" hangingPunct="1"/>
            <a:r>
              <a:rPr lang="en-US" altLang="zh-TW" dirty="0" smtClean="0"/>
              <a:t>Effective in the presence of both bipolar and unipolar impulse noise</a:t>
            </a:r>
          </a:p>
        </p:txBody>
      </p:sp>
      <p:graphicFrame>
        <p:nvGraphicFramePr>
          <p:cNvPr id="34820" name="Object 4"/>
          <p:cNvGraphicFramePr>
            <a:graphicFrameLocks noChangeAspect="1"/>
          </p:cNvGraphicFramePr>
          <p:nvPr/>
        </p:nvGraphicFramePr>
        <p:xfrm>
          <a:off x="3771900" y="3789363"/>
          <a:ext cx="5685367" cy="919162"/>
        </p:xfrm>
        <a:graphic>
          <a:graphicData uri="http://schemas.openxmlformats.org/presentationml/2006/ole">
            <mc:AlternateContent xmlns:mc="http://schemas.openxmlformats.org/markup-compatibility/2006">
              <mc:Choice xmlns:v="urn:schemas-microsoft-com:vml" Requires="v">
                <p:oleObj spid="_x0000_s14371" name="方程式" r:id="rId3" imgW="1574800" imgH="342900" progId="Equation.3">
                  <p:embed/>
                </p:oleObj>
              </mc:Choice>
              <mc:Fallback>
                <p:oleObj name="方程式" r:id="rId3" imgW="1574800" imgH="342900" progId="Equation.3">
                  <p:embed/>
                  <p:pic>
                    <p:nvPicPr>
                      <p:cNvPr id="0" name="Picture 3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71900" y="3789363"/>
                        <a:ext cx="5685367" cy="9191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04158778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1262130" y="365126"/>
            <a:ext cx="8293994" cy="1038672"/>
          </a:xfrm>
        </p:spPr>
        <p:txBody>
          <a:bodyPr>
            <a:normAutofit/>
          </a:bodyPr>
          <a:lstStyle/>
          <a:p>
            <a:pPr eaLnBrk="1" hangingPunct="1"/>
            <a:r>
              <a:rPr lang="en-GB" altLang="zh-TW" sz="4000" dirty="0" smtClean="0">
                <a:latin typeface="Trebuchet MS" pitchFamily="34" charset="0"/>
              </a:rPr>
              <a:t>Max and Min Filters</a:t>
            </a:r>
            <a:endParaRPr lang="zh-TW" altLang="en-US" sz="4000" dirty="0" smtClean="0">
              <a:latin typeface="Trebuchet MS" pitchFamily="34" charset="0"/>
            </a:endParaRPr>
          </a:p>
        </p:txBody>
      </p:sp>
      <p:sp>
        <p:nvSpPr>
          <p:cNvPr id="35843" name="Rectangle 3"/>
          <p:cNvSpPr>
            <a:spLocks noGrp="1" noChangeArrowheads="1"/>
          </p:cNvSpPr>
          <p:nvPr>
            <p:ph type="body" idx="1"/>
          </p:nvPr>
        </p:nvSpPr>
        <p:spPr/>
        <p:txBody>
          <a:bodyPr/>
          <a:lstStyle/>
          <a:p>
            <a:pPr lvl="1" eaLnBrk="1" hangingPunct="1"/>
            <a:r>
              <a:rPr lang="en-US" altLang="zh-TW" dirty="0" smtClean="0"/>
              <a:t>Max and min filters</a:t>
            </a:r>
          </a:p>
          <a:p>
            <a:pPr lvl="2" eaLnBrk="1" hangingPunct="1"/>
            <a:r>
              <a:rPr lang="en-US" altLang="zh-TW" dirty="0" smtClean="0"/>
              <a:t>max filters reduce pepper noise</a:t>
            </a:r>
          </a:p>
          <a:p>
            <a:pPr lvl="2" eaLnBrk="1" hangingPunct="1"/>
            <a:endParaRPr lang="en-US" altLang="zh-TW" dirty="0" smtClean="0"/>
          </a:p>
          <a:p>
            <a:pPr lvl="2" eaLnBrk="1" hangingPunct="1"/>
            <a:endParaRPr lang="en-US" altLang="zh-TW" dirty="0" smtClean="0"/>
          </a:p>
          <a:p>
            <a:pPr lvl="2" eaLnBrk="1" hangingPunct="1"/>
            <a:endParaRPr lang="en-US" altLang="zh-TW" dirty="0" smtClean="0"/>
          </a:p>
          <a:p>
            <a:pPr lvl="2" eaLnBrk="1" hangingPunct="1"/>
            <a:r>
              <a:rPr lang="en-US" altLang="zh-TW" dirty="0" smtClean="0"/>
              <a:t>min filters reduce salt noise</a:t>
            </a:r>
          </a:p>
        </p:txBody>
      </p:sp>
      <p:graphicFrame>
        <p:nvGraphicFramePr>
          <p:cNvPr id="35844" name="Object 4"/>
          <p:cNvGraphicFramePr>
            <a:graphicFrameLocks noChangeAspect="1"/>
          </p:cNvGraphicFramePr>
          <p:nvPr/>
        </p:nvGraphicFramePr>
        <p:xfrm>
          <a:off x="4167717" y="2797176"/>
          <a:ext cx="5317067" cy="919163"/>
        </p:xfrm>
        <a:graphic>
          <a:graphicData uri="http://schemas.openxmlformats.org/presentationml/2006/ole">
            <mc:AlternateContent xmlns:mc="http://schemas.openxmlformats.org/markup-compatibility/2006">
              <mc:Choice xmlns:v="urn:schemas-microsoft-com:vml" Requires="v">
                <p:oleObj spid="_x0000_s15430" name="方程式" r:id="rId3" imgW="1473200" imgH="342900" progId="Equation.3">
                  <p:embed/>
                </p:oleObj>
              </mc:Choice>
              <mc:Fallback>
                <p:oleObj name="方程式" r:id="rId3" imgW="1473200" imgH="342900" progId="Equation.3">
                  <p:embed/>
                  <p:pic>
                    <p:nvPicPr>
                      <p:cNvPr id="0" name="Picture 6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67717" y="2797176"/>
                        <a:ext cx="5317067" cy="9191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845" name="Object 5"/>
          <p:cNvGraphicFramePr>
            <a:graphicFrameLocks noChangeAspect="1"/>
          </p:cNvGraphicFramePr>
          <p:nvPr/>
        </p:nvGraphicFramePr>
        <p:xfrm>
          <a:off x="4176184" y="4597401"/>
          <a:ext cx="5317067" cy="885825"/>
        </p:xfrm>
        <a:graphic>
          <a:graphicData uri="http://schemas.openxmlformats.org/presentationml/2006/ole">
            <mc:AlternateContent xmlns:mc="http://schemas.openxmlformats.org/markup-compatibility/2006">
              <mc:Choice xmlns:v="urn:schemas-microsoft-com:vml" Requires="v">
                <p:oleObj spid="_x0000_s15431" name="方程式" r:id="rId5" imgW="1473200" imgH="330200" progId="Equation.3">
                  <p:embed/>
                </p:oleObj>
              </mc:Choice>
              <mc:Fallback>
                <p:oleObj name="方程式" r:id="rId5" imgW="1473200" imgH="330200" progId="Equation.3">
                  <p:embed/>
                  <p:pic>
                    <p:nvPicPr>
                      <p:cNvPr id="0" name="Picture 6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76184" y="4597401"/>
                        <a:ext cx="5317067" cy="885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22154272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1390918" y="365125"/>
            <a:ext cx="7856113" cy="1025793"/>
          </a:xfrm>
        </p:spPr>
        <p:txBody>
          <a:bodyPr>
            <a:normAutofit/>
          </a:bodyPr>
          <a:lstStyle/>
          <a:p>
            <a:pPr eaLnBrk="1" hangingPunct="1"/>
            <a:r>
              <a:rPr lang="en-GB" altLang="zh-TW" sz="4000" dirty="0" smtClean="0">
                <a:latin typeface="Trebuchet MS" pitchFamily="34" charset="0"/>
              </a:rPr>
              <a:t>Midpoint filter</a:t>
            </a:r>
            <a:endParaRPr lang="zh-TW" altLang="en-US" sz="4000" dirty="0" smtClean="0">
              <a:latin typeface="Trebuchet MS" pitchFamily="34" charset="0"/>
            </a:endParaRPr>
          </a:p>
        </p:txBody>
      </p:sp>
      <p:sp>
        <p:nvSpPr>
          <p:cNvPr id="36867" name="Rectangle 3"/>
          <p:cNvSpPr>
            <a:spLocks noGrp="1" noChangeArrowheads="1"/>
          </p:cNvSpPr>
          <p:nvPr>
            <p:ph type="body" idx="1"/>
          </p:nvPr>
        </p:nvSpPr>
        <p:spPr/>
        <p:txBody>
          <a:bodyPr/>
          <a:lstStyle/>
          <a:p>
            <a:pPr lvl="1" eaLnBrk="1" hangingPunct="1"/>
            <a:r>
              <a:rPr lang="en-US" altLang="zh-TW" dirty="0" smtClean="0"/>
              <a:t>Midpoint filter</a:t>
            </a:r>
          </a:p>
          <a:p>
            <a:pPr lvl="2" eaLnBrk="1" hangingPunct="1"/>
            <a:r>
              <a:rPr lang="en-US" altLang="zh-TW" dirty="0" smtClean="0"/>
              <a:t>Works best for randomly distributed noise, like Gaussian or uniform noise</a:t>
            </a:r>
          </a:p>
        </p:txBody>
      </p:sp>
      <p:graphicFrame>
        <p:nvGraphicFramePr>
          <p:cNvPr id="36868" name="Object 4"/>
          <p:cNvGraphicFramePr>
            <a:graphicFrameLocks noChangeAspect="1"/>
          </p:cNvGraphicFramePr>
          <p:nvPr/>
        </p:nvGraphicFramePr>
        <p:xfrm>
          <a:off x="2283884" y="3135314"/>
          <a:ext cx="9764183" cy="1157287"/>
        </p:xfrm>
        <a:graphic>
          <a:graphicData uri="http://schemas.openxmlformats.org/presentationml/2006/ole">
            <mc:AlternateContent xmlns:mc="http://schemas.openxmlformats.org/markup-compatibility/2006">
              <mc:Choice xmlns:v="urn:schemas-microsoft-com:vml" Requires="v">
                <p:oleObj spid="_x0000_s16420" name="方程式" r:id="rId3" imgW="2705100" imgH="431800" progId="Equation.3">
                  <p:embed/>
                </p:oleObj>
              </mc:Choice>
              <mc:Fallback>
                <p:oleObj name="方程式" r:id="rId3" imgW="2705100" imgH="431800" progId="Equation.3">
                  <p:embed/>
                  <p:pic>
                    <p:nvPicPr>
                      <p:cNvPr id="0" name="Picture 3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3884" y="3135314"/>
                        <a:ext cx="9764183" cy="11572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8403753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1262130" y="365125"/>
            <a:ext cx="8718997" cy="1325563"/>
          </a:xfrm>
        </p:spPr>
        <p:txBody>
          <a:bodyPr>
            <a:normAutofit/>
          </a:bodyPr>
          <a:lstStyle/>
          <a:p>
            <a:pPr eaLnBrk="1" hangingPunct="1"/>
            <a:r>
              <a:rPr lang="en-GB" altLang="zh-TW" sz="4000" dirty="0" smtClean="0">
                <a:latin typeface="Trebuchet MS" pitchFamily="34" charset="0"/>
              </a:rPr>
              <a:t>Alpha-trimmed mean filter</a:t>
            </a:r>
            <a:endParaRPr lang="zh-TW" altLang="en-US" sz="4000" dirty="0" smtClean="0">
              <a:latin typeface="Trebuchet MS" pitchFamily="34" charset="0"/>
            </a:endParaRPr>
          </a:p>
        </p:txBody>
      </p:sp>
      <p:sp>
        <p:nvSpPr>
          <p:cNvPr id="37891" name="Rectangle 3"/>
          <p:cNvSpPr>
            <a:spLocks noGrp="1" noChangeArrowheads="1"/>
          </p:cNvSpPr>
          <p:nvPr>
            <p:ph type="body" idx="1"/>
          </p:nvPr>
        </p:nvSpPr>
        <p:spPr/>
        <p:txBody>
          <a:bodyPr/>
          <a:lstStyle/>
          <a:p>
            <a:pPr lvl="1" eaLnBrk="1" hangingPunct="1"/>
            <a:r>
              <a:rPr lang="en-US" altLang="zh-TW" sz="2800" dirty="0" smtClean="0"/>
              <a:t>Alpha-trimmed mean filter</a:t>
            </a:r>
          </a:p>
          <a:p>
            <a:pPr lvl="2" eaLnBrk="1" hangingPunct="1"/>
            <a:r>
              <a:rPr lang="en-US" altLang="zh-TW" sz="2400" dirty="0" smtClean="0"/>
              <a:t>Delete the d/2 lowest and the d/2 highest gray-level values</a:t>
            </a:r>
          </a:p>
          <a:p>
            <a:pPr lvl="2" eaLnBrk="1" hangingPunct="1"/>
            <a:r>
              <a:rPr lang="en-US" altLang="zh-TW" sz="2400" dirty="0" smtClean="0"/>
              <a:t>Useful in situations involving multiple types of noise, such as a combination of salt-and-pepper and Gaussian noise</a:t>
            </a:r>
          </a:p>
        </p:txBody>
      </p:sp>
      <p:graphicFrame>
        <p:nvGraphicFramePr>
          <p:cNvPr id="37892" name="Object 4"/>
          <p:cNvGraphicFramePr>
            <a:graphicFrameLocks noChangeAspect="1"/>
          </p:cNvGraphicFramePr>
          <p:nvPr>
            <p:extLst>
              <p:ext uri="{D42A27DB-BD31-4B8C-83A1-F6EECF244321}">
                <p14:modId xmlns:p14="http://schemas.microsoft.com/office/powerpoint/2010/main" val="3530672510"/>
              </p:ext>
            </p:extLst>
          </p:nvPr>
        </p:nvGraphicFramePr>
        <p:xfrm>
          <a:off x="3017652" y="3657287"/>
          <a:ext cx="6462184" cy="1225550"/>
        </p:xfrm>
        <a:graphic>
          <a:graphicData uri="http://schemas.openxmlformats.org/presentationml/2006/ole">
            <mc:AlternateContent xmlns:mc="http://schemas.openxmlformats.org/markup-compatibility/2006">
              <mc:Choice xmlns:v="urn:schemas-microsoft-com:vml" Requires="v">
                <p:oleObj spid="_x0000_s17445" name="方程式" r:id="rId3" imgW="1790700" imgH="457200" progId="Equation.3">
                  <p:embed/>
                </p:oleObj>
              </mc:Choice>
              <mc:Fallback>
                <p:oleObj name="方程式" r:id="rId3" imgW="1790700" imgH="457200" progId="Equation.3">
                  <p:embed/>
                  <p:pic>
                    <p:nvPicPr>
                      <p:cNvPr id="0" name="Picture 3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17652" y="3657287"/>
                        <a:ext cx="6462184" cy="1225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407531141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endParaRPr lang="zh-TW" altLang="en-US" smtClean="0"/>
          </a:p>
        </p:txBody>
      </p:sp>
      <p:sp>
        <p:nvSpPr>
          <p:cNvPr id="38915" name="Rectangle 3"/>
          <p:cNvSpPr>
            <a:spLocks noGrp="1" noChangeArrowheads="1"/>
          </p:cNvSpPr>
          <p:nvPr>
            <p:ph type="body" idx="1"/>
          </p:nvPr>
        </p:nvSpPr>
        <p:spPr/>
        <p:txBody>
          <a:bodyPr/>
          <a:lstStyle/>
          <a:p>
            <a:pPr eaLnBrk="1" hangingPunct="1"/>
            <a:endParaRPr lang="zh-TW" altLang="en-US" smtClean="0"/>
          </a:p>
        </p:txBody>
      </p:sp>
      <p:pic>
        <p:nvPicPr>
          <p:cNvPr id="3891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209553"/>
            <a:ext cx="10223377" cy="59207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0950038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838200" y="365125"/>
            <a:ext cx="9065654" cy="987157"/>
          </a:xfrm>
        </p:spPr>
        <p:txBody>
          <a:bodyPr/>
          <a:lstStyle/>
          <a:p>
            <a:pPr eaLnBrk="1" hangingPunct="1"/>
            <a:r>
              <a:rPr lang="en-GB" altLang="zh-TW" dirty="0" smtClean="0"/>
              <a:t>Max and Min Filter</a:t>
            </a:r>
            <a:endParaRPr lang="zh-TW" altLang="en-US" dirty="0" smtClean="0"/>
          </a:p>
        </p:txBody>
      </p:sp>
      <p:sp>
        <p:nvSpPr>
          <p:cNvPr id="39939" name="Rectangle 3"/>
          <p:cNvSpPr>
            <a:spLocks noGrp="1" noChangeArrowheads="1"/>
          </p:cNvSpPr>
          <p:nvPr>
            <p:ph type="body" idx="1"/>
          </p:nvPr>
        </p:nvSpPr>
        <p:spPr/>
        <p:txBody>
          <a:bodyPr/>
          <a:lstStyle/>
          <a:p>
            <a:pPr eaLnBrk="1" hangingPunct="1"/>
            <a:endParaRPr lang="zh-TW" altLang="en-US" smtClean="0"/>
          </a:p>
        </p:txBody>
      </p:sp>
      <p:pic>
        <p:nvPicPr>
          <p:cNvPr id="3994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7127" y="1700213"/>
            <a:ext cx="10457645" cy="3889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2302128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387" y="0"/>
            <a:ext cx="5416551" cy="584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6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68271" y="4912236"/>
            <a:ext cx="8323729" cy="11969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0336321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838200" y="365125"/>
            <a:ext cx="4661079" cy="690943"/>
          </a:xfrm>
        </p:spPr>
        <p:txBody>
          <a:bodyPr>
            <a:normAutofit/>
          </a:bodyPr>
          <a:lstStyle/>
          <a:p>
            <a:pPr eaLnBrk="1" hangingPunct="1"/>
            <a:r>
              <a:rPr lang="en-GB" altLang="zh-TW" sz="4000" dirty="0" smtClean="0">
                <a:latin typeface="Trebuchet MS" pitchFamily="34" charset="0"/>
              </a:rPr>
              <a:t>Adaptive Filter</a:t>
            </a:r>
            <a:endParaRPr lang="zh-TW" altLang="en-US" sz="4000" dirty="0" smtClean="0">
              <a:latin typeface="Trebuchet MS" pitchFamily="34" charset="0"/>
            </a:endParaRPr>
          </a:p>
        </p:txBody>
      </p:sp>
      <p:sp>
        <p:nvSpPr>
          <p:cNvPr id="41987" name="Rectangle 3"/>
          <p:cNvSpPr>
            <a:spLocks noGrp="1" noChangeArrowheads="1"/>
          </p:cNvSpPr>
          <p:nvPr>
            <p:ph type="body" idx="1"/>
          </p:nvPr>
        </p:nvSpPr>
        <p:spPr>
          <a:xfrm>
            <a:off x="799563" y="1068947"/>
            <a:ext cx="10515600" cy="5048518"/>
          </a:xfrm>
        </p:spPr>
        <p:txBody>
          <a:bodyPr/>
          <a:lstStyle/>
          <a:p>
            <a:pPr eaLnBrk="1" hangingPunct="1"/>
            <a:r>
              <a:rPr lang="en-US" altLang="zh-TW" dirty="0" smtClean="0"/>
              <a:t>Adaptive, local noise reduction filter whose behavior changes based on the statistical characteristics of the image inside the filter region.</a:t>
            </a:r>
          </a:p>
          <a:p>
            <a:pPr eaLnBrk="1" hangingPunct="1"/>
            <a:endParaRPr lang="en-US" altLang="zh-TW" dirty="0" smtClean="0"/>
          </a:p>
          <a:p>
            <a:pPr lvl="1" eaLnBrk="1" hangingPunct="1"/>
            <a:r>
              <a:rPr lang="en-US" altLang="zh-TW" dirty="0" smtClean="0"/>
              <a:t>If           is zero, return simply the value of</a:t>
            </a:r>
          </a:p>
          <a:p>
            <a:pPr marL="457200" lvl="1" indent="0" eaLnBrk="1" hangingPunct="1">
              <a:buNone/>
            </a:pPr>
            <a:r>
              <a:rPr lang="en-US" altLang="zh-TW" dirty="0" smtClean="0"/>
              <a:t> </a:t>
            </a:r>
          </a:p>
          <a:p>
            <a:pPr lvl="1" eaLnBrk="1" hangingPunct="1"/>
            <a:r>
              <a:rPr lang="en-US" altLang="zh-TW" dirty="0" smtClean="0"/>
              <a:t>If                             , return a value close to</a:t>
            </a:r>
          </a:p>
          <a:p>
            <a:pPr lvl="1" eaLnBrk="1" hangingPunct="1"/>
            <a:endParaRPr lang="en-US" altLang="zh-TW" dirty="0" smtClean="0"/>
          </a:p>
          <a:p>
            <a:pPr lvl="1" eaLnBrk="1" hangingPunct="1"/>
            <a:r>
              <a:rPr lang="en-US" altLang="zh-TW" dirty="0" smtClean="0"/>
              <a:t>If                           , return the arithmetic mean value</a:t>
            </a:r>
          </a:p>
        </p:txBody>
      </p:sp>
      <p:graphicFrame>
        <p:nvGraphicFramePr>
          <p:cNvPr id="41988" name="Object 4"/>
          <p:cNvGraphicFramePr>
            <a:graphicFrameLocks noChangeAspect="1"/>
          </p:cNvGraphicFramePr>
          <p:nvPr>
            <p:extLst>
              <p:ext uri="{D42A27DB-BD31-4B8C-83A1-F6EECF244321}">
                <p14:modId xmlns:p14="http://schemas.microsoft.com/office/powerpoint/2010/main" val="1642594343"/>
              </p:ext>
            </p:extLst>
          </p:nvPr>
        </p:nvGraphicFramePr>
        <p:xfrm>
          <a:off x="1818855" y="2261646"/>
          <a:ext cx="732367" cy="682625"/>
        </p:xfrm>
        <a:graphic>
          <a:graphicData uri="http://schemas.openxmlformats.org/presentationml/2006/ole">
            <mc:AlternateContent xmlns:mc="http://schemas.openxmlformats.org/markup-compatibility/2006">
              <mc:Choice xmlns:v="urn:schemas-microsoft-com:vml" Requires="v">
                <p:oleObj spid="_x0000_s18686" name="方程式" r:id="rId3" imgW="203024" imgH="253780" progId="Equation.3">
                  <p:embed/>
                </p:oleObj>
              </mc:Choice>
              <mc:Fallback>
                <p:oleObj name="方程式" r:id="rId3" imgW="203024" imgH="253780" progId="Equation.3">
                  <p:embed/>
                  <p:pic>
                    <p:nvPicPr>
                      <p:cNvPr id="0" name="Picture 24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18855" y="2261646"/>
                        <a:ext cx="732367" cy="682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1989" name="Object 5"/>
          <p:cNvGraphicFramePr>
            <a:graphicFrameLocks noChangeAspect="1"/>
          </p:cNvGraphicFramePr>
          <p:nvPr>
            <p:extLst>
              <p:ext uri="{D42A27DB-BD31-4B8C-83A1-F6EECF244321}">
                <p14:modId xmlns:p14="http://schemas.microsoft.com/office/powerpoint/2010/main" val="1952523133"/>
              </p:ext>
            </p:extLst>
          </p:nvPr>
        </p:nvGraphicFramePr>
        <p:xfrm>
          <a:off x="6973075" y="3193052"/>
          <a:ext cx="1693333" cy="546100"/>
        </p:xfrm>
        <a:graphic>
          <a:graphicData uri="http://schemas.openxmlformats.org/presentationml/2006/ole">
            <mc:AlternateContent xmlns:mc="http://schemas.openxmlformats.org/markup-compatibility/2006">
              <mc:Choice xmlns:v="urn:schemas-microsoft-com:vml" Requires="v">
                <p:oleObj spid="_x0000_s18687" name="方程式" r:id="rId5" imgW="469696" imgH="203112" progId="Equation.3">
                  <p:embed/>
                </p:oleObj>
              </mc:Choice>
              <mc:Fallback>
                <p:oleObj name="方程式" r:id="rId5" imgW="469696" imgH="203112" progId="Equation.3">
                  <p:embed/>
                  <p:pic>
                    <p:nvPicPr>
                      <p:cNvPr id="0" name="Picture 24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73075" y="3193052"/>
                        <a:ext cx="1693333" cy="546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1990" name="Object 6"/>
          <p:cNvGraphicFramePr>
            <a:graphicFrameLocks noChangeAspect="1"/>
          </p:cNvGraphicFramePr>
          <p:nvPr>
            <p:extLst>
              <p:ext uri="{D42A27DB-BD31-4B8C-83A1-F6EECF244321}">
                <p14:modId xmlns:p14="http://schemas.microsoft.com/office/powerpoint/2010/main" val="453639450"/>
              </p:ext>
            </p:extLst>
          </p:nvPr>
        </p:nvGraphicFramePr>
        <p:xfrm>
          <a:off x="1849309" y="3043771"/>
          <a:ext cx="1924049" cy="682625"/>
        </p:xfrm>
        <a:graphic>
          <a:graphicData uri="http://schemas.openxmlformats.org/presentationml/2006/ole">
            <mc:AlternateContent xmlns:mc="http://schemas.openxmlformats.org/markup-compatibility/2006">
              <mc:Choice xmlns:v="urn:schemas-microsoft-com:vml" Requires="v">
                <p:oleObj spid="_x0000_s18688" name="Equation" r:id="rId7" imgW="533160" imgH="253800" progId="Equation.3">
                  <p:embed/>
                </p:oleObj>
              </mc:Choice>
              <mc:Fallback>
                <p:oleObj name="Equation" r:id="rId7" imgW="533160" imgH="253800" progId="Equation.3">
                  <p:embed/>
                  <p:pic>
                    <p:nvPicPr>
                      <p:cNvPr id="0" name="Picture 24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49309" y="3043771"/>
                        <a:ext cx="1924049" cy="682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1991" name="Object 7"/>
          <p:cNvGraphicFramePr>
            <a:graphicFrameLocks noChangeAspect="1"/>
          </p:cNvGraphicFramePr>
          <p:nvPr>
            <p:extLst>
              <p:ext uri="{D42A27DB-BD31-4B8C-83A1-F6EECF244321}">
                <p14:modId xmlns:p14="http://schemas.microsoft.com/office/powerpoint/2010/main" val="3398015160"/>
              </p:ext>
            </p:extLst>
          </p:nvPr>
        </p:nvGraphicFramePr>
        <p:xfrm>
          <a:off x="7022268" y="2441948"/>
          <a:ext cx="1693333" cy="546100"/>
        </p:xfrm>
        <a:graphic>
          <a:graphicData uri="http://schemas.openxmlformats.org/presentationml/2006/ole">
            <mc:AlternateContent xmlns:mc="http://schemas.openxmlformats.org/markup-compatibility/2006">
              <mc:Choice xmlns:v="urn:schemas-microsoft-com:vml" Requires="v">
                <p:oleObj spid="_x0000_s18689" name="方程式" r:id="rId9" imgW="469696" imgH="203112" progId="Equation.3">
                  <p:embed/>
                </p:oleObj>
              </mc:Choice>
              <mc:Fallback>
                <p:oleObj name="方程式" r:id="rId9" imgW="469696" imgH="203112" progId="Equation.3">
                  <p:embed/>
                  <p:pic>
                    <p:nvPicPr>
                      <p:cNvPr id="0" name="Picture 24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22268" y="2441948"/>
                        <a:ext cx="1693333" cy="546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1992" name="Object 8"/>
          <p:cNvGraphicFramePr>
            <a:graphicFrameLocks noChangeAspect="1"/>
          </p:cNvGraphicFramePr>
          <p:nvPr>
            <p:extLst>
              <p:ext uri="{D42A27DB-BD31-4B8C-83A1-F6EECF244321}">
                <p14:modId xmlns:p14="http://schemas.microsoft.com/office/powerpoint/2010/main" val="3895649065"/>
              </p:ext>
            </p:extLst>
          </p:nvPr>
        </p:nvGraphicFramePr>
        <p:xfrm>
          <a:off x="1787238" y="3863965"/>
          <a:ext cx="1924049" cy="682625"/>
        </p:xfrm>
        <a:graphic>
          <a:graphicData uri="http://schemas.openxmlformats.org/presentationml/2006/ole">
            <mc:AlternateContent xmlns:mc="http://schemas.openxmlformats.org/markup-compatibility/2006">
              <mc:Choice xmlns:v="urn:schemas-microsoft-com:vml" Requires="v">
                <p:oleObj spid="_x0000_s18690" name="方程式" r:id="rId10" imgW="533169" imgH="253890" progId="Equation.3">
                  <p:embed/>
                </p:oleObj>
              </mc:Choice>
              <mc:Fallback>
                <p:oleObj name="方程式" r:id="rId10" imgW="533169" imgH="253890" progId="Equation.3">
                  <p:embed/>
                  <p:pic>
                    <p:nvPicPr>
                      <p:cNvPr id="0" name="Picture 24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787238" y="3863965"/>
                        <a:ext cx="1924049" cy="682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1993" name="Object 9"/>
          <p:cNvGraphicFramePr>
            <a:graphicFrameLocks noChangeAspect="1"/>
          </p:cNvGraphicFramePr>
          <p:nvPr>
            <p:extLst>
              <p:ext uri="{D42A27DB-BD31-4B8C-83A1-F6EECF244321}">
                <p14:modId xmlns:p14="http://schemas.microsoft.com/office/powerpoint/2010/main" val="1220693571"/>
              </p:ext>
            </p:extLst>
          </p:nvPr>
        </p:nvGraphicFramePr>
        <p:xfrm>
          <a:off x="8188435" y="3948852"/>
          <a:ext cx="778933" cy="579437"/>
        </p:xfrm>
        <a:graphic>
          <a:graphicData uri="http://schemas.openxmlformats.org/presentationml/2006/ole">
            <mc:AlternateContent xmlns:mc="http://schemas.openxmlformats.org/markup-compatibility/2006">
              <mc:Choice xmlns:v="urn:schemas-microsoft-com:vml" Requires="v">
                <p:oleObj spid="_x0000_s18691" name="方程式" r:id="rId12" imgW="215619" imgH="215619" progId="Equation.3">
                  <p:embed/>
                </p:oleObj>
              </mc:Choice>
              <mc:Fallback>
                <p:oleObj name="方程式" r:id="rId12" imgW="215619" imgH="215619" progId="Equation.3">
                  <p:embed/>
                  <p:pic>
                    <p:nvPicPr>
                      <p:cNvPr id="0" name="Picture 24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188435" y="3948852"/>
                        <a:ext cx="778933" cy="5794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1994" name="Object 10"/>
          <p:cNvGraphicFramePr>
            <a:graphicFrameLocks noChangeAspect="1"/>
          </p:cNvGraphicFramePr>
          <p:nvPr>
            <p:extLst>
              <p:ext uri="{D42A27DB-BD31-4B8C-83A1-F6EECF244321}">
                <p14:modId xmlns:p14="http://schemas.microsoft.com/office/powerpoint/2010/main" val="4078191811"/>
              </p:ext>
            </p:extLst>
          </p:nvPr>
        </p:nvGraphicFramePr>
        <p:xfrm>
          <a:off x="1870370" y="4797720"/>
          <a:ext cx="8020049" cy="1260475"/>
        </p:xfrm>
        <a:graphic>
          <a:graphicData uri="http://schemas.openxmlformats.org/presentationml/2006/ole">
            <mc:AlternateContent xmlns:mc="http://schemas.openxmlformats.org/markup-compatibility/2006">
              <mc:Choice xmlns:v="urn:schemas-microsoft-com:vml" Requires="v">
                <p:oleObj spid="_x0000_s18692" name="方程式" r:id="rId14" imgW="2222500" imgH="469900" progId="Equation.3">
                  <p:embed/>
                </p:oleObj>
              </mc:Choice>
              <mc:Fallback>
                <p:oleObj name="方程式" r:id="rId14" imgW="2222500" imgH="469900" progId="Equation.3">
                  <p:embed/>
                  <p:pic>
                    <p:nvPicPr>
                      <p:cNvPr id="0" name="Picture 246"/>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870370" y="4797720"/>
                        <a:ext cx="8020049" cy="1260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58143847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0981" y="109695"/>
            <a:ext cx="10174722" cy="58918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2726242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1854558" y="365125"/>
            <a:ext cx="6272011" cy="690943"/>
          </a:xfrm>
        </p:spPr>
        <p:txBody>
          <a:bodyPr>
            <a:normAutofit/>
          </a:bodyPr>
          <a:lstStyle/>
          <a:p>
            <a:pPr eaLnBrk="1" hangingPunct="1"/>
            <a:r>
              <a:rPr lang="en-GB" altLang="zh-TW" sz="4000" dirty="0" smtClean="0">
                <a:latin typeface="Trebuchet MS" pitchFamily="34" charset="0"/>
              </a:rPr>
              <a:t>Adaptive Median Filter</a:t>
            </a:r>
            <a:endParaRPr lang="zh-TW" altLang="en-US" sz="4000" dirty="0" smtClean="0">
              <a:latin typeface="Trebuchet MS" pitchFamily="34" charset="0"/>
            </a:endParaRPr>
          </a:p>
        </p:txBody>
      </p:sp>
      <p:sp>
        <p:nvSpPr>
          <p:cNvPr id="44035" name="Rectangle 3"/>
          <p:cNvSpPr>
            <a:spLocks noGrp="1" noChangeArrowheads="1"/>
          </p:cNvSpPr>
          <p:nvPr>
            <p:ph type="body" idx="1"/>
          </p:nvPr>
        </p:nvSpPr>
        <p:spPr>
          <a:xfrm>
            <a:off x="1440319" y="1337817"/>
            <a:ext cx="8695356" cy="4625975"/>
          </a:xfrm>
        </p:spPr>
        <p:txBody>
          <a:bodyPr/>
          <a:lstStyle/>
          <a:p>
            <a:pPr eaLnBrk="1" hangingPunct="1"/>
            <a:r>
              <a:rPr lang="en-US" altLang="zh-TW" dirty="0" smtClean="0"/>
              <a:t>Adaptive median filter</a:t>
            </a:r>
          </a:p>
          <a:p>
            <a:pPr lvl="1" eaLnBrk="1" hangingPunct="1"/>
            <a:r>
              <a:rPr lang="en-US" altLang="zh-TW" dirty="0" smtClean="0"/>
              <a:t>         = minimum gray level value in</a:t>
            </a:r>
          </a:p>
          <a:p>
            <a:pPr lvl="1" eaLnBrk="1" hangingPunct="1"/>
            <a:endParaRPr lang="en-US" altLang="zh-TW" dirty="0" smtClean="0"/>
          </a:p>
          <a:p>
            <a:pPr lvl="1" eaLnBrk="1" hangingPunct="1"/>
            <a:r>
              <a:rPr lang="en-US" altLang="zh-TW" dirty="0" smtClean="0"/>
              <a:t>         = maximum gray level value in</a:t>
            </a:r>
          </a:p>
          <a:p>
            <a:pPr lvl="1" eaLnBrk="1" hangingPunct="1"/>
            <a:endParaRPr lang="en-US" altLang="zh-TW" dirty="0" smtClean="0"/>
          </a:p>
          <a:p>
            <a:pPr lvl="1" eaLnBrk="1" hangingPunct="1"/>
            <a:r>
              <a:rPr lang="en-US" altLang="zh-TW" dirty="0" smtClean="0"/>
              <a:t>         = median of gray levels in</a:t>
            </a:r>
          </a:p>
          <a:p>
            <a:pPr lvl="1" eaLnBrk="1" hangingPunct="1"/>
            <a:endParaRPr lang="en-US" altLang="zh-TW" dirty="0" smtClean="0"/>
          </a:p>
          <a:p>
            <a:pPr lvl="1" eaLnBrk="1" hangingPunct="1"/>
            <a:r>
              <a:rPr lang="en-US" altLang="zh-TW" dirty="0" smtClean="0"/>
              <a:t>         = gray level at coordinates</a:t>
            </a:r>
          </a:p>
          <a:p>
            <a:pPr lvl="1" eaLnBrk="1" hangingPunct="1"/>
            <a:endParaRPr lang="en-US" altLang="zh-TW" dirty="0" smtClean="0"/>
          </a:p>
          <a:p>
            <a:pPr lvl="1" eaLnBrk="1" hangingPunct="1"/>
            <a:r>
              <a:rPr lang="en-US" altLang="zh-TW" dirty="0" smtClean="0"/>
              <a:t>         = maximum allowed size of</a:t>
            </a:r>
          </a:p>
        </p:txBody>
      </p:sp>
      <p:graphicFrame>
        <p:nvGraphicFramePr>
          <p:cNvPr id="44036" name="Object 4"/>
          <p:cNvGraphicFramePr>
            <a:graphicFrameLocks noChangeAspect="1"/>
          </p:cNvGraphicFramePr>
          <p:nvPr>
            <p:extLst>
              <p:ext uri="{D42A27DB-BD31-4B8C-83A1-F6EECF244321}">
                <p14:modId xmlns:p14="http://schemas.microsoft.com/office/powerpoint/2010/main" val="2337282446"/>
              </p:ext>
            </p:extLst>
          </p:nvPr>
        </p:nvGraphicFramePr>
        <p:xfrm>
          <a:off x="2082443" y="1658290"/>
          <a:ext cx="960967" cy="581025"/>
        </p:xfrm>
        <a:graphic>
          <a:graphicData uri="http://schemas.openxmlformats.org/presentationml/2006/ole">
            <mc:AlternateContent xmlns:mc="http://schemas.openxmlformats.org/markup-compatibility/2006">
              <mc:Choice xmlns:v="urn:schemas-microsoft-com:vml" Requires="v">
                <p:oleObj spid="_x0000_s19830" name="方程式" r:id="rId3" imgW="266353" imgH="215619" progId="Equation.3">
                  <p:embed/>
                </p:oleObj>
              </mc:Choice>
              <mc:Fallback>
                <p:oleObj name="方程式" r:id="rId3" imgW="266353" imgH="215619" progId="Equation.3">
                  <p:embed/>
                  <p:pic>
                    <p:nvPicPr>
                      <p:cNvPr id="0" name="Picture 35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82443" y="1658290"/>
                        <a:ext cx="960967" cy="581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4037" name="Object 5"/>
          <p:cNvGraphicFramePr>
            <a:graphicFrameLocks noChangeAspect="1"/>
          </p:cNvGraphicFramePr>
          <p:nvPr>
            <p:extLst>
              <p:ext uri="{D42A27DB-BD31-4B8C-83A1-F6EECF244321}">
                <p14:modId xmlns:p14="http://schemas.microsoft.com/office/powerpoint/2010/main" val="2774613969"/>
              </p:ext>
            </p:extLst>
          </p:nvPr>
        </p:nvGraphicFramePr>
        <p:xfrm>
          <a:off x="2087033" y="2511292"/>
          <a:ext cx="1007533" cy="614363"/>
        </p:xfrm>
        <a:graphic>
          <a:graphicData uri="http://schemas.openxmlformats.org/presentationml/2006/ole">
            <mc:AlternateContent xmlns:mc="http://schemas.openxmlformats.org/markup-compatibility/2006">
              <mc:Choice xmlns:v="urn:schemas-microsoft-com:vml" Requires="v">
                <p:oleObj spid="_x0000_s19831" name="方程式" r:id="rId5" imgW="279400" imgH="228600" progId="Equation.3">
                  <p:embed/>
                </p:oleObj>
              </mc:Choice>
              <mc:Fallback>
                <p:oleObj name="方程式" r:id="rId5" imgW="279400" imgH="228600" progId="Equation.3">
                  <p:embed/>
                  <p:pic>
                    <p:nvPicPr>
                      <p:cNvPr id="0" name="Picture 35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87033" y="2511292"/>
                        <a:ext cx="1007533" cy="6143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4038" name="Object 6"/>
          <p:cNvGraphicFramePr>
            <a:graphicFrameLocks noChangeAspect="1"/>
          </p:cNvGraphicFramePr>
          <p:nvPr>
            <p:extLst>
              <p:ext uri="{D42A27DB-BD31-4B8C-83A1-F6EECF244321}">
                <p14:modId xmlns:p14="http://schemas.microsoft.com/office/powerpoint/2010/main" val="2152129319"/>
              </p:ext>
            </p:extLst>
          </p:nvPr>
        </p:nvGraphicFramePr>
        <p:xfrm>
          <a:off x="2125670" y="3219451"/>
          <a:ext cx="1007533" cy="614363"/>
        </p:xfrm>
        <a:graphic>
          <a:graphicData uri="http://schemas.openxmlformats.org/presentationml/2006/ole">
            <mc:AlternateContent xmlns:mc="http://schemas.openxmlformats.org/markup-compatibility/2006">
              <mc:Choice xmlns:v="urn:schemas-microsoft-com:vml" Requires="v">
                <p:oleObj spid="_x0000_s19832" name="方程式" r:id="rId7" imgW="279400" imgH="228600" progId="Equation.3">
                  <p:embed/>
                </p:oleObj>
              </mc:Choice>
              <mc:Fallback>
                <p:oleObj name="方程式" r:id="rId7" imgW="279400" imgH="228600" progId="Equation.3">
                  <p:embed/>
                  <p:pic>
                    <p:nvPicPr>
                      <p:cNvPr id="0" name="Picture 35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25670" y="3219451"/>
                        <a:ext cx="1007533" cy="6143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4039" name="Object 7"/>
          <p:cNvGraphicFramePr>
            <a:graphicFrameLocks noChangeAspect="1"/>
          </p:cNvGraphicFramePr>
          <p:nvPr>
            <p:extLst>
              <p:ext uri="{D42A27DB-BD31-4B8C-83A1-F6EECF244321}">
                <p14:modId xmlns:p14="http://schemas.microsoft.com/office/powerpoint/2010/main" val="67745666"/>
              </p:ext>
            </p:extLst>
          </p:nvPr>
        </p:nvGraphicFramePr>
        <p:xfrm>
          <a:off x="2163413" y="4061787"/>
          <a:ext cx="732367" cy="649287"/>
        </p:xfrm>
        <a:graphic>
          <a:graphicData uri="http://schemas.openxmlformats.org/presentationml/2006/ole">
            <mc:AlternateContent xmlns:mc="http://schemas.openxmlformats.org/markup-compatibility/2006">
              <mc:Choice xmlns:v="urn:schemas-microsoft-com:vml" Requires="v">
                <p:oleObj spid="_x0000_s19833" name="Equation" r:id="rId9" imgW="203040" imgH="241200" progId="Equation.3">
                  <p:embed/>
                </p:oleObj>
              </mc:Choice>
              <mc:Fallback>
                <p:oleObj name="Equation" r:id="rId9" imgW="203040" imgH="241200" progId="Equation.3">
                  <p:embed/>
                  <p:pic>
                    <p:nvPicPr>
                      <p:cNvPr id="0" name="Picture 35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163413" y="4061787"/>
                        <a:ext cx="732367" cy="6492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4040" name="Object 8"/>
          <p:cNvGraphicFramePr>
            <a:graphicFrameLocks noChangeAspect="1"/>
          </p:cNvGraphicFramePr>
          <p:nvPr>
            <p:extLst>
              <p:ext uri="{D42A27DB-BD31-4B8C-83A1-F6EECF244321}">
                <p14:modId xmlns:p14="http://schemas.microsoft.com/office/powerpoint/2010/main" val="451563890"/>
              </p:ext>
            </p:extLst>
          </p:nvPr>
        </p:nvGraphicFramePr>
        <p:xfrm>
          <a:off x="2099913" y="4891580"/>
          <a:ext cx="1054100" cy="614362"/>
        </p:xfrm>
        <a:graphic>
          <a:graphicData uri="http://schemas.openxmlformats.org/presentationml/2006/ole">
            <mc:AlternateContent xmlns:mc="http://schemas.openxmlformats.org/markup-compatibility/2006">
              <mc:Choice xmlns:v="urn:schemas-microsoft-com:vml" Requires="v">
                <p:oleObj spid="_x0000_s19834" name="方程式" r:id="rId11" imgW="291973" imgH="228501" progId="Equation.3">
                  <p:embed/>
                </p:oleObj>
              </mc:Choice>
              <mc:Fallback>
                <p:oleObj name="方程式" r:id="rId11" imgW="291973" imgH="228501" progId="Equation.3">
                  <p:embed/>
                  <p:pic>
                    <p:nvPicPr>
                      <p:cNvPr id="0" name="Picture 35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099913" y="4891580"/>
                        <a:ext cx="1054100" cy="6143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4041" name="Object 9"/>
          <p:cNvGraphicFramePr>
            <a:graphicFrameLocks noChangeAspect="1"/>
          </p:cNvGraphicFramePr>
          <p:nvPr>
            <p:extLst>
              <p:ext uri="{D42A27DB-BD31-4B8C-83A1-F6EECF244321}">
                <p14:modId xmlns:p14="http://schemas.microsoft.com/office/powerpoint/2010/main" val="2655481788"/>
              </p:ext>
            </p:extLst>
          </p:nvPr>
        </p:nvGraphicFramePr>
        <p:xfrm>
          <a:off x="6756908" y="2567413"/>
          <a:ext cx="778933" cy="649287"/>
        </p:xfrm>
        <a:graphic>
          <a:graphicData uri="http://schemas.openxmlformats.org/presentationml/2006/ole">
            <mc:AlternateContent xmlns:mc="http://schemas.openxmlformats.org/markup-compatibility/2006">
              <mc:Choice xmlns:v="urn:schemas-microsoft-com:vml" Requires="v">
                <p:oleObj spid="_x0000_s19835" name="Equation" r:id="rId13" imgW="215640" imgH="241200" progId="Equation.3">
                  <p:embed/>
                </p:oleObj>
              </mc:Choice>
              <mc:Fallback>
                <p:oleObj name="Equation" r:id="rId13" imgW="215640" imgH="241200" progId="Equation.3">
                  <p:embed/>
                  <p:pic>
                    <p:nvPicPr>
                      <p:cNvPr id="0" name="Picture 35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756908" y="2567413"/>
                        <a:ext cx="778933" cy="6492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4042" name="Object 10"/>
          <p:cNvGraphicFramePr>
            <a:graphicFrameLocks noChangeAspect="1"/>
          </p:cNvGraphicFramePr>
          <p:nvPr>
            <p:extLst>
              <p:ext uri="{D42A27DB-BD31-4B8C-83A1-F6EECF244321}">
                <p14:modId xmlns:p14="http://schemas.microsoft.com/office/powerpoint/2010/main" val="1274191932"/>
              </p:ext>
            </p:extLst>
          </p:nvPr>
        </p:nvGraphicFramePr>
        <p:xfrm>
          <a:off x="6928578" y="1603759"/>
          <a:ext cx="778933" cy="649288"/>
        </p:xfrm>
        <a:graphic>
          <a:graphicData uri="http://schemas.openxmlformats.org/presentationml/2006/ole">
            <mc:AlternateContent xmlns:mc="http://schemas.openxmlformats.org/markup-compatibility/2006">
              <mc:Choice xmlns:v="urn:schemas-microsoft-com:vml" Requires="v">
                <p:oleObj spid="_x0000_s19836" name="方程式" r:id="rId15" imgW="215713" imgH="241091" progId="Equation.3">
                  <p:embed/>
                </p:oleObj>
              </mc:Choice>
              <mc:Fallback>
                <p:oleObj name="方程式" r:id="rId15" imgW="215713" imgH="241091" progId="Equation.3">
                  <p:embed/>
                  <p:pic>
                    <p:nvPicPr>
                      <p:cNvPr id="0" name="Picture 360"/>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928578" y="1603759"/>
                        <a:ext cx="778933" cy="6492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4043" name="Object 11"/>
          <p:cNvGraphicFramePr>
            <a:graphicFrameLocks noChangeAspect="1"/>
          </p:cNvGraphicFramePr>
          <p:nvPr>
            <p:extLst>
              <p:ext uri="{D42A27DB-BD31-4B8C-83A1-F6EECF244321}">
                <p14:modId xmlns:p14="http://schemas.microsoft.com/office/powerpoint/2010/main" val="1475817374"/>
              </p:ext>
            </p:extLst>
          </p:nvPr>
        </p:nvGraphicFramePr>
        <p:xfrm>
          <a:off x="6344784" y="3304214"/>
          <a:ext cx="778933" cy="649287"/>
        </p:xfrm>
        <a:graphic>
          <a:graphicData uri="http://schemas.openxmlformats.org/presentationml/2006/ole">
            <mc:AlternateContent xmlns:mc="http://schemas.openxmlformats.org/markup-compatibility/2006">
              <mc:Choice xmlns:v="urn:schemas-microsoft-com:vml" Requires="v">
                <p:oleObj spid="_x0000_s19837" name="方程式" r:id="rId17" imgW="215713" imgH="241091" progId="Equation.3">
                  <p:embed/>
                </p:oleObj>
              </mc:Choice>
              <mc:Fallback>
                <p:oleObj name="方程式" r:id="rId17" imgW="215713" imgH="241091" progId="Equation.3">
                  <p:embed/>
                  <p:pic>
                    <p:nvPicPr>
                      <p:cNvPr id="0" name="Picture 361"/>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344784" y="3304214"/>
                        <a:ext cx="778933" cy="6492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4044" name="Object 12"/>
          <p:cNvGraphicFramePr>
            <a:graphicFrameLocks noChangeAspect="1"/>
          </p:cNvGraphicFramePr>
          <p:nvPr>
            <p:extLst>
              <p:ext uri="{D42A27DB-BD31-4B8C-83A1-F6EECF244321}">
                <p14:modId xmlns:p14="http://schemas.microsoft.com/office/powerpoint/2010/main" val="3802766914"/>
              </p:ext>
            </p:extLst>
          </p:nvPr>
        </p:nvGraphicFramePr>
        <p:xfrm>
          <a:off x="6440451" y="4864945"/>
          <a:ext cx="778933" cy="649287"/>
        </p:xfrm>
        <a:graphic>
          <a:graphicData uri="http://schemas.openxmlformats.org/presentationml/2006/ole">
            <mc:AlternateContent xmlns:mc="http://schemas.openxmlformats.org/markup-compatibility/2006">
              <mc:Choice xmlns:v="urn:schemas-microsoft-com:vml" Requires="v">
                <p:oleObj spid="_x0000_s19838" name="方程式" r:id="rId18" imgW="215713" imgH="241091" progId="Equation.3">
                  <p:embed/>
                </p:oleObj>
              </mc:Choice>
              <mc:Fallback>
                <p:oleObj name="方程式" r:id="rId18" imgW="215713" imgH="241091" progId="Equation.3">
                  <p:embed/>
                  <p:pic>
                    <p:nvPicPr>
                      <p:cNvPr id="0" name="Picture 36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440451" y="4864945"/>
                        <a:ext cx="778933" cy="6492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4045" name="Object 13"/>
          <p:cNvGraphicFramePr>
            <a:graphicFrameLocks noChangeAspect="1"/>
          </p:cNvGraphicFramePr>
          <p:nvPr>
            <p:extLst>
              <p:ext uri="{D42A27DB-BD31-4B8C-83A1-F6EECF244321}">
                <p14:modId xmlns:p14="http://schemas.microsoft.com/office/powerpoint/2010/main" val="2223023908"/>
              </p:ext>
            </p:extLst>
          </p:nvPr>
        </p:nvGraphicFramePr>
        <p:xfrm>
          <a:off x="6317486" y="4062818"/>
          <a:ext cx="1329267" cy="546100"/>
        </p:xfrm>
        <a:graphic>
          <a:graphicData uri="http://schemas.openxmlformats.org/presentationml/2006/ole">
            <mc:AlternateContent xmlns:mc="http://schemas.openxmlformats.org/markup-compatibility/2006">
              <mc:Choice xmlns:v="urn:schemas-microsoft-com:vml" Requires="v">
                <p:oleObj spid="_x0000_s19839" name="Equation" r:id="rId19" imgW="368280" imgH="203040" progId="Equation.3">
                  <p:embed/>
                </p:oleObj>
              </mc:Choice>
              <mc:Fallback>
                <p:oleObj name="Equation" r:id="rId19" imgW="368280" imgH="203040" progId="Equation.3">
                  <p:embed/>
                  <p:pic>
                    <p:nvPicPr>
                      <p:cNvPr id="0" name="Picture 363"/>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6317486" y="4062818"/>
                        <a:ext cx="1329267" cy="546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8713308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811369" y="146184"/>
            <a:ext cx="10439400" cy="1325563"/>
          </a:xfrm>
        </p:spPr>
        <p:txBody>
          <a:bodyPr>
            <a:normAutofit/>
          </a:bodyPr>
          <a:lstStyle/>
          <a:p>
            <a:pPr eaLnBrk="1" hangingPunct="1"/>
            <a:r>
              <a:rPr lang="en-US" altLang="zh-TW" sz="3600" dirty="0" smtClean="0">
                <a:latin typeface="Trebuchet MS" pitchFamily="34" charset="0"/>
              </a:rPr>
              <a:t>A Model of the Image Degradation/Restoration Process</a:t>
            </a:r>
          </a:p>
        </p:txBody>
      </p:sp>
      <p:sp>
        <p:nvSpPr>
          <p:cNvPr id="4099" name="Rectangle 3"/>
          <p:cNvSpPr>
            <a:spLocks noGrp="1" noChangeArrowheads="1"/>
          </p:cNvSpPr>
          <p:nvPr>
            <p:ph type="body" idx="1"/>
          </p:nvPr>
        </p:nvSpPr>
        <p:spPr/>
        <p:txBody>
          <a:bodyPr/>
          <a:lstStyle/>
          <a:p>
            <a:pPr eaLnBrk="1" hangingPunct="1"/>
            <a:endParaRPr lang="zh-TW" altLang="en-US" smtClean="0"/>
          </a:p>
        </p:txBody>
      </p:sp>
      <p:pic>
        <p:nvPicPr>
          <p:cNvPr id="410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9184" y="2420939"/>
            <a:ext cx="11760200" cy="2009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6921411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1365160" y="365125"/>
            <a:ext cx="9865217" cy="1325563"/>
          </a:xfrm>
        </p:spPr>
        <p:txBody>
          <a:bodyPr>
            <a:normAutofit/>
          </a:bodyPr>
          <a:lstStyle/>
          <a:p>
            <a:r>
              <a:rPr lang="en-GB" altLang="zh-TW" sz="4000" dirty="0">
                <a:latin typeface="Trebuchet MS" pitchFamily="34" charset="0"/>
              </a:rPr>
              <a:t>Adaptive Median Filter</a:t>
            </a:r>
            <a:endParaRPr lang="zh-TW" altLang="en-US" sz="4000" dirty="0" smtClean="0"/>
          </a:p>
        </p:txBody>
      </p:sp>
      <p:sp>
        <p:nvSpPr>
          <p:cNvPr id="45059" name="Rectangle 3"/>
          <p:cNvSpPr>
            <a:spLocks noGrp="1" noChangeArrowheads="1"/>
          </p:cNvSpPr>
          <p:nvPr>
            <p:ph type="body" idx="1"/>
          </p:nvPr>
        </p:nvSpPr>
        <p:spPr>
          <a:xfrm>
            <a:off x="268341" y="1814334"/>
            <a:ext cx="7072617" cy="3775097"/>
          </a:xfrm>
        </p:spPr>
        <p:txBody>
          <a:bodyPr/>
          <a:lstStyle/>
          <a:p>
            <a:pPr lvl="1" eaLnBrk="1" hangingPunct="1"/>
            <a:r>
              <a:rPr lang="en-US" altLang="zh-TW" dirty="0" smtClean="0"/>
              <a:t>Algorithm: Works in two stages</a:t>
            </a:r>
          </a:p>
          <a:p>
            <a:pPr lvl="1" eaLnBrk="1" hangingPunct="1"/>
            <a:r>
              <a:rPr lang="en-US" altLang="zh-TW" dirty="0" smtClean="0"/>
              <a:t>Level A:  A1=</a:t>
            </a:r>
          </a:p>
          <a:p>
            <a:pPr lvl="1" eaLnBrk="1" hangingPunct="1"/>
            <a:r>
              <a:rPr lang="en-US" altLang="zh-TW" dirty="0" smtClean="0"/>
              <a:t>              A2=</a:t>
            </a:r>
          </a:p>
          <a:p>
            <a:pPr lvl="1" eaLnBrk="1" hangingPunct="1"/>
            <a:r>
              <a:rPr lang="en-US" altLang="zh-TW" dirty="0" smtClean="0"/>
              <a:t>              If A1&gt;0   and   A2&lt;0, go to level B</a:t>
            </a:r>
          </a:p>
          <a:p>
            <a:pPr lvl="1" eaLnBrk="1" hangingPunct="1"/>
            <a:r>
              <a:rPr lang="en-US" altLang="zh-TW" dirty="0" smtClean="0"/>
              <a:t>              Else increase the window size</a:t>
            </a:r>
          </a:p>
          <a:p>
            <a:pPr lvl="1" eaLnBrk="1" hangingPunct="1"/>
            <a:r>
              <a:rPr lang="en-US" altLang="zh-TW" dirty="0" smtClean="0"/>
              <a:t>              If window size                         repeat level A  </a:t>
            </a:r>
          </a:p>
          <a:p>
            <a:pPr lvl="1" eaLnBrk="1" hangingPunct="1"/>
            <a:endParaRPr lang="en-US" altLang="zh-TW" dirty="0"/>
          </a:p>
          <a:p>
            <a:pPr lvl="1" eaLnBrk="1" hangingPunct="1"/>
            <a:r>
              <a:rPr lang="en-US" altLang="zh-TW" dirty="0" smtClean="0"/>
              <a:t>              Else output     </a:t>
            </a:r>
            <a:endParaRPr lang="en-US" altLang="zh-TW" dirty="0"/>
          </a:p>
          <a:p>
            <a:pPr marL="457200" lvl="1" indent="0" eaLnBrk="1" hangingPunct="1">
              <a:buNone/>
            </a:pPr>
            <a:r>
              <a:rPr lang="en-US" altLang="zh-TW" dirty="0" smtClean="0"/>
              <a:t>       </a:t>
            </a:r>
          </a:p>
          <a:p>
            <a:pPr lvl="1" eaLnBrk="1" hangingPunct="1"/>
            <a:endParaRPr lang="en-US" altLang="zh-TW" dirty="0" smtClean="0"/>
          </a:p>
        </p:txBody>
      </p:sp>
      <p:graphicFrame>
        <p:nvGraphicFramePr>
          <p:cNvPr id="45060" name="Object 4"/>
          <p:cNvGraphicFramePr>
            <a:graphicFrameLocks noChangeAspect="1"/>
          </p:cNvGraphicFramePr>
          <p:nvPr>
            <p:extLst>
              <p:ext uri="{D42A27DB-BD31-4B8C-83A1-F6EECF244321}">
                <p14:modId xmlns:p14="http://schemas.microsoft.com/office/powerpoint/2010/main" val="3796238422"/>
              </p:ext>
            </p:extLst>
          </p:nvPr>
        </p:nvGraphicFramePr>
        <p:xfrm>
          <a:off x="2720841" y="2095666"/>
          <a:ext cx="1967070" cy="517157"/>
        </p:xfrm>
        <a:graphic>
          <a:graphicData uri="http://schemas.openxmlformats.org/presentationml/2006/ole">
            <mc:AlternateContent xmlns:mc="http://schemas.openxmlformats.org/markup-compatibility/2006">
              <mc:Choice xmlns:v="urn:schemas-microsoft-com:vml" Requires="v">
                <p:oleObj spid="_x0000_s20635" name="方程式" r:id="rId3" imgW="647700" imgH="228600" progId="Equation.3">
                  <p:embed/>
                </p:oleObj>
              </mc:Choice>
              <mc:Fallback>
                <p:oleObj name="方程式" r:id="rId3" imgW="647700" imgH="228600" progId="Equation.3">
                  <p:embed/>
                  <p:pic>
                    <p:nvPicPr>
                      <p:cNvPr id="0" name="Picture 13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20841" y="2095666"/>
                        <a:ext cx="1967070" cy="51715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5061" name="Object 5"/>
          <p:cNvGraphicFramePr>
            <a:graphicFrameLocks noChangeAspect="1"/>
          </p:cNvGraphicFramePr>
          <p:nvPr>
            <p:extLst>
              <p:ext uri="{D42A27DB-BD31-4B8C-83A1-F6EECF244321}">
                <p14:modId xmlns:p14="http://schemas.microsoft.com/office/powerpoint/2010/main" val="3930833430"/>
              </p:ext>
            </p:extLst>
          </p:nvPr>
        </p:nvGraphicFramePr>
        <p:xfrm>
          <a:off x="2717754" y="2525041"/>
          <a:ext cx="1920786" cy="495122"/>
        </p:xfrm>
        <a:graphic>
          <a:graphicData uri="http://schemas.openxmlformats.org/presentationml/2006/ole">
            <mc:AlternateContent xmlns:mc="http://schemas.openxmlformats.org/markup-compatibility/2006">
              <mc:Choice xmlns:v="urn:schemas-microsoft-com:vml" Requires="v">
                <p:oleObj spid="_x0000_s20636" name="方程式" r:id="rId5" imgW="660400" imgH="228600" progId="Equation.3">
                  <p:embed/>
                </p:oleObj>
              </mc:Choice>
              <mc:Fallback>
                <p:oleObj name="方程式" r:id="rId5" imgW="660400" imgH="228600" progId="Equation.3">
                  <p:embed/>
                  <p:pic>
                    <p:nvPicPr>
                      <p:cNvPr id="0" name="Picture 14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17754" y="2525041"/>
                        <a:ext cx="1920786" cy="49512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5062" name="Object 6"/>
          <p:cNvGraphicFramePr>
            <a:graphicFrameLocks noChangeAspect="1"/>
          </p:cNvGraphicFramePr>
          <p:nvPr>
            <p:extLst>
              <p:ext uri="{D42A27DB-BD31-4B8C-83A1-F6EECF244321}">
                <p14:modId xmlns:p14="http://schemas.microsoft.com/office/powerpoint/2010/main" val="3680987096"/>
              </p:ext>
            </p:extLst>
          </p:nvPr>
        </p:nvGraphicFramePr>
        <p:xfrm>
          <a:off x="3937097" y="3696236"/>
          <a:ext cx="1466849" cy="614363"/>
        </p:xfrm>
        <a:graphic>
          <a:graphicData uri="http://schemas.openxmlformats.org/presentationml/2006/ole">
            <mc:AlternateContent xmlns:mc="http://schemas.openxmlformats.org/markup-compatibility/2006">
              <mc:Choice xmlns:v="urn:schemas-microsoft-com:vml" Requires="v">
                <p:oleObj spid="_x0000_s20637" name="Equation" r:id="rId7" imgW="406080" imgH="228600" progId="Equation.3">
                  <p:embed/>
                </p:oleObj>
              </mc:Choice>
              <mc:Fallback>
                <p:oleObj name="Equation" r:id="rId7" imgW="406080" imgH="228600" progId="Equation.3">
                  <p:embed/>
                  <p:pic>
                    <p:nvPicPr>
                      <p:cNvPr id="0" name="Picture 14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37097" y="3696236"/>
                        <a:ext cx="1466849" cy="6143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5063" name="Object 7"/>
          <p:cNvGraphicFramePr>
            <a:graphicFrameLocks noChangeAspect="1"/>
          </p:cNvGraphicFramePr>
          <p:nvPr>
            <p:extLst>
              <p:ext uri="{D42A27DB-BD31-4B8C-83A1-F6EECF244321}">
                <p14:modId xmlns:p14="http://schemas.microsoft.com/office/powerpoint/2010/main" val="538025655"/>
              </p:ext>
            </p:extLst>
          </p:nvPr>
        </p:nvGraphicFramePr>
        <p:xfrm>
          <a:off x="3657248" y="4468209"/>
          <a:ext cx="1007533" cy="614363"/>
        </p:xfrm>
        <a:graphic>
          <a:graphicData uri="http://schemas.openxmlformats.org/presentationml/2006/ole">
            <mc:AlternateContent xmlns:mc="http://schemas.openxmlformats.org/markup-compatibility/2006">
              <mc:Choice xmlns:v="urn:schemas-microsoft-com:vml" Requires="v">
                <p:oleObj spid="_x0000_s20638" name="方程式" r:id="rId9" imgW="279400" imgH="228600" progId="Equation.3">
                  <p:embed/>
                </p:oleObj>
              </mc:Choice>
              <mc:Fallback>
                <p:oleObj name="方程式" r:id="rId9" imgW="279400" imgH="228600" progId="Equation.3">
                  <p:embed/>
                  <p:pic>
                    <p:nvPicPr>
                      <p:cNvPr id="0" name="Picture 14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657248" y="4468209"/>
                        <a:ext cx="1007533" cy="6143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3"/>
          <p:cNvSpPr txBox="1">
            <a:spLocks noChangeArrowheads="1"/>
          </p:cNvSpPr>
          <p:nvPr/>
        </p:nvSpPr>
        <p:spPr>
          <a:xfrm>
            <a:off x="6011213" y="2199111"/>
            <a:ext cx="6077755" cy="216682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altLang="zh-TW" dirty="0" smtClean="0"/>
              <a:t>Level B:  B1=</a:t>
            </a:r>
          </a:p>
          <a:p>
            <a:pPr lvl="1"/>
            <a:r>
              <a:rPr lang="en-US" altLang="zh-TW" dirty="0" smtClean="0"/>
              <a:t>                B2=</a:t>
            </a:r>
          </a:p>
          <a:p>
            <a:pPr lvl="1"/>
            <a:r>
              <a:rPr lang="en-US" altLang="zh-TW" dirty="0" smtClean="0"/>
              <a:t>              If B1&gt;0 AND B2&lt;0, output </a:t>
            </a:r>
          </a:p>
          <a:p>
            <a:pPr lvl="1"/>
            <a:r>
              <a:rPr lang="en-US" altLang="zh-TW" dirty="0" smtClean="0"/>
              <a:t>              Else output</a:t>
            </a:r>
          </a:p>
          <a:p>
            <a:pPr lvl="1"/>
            <a:endParaRPr lang="zh-TW" altLang="en-US" dirty="0" smtClean="0"/>
          </a:p>
        </p:txBody>
      </p:sp>
      <p:graphicFrame>
        <p:nvGraphicFramePr>
          <p:cNvPr id="2" name="Object 1"/>
          <p:cNvGraphicFramePr>
            <a:graphicFrameLocks noChangeAspect="1"/>
          </p:cNvGraphicFramePr>
          <p:nvPr>
            <p:extLst>
              <p:ext uri="{D42A27DB-BD31-4B8C-83A1-F6EECF244321}">
                <p14:modId xmlns:p14="http://schemas.microsoft.com/office/powerpoint/2010/main" val="3699934569"/>
              </p:ext>
            </p:extLst>
          </p:nvPr>
        </p:nvGraphicFramePr>
        <p:xfrm>
          <a:off x="8482258" y="2072493"/>
          <a:ext cx="2062163" cy="649287"/>
        </p:xfrm>
        <a:graphic>
          <a:graphicData uri="http://schemas.openxmlformats.org/presentationml/2006/ole">
            <mc:AlternateContent xmlns:mc="http://schemas.openxmlformats.org/markup-compatibility/2006">
              <mc:Choice xmlns:v="urn:schemas-microsoft-com:vml" Requires="v">
                <p:oleObj spid="_x0000_s20639" name="方程式" r:id="rId11" imgW="571252" imgH="241195" progId="Equation.3">
                  <p:embed/>
                </p:oleObj>
              </mc:Choice>
              <mc:Fallback>
                <p:oleObj name="方程式" r:id="rId11" imgW="571252" imgH="241195" progId="Equation.3">
                  <p:embed/>
                  <p:pic>
                    <p:nvPicPr>
                      <p:cNvPr id="0" name="Picture 14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482258" y="2072493"/>
                        <a:ext cx="2062163" cy="6492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1990304073"/>
              </p:ext>
            </p:extLst>
          </p:nvPr>
        </p:nvGraphicFramePr>
        <p:xfrm>
          <a:off x="8482258" y="2459820"/>
          <a:ext cx="2108200" cy="649288"/>
        </p:xfrm>
        <a:graphic>
          <a:graphicData uri="http://schemas.openxmlformats.org/presentationml/2006/ole">
            <mc:AlternateContent xmlns:mc="http://schemas.openxmlformats.org/markup-compatibility/2006">
              <mc:Choice xmlns:v="urn:schemas-microsoft-com:vml" Requires="v">
                <p:oleObj spid="_x0000_s20640" name="方程式" r:id="rId13" imgW="583947" imgH="241195" progId="Equation.3">
                  <p:embed/>
                </p:oleObj>
              </mc:Choice>
              <mc:Fallback>
                <p:oleObj name="方程式" r:id="rId13" imgW="583947" imgH="241195" progId="Equation.3">
                  <p:embed/>
                  <p:pic>
                    <p:nvPicPr>
                      <p:cNvPr id="0" name="Picture 14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482258" y="2459820"/>
                        <a:ext cx="2108200" cy="6492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362776160"/>
              </p:ext>
            </p:extLst>
          </p:nvPr>
        </p:nvGraphicFramePr>
        <p:xfrm>
          <a:off x="11013293" y="2856316"/>
          <a:ext cx="731837" cy="649287"/>
        </p:xfrm>
        <a:graphic>
          <a:graphicData uri="http://schemas.openxmlformats.org/presentationml/2006/ole">
            <mc:AlternateContent xmlns:mc="http://schemas.openxmlformats.org/markup-compatibility/2006">
              <mc:Choice xmlns:v="urn:schemas-microsoft-com:vml" Requires="v">
                <p:oleObj spid="_x0000_s20641" name="方程式" r:id="rId15" imgW="203112" imgH="241195" progId="Equation.3">
                  <p:embed/>
                </p:oleObj>
              </mc:Choice>
              <mc:Fallback>
                <p:oleObj name="方程式" r:id="rId15" imgW="203112" imgH="241195" progId="Equation.3">
                  <p:embed/>
                  <p:pic>
                    <p:nvPicPr>
                      <p:cNvPr id="0" name="Picture 145"/>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1013293" y="2856316"/>
                        <a:ext cx="731837" cy="6492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3441506966"/>
              </p:ext>
            </p:extLst>
          </p:nvPr>
        </p:nvGraphicFramePr>
        <p:xfrm>
          <a:off x="9244884" y="3282524"/>
          <a:ext cx="1006475" cy="614362"/>
        </p:xfrm>
        <a:graphic>
          <a:graphicData uri="http://schemas.openxmlformats.org/presentationml/2006/ole">
            <mc:AlternateContent xmlns:mc="http://schemas.openxmlformats.org/markup-compatibility/2006">
              <mc:Choice xmlns:v="urn:schemas-microsoft-com:vml" Requires="v">
                <p:oleObj spid="_x0000_s20642" name="方程式" r:id="rId17" imgW="279400" imgH="228600" progId="Equation.3">
                  <p:embed/>
                </p:oleObj>
              </mc:Choice>
              <mc:Fallback>
                <p:oleObj name="方程式" r:id="rId17" imgW="279400" imgH="228600" progId="Equation.3">
                  <p:embed/>
                  <p:pic>
                    <p:nvPicPr>
                      <p:cNvPr id="0" name="Picture 14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244884" y="3282524"/>
                        <a:ext cx="1006475" cy="6143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46945785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normAutofit/>
          </a:bodyPr>
          <a:lstStyle/>
          <a:p>
            <a:r>
              <a:rPr lang="en-GB" altLang="zh-TW" sz="4000" dirty="0">
                <a:latin typeface="Trebuchet MS" pitchFamily="34" charset="0"/>
              </a:rPr>
              <a:t>Adaptive Median Filter</a:t>
            </a:r>
            <a:endParaRPr lang="zh-TW" altLang="en-US" sz="4000" dirty="0" smtClean="0"/>
          </a:p>
        </p:txBody>
      </p:sp>
      <p:sp>
        <p:nvSpPr>
          <p:cNvPr id="47107" name="Rectangle 3"/>
          <p:cNvSpPr>
            <a:spLocks noGrp="1" noChangeArrowheads="1"/>
          </p:cNvSpPr>
          <p:nvPr>
            <p:ph type="body" idx="1"/>
          </p:nvPr>
        </p:nvSpPr>
        <p:spPr/>
        <p:txBody>
          <a:bodyPr/>
          <a:lstStyle/>
          <a:p>
            <a:pPr lvl="1" eaLnBrk="1" hangingPunct="1"/>
            <a:r>
              <a:rPr lang="en-US" altLang="zh-TW" smtClean="0"/>
              <a:t>Purposes of the algorithm</a:t>
            </a:r>
          </a:p>
          <a:p>
            <a:pPr lvl="2" eaLnBrk="1" hangingPunct="1"/>
            <a:r>
              <a:rPr lang="en-US" altLang="zh-TW" smtClean="0"/>
              <a:t>Remove salt-and-pepper (impulse) noise</a:t>
            </a:r>
          </a:p>
          <a:p>
            <a:pPr lvl="2" eaLnBrk="1" hangingPunct="1"/>
            <a:r>
              <a:rPr lang="en-US" altLang="zh-TW" smtClean="0"/>
              <a:t>Provide smoothing</a:t>
            </a:r>
          </a:p>
          <a:p>
            <a:pPr lvl="2" eaLnBrk="1" hangingPunct="1"/>
            <a:r>
              <a:rPr lang="en-US" altLang="zh-TW" smtClean="0"/>
              <a:t>Reduce distortion, such as excessive thinning or thickening of object boundaries</a:t>
            </a:r>
          </a:p>
        </p:txBody>
      </p:sp>
    </p:spTree>
    <p:extLst>
      <p:ext uri="{BB962C8B-B14F-4D97-AF65-F5344CB8AC3E}">
        <p14:creationId xmlns:p14="http://schemas.microsoft.com/office/powerpoint/2010/main" val="402545056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838200" y="365126"/>
            <a:ext cx="8756561" cy="884126"/>
          </a:xfrm>
        </p:spPr>
        <p:txBody>
          <a:bodyPr>
            <a:normAutofit/>
          </a:bodyPr>
          <a:lstStyle/>
          <a:p>
            <a:r>
              <a:rPr lang="en-GB" altLang="zh-TW" sz="4000" dirty="0">
                <a:latin typeface="Trebuchet MS" pitchFamily="34" charset="0"/>
              </a:rPr>
              <a:t>Adaptive Median Filter</a:t>
            </a:r>
            <a:endParaRPr lang="zh-TW" altLang="en-US" sz="4000" dirty="0" smtClean="0"/>
          </a:p>
        </p:txBody>
      </p:sp>
      <p:sp>
        <p:nvSpPr>
          <p:cNvPr id="48131" name="Rectangle 3"/>
          <p:cNvSpPr>
            <a:spLocks noGrp="1" noChangeArrowheads="1"/>
          </p:cNvSpPr>
          <p:nvPr>
            <p:ph type="body" idx="1"/>
          </p:nvPr>
        </p:nvSpPr>
        <p:spPr/>
        <p:txBody>
          <a:bodyPr/>
          <a:lstStyle/>
          <a:p>
            <a:pPr eaLnBrk="1" hangingPunct="1"/>
            <a:endParaRPr lang="zh-TW" altLang="en-US" smtClean="0"/>
          </a:p>
        </p:txBody>
      </p:sp>
      <p:pic>
        <p:nvPicPr>
          <p:cNvPr id="4813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8489" y="1403798"/>
            <a:ext cx="10689465" cy="428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1622642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623392" y="116632"/>
            <a:ext cx="10972800" cy="1143000"/>
          </a:xfrm>
        </p:spPr>
        <p:txBody>
          <a:bodyPr/>
          <a:lstStyle/>
          <a:p>
            <a:pPr eaLnBrk="1" hangingPunct="1"/>
            <a:r>
              <a:rPr lang="en-US" altLang="zh-TW" sz="3200" dirty="0" smtClean="0">
                <a:latin typeface="Trebuchet MS" pitchFamily="34" charset="0"/>
              </a:rPr>
              <a:t>Periodic Noise Reduction by Frequency Domain Filtering</a:t>
            </a:r>
          </a:p>
        </p:txBody>
      </p:sp>
      <p:sp>
        <p:nvSpPr>
          <p:cNvPr id="49155" name="Rectangle 3"/>
          <p:cNvSpPr>
            <a:spLocks noGrp="1" noChangeArrowheads="1"/>
          </p:cNvSpPr>
          <p:nvPr>
            <p:ph type="body" idx="1"/>
          </p:nvPr>
        </p:nvSpPr>
        <p:spPr>
          <a:xfrm>
            <a:off x="709411" y="1233197"/>
            <a:ext cx="10515600" cy="4351338"/>
          </a:xfrm>
        </p:spPr>
        <p:txBody>
          <a:bodyPr/>
          <a:lstStyle/>
          <a:p>
            <a:pPr eaLnBrk="1" hangingPunct="1"/>
            <a:r>
              <a:rPr lang="en-US" altLang="zh-TW" dirty="0" err="1" smtClean="0"/>
              <a:t>Bandreject</a:t>
            </a:r>
            <a:r>
              <a:rPr lang="en-US" altLang="zh-TW" dirty="0" smtClean="0"/>
              <a:t> filters</a:t>
            </a:r>
          </a:p>
          <a:p>
            <a:pPr lvl="1" eaLnBrk="1" hangingPunct="1"/>
            <a:r>
              <a:rPr lang="en-US" altLang="zh-TW" dirty="0" smtClean="0"/>
              <a:t>Ideal </a:t>
            </a:r>
            <a:r>
              <a:rPr lang="en-US" altLang="zh-TW" dirty="0" err="1" smtClean="0"/>
              <a:t>Bandreject</a:t>
            </a:r>
            <a:r>
              <a:rPr lang="en-US" altLang="zh-TW" dirty="0" smtClean="0"/>
              <a:t> filter</a:t>
            </a:r>
          </a:p>
        </p:txBody>
      </p:sp>
      <p:graphicFrame>
        <p:nvGraphicFramePr>
          <p:cNvPr id="49156" name="Object 4"/>
          <p:cNvGraphicFramePr>
            <a:graphicFrameLocks noChangeAspect="1"/>
          </p:cNvGraphicFramePr>
          <p:nvPr>
            <p:extLst>
              <p:ext uri="{D42A27DB-BD31-4B8C-83A1-F6EECF244321}">
                <p14:modId xmlns:p14="http://schemas.microsoft.com/office/powerpoint/2010/main" val="635230506"/>
              </p:ext>
            </p:extLst>
          </p:nvPr>
        </p:nvGraphicFramePr>
        <p:xfrm>
          <a:off x="970653" y="2128726"/>
          <a:ext cx="10066541" cy="3100097"/>
        </p:xfrm>
        <a:graphic>
          <a:graphicData uri="http://schemas.openxmlformats.org/presentationml/2006/ole">
            <mc:AlternateContent xmlns:mc="http://schemas.openxmlformats.org/markup-compatibility/2006">
              <mc:Choice xmlns:v="urn:schemas-microsoft-com:vml" Requires="v">
                <p:oleObj spid="_x0000_s22598" name="方程式" r:id="rId3" imgW="2743200" imgH="1143000" progId="Equation.3">
                  <p:embed/>
                </p:oleObj>
              </mc:Choice>
              <mc:Fallback>
                <p:oleObj name="方程式" r:id="rId3" imgW="2743200" imgH="1143000" progId="Equation.3">
                  <p:embed/>
                  <p:pic>
                    <p:nvPicPr>
                      <p:cNvPr id="0" name="Picture 6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0653" y="2128726"/>
                        <a:ext cx="10066541" cy="310009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9157" name="Object 5"/>
          <p:cNvGraphicFramePr>
            <a:graphicFrameLocks noChangeAspect="1"/>
          </p:cNvGraphicFramePr>
          <p:nvPr>
            <p:extLst>
              <p:ext uri="{D42A27DB-BD31-4B8C-83A1-F6EECF244321}">
                <p14:modId xmlns:p14="http://schemas.microsoft.com/office/powerpoint/2010/main" val="3141795430"/>
              </p:ext>
            </p:extLst>
          </p:nvPr>
        </p:nvGraphicFramePr>
        <p:xfrm>
          <a:off x="1881747" y="5157811"/>
          <a:ext cx="8524383" cy="715505"/>
        </p:xfrm>
        <a:graphic>
          <a:graphicData uri="http://schemas.openxmlformats.org/presentationml/2006/ole">
            <mc:AlternateContent xmlns:mc="http://schemas.openxmlformats.org/markup-compatibility/2006">
              <mc:Choice xmlns:v="urn:schemas-microsoft-com:vml" Requires="v">
                <p:oleObj spid="_x0000_s22599" name="方程式" r:id="rId5" imgW="2349500" imgH="266700" progId="Equation.3">
                  <p:embed/>
                </p:oleObj>
              </mc:Choice>
              <mc:Fallback>
                <p:oleObj name="方程式" r:id="rId5" imgW="2349500" imgH="266700" progId="Equation.3">
                  <p:embed/>
                  <p:pic>
                    <p:nvPicPr>
                      <p:cNvPr id="0" name="Picture 6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81747" y="5157811"/>
                        <a:ext cx="8524383" cy="71550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55334776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838200" y="365125"/>
            <a:ext cx="6876245" cy="897005"/>
          </a:xfrm>
        </p:spPr>
        <p:txBody>
          <a:bodyPr>
            <a:normAutofit/>
          </a:bodyPr>
          <a:lstStyle/>
          <a:p>
            <a:pPr eaLnBrk="1" hangingPunct="1"/>
            <a:r>
              <a:rPr lang="en-GB" altLang="zh-TW" sz="4000" dirty="0" smtClean="0">
                <a:latin typeface="Trebuchet MS" pitchFamily="34" charset="0"/>
              </a:rPr>
              <a:t>Band Reject Filter</a:t>
            </a:r>
            <a:endParaRPr lang="zh-TW" altLang="en-US" sz="4000" dirty="0" smtClean="0">
              <a:latin typeface="Trebuchet MS" pitchFamily="34" charset="0"/>
            </a:endParaRPr>
          </a:p>
        </p:txBody>
      </p:sp>
      <p:sp>
        <p:nvSpPr>
          <p:cNvPr id="50179" name="Rectangle 3"/>
          <p:cNvSpPr>
            <a:spLocks noGrp="1" noChangeArrowheads="1"/>
          </p:cNvSpPr>
          <p:nvPr>
            <p:ph type="body" idx="1"/>
          </p:nvPr>
        </p:nvSpPr>
        <p:spPr/>
        <p:txBody>
          <a:bodyPr/>
          <a:lstStyle/>
          <a:p>
            <a:pPr lvl="1" eaLnBrk="1" hangingPunct="1"/>
            <a:r>
              <a:rPr lang="en-US" altLang="zh-TW" dirty="0" smtClean="0"/>
              <a:t>Butterworth </a:t>
            </a:r>
            <a:r>
              <a:rPr lang="en-US" altLang="zh-TW" dirty="0" err="1" smtClean="0"/>
              <a:t>bandreject</a:t>
            </a:r>
            <a:r>
              <a:rPr lang="en-US" altLang="zh-TW" dirty="0" smtClean="0"/>
              <a:t> filter of order n</a:t>
            </a:r>
          </a:p>
          <a:p>
            <a:pPr lvl="1" eaLnBrk="1" hangingPunct="1"/>
            <a:endParaRPr lang="en-US" altLang="zh-TW" dirty="0" smtClean="0"/>
          </a:p>
          <a:p>
            <a:pPr lvl="1" eaLnBrk="1" hangingPunct="1"/>
            <a:endParaRPr lang="en-US" altLang="zh-TW" dirty="0" smtClean="0"/>
          </a:p>
          <a:p>
            <a:pPr lvl="1" eaLnBrk="1" hangingPunct="1"/>
            <a:endParaRPr lang="en-US" altLang="zh-TW" dirty="0" smtClean="0"/>
          </a:p>
          <a:p>
            <a:pPr lvl="1" eaLnBrk="1" hangingPunct="1"/>
            <a:endParaRPr lang="en-US" altLang="zh-TW" dirty="0" smtClean="0"/>
          </a:p>
          <a:p>
            <a:pPr lvl="1" eaLnBrk="1" hangingPunct="1"/>
            <a:endParaRPr lang="en-US" altLang="zh-TW" dirty="0" smtClean="0"/>
          </a:p>
          <a:p>
            <a:pPr lvl="1" eaLnBrk="1" hangingPunct="1"/>
            <a:r>
              <a:rPr lang="en-US" altLang="zh-TW" dirty="0" smtClean="0"/>
              <a:t>Gaussian </a:t>
            </a:r>
            <a:r>
              <a:rPr lang="en-US" altLang="zh-TW" dirty="0" err="1" smtClean="0"/>
              <a:t>bandreject</a:t>
            </a:r>
            <a:r>
              <a:rPr lang="en-US" altLang="zh-TW" dirty="0" smtClean="0"/>
              <a:t> filter</a:t>
            </a:r>
          </a:p>
        </p:txBody>
      </p:sp>
      <p:graphicFrame>
        <p:nvGraphicFramePr>
          <p:cNvPr id="50180" name="Object 4"/>
          <p:cNvGraphicFramePr>
            <a:graphicFrameLocks noChangeAspect="1"/>
          </p:cNvGraphicFramePr>
          <p:nvPr>
            <p:extLst>
              <p:ext uri="{D42A27DB-BD31-4B8C-83A1-F6EECF244321}">
                <p14:modId xmlns:p14="http://schemas.microsoft.com/office/powerpoint/2010/main" val="1164287760"/>
              </p:ext>
            </p:extLst>
          </p:nvPr>
        </p:nvGraphicFramePr>
        <p:xfrm>
          <a:off x="3058585" y="2381252"/>
          <a:ext cx="6844317" cy="1817262"/>
        </p:xfrm>
        <a:graphic>
          <a:graphicData uri="http://schemas.openxmlformats.org/presentationml/2006/ole">
            <mc:AlternateContent xmlns:mc="http://schemas.openxmlformats.org/markup-compatibility/2006">
              <mc:Choice xmlns:v="urn:schemas-microsoft-com:vml" Requires="v">
                <p:oleObj spid="_x0000_s23622" name="方程式" r:id="rId3" imgW="1943100" imgH="698500" progId="Equation.3">
                  <p:embed/>
                </p:oleObj>
              </mc:Choice>
              <mc:Fallback>
                <p:oleObj name="方程式" r:id="rId3" imgW="1943100" imgH="698500" progId="Equation.3">
                  <p:embed/>
                  <p:pic>
                    <p:nvPicPr>
                      <p:cNvPr id="0" name="Picture 6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58585" y="2381252"/>
                        <a:ext cx="6844317" cy="18172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0181" name="Object 5"/>
          <p:cNvGraphicFramePr>
            <a:graphicFrameLocks noChangeAspect="1"/>
          </p:cNvGraphicFramePr>
          <p:nvPr>
            <p:extLst>
              <p:ext uri="{D42A27DB-BD31-4B8C-83A1-F6EECF244321}">
                <p14:modId xmlns:p14="http://schemas.microsoft.com/office/powerpoint/2010/main" val="2247736606"/>
              </p:ext>
            </p:extLst>
          </p:nvPr>
        </p:nvGraphicFramePr>
        <p:xfrm>
          <a:off x="3628474" y="4771422"/>
          <a:ext cx="6576483" cy="1271587"/>
        </p:xfrm>
        <a:graphic>
          <a:graphicData uri="http://schemas.openxmlformats.org/presentationml/2006/ole">
            <mc:AlternateContent xmlns:mc="http://schemas.openxmlformats.org/markup-compatibility/2006">
              <mc:Choice xmlns:v="urn:schemas-microsoft-com:vml" Requires="v">
                <p:oleObj spid="_x0000_s23623" name="方程式" r:id="rId5" imgW="1651000" imgH="431800" progId="Equation.3">
                  <p:embed/>
                </p:oleObj>
              </mc:Choice>
              <mc:Fallback>
                <p:oleObj name="方程式" r:id="rId5" imgW="1651000" imgH="431800" progId="Equation.3">
                  <p:embed/>
                  <p:pic>
                    <p:nvPicPr>
                      <p:cNvPr id="0" name="Picture 6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28474" y="4771422"/>
                        <a:ext cx="6576483" cy="127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60855163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838200" y="365125"/>
            <a:ext cx="9245958" cy="690943"/>
          </a:xfrm>
        </p:spPr>
        <p:txBody>
          <a:bodyPr>
            <a:normAutofit/>
          </a:bodyPr>
          <a:lstStyle/>
          <a:p>
            <a:r>
              <a:rPr lang="en-GB" altLang="zh-TW" sz="4000" dirty="0">
                <a:latin typeface="Trebuchet MS" pitchFamily="34" charset="0"/>
              </a:rPr>
              <a:t>Band Reject Filter</a:t>
            </a:r>
            <a:endParaRPr lang="zh-TW" altLang="en-US" sz="4000" dirty="0" smtClean="0"/>
          </a:p>
        </p:txBody>
      </p:sp>
      <p:pic>
        <p:nvPicPr>
          <p:cNvPr id="5120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3944" y="2276476"/>
            <a:ext cx="10895526" cy="34932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5511683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730251" y="116632"/>
            <a:ext cx="10972800" cy="633412"/>
          </a:xfrm>
        </p:spPr>
        <p:txBody>
          <a:bodyPr>
            <a:noAutofit/>
          </a:bodyPr>
          <a:lstStyle/>
          <a:p>
            <a:r>
              <a:rPr lang="en-GB" altLang="zh-TW" sz="3600" dirty="0">
                <a:latin typeface="Trebuchet MS" pitchFamily="34" charset="0"/>
              </a:rPr>
              <a:t>Band Reject Filter</a:t>
            </a:r>
            <a:endParaRPr lang="zh-TW" altLang="en-US" sz="3600" dirty="0" smtClean="0"/>
          </a:p>
        </p:txBody>
      </p:sp>
      <p:sp>
        <p:nvSpPr>
          <p:cNvPr id="52227" name="Rectangle 3"/>
          <p:cNvSpPr>
            <a:spLocks noGrp="1" noChangeArrowheads="1"/>
          </p:cNvSpPr>
          <p:nvPr>
            <p:ph type="body" idx="1"/>
          </p:nvPr>
        </p:nvSpPr>
        <p:spPr/>
        <p:txBody>
          <a:bodyPr/>
          <a:lstStyle/>
          <a:p>
            <a:pPr eaLnBrk="1" hangingPunct="1"/>
            <a:endParaRPr lang="zh-TW" altLang="en-US" smtClean="0"/>
          </a:p>
        </p:txBody>
      </p:sp>
      <p:pic>
        <p:nvPicPr>
          <p:cNvPr id="522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84" y="908050"/>
            <a:ext cx="11472333" cy="5175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5509601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normAutofit/>
          </a:bodyPr>
          <a:lstStyle/>
          <a:p>
            <a:pPr eaLnBrk="1" hangingPunct="1"/>
            <a:r>
              <a:rPr lang="en-GB" altLang="zh-TW" sz="4000" dirty="0" smtClean="0">
                <a:latin typeface="Trebuchet MS" pitchFamily="34" charset="0"/>
              </a:rPr>
              <a:t>Band Pass Filters</a:t>
            </a:r>
            <a:endParaRPr lang="zh-TW" altLang="en-US" sz="4000" dirty="0" smtClean="0">
              <a:latin typeface="Trebuchet MS" pitchFamily="34" charset="0"/>
            </a:endParaRPr>
          </a:p>
        </p:txBody>
      </p:sp>
      <p:sp>
        <p:nvSpPr>
          <p:cNvPr id="53251" name="Rectangle 3"/>
          <p:cNvSpPr>
            <a:spLocks noGrp="1" noChangeArrowheads="1"/>
          </p:cNvSpPr>
          <p:nvPr>
            <p:ph type="body" idx="1"/>
          </p:nvPr>
        </p:nvSpPr>
        <p:spPr/>
        <p:txBody>
          <a:bodyPr/>
          <a:lstStyle/>
          <a:p>
            <a:pPr eaLnBrk="1" hangingPunct="1"/>
            <a:r>
              <a:rPr lang="en-US" altLang="zh-TW" dirty="0" err="1" smtClean="0"/>
              <a:t>Bandpass</a:t>
            </a:r>
            <a:r>
              <a:rPr lang="en-US" altLang="zh-TW" dirty="0" smtClean="0"/>
              <a:t> filters</a:t>
            </a:r>
          </a:p>
        </p:txBody>
      </p:sp>
      <p:graphicFrame>
        <p:nvGraphicFramePr>
          <p:cNvPr id="53252" name="Object 4"/>
          <p:cNvGraphicFramePr>
            <a:graphicFrameLocks noChangeAspect="1"/>
          </p:cNvGraphicFramePr>
          <p:nvPr/>
        </p:nvGraphicFramePr>
        <p:xfrm>
          <a:off x="3632200" y="2708275"/>
          <a:ext cx="5268384" cy="647700"/>
        </p:xfrm>
        <a:graphic>
          <a:graphicData uri="http://schemas.openxmlformats.org/presentationml/2006/ole">
            <mc:AlternateContent xmlns:mc="http://schemas.openxmlformats.org/markup-compatibility/2006">
              <mc:Choice xmlns:v="urn:schemas-microsoft-com:vml" Requires="v">
                <p:oleObj spid="_x0000_s24611" name="方程式" r:id="rId3" imgW="1459866" imgH="241195" progId="Equation.3">
                  <p:embed/>
                </p:oleObj>
              </mc:Choice>
              <mc:Fallback>
                <p:oleObj name="方程式" r:id="rId3" imgW="1459866" imgH="241195" progId="Equation.3">
                  <p:embed/>
                  <p:pic>
                    <p:nvPicPr>
                      <p:cNvPr id="0" name="Picture 3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32200" y="2708275"/>
                        <a:ext cx="5268384" cy="647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27882514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927278" y="365126"/>
            <a:ext cx="6503831" cy="974278"/>
          </a:xfrm>
        </p:spPr>
        <p:txBody>
          <a:bodyPr>
            <a:normAutofit/>
          </a:bodyPr>
          <a:lstStyle/>
          <a:p>
            <a:r>
              <a:rPr lang="en-GB" altLang="zh-TW" sz="4000" dirty="0">
                <a:latin typeface="Trebuchet MS" pitchFamily="34" charset="0"/>
              </a:rPr>
              <a:t>Band Pass Filters</a:t>
            </a:r>
            <a:endParaRPr lang="zh-TW" altLang="en-US" sz="4000" dirty="0" smtClean="0"/>
          </a:p>
        </p:txBody>
      </p:sp>
      <p:sp>
        <p:nvSpPr>
          <p:cNvPr id="54275" name="Rectangle 3"/>
          <p:cNvSpPr>
            <a:spLocks noGrp="1" noChangeArrowheads="1"/>
          </p:cNvSpPr>
          <p:nvPr>
            <p:ph type="body" idx="1"/>
          </p:nvPr>
        </p:nvSpPr>
        <p:spPr/>
        <p:txBody>
          <a:bodyPr/>
          <a:lstStyle/>
          <a:p>
            <a:pPr eaLnBrk="1" hangingPunct="1"/>
            <a:endParaRPr lang="zh-TW" altLang="en-US" smtClean="0"/>
          </a:p>
        </p:txBody>
      </p:sp>
      <p:pic>
        <p:nvPicPr>
          <p:cNvPr id="542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8490" y="1622738"/>
            <a:ext cx="10895527" cy="43401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8783509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838200" y="365126"/>
            <a:ext cx="6914882" cy="742458"/>
          </a:xfrm>
        </p:spPr>
        <p:txBody>
          <a:bodyPr>
            <a:normAutofit/>
          </a:bodyPr>
          <a:lstStyle/>
          <a:p>
            <a:r>
              <a:rPr lang="en-GB" altLang="zh-TW" sz="4000" dirty="0" smtClean="0">
                <a:latin typeface="Trebuchet MS" pitchFamily="34" charset="0"/>
              </a:rPr>
              <a:t>Notch Filters</a:t>
            </a:r>
            <a:endParaRPr lang="zh-TW" altLang="en-US" sz="4000" dirty="0" smtClean="0"/>
          </a:p>
        </p:txBody>
      </p:sp>
      <p:sp>
        <p:nvSpPr>
          <p:cNvPr id="55299" name="Rectangle 3"/>
          <p:cNvSpPr>
            <a:spLocks noGrp="1" noChangeArrowheads="1"/>
          </p:cNvSpPr>
          <p:nvPr>
            <p:ph type="body" idx="1"/>
          </p:nvPr>
        </p:nvSpPr>
        <p:spPr>
          <a:xfrm>
            <a:off x="773805" y="1361986"/>
            <a:ext cx="10515600" cy="4351338"/>
          </a:xfrm>
        </p:spPr>
        <p:txBody>
          <a:bodyPr/>
          <a:lstStyle/>
          <a:p>
            <a:pPr eaLnBrk="1" hangingPunct="1"/>
            <a:r>
              <a:rPr lang="en-US" altLang="zh-TW" dirty="0" smtClean="0"/>
              <a:t>Notch filters- </a:t>
            </a:r>
            <a:r>
              <a:rPr lang="en-US" altLang="zh-TW" sz="2000" dirty="0" smtClean="0"/>
              <a:t>Filters that reject or pass frequencies in pre-defined </a:t>
            </a:r>
            <a:r>
              <a:rPr lang="en-US" altLang="zh-TW" sz="2000" dirty="0" err="1" smtClean="0"/>
              <a:t>neighbourhoods</a:t>
            </a:r>
            <a:r>
              <a:rPr lang="en-US" altLang="zh-TW" sz="2000" dirty="0" smtClean="0"/>
              <a:t> about a </a:t>
            </a:r>
            <a:r>
              <a:rPr lang="en-US" altLang="zh-TW" sz="2000" dirty="0" err="1" smtClean="0"/>
              <a:t>centre</a:t>
            </a:r>
            <a:r>
              <a:rPr lang="en-US" altLang="zh-TW" sz="2000" dirty="0" smtClean="0"/>
              <a:t> frequency.</a:t>
            </a:r>
          </a:p>
          <a:p>
            <a:pPr lvl="1" eaLnBrk="1" hangingPunct="1"/>
            <a:r>
              <a:rPr lang="en-US" altLang="zh-TW" dirty="0" smtClean="0"/>
              <a:t>Ideal notch reject filter</a:t>
            </a:r>
          </a:p>
        </p:txBody>
      </p:sp>
      <p:graphicFrame>
        <p:nvGraphicFramePr>
          <p:cNvPr id="55300" name="Object 4"/>
          <p:cNvGraphicFramePr>
            <a:graphicFrameLocks noChangeAspect="1"/>
          </p:cNvGraphicFramePr>
          <p:nvPr>
            <p:extLst>
              <p:ext uri="{D42A27DB-BD31-4B8C-83A1-F6EECF244321}">
                <p14:modId xmlns:p14="http://schemas.microsoft.com/office/powerpoint/2010/main" val="4053319491"/>
              </p:ext>
            </p:extLst>
          </p:nvPr>
        </p:nvGraphicFramePr>
        <p:xfrm>
          <a:off x="501115" y="2534030"/>
          <a:ext cx="11485033" cy="1346200"/>
        </p:xfrm>
        <a:graphic>
          <a:graphicData uri="http://schemas.openxmlformats.org/presentationml/2006/ole">
            <mc:AlternateContent xmlns:mc="http://schemas.openxmlformats.org/markup-compatibility/2006">
              <mc:Choice xmlns:v="urn:schemas-microsoft-com:vml" Requires="v">
                <p:oleObj spid="_x0000_s25704" name="方程式" r:id="rId3" imgW="2882900" imgH="457200" progId="Equation.3">
                  <p:embed/>
                </p:oleObj>
              </mc:Choice>
              <mc:Fallback>
                <p:oleObj name="方程式" r:id="rId3" imgW="2882900" imgH="457200" progId="Equation.3">
                  <p:embed/>
                  <p:pic>
                    <p:nvPicPr>
                      <p:cNvPr id="0" name="Picture 9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1115" y="2534030"/>
                        <a:ext cx="11485033" cy="1346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5301" name="Object 5"/>
          <p:cNvGraphicFramePr>
            <a:graphicFrameLocks noChangeAspect="1"/>
          </p:cNvGraphicFramePr>
          <p:nvPr>
            <p:extLst>
              <p:ext uri="{D42A27DB-BD31-4B8C-83A1-F6EECF244321}">
                <p14:modId xmlns:p14="http://schemas.microsoft.com/office/powerpoint/2010/main" val="2820745832"/>
              </p:ext>
            </p:extLst>
          </p:nvPr>
        </p:nvGraphicFramePr>
        <p:xfrm>
          <a:off x="436541" y="3967341"/>
          <a:ext cx="11639549" cy="823912"/>
        </p:xfrm>
        <a:graphic>
          <a:graphicData uri="http://schemas.openxmlformats.org/presentationml/2006/ole">
            <mc:AlternateContent xmlns:mc="http://schemas.openxmlformats.org/markup-compatibility/2006">
              <mc:Choice xmlns:v="urn:schemas-microsoft-com:vml" Requires="v">
                <p:oleObj spid="_x0000_s25705" name="方程式" r:id="rId5" imgW="2921000" imgH="279400" progId="Equation.3">
                  <p:embed/>
                </p:oleObj>
              </mc:Choice>
              <mc:Fallback>
                <p:oleObj name="方程式" r:id="rId5" imgW="2921000" imgH="279400" progId="Equation.3">
                  <p:embed/>
                  <p:pic>
                    <p:nvPicPr>
                      <p:cNvPr id="0" name="Picture 9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6541" y="3967341"/>
                        <a:ext cx="11639549" cy="8239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5302" name="Object 6"/>
          <p:cNvGraphicFramePr>
            <a:graphicFrameLocks noChangeAspect="1"/>
          </p:cNvGraphicFramePr>
          <p:nvPr>
            <p:extLst>
              <p:ext uri="{D42A27DB-BD31-4B8C-83A1-F6EECF244321}">
                <p14:modId xmlns:p14="http://schemas.microsoft.com/office/powerpoint/2010/main" val="556623261"/>
              </p:ext>
            </p:extLst>
          </p:nvPr>
        </p:nvGraphicFramePr>
        <p:xfrm>
          <a:off x="398620" y="5018133"/>
          <a:ext cx="11690349" cy="823912"/>
        </p:xfrm>
        <a:graphic>
          <a:graphicData uri="http://schemas.openxmlformats.org/presentationml/2006/ole">
            <mc:AlternateContent xmlns:mc="http://schemas.openxmlformats.org/markup-compatibility/2006">
              <mc:Choice xmlns:v="urn:schemas-microsoft-com:vml" Requires="v">
                <p:oleObj spid="_x0000_s25706" name="方程式" r:id="rId7" imgW="2933700" imgH="279400" progId="Equation.3">
                  <p:embed/>
                </p:oleObj>
              </mc:Choice>
              <mc:Fallback>
                <p:oleObj name="方程式" r:id="rId7" imgW="2933700" imgH="279400" progId="Equation.3">
                  <p:embed/>
                  <p:pic>
                    <p:nvPicPr>
                      <p:cNvPr id="0" name="Picture 10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8620" y="5018133"/>
                        <a:ext cx="11690349" cy="8239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7642621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idx="1"/>
          </p:nvPr>
        </p:nvSpPr>
        <p:spPr/>
        <p:txBody>
          <a:bodyPr/>
          <a:lstStyle/>
          <a:p>
            <a:pPr eaLnBrk="1" hangingPunct="1"/>
            <a:r>
              <a:rPr lang="en-US" altLang="zh-TW" dirty="0" smtClean="0"/>
              <a:t>Degradation</a:t>
            </a:r>
          </a:p>
          <a:p>
            <a:pPr lvl="1" eaLnBrk="1" hangingPunct="1"/>
            <a:r>
              <a:rPr lang="en-US" altLang="zh-TW" dirty="0" smtClean="0"/>
              <a:t>Degradation function H</a:t>
            </a:r>
          </a:p>
          <a:p>
            <a:pPr lvl="1" eaLnBrk="1" hangingPunct="1"/>
            <a:r>
              <a:rPr lang="en-US" altLang="zh-TW" dirty="0" smtClean="0"/>
              <a:t>Additive noise</a:t>
            </a:r>
          </a:p>
          <a:p>
            <a:pPr lvl="1" eaLnBrk="1" hangingPunct="1"/>
            <a:r>
              <a:rPr lang="en-US" altLang="zh-TW" dirty="0" smtClean="0"/>
              <a:t>Spatial domain</a:t>
            </a:r>
          </a:p>
          <a:p>
            <a:pPr lvl="1" eaLnBrk="1" hangingPunct="1"/>
            <a:endParaRPr lang="en-US" altLang="zh-TW" dirty="0" smtClean="0"/>
          </a:p>
          <a:p>
            <a:pPr lvl="1" eaLnBrk="1" hangingPunct="1"/>
            <a:endParaRPr lang="en-US" altLang="zh-TW" dirty="0" smtClean="0"/>
          </a:p>
          <a:p>
            <a:pPr lvl="1" eaLnBrk="1" hangingPunct="1"/>
            <a:r>
              <a:rPr lang="en-US" altLang="zh-TW" dirty="0" smtClean="0"/>
              <a:t>Frequency domain</a:t>
            </a:r>
          </a:p>
        </p:txBody>
      </p:sp>
      <p:graphicFrame>
        <p:nvGraphicFramePr>
          <p:cNvPr id="5" name="Object 4"/>
          <p:cNvGraphicFramePr>
            <a:graphicFrameLocks noChangeAspect="1"/>
          </p:cNvGraphicFramePr>
          <p:nvPr>
            <p:extLst>
              <p:ext uri="{D42A27DB-BD31-4B8C-83A1-F6EECF244321}">
                <p14:modId xmlns:p14="http://schemas.microsoft.com/office/powerpoint/2010/main" val="1923657248"/>
              </p:ext>
            </p:extLst>
          </p:nvPr>
        </p:nvGraphicFramePr>
        <p:xfrm>
          <a:off x="2934566" y="3606040"/>
          <a:ext cx="7649633" cy="547688"/>
        </p:xfrm>
        <a:graphic>
          <a:graphicData uri="http://schemas.openxmlformats.org/presentationml/2006/ole">
            <mc:AlternateContent xmlns:mc="http://schemas.openxmlformats.org/markup-compatibility/2006">
              <mc:Choice xmlns:v="urn:schemas-microsoft-com:vml" Requires="v">
                <p:oleObj spid="_x0000_s1096" name="方程式" r:id="rId3" imgW="2120900" imgH="203200" progId="Equation.3">
                  <p:embed/>
                </p:oleObj>
              </mc:Choice>
              <mc:Fallback>
                <p:oleObj name="方程式" r:id="rId3" imgW="2120900" imgH="203200" progId="Equation.3">
                  <p:embed/>
                  <p:pic>
                    <p:nvPicPr>
                      <p:cNvPr id="0" name="Picture 6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34566" y="3606040"/>
                        <a:ext cx="7649633" cy="5476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168675841"/>
              </p:ext>
            </p:extLst>
          </p:nvPr>
        </p:nvGraphicFramePr>
        <p:xfrm>
          <a:off x="2973202" y="5055965"/>
          <a:ext cx="7465483" cy="547687"/>
        </p:xfrm>
        <a:graphic>
          <a:graphicData uri="http://schemas.openxmlformats.org/presentationml/2006/ole">
            <mc:AlternateContent xmlns:mc="http://schemas.openxmlformats.org/markup-compatibility/2006">
              <mc:Choice xmlns:v="urn:schemas-microsoft-com:vml" Requires="v">
                <p:oleObj spid="_x0000_s1097" name="Equation" r:id="rId5" imgW="2070000" imgH="203040" progId="Equation.3">
                  <p:embed/>
                </p:oleObj>
              </mc:Choice>
              <mc:Fallback>
                <p:oleObj name="Equation" r:id="rId5" imgW="2070000" imgH="203040" progId="Equation.3">
                  <p:embed/>
                  <p:pic>
                    <p:nvPicPr>
                      <p:cNvPr id="0" name="Picture 6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73202" y="5055965"/>
                        <a:ext cx="7465483" cy="5476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2"/>
          <p:cNvSpPr>
            <a:spLocks noGrp="1" noChangeArrowheads="1"/>
          </p:cNvSpPr>
          <p:nvPr>
            <p:ph type="title"/>
          </p:nvPr>
        </p:nvSpPr>
        <p:spPr/>
        <p:txBody>
          <a:bodyPr>
            <a:normAutofit/>
          </a:bodyPr>
          <a:lstStyle/>
          <a:p>
            <a:pPr eaLnBrk="1" hangingPunct="1"/>
            <a:r>
              <a:rPr lang="en-US" altLang="zh-TW" sz="3600" dirty="0" smtClean="0">
                <a:latin typeface="Trebuchet MS" pitchFamily="34" charset="0"/>
              </a:rPr>
              <a:t>A Model of the Image Degradation/Restoration Process</a:t>
            </a:r>
          </a:p>
        </p:txBody>
      </p:sp>
    </p:spTree>
    <p:extLst>
      <p:ext uri="{BB962C8B-B14F-4D97-AF65-F5344CB8AC3E}">
        <p14:creationId xmlns:p14="http://schemas.microsoft.com/office/powerpoint/2010/main" val="11773000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838200" y="365125"/>
            <a:ext cx="9516414" cy="781095"/>
          </a:xfrm>
        </p:spPr>
        <p:txBody>
          <a:bodyPr>
            <a:normAutofit/>
          </a:bodyPr>
          <a:lstStyle/>
          <a:p>
            <a:r>
              <a:rPr lang="en-GB" altLang="zh-TW" sz="4000" dirty="0" smtClean="0">
                <a:latin typeface="Trebuchet MS" pitchFamily="34" charset="0"/>
              </a:rPr>
              <a:t>Notch Filters</a:t>
            </a:r>
            <a:endParaRPr lang="zh-TW" altLang="en-US" sz="4000" dirty="0" smtClean="0"/>
          </a:p>
        </p:txBody>
      </p:sp>
      <p:sp>
        <p:nvSpPr>
          <p:cNvPr id="56323" name="Rectangle 3"/>
          <p:cNvSpPr>
            <a:spLocks noGrp="1" noChangeArrowheads="1"/>
          </p:cNvSpPr>
          <p:nvPr>
            <p:ph type="body" idx="1"/>
          </p:nvPr>
        </p:nvSpPr>
        <p:spPr/>
        <p:txBody>
          <a:bodyPr/>
          <a:lstStyle/>
          <a:p>
            <a:pPr eaLnBrk="1" hangingPunct="1"/>
            <a:r>
              <a:rPr lang="en-US" altLang="zh-TW" dirty="0" smtClean="0"/>
              <a:t>Butterworth notch reject filter of order n</a:t>
            </a:r>
          </a:p>
        </p:txBody>
      </p:sp>
      <p:graphicFrame>
        <p:nvGraphicFramePr>
          <p:cNvPr id="56324" name="Object 4"/>
          <p:cNvGraphicFramePr>
            <a:graphicFrameLocks noChangeAspect="1"/>
          </p:cNvGraphicFramePr>
          <p:nvPr/>
        </p:nvGraphicFramePr>
        <p:xfrm>
          <a:off x="2417233" y="2957513"/>
          <a:ext cx="8096251" cy="2055812"/>
        </p:xfrm>
        <a:graphic>
          <a:graphicData uri="http://schemas.openxmlformats.org/presentationml/2006/ole">
            <mc:AlternateContent xmlns:mc="http://schemas.openxmlformats.org/markup-compatibility/2006">
              <mc:Choice xmlns:v="urn:schemas-microsoft-com:vml" Requires="v">
                <p:oleObj spid="_x0000_s26659" name="方程式" r:id="rId3" imgW="2032000" imgH="698500" progId="Equation.3">
                  <p:embed/>
                </p:oleObj>
              </mc:Choice>
              <mc:Fallback>
                <p:oleObj name="方程式" r:id="rId3" imgW="2032000" imgH="698500" progId="Equation.3">
                  <p:embed/>
                  <p:pic>
                    <p:nvPicPr>
                      <p:cNvPr id="0" name="Picture 3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17233" y="2957513"/>
                        <a:ext cx="8096251" cy="20558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27267621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838201" y="365125"/>
            <a:ext cx="8743682" cy="793973"/>
          </a:xfrm>
        </p:spPr>
        <p:txBody>
          <a:bodyPr>
            <a:normAutofit/>
          </a:bodyPr>
          <a:lstStyle/>
          <a:p>
            <a:r>
              <a:rPr lang="en-GB" altLang="zh-TW" sz="4000" dirty="0">
                <a:latin typeface="Trebuchet MS" pitchFamily="34" charset="0"/>
              </a:rPr>
              <a:t>Notch Filters</a:t>
            </a:r>
            <a:endParaRPr lang="zh-TW" altLang="en-US" sz="4000" dirty="0" smtClean="0"/>
          </a:p>
        </p:txBody>
      </p:sp>
      <p:sp>
        <p:nvSpPr>
          <p:cNvPr id="57347" name="Rectangle 3"/>
          <p:cNvSpPr>
            <a:spLocks noGrp="1" noChangeArrowheads="1"/>
          </p:cNvSpPr>
          <p:nvPr>
            <p:ph type="body" idx="1"/>
          </p:nvPr>
        </p:nvSpPr>
        <p:spPr/>
        <p:txBody>
          <a:bodyPr/>
          <a:lstStyle/>
          <a:p>
            <a:pPr eaLnBrk="1" hangingPunct="1"/>
            <a:r>
              <a:rPr lang="en-US" altLang="zh-TW" smtClean="0"/>
              <a:t>Gaussian notch reject filter</a:t>
            </a:r>
          </a:p>
        </p:txBody>
      </p:sp>
      <p:graphicFrame>
        <p:nvGraphicFramePr>
          <p:cNvPr id="57348" name="Object 4"/>
          <p:cNvGraphicFramePr>
            <a:graphicFrameLocks noChangeAspect="1"/>
          </p:cNvGraphicFramePr>
          <p:nvPr/>
        </p:nvGraphicFramePr>
        <p:xfrm>
          <a:off x="2995084" y="2601914"/>
          <a:ext cx="6828367" cy="1196975"/>
        </p:xfrm>
        <a:graphic>
          <a:graphicData uri="http://schemas.openxmlformats.org/presentationml/2006/ole">
            <mc:AlternateContent xmlns:mc="http://schemas.openxmlformats.org/markup-compatibility/2006">
              <mc:Choice xmlns:v="urn:schemas-microsoft-com:vml" Requires="v">
                <p:oleObj spid="_x0000_s27683" name="方程式" r:id="rId3" imgW="1713756" imgH="406224" progId="Equation.3">
                  <p:embed/>
                </p:oleObj>
              </mc:Choice>
              <mc:Fallback>
                <p:oleObj name="方程式" r:id="rId3" imgW="1713756" imgH="406224" progId="Equation.3">
                  <p:embed/>
                  <p:pic>
                    <p:nvPicPr>
                      <p:cNvPr id="0" name="Picture 3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95084" y="2601914"/>
                        <a:ext cx="6828367" cy="1196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45743633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838200" y="365126"/>
            <a:ext cx="7185338" cy="600789"/>
          </a:xfrm>
        </p:spPr>
        <p:txBody>
          <a:bodyPr>
            <a:normAutofit fontScale="90000"/>
          </a:bodyPr>
          <a:lstStyle/>
          <a:p>
            <a:pPr eaLnBrk="1" hangingPunct="1"/>
            <a:r>
              <a:rPr lang="en-GB" altLang="zh-TW" dirty="0" smtClean="0"/>
              <a:t>Different Notch Filters</a:t>
            </a:r>
            <a:endParaRPr lang="zh-TW" altLang="en-US" dirty="0" smtClean="0"/>
          </a:p>
        </p:txBody>
      </p:sp>
      <p:pic>
        <p:nvPicPr>
          <p:cNvPr id="5837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5465" y="1295435"/>
            <a:ext cx="8049296" cy="48610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2588711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r>
              <a:rPr lang="en-GB" altLang="zh-TW" dirty="0">
                <a:latin typeface="Trebuchet MS" pitchFamily="34" charset="0"/>
              </a:rPr>
              <a:t>Notch Filters</a:t>
            </a:r>
            <a:endParaRPr lang="zh-TW" altLang="en-US" dirty="0" smtClean="0"/>
          </a:p>
        </p:txBody>
      </p:sp>
      <p:sp>
        <p:nvSpPr>
          <p:cNvPr id="59395" name="Rectangle 3"/>
          <p:cNvSpPr>
            <a:spLocks noGrp="1" noChangeArrowheads="1"/>
          </p:cNvSpPr>
          <p:nvPr>
            <p:ph type="body" idx="1"/>
          </p:nvPr>
        </p:nvSpPr>
        <p:spPr/>
        <p:txBody>
          <a:bodyPr/>
          <a:lstStyle/>
          <a:p>
            <a:pPr eaLnBrk="1" hangingPunct="1"/>
            <a:r>
              <a:rPr lang="en-US" altLang="zh-TW" smtClean="0"/>
              <a:t>Notch pass filter</a:t>
            </a:r>
          </a:p>
        </p:txBody>
      </p:sp>
      <p:graphicFrame>
        <p:nvGraphicFramePr>
          <p:cNvPr id="59396" name="Object 4"/>
          <p:cNvGraphicFramePr>
            <a:graphicFrameLocks noChangeAspect="1"/>
          </p:cNvGraphicFramePr>
          <p:nvPr/>
        </p:nvGraphicFramePr>
        <p:xfrm>
          <a:off x="3608918" y="2708275"/>
          <a:ext cx="5314949" cy="647700"/>
        </p:xfrm>
        <a:graphic>
          <a:graphicData uri="http://schemas.openxmlformats.org/presentationml/2006/ole">
            <mc:AlternateContent xmlns:mc="http://schemas.openxmlformats.org/markup-compatibility/2006">
              <mc:Choice xmlns:v="urn:schemas-microsoft-com:vml" Requires="v">
                <p:oleObj spid="_x0000_s28707" name="方程式" r:id="rId3" imgW="1473200" imgH="241300" progId="Equation.3">
                  <p:embed/>
                </p:oleObj>
              </mc:Choice>
              <mc:Fallback>
                <p:oleObj name="方程式" r:id="rId3" imgW="1473200" imgH="241300" progId="Equation.3">
                  <p:embed/>
                  <p:pic>
                    <p:nvPicPr>
                      <p:cNvPr id="0" name="Picture 3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08918" y="2708275"/>
                        <a:ext cx="5314949" cy="647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40055710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734096" y="260648"/>
            <a:ext cx="5270386" cy="602237"/>
          </a:xfrm>
        </p:spPr>
        <p:txBody>
          <a:bodyPr>
            <a:normAutofit fontScale="90000"/>
          </a:bodyPr>
          <a:lstStyle/>
          <a:p>
            <a:r>
              <a:rPr lang="en-GB" altLang="zh-TW" dirty="0">
                <a:latin typeface="Trebuchet MS" pitchFamily="34" charset="0"/>
              </a:rPr>
              <a:t>Notch Filters</a:t>
            </a:r>
            <a:endParaRPr lang="zh-TW" altLang="en-US" dirty="0" smtClean="0"/>
          </a:p>
        </p:txBody>
      </p:sp>
      <p:pic>
        <p:nvPicPr>
          <p:cNvPr id="6042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49434" y="50056"/>
            <a:ext cx="5238773" cy="6196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042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697" y="2276872"/>
            <a:ext cx="5705341" cy="2037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3123511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838200" y="365126"/>
            <a:ext cx="6013361" cy="832610"/>
          </a:xfrm>
        </p:spPr>
        <p:txBody>
          <a:bodyPr>
            <a:normAutofit/>
          </a:bodyPr>
          <a:lstStyle/>
          <a:p>
            <a:r>
              <a:rPr lang="en-GB" altLang="zh-TW" sz="4000" dirty="0">
                <a:latin typeface="Trebuchet MS" pitchFamily="34" charset="0"/>
              </a:rPr>
              <a:t>Notch Filters</a:t>
            </a:r>
            <a:endParaRPr lang="zh-TW" altLang="en-US" sz="4000" dirty="0" smtClean="0"/>
          </a:p>
        </p:txBody>
      </p:sp>
      <p:sp>
        <p:nvSpPr>
          <p:cNvPr id="61443" name="Rectangle 3"/>
          <p:cNvSpPr>
            <a:spLocks noGrp="1" noChangeArrowheads="1"/>
          </p:cNvSpPr>
          <p:nvPr>
            <p:ph type="body" idx="1"/>
          </p:nvPr>
        </p:nvSpPr>
        <p:spPr/>
        <p:txBody>
          <a:bodyPr/>
          <a:lstStyle/>
          <a:p>
            <a:pPr eaLnBrk="1" hangingPunct="1"/>
            <a:r>
              <a:rPr lang="en-US" altLang="zh-TW" smtClean="0"/>
              <a:t>Optimum notch filtering</a:t>
            </a:r>
          </a:p>
        </p:txBody>
      </p:sp>
      <p:pic>
        <p:nvPicPr>
          <p:cNvPr id="6144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9396" y="2399831"/>
            <a:ext cx="11281893" cy="3519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6889665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609600" y="274638"/>
            <a:ext cx="10972800" cy="922114"/>
          </a:xfrm>
        </p:spPr>
        <p:txBody>
          <a:bodyPr>
            <a:normAutofit/>
          </a:bodyPr>
          <a:lstStyle/>
          <a:p>
            <a:pPr eaLnBrk="1" hangingPunct="1"/>
            <a:r>
              <a:rPr lang="en-GB" altLang="zh-TW" sz="4000" dirty="0" smtClean="0">
                <a:latin typeface="Trebuchet MS" pitchFamily="34" charset="0"/>
              </a:rPr>
              <a:t>Interference in Noise Pattern</a:t>
            </a:r>
            <a:endParaRPr lang="zh-TW" altLang="en-US" sz="4000" dirty="0" smtClean="0">
              <a:latin typeface="Trebuchet MS" pitchFamily="34" charset="0"/>
            </a:endParaRPr>
          </a:p>
        </p:txBody>
      </p:sp>
      <p:sp>
        <p:nvSpPr>
          <p:cNvPr id="62467" name="Rectangle 3"/>
          <p:cNvSpPr>
            <a:spLocks noGrp="1" noChangeArrowheads="1"/>
          </p:cNvSpPr>
          <p:nvPr>
            <p:ph type="body" idx="1"/>
          </p:nvPr>
        </p:nvSpPr>
        <p:spPr>
          <a:xfrm>
            <a:off x="1350166" y="1234786"/>
            <a:ext cx="9751483" cy="5030787"/>
          </a:xfrm>
        </p:spPr>
        <p:txBody>
          <a:bodyPr/>
          <a:lstStyle/>
          <a:p>
            <a:pPr lvl="1" eaLnBrk="1" hangingPunct="1"/>
            <a:r>
              <a:rPr lang="en-US" altLang="zh-TW" dirty="0" smtClean="0"/>
              <a:t>Interference noise pattern</a:t>
            </a:r>
          </a:p>
          <a:p>
            <a:pPr lvl="1" eaLnBrk="1" hangingPunct="1"/>
            <a:endParaRPr lang="en-US" altLang="zh-TW" dirty="0" smtClean="0"/>
          </a:p>
          <a:p>
            <a:pPr lvl="1" eaLnBrk="1" hangingPunct="1"/>
            <a:endParaRPr lang="en-US" altLang="zh-TW" dirty="0" smtClean="0"/>
          </a:p>
          <a:p>
            <a:pPr lvl="1" eaLnBrk="1" hangingPunct="1"/>
            <a:r>
              <a:rPr lang="en-US" altLang="zh-TW" dirty="0" smtClean="0"/>
              <a:t>Interference noise pattern in the spatial domain</a:t>
            </a:r>
          </a:p>
          <a:p>
            <a:pPr lvl="1" eaLnBrk="1" hangingPunct="1"/>
            <a:endParaRPr lang="en-US" altLang="zh-TW" dirty="0" smtClean="0"/>
          </a:p>
          <a:p>
            <a:pPr lvl="1" eaLnBrk="1" hangingPunct="1"/>
            <a:endParaRPr lang="en-US" altLang="zh-TW" dirty="0" smtClean="0"/>
          </a:p>
          <a:p>
            <a:pPr lvl="1" eaLnBrk="1" hangingPunct="1"/>
            <a:r>
              <a:rPr lang="en-US" altLang="zh-TW" dirty="0" smtClean="0"/>
              <a:t>Subtract from                       a weighted portion of                       to obtain </a:t>
            </a:r>
          </a:p>
          <a:p>
            <a:pPr marL="457200" lvl="1" indent="0" eaLnBrk="1" hangingPunct="1">
              <a:buNone/>
            </a:pPr>
            <a:r>
              <a:rPr lang="en-US" altLang="zh-TW" dirty="0"/>
              <a:t> </a:t>
            </a:r>
            <a:r>
              <a:rPr lang="en-US" altLang="zh-TW" dirty="0" smtClean="0"/>
              <a:t>   an estimate of </a:t>
            </a:r>
          </a:p>
        </p:txBody>
      </p:sp>
      <p:graphicFrame>
        <p:nvGraphicFramePr>
          <p:cNvPr id="62468" name="Object 5"/>
          <p:cNvGraphicFramePr>
            <a:graphicFrameLocks noChangeAspect="1"/>
          </p:cNvGraphicFramePr>
          <p:nvPr>
            <p:extLst>
              <p:ext uri="{D42A27DB-BD31-4B8C-83A1-F6EECF244321}">
                <p14:modId xmlns:p14="http://schemas.microsoft.com/office/powerpoint/2010/main" val="3126951619"/>
              </p:ext>
            </p:extLst>
          </p:nvPr>
        </p:nvGraphicFramePr>
        <p:xfrm>
          <a:off x="3240379" y="1757564"/>
          <a:ext cx="5408083" cy="546100"/>
        </p:xfrm>
        <a:graphic>
          <a:graphicData uri="http://schemas.openxmlformats.org/presentationml/2006/ole">
            <mc:AlternateContent xmlns:mc="http://schemas.openxmlformats.org/markup-compatibility/2006">
              <mc:Choice xmlns:v="urn:schemas-microsoft-com:vml" Requires="v">
                <p:oleObj spid="_x0000_s29902" name="方程式" r:id="rId3" imgW="1497950" imgH="203112" progId="Equation.3">
                  <p:embed/>
                </p:oleObj>
              </mc:Choice>
              <mc:Fallback>
                <p:oleObj name="方程式" r:id="rId3" imgW="1497950" imgH="203112" progId="Equation.3">
                  <p:embed/>
                  <p:pic>
                    <p:nvPicPr>
                      <p:cNvPr id="0" name="Picture 19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40379" y="1757564"/>
                        <a:ext cx="5408083" cy="546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2469" name="Object 6"/>
          <p:cNvGraphicFramePr>
            <a:graphicFrameLocks noChangeAspect="1"/>
          </p:cNvGraphicFramePr>
          <p:nvPr>
            <p:extLst>
              <p:ext uri="{D42A27DB-BD31-4B8C-83A1-F6EECF244321}">
                <p14:modId xmlns:p14="http://schemas.microsoft.com/office/powerpoint/2010/main" val="2550102932"/>
              </p:ext>
            </p:extLst>
          </p:nvPr>
        </p:nvGraphicFramePr>
        <p:xfrm>
          <a:off x="2833173" y="2857075"/>
          <a:ext cx="6553200" cy="614362"/>
        </p:xfrm>
        <a:graphic>
          <a:graphicData uri="http://schemas.openxmlformats.org/presentationml/2006/ole">
            <mc:AlternateContent xmlns:mc="http://schemas.openxmlformats.org/markup-compatibility/2006">
              <mc:Choice xmlns:v="urn:schemas-microsoft-com:vml" Requires="v">
                <p:oleObj spid="_x0000_s29903" name="方程式" r:id="rId5" imgW="1816100" imgH="228600" progId="Equation.3">
                  <p:embed/>
                </p:oleObj>
              </mc:Choice>
              <mc:Fallback>
                <p:oleObj name="方程式" r:id="rId5" imgW="1816100" imgH="228600" progId="Equation.3">
                  <p:embed/>
                  <p:pic>
                    <p:nvPicPr>
                      <p:cNvPr id="0" name="Picture 19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33173" y="2857075"/>
                        <a:ext cx="6553200" cy="6143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2470" name="Object 7"/>
          <p:cNvGraphicFramePr>
            <a:graphicFrameLocks noChangeAspect="1"/>
          </p:cNvGraphicFramePr>
          <p:nvPr>
            <p:extLst>
              <p:ext uri="{D42A27DB-BD31-4B8C-83A1-F6EECF244321}">
                <p14:modId xmlns:p14="http://schemas.microsoft.com/office/powerpoint/2010/main" val="540291330"/>
              </p:ext>
            </p:extLst>
          </p:nvPr>
        </p:nvGraphicFramePr>
        <p:xfrm>
          <a:off x="2557696" y="4782568"/>
          <a:ext cx="7378700" cy="647700"/>
        </p:xfrm>
        <a:graphic>
          <a:graphicData uri="http://schemas.openxmlformats.org/presentationml/2006/ole">
            <mc:AlternateContent xmlns:mc="http://schemas.openxmlformats.org/markup-compatibility/2006">
              <mc:Choice xmlns:v="urn:schemas-microsoft-com:vml" Requires="v">
                <p:oleObj spid="_x0000_s29904" name="方程式" r:id="rId7" imgW="2044700" imgH="241300" progId="Equation.3">
                  <p:embed/>
                </p:oleObj>
              </mc:Choice>
              <mc:Fallback>
                <p:oleObj name="方程式" r:id="rId7" imgW="2044700" imgH="241300" progId="Equation.3">
                  <p:embed/>
                  <p:pic>
                    <p:nvPicPr>
                      <p:cNvPr id="0" name="Picture 19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57696" y="4782568"/>
                        <a:ext cx="7378700" cy="647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2471" name="Object 8"/>
          <p:cNvGraphicFramePr>
            <a:graphicFrameLocks noChangeAspect="1"/>
          </p:cNvGraphicFramePr>
          <p:nvPr>
            <p:extLst>
              <p:ext uri="{D42A27DB-BD31-4B8C-83A1-F6EECF244321}">
                <p14:modId xmlns:p14="http://schemas.microsoft.com/office/powerpoint/2010/main" val="3212248585"/>
              </p:ext>
            </p:extLst>
          </p:nvPr>
        </p:nvGraphicFramePr>
        <p:xfrm>
          <a:off x="3787147" y="3509264"/>
          <a:ext cx="1697567" cy="546100"/>
        </p:xfrm>
        <a:graphic>
          <a:graphicData uri="http://schemas.openxmlformats.org/presentationml/2006/ole">
            <mc:AlternateContent xmlns:mc="http://schemas.openxmlformats.org/markup-compatibility/2006">
              <mc:Choice xmlns:v="urn:schemas-microsoft-com:vml" Requires="v">
                <p:oleObj spid="_x0000_s29905" name="方程式" r:id="rId9" imgW="469696" imgH="203112" progId="Equation.3">
                  <p:embed/>
                </p:oleObj>
              </mc:Choice>
              <mc:Fallback>
                <p:oleObj name="方程式" r:id="rId9" imgW="469696" imgH="203112" progId="Equation.3">
                  <p:embed/>
                  <p:pic>
                    <p:nvPicPr>
                      <p:cNvPr id="0" name="Picture 19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787147" y="3509264"/>
                        <a:ext cx="1697567" cy="546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2472" name="Object 9"/>
          <p:cNvGraphicFramePr>
            <a:graphicFrameLocks noChangeAspect="1"/>
          </p:cNvGraphicFramePr>
          <p:nvPr>
            <p:extLst>
              <p:ext uri="{D42A27DB-BD31-4B8C-83A1-F6EECF244321}">
                <p14:modId xmlns:p14="http://schemas.microsoft.com/office/powerpoint/2010/main" val="2742262545"/>
              </p:ext>
            </p:extLst>
          </p:nvPr>
        </p:nvGraphicFramePr>
        <p:xfrm>
          <a:off x="4226091" y="3992828"/>
          <a:ext cx="1651000" cy="546100"/>
        </p:xfrm>
        <a:graphic>
          <a:graphicData uri="http://schemas.openxmlformats.org/presentationml/2006/ole">
            <mc:AlternateContent xmlns:mc="http://schemas.openxmlformats.org/markup-compatibility/2006">
              <mc:Choice xmlns:v="urn:schemas-microsoft-com:vml" Requires="v">
                <p:oleObj spid="_x0000_s29906" name="方程式" r:id="rId11" imgW="457002" imgH="203112" progId="Equation.3">
                  <p:embed/>
                </p:oleObj>
              </mc:Choice>
              <mc:Fallback>
                <p:oleObj name="方程式" r:id="rId11" imgW="457002" imgH="203112" progId="Equation.3">
                  <p:embed/>
                  <p:pic>
                    <p:nvPicPr>
                      <p:cNvPr id="0" name="Picture 19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226091" y="3992828"/>
                        <a:ext cx="1651000" cy="546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2473" name="Object 10"/>
          <p:cNvGraphicFramePr>
            <a:graphicFrameLocks noChangeAspect="1"/>
          </p:cNvGraphicFramePr>
          <p:nvPr>
            <p:extLst>
              <p:ext uri="{D42A27DB-BD31-4B8C-83A1-F6EECF244321}">
                <p14:modId xmlns:p14="http://schemas.microsoft.com/office/powerpoint/2010/main" val="2758950199"/>
              </p:ext>
            </p:extLst>
          </p:nvPr>
        </p:nvGraphicFramePr>
        <p:xfrm>
          <a:off x="8005757" y="3503431"/>
          <a:ext cx="1742016" cy="546100"/>
        </p:xfrm>
        <a:graphic>
          <a:graphicData uri="http://schemas.openxmlformats.org/presentationml/2006/ole">
            <mc:AlternateContent xmlns:mc="http://schemas.openxmlformats.org/markup-compatibility/2006">
              <mc:Choice xmlns:v="urn:schemas-microsoft-com:vml" Requires="v">
                <p:oleObj spid="_x0000_s29907" name="方程式" r:id="rId13" imgW="482391" imgH="203112" progId="Equation.3">
                  <p:embed/>
                </p:oleObj>
              </mc:Choice>
              <mc:Fallback>
                <p:oleObj name="方程式" r:id="rId13" imgW="482391" imgH="203112" progId="Equation.3">
                  <p:embed/>
                  <p:pic>
                    <p:nvPicPr>
                      <p:cNvPr id="0" name="Picture 19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005757" y="3503431"/>
                        <a:ext cx="1742016" cy="546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70329999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1236372" y="365125"/>
            <a:ext cx="8912180" cy="703821"/>
          </a:xfrm>
        </p:spPr>
        <p:txBody>
          <a:bodyPr>
            <a:normAutofit/>
          </a:bodyPr>
          <a:lstStyle/>
          <a:p>
            <a:r>
              <a:rPr lang="en-GB" altLang="zh-TW" sz="4000" dirty="0">
                <a:latin typeface="Trebuchet MS" pitchFamily="34" charset="0"/>
              </a:rPr>
              <a:t>Interference in Noise Pattern</a:t>
            </a:r>
            <a:endParaRPr lang="zh-TW" altLang="en-US" sz="4000" dirty="0" smtClean="0"/>
          </a:p>
        </p:txBody>
      </p:sp>
      <p:sp>
        <p:nvSpPr>
          <p:cNvPr id="63491" name="Rectangle 3"/>
          <p:cNvSpPr>
            <a:spLocks noGrp="1" noChangeArrowheads="1"/>
          </p:cNvSpPr>
          <p:nvPr>
            <p:ph type="body" idx="1"/>
          </p:nvPr>
        </p:nvSpPr>
        <p:spPr/>
        <p:txBody>
          <a:bodyPr/>
          <a:lstStyle/>
          <a:p>
            <a:pPr lvl="1" eaLnBrk="1" hangingPunct="1"/>
            <a:r>
              <a:rPr lang="en-US" altLang="zh-TW" dirty="0" smtClean="0"/>
              <a:t>Minimize the local variance of </a:t>
            </a:r>
          </a:p>
          <a:p>
            <a:pPr lvl="1" eaLnBrk="1" hangingPunct="1"/>
            <a:r>
              <a:rPr lang="en-US" altLang="zh-TW" dirty="0" smtClean="0"/>
              <a:t>The detailed steps are listed in Page 251 (page 341)</a:t>
            </a:r>
          </a:p>
          <a:p>
            <a:pPr lvl="1" eaLnBrk="1" hangingPunct="1"/>
            <a:r>
              <a:rPr lang="en-US" altLang="zh-TW" dirty="0" smtClean="0"/>
              <a:t>Result</a:t>
            </a:r>
          </a:p>
        </p:txBody>
      </p:sp>
      <p:graphicFrame>
        <p:nvGraphicFramePr>
          <p:cNvPr id="63492" name="Object 4"/>
          <p:cNvGraphicFramePr>
            <a:graphicFrameLocks noChangeAspect="1"/>
          </p:cNvGraphicFramePr>
          <p:nvPr>
            <p:extLst>
              <p:ext uri="{D42A27DB-BD31-4B8C-83A1-F6EECF244321}">
                <p14:modId xmlns:p14="http://schemas.microsoft.com/office/powerpoint/2010/main" val="3417087698"/>
              </p:ext>
            </p:extLst>
          </p:nvPr>
        </p:nvGraphicFramePr>
        <p:xfrm>
          <a:off x="5956756" y="1608308"/>
          <a:ext cx="1742016" cy="649287"/>
        </p:xfrm>
        <a:graphic>
          <a:graphicData uri="http://schemas.openxmlformats.org/presentationml/2006/ole">
            <mc:AlternateContent xmlns:mc="http://schemas.openxmlformats.org/markup-compatibility/2006">
              <mc:Choice xmlns:v="urn:schemas-microsoft-com:vml" Requires="v">
                <p:oleObj spid="_x0000_s30792" name="方程式" r:id="rId3" imgW="482391" imgH="241195" progId="Equation.3">
                  <p:embed/>
                </p:oleObj>
              </mc:Choice>
              <mc:Fallback>
                <p:oleObj name="方程式" r:id="rId3" imgW="482391" imgH="241195" progId="Equation.3">
                  <p:embed/>
                  <p:pic>
                    <p:nvPicPr>
                      <p:cNvPr id="0" name="Picture 6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56756" y="1608308"/>
                        <a:ext cx="1742016" cy="6492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3493" name="Object 5"/>
          <p:cNvGraphicFramePr>
            <a:graphicFrameLocks noChangeAspect="1"/>
          </p:cNvGraphicFramePr>
          <p:nvPr>
            <p:extLst>
              <p:ext uri="{D42A27DB-BD31-4B8C-83A1-F6EECF244321}">
                <p14:modId xmlns:p14="http://schemas.microsoft.com/office/powerpoint/2010/main" val="4259040599"/>
              </p:ext>
            </p:extLst>
          </p:nvPr>
        </p:nvGraphicFramePr>
        <p:xfrm>
          <a:off x="1787237" y="3130438"/>
          <a:ext cx="8981017" cy="1296987"/>
        </p:xfrm>
        <a:graphic>
          <a:graphicData uri="http://schemas.openxmlformats.org/presentationml/2006/ole">
            <mc:AlternateContent xmlns:mc="http://schemas.openxmlformats.org/markup-compatibility/2006">
              <mc:Choice xmlns:v="urn:schemas-microsoft-com:vml" Requires="v">
                <p:oleObj spid="_x0000_s30793" name="方程式" r:id="rId5" imgW="2489200" imgH="482600" progId="Equation.3">
                  <p:embed/>
                </p:oleObj>
              </mc:Choice>
              <mc:Fallback>
                <p:oleObj name="方程式" r:id="rId5" imgW="2489200" imgH="482600" progId="Equation.3">
                  <p:embed/>
                  <p:pic>
                    <p:nvPicPr>
                      <p:cNvPr id="0" name="Picture 6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87237" y="3130438"/>
                        <a:ext cx="8981017" cy="12969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62207241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591995" y="11266"/>
            <a:ext cx="10972800" cy="850106"/>
          </a:xfrm>
        </p:spPr>
        <p:txBody>
          <a:bodyPr>
            <a:normAutofit/>
          </a:bodyPr>
          <a:lstStyle/>
          <a:p>
            <a:r>
              <a:rPr lang="en-GB" altLang="zh-TW" sz="3600" dirty="0">
                <a:latin typeface="Trebuchet MS" pitchFamily="34" charset="0"/>
              </a:rPr>
              <a:t>Interference in Noise Pattern</a:t>
            </a:r>
            <a:endParaRPr lang="zh-TW" altLang="en-US" sz="3600" dirty="0" smtClean="0"/>
          </a:p>
        </p:txBody>
      </p:sp>
      <p:pic>
        <p:nvPicPr>
          <p:cNvPr id="6451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2581" y="783112"/>
            <a:ext cx="10599312" cy="54707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6652755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560349" y="116633"/>
            <a:ext cx="10972800" cy="706437"/>
          </a:xfrm>
        </p:spPr>
        <p:txBody>
          <a:bodyPr>
            <a:normAutofit/>
          </a:bodyPr>
          <a:lstStyle/>
          <a:p>
            <a:r>
              <a:rPr lang="en-GB" altLang="zh-TW" dirty="0">
                <a:latin typeface="Trebuchet MS" pitchFamily="34" charset="0"/>
              </a:rPr>
              <a:t>Interference in Noise Pattern</a:t>
            </a:r>
            <a:endParaRPr lang="zh-TW" altLang="en-US" dirty="0" smtClean="0"/>
          </a:p>
        </p:txBody>
      </p:sp>
      <p:sp>
        <p:nvSpPr>
          <p:cNvPr id="65539" name="Rectangle 3"/>
          <p:cNvSpPr>
            <a:spLocks noGrp="1" noChangeArrowheads="1"/>
          </p:cNvSpPr>
          <p:nvPr>
            <p:ph type="body" idx="1"/>
          </p:nvPr>
        </p:nvSpPr>
        <p:spPr/>
        <p:txBody>
          <a:bodyPr/>
          <a:lstStyle/>
          <a:p>
            <a:pPr eaLnBrk="1" hangingPunct="1"/>
            <a:endParaRPr lang="zh-TW" altLang="en-US" smtClean="0"/>
          </a:p>
        </p:txBody>
      </p:sp>
      <p:pic>
        <p:nvPicPr>
          <p:cNvPr id="6554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7051" y="800771"/>
            <a:ext cx="11089694" cy="5392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901121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4566" y="390882"/>
            <a:ext cx="8460346" cy="1325563"/>
          </a:xfrm>
        </p:spPr>
        <p:txBody>
          <a:bodyPr>
            <a:normAutofit/>
          </a:bodyPr>
          <a:lstStyle/>
          <a:p>
            <a:r>
              <a:rPr lang="en-GB" sz="4000" dirty="0" smtClean="0">
                <a:latin typeface="Trebuchet MS" pitchFamily="34" charset="0"/>
              </a:rPr>
              <a:t>Restoration Model</a:t>
            </a:r>
            <a:endParaRPr lang="en-IN" sz="4000" dirty="0">
              <a:latin typeface="Trebuchet MS" pitchFamily="34" charset="0"/>
            </a:endParaRPr>
          </a:p>
        </p:txBody>
      </p:sp>
      <p:sp>
        <p:nvSpPr>
          <p:cNvPr id="4" name="Rectangle 3"/>
          <p:cNvSpPr>
            <a:spLocks noGrp="1" noChangeArrowheads="1"/>
          </p:cNvSpPr>
          <p:nvPr>
            <p:ph idx="1"/>
          </p:nvPr>
        </p:nvSpPr>
        <p:spPr/>
        <p:txBody>
          <a:bodyPr/>
          <a:lstStyle/>
          <a:p>
            <a:pPr eaLnBrk="1" hangingPunct="1"/>
            <a:r>
              <a:rPr lang="en-US" altLang="zh-TW" dirty="0" smtClean="0"/>
              <a:t>Restoration</a:t>
            </a:r>
          </a:p>
        </p:txBody>
      </p:sp>
      <p:graphicFrame>
        <p:nvGraphicFramePr>
          <p:cNvPr id="5" name="Object 4"/>
          <p:cNvGraphicFramePr>
            <a:graphicFrameLocks noChangeAspect="1"/>
          </p:cNvGraphicFramePr>
          <p:nvPr>
            <p:extLst>
              <p:ext uri="{D42A27DB-BD31-4B8C-83A1-F6EECF244321}">
                <p14:modId xmlns:p14="http://schemas.microsoft.com/office/powerpoint/2010/main" val="1434773613"/>
              </p:ext>
            </p:extLst>
          </p:nvPr>
        </p:nvGraphicFramePr>
        <p:xfrm>
          <a:off x="2756079" y="2768959"/>
          <a:ext cx="6658377" cy="668111"/>
        </p:xfrm>
        <a:graphic>
          <a:graphicData uri="http://schemas.openxmlformats.org/presentationml/2006/ole">
            <mc:AlternateContent xmlns:mc="http://schemas.openxmlformats.org/markup-compatibility/2006">
              <mc:Choice xmlns:v="urn:schemas-microsoft-com:vml" Requires="v">
                <p:oleObj spid="_x0000_s2084" name="Equation" r:id="rId3" imgW="2412720" imgH="241200" progId="Equation.3">
                  <p:embed/>
                </p:oleObj>
              </mc:Choice>
              <mc:Fallback>
                <p:oleObj name="Equation" r:id="rId3" imgW="2412720" imgH="241200" progId="Equation.3">
                  <p:embed/>
                  <p:pic>
                    <p:nvPicPr>
                      <p:cNvPr id="0" name="Picture 3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56079" y="2768959"/>
                        <a:ext cx="6658377" cy="66811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89119192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527051" y="55493"/>
            <a:ext cx="10972800" cy="778098"/>
          </a:xfrm>
        </p:spPr>
        <p:txBody>
          <a:bodyPr>
            <a:normAutofit/>
          </a:bodyPr>
          <a:lstStyle/>
          <a:p>
            <a:r>
              <a:rPr lang="en-GB" altLang="zh-TW" sz="4000" dirty="0">
                <a:latin typeface="Trebuchet MS" pitchFamily="34" charset="0"/>
              </a:rPr>
              <a:t>Interference in Noise Pattern</a:t>
            </a:r>
            <a:endParaRPr lang="zh-TW" altLang="en-US" sz="4000" dirty="0" smtClean="0"/>
          </a:p>
        </p:txBody>
      </p:sp>
      <p:sp>
        <p:nvSpPr>
          <p:cNvPr id="66563" name="Rectangle 3"/>
          <p:cNvSpPr>
            <a:spLocks noGrp="1" noChangeArrowheads="1"/>
          </p:cNvSpPr>
          <p:nvPr>
            <p:ph type="body" idx="1"/>
          </p:nvPr>
        </p:nvSpPr>
        <p:spPr/>
        <p:txBody>
          <a:bodyPr/>
          <a:lstStyle/>
          <a:p>
            <a:pPr eaLnBrk="1" hangingPunct="1"/>
            <a:endParaRPr lang="zh-TW" altLang="en-US" smtClean="0"/>
          </a:p>
        </p:txBody>
      </p:sp>
      <p:pic>
        <p:nvPicPr>
          <p:cNvPr id="6656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7051" y="822325"/>
            <a:ext cx="11330516" cy="5514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1689926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230134" cy="1122481"/>
          </a:xfrm>
        </p:spPr>
        <p:txBody>
          <a:bodyPr>
            <a:normAutofit/>
          </a:bodyPr>
          <a:lstStyle/>
          <a:p>
            <a:r>
              <a:rPr lang="en-IN" sz="4000" dirty="0" smtClean="0">
                <a:latin typeface="Trebuchet MS" pitchFamily="34" charset="0"/>
              </a:rPr>
              <a:t>Example of Fourier Transform </a:t>
            </a:r>
            <a:endParaRPr lang="en-IN" sz="4000" dirty="0">
              <a:latin typeface="Trebuchet MS" pitchFamily="34" charset="0"/>
            </a:endParaRPr>
          </a:p>
        </p:txBody>
      </p:sp>
      <p:pic>
        <p:nvPicPr>
          <p:cNvPr id="6758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68991" y="1697152"/>
            <a:ext cx="4294215" cy="42942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758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59375" y="1802475"/>
            <a:ext cx="5478390" cy="18689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758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03486" y="3917176"/>
            <a:ext cx="3177501" cy="18890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2119182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609600" y="274638"/>
            <a:ext cx="10972800" cy="634082"/>
          </a:xfrm>
        </p:spPr>
        <p:txBody>
          <a:bodyPr>
            <a:normAutofit/>
          </a:bodyPr>
          <a:lstStyle/>
          <a:p>
            <a:pPr eaLnBrk="1" hangingPunct="1"/>
            <a:r>
              <a:rPr lang="en-US" altLang="zh-TW" sz="3600" dirty="0" smtClean="0">
                <a:latin typeface="Trebuchet MS" pitchFamily="34" charset="0"/>
              </a:rPr>
              <a:t>Linear, Position-Invariant Degradations</a:t>
            </a:r>
          </a:p>
        </p:txBody>
      </p:sp>
      <p:sp>
        <p:nvSpPr>
          <p:cNvPr id="67587" name="Rectangle 3"/>
          <p:cNvSpPr>
            <a:spLocks noGrp="1" noChangeArrowheads="1"/>
          </p:cNvSpPr>
          <p:nvPr>
            <p:ph type="body" idx="1"/>
          </p:nvPr>
        </p:nvSpPr>
        <p:spPr/>
        <p:txBody>
          <a:bodyPr/>
          <a:lstStyle/>
          <a:p>
            <a:pPr eaLnBrk="1" hangingPunct="1"/>
            <a:r>
              <a:rPr lang="en-US" altLang="zh-TW" smtClean="0"/>
              <a:t>Input-output relationship</a:t>
            </a:r>
          </a:p>
        </p:txBody>
      </p:sp>
      <p:graphicFrame>
        <p:nvGraphicFramePr>
          <p:cNvPr id="67588" name="Object 4"/>
          <p:cNvGraphicFramePr>
            <a:graphicFrameLocks noChangeAspect="1"/>
          </p:cNvGraphicFramePr>
          <p:nvPr/>
        </p:nvGraphicFramePr>
        <p:xfrm>
          <a:off x="3454400" y="2636839"/>
          <a:ext cx="6595533" cy="547687"/>
        </p:xfrm>
        <a:graphic>
          <a:graphicData uri="http://schemas.openxmlformats.org/presentationml/2006/ole">
            <mc:AlternateContent xmlns:mc="http://schemas.openxmlformats.org/markup-compatibility/2006">
              <mc:Choice xmlns:v="urn:schemas-microsoft-com:vml" Requires="v">
                <p:oleObj spid="_x0000_s31845" name="方程式" r:id="rId3" imgW="1828800" imgH="203200" progId="Equation.3">
                  <p:embed/>
                </p:oleObj>
              </mc:Choice>
              <mc:Fallback>
                <p:oleObj name="方程式" r:id="rId3" imgW="1828800" imgH="203200" progId="Equation.3">
                  <p:embed/>
                  <p:pic>
                    <p:nvPicPr>
                      <p:cNvPr id="0" name="Picture 9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54400" y="2636839"/>
                        <a:ext cx="6595533" cy="5476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7589" name="Object 5"/>
          <p:cNvGraphicFramePr>
            <a:graphicFrameLocks noChangeAspect="1"/>
          </p:cNvGraphicFramePr>
          <p:nvPr/>
        </p:nvGraphicFramePr>
        <p:xfrm>
          <a:off x="4078818" y="4508500"/>
          <a:ext cx="4624916" cy="547688"/>
        </p:xfrm>
        <a:graphic>
          <a:graphicData uri="http://schemas.openxmlformats.org/presentationml/2006/ole">
            <mc:AlternateContent xmlns:mc="http://schemas.openxmlformats.org/markup-compatibility/2006">
              <mc:Choice xmlns:v="urn:schemas-microsoft-com:vml" Requires="v">
                <p:oleObj spid="_x0000_s31846" name="方程式" r:id="rId5" imgW="1282700" imgH="203200" progId="Equation.3">
                  <p:embed/>
                </p:oleObj>
              </mc:Choice>
              <mc:Fallback>
                <p:oleObj name="方程式" r:id="rId5" imgW="1282700" imgH="203200" progId="Equation.3">
                  <p:embed/>
                  <p:pic>
                    <p:nvPicPr>
                      <p:cNvPr id="0" name="Picture 9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78818" y="4508500"/>
                        <a:ext cx="4624916" cy="5476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7590" name="Object 6"/>
          <p:cNvGraphicFramePr>
            <a:graphicFrameLocks noChangeAspect="1"/>
          </p:cNvGraphicFramePr>
          <p:nvPr/>
        </p:nvGraphicFramePr>
        <p:xfrm>
          <a:off x="6576485" y="3573464"/>
          <a:ext cx="2474383" cy="549275"/>
        </p:xfrm>
        <a:graphic>
          <a:graphicData uri="http://schemas.openxmlformats.org/presentationml/2006/ole">
            <mc:AlternateContent xmlns:mc="http://schemas.openxmlformats.org/markup-compatibility/2006">
              <mc:Choice xmlns:v="urn:schemas-microsoft-com:vml" Requires="v">
                <p:oleObj spid="_x0000_s31847" name="方程式" r:id="rId7" imgW="685800" imgH="203200" progId="Equation.3">
                  <p:embed/>
                </p:oleObj>
              </mc:Choice>
              <mc:Fallback>
                <p:oleObj name="方程式" r:id="rId7" imgW="685800" imgH="203200" progId="Equation.3">
                  <p:embed/>
                  <p:pic>
                    <p:nvPicPr>
                      <p:cNvPr id="0" name="Picture 9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76485" y="3573464"/>
                        <a:ext cx="2474383"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7591" name="AutoShape 7"/>
          <p:cNvSpPr>
            <a:spLocks noChangeArrowheads="1"/>
          </p:cNvSpPr>
          <p:nvPr/>
        </p:nvSpPr>
        <p:spPr bwMode="auto">
          <a:xfrm>
            <a:off x="5808134" y="3284539"/>
            <a:ext cx="383117" cy="1152525"/>
          </a:xfrm>
          <a:prstGeom prst="downArrow">
            <a:avLst>
              <a:gd name="adj1" fmla="val 50000"/>
              <a:gd name="adj2" fmla="val 100276"/>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a:p>
        </p:txBody>
      </p:sp>
    </p:spTree>
    <p:extLst>
      <p:ext uri="{BB962C8B-B14F-4D97-AF65-F5344CB8AC3E}">
        <p14:creationId xmlns:p14="http://schemas.microsoft.com/office/powerpoint/2010/main" val="303633201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609600" y="274638"/>
            <a:ext cx="10972800" cy="922114"/>
          </a:xfrm>
        </p:spPr>
        <p:txBody>
          <a:bodyPr>
            <a:normAutofit/>
          </a:bodyPr>
          <a:lstStyle/>
          <a:p>
            <a:r>
              <a:rPr lang="en-US" altLang="zh-TW" sz="3600" dirty="0">
                <a:latin typeface="Trebuchet MS" pitchFamily="34" charset="0"/>
              </a:rPr>
              <a:t>Linear, Position-Invariant Degradations</a:t>
            </a:r>
            <a:endParaRPr lang="zh-TW" altLang="en-US" sz="3600" dirty="0" smtClean="0"/>
          </a:p>
        </p:txBody>
      </p:sp>
      <p:sp>
        <p:nvSpPr>
          <p:cNvPr id="68611" name="Rectangle 3"/>
          <p:cNvSpPr>
            <a:spLocks noGrp="1" noChangeArrowheads="1"/>
          </p:cNvSpPr>
          <p:nvPr>
            <p:ph type="body" idx="1"/>
          </p:nvPr>
        </p:nvSpPr>
        <p:spPr/>
        <p:txBody>
          <a:bodyPr/>
          <a:lstStyle/>
          <a:p>
            <a:pPr eaLnBrk="1" hangingPunct="1"/>
            <a:r>
              <a:rPr lang="en-US" altLang="zh-TW" smtClean="0"/>
              <a:t>H is linear if</a:t>
            </a:r>
          </a:p>
          <a:p>
            <a:pPr eaLnBrk="1" hangingPunct="1"/>
            <a:endParaRPr lang="en-US" altLang="zh-TW" smtClean="0"/>
          </a:p>
          <a:p>
            <a:pPr eaLnBrk="1" hangingPunct="1"/>
            <a:endParaRPr lang="en-US" altLang="zh-TW" smtClean="0"/>
          </a:p>
          <a:p>
            <a:pPr eaLnBrk="1" hangingPunct="1"/>
            <a:endParaRPr lang="en-US" altLang="zh-TW" smtClean="0"/>
          </a:p>
          <a:p>
            <a:pPr lvl="1" eaLnBrk="1" hangingPunct="1"/>
            <a:r>
              <a:rPr lang="en-US" altLang="zh-TW" smtClean="0"/>
              <a:t>Additivity</a:t>
            </a:r>
          </a:p>
          <a:p>
            <a:pPr lvl="1" eaLnBrk="1" hangingPunct="1"/>
            <a:endParaRPr lang="en-US" altLang="zh-TW" smtClean="0"/>
          </a:p>
          <a:p>
            <a:pPr lvl="1" eaLnBrk="1" hangingPunct="1"/>
            <a:endParaRPr lang="en-US" altLang="zh-TW" smtClean="0"/>
          </a:p>
          <a:p>
            <a:pPr lvl="1" eaLnBrk="1" hangingPunct="1"/>
            <a:endParaRPr lang="en-US" altLang="zh-TW" smtClean="0"/>
          </a:p>
        </p:txBody>
      </p:sp>
      <p:graphicFrame>
        <p:nvGraphicFramePr>
          <p:cNvPr id="68612" name="Object 4"/>
          <p:cNvGraphicFramePr>
            <a:graphicFrameLocks noChangeAspect="1"/>
          </p:cNvGraphicFramePr>
          <p:nvPr/>
        </p:nvGraphicFramePr>
        <p:xfrm>
          <a:off x="2751668" y="2420938"/>
          <a:ext cx="8335433" cy="1230312"/>
        </p:xfrm>
        <a:graphic>
          <a:graphicData uri="http://schemas.openxmlformats.org/presentationml/2006/ole">
            <mc:AlternateContent xmlns:mc="http://schemas.openxmlformats.org/markup-compatibility/2006">
              <mc:Choice xmlns:v="urn:schemas-microsoft-com:vml" Requires="v">
                <p:oleObj spid="_x0000_s32836" name="方程式" r:id="rId3" imgW="2311400" imgH="457200" progId="Equation.3">
                  <p:embed/>
                </p:oleObj>
              </mc:Choice>
              <mc:Fallback>
                <p:oleObj name="方程式" r:id="rId3" imgW="2311400" imgH="457200" progId="Equation.3">
                  <p:embed/>
                  <p:pic>
                    <p:nvPicPr>
                      <p:cNvPr id="0" name="Picture 6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51668" y="2420938"/>
                        <a:ext cx="8335433" cy="12303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8613" name="Object 5"/>
          <p:cNvGraphicFramePr>
            <a:graphicFrameLocks noChangeAspect="1"/>
          </p:cNvGraphicFramePr>
          <p:nvPr/>
        </p:nvGraphicFramePr>
        <p:xfrm>
          <a:off x="2832100" y="4791076"/>
          <a:ext cx="7831667" cy="1230313"/>
        </p:xfrm>
        <a:graphic>
          <a:graphicData uri="http://schemas.openxmlformats.org/presentationml/2006/ole">
            <mc:AlternateContent xmlns:mc="http://schemas.openxmlformats.org/markup-compatibility/2006">
              <mc:Choice xmlns:v="urn:schemas-microsoft-com:vml" Requires="v">
                <p:oleObj spid="_x0000_s32837" name="方程式" r:id="rId5" imgW="2171700" imgH="457200" progId="Equation.3">
                  <p:embed/>
                </p:oleObj>
              </mc:Choice>
              <mc:Fallback>
                <p:oleObj name="方程式" r:id="rId5" imgW="2171700" imgH="457200" progId="Equation.3">
                  <p:embed/>
                  <p:pic>
                    <p:nvPicPr>
                      <p:cNvPr id="0" name="Picture 6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32100" y="4791076"/>
                        <a:ext cx="7831667" cy="12303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83159910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609600" y="274638"/>
            <a:ext cx="10972800" cy="850106"/>
          </a:xfrm>
        </p:spPr>
        <p:txBody>
          <a:bodyPr>
            <a:normAutofit/>
          </a:bodyPr>
          <a:lstStyle/>
          <a:p>
            <a:r>
              <a:rPr lang="en-US" altLang="zh-TW" sz="3600" dirty="0">
                <a:latin typeface="Trebuchet MS" pitchFamily="34" charset="0"/>
              </a:rPr>
              <a:t>Linear, Position-Invariant Degradations</a:t>
            </a:r>
            <a:endParaRPr lang="zh-TW" altLang="en-US" sz="3600" dirty="0" smtClean="0"/>
          </a:p>
        </p:txBody>
      </p:sp>
      <p:sp>
        <p:nvSpPr>
          <p:cNvPr id="69635" name="Rectangle 3"/>
          <p:cNvSpPr>
            <a:spLocks noGrp="1" noChangeArrowheads="1"/>
          </p:cNvSpPr>
          <p:nvPr>
            <p:ph type="body" idx="1"/>
          </p:nvPr>
        </p:nvSpPr>
        <p:spPr/>
        <p:txBody>
          <a:bodyPr/>
          <a:lstStyle/>
          <a:p>
            <a:pPr lvl="1" eaLnBrk="1" hangingPunct="1"/>
            <a:r>
              <a:rPr lang="en-US" altLang="zh-TW" dirty="0" smtClean="0"/>
              <a:t>Homogeneity</a:t>
            </a:r>
          </a:p>
          <a:p>
            <a:pPr lvl="1" eaLnBrk="1" hangingPunct="1"/>
            <a:endParaRPr lang="zh-TW" altLang="en-US" dirty="0" smtClean="0"/>
          </a:p>
          <a:p>
            <a:pPr lvl="1" eaLnBrk="1" hangingPunct="1"/>
            <a:endParaRPr lang="zh-TW" altLang="en-US" dirty="0" smtClean="0"/>
          </a:p>
          <a:p>
            <a:pPr lvl="1" eaLnBrk="1" hangingPunct="1"/>
            <a:r>
              <a:rPr lang="en-US" altLang="zh-TW" dirty="0" smtClean="0"/>
              <a:t>Position (or space) invariant, if</a:t>
            </a:r>
          </a:p>
          <a:p>
            <a:pPr lvl="1" eaLnBrk="1" hangingPunct="1"/>
            <a:endParaRPr lang="en-US" altLang="zh-TW" dirty="0" smtClean="0"/>
          </a:p>
          <a:p>
            <a:pPr lvl="1" eaLnBrk="1" hangingPunct="1"/>
            <a:endParaRPr lang="en-US" altLang="zh-TW" dirty="0"/>
          </a:p>
          <a:p>
            <a:pPr marL="457200" lvl="1" indent="0" eaLnBrk="1" hangingPunct="1">
              <a:buNone/>
            </a:pPr>
            <a:r>
              <a:rPr lang="en-US" altLang="zh-TW" dirty="0" smtClean="0"/>
              <a:t>    for any f(</a:t>
            </a:r>
            <a:r>
              <a:rPr lang="en-US" altLang="zh-TW" dirty="0" err="1" smtClean="0"/>
              <a:t>x,y</a:t>
            </a:r>
            <a:r>
              <a:rPr lang="en-US" altLang="zh-TW" dirty="0" smtClean="0"/>
              <a:t>) and any </a:t>
            </a:r>
            <a:r>
              <a:rPr lang="el-GR" altLang="zh-TW" dirty="0" smtClean="0"/>
              <a:t>α</a:t>
            </a:r>
            <a:r>
              <a:rPr lang="en-GB" altLang="zh-TW" dirty="0" smtClean="0"/>
              <a:t> and </a:t>
            </a:r>
            <a:r>
              <a:rPr lang="en-IN" altLang="zh-TW" dirty="0" smtClean="0"/>
              <a:t>ß</a:t>
            </a:r>
          </a:p>
          <a:p>
            <a:pPr marL="457200" lvl="1" indent="0" eaLnBrk="1" hangingPunct="1">
              <a:buNone/>
            </a:pPr>
            <a:r>
              <a:rPr lang="en-GB" altLang="zh-TW" dirty="0" smtClean="0"/>
              <a:t>    This shows that the response at any point in the image depends only on the         input at that point and not on its position.</a:t>
            </a:r>
            <a:endParaRPr lang="en-US" altLang="zh-TW" dirty="0" smtClean="0"/>
          </a:p>
        </p:txBody>
      </p:sp>
      <p:graphicFrame>
        <p:nvGraphicFramePr>
          <p:cNvPr id="69636" name="Object 4"/>
          <p:cNvGraphicFramePr>
            <a:graphicFrameLocks noChangeAspect="1"/>
          </p:cNvGraphicFramePr>
          <p:nvPr>
            <p:extLst>
              <p:ext uri="{D42A27DB-BD31-4B8C-83A1-F6EECF244321}">
                <p14:modId xmlns:p14="http://schemas.microsoft.com/office/powerpoint/2010/main" val="1792060490"/>
              </p:ext>
            </p:extLst>
          </p:nvPr>
        </p:nvGraphicFramePr>
        <p:xfrm>
          <a:off x="3838203" y="2286315"/>
          <a:ext cx="5998633" cy="581025"/>
        </p:xfrm>
        <a:graphic>
          <a:graphicData uri="http://schemas.openxmlformats.org/presentationml/2006/ole">
            <mc:AlternateContent xmlns:mc="http://schemas.openxmlformats.org/markup-compatibility/2006">
              <mc:Choice xmlns:v="urn:schemas-microsoft-com:vml" Requires="v">
                <p:oleObj spid="_x0000_s33864" name="方程式" r:id="rId3" imgW="1663700" imgH="215900" progId="Equation.3">
                  <p:embed/>
                </p:oleObj>
              </mc:Choice>
              <mc:Fallback>
                <p:oleObj name="方程式" r:id="rId3" imgW="1663700" imgH="215900" progId="Equation.3">
                  <p:embed/>
                  <p:pic>
                    <p:nvPicPr>
                      <p:cNvPr id="0" name="Picture 6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38203" y="2286315"/>
                        <a:ext cx="5998633" cy="581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9637" name="Object 5"/>
          <p:cNvGraphicFramePr>
            <a:graphicFrameLocks noChangeAspect="1"/>
          </p:cNvGraphicFramePr>
          <p:nvPr>
            <p:extLst>
              <p:ext uri="{D42A27DB-BD31-4B8C-83A1-F6EECF244321}">
                <p14:modId xmlns:p14="http://schemas.microsoft.com/office/powerpoint/2010/main" val="4045317630"/>
              </p:ext>
            </p:extLst>
          </p:nvPr>
        </p:nvGraphicFramePr>
        <p:xfrm>
          <a:off x="2957609" y="3513070"/>
          <a:ext cx="8197851" cy="547688"/>
        </p:xfrm>
        <a:graphic>
          <a:graphicData uri="http://schemas.openxmlformats.org/presentationml/2006/ole">
            <mc:AlternateContent xmlns:mc="http://schemas.openxmlformats.org/markup-compatibility/2006">
              <mc:Choice xmlns:v="urn:schemas-microsoft-com:vml" Requires="v">
                <p:oleObj spid="_x0000_s33865" name="方程式" r:id="rId5" imgW="2273300" imgH="203200" progId="Equation.3">
                  <p:embed/>
                </p:oleObj>
              </mc:Choice>
              <mc:Fallback>
                <p:oleObj name="方程式" r:id="rId5" imgW="2273300" imgH="203200" progId="Equation.3">
                  <p:embed/>
                  <p:pic>
                    <p:nvPicPr>
                      <p:cNvPr id="0" name="Picture 6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57609" y="3513070"/>
                        <a:ext cx="8197851" cy="5476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409157581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609600" y="274638"/>
            <a:ext cx="10972800" cy="850106"/>
          </a:xfrm>
        </p:spPr>
        <p:txBody>
          <a:bodyPr>
            <a:normAutofit/>
          </a:bodyPr>
          <a:lstStyle/>
          <a:p>
            <a:r>
              <a:rPr lang="en-US" altLang="zh-TW" sz="3600" dirty="0">
                <a:latin typeface="Trebuchet MS" pitchFamily="34" charset="0"/>
              </a:rPr>
              <a:t>Linear, Position-Invariant Degradations</a:t>
            </a:r>
            <a:endParaRPr lang="zh-TW" altLang="en-US" sz="3600" dirty="0" smtClean="0"/>
          </a:p>
        </p:txBody>
      </p:sp>
      <p:sp>
        <p:nvSpPr>
          <p:cNvPr id="70659" name="Rectangle 3"/>
          <p:cNvSpPr>
            <a:spLocks noGrp="1" noChangeArrowheads="1"/>
          </p:cNvSpPr>
          <p:nvPr>
            <p:ph type="body" idx="1"/>
          </p:nvPr>
        </p:nvSpPr>
        <p:spPr/>
        <p:txBody>
          <a:bodyPr/>
          <a:lstStyle/>
          <a:p>
            <a:pPr lvl="1" eaLnBrk="1" hangingPunct="1"/>
            <a:r>
              <a:rPr lang="en-US" altLang="zh-TW" smtClean="0"/>
              <a:t>In terms of a continuous impulse function</a:t>
            </a:r>
          </a:p>
          <a:p>
            <a:pPr lvl="1" eaLnBrk="1" hangingPunct="1"/>
            <a:endParaRPr lang="en-US" altLang="zh-TW" smtClean="0"/>
          </a:p>
          <a:p>
            <a:pPr lvl="1" eaLnBrk="1" hangingPunct="1"/>
            <a:endParaRPr lang="en-US" altLang="zh-TW" smtClean="0"/>
          </a:p>
          <a:p>
            <a:pPr lvl="1" eaLnBrk="1" hangingPunct="1"/>
            <a:endParaRPr lang="en-US" altLang="zh-TW" smtClean="0"/>
          </a:p>
        </p:txBody>
      </p:sp>
      <p:graphicFrame>
        <p:nvGraphicFramePr>
          <p:cNvPr id="70660" name="Object 4"/>
          <p:cNvGraphicFramePr>
            <a:graphicFrameLocks noChangeAspect="1"/>
          </p:cNvGraphicFramePr>
          <p:nvPr/>
        </p:nvGraphicFramePr>
        <p:xfrm>
          <a:off x="1583267" y="2898775"/>
          <a:ext cx="10077451" cy="890588"/>
        </p:xfrm>
        <a:graphic>
          <a:graphicData uri="http://schemas.openxmlformats.org/presentationml/2006/ole">
            <mc:AlternateContent xmlns:mc="http://schemas.openxmlformats.org/markup-compatibility/2006">
              <mc:Choice xmlns:v="urn:schemas-microsoft-com:vml" Requires="v">
                <p:oleObj spid="_x0000_s34884" name="方程式" r:id="rId3" imgW="2794000" imgH="330200" progId="Equation.3">
                  <p:embed/>
                </p:oleObj>
              </mc:Choice>
              <mc:Fallback>
                <p:oleObj name="方程式" r:id="rId3" imgW="2794000" imgH="330200" progId="Equation.3">
                  <p:embed/>
                  <p:pic>
                    <p:nvPicPr>
                      <p:cNvPr id="0" name="Picture 6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3267" y="2898775"/>
                        <a:ext cx="10077451" cy="890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0661" name="Object 5"/>
          <p:cNvGraphicFramePr>
            <a:graphicFrameLocks noChangeAspect="1"/>
          </p:cNvGraphicFramePr>
          <p:nvPr/>
        </p:nvGraphicFramePr>
        <p:xfrm>
          <a:off x="1483785" y="4076701"/>
          <a:ext cx="9893300" cy="1643063"/>
        </p:xfrm>
        <a:graphic>
          <a:graphicData uri="http://schemas.openxmlformats.org/presentationml/2006/ole">
            <mc:AlternateContent xmlns:mc="http://schemas.openxmlformats.org/markup-compatibility/2006">
              <mc:Choice xmlns:v="urn:schemas-microsoft-com:vml" Requires="v">
                <p:oleObj spid="_x0000_s34885" name="方程式" r:id="rId5" imgW="2743200" imgH="609600" progId="Equation.3">
                  <p:embed/>
                </p:oleObj>
              </mc:Choice>
              <mc:Fallback>
                <p:oleObj name="方程式" r:id="rId5" imgW="2743200" imgH="609600" progId="Equation.3">
                  <p:embed/>
                  <p:pic>
                    <p:nvPicPr>
                      <p:cNvPr id="0" name="Picture 6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83785" y="4076701"/>
                        <a:ext cx="9893300" cy="16430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30640901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609600" y="274638"/>
            <a:ext cx="10972800" cy="850106"/>
          </a:xfrm>
        </p:spPr>
        <p:txBody>
          <a:bodyPr>
            <a:normAutofit/>
          </a:bodyPr>
          <a:lstStyle/>
          <a:p>
            <a:r>
              <a:rPr lang="en-US" altLang="zh-TW" sz="3600" dirty="0">
                <a:latin typeface="Trebuchet MS" pitchFamily="34" charset="0"/>
              </a:rPr>
              <a:t>Linear, Position-Invariant Degradations</a:t>
            </a:r>
            <a:endParaRPr lang="zh-TW" altLang="en-US" sz="3600" dirty="0" smtClean="0"/>
          </a:p>
        </p:txBody>
      </p:sp>
      <p:sp>
        <p:nvSpPr>
          <p:cNvPr id="71683" name="Rectangle 3"/>
          <p:cNvSpPr>
            <a:spLocks noGrp="1" noChangeArrowheads="1"/>
          </p:cNvSpPr>
          <p:nvPr>
            <p:ph type="body" idx="1"/>
          </p:nvPr>
        </p:nvSpPr>
        <p:spPr>
          <a:xfrm>
            <a:off x="696533" y="1580926"/>
            <a:ext cx="10515600" cy="4351338"/>
          </a:xfrm>
        </p:spPr>
        <p:txBody>
          <a:bodyPr/>
          <a:lstStyle/>
          <a:p>
            <a:pPr eaLnBrk="1" hangingPunct="1"/>
            <a:endParaRPr lang="zh-TW" altLang="en-US" dirty="0" smtClean="0"/>
          </a:p>
        </p:txBody>
      </p:sp>
      <p:graphicFrame>
        <p:nvGraphicFramePr>
          <p:cNvPr id="71684" name="Object 4"/>
          <p:cNvGraphicFramePr>
            <a:graphicFrameLocks noChangeAspect="1"/>
          </p:cNvGraphicFramePr>
          <p:nvPr/>
        </p:nvGraphicFramePr>
        <p:xfrm>
          <a:off x="1678518" y="2305051"/>
          <a:ext cx="9527116" cy="3355975"/>
        </p:xfrm>
        <a:graphic>
          <a:graphicData uri="http://schemas.openxmlformats.org/presentationml/2006/ole">
            <mc:AlternateContent xmlns:mc="http://schemas.openxmlformats.org/markup-compatibility/2006">
              <mc:Choice xmlns:v="urn:schemas-microsoft-com:vml" Requires="v">
                <p:oleObj spid="_x0000_s35876" name="方程式" r:id="rId3" imgW="2641600" imgH="1244600" progId="Equation.3">
                  <p:embed/>
                </p:oleObj>
              </mc:Choice>
              <mc:Fallback>
                <p:oleObj name="方程式" r:id="rId3" imgW="2641600" imgH="1244600" progId="Equation.3">
                  <p:embed/>
                  <p:pic>
                    <p:nvPicPr>
                      <p:cNvPr id="0" name="Picture 3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8518" y="2305051"/>
                        <a:ext cx="9527116" cy="3355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98225997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609600" y="274638"/>
            <a:ext cx="10972800" cy="706090"/>
          </a:xfrm>
        </p:spPr>
        <p:txBody>
          <a:bodyPr>
            <a:normAutofit/>
          </a:bodyPr>
          <a:lstStyle/>
          <a:p>
            <a:r>
              <a:rPr lang="en-US" altLang="zh-TW" sz="3600" dirty="0">
                <a:latin typeface="Trebuchet MS" pitchFamily="34" charset="0"/>
              </a:rPr>
              <a:t>Linear, Position-Invariant Degradations</a:t>
            </a:r>
            <a:endParaRPr lang="zh-TW" altLang="en-US" sz="3600" dirty="0" smtClean="0"/>
          </a:p>
        </p:txBody>
      </p:sp>
      <p:sp>
        <p:nvSpPr>
          <p:cNvPr id="72707" name="Rectangle 3"/>
          <p:cNvSpPr>
            <a:spLocks noGrp="1" noChangeArrowheads="1"/>
          </p:cNvSpPr>
          <p:nvPr>
            <p:ph type="body" idx="1"/>
          </p:nvPr>
        </p:nvSpPr>
        <p:spPr>
          <a:xfrm>
            <a:off x="1826684" y="1827214"/>
            <a:ext cx="9751483" cy="5030787"/>
          </a:xfrm>
        </p:spPr>
        <p:txBody>
          <a:bodyPr/>
          <a:lstStyle/>
          <a:p>
            <a:pPr lvl="1" eaLnBrk="1" hangingPunct="1"/>
            <a:r>
              <a:rPr lang="en-US" altLang="zh-TW" dirty="0" smtClean="0"/>
              <a:t>Impulse response of H</a:t>
            </a:r>
          </a:p>
          <a:p>
            <a:pPr lvl="1" eaLnBrk="1" hangingPunct="1"/>
            <a:endParaRPr lang="en-US" altLang="zh-TW" dirty="0" smtClean="0"/>
          </a:p>
          <a:p>
            <a:pPr lvl="1" eaLnBrk="1" hangingPunct="1"/>
            <a:endParaRPr lang="en-US" altLang="zh-TW" dirty="0" smtClean="0"/>
          </a:p>
          <a:p>
            <a:pPr lvl="1" eaLnBrk="1" hangingPunct="1"/>
            <a:r>
              <a:rPr lang="en-US" altLang="zh-TW" dirty="0" smtClean="0"/>
              <a:t>In optics, the impulse becomes a point of light</a:t>
            </a:r>
          </a:p>
          <a:p>
            <a:pPr lvl="1" eaLnBrk="1" hangingPunct="1"/>
            <a:r>
              <a:rPr lang="en-US" altLang="zh-TW" dirty="0" smtClean="0"/>
              <a:t>Point spread function (PSF)</a:t>
            </a:r>
          </a:p>
          <a:p>
            <a:pPr lvl="1" eaLnBrk="1" hangingPunct="1"/>
            <a:endParaRPr lang="en-US" altLang="zh-TW" dirty="0" smtClean="0"/>
          </a:p>
          <a:p>
            <a:pPr lvl="1" eaLnBrk="1" hangingPunct="1"/>
            <a:endParaRPr lang="en-US" altLang="zh-TW" dirty="0" smtClean="0"/>
          </a:p>
          <a:p>
            <a:pPr lvl="1" eaLnBrk="1" hangingPunct="1"/>
            <a:r>
              <a:rPr lang="en-US" altLang="zh-TW" dirty="0" smtClean="0"/>
              <a:t>All physical optical systems blur (spread) a point of light to some degree</a:t>
            </a:r>
          </a:p>
        </p:txBody>
      </p:sp>
      <p:graphicFrame>
        <p:nvGraphicFramePr>
          <p:cNvPr id="72708" name="Object 4"/>
          <p:cNvGraphicFramePr>
            <a:graphicFrameLocks noChangeAspect="1"/>
          </p:cNvGraphicFramePr>
          <p:nvPr>
            <p:extLst>
              <p:ext uri="{D42A27DB-BD31-4B8C-83A1-F6EECF244321}">
                <p14:modId xmlns:p14="http://schemas.microsoft.com/office/powerpoint/2010/main" val="1202313799"/>
              </p:ext>
            </p:extLst>
          </p:nvPr>
        </p:nvGraphicFramePr>
        <p:xfrm>
          <a:off x="3405003" y="2271311"/>
          <a:ext cx="8208433" cy="612775"/>
        </p:xfrm>
        <a:graphic>
          <a:graphicData uri="http://schemas.openxmlformats.org/presentationml/2006/ole">
            <mc:AlternateContent xmlns:mc="http://schemas.openxmlformats.org/markup-compatibility/2006">
              <mc:Choice xmlns:v="urn:schemas-microsoft-com:vml" Requires="v">
                <p:oleObj spid="_x0000_s36934" name="Equation" r:id="rId3" imgW="2044440" imgH="203040" progId="Equation.3">
                  <p:embed/>
                </p:oleObj>
              </mc:Choice>
              <mc:Fallback>
                <p:oleObj name="Equation" r:id="rId3" imgW="2044440" imgH="203040" progId="Equation.3">
                  <p:embed/>
                  <p:pic>
                    <p:nvPicPr>
                      <p:cNvPr id="0" name="Picture 6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05003" y="2271311"/>
                        <a:ext cx="8208433" cy="612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2709" name="Object 5"/>
          <p:cNvGraphicFramePr>
            <a:graphicFrameLocks noChangeAspect="1"/>
          </p:cNvGraphicFramePr>
          <p:nvPr>
            <p:extLst>
              <p:ext uri="{D42A27DB-BD31-4B8C-83A1-F6EECF244321}">
                <p14:modId xmlns:p14="http://schemas.microsoft.com/office/powerpoint/2010/main" val="2021947657"/>
              </p:ext>
            </p:extLst>
          </p:nvPr>
        </p:nvGraphicFramePr>
        <p:xfrm>
          <a:off x="3471662" y="3848637"/>
          <a:ext cx="3266016" cy="642938"/>
        </p:xfrm>
        <a:graphic>
          <a:graphicData uri="http://schemas.openxmlformats.org/presentationml/2006/ole">
            <mc:AlternateContent xmlns:mc="http://schemas.openxmlformats.org/markup-compatibility/2006">
              <mc:Choice xmlns:v="urn:schemas-microsoft-com:vml" Requires="v">
                <p:oleObj spid="_x0000_s36935" name="方程式" r:id="rId5" imgW="774364" imgH="203112" progId="Equation.3">
                  <p:embed/>
                </p:oleObj>
              </mc:Choice>
              <mc:Fallback>
                <p:oleObj name="方程式" r:id="rId5" imgW="774364" imgH="203112" progId="Equation.3">
                  <p:embed/>
                  <p:pic>
                    <p:nvPicPr>
                      <p:cNvPr id="0" name="Picture 6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71662" y="3848637"/>
                        <a:ext cx="3266016" cy="642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49922038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609600" y="274638"/>
            <a:ext cx="10972800" cy="778098"/>
          </a:xfrm>
        </p:spPr>
        <p:txBody>
          <a:bodyPr>
            <a:normAutofit/>
          </a:bodyPr>
          <a:lstStyle/>
          <a:p>
            <a:r>
              <a:rPr lang="en-US" altLang="zh-TW" sz="3600" dirty="0">
                <a:latin typeface="Trebuchet MS" pitchFamily="34" charset="0"/>
              </a:rPr>
              <a:t>Linear, Position-Invariant Degradations</a:t>
            </a:r>
            <a:endParaRPr lang="zh-TW" altLang="en-US" sz="3600" dirty="0" smtClean="0"/>
          </a:p>
        </p:txBody>
      </p:sp>
      <p:sp>
        <p:nvSpPr>
          <p:cNvPr id="73731" name="Rectangle 3"/>
          <p:cNvSpPr>
            <a:spLocks noGrp="1" noChangeArrowheads="1"/>
          </p:cNvSpPr>
          <p:nvPr>
            <p:ph type="body" idx="1"/>
          </p:nvPr>
        </p:nvSpPr>
        <p:spPr/>
        <p:txBody>
          <a:bodyPr/>
          <a:lstStyle/>
          <a:p>
            <a:pPr lvl="1" eaLnBrk="1" hangingPunct="1"/>
            <a:r>
              <a:rPr lang="en-US" altLang="zh-TW" dirty="0" smtClean="0"/>
              <a:t>Superposition (or </a:t>
            </a:r>
            <a:r>
              <a:rPr lang="en-US" altLang="zh-TW" dirty="0" err="1" smtClean="0"/>
              <a:t>Fredholm</a:t>
            </a:r>
            <a:r>
              <a:rPr lang="en-US" altLang="zh-TW" dirty="0" smtClean="0"/>
              <a:t>) integral of the first kind</a:t>
            </a:r>
          </a:p>
          <a:p>
            <a:pPr lvl="1" eaLnBrk="1" hangingPunct="1"/>
            <a:endParaRPr lang="en-US" altLang="zh-TW" dirty="0"/>
          </a:p>
          <a:p>
            <a:pPr lvl="1" eaLnBrk="1" hangingPunct="1"/>
            <a:endParaRPr lang="en-US" altLang="zh-TW" dirty="0" smtClean="0"/>
          </a:p>
          <a:p>
            <a:pPr lvl="1" eaLnBrk="1" hangingPunct="1"/>
            <a:endParaRPr lang="en-US" altLang="zh-TW" dirty="0"/>
          </a:p>
          <a:p>
            <a:pPr lvl="1" eaLnBrk="1" hangingPunct="1"/>
            <a:endParaRPr lang="en-US" altLang="zh-TW" dirty="0" smtClean="0"/>
          </a:p>
          <a:p>
            <a:pPr lvl="1" eaLnBrk="1" hangingPunct="1"/>
            <a:endParaRPr lang="en-US" altLang="zh-TW" dirty="0"/>
          </a:p>
          <a:p>
            <a:pPr lvl="1" eaLnBrk="1" hangingPunct="1"/>
            <a:r>
              <a:rPr lang="en-US" altLang="zh-TW" dirty="0" smtClean="0"/>
              <a:t>It states that if the response of H to an impulse is known, the response to any input f(</a:t>
            </a:r>
            <a:r>
              <a:rPr lang="el-GR" altLang="zh-TW" dirty="0" smtClean="0"/>
              <a:t>α</a:t>
            </a:r>
            <a:r>
              <a:rPr lang="en-GB" altLang="zh-TW" dirty="0" smtClean="0"/>
              <a:t>,</a:t>
            </a:r>
            <a:r>
              <a:rPr lang="en-IN" altLang="zh-TW" dirty="0" smtClean="0"/>
              <a:t>ß) can be calculated</a:t>
            </a:r>
          </a:p>
          <a:p>
            <a:pPr lvl="1" eaLnBrk="1" hangingPunct="1"/>
            <a:r>
              <a:rPr lang="en-GB" altLang="zh-TW" dirty="0" smtClean="0"/>
              <a:t>So it can be said that a linear system H is completely characterized by its impulse response.</a:t>
            </a:r>
            <a:endParaRPr lang="en-US" altLang="zh-TW" dirty="0" smtClean="0"/>
          </a:p>
        </p:txBody>
      </p:sp>
      <p:graphicFrame>
        <p:nvGraphicFramePr>
          <p:cNvPr id="73732" name="Object 4"/>
          <p:cNvGraphicFramePr>
            <a:graphicFrameLocks noChangeAspect="1"/>
          </p:cNvGraphicFramePr>
          <p:nvPr>
            <p:extLst>
              <p:ext uri="{D42A27DB-BD31-4B8C-83A1-F6EECF244321}">
                <p14:modId xmlns:p14="http://schemas.microsoft.com/office/powerpoint/2010/main" val="2066417635"/>
              </p:ext>
            </p:extLst>
          </p:nvPr>
        </p:nvGraphicFramePr>
        <p:xfrm>
          <a:off x="1655830" y="2276722"/>
          <a:ext cx="9825567" cy="1822450"/>
        </p:xfrm>
        <a:graphic>
          <a:graphicData uri="http://schemas.openxmlformats.org/presentationml/2006/ole">
            <mc:AlternateContent xmlns:mc="http://schemas.openxmlformats.org/markup-compatibility/2006">
              <mc:Choice xmlns:v="urn:schemas-microsoft-com:vml" Requires="v">
                <p:oleObj spid="_x0000_s37924" name="方程式" r:id="rId3" imgW="2260600" imgH="558800" progId="Equation.3">
                  <p:embed/>
                </p:oleObj>
              </mc:Choice>
              <mc:Fallback>
                <p:oleObj name="方程式" r:id="rId3" imgW="2260600" imgH="558800" progId="Equation.3">
                  <p:embed/>
                  <p:pic>
                    <p:nvPicPr>
                      <p:cNvPr id="0" name="Picture 3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55830" y="2276722"/>
                        <a:ext cx="9825567" cy="1822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8525088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609600" y="274638"/>
            <a:ext cx="10972800" cy="850106"/>
          </a:xfrm>
        </p:spPr>
        <p:txBody>
          <a:bodyPr>
            <a:normAutofit/>
          </a:bodyPr>
          <a:lstStyle/>
          <a:p>
            <a:r>
              <a:rPr lang="en-US" altLang="zh-TW" sz="3600" dirty="0">
                <a:latin typeface="Trebuchet MS" pitchFamily="34" charset="0"/>
              </a:rPr>
              <a:t>Linear, Position-Invariant Degradations</a:t>
            </a:r>
            <a:endParaRPr lang="zh-TW" altLang="en-US" sz="3600" dirty="0" smtClean="0"/>
          </a:p>
        </p:txBody>
      </p:sp>
      <p:sp>
        <p:nvSpPr>
          <p:cNvPr id="74755" name="Rectangle 3"/>
          <p:cNvSpPr>
            <a:spLocks noGrp="1" noChangeArrowheads="1"/>
          </p:cNvSpPr>
          <p:nvPr>
            <p:ph type="body" idx="1"/>
          </p:nvPr>
        </p:nvSpPr>
        <p:spPr/>
        <p:txBody>
          <a:bodyPr/>
          <a:lstStyle/>
          <a:p>
            <a:pPr lvl="1" eaLnBrk="1" hangingPunct="1"/>
            <a:r>
              <a:rPr lang="en-US" altLang="zh-TW" smtClean="0"/>
              <a:t>If H is position invariant</a:t>
            </a:r>
          </a:p>
          <a:p>
            <a:pPr lvl="1" eaLnBrk="1" hangingPunct="1"/>
            <a:endParaRPr lang="en-US" altLang="zh-TW" smtClean="0"/>
          </a:p>
          <a:p>
            <a:pPr lvl="1" eaLnBrk="1" hangingPunct="1"/>
            <a:endParaRPr lang="en-US" altLang="zh-TW" smtClean="0"/>
          </a:p>
          <a:p>
            <a:pPr lvl="1" eaLnBrk="1" hangingPunct="1"/>
            <a:endParaRPr lang="en-US" altLang="zh-TW" smtClean="0"/>
          </a:p>
          <a:p>
            <a:pPr lvl="1" eaLnBrk="1" hangingPunct="1"/>
            <a:r>
              <a:rPr lang="en-US" altLang="zh-TW" smtClean="0"/>
              <a:t>Convolution integral</a:t>
            </a:r>
          </a:p>
        </p:txBody>
      </p:sp>
      <p:graphicFrame>
        <p:nvGraphicFramePr>
          <p:cNvPr id="74756" name="Object 4"/>
          <p:cNvGraphicFramePr>
            <a:graphicFrameLocks noChangeAspect="1"/>
          </p:cNvGraphicFramePr>
          <p:nvPr/>
        </p:nvGraphicFramePr>
        <p:xfrm>
          <a:off x="2927351" y="2600326"/>
          <a:ext cx="8820149" cy="612775"/>
        </p:xfrm>
        <a:graphic>
          <a:graphicData uri="http://schemas.openxmlformats.org/presentationml/2006/ole">
            <mc:AlternateContent xmlns:mc="http://schemas.openxmlformats.org/markup-compatibility/2006">
              <mc:Choice xmlns:v="urn:schemas-microsoft-com:vml" Requires="v">
                <p:oleObj spid="_x0000_s38982" name="方程式" r:id="rId3" imgW="2197100" imgH="203200" progId="Equation.3">
                  <p:embed/>
                </p:oleObj>
              </mc:Choice>
              <mc:Fallback>
                <p:oleObj name="方程式" r:id="rId3" imgW="2197100" imgH="203200" progId="Equation.3">
                  <p:embed/>
                  <p:pic>
                    <p:nvPicPr>
                      <p:cNvPr id="0" name="Picture 6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27351" y="2600326"/>
                        <a:ext cx="8820149" cy="612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4757" name="Object 5"/>
          <p:cNvGraphicFramePr>
            <a:graphicFrameLocks noChangeAspect="1"/>
          </p:cNvGraphicFramePr>
          <p:nvPr>
            <p:extLst>
              <p:ext uri="{D42A27DB-BD31-4B8C-83A1-F6EECF244321}">
                <p14:modId xmlns:p14="http://schemas.microsoft.com/office/powerpoint/2010/main" val="3941578789"/>
              </p:ext>
            </p:extLst>
          </p:nvPr>
        </p:nvGraphicFramePr>
        <p:xfrm>
          <a:off x="1815920" y="3873925"/>
          <a:ext cx="9465973" cy="1636259"/>
        </p:xfrm>
        <a:graphic>
          <a:graphicData uri="http://schemas.openxmlformats.org/presentationml/2006/ole">
            <mc:AlternateContent xmlns:mc="http://schemas.openxmlformats.org/markup-compatibility/2006">
              <mc:Choice xmlns:v="urn:schemas-microsoft-com:vml" Requires="v">
                <p:oleObj spid="_x0000_s38983" name="方程式" r:id="rId5" imgW="2425700" imgH="558800" progId="Equation.3">
                  <p:embed/>
                </p:oleObj>
              </mc:Choice>
              <mc:Fallback>
                <p:oleObj name="方程式" r:id="rId5" imgW="2425700" imgH="558800" progId="Equation.3">
                  <p:embed/>
                  <p:pic>
                    <p:nvPicPr>
                      <p:cNvPr id="0" name="Picture 6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15920" y="3873925"/>
                        <a:ext cx="9465973" cy="163625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6618282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78004"/>
            <a:ext cx="9619445" cy="690943"/>
          </a:xfrm>
        </p:spPr>
        <p:txBody>
          <a:bodyPr>
            <a:normAutofit/>
          </a:bodyPr>
          <a:lstStyle/>
          <a:p>
            <a:r>
              <a:rPr lang="en-GB" sz="4000" dirty="0" smtClean="0">
                <a:latin typeface="Trebuchet MS" pitchFamily="34" charset="0"/>
              </a:rPr>
              <a:t>Noise Models</a:t>
            </a:r>
            <a:endParaRPr lang="en-IN" sz="4000" dirty="0">
              <a:latin typeface="Trebuchet MS" pitchFamily="34" charset="0"/>
            </a:endParaRPr>
          </a:p>
        </p:txBody>
      </p:sp>
      <p:sp>
        <p:nvSpPr>
          <p:cNvPr id="4" name="Rectangle 3"/>
          <p:cNvSpPr>
            <a:spLocks noGrp="1" noChangeArrowheads="1"/>
          </p:cNvSpPr>
          <p:nvPr>
            <p:ph idx="1"/>
          </p:nvPr>
        </p:nvSpPr>
        <p:spPr/>
        <p:txBody>
          <a:bodyPr/>
          <a:lstStyle/>
          <a:p>
            <a:pPr eaLnBrk="1" hangingPunct="1"/>
            <a:r>
              <a:rPr lang="en-US" altLang="zh-TW" dirty="0" smtClean="0"/>
              <a:t>Sources of noise</a:t>
            </a:r>
          </a:p>
          <a:p>
            <a:pPr lvl="1" eaLnBrk="1" hangingPunct="1"/>
            <a:r>
              <a:rPr lang="en-US" altLang="zh-TW" dirty="0" smtClean="0"/>
              <a:t>Image acquisition, digitization, transmission</a:t>
            </a:r>
          </a:p>
          <a:p>
            <a:pPr eaLnBrk="1" hangingPunct="1"/>
            <a:r>
              <a:rPr lang="en-US" altLang="zh-TW" dirty="0" smtClean="0"/>
              <a:t>White noise</a:t>
            </a:r>
          </a:p>
          <a:p>
            <a:pPr lvl="1" eaLnBrk="1" hangingPunct="1"/>
            <a:r>
              <a:rPr lang="en-US" altLang="zh-TW" dirty="0" smtClean="0"/>
              <a:t>The Fourier spectrum of noise is constant</a:t>
            </a:r>
          </a:p>
          <a:p>
            <a:pPr eaLnBrk="1" hangingPunct="1"/>
            <a:r>
              <a:rPr lang="en-US" altLang="zh-TW" dirty="0" smtClean="0"/>
              <a:t>Assuming</a:t>
            </a:r>
          </a:p>
          <a:p>
            <a:pPr lvl="1" eaLnBrk="1" hangingPunct="1"/>
            <a:r>
              <a:rPr lang="en-US" altLang="zh-TW" dirty="0" smtClean="0"/>
              <a:t>Noise is independent of spatial coordinates</a:t>
            </a:r>
          </a:p>
          <a:p>
            <a:pPr lvl="1" eaLnBrk="1" hangingPunct="1"/>
            <a:r>
              <a:rPr lang="en-US" altLang="zh-TW" dirty="0" smtClean="0"/>
              <a:t>Noise is uncorrelated with respect to the image itself</a:t>
            </a:r>
          </a:p>
        </p:txBody>
      </p:sp>
    </p:spTree>
    <p:extLst>
      <p:ext uri="{BB962C8B-B14F-4D97-AF65-F5344CB8AC3E}">
        <p14:creationId xmlns:p14="http://schemas.microsoft.com/office/powerpoint/2010/main" val="2087657981"/>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609600" y="274638"/>
            <a:ext cx="10972800" cy="922114"/>
          </a:xfrm>
        </p:spPr>
        <p:txBody>
          <a:bodyPr>
            <a:normAutofit/>
          </a:bodyPr>
          <a:lstStyle/>
          <a:p>
            <a:r>
              <a:rPr lang="en-US" altLang="zh-TW" sz="3600" dirty="0">
                <a:latin typeface="Trebuchet MS" pitchFamily="34" charset="0"/>
              </a:rPr>
              <a:t>Linear, Position-Invariant Degradations</a:t>
            </a:r>
            <a:endParaRPr lang="zh-TW" altLang="en-US" sz="3600" dirty="0" smtClean="0"/>
          </a:p>
        </p:txBody>
      </p:sp>
      <p:sp>
        <p:nvSpPr>
          <p:cNvPr id="75779" name="Rectangle 3"/>
          <p:cNvSpPr>
            <a:spLocks noGrp="1" noChangeArrowheads="1"/>
          </p:cNvSpPr>
          <p:nvPr>
            <p:ph type="body" idx="1"/>
          </p:nvPr>
        </p:nvSpPr>
        <p:spPr>
          <a:xfrm>
            <a:off x="760927" y="1194560"/>
            <a:ext cx="10515600" cy="4351338"/>
          </a:xfrm>
        </p:spPr>
        <p:txBody>
          <a:bodyPr/>
          <a:lstStyle/>
          <a:p>
            <a:pPr eaLnBrk="1" hangingPunct="1"/>
            <a:r>
              <a:rPr lang="en-US" altLang="zh-TW" smtClean="0"/>
              <a:t>In the presence of additive noise</a:t>
            </a:r>
          </a:p>
          <a:p>
            <a:pPr eaLnBrk="1" hangingPunct="1"/>
            <a:endParaRPr lang="en-US" altLang="zh-TW" smtClean="0"/>
          </a:p>
          <a:p>
            <a:pPr eaLnBrk="1" hangingPunct="1"/>
            <a:endParaRPr lang="en-US" altLang="zh-TW" smtClean="0"/>
          </a:p>
          <a:p>
            <a:pPr eaLnBrk="1" hangingPunct="1"/>
            <a:endParaRPr lang="en-US" altLang="zh-TW" smtClean="0"/>
          </a:p>
          <a:p>
            <a:pPr eaLnBrk="1" hangingPunct="1"/>
            <a:endParaRPr lang="en-US" altLang="zh-TW" smtClean="0"/>
          </a:p>
          <a:p>
            <a:pPr lvl="1" eaLnBrk="1" hangingPunct="1"/>
            <a:r>
              <a:rPr lang="en-US" altLang="zh-TW" smtClean="0"/>
              <a:t>If H is position invariant</a:t>
            </a:r>
          </a:p>
        </p:txBody>
      </p:sp>
      <p:graphicFrame>
        <p:nvGraphicFramePr>
          <p:cNvPr id="75780" name="Object 4"/>
          <p:cNvGraphicFramePr>
            <a:graphicFrameLocks noChangeAspect="1"/>
          </p:cNvGraphicFramePr>
          <p:nvPr>
            <p:extLst>
              <p:ext uri="{D42A27DB-BD31-4B8C-83A1-F6EECF244321}">
                <p14:modId xmlns:p14="http://schemas.microsoft.com/office/powerpoint/2010/main" val="1795703230"/>
              </p:ext>
            </p:extLst>
          </p:nvPr>
        </p:nvGraphicFramePr>
        <p:xfrm>
          <a:off x="965916" y="1889863"/>
          <a:ext cx="9968248" cy="1621512"/>
        </p:xfrm>
        <a:graphic>
          <a:graphicData uri="http://schemas.openxmlformats.org/presentationml/2006/ole">
            <mc:AlternateContent xmlns:mc="http://schemas.openxmlformats.org/markup-compatibility/2006">
              <mc:Choice xmlns:v="urn:schemas-microsoft-com:vml" Requires="v">
                <p:oleObj spid="_x0000_s40006" name="方程式" r:id="rId3" imgW="2578100" imgH="558800" progId="Equation.3">
                  <p:embed/>
                </p:oleObj>
              </mc:Choice>
              <mc:Fallback>
                <p:oleObj name="方程式" r:id="rId3" imgW="2578100" imgH="558800" progId="Equation.3">
                  <p:embed/>
                  <p:pic>
                    <p:nvPicPr>
                      <p:cNvPr id="0" name="Picture 6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5916" y="1889863"/>
                        <a:ext cx="9968248" cy="16215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5781" name="Object 5"/>
          <p:cNvGraphicFramePr>
            <a:graphicFrameLocks noChangeAspect="1"/>
          </p:cNvGraphicFramePr>
          <p:nvPr>
            <p:extLst>
              <p:ext uri="{D42A27DB-BD31-4B8C-83A1-F6EECF244321}">
                <p14:modId xmlns:p14="http://schemas.microsoft.com/office/powerpoint/2010/main" val="1131181137"/>
              </p:ext>
            </p:extLst>
          </p:nvPr>
        </p:nvGraphicFramePr>
        <p:xfrm>
          <a:off x="798490" y="4220671"/>
          <a:ext cx="10071279" cy="1539661"/>
        </p:xfrm>
        <a:graphic>
          <a:graphicData uri="http://schemas.openxmlformats.org/presentationml/2006/ole">
            <mc:AlternateContent xmlns:mc="http://schemas.openxmlformats.org/markup-compatibility/2006">
              <mc:Choice xmlns:v="urn:schemas-microsoft-com:vml" Requires="v">
                <p:oleObj spid="_x0000_s40007" name="方程式" r:id="rId5" imgW="2743200" imgH="558800" progId="Equation.3">
                  <p:embed/>
                </p:oleObj>
              </mc:Choice>
              <mc:Fallback>
                <p:oleObj name="方程式" r:id="rId5" imgW="2743200" imgH="558800" progId="Equation.3">
                  <p:embed/>
                  <p:pic>
                    <p:nvPicPr>
                      <p:cNvPr id="0" name="Picture 6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8490" y="4220671"/>
                        <a:ext cx="10071279" cy="153966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4151210054"/>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609600" y="274638"/>
            <a:ext cx="10972800" cy="850106"/>
          </a:xfrm>
        </p:spPr>
        <p:txBody>
          <a:bodyPr>
            <a:normAutofit/>
          </a:bodyPr>
          <a:lstStyle/>
          <a:p>
            <a:r>
              <a:rPr lang="en-US" altLang="zh-TW" sz="3600" dirty="0">
                <a:latin typeface="Trebuchet MS" pitchFamily="34" charset="0"/>
              </a:rPr>
              <a:t>Linear, Position-Invariant Degradations</a:t>
            </a:r>
            <a:endParaRPr lang="zh-TW" altLang="en-US" sz="3600" dirty="0" smtClean="0"/>
          </a:p>
        </p:txBody>
      </p:sp>
      <p:sp>
        <p:nvSpPr>
          <p:cNvPr id="76803" name="Rectangle 3"/>
          <p:cNvSpPr>
            <a:spLocks noGrp="1" noChangeArrowheads="1"/>
          </p:cNvSpPr>
          <p:nvPr>
            <p:ph type="body" idx="1"/>
          </p:nvPr>
        </p:nvSpPr>
        <p:spPr/>
        <p:txBody>
          <a:bodyPr/>
          <a:lstStyle/>
          <a:p>
            <a:pPr lvl="1" eaLnBrk="1" hangingPunct="1"/>
            <a:r>
              <a:rPr lang="en-US" altLang="zh-TW" smtClean="0"/>
              <a:t>If H is position invariant</a:t>
            </a:r>
          </a:p>
          <a:p>
            <a:pPr lvl="1" eaLnBrk="1" hangingPunct="1"/>
            <a:endParaRPr lang="en-US" altLang="zh-TW" smtClean="0"/>
          </a:p>
          <a:p>
            <a:pPr lvl="1" eaLnBrk="1" hangingPunct="1"/>
            <a:endParaRPr lang="en-US" altLang="zh-TW" smtClean="0"/>
          </a:p>
          <a:p>
            <a:pPr lvl="1" eaLnBrk="1" hangingPunct="1"/>
            <a:endParaRPr lang="en-US" altLang="zh-TW" smtClean="0"/>
          </a:p>
          <a:p>
            <a:pPr lvl="1" eaLnBrk="1" hangingPunct="1"/>
            <a:endParaRPr lang="en-US" altLang="zh-TW" smtClean="0"/>
          </a:p>
          <a:p>
            <a:pPr lvl="1" eaLnBrk="1" hangingPunct="1"/>
            <a:r>
              <a:rPr lang="en-US" altLang="zh-TW" smtClean="0"/>
              <a:t>Restoration approach</a:t>
            </a:r>
          </a:p>
          <a:p>
            <a:pPr lvl="2" eaLnBrk="1" hangingPunct="1"/>
            <a:r>
              <a:rPr lang="en-US" altLang="zh-TW" smtClean="0"/>
              <a:t>Image deconvolution</a:t>
            </a:r>
          </a:p>
          <a:p>
            <a:pPr lvl="2" eaLnBrk="1" hangingPunct="1"/>
            <a:r>
              <a:rPr lang="en-US" altLang="zh-TW" smtClean="0"/>
              <a:t>Deconvolution filter</a:t>
            </a:r>
          </a:p>
        </p:txBody>
      </p:sp>
      <p:graphicFrame>
        <p:nvGraphicFramePr>
          <p:cNvPr id="76804" name="Object 4"/>
          <p:cNvGraphicFramePr>
            <a:graphicFrameLocks noChangeAspect="1"/>
          </p:cNvGraphicFramePr>
          <p:nvPr>
            <p:extLst>
              <p:ext uri="{D42A27DB-BD31-4B8C-83A1-F6EECF244321}">
                <p14:modId xmlns:p14="http://schemas.microsoft.com/office/powerpoint/2010/main" val="162353116"/>
              </p:ext>
            </p:extLst>
          </p:nvPr>
        </p:nvGraphicFramePr>
        <p:xfrm>
          <a:off x="2261912" y="2279272"/>
          <a:ext cx="9271000" cy="661987"/>
        </p:xfrm>
        <a:graphic>
          <a:graphicData uri="http://schemas.openxmlformats.org/presentationml/2006/ole">
            <mc:AlternateContent xmlns:mc="http://schemas.openxmlformats.org/markup-compatibility/2006">
              <mc:Choice xmlns:v="urn:schemas-microsoft-com:vml" Requires="v">
                <p:oleObj spid="_x0000_s41030" name="方程式" r:id="rId3" imgW="2133600" imgH="203200" progId="Equation.3">
                  <p:embed/>
                </p:oleObj>
              </mc:Choice>
              <mc:Fallback>
                <p:oleObj name="方程式" r:id="rId3" imgW="2133600" imgH="203200" progId="Equation.3">
                  <p:embed/>
                  <p:pic>
                    <p:nvPicPr>
                      <p:cNvPr id="0" name="Picture 6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61912" y="2279272"/>
                        <a:ext cx="9271000" cy="661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6805" name="Object 5"/>
          <p:cNvGraphicFramePr>
            <a:graphicFrameLocks noChangeAspect="1"/>
          </p:cNvGraphicFramePr>
          <p:nvPr>
            <p:extLst>
              <p:ext uri="{D42A27DB-BD31-4B8C-83A1-F6EECF244321}">
                <p14:modId xmlns:p14="http://schemas.microsoft.com/office/powerpoint/2010/main" val="1352484725"/>
              </p:ext>
            </p:extLst>
          </p:nvPr>
        </p:nvGraphicFramePr>
        <p:xfrm>
          <a:off x="2347803" y="3129994"/>
          <a:ext cx="8895454" cy="579121"/>
        </p:xfrm>
        <a:graphic>
          <a:graphicData uri="http://schemas.openxmlformats.org/presentationml/2006/ole">
            <mc:AlternateContent xmlns:mc="http://schemas.openxmlformats.org/markup-compatibility/2006">
              <mc:Choice xmlns:v="urn:schemas-microsoft-com:vml" Requires="v">
                <p:oleObj spid="_x0000_s41031" name="方程式" r:id="rId5" imgW="2070100" imgH="203200" progId="Equation.3">
                  <p:embed/>
                </p:oleObj>
              </mc:Choice>
              <mc:Fallback>
                <p:oleObj name="方程式" r:id="rId5" imgW="2070100" imgH="203200" progId="Equation.3">
                  <p:embed/>
                  <p:pic>
                    <p:nvPicPr>
                      <p:cNvPr id="0" name="Picture 6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47803" y="3129994"/>
                        <a:ext cx="8895454" cy="57912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44799738"/>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609600" y="274638"/>
            <a:ext cx="10972800" cy="850106"/>
          </a:xfrm>
        </p:spPr>
        <p:txBody>
          <a:bodyPr>
            <a:normAutofit/>
          </a:bodyPr>
          <a:lstStyle/>
          <a:p>
            <a:pPr eaLnBrk="1" hangingPunct="1"/>
            <a:r>
              <a:rPr lang="en-US" altLang="zh-TW" sz="3600" dirty="0" smtClean="0">
                <a:latin typeface="Trebuchet MS" pitchFamily="34" charset="0"/>
              </a:rPr>
              <a:t>Estimating the Degradation Function</a:t>
            </a:r>
          </a:p>
        </p:txBody>
      </p:sp>
      <p:sp>
        <p:nvSpPr>
          <p:cNvPr id="77827" name="Rectangle 3"/>
          <p:cNvSpPr>
            <a:spLocks noGrp="1" noChangeArrowheads="1"/>
          </p:cNvSpPr>
          <p:nvPr>
            <p:ph type="body" idx="1"/>
          </p:nvPr>
        </p:nvSpPr>
        <p:spPr/>
        <p:txBody>
          <a:bodyPr/>
          <a:lstStyle/>
          <a:p>
            <a:pPr eaLnBrk="1" hangingPunct="1"/>
            <a:r>
              <a:rPr lang="en-US" altLang="zh-TW" smtClean="0"/>
              <a:t>Estimation by image observation</a:t>
            </a:r>
          </a:p>
          <a:p>
            <a:pPr lvl="1" eaLnBrk="1" hangingPunct="1"/>
            <a:r>
              <a:rPr lang="en-US" altLang="zh-TW" smtClean="0"/>
              <a:t>In order to reduce the effect of noise in our observation, we would look for areas of strong signal content</a:t>
            </a:r>
          </a:p>
        </p:txBody>
      </p:sp>
      <p:graphicFrame>
        <p:nvGraphicFramePr>
          <p:cNvPr id="77828" name="Object 4"/>
          <p:cNvGraphicFramePr>
            <a:graphicFrameLocks noChangeAspect="1"/>
          </p:cNvGraphicFramePr>
          <p:nvPr>
            <p:extLst>
              <p:ext uri="{D42A27DB-BD31-4B8C-83A1-F6EECF244321}">
                <p14:modId xmlns:p14="http://schemas.microsoft.com/office/powerpoint/2010/main" val="1052998495"/>
              </p:ext>
            </p:extLst>
          </p:nvPr>
        </p:nvGraphicFramePr>
        <p:xfrm>
          <a:off x="3489073" y="3135335"/>
          <a:ext cx="4792133" cy="1339850"/>
        </p:xfrm>
        <a:graphic>
          <a:graphicData uri="http://schemas.openxmlformats.org/presentationml/2006/ole">
            <mc:AlternateContent xmlns:mc="http://schemas.openxmlformats.org/markup-compatibility/2006">
              <mc:Choice xmlns:v="urn:schemas-microsoft-com:vml" Requires="v">
                <p:oleObj spid="_x0000_s42020" name="方程式" r:id="rId3" imgW="1193800" imgH="444500" progId="Equation.3">
                  <p:embed/>
                </p:oleObj>
              </mc:Choice>
              <mc:Fallback>
                <p:oleObj name="方程式" r:id="rId3" imgW="1193800" imgH="444500" progId="Equation.3">
                  <p:embed/>
                  <p:pic>
                    <p:nvPicPr>
                      <p:cNvPr id="0" name="Picture 3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89073" y="3135335"/>
                        <a:ext cx="4792133" cy="1339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230228925"/>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609600" y="274638"/>
            <a:ext cx="10972800" cy="850106"/>
          </a:xfrm>
        </p:spPr>
        <p:txBody>
          <a:bodyPr>
            <a:normAutofit/>
          </a:bodyPr>
          <a:lstStyle/>
          <a:p>
            <a:r>
              <a:rPr lang="en-US" altLang="zh-TW" sz="3600" dirty="0">
                <a:latin typeface="Trebuchet MS" pitchFamily="34" charset="0"/>
              </a:rPr>
              <a:t>Estimating the Degradation Function</a:t>
            </a:r>
            <a:endParaRPr lang="zh-TW" altLang="en-US" sz="3600" dirty="0" smtClean="0"/>
          </a:p>
        </p:txBody>
      </p:sp>
      <p:sp>
        <p:nvSpPr>
          <p:cNvPr id="78851" name="Rectangle 3"/>
          <p:cNvSpPr>
            <a:spLocks noGrp="1" noChangeArrowheads="1"/>
          </p:cNvSpPr>
          <p:nvPr>
            <p:ph type="body" idx="1"/>
          </p:nvPr>
        </p:nvSpPr>
        <p:spPr>
          <a:xfrm>
            <a:off x="1105467" y="1183270"/>
            <a:ext cx="9751483" cy="5030787"/>
          </a:xfrm>
        </p:spPr>
        <p:txBody>
          <a:bodyPr/>
          <a:lstStyle/>
          <a:p>
            <a:pPr eaLnBrk="1" hangingPunct="1"/>
            <a:r>
              <a:rPr lang="en-US" altLang="zh-TW" dirty="0" smtClean="0"/>
              <a:t>Estimation by experimentation</a:t>
            </a:r>
          </a:p>
          <a:p>
            <a:pPr lvl="1" eaLnBrk="1" hangingPunct="1"/>
            <a:r>
              <a:rPr lang="en-US" altLang="zh-TW" dirty="0" smtClean="0"/>
              <a:t>Obtain the impulse response of the degradation by imaging an impulse (small dot of light) using the same system settings</a:t>
            </a:r>
          </a:p>
          <a:p>
            <a:pPr lvl="1" eaLnBrk="1" hangingPunct="1"/>
            <a:endParaRPr lang="en-US" altLang="zh-TW" dirty="0" smtClean="0"/>
          </a:p>
          <a:p>
            <a:pPr lvl="1" eaLnBrk="1" hangingPunct="1"/>
            <a:endParaRPr lang="en-US" altLang="zh-TW" dirty="0" smtClean="0"/>
          </a:p>
          <a:p>
            <a:pPr lvl="1" eaLnBrk="1" hangingPunct="1"/>
            <a:endParaRPr lang="en-US" altLang="zh-TW" dirty="0" smtClean="0"/>
          </a:p>
          <a:p>
            <a:pPr lvl="1" eaLnBrk="1" hangingPunct="1"/>
            <a:r>
              <a:rPr lang="en-US" altLang="zh-TW" dirty="0" smtClean="0"/>
              <a:t>Observed image</a:t>
            </a:r>
          </a:p>
          <a:p>
            <a:pPr lvl="1" eaLnBrk="1" hangingPunct="1"/>
            <a:r>
              <a:rPr lang="en-US" altLang="zh-TW" dirty="0" smtClean="0"/>
              <a:t>The strength of the impulse</a:t>
            </a:r>
          </a:p>
        </p:txBody>
      </p:sp>
      <p:graphicFrame>
        <p:nvGraphicFramePr>
          <p:cNvPr id="78852" name="Object 4"/>
          <p:cNvGraphicFramePr>
            <a:graphicFrameLocks noChangeAspect="1"/>
          </p:cNvGraphicFramePr>
          <p:nvPr>
            <p:extLst>
              <p:ext uri="{D42A27DB-BD31-4B8C-83A1-F6EECF244321}">
                <p14:modId xmlns:p14="http://schemas.microsoft.com/office/powerpoint/2010/main" val="75843730"/>
              </p:ext>
            </p:extLst>
          </p:nvPr>
        </p:nvGraphicFramePr>
        <p:xfrm>
          <a:off x="3773510" y="2318131"/>
          <a:ext cx="3954648" cy="1071250"/>
        </p:xfrm>
        <a:graphic>
          <a:graphicData uri="http://schemas.openxmlformats.org/presentationml/2006/ole">
            <mc:AlternateContent xmlns:mc="http://schemas.openxmlformats.org/markup-compatibility/2006">
              <mc:Choice xmlns:v="urn:schemas-microsoft-com:vml" Requires="v">
                <p:oleObj spid="_x0000_s43112" name="方程式" r:id="rId3" imgW="1091726" imgH="393529" progId="Equation.3">
                  <p:embed/>
                </p:oleObj>
              </mc:Choice>
              <mc:Fallback>
                <p:oleObj name="方程式" r:id="rId3" imgW="1091726" imgH="393529" progId="Equation.3">
                  <p:embed/>
                  <p:pic>
                    <p:nvPicPr>
                      <p:cNvPr id="0" name="Picture 9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73510" y="2318131"/>
                        <a:ext cx="3954648" cy="1071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8853" name="Object 5"/>
          <p:cNvGraphicFramePr>
            <a:graphicFrameLocks noChangeAspect="1"/>
          </p:cNvGraphicFramePr>
          <p:nvPr>
            <p:extLst>
              <p:ext uri="{D42A27DB-BD31-4B8C-83A1-F6EECF244321}">
                <p14:modId xmlns:p14="http://schemas.microsoft.com/office/powerpoint/2010/main" val="2306351244"/>
              </p:ext>
            </p:extLst>
          </p:nvPr>
        </p:nvGraphicFramePr>
        <p:xfrm>
          <a:off x="4790853" y="3480495"/>
          <a:ext cx="1536700" cy="498475"/>
        </p:xfrm>
        <a:graphic>
          <a:graphicData uri="http://schemas.openxmlformats.org/presentationml/2006/ole">
            <mc:AlternateContent xmlns:mc="http://schemas.openxmlformats.org/markup-compatibility/2006">
              <mc:Choice xmlns:v="urn:schemas-microsoft-com:vml" Requires="v">
                <p:oleObj spid="_x0000_s43113" name="方程式" r:id="rId5" imgW="469696" imgH="203112" progId="Equation.3">
                  <p:embed/>
                </p:oleObj>
              </mc:Choice>
              <mc:Fallback>
                <p:oleObj name="方程式" r:id="rId5" imgW="469696" imgH="203112" progId="Equation.3">
                  <p:embed/>
                  <p:pic>
                    <p:nvPicPr>
                      <p:cNvPr id="0" name="Picture 9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90853" y="3480495"/>
                        <a:ext cx="1536700" cy="49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8854" name="Object 6"/>
          <p:cNvGraphicFramePr>
            <a:graphicFrameLocks noChangeAspect="1"/>
          </p:cNvGraphicFramePr>
          <p:nvPr>
            <p:extLst>
              <p:ext uri="{D42A27DB-BD31-4B8C-83A1-F6EECF244321}">
                <p14:modId xmlns:p14="http://schemas.microsoft.com/office/powerpoint/2010/main" val="1786696817"/>
              </p:ext>
            </p:extLst>
          </p:nvPr>
        </p:nvGraphicFramePr>
        <p:xfrm>
          <a:off x="5954781" y="3925173"/>
          <a:ext cx="499533" cy="404812"/>
        </p:xfrm>
        <a:graphic>
          <a:graphicData uri="http://schemas.openxmlformats.org/presentationml/2006/ole">
            <mc:AlternateContent xmlns:mc="http://schemas.openxmlformats.org/markup-compatibility/2006">
              <mc:Choice xmlns:v="urn:schemas-microsoft-com:vml" Requires="v">
                <p:oleObj spid="_x0000_s43114" name="方程式" r:id="rId7" imgW="152268" imgH="164957" progId="Equation.3">
                  <p:embed/>
                </p:oleObj>
              </mc:Choice>
              <mc:Fallback>
                <p:oleObj name="方程式" r:id="rId7" imgW="152268" imgH="164957" progId="Equation.3">
                  <p:embed/>
                  <p:pic>
                    <p:nvPicPr>
                      <p:cNvPr id="0" name="Picture 10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954781" y="3925173"/>
                        <a:ext cx="499533" cy="404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121706556"/>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609600" y="274638"/>
            <a:ext cx="10972800" cy="706090"/>
          </a:xfrm>
        </p:spPr>
        <p:txBody>
          <a:bodyPr>
            <a:normAutofit/>
          </a:bodyPr>
          <a:lstStyle/>
          <a:p>
            <a:r>
              <a:rPr lang="en-US" altLang="zh-TW" sz="3600" dirty="0">
                <a:latin typeface="Trebuchet MS" pitchFamily="34" charset="0"/>
              </a:rPr>
              <a:t>Estimating the Degradation Function</a:t>
            </a:r>
            <a:endParaRPr lang="zh-TW" altLang="en-US" sz="3600" dirty="0" smtClean="0"/>
          </a:p>
        </p:txBody>
      </p:sp>
      <p:sp>
        <p:nvSpPr>
          <p:cNvPr id="79875" name="Rectangle 3"/>
          <p:cNvSpPr>
            <a:spLocks noGrp="1" noChangeArrowheads="1"/>
          </p:cNvSpPr>
          <p:nvPr>
            <p:ph type="body" idx="1"/>
          </p:nvPr>
        </p:nvSpPr>
        <p:spPr/>
        <p:txBody>
          <a:bodyPr/>
          <a:lstStyle/>
          <a:p>
            <a:pPr eaLnBrk="1" hangingPunct="1"/>
            <a:endParaRPr lang="zh-TW" altLang="en-US" smtClean="0"/>
          </a:p>
        </p:txBody>
      </p:sp>
      <p:pic>
        <p:nvPicPr>
          <p:cNvPr id="798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1800" y="1916113"/>
            <a:ext cx="11567584" cy="3457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73068534"/>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609600" y="274638"/>
            <a:ext cx="10972800" cy="922114"/>
          </a:xfrm>
        </p:spPr>
        <p:txBody>
          <a:bodyPr>
            <a:normAutofit/>
          </a:bodyPr>
          <a:lstStyle/>
          <a:p>
            <a:r>
              <a:rPr lang="en-US" altLang="zh-TW" sz="3600" dirty="0">
                <a:latin typeface="Trebuchet MS" pitchFamily="34" charset="0"/>
              </a:rPr>
              <a:t>Estimating the Degradation Function</a:t>
            </a:r>
            <a:endParaRPr lang="zh-TW" altLang="en-US" sz="3600" dirty="0" smtClean="0"/>
          </a:p>
        </p:txBody>
      </p:sp>
      <p:sp>
        <p:nvSpPr>
          <p:cNvPr id="80899" name="Rectangle 3"/>
          <p:cNvSpPr>
            <a:spLocks noGrp="1" noChangeArrowheads="1"/>
          </p:cNvSpPr>
          <p:nvPr>
            <p:ph type="body" idx="1"/>
          </p:nvPr>
        </p:nvSpPr>
        <p:spPr/>
        <p:txBody>
          <a:bodyPr/>
          <a:lstStyle/>
          <a:p>
            <a:pPr eaLnBrk="1" hangingPunct="1"/>
            <a:r>
              <a:rPr lang="en-US" altLang="zh-TW" smtClean="0"/>
              <a:t>Estimation by modeling</a:t>
            </a:r>
          </a:p>
          <a:p>
            <a:pPr lvl="1" eaLnBrk="1" hangingPunct="1"/>
            <a:r>
              <a:rPr lang="en-US" altLang="zh-TW" smtClean="0"/>
              <a:t>Hufnagel and Stanley</a:t>
            </a:r>
          </a:p>
          <a:p>
            <a:pPr lvl="1" eaLnBrk="1" hangingPunct="1"/>
            <a:r>
              <a:rPr lang="en-US" altLang="zh-TW" smtClean="0"/>
              <a:t>Physical characteristic of atmospheric turbulence</a:t>
            </a:r>
          </a:p>
        </p:txBody>
      </p:sp>
      <p:graphicFrame>
        <p:nvGraphicFramePr>
          <p:cNvPr id="80900" name="Object 4"/>
          <p:cNvGraphicFramePr>
            <a:graphicFrameLocks noChangeAspect="1"/>
          </p:cNvGraphicFramePr>
          <p:nvPr/>
        </p:nvGraphicFramePr>
        <p:xfrm>
          <a:off x="3780367" y="3956051"/>
          <a:ext cx="4792133" cy="995363"/>
        </p:xfrm>
        <a:graphic>
          <a:graphicData uri="http://schemas.openxmlformats.org/presentationml/2006/ole">
            <mc:AlternateContent xmlns:mc="http://schemas.openxmlformats.org/markup-compatibility/2006">
              <mc:Choice xmlns:v="urn:schemas-microsoft-com:vml" Requires="v">
                <p:oleObj spid="_x0000_s44067" name="方程式" r:id="rId3" imgW="1193800" imgH="330200" progId="Equation.3">
                  <p:embed/>
                </p:oleObj>
              </mc:Choice>
              <mc:Fallback>
                <p:oleObj name="方程式" r:id="rId3" imgW="1193800" imgH="330200" progId="Equation.3">
                  <p:embed/>
                  <p:pic>
                    <p:nvPicPr>
                      <p:cNvPr id="0" name="Picture 3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80367" y="3956051"/>
                        <a:ext cx="4792133" cy="995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585604340"/>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2732" y="136527"/>
            <a:ext cx="10367494" cy="61741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94655690"/>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1236371" y="274638"/>
            <a:ext cx="7804597" cy="778098"/>
          </a:xfrm>
        </p:spPr>
        <p:txBody>
          <a:bodyPr>
            <a:normAutofit/>
          </a:bodyPr>
          <a:lstStyle/>
          <a:p>
            <a:r>
              <a:rPr lang="en-US" altLang="zh-TW" sz="3600" dirty="0">
                <a:latin typeface="Trebuchet MS" pitchFamily="34" charset="0"/>
              </a:rPr>
              <a:t>Estimating the Degradation Function</a:t>
            </a:r>
            <a:endParaRPr lang="zh-TW" altLang="en-US" sz="3600" dirty="0" smtClean="0"/>
          </a:p>
        </p:txBody>
      </p:sp>
      <p:sp>
        <p:nvSpPr>
          <p:cNvPr id="82947" name="Rectangle 3"/>
          <p:cNvSpPr>
            <a:spLocks noGrp="1" noChangeArrowheads="1"/>
          </p:cNvSpPr>
          <p:nvPr>
            <p:ph type="body" idx="1"/>
          </p:nvPr>
        </p:nvSpPr>
        <p:spPr/>
        <p:txBody>
          <a:bodyPr/>
          <a:lstStyle/>
          <a:p>
            <a:pPr lvl="1" eaLnBrk="1" hangingPunct="1"/>
            <a:r>
              <a:rPr lang="en-US" altLang="zh-TW" smtClean="0"/>
              <a:t>Image motion</a:t>
            </a:r>
          </a:p>
        </p:txBody>
      </p:sp>
      <p:graphicFrame>
        <p:nvGraphicFramePr>
          <p:cNvPr id="82948" name="Object 4"/>
          <p:cNvGraphicFramePr>
            <a:graphicFrameLocks noChangeAspect="1"/>
          </p:cNvGraphicFramePr>
          <p:nvPr/>
        </p:nvGraphicFramePr>
        <p:xfrm>
          <a:off x="2351618" y="2281239"/>
          <a:ext cx="9493249" cy="1076325"/>
        </p:xfrm>
        <a:graphic>
          <a:graphicData uri="http://schemas.openxmlformats.org/presentationml/2006/ole">
            <mc:AlternateContent xmlns:mc="http://schemas.openxmlformats.org/markup-compatibility/2006">
              <mc:Choice xmlns:v="urn:schemas-microsoft-com:vml" Requires="v">
                <p:oleObj spid="_x0000_s45091" name="方程式" r:id="rId3" imgW="2184400" imgH="330200" progId="Equation.3">
                  <p:embed/>
                </p:oleObj>
              </mc:Choice>
              <mc:Fallback>
                <p:oleObj name="方程式" r:id="rId3" imgW="2184400" imgH="330200" progId="Equation.3">
                  <p:embed/>
                  <p:pic>
                    <p:nvPicPr>
                      <p:cNvPr id="0" name="Picture 3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51618" y="2281239"/>
                        <a:ext cx="9493249" cy="1076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425380525"/>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3970" name="Object 4"/>
          <p:cNvGraphicFramePr>
            <a:graphicFrameLocks noChangeAspect="1"/>
          </p:cNvGraphicFramePr>
          <p:nvPr>
            <p:extLst>
              <p:ext uri="{D42A27DB-BD31-4B8C-83A1-F6EECF244321}">
                <p14:modId xmlns:p14="http://schemas.microsoft.com/office/powerpoint/2010/main" val="1797225735"/>
              </p:ext>
            </p:extLst>
          </p:nvPr>
        </p:nvGraphicFramePr>
        <p:xfrm>
          <a:off x="1179491" y="1059312"/>
          <a:ext cx="10063765" cy="5031882"/>
        </p:xfrm>
        <a:graphic>
          <a:graphicData uri="http://schemas.openxmlformats.org/presentationml/2006/ole">
            <mc:AlternateContent xmlns:mc="http://schemas.openxmlformats.org/markup-compatibility/2006">
              <mc:Choice xmlns:v="urn:schemas-microsoft-com:vml" Requires="v">
                <p:oleObj spid="_x0000_s46115" name="方程式" r:id="rId3" imgW="2400300" imgH="1600200" progId="Equation.3">
                  <p:embed/>
                </p:oleObj>
              </mc:Choice>
              <mc:Fallback>
                <p:oleObj name="方程式" r:id="rId3" imgW="2400300" imgH="1600200" progId="Equation.3">
                  <p:embed/>
                  <p:pic>
                    <p:nvPicPr>
                      <p:cNvPr id="0" name="Picture 3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79491" y="1059312"/>
                        <a:ext cx="10063765" cy="50318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2"/>
          <p:cNvSpPr txBox="1">
            <a:spLocks noChangeArrowheads="1"/>
          </p:cNvSpPr>
          <p:nvPr/>
        </p:nvSpPr>
        <p:spPr>
          <a:xfrm>
            <a:off x="1236371" y="274638"/>
            <a:ext cx="7804597" cy="778098"/>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TW" sz="3600" smtClean="0">
                <a:latin typeface="Trebuchet MS" pitchFamily="34" charset="0"/>
              </a:rPr>
              <a:t>Estimating the Degradation Function</a:t>
            </a:r>
            <a:endParaRPr lang="zh-TW" altLang="en-US" sz="3600" dirty="0" smtClean="0"/>
          </a:p>
        </p:txBody>
      </p:sp>
    </p:spTree>
    <p:extLst>
      <p:ext uri="{BB962C8B-B14F-4D97-AF65-F5344CB8AC3E}">
        <p14:creationId xmlns:p14="http://schemas.microsoft.com/office/powerpoint/2010/main" val="235030684"/>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5" name="Rectangle 3"/>
          <p:cNvSpPr>
            <a:spLocks noGrp="1" noChangeArrowheads="1"/>
          </p:cNvSpPr>
          <p:nvPr>
            <p:ph type="body" idx="1"/>
          </p:nvPr>
        </p:nvSpPr>
        <p:spPr/>
        <p:txBody>
          <a:bodyPr/>
          <a:lstStyle/>
          <a:p>
            <a:pPr eaLnBrk="1" hangingPunct="1"/>
            <a:endParaRPr lang="zh-TW" altLang="en-US" smtClean="0"/>
          </a:p>
          <a:p>
            <a:pPr eaLnBrk="1" hangingPunct="1"/>
            <a:endParaRPr lang="zh-TW" altLang="en-US" smtClean="0"/>
          </a:p>
          <a:p>
            <a:pPr eaLnBrk="1" hangingPunct="1"/>
            <a:endParaRPr lang="zh-TW" altLang="en-US" smtClean="0"/>
          </a:p>
          <a:p>
            <a:pPr eaLnBrk="1" hangingPunct="1"/>
            <a:endParaRPr lang="zh-TW" altLang="en-US" smtClean="0"/>
          </a:p>
          <a:p>
            <a:pPr eaLnBrk="1" hangingPunct="1"/>
            <a:endParaRPr lang="zh-TW" altLang="en-US" smtClean="0"/>
          </a:p>
          <a:p>
            <a:pPr eaLnBrk="1" hangingPunct="1"/>
            <a:endParaRPr lang="zh-TW" altLang="en-US" smtClean="0"/>
          </a:p>
          <a:p>
            <a:pPr lvl="1" eaLnBrk="1" hangingPunct="1"/>
            <a:r>
              <a:rPr lang="en-US" altLang="zh-TW" smtClean="0"/>
              <a:t>Where</a:t>
            </a:r>
          </a:p>
        </p:txBody>
      </p:sp>
      <p:graphicFrame>
        <p:nvGraphicFramePr>
          <p:cNvPr id="84996" name="Object 4"/>
          <p:cNvGraphicFramePr>
            <a:graphicFrameLocks noChangeAspect="1"/>
          </p:cNvGraphicFramePr>
          <p:nvPr/>
        </p:nvGraphicFramePr>
        <p:xfrm>
          <a:off x="1775884" y="1844676"/>
          <a:ext cx="9768416" cy="2938463"/>
        </p:xfrm>
        <a:graphic>
          <a:graphicData uri="http://schemas.openxmlformats.org/presentationml/2006/ole">
            <mc:AlternateContent xmlns:mc="http://schemas.openxmlformats.org/markup-compatibility/2006">
              <mc:Choice xmlns:v="urn:schemas-microsoft-com:vml" Requires="v">
                <p:oleObj spid="_x0000_s47172" name="方程式" r:id="rId3" imgW="2247900" imgH="901700" progId="Equation.3">
                  <p:embed/>
                </p:oleObj>
              </mc:Choice>
              <mc:Fallback>
                <p:oleObj name="方程式" r:id="rId3" imgW="2247900" imgH="901700" progId="Equation.3">
                  <p:embed/>
                  <p:pic>
                    <p:nvPicPr>
                      <p:cNvPr id="0" name="Picture 6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75884" y="1844676"/>
                        <a:ext cx="9768416" cy="2938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4997" name="Object 5"/>
          <p:cNvGraphicFramePr>
            <a:graphicFrameLocks noChangeAspect="1"/>
          </p:cNvGraphicFramePr>
          <p:nvPr>
            <p:extLst>
              <p:ext uri="{D42A27DB-BD31-4B8C-83A1-F6EECF244321}">
                <p14:modId xmlns:p14="http://schemas.microsoft.com/office/powerpoint/2010/main" val="3963169709"/>
              </p:ext>
            </p:extLst>
          </p:nvPr>
        </p:nvGraphicFramePr>
        <p:xfrm>
          <a:off x="2991745" y="5008654"/>
          <a:ext cx="7389283" cy="993775"/>
        </p:xfrm>
        <a:graphic>
          <a:graphicData uri="http://schemas.openxmlformats.org/presentationml/2006/ole">
            <mc:AlternateContent xmlns:mc="http://schemas.openxmlformats.org/markup-compatibility/2006">
              <mc:Choice xmlns:v="urn:schemas-microsoft-com:vml" Requires="v">
                <p:oleObj spid="_x0000_s47173" name="方程式" r:id="rId5" imgW="1841500" imgH="330200" progId="Equation.3">
                  <p:embed/>
                </p:oleObj>
              </mc:Choice>
              <mc:Fallback>
                <p:oleObj name="方程式" r:id="rId5" imgW="1841500" imgH="330200" progId="Equation.3">
                  <p:embed/>
                  <p:pic>
                    <p:nvPicPr>
                      <p:cNvPr id="0" name="Picture 6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91745" y="5008654"/>
                        <a:ext cx="7389283" cy="993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Rectangle 2"/>
          <p:cNvSpPr>
            <a:spLocks noGrp="1" noChangeArrowheads="1"/>
          </p:cNvSpPr>
          <p:nvPr>
            <p:ph type="title"/>
          </p:nvPr>
        </p:nvSpPr>
        <p:spPr>
          <a:xfrm>
            <a:off x="1506828" y="244699"/>
            <a:ext cx="8706118" cy="965915"/>
          </a:xfrm>
        </p:spPr>
        <p:txBody>
          <a:bodyPr>
            <a:normAutofit/>
          </a:bodyPr>
          <a:lstStyle/>
          <a:p>
            <a:r>
              <a:rPr lang="en-US" altLang="zh-TW" sz="3600" dirty="0">
                <a:latin typeface="Trebuchet MS" pitchFamily="34" charset="0"/>
              </a:rPr>
              <a:t>Estimating the Degradation Function</a:t>
            </a:r>
            <a:endParaRPr lang="zh-TW" altLang="en-US" sz="3600" dirty="0" smtClean="0"/>
          </a:p>
        </p:txBody>
      </p:sp>
    </p:spTree>
    <p:extLst>
      <p:ext uri="{BB962C8B-B14F-4D97-AF65-F5344CB8AC3E}">
        <p14:creationId xmlns:p14="http://schemas.microsoft.com/office/powerpoint/2010/main" val="37946493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8730803" cy="626548"/>
          </a:xfrm>
        </p:spPr>
        <p:txBody>
          <a:bodyPr>
            <a:normAutofit fontScale="90000"/>
          </a:bodyPr>
          <a:lstStyle/>
          <a:p>
            <a:r>
              <a:rPr lang="en-GB" dirty="0" smtClean="0"/>
              <a:t>Gaussian Noise</a:t>
            </a:r>
            <a:endParaRPr lang="en-IN" dirty="0"/>
          </a:p>
        </p:txBody>
      </p:sp>
      <p:sp>
        <p:nvSpPr>
          <p:cNvPr id="4" name="Rectangle 3"/>
          <p:cNvSpPr>
            <a:spLocks noGrp="1" noChangeArrowheads="1"/>
          </p:cNvSpPr>
          <p:nvPr>
            <p:ph idx="1"/>
          </p:nvPr>
        </p:nvSpPr>
        <p:spPr>
          <a:xfrm>
            <a:off x="735169" y="1207439"/>
            <a:ext cx="10515600" cy="4351338"/>
          </a:xfrm>
        </p:spPr>
        <p:txBody>
          <a:bodyPr/>
          <a:lstStyle/>
          <a:p>
            <a:pPr eaLnBrk="1" hangingPunct="1"/>
            <a:r>
              <a:rPr lang="en-US" altLang="zh-TW" dirty="0" smtClean="0"/>
              <a:t>Gaussian noise</a:t>
            </a:r>
          </a:p>
          <a:p>
            <a:pPr lvl="1" eaLnBrk="1" hangingPunct="1"/>
            <a:r>
              <a:rPr lang="en-US" altLang="zh-TW" dirty="0" smtClean="0"/>
              <a:t>The PDF of a Gaussian random variable, z,</a:t>
            </a:r>
          </a:p>
          <a:p>
            <a:pPr lvl="1" eaLnBrk="1" hangingPunct="1"/>
            <a:endParaRPr lang="en-US" altLang="zh-TW" dirty="0" smtClean="0"/>
          </a:p>
          <a:p>
            <a:pPr lvl="1" eaLnBrk="1" hangingPunct="1"/>
            <a:endParaRPr lang="en-US" altLang="zh-TW" dirty="0" smtClean="0"/>
          </a:p>
          <a:p>
            <a:pPr lvl="1" eaLnBrk="1" hangingPunct="1"/>
            <a:endParaRPr lang="en-US" altLang="zh-TW" dirty="0" smtClean="0"/>
          </a:p>
          <a:p>
            <a:pPr lvl="1" eaLnBrk="1" hangingPunct="1"/>
            <a:r>
              <a:rPr lang="en-US" altLang="zh-TW" dirty="0" smtClean="0"/>
              <a:t>Mean:µ</a:t>
            </a:r>
          </a:p>
          <a:p>
            <a:pPr lvl="1" eaLnBrk="1" hangingPunct="1"/>
            <a:r>
              <a:rPr lang="en-US" altLang="zh-TW" dirty="0" smtClean="0"/>
              <a:t>Standard deviation:</a:t>
            </a:r>
          </a:p>
          <a:p>
            <a:pPr lvl="1" eaLnBrk="1" hangingPunct="1"/>
            <a:r>
              <a:rPr lang="en-US" altLang="zh-TW" dirty="0" smtClean="0"/>
              <a:t>Variance:</a:t>
            </a:r>
          </a:p>
          <a:p>
            <a:pPr lvl="1" eaLnBrk="1" hangingPunct="1"/>
            <a:endParaRPr lang="en-US" altLang="zh-TW" dirty="0" smtClean="0"/>
          </a:p>
          <a:p>
            <a:pPr lvl="1" eaLnBrk="1" hangingPunct="1"/>
            <a:endParaRPr lang="en-US" altLang="zh-TW" dirty="0" smtClean="0"/>
          </a:p>
          <a:p>
            <a:pPr lvl="1" eaLnBrk="1" hangingPunct="1"/>
            <a:endParaRPr lang="en-US" altLang="zh-TW" dirty="0" smtClean="0"/>
          </a:p>
        </p:txBody>
      </p:sp>
      <p:graphicFrame>
        <p:nvGraphicFramePr>
          <p:cNvPr id="5" name="Object 4"/>
          <p:cNvGraphicFramePr>
            <a:graphicFrameLocks noChangeAspect="1"/>
          </p:cNvGraphicFramePr>
          <p:nvPr>
            <p:extLst>
              <p:ext uri="{D42A27DB-BD31-4B8C-83A1-F6EECF244321}">
                <p14:modId xmlns:p14="http://schemas.microsoft.com/office/powerpoint/2010/main" val="2774397611"/>
              </p:ext>
            </p:extLst>
          </p:nvPr>
        </p:nvGraphicFramePr>
        <p:xfrm>
          <a:off x="2240180" y="2047674"/>
          <a:ext cx="5496983" cy="1130300"/>
        </p:xfrm>
        <a:graphic>
          <a:graphicData uri="http://schemas.openxmlformats.org/presentationml/2006/ole">
            <mc:AlternateContent xmlns:mc="http://schemas.openxmlformats.org/markup-compatibility/2006">
              <mc:Choice xmlns:v="urn:schemas-microsoft-com:vml" Requires="v">
                <p:oleObj spid="_x0000_s3259" name="Equation" r:id="rId3" imgW="1523880" imgH="419040" progId="Equation.3">
                  <p:embed/>
                </p:oleObj>
              </mc:Choice>
              <mc:Fallback>
                <p:oleObj name="Equation" r:id="rId3" imgW="1523880" imgH="419040" progId="Equation.3">
                  <p:embed/>
                  <p:pic>
                    <p:nvPicPr>
                      <p:cNvPr id="0" name="Picture 17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40180" y="2047674"/>
                        <a:ext cx="5496983" cy="1130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307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74955" y="3432175"/>
            <a:ext cx="6280150" cy="2384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3" name="Object 2"/>
          <p:cNvGraphicFramePr>
            <a:graphicFrameLocks noChangeAspect="1"/>
          </p:cNvGraphicFramePr>
          <p:nvPr>
            <p:extLst>
              <p:ext uri="{D42A27DB-BD31-4B8C-83A1-F6EECF244321}">
                <p14:modId xmlns:p14="http://schemas.microsoft.com/office/powerpoint/2010/main" val="2377420262"/>
              </p:ext>
            </p:extLst>
          </p:nvPr>
        </p:nvGraphicFramePr>
        <p:xfrm>
          <a:off x="7275948" y="4062390"/>
          <a:ext cx="3078163" cy="465138"/>
        </p:xfrm>
        <a:graphic>
          <a:graphicData uri="http://schemas.openxmlformats.org/presentationml/2006/ole">
            <mc:AlternateContent xmlns:mc="http://schemas.openxmlformats.org/markup-compatibility/2006">
              <mc:Choice xmlns:v="urn:schemas-microsoft-com:vml" Requires="v">
                <p:oleObj spid="_x0000_s3260" name="Equation" r:id="rId6" imgW="1066680" imgH="215640" progId="Equation.3">
                  <p:embed/>
                </p:oleObj>
              </mc:Choice>
              <mc:Fallback>
                <p:oleObj name="Equation" r:id="rId6" imgW="1066680" imgH="215640" progId="Equation.3">
                  <p:embed/>
                  <p:pic>
                    <p:nvPicPr>
                      <p:cNvPr id="0" name="Picture 17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75948" y="4062390"/>
                        <a:ext cx="3078163" cy="4651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660822220"/>
              </p:ext>
            </p:extLst>
          </p:nvPr>
        </p:nvGraphicFramePr>
        <p:xfrm>
          <a:off x="7109261" y="5213328"/>
          <a:ext cx="3411537" cy="450850"/>
        </p:xfrm>
        <a:graphic>
          <a:graphicData uri="http://schemas.openxmlformats.org/presentationml/2006/ole">
            <mc:AlternateContent xmlns:mc="http://schemas.openxmlformats.org/markup-compatibility/2006">
              <mc:Choice xmlns:v="urn:schemas-microsoft-com:vml" Requires="v">
                <p:oleObj spid="_x0000_s3261" name="方程式" r:id="rId8" imgW="1218671" imgH="215806" progId="Equation.3">
                  <p:embed/>
                </p:oleObj>
              </mc:Choice>
              <mc:Fallback>
                <p:oleObj name="方程式" r:id="rId8" imgW="1218671" imgH="215806" progId="Equation.3">
                  <p:embed/>
                  <p:pic>
                    <p:nvPicPr>
                      <p:cNvPr id="0" name="Picture 17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109261" y="5213328"/>
                        <a:ext cx="3411537" cy="450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247504537"/>
              </p:ext>
            </p:extLst>
          </p:nvPr>
        </p:nvGraphicFramePr>
        <p:xfrm>
          <a:off x="4010695" y="3721994"/>
          <a:ext cx="300722" cy="289460"/>
        </p:xfrm>
        <a:graphic>
          <a:graphicData uri="http://schemas.openxmlformats.org/presentationml/2006/ole">
            <mc:AlternateContent xmlns:mc="http://schemas.openxmlformats.org/markup-compatibility/2006">
              <mc:Choice xmlns:v="urn:schemas-microsoft-com:vml" Requires="v">
                <p:oleObj spid="_x0000_s3262" name="Equation" r:id="rId10" imgW="152280" imgH="139680" progId="Equation.3">
                  <p:embed/>
                </p:oleObj>
              </mc:Choice>
              <mc:Fallback>
                <p:oleObj name="Equation" r:id="rId10" imgW="152280" imgH="139680" progId="Equation.3">
                  <p:embed/>
                  <p:pic>
                    <p:nvPicPr>
                      <p:cNvPr id="0" name="Picture 18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010695" y="3721994"/>
                        <a:ext cx="300722" cy="28946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169774174"/>
              </p:ext>
            </p:extLst>
          </p:nvPr>
        </p:nvGraphicFramePr>
        <p:xfrm>
          <a:off x="2851596" y="3905003"/>
          <a:ext cx="535548" cy="535548"/>
        </p:xfrm>
        <a:graphic>
          <a:graphicData uri="http://schemas.openxmlformats.org/presentationml/2006/ole">
            <mc:AlternateContent xmlns:mc="http://schemas.openxmlformats.org/markup-compatibility/2006">
              <mc:Choice xmlns:v="urn:schemas-microsoft-com:vml" Requires="v">
                <p:oleObj spid="_x0000_s3263" name="Equation" r:id="rId12" imgW="152280" imgH="152280" progId="Equation.3">
                  <p:embed/>
                </p:oleObj>
              </mc:Choice>
              <mc:Fallback>
                <p:oleObj name="Equation" r:id="rId12" imgW="152280" imgH="152280" progId="Equation.3">
                  <p:embed/>
                  <p:pic>
                    <p:nvPicPr>
                      <p:cNvPr id="0" name="Picture 18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851596" y="3905003"/>
                        <a:ext cx="535548" cy="53554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574146577"/>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1519707" y="365126"/>
            <a:ext cx="8667482" cy="626547"/>
          </a:xfrm>
        </p:spPr>
        <p:txBody>
          <a:bodyPr>
            <a:normAutofit fontScale="90000"/>
          </a:bodyPr>
          <a:lstStyle/>
          <a:p>
            <a:pPr eaLnBrk="1" hangingPunct="1"/>
            <a:r>
              <a:rPr lang="en-GB" altLang="zh-TW" dirty="0" smtClean="0"/>
              <a:t>Degradation due to Linear Motion</a:t>
            </a:r>
            <a:endParaRPr lang="zh-TW" altLang="en-US" dirty="0" smtClean="0"/>
          </a:p>
        </p:txBody>
      </p:sp>
      <p:sp>
        <p:nvSpPr>
          <p:cNvPr id="86019" name="Rectangle 3"/>
          <p:cNvSpPr>
            <a:spLocks noGrp="1" noChangeArrowheads="1"/>
          </p:cNvSpPr>
          <p:nvPr>
            <p:ph type="body" idx="1"/>
          </p:nvPr>
        </p:nvSpPr>
        <p:spPr/>
        <p:txBody>
          <a:bodyPr/>
          <a:lstStyle/>
          <a:p>
            <a:pPr lvl="1" eaLnBrk="1" hangingPunct="1"/>
            <a:r>
              <a:rPr lang="en-US" altLang="zh-TW" dirty="0" smtClean="0"/>
              <a:t>If                                      and</a:t>
            </a:r>
          </a:p>
        </p:txBody>
      </p:sp>
      <p:graphicFrame>
        <p:nvGraphicFramePr>
          <p:cNvPr id="86020" name="Object 4"/>
          <p:cNvGraphicFramePr>
            <a:graphicFrameLocks noChangeAspect="1"/>
          </p:cNvGraphicFramePr>
          <p:nvPr>
            <p:extLst>
              <p:ext uri="{D42A27DB-BD31-4B8C-83A1-F6EECF244321}">
                <p14:modId xmlns:p14="http://schemas.microsoft.com/office/powerpoint/2010/main" val="4052422753"/>
              </p:ext>
            </p:extLst>
          </p:nvPr>
        </p:nvGraphicFramePr>
        <p:xfrm>
          <a:off x="1844611" y="1757590"/>
          <a:ext cx="2616200" cy="560387"/>
        </p:xfrm>
        <a:graphic>
          <a:graphicData uri="http://schemas.openxmlformats.org/presentationml/2006/ole">
            <mc:AlternateContent xmlns:mc="http://schemas.openxmlformats.org/markup-compatibility/2006">
              <mc:Choice xmlns:v="urn:schemas-microsoft-com:vml" Requires="v">
                <p:oleObj spid="_x0000_s48232" name="方程式" r:id="rId3" imgW="800100" imgH="228600" progId="Equation.3">
                  <p:embed/>
                </p:oleObj>
              </mc:Choice>
              <mc:Fallback>
                <p:oleObj name="方程式" r:id="rId3" imgW="800100" imgH="228600" progId="Equation.3">
                  <p:embed/>
                  <p:pic>
                    <p:nvPicPr>
                      <p:cNvPr id="0" name="Picture 9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44611" y="1757590"/>
                        <a:ext cx="2616200" cy="560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6021" name="Object 5"/>
          <p:cNvGraphicFramePr>
            <a:graphicFrameLocks noChangeAspect="1"/>
          </p:cNvGraphicFramePr>
          <p:nvPr/>
        </p:nvGraphicFramePr>
        <p:xfrm>
          <a:off x="7727951" y="1773239"/>
          <a:ext cx="1869016" cy="560387"/>
        </p:xfrm>
        <a:graphic>
          <a:graphicData uri="http://schemas.openxmlformats.org/presentationml/2006/ole">
            <mc:AlternateContent xmlns:mc="http://schemas.openxmlformats.org/markup-compatibility/2006">
              <mc:Choice xmlns:v="urn:schemas-microsoft-com:vml" Requires="v">
                <p:oleObj spid="_x0000_s48233" name="方程式" r:id="rId5" imgW="571252" imgH="228501" progId="Equation.3">
                  <p:embed/>
                </p:oleObj>
              </mc:Choice>
              <mc:Fallback>
                <p:oleObj name="方程式" r:id="rId5" imgW="571252" imgH="228501" progId="Equation.3">
                  <p:embed/>
                  <p:pic>
                    <p:nvPicPr>
                      <p:cNvPr id="0" name="Picture 9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27951" y="1773239"/>
                        <a:ext cx="1869016" cy="560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6022" name="Object 6"/>
          <p:cNvGraphicFramePr>
            <a:graphicFrameLocks noChangeAspect="1"/>
          </p:cNvGraphicFramePr>
          <p:nvPr>
            <p:extLst>
              <p:ext uri="{D42A27DB-BD31-4B8C-83A1-F6EECF244321}">
                <p14:modId xmlns:p14="http://schemas.microsoft.com/office/powerpoint/2010/main" val="2571847577"/>
              </p:ext>
            </p:extLst>
          </p:nvPr>
        </p:nvGraphicFramePr>
        <p:xfrm>
          <a:off x="3215681" y="2420889"/>
          <a:ext cx="7389284" cy="3249613"/>
        </p:xfrm>
        <a:graphic>
          <a:graphicData uri="http://schemas.openxmlformats.org/presentationml/2006/ole">
            <mc:AlternateContent xmlns:mc="http://schemas.openxmlformats.org/markup-compatibility/2006">
              <mc:Choice xmlns:v="urn:schemas-microsoft-com:vml" Requires="v">
                <p:oleObj spid="_x0000_s48234" name="方程式" r:id="rId7" imgW="1841500" imgH="1079500" progId="Equation.3">
                  <p:embed/>
                </p:oleObj>
              </mc:Choice>
              <mc:Fallback>
                <p:oleObj name="方程式" r:id="rId7" imgW="1841500" imgH="1079500" progId="Equation.3">
                  <p:embed/>
                  <p:pic>
                    <p:nvPicPr>
                      <p:cNvPr id="0" name="Picture 10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15681" y="2420889"/>
                        <a:ext cx="7389284" cy="3249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219688023"/>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1648495" y="365126"/>
            <a:ext cx="8306873" cy="819730"/>
          </a:xfrm>
        </p:spPr>
        <p:txBody>
          <a:bodyPr>
            <a:normAutofit fontScale="90000"/>
          </a:bodyPr>
          <a:lstStyle/>
          <a:p>
            <a:r>
              <a:rPr lang="en-GB" altLang="zh-TW" dirty="0"/>
              <a:t>Degradation due to Linear Motion</a:t>
            </a:r>
            <a:endParaRPr lang="zh-TW" altLang="en-US" dirty="0" smtClean="0"/>
          </a:p>
        </p:txBody>
      </p:sp>
      <p:sp>
        <p:nvSpPr>
          <p:cNvPr id="87043" name="Rectangle 3"/>
          <p:cNvSpPr>
            <a:spLocks noGrp="1" noChangeArrowheads="1"/>
          </p:cNvSpPr>
          <p:nvPr>
            <p:ph type="body" idx="1"/>
          </p:nvPr>
        </p:nvSpPr>
        <p:spPr/>
        <p:txBody>
          <a:bodyPr/>
          <a:lstStyle/>
          <a:p>
            <a:pPr lvl="1" eaLnBrk="1" hangingPunct="1"/>
            <a:r>
              <a:rPr lang="en-US" altLang="zh-TW" dirty="0" smtClean="0"/>
              <a:t>If                                                            and</a:t>
            </a:r>
          </a:p>
        </p:txBody>
      </p:sp>
      <p:graphicFrame>
        <p:nvGraphicFramePr>
          <p:cNvPr id="87044" name="Object 4"/>
          <p:cNvGraphicFramePr>
            <a:graphicFrameLocks noChangeAspect="1"/>
          </p:cNvGraphicFramePr>
          <p:nvPr>
            <p:extLst>
              <p:ext uri="{D42A27DB-BD31-4B8C-83A1-F6EECF244321}">
                <p14:modId xmlns:p14="http://schemas.microsoft.com/office/powerpoint/2010/main" val="4175713897"/>
              </p:ext>
            </p:extLst>
          </p:nvPr>
        </p:nvGraphicFramePr>
        <p:xfrm>
          <a:off x="2069410" y="1744711"/>
          <a:ext cx="2616200" cy="560387"/>
        </p:xfrm>
        <a:graphic>
          <a:graphicData uri="http://schemas.openxmlformats.org/presentationml/2006/ole">
            <mc:AlternateContent xmlns:mc="http://schemas.openxmlformats.org/markup-compatibility/2006">
              <mc:Choice xmlns:v="urn:schemas-microsoft-com:vml" Requires="v">
                <p:oleObj spid="_x0000_s49256" name="方程式" r:id="rId3" imgW="800100" imgH="228600" progId="Equation.3">
                  <p:embed/>
                </p:oleObj>
              </mc:Choice>
              <mc:Fallback>
                <p:oleObj name="方程式" r:id="rId3" imgW="800100" imgH="228600" progId="Equation.3">
                  <p:embed/>
                  <p:pic>
                    <p:nvPicPr>
                      <p:cNvPr id="0" name="Picture 9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69410" y="1744711"/>
                        <a:ext cx="2616200" cy="560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7045" name="Object 5"/>
          <p:cNvGraphicFramePr>
            <a:graphicFrameLocks noChangeAspect="1"/>
          </p:cNvGraphicFramePr>
          <p:nvPr/>
        </p:nvGraphicFramePr>
        <p:xfrm>
          <a:off x="7567084" y="1773239"/>
          <a:ext cx="2656416" cy="560387"/>
        </p:xfrm>
        <a:graphic>
          <a:graphicData uri="http://schemas.openxmlformats.org/presentationml/2006/ole">
            <mc:AlternateContent xmlns:mc="http://schemas.openxmlformats.org/markup-compatibility/2006">
              <mc:Choice xmlns:v="urn:schemas-microsoft-com:vml" Requires="v">
                <p:oleObj spid="_x0000_s49257" name="方程式" r:id="rId5" imgW="812447" imgH="228501" progId="Equation.3">
                  <p:embed/>
                </p:oleObj>
              </mc:Choice>
              <mc:Fallback>
                <p:oleObj name="方程式" r:id="rId5" imgW="812447" imgH="228501" progId="Equation.3">
                  <p:embed/>
                  <p:pic>
                    <p:nvPicPr>
                      <p:cNvPr id="0" name="Picture 9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67084" y="1773239"/>
                        <a:ext cx="2656416" cy="560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7046" name="Object 6"/>
          <p:cNvGraphicFramePr>
            <a:graphicFrameLocks noChangeAspect="1"/>
          </p:cNvGraphicFramePr>
          <p:nvPr/>
        </p:nvGraphicFramePr>
        <p:xfrm>
          <a:off x="2379134" y="2814638"/>
          <a:ext cx="9478433" cy="1909762"/>
        </p:xfrm>
        <a:graphic>
          <a:graphicData uri="http://schemas.openxmlformats.org/presentationml/2006/ole">
            <mc:AlternateContent xmlns:mc="http://schemas.openxmlformats.org/markup-compatibility/2006">
              <mc:Choice xmlns:v="urn:schemas-microsoft-com:vml" Requires="v">
                <p:oleObj spid="_x0000_s49258" name="方程式" r:id="rId7" imgW="2362200" imgH="635000" progId="Equation.3">
                  <p:embed/>
                </p:oleObj>
              </mc:Choice>
              <mc:Fallback>
                <p:oleObj name="方程式" r:id="rId7" imgW="2362200" imgH="635000" progId="Equation.3">
                  <p:embed/>
                  <p:pic>
                    <p:nvPicPr>
                      <p:cNvPr id="0" name="Picture 10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79134" y="2814638"/>
                        <a:ext cx="9478433" cy="1909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046636123"/>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lstStyle/>
          <a:p>
            <a:pPr eaLnBrk="1" hangingPunct="1"/>
            <a:endParaRPr lang="zh-TW" altLang="en-US" smtClean="0"/>
          </a:p>
        </p:txBody>
      </p:sp>
      <p:sp>
        <p:nvSpPr>
          <p:cNvPr id="88067" name="Rectangle 3"/>
          <p:cNvSpPr>
            <a:spLocks noGrp="1" noChangeArrowheads="1"/>
          </p:cNvSpPr>
          <p:nvPr>
            <p:ph type="body" idx="1"/>
          </p:nvPr>
        </p:nvSpPr>
        <p:spPr/>
        <p:txBody>
          <a:bodyPr/>
          <a:lstStyle/>
          <a:p>
            <a:pPr eaLnBrk="1" hangingPunct="1"/>
            <a:endParaRPr lang="zh-TW" altLang="en-US" smtClean="0"/>
          </a:p>
        </p:txBody>
      </p:sp>
      <p:pic>
        <p:nvPicPr>
          <p:cNvPr id="8806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2732" y="669701"/>
            <a:ext cx="10393252" cy="54335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77929451"/>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1352282" y="133306"/>
            <a:ext cx="7340957" cy="652306"/>
          </a:xfrm>
        </p:spPr>
        <p:txBody>
          <a:bodyPr>
            <a:normAutofit fontScale="90000"/>
          </a:bodyPr>
          <a:lstStyle/>
          <a:p>
            <a:pPr eaLnBrk="1" hangingPunct="1"/>
            <a:r>
              <a:rPr lang="en-US" altLang="zh-TW" dirty="0" smtClean="0"/>
              <a:t>Inverse Filtering</a:t>
            </a:r>
          </a:p>
        </p:txBody>
      </p:sp>
      <p:sp>
        <p:nvSpPr>
          <p:cNvPr id="89091" name="Rectangle 3"/>
          <p:cNvSpPr>
            <a:spLocks noGrp="1" noChangeArrowheads="1"/>
          </p:cNvSpPr>
          <p:nvPr>
            <p:ph type="body" idx="1"/>
          </p:nvPr>
        </p:nvSpPr>
        <p:spPr>
          <a:xfrm>
            <a:off x="863958" y="859709"/>
            <a:ext cx="10515600" cy="5103209"/>
          </a:xfrm>
        </p:spPr>
        <p:txBody>
          <a:bodyPr>
            <a:normAutofit lnSpcReduction="10000"/>
          </a:bodyPr>
          <a:lstStyle/>
          <a:p>
            <a:pPr eaLnBrk="1" hangingPunct="1"/>
            <a:r>
              <a:rPr lang="en-US" altLang="zh-TW" dirty="0" smtClean="0"/>
              <a:t>Direct inverse filtering:</a:t>
            </a:r>
            <a:r>
              <a:rPr lang="en-US" altLang="zh-TW" sz="2000" dirty="0" smtClean="0"/>
              <a:t> Simplest approach to restoration where an estimate                      of the transform is computed as follows.                  is substituted for in the next line : </a:t>
            </a:r>
            <a:endParaRPr lang="en-US" altLang="zh-TW" dirty="0" smtClean="0"/>
          </a:p>
          <a:p>
            <a:pPr marL="457200" lvl="1" indent="0" eaLnBrk="1" hangingPunct="1">
              <a:buNone/>
            </a:pPr>
            <a:endParaRPr lang="en-US" altLang="zh-TW" dirty="0" smtClean="0"/>
          </a:p>
          <a:p>
            <a:pPr lvl="1" eaLnBrk="1" hangingPunct="1"/>
            <a:endParaRPr lang="en-US" altLang="zh-TW" dirty="0"/>
          </a:p>
          <a:p>
            <a:pPr lvl="1" eaLnBrk="1" hangingPunct="1"/>
            <a:endParaRPr lang="en-US" altLang="zh-TW" dirty="0" smtClean="0"/>
          </a:p>
          <a:p>
            <a:pPr lvl="1" eaLnBrk="1" hangingPunct="1"/>
            <a:endParaRPr lang="en-US" altLang="zh-TW" dirty="0"/>
          </a:p>
          <a:p>
            <a:pPr lvl="1" eaLnBrk="1" hangingPunct="1"/>
            <a:endParaRPr lang="en-US" altLang="zh-TW" dirty="0" smtClean="0"/>
          </a:p>
          <a:p>
            <a:pPr lvl="1" eaLnBrk="1" hangingPunct="1"/>
            <a:endParaRPr lang="en-US" altLang="zh-TW" dirty="0"/>
          </a:p>
          <a:p>
            <a:pPr lvl="1" eaLnBrk="1" hangingPunct="1"/>
            <a:endParaRPr lang="en-US" altLang="zh-TW" dirty="0" smtClean="0"/>
          </a:p>
          <a:p>
            <a:pPr lvl="1" eaLnBrk="1" hangingPunct="1"/>
            <a:r>
              <a:rPr lang="en-US" altLang="zh-TW" sz="2000" dirty="0" smtClean="0"/>
              <a:t>This expression tells us that even if the degradation function is known the </a:t>
            </a:r>
            <a:r>
              <a:rPr lang="en-US" altLang="zh-TW" sz="2000" dirty="0" err="1" smtClean="0"/>
              <a:t>undegraded</a:t>
            </a:r>
            <a:r>
              <a:rPr lang="en-US" altLang="zh-TW" sz="2000" dirty="0" smtClean="0"/>
              <a:t> image cannot be recovered[the inverse Fourier transform of F(</a:t>
            </a:r>
            <a:r>
              <a:rPr lang="en-US" altLang="zh-TW" sz="2000" dirty="0" err="1" smtClean="0"/>
              <a:t>u,v</a:t>
            </a:r>
            <a:r>
              <a:rPr lang="en-US" altLang="zh-TW" sz="2000" dirty="0" smtClean="0"/>
              <a:t>)] as N(</a:t>
            </a:r>
            <a:r>
              <a:rPr lang="en-US" altLang="zh-TW" sz="2000" dirty="0" err="1" smtClean="0"/>
              <a:t>u,v</a:t>
            </a:r>
            <a:r>
              <a:rPr lang="en-US" altLang="zh-TW" sz="2000" dirty="0" smtClean="0"/>
              <a:t>) is unknown.</a:t>
            </a:r>
          </a:p>
          <a:p>
            <a:pPr lvl="1" eaLnBrk="1" hangingPunct="1"/>
            <a:r>
              <a:rPr lang="en-US" altLang="zh-TW" sz="2000" dirty="0" smtClean="0"/>
              <a:t>If the degradation function has zero or very small values then the ratio N(</a:t>
            </a:r>
            <a:r>
              <a:rPr lang="en-US" altLang="zh-TW" sz="2000" dirty="0" err="1" smtClean="0"/>
              <a:t>u,v</a:t>
            </a:r>
            <a:r>
              <a:rPr lang="en-US" altLang="zh-TW" sz="2000" dirty="0" smtClean="0"/>
              <a:t>)/H(</a:t>
            </a:r>
            <a:r>
              <a:rPr lang="en-US" altLang="zh-TW" sz="2000" dirty="0" err="1" smtClean="0"/>
              <a:t>u,v</a:t>
            </a:r>
            <a:r>
              <a:rPr lang="en-US" altLang="zh-TW" sz="2000" dirty="0" smtClean="0"/>
              <a:t>) could easily dominate the estimate </a:t>
            </a:r>
          </a:p>
          <a:p>
            <a:pPr lvl="1" eaLnBrk="1" hangingPunct="1"/>
            <a:r>
              <a:rPr lang="en-US" altLang="zh-TW" sz="2000" dirty="0" smtClean="0"/>
              <a:t>This can be prevented by limiting the filter frequencies to values near the origin as H(0,0) is usually the highest value of H(</a:t>
            </a:r>
            <a:r>
              <a:rPr lang="en-US" altLang="zh-TW" sz="2000" dirty="0" err="1" smtClean="0"/>
              <a:t>u,v</a:t>
            </a:r>
            <a:r>
              <a:rPr lang="en-US" altLang="zh-TW" sz="2000" dirty="0" smtClean="0"/>
              <a:t>) in frequency domain.</a:t>
            </a:r>
          </a:p>
          <a:p>
            <a:pPr lvl="1" eaLnBrk="1" hangingPunct="1"/>
            <a:endParaRPr lang="en-US" altLang="zh-TW" dirty="0" smtClean="0"/>
          </a:p>
        </p:txBody>
      </p:sp>
      <p:graphicFrame>
        <p:nvGraphicFramePr>
          <p:cNvPr id="89092" name="Object 4"/>
          <p:cNvGraphicFramePr>
            <a:graphicFrameLocks noChangeAspect="1"/>
          </p:cNvGraphicFramePr>
          <p:nvPr>
            <p:extLst>
              <p:ext uri="{D42A27DB-BD31-4B8C-83A1-F6EECF244321}">
                <p14:modId xmlns:p14="http://schemas.microsoft.com/office/powerpoint/2010/main" val="294264817"/>
              </p:ext>
            </p:extLst>
          </p:nvPr>
        </p:nvGraphicFramePr>
        <p:xfrm>
          <a:off x="2808760" y="1736213"/>
          <a:ext cx="5369326" cy="2110603"/>
        </p:xfrm>
        <a:graphic>
          <a:graphicData uri="http://schemas.openxmlformats.org/presentationml/2006/ole">
            <mc:AlternateContent xmlns:mc="http://schemas.openxmlformats.org/markup-compatibility/2006">
              <mc:Choice xmlns:v="urn:schemas-microsoft-com:vml" Requires="v">
                <p:oleObj spid="_x0000_s50269" name="方程式" r:id="rId3" imgW="1651000" imgH="863600" progId="Equation.3">
                  <p:embed/>
                </p:oleObj>
              </mc:Choice>
              <mc:Fallback>
                <p:oleObj name="方程式" r:id="rId3" imgW="1651000" imgH="863600" progId="Equation.3">
                  <p:embed/>
                  <p:pic>
                    <p:nvPicPr>
                      <p:cNvPr id="0" name="Picture 8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08760" y="1736213"/>
                        <a:ext cx="5369326" cy="211060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 name="Object 1"/>
          <p:cNvGraphicFramePr>
            <a:graphicFrameLocks noChangeAspect="1"/>
          </p:cNvGraphicFramePr>
          <p:nvPr>
            <p:extLst>
              <p:ext uri="{D42A27DB-BD31-4B8C-83A1-F6EECF244321}">
                <p14:modId xmlns:p14="http://schemas.microsoft.com/office/powerpoint/2010/main" val="3647637425"/>
              </p:ext>
            </p:extLst>
          </p:nvPr>
        </p:nvGraphicFramePr>
        <p:xfrm>
          <a:off x="9928806" y="883322"/>
          <a:ext cx="1018236" cy="392552"/>
        </p:xfrm>
        <a:graphic>
          <a:graphicData uri="http://schemas.openxmlformats.org/presentationml/2006/ole">
            <mc:AlternateContent xmlns:mc="http://schemas.openxmlformats.org/markup-compatibility/2006">
              <mc:Choice xmlns:v="urn:schemas-microsoft-com:vml" Requires="v">
                <p:oleObj spid="_x0000_s50270" name="Equation" r:id="rId5" imgW="469800" imgH="241200" progId="Equation.3">
                  <p:embed/>
                </p:oleObj>
              </mc:Choice>
              <mc:Fallback>
                <p:oleObj name="Equation" r:id="rId5" imgW="469800" imgH="241200" progId="Equation.3">
                  <p:embed/>
                  <p:pic>
                    <p:nvPicPr>
                      <p:cNvPr id="0" name="Picture 8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928806" y="883322"/>
                        <a:ext cx="1018236" cy="39255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2719201068"/>
              </p:ext>
            </p:extLst>
          </p:nvPr>
        </p:nvGraphicFramePr>
        <p:xfrm>
          <a:off x="4736363" y="4745148"/>
          <a:ext cx="1017587" cy="392113"/>
        </p:xfrm>
        <a:graphic>
          <a:graphicData uri="http://schemas.openxmlformats.org/presentationml/2006/ole">
            <mc:AlternateContent xmlns:mc="http://schemas.openxmlformats.org/markup-compatibility/2006">
              <mc:Choice xmlns:v="urn:schemas-microsoft-com:vml" Requires="v">
                <p:oleObj spid="_x0000_s50271" name="Equation" r:id="rId7" imgW="469696" imgH="241195" progId="Equation.3">
                  <p:embed/>
                </p:oleObj>
              </mc:Choice>
              <mc:Fallback>
                <p:oleObj name="Equation" r:id="rId7" imgW="469696" imgH="241195" progId="Equation.3">
                  <p:embed/>
                  <p:pic>
                    <p:nvPicPr>
                      <p:cNvPr id="0" name="Picture 8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36363" y="4745148"/>
                        <a:ext cx="1017587" cy="3921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1354082292"/>
              </p:ext>
            </p:extLst>
          </p:nvPr>
        </p:nvGraphicFramePr>
        <p:xfrm>
          <a:off x="5372817" y="1209854"/>
          <a:ext cx="989348" cy="321589"/>
        </p:xfrm>
        <a:graphic>
          <a:graphicData uri="http://schemas.openxmlformats.org/presentationml/2006/ole">
            <mc:AlternateContent xmlns:mc="http://schemas.openxmlformats.org/markup-compatibility/2006">
              <mc:Choice xmlns:v="urn:schemas-microsoft-com:vml" Requires="v">
                <p:oleObj spid="_x0000_s50272" name="Equation" r:id="rId8" imgW="469800" imgH="203040" progId="Equation.3">
                  <p:embed/>
                </p:oleObj>
              </mc:Choice>
              <mc:Fallback>
                <p:oleObj name="Equation" r:id="rId8" imgW="469800" imgH="203040" progId="Equation.3">
                  <p:embed/>
                  <p:pic>
                    <p:nvPicPr>
                      <p:cNvPr id="0" name="Picture 8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372817" y="1209854"/>
                        <a:ext cx="989348" cy="32158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145544243"/>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3340" y="214315"/>
            <a:ext cx="9916733" cy="59229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14306302"/>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a:xfrm>
            <a:off x="760927" y="107548"/>
            <a:ext cx="10070206" cy="806852"/>
          </a:xfrm>
        </p:spPr>
        <p:txBody>
          <a:bodyPr>
            <a:normAutofit/>
          </a:bodyPr>
          <a:lstStyle/>
          <a:p>
            <a:pPr eaLnBrk="1" hangingPunct="1"/>
            <a:r>
              <a:rPr lang="en-US" altLang="zh-TW" sz="3600" dirty="0" smtClean="0"/>
              <a:t>Minimum Mean Square Error (Wiener) Filtering</a:t>
            </a:r>
          </a:p>
        </p:txBody>
      </p:sp>
      <p:sp>
        <p:nvSpPr>
          <p:cNvPr id="91139" name="Rectangle 3"/>
          <p:cNvSpPr>
            <a:spLocks noGrp="1" noChangeArrowheads="1"/>
          </p:cNvSpPr>
          <p:nvPr>
            <p:ph type="body" idx="1"/>
          </p:nvPr>
        </p:nvSpPr>
        <p:spPr>
          <a:xfrm>
            <a:off x="1337287" y="977209"/>
            <a:ext cx="10176426" cy="5030787"/>
          </a:xfrm>
        </p:spPr>
        <p:txBody>
          <a:bodyPr>
            <a:normAutofit/>
          </a:bodyPr>
          <a:lstStyle/>
          <a:p>
            <a:pPr eaLnBrk="1" hangingPunct="1"/>
            <a:r>
              <a:rPr lang="en-US" altLang="zh-TW" dirty="0" smtClean="0"/>
              <a:t>Minimize</a:t>
            </a:r>
          </a:p>
          <a:p>
            <a:pPr eaLnBrk="1" hangingPunct="1"/>
            <a:r>
              <a:rPr lang="en-US" altLang="zh-TW" dirty="0" smtClean="0"/>
              <a:t>Terms</a:t>
            </a:r>
          </a:p>
          <a:p>
            <a:pPr lvl="1" eaLnBrk="1" hangingPunct="1"/>
            <a:r>
              <a:rPr lang="en-US" altLang="zh-TW" dirty="0" smtClean="0"/>
              <a:t>                       = degradation function</a:t>
            </a:r>
          </a:p>
          <a:p>
            <a:pPr marL="457200" lvl="1" indent="0" eaLnBrk="1" hangingPunct="1">
              <a:buNone/>
            </a:pPr>
            <a:r>
              <a:rPr lang="en-US" altLang="zh-TW" dirty="0" smtClean="0"/>
              <a:t>              </a:t>
            </a:r>
          </a:p>
          <a:p>
            <a:pPr lvl="1" eaLnBrk="1" hangingPunct="1"/>
            <a:r>
              <a:rPr lang="en-US" altLang="zh-TW" dirty="0" smtClean="0"/>
              <a:t>                        = complex conjugate of</a:t>
            </a:r>
          </a:p>
          <a:p>
            <a:pPr marL="457200" lvl="1" indent="0" eaLnBrk="1" hangingPunct="1">
              <a:buNone/>
            </a:pPr>
            <a:r>
              <a:rPr lang="en-US" altLang="zh-TW" dirty="0" smtClean="0"/>
              <a:t>            </a:t>
            </a:r>
          </a:p>
          <a:p>
            <a:pPr lvl="1" eaLnBrk="1" hangingPunct="1"/>
            <a:r>
              <a:rPr lang="en-US" altLang="zh-TW" dirty="0" smtClean="0"/>
              <a:t>                       =</a:t>
            </a:r>
          </a:p>
          <a:p>
            <a:pPr lvl="1" eaLnBrk="1" hangingPunct="1"/>
            <a:endParaRPr lang="en-US" altLang="zh-TW" dirty="0"/>
          </a:p>
          <a:p>
            <a:pPr lvl="1"/>
            <a:r>
              <a:rPr lang="en-US" altLang="zh-TW" dirty="0" smtClean="0"/>
              <a:t>                                                    =  </a:t>
            </a:r>
            <a:r>
              <a:rPr lang="en-US" altLang="zh-TW" dirty="0"/>
              <a:t>power spectrum of the noise</a:t>
            </a:r>
          </a:p>
          <a:p>
            <a:pPr lvl="1" eaLnBrk="1" hangingPunct="1"/>
            <a:endParaRPr lang="en-US" altLang="zh-TW" dirty="0"/>
          </a:p>
          <a:p>
            <a:pPr lvl="1"/>
            <a:r>
              <a:rPr lang="en-US" altLang="zh-TW" dirty="0"/>
              <a:t> </a:t>
            </a:r>
            <a:r>
              <a:rPr lang="en-US" altLang="zh-TW" dirty="0" smtClean="0"/>
              <a:t>                                                  =  </a:t>
            </a:r>
            <a:r>
              <a:rPr lang="en-US" altLang="zh-TW" dirty="0"/>
              <a:t>power spectrum of the </a:t>
            </a:r>
            <a:r>
              <a:rPr lang="en-US" altLang="zh-TW" dirty="0" err="1"/>
              <a:t>undegraded</a:t>
            </a:r>
            <a:r>
              <a:rPr lang="en-US" altLang="zh-TW" dirty="0"/>
              <a:t> image</a:t>
            </a:r>
          </a:p>
          <a:p>
            <a:pPr lvl="1" eaLnBrk="1" hangingPunct="1"/>
            <a:endParaRPr lang="en-US" altLang="zh-TW" dirty="0" smtClean="0"/>
          </a:p>
          <a:p>
            <a:pPr lvl="1" eaLnBrk="1" hangingPunct="1"/>
            <a:endParaRPr lang="en-US" altLang="zh-TW" dirty="0" smtClean="0"/>
          </a:p>
        </p:txBody>
      </p:sp>
      <p:graphicFrame>
        <p:nvGraphicFramePr>
          <p:cNvPr id="91140" name="Object 4"/>
          <p:cNvGraphicFramePr>
            <a:graphicFrameLocks noChangeAspect="1"/>
          </p:cNvGraphicFramePr>
          <p:nvPr>
            <p:extLst>
              <p:ext uri="{D42A27DB-BD31-4B8C-83A1-F6EECF244321}">
                <p14:modId xmlns:p14="http://schemas.microsoft.com/office/powerpoint/2010/main" val="4294782896"/>
              </p:ext>
            </p:extLst>
          </p:nvPr>
        </p:nvGraphicFramePr>
        <p:xfrm>
          <a:off x="3252930" y="952748"/>
          <a:ext cx="3526367" cy="592137"/>
        </p:xfrm>
        <a:graphic>
          <a:graphicData uri="http://schemas.openxmlformats.org/presentationml/2006/ole">
            <mc:AlternateContent xmlns:mc="http://schemas.openxmlformats.org/markup-compatibility/2006">
              <mc:Choice xmlns:v="urn:schemas-microsoft-com:vml" Requires="v">
                <p:oleObj spid="_x0000_s51458" name="方程式" r:id="rId3" imgW="1079032" imgH="241195" progId="Equation.3">
                  <p:embed/>
                </p:oleObj>
              </mc:Choice>
              <mc:Fallback>
                <p:oleObj name="方程式" r:id="rId3" imgW="1079032" imgH="241195" progId="Equation.3">
                  <p:embed/>
                  <p:pic>
                    <p:nvPicPr>
                      <p:cNvPr id="0" name="Picture 24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52930" y="952748"/>
                        <a:ext cx="3526367" cy="592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1141" name="Object 5"/>
          <p:cNvGraphicFramePr>
            <a:graphicFrameLocks noChangeAspect="1"/>
          </p:cNvGraphicFramePr>
          <p:nvPr>
            <p:extLst>
              <p:ext uri="{D42A27DB-BD31-4B8C-83A1-F6EECF244321}">
                <p14:modId xmlns:p14="http://schemas.microsoft.com/office/powerpoint/2010/main" val="2405837453"/>
              </p:ext>
            </p:extLst>
          </p:nvPr>
        </p:nvGraphicFramePr>
        <p:xfrm>
          <a:off x="2020269" y="1892929"/>
          <a:ext cx="1617133" cy="498475"/>
        </p:xfrm>
        <a:graphic>
          <a:graphicData uri="http://schemas.openxmlformats.org/presentationml/2006/ole">
            <mc:AlternateContent xmlns:mc="http://schemas.openxmlformats.org/markup-compatibility/2006">
              <mc:Choice xmlns:v="urn:schemas-microsoft-com:vml" Requires="v">
                <p:oleObj spid="_x0000_s51459" name="方程式" r:id="rId5" imgW="494870" imgH="203024" progId="Equation.3">
                  <p:embed/>
                </p:oleObj>
              </mc:Choice>
              <mc:Fallback>
                <p:oleObj name="方程式" r:id="rId5" imgW="494870" imgH="203024" progId="Equation.3">
                  <p:embed/>
                  <p:pic>
                    <p:nvPicPr>
                      <p:cNvPr id="0" name="Picture 24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20269" y="1892929"/>
                        <a:ext cx="1617133" cy="49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1142" name="Object 6"/>
          <p:cNvGraphicFramePr>
            <a:graphicFrameLocks noChangeAspect="1"/>
          </p:cNvGraphicFramePr>
          <p:nvPr>
            <p:extLst>
              <p:ext uri="{D42A27DB-BD31-4B8C-83A1-F6EECF244321}">
                <p14:modId xmlns:p14="http://schemas.microsoft.com/office/powerpoint/2010/main" val="2378393882"/>
              </p:ext>
            </p:extLst>
          </p:nvPr>
        </p:nvGraphicFramePr>
        <p:xfrm>
          <a:off x="1942998" y="2653995"/>
          <a:ext cx="1949449" cy="498475"/>
        </p:xfrm>
        <a:graphic>
          <a:graphicData uri="http://schemas.openxmlformats.org/presentationml/2006/ole">
            <mc:AlternateContent xmlns:mc="http://schemas.openxmlformats.org/markup-compatibility/2006">
              <mc:Choice xmlns:v="urn:schemas-microsoft-com:vml" Requires="v">
                <p:oleObj spid="_x0000_s51460" name="方程式" r:id="rId7" imgW="596641" imgH="203112" progId="Equation.3">
                  <p:embed/>
                </p:oleObj>
              </mc:Choice>
              <mc:Fallback>
                <p:oleObj name="方程式" r:id="rId7" imgW="596641" imgH="203112" progId="Equation.3">
                  <p:embed/>
                  <p:pic>
                    <p:nvPicPr>
                      <p:cNvPr id="0" name="Picture 24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42998" y="2653995"/>
                        <a:ext cx="1949449" cy="49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1143" name="Object 7"/>
          <p:cNvGraphicFramePr>
            <a:graphicFrameLocks noChangeAspect="1"/>
          </p:cNvGraphicFramePr>
          <p:nvPr>
            <p:extLst>
              <p:ext uri="{D42A27DB-BD31-4B8C-83A1-F6EECF244321}">
                <p14:modId xmlns:p14="http://schemas.microsoft.com/office/powerpoint/2010/main" val="2180353769"/>
              </p:ext>
            </p:extLst>
          </p:nvPr>
        </p:nvGraphicFramePr>
        <p:xfrm>
          <a:off x="6700295" y="2666873"/>
          <a:ext cx="1617133" cy="498475"/>
        </p:xfrm>
        <a:graphic>
          <a:graphicData uri="http://schemas.openxmlformats.org/presentationml/2006/ole">
            <mc:AlternateContent xmlns:mc="http://schemas.openxmlformats.org/markup-compatibility/2006">
              <mc:Choice xmlns:v="urn:schemas-microsoft-com:vml" Requires="v">
                <p:oleObj spid="_x0000_s51461" name="方程式" r:id="rId9" imgW="494870" imgH="203024" progId="Equation.3">
                  <p:embed/>
                </p:oleObj>
              </mc:Choice>
              <mc:Fallback>
                <p:oleObj name="方程式" r:id="rId9" imgW="494870" imgH="203024" progId="Equation.3">
                  <p:embed/>
                  <p:pic>
                    <p:nvPicPr>
                      <p:cNvPr id="0" name="Picture 24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00295" y="2666873"/>
                        <a:ext cx="1617133" cy="49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1144" name="Object 8"/>
          <p:cNvGraphicFramePr>
            <a:graphicFrameLocks noChangeAspect="1"/>
          </p:cNvGraphicFramePr>
          <p:nvPr>
            <p:extLst>
              <p:ext uri="{D42A27DB-BD31-4B8C-83A1-F6EECF244321}">
                <p14:modId xmlns:p14="http://schemas.microsoft.com/office/powerpoint/2010/main" val="1083181683"/>
              </p:ext>
            </p:extLst>
          </p:nvPr>
        </p:nvGraphicFramePr>
        <p:xfrm>
          <a:off x="1987491" y="3368808"/>
          <a:ext cx="1909233" cy="685800"/>
        </p:xfrm>
        <a:graphic>
          <a:graphicData uri="http://schemas.openxmlformats.org/presentationml/2006/ole">
            <mc:AlternateContent xmlns:mc="http://schemas.openxmlformats.org/markup-compatibility/2006">
              <mc:Choice xmlns:v="urn:schemas-microsoft-com:vml" Requires="v">
                <p:oleObj spid="_x0000_s51462" name="方程式" r:id="rId10" imgW="583947" imgH="279279" progId="Equation.3">
                  <p:embed/>
                </p:oleObj>
              </mc:Choice>
              <mc:Fallback>
                <p:oleObj name="方程式" r:id="rId10" imgW="583947" imgH="279279" progId="Equation.3">
                  <p:embed/>
                  <p:pic>
                    <p:nvPicPr>
                      <p:cNvPr id="0" name="Picture 24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987491" y="3368808"/>
                        <a:ext cx="1909233"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1145" name="Object 9"/>
          <p:cNvGraphicFramePr>
            <a:graphicFrameLocks noChangeAspect="1"/>
          </p:cNvGraphicFramePr>
          <p:nvPr>
            <p:extLst>
              <p:ext uri="{D42A27DB-BD31-4B8C-83A1-F6EECF244321}">
                <p14:modId xmlns:p14="http://schemas.microsoft.com/office/powerpoint/2010/main" val="888737100"/>
              </p:ext>
            </p:extLst>
          </p:nvPr>
        </p:nvGraphicFramePr>
        <p:xfrm>
          <a:off x="3846016" y="3467368"/>
          <a:ext cx="3441700" cy="498475"/>
        </p:xfrm>
        <a:graphic>
          <a:graphicData uri="http://schemas.openxmlformats.org/presentationml/2006/ole">
            <mc:AlternateContent xmlns:mc="http://schemas.openxmlformats.org/markup-compatibility/2006">
              <mc:Choice xmlns:v="urn:schemas-microsoft-com:vml" Requires="v">
                <p:oleObj spid="_x0000_s51463" name="方程式" r:id="rId12" imgW="1054100" imgH="203200" progId="Equation.3">
                  <p:embed/>
                </p:oleObj>
              </mc:Choice>
              <mc:Fallback>
                <p:oleObj name="方程式" r:id="rId12" imgW="1054100" imgH="203200" progId="Equation.3">
                  <p:embed/>
                  <p:pic>
                    <p:nvPicPr>
                      <p:cNvPr id="0" name="Picture 24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846016" y="3467368"/>
                        <a:ext cx="3441700" cy="49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 name="Object 1"/>
          <p:cNvGraphicFramePr>
            <a:graphicFrameLocks noChangeAspect="1"/>
          </p:cNvGraphicFramePr>
          <p:nvPr>
            <p:extLst>
              <p:ext uri="{D42A27DB-BD31-4B8C-83A1-F6EECF244321}">
                <p14:modId xmlns:p14="http://schemas.microsoft.com/office/powerpoint/2010/main" val="1449772775"/>
              </p:ext>
            </p:extLst>
          </p:nvPr>
        </p:nvGraphicFramePr>
        <p:xfrm>
          <a:off x="1964006" y="4163119"/>
          <a:ext cx="3898900" cy="685800"/>
        </p:xfrm>
        <a:graphic>
          <a:graphicData uri="http://schemas.openxmlformats.org/presentationml/2006/ole">
            <mc:AlternateContent xmlns:mc="http://schemas.openxmlformats.org/markup-compatibility/2006">
              <mc:Choice xmlns:v="urn:schemas-microsoft-com:vml" Requires="v">
                <p:oleObj spid="_x0000_s51464" name="方程式" r:id="rId14" imgW="1193800" imgH="279400" progId="Equation.3">
                  <p:embed/>
                </p:oleObj>
              </mc:Choice>
              <mc:Fallback>
                <p:oleObj name="方程式" r:id="rId14" imgW="1193800" imgH="279400" progId="Equation.3">
                  <p:embed/>
                  <p:pic>
                    <p:nvPicPr>
                      <p:cNvPr id="0" name="Picture 248"/>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964006" y="4163119"/>
                        <a:ext cx="38989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3624365948"/>
              </p:ext>
            </p:extLst>
          </p:nvPr>
        </p:nvGraphicFramePr>
        <p:xfrm>
          <a:off x="1931875" y="4907410"/>
          <a:ext cx="3898900" cy="685800"/>
        </p:xfrm>
        <a:graphic>
          <a:graphicData uri="http://schemas.openxmlformats.org/presentationml/2006/ole">
            <mc:AlternateContent xmlns:mc="http://schemas.openxmlformats.org/markup-compatibility/2006">
              <mc:Choice xmlns:v="urn:schemas-microsoft-com:vml" Requires="v">
                <p:oleObj spid="_x0000_s51465" name="方程式" r:id="rId16" imgW="1193800" imgH="279400" progId="Equation.3">
                  <p:embed/>
                </p:oleObj>
              </mc:Choice>
              <mc:Fallback>
                <p:oleObj name="方程式" r:id="rId16" imgW="1193800" imgH="279400" progId="Equation.3">
                  <p:embed/>
                  <p:pic>
                    <p:nvPicPr>
                      <p:cNvPr id="0" name="Picture 249"/>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931875" y="4907410"/>
                        <a:ext cx="38989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380755487"/>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xfrm>
            <a:off x="1609859" y="184820"/>
            <a:ext cx="6735650" cy="665185"/>
          </a:xfrm>
        </p:spPr>
        <p:txBody>
          <a:bodyPr>
            <a:normAutofit fontScale="90000"/>
          </a:bodyPr>
          <a:lstStyle/>
          <a:p>
            <a:pPr eaLnBrk="1" hangingPunct="1"/>
            <a:r>
              <a:rPr lang="en-GB" altLang="zh-TW" dirty="0" smtClean="0"/>
              <a:t>Wiener Filter</a:t>
            </a:r>
            <a:endParaRPr lang="zh-TW" altLang="en-US" dirty="0" smtClean="0"/>
          </a:p>
        </p:txBody>
      </p:sp>
      <p:sp>
        <p:nvSpPr>
          <p:cNvPr id="93187" name="Rectangle 3"/>
          <p:cNvSpPr>
            <a:spLocks noGrp="1" noChangeArrowheads="1"/>
          </p:cNvSpPr>
          <p:nvPr>
            <p:ph type="body" idx="1"/>
          </p:nvPr>
        </p:nvSpPr>
        <p:spPr>
          <a:xfrm>
            <a:off x="786684" y="962740"/>
            <a:ext cx="10515600" cy="5077451"/>
          </a:xfrm>
        </p:spPr>
        <p:txBody>
          <a:bodyPr>
            <a:normAutofit fontScale="92500" lnSpcReduction="10000"/>
          </a:bodyPr>
          <a:lstStyle/>
          <a:p>
            <a:pPr eaLnBrk="1" hangingPunct="1"/>
            <a:r>
              <a:rPr lang="en-US" altLang="zh-TW" dirty="0" smtClean="0"/>
              <a:t>Wiener filter</a:t>
            </a:r>
          </a:p>
          <a:p>
            <a:pPr eaLnBrk="1" hangingPunct="1"/>
            <a:endParaRPr lang="en-US" altLang="zh-TW" dirty="0"/>
          </a:p>
          <a:p>
            <a:pPr eaLnBrk="1" hangingPunct="1"/>
            <a:endParaRPr lang="en-US" altLang="zh-TW" dirty="0" smtClean="0"/>
          </a:p>
          <a:p>
            <a:pPr eaLnBrk="1" hangingPunct="1"/>
            <a:endParaRPr lang="en-US" altLang="zh-TW" dirty="0"/>
          </a:p>
          <a:p>
            <a:pPr eaLnBrk="1" hangingPunct="1"/>
            <a:endParaRPr lang="en-US" altLang="zh-TW" dirty="0" smtClean="0"/>
          </a:p>
          <a:p>
            <a:pPr eaLnBrk="1" hangingPunct="1"/>
            <a:endParaRPr lang="en-US" altLang="zh-TW" dirty="0"/>
          </a:p>
          <a:p>
            <a:pPr eaLnBrk="1" hangingPunct="1"/>
            <a:endParaRPr lang="en-US" altLang="zh-TW" dirty="0" smtClean="0"/>
          </a:p>
          <a:p>
            <a:pPr eaLnBrk="1" hangingPunct="1"/>
            <a:endParaRPr lang="en-US" altLang="zh-TW" dirty="0"/>
          </a:p>
          <a:p>
            <a:pPr eaLnBrk="1" hangingPunct="1"/>
            <a:endParaRPr lang="en-US" altLang="zh-TW" dirty="0" smtClean="0"/>
          </a:p>
          <a:p>
            <a:pPr eaLnBrk="1" hangingPunct="1"/>
            <a:r>
              <a:rPr lang="en-US" altLang="zh-TW" sz="1800" dirty="0" smtClean="0"/>
              <a:t>Using the property that the product of a complex quantity with its conjugate=the magnitude of the complex quantity squared.</a:t>
            </a:r>
          </a:p>
          <a:p>
            <a:pPr eaLnBrk="1" hangingPunct="1"/>
            <a:r>
              <a:rPr lang="en-US" altLang="zh-TW" sz="1800" dirty="0" smtClean="0"/>
              <a:t>The result was first proposed by N. Wiener in 1942 and the Wiener filter consists of the terms  inside the bracket, also came to be known as minimum mean square error or least square error filter.</a:t>
            </a:r>
          </a:p>
        </p:txBody>
      </p:sp>
      <p:graphicFrame>
        <p:nvGraphicFramePr>
          <p:cNvPr id="93188" name="Object 4"/>
          <p:cNvGraphicFramePr>
            <a:graphicFrameLocks noChangeAspect="1"/>
          </p:cNvGraphicFramePr>
          <p:nvPr>
            <p:extLst>
              <p:ext uri="{D42A27DB-BD31-4B8C-83A1-F6EECF244321}">
                <p14:modId xmlns:p14="http://schemas.microsoft.com/office/powerpoint/2010/main" val="2368958400"/>
              </p:ext>
            </p:extLst>
          </p:nvPr>
        </p:nvGraphicFramePr>
        <p:xfrm>
          <a:off x="2305318" y="1163101"/>
          <a:ext cx="8435662" cy="3645569"/>
        </p:xfrm>
        <a:graphic>
          <a:graphicData uri="http://schemas.openxmlformats.org/presentationml/2006/ole">
            <mc:AlternateContent xmlns:mc="http://schemas.openxmlformats.org/markup-compatibility/2006">
              <mc:Choice xmlns:v="urn:schemas-microsoft-com:vml" Requires="v">
                <p:oleObj spid="_x0000_s53285" name="方程式" r:id="rId3" imgW="2959100" imgH="1701800" progId="Equation.3">
                  <p:embed/>
                </p:oleObj>
              </mc:Choice>
              <mc:Fallback>
                <p:oleObj name="方程式" r:id="rId3" imgW="2959100" imgH="1701800" progId="Equation.3">
                  <p:embed/>
                  <p:pic>
                    <p:nvPicPr>
                      <p:cNvPr id="0" name="Picture 3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05318" y="1163101"/>
                        <a:ext cx="8435662" cy="364556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4074678434"/>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1314719" y="210578"/>
            <a:ext cx="6232301" cy="665185"/>
          </a:xfrm>
        </p:spPr>
        <p:txBody>
          <a:bodyPr>
            <a:normAutofit fontScale="90000"/>
          </a:bodyPr>
          <a:lstStyle/>
          <a:p>
            <a:r>
              <a:rPr lang="en-GB" altLang="zh-TW" dirty="0"/>
              <a:t>Wiener Filter</a:t>
            </a:r>
            <a:endParaRPr lang="zh-TW" altLang="en-US" dirty="0" smtClean="0"/>
          </a:p>
        </p:txBody>
      </p:sp>
      <p:sp>
        <p:nvSpPr>
          <p:cNvPr id="94211" name="Rectangle 3"/>
          <p:cNvSpPr>
            <a:spLocks noGrp="1" noChangeArrowheads="1"/>
          </p:cNvSpPr>
          <p:nvPr>
            <p:ph type="body" idx="1"/>
          </p:nvPr>
        </p:nvSpPr>
        <p:spPr>
          <a:xfrm>
            <a:off x="966988" y="1439259"/>
            <a:ext cx="10515600" cy="4351338"/>
          </a:xfrm>
        </p:spPr>
        <p:txBody>
          <a:bodyPr/>
          <a:lstStyle/>
          <a:p>
            <a:pPr lvl="1" eaLnBrk="1" hangingPunct="1"/>
            <a:r>
              <a:rPr lang="en-US" altLang="zh-TW" dirty="0" smtClean="0"/>
              <a:t>Dealing with spectrally white noise, the spectrum                     is a constant.</a:t>
            </a:r>
          </a:p>
          <a:p>
            <a:pPr lvl="1" eaLnBrk="1" hangingPunct="1"/>
            <a:r>
              <a:rPr lang="en-US" altLang="zh-TW" dirty="0" smtClean="0"/>
              <a:t>However the power spectrum of the </a:t>
            </a:r>
            <a:r>
              <a:rPr lang="en-US" altLang="zh-TW" dirty="0" err="1" smtClean="0"/>
              <a:t>undegraded</a:t>
            </a:r>
            <a:r>
              <a:rPr lang="en-US" altLang="zh-TW" dirty="0" smtClean="0"/>
              <a:t> image is seldom known.</a:t>
            </a:r>
          </a:p>
          <a:p>
            <a:pPr lvl="1" eaLnBrk="1" hangingPunct="1"/>
            <a:r>
              <a:rPr lang="en-US" altLang="zh-TW" dirty="0" smtClean="0"/>
              <a:t>The following expression is used when these quantities are not known.</a:t>
            </a:r>
          </a:p>
          <a:p>
            <a:pPr lvl="1" eaLnBrk="1" hangingPunct="1"/>
            <a:endParaRPr lang="en-US" altLang="zh-TW" dirty="0"/>
          </a:p>
          <a:p>
            <a:pPr lvl="1" eaLnBrk="1" hangingPunct="1"/>
            <a:endParaRPr lang="en-US" altLang="zh-TW" dirty="0" smtClean="0"/>
          </a:p>
          <a:p>
            <a:pPr lvl="1" eaLnBrk="1" hangingPunct="1"/>
            <a:endParaRPr lang="en-US" altLang="zh-TW" dirty="0"/>
          </a:p>
          <a:p>
            <a:pPr lvl="1" eaLnBrk="1" hangingPunct="1"/>
            <a:endParaRPr lang="en-US" altLang="zh-TW" dirty="0" smtClean="0"/>
          </a:p>
          <a:p>
            <a:pPr lvl="1" eaLnBrk="1" hangingPunct="1"/>
            <a:endParaRPr lang="en-US" altLang="zh-TW" dirty="0"/>
          </a:p>
          <a:p>
            <a:pPr lvl="1" eaLnBrk="1" hangingPunct="1"/>
            <a:r>
              <a:rPr lang="en-US" altLang="zh-TW" dirty="0" smtClean="0"/>
              <a:t>K is a specified constant  that is added to all the terms of</a:t>
            </a:r>
          </a:p>
        </p:txBody>
      </p:sp>
      <p:graphicFrame>
        <p:nvGraphicFramePr>
          <p:cNvPr id="94212" name="Object 4"/>
          <p:cNvGraphicFramePr>
            <a:graphicFrameLocks noChangeAspect="1"/>
          </p:cNvGraphicFramePr>
          <p:nvPr>
            <p:extLst>
              <p:ext uri="{D42A27DB-BD31-4B8C-83A1-F6EECF244321}">
                <p14:modId xmlns:p14="http://schemas.microsoft.com/office/powerpoint/2010/main" val="2700873661"/>
              </p:ext>
            </p:extLst>
          </p:nvPr>
        </p:nvGraphicFramePr>
        <p:xfrm>
          <a:off x="2266681" y="2807305"/>
          <a:ext cx="7495505" cy="1251827"/>
        </p:xfrm>
        <a:graphic>
          <a:graphicData uri="http://schemas.openxmlformats.org/presentationml/2006/ole">
            <mc:AlternateContent xmlns:mc="http://schemas.openxmlformats.org/markup-compatibility/2006">
              <mc:Choice xmlns:v="urn:schemas-microsoft-com:vml" Requires="v">
                <p:oleObj spid="_x0000_s54343" name="方程式" r:id="rId3" imgW="2514600" imgH="558800" progId="Equation.3">
                  <p:embed/>
                </p:oleObj>
              </mc:Choice>
              <mc:Fallback>
                <p:oleObj name="方程式" r:id="rId3" imgW="2514600" imgH="558800" progId="Equation.3">
                  <p:embed/>
                  <p:pic>
                    <p:nvPicPr>
                      <p:cNvPr id="0" name="Picture 6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66681" y="2807305"/>
                        <a:ext cx="7495505" cy="125182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 name="Object 1"/>
          <p:cNvGraphicFramePr>
            <a:graphicFrameLocks noChangeAspect="1"/>
          </p:cNvGraphicFramePr>
          <p:nvPr>
            <p:extLst>
              <p:ext uri="{D42A27DB-BD31-4B8C-83A1-F6EECF244321}">
                <p14:modId xmlns:p14="http://schemas.microsoft.com/office/powerpoint/2010/main" val="3389659020"/>
              </p:ext>
            </p:extLst>
          </p:nvPr>
        </p:nvGraphicFramePr>
        <p:xfrm>
          <a:off x="7878829" y="1365161"/>
          <a:ext cx="1564541" cy="562298"/>
        </p:xfrm>
        <a:graphic>
          <a:graphicData uri="http://schemas.openxmlformats.org/presentationml/2006/ole">
            <mc:AlternateContent xmlns:mc="http://schemas.openxmlformats.org/markup-compatibility/2006">
              <mc:Choice xmlns:v="urn:schemas-microsoft-com:vml" Requires="v">
                <p:oleObj spid="_x0000_s54344" name="Equation" r:id="rId5" imgW="583920" imgH="279360" progId="Equation.3">
                  <p:embed/>
                </p:oleObj>
              </mc:Choice>
              <mc:Fallback>
                <p:oleObj name="Equation" r:id="rId5" imgW="583920" imgH="279360" progId="Equation.3">
                  <p:embed/>
                  <p:pic>
                    <p:nvPicPr>
                      <p:cNvPr id="0" name="Picture 6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78829" y="1365161"/>
                        <a:ext cx="1564541" cy="56229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4113815039"/>
              </p:ext>
            </p:extLst>
          </p:nvPr>
        </p:nvGraphicFramePr>
        <p:xfrm>
          <a:off x="8787596" y="4502016"/>
          <a:ext cx="1670050" cy="599719"/>
        </p:xfrm>
        <a:graphic>
          <a:graphicData uri="http://schemas.openxmlformats.org/presentationml/2006/ole">
            <mc:AlternateContent xmlns:mc="http://schemas.openxmlformats.org/markup-compatibility/2006">
              <mc:Choice xmlns:v="urn:schemas-microsoft-com:vml" Requires="v">
                <p:oleObj spid="_x0000_s54345" name="方程式" r:id="rId7" imgW="583947" imgH="279279" progId="Equation.3">
                  <p:embed/>
                </p:oleObj>
              </mc:Choice>
              <mc:Fallback>
                <p:oleObj name="方程式" r:id="rId7" imgW="583947" imgH="279279" progId="Equation.3">
                  <p:embed/>
                  <p:pic>
                    <p:nvPicPr>
                      <p:cNvPr id="0" name="Picture 6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787596" y="4502016"/>
                        <a:ext cx="1670050" cy="59971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929762777"/>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a:xfrm>
            <a:off x="838201" y="365126"/>
            <a:ext cx="8473224" cy="420485"/>
          </a:xfrm>
        </p:spPr>
        <p:txBody>
          <a:bodyPr>
            <a:normAutofit fontScale="90000"/>
          </a:bodyPr>
          <a:lstStyle/>
          <a:p>
            <a:pPr eaLnBrk="1" hangingPunct="1"/>
            <a:r>
              <a:rPr lang="en-GB" altLang="zh-TW" dirty="0" smtClean="0"/>
              <a:t>Inverse and Wiener Filter Results</a:t>
            </a:r>
            <a:endParaRPr lang="zh-TW" altLang="en-US" dirty="0" smtClean="0"/>
          </a:p>
        </p:txBody>
      </p:sp>
      <p:sp>
        <p:nvSpPr>
          <p:cNvPr id="95235" name="Rectangle 3"/>
          <p:cNvSpPr>
            <a:spLocks noGrp="1" noChangeArrowheads="1"/>
          </p:cNvSpPr>
          <p:nvPr>
            <p:ph type="body" idx="1"/>
          </p:nvPr>
        </p:nvSpPr>
        <p:spPr/>
        <p:txBody>
          <a:bodyPr/>
          <a:lstStyle/>
          <a:p>
            <a:pPr eaLnBrk="1" hangingPunct="1"/>
            <a:endParaRPr lang="zh-TW" altLang="en-US" smtClean="0"/>
          </a:p>
        </p:txBody>
      </p:sp>
      <p:pic>
        <p:nvPicPr>
          <p:cNvPr id="9523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9185" y="1455314"/>
            <a:ext cx="11857567" cy="44219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80471949"/>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a:xfrm>
            <a:off x="90153" y="103031"/>
            <a:ext cx="4005329" cy="2408349"/>
          </a:xfrm>
        </p:spPr>
        <p:txBody>
          <a:bodyPr>
            <a:normAutofit/>
          </a:bodyPr>
          <a:lstStyle/>
          <a:p>
            <a:pPr eaLnBrk="1" hangingPunct="1"/>
            <a:r>
              <a:rPr lang="en-GB" altLang="zh-TW" sz="4000" dirty="0" smtClean="0"/>
              <a:t>Effect of Wiener Filter on Motion Blur and Noise</a:t>
            </a:r>
            <a:endParaRPr lang="zh-TW" altLang="en-US" sz="4000" dirty="0" smtClean="0"/>
          </a:p>
        </p:txBody>
      </p:sp>
      <p:pic>
        <p:nvPicPr>
          <p:cNvPr id="9626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95482" y="0"/>
            <a:ext cx="7070501" cy="63581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175281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6734577" cy="639426"/>
          </a:xfrm>
        </p:spPr>
        <p:txBody>
          <a:bodyPr>
            <a:normAutofit fontScale="90000"/>
          </a:bodyPr>
          <a:lstStyle/>
          <a:p>
            <a:r>
              <a:rPr lang="en-GB" dirty="0" smtClean="0">
                <a:latin typeface="Trebuchet MS" pitchFamily="34" charset="0"/>
              </a:rPr>
              <a:t>Rayleigh Noise Model</a:t>
            </a:r>
            <a:endParaRPr lang="en-IN" dirty="0">
              <a:latin typeface="Trebuchet MS" pitchFamily="34" charset="0"/>
            </a:endParaRPr>
          </a:p>
        </p:txBody>
      </p:sp>
      <p:sp>
        <p:nvSpPr>
          <p:cNvPr id="4" name="Rectangle 3"/>
          <p:cNvSpPr>
            <a:spLocks noGrp="1" noChangeArrowheads="1"/>
          </p:cNvSpPr>
          <p:nvPr>
            <p:ph idx="1"/>
          </p:nvPr>
        </p:nvSpPr>
        <p:spPr>
          <a:xfrm>
            <a:off x="851079" y="1155923"/>
            <a:ext cx="10515600" cy="4351338"/>
          </a:xfrm>
        </p:spPr>
        <p:txBody>
          <a:bodyPr>
            <a:normAutofit/>
          </a:bodyPr>
          <a:lstStyle/>
          <a:p>
            <a:pPr eaLnBrk="1" hangingPunct="1"/>
            <a:r>
              <a:rPr lang="en-US" altLang="zh-TW" dirty="0" smtClean="0"/>
              <a:t>Rayleigh noise</a:t>
            </a:r>
          </a:p>
          <a:p>
            <a:pPr lvl="1" eaLnBrk="1" hangingPunct="1"/>
            <a:r>
              <a:rPr lang="en-US" altLang="zh-TW" dirty="0" smtClean="0"/>
              <a:t>The PDF of Rayleigh noise,</a:t>
            </a:r>
          </a:p>
          <a:p>
            <a:pPr lvl="1" eaLnBrk="1" hangingPunct="1"/>
            <a:endParaRPr lang="en-US" altLang="zh-TW" dirty="0" smtClean="0"/>
          </a:p>
          <a:p>
            <a:pPr lvl="1" eaLnBrk="1" hangingPunct="1"/>
            <a:endParaRPr lang="en-US" altLang="zh-TW" dirty="0" smtClean="0"/>
          </a:p>
          <a:p>
            <a:pPr lvl="1" eaLnBrk="1" hangingPunct="1"/>
            <a:endParaRPr lang="en-US" altLang="zh-TW" dirty="0" smtClean="0"/>
          </a:p>
          <a:p>
            <a:pPr lvl="1" eaLnBrk="1" hangingPunct="1"/>
            <a:endParaRPr lang="en-US" altLang="zh-TW" dirty="0" smtClean="0"/>
          </a:p>
          <a:p>
            <a:pPr lvl="1" eaLnBrk="1" hangingPunct="1"/>
            <a:endParaRPr lang="en-US" altLang="zh-TW" dirty="0" smtClean="0"/>
          </a:p>
          <a:p>
            <a:pPr lvl="1" eaLnBrk="1" hangingPunct="1"/>
            <a:r>
              <a:rPr lang="en-US" altLang="zh-TW" dirty="0" smtClean="0"/>
              <a:t>Mean:</a:t>
            </a:r>
          </a:p>
          <a:p>
            <a:pPr lvl="1" eaLnBrk="1" hangingPunct="1"/>
            <a:endParaRPr lang="en-US" altLang="zh-TW" dirty="0" smtClean="0"/>
          </a:p>
          <a:p>
            <a:pPr lvl="1" eaLnBrk="1" hangingPunct="1"/>
            <a:r>
              <a:rPr lang="en-US" altLang="zh-TW" dirty="0" smtClean="0"/>
              <a:t>Variance:</a:t>
            </a:r>
          </a:p>
          <a:p>
            <a:pPr lvl="1" eaLnBrk="1" hangingPunct="1"/>
            <a:endParaRPr lang="en-US" altLang="zh-TW" dirty="0" smtClean="0"/>
          </a:p>
        </p:txBody>
      </p:sp>
      <p:graphicFrame>
        <p:nvGraphicFramePr>
          <p:cNvPr id="6" name="Object 5"/>
          <p:cNvGraphicFramePr>
            <a:graphicFrameLocks noChangeAspect="1"/>
          </p:cNvGraphicFramePr>
          <p:nvPr>
            <p:extLst>
              <p:ext uri="{D42A27DB-BD31-4B8C-83A1-F6EECF244321}">
                <p14:modId xmlns:p14="http://schemas.microsoft.com/office/powerpoint/2010/main" val="1927075470"/>
              </p:ext>
            </p:extLst>
          </p:nvPr>
        </p:nvGraphicFramePr>
        <p:xfrm>
          <a:off x="3095759" y="1968165"/>
          <a:ext cx="8062384" cy="1644650"/>
        </p:xfrm>
        <a:graphic>
          <a:graphicData uri="http://schemas.openxmlformats.org/presentationml/2006/ole">
            <mc:AlternateContent xmlns:mc="http://schemas.openxmlformats.org/markup-compatibility/2006">
              <mc:Choice xmlns:v="urn:schemas-microsoft-com:vml" Requires="v">
                <p:oleObj spid="_x0000_s5224" name="方程式" r:id="rId3" imgW="2235200" imgH="609600" progId="Equation.3">
                  <p:embed/>
                </p:oleObj>
              </mc:Choice>
              <mc:Fallback>
                <p:oleObj name="方程式" r:id="rId3" imgW="2235200" imgH="609600" progId="Equation.3">
                  <p:embed/>
                  <p:pic>
                    <p:nvPicPr>
                      <p:cNvPr id="0" name="Picture 9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95759" y="1968165"/>
                        <a:ext cx="8062384" cy="1644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312106998"/>
              </p:ext>
            </p:extLst>
          </p:nvPr>
        </p:nvGraphicFramePr>
        <p:xfrm>
          <a:off x="3561963" y="3748646"/>
          <a:ext cx="3623733" cy="649288"/>
        </p:xfrm>
        <a:graphic>
          <a:graphicData uri="http://schemas.openxmlformats.org/presentationml/2006/ole">
            <mc:AlternateContent xmlns:mc="http://schemas.openxmlformats.org/markup-compatibility/2006">
              <mc:Choice xmlns:v="urn:schemas-microsoft-com:vml" Requires="v">
                <p:oleObj spid="_x0000_s5225" name="方程式" r:id="rId5" imgW="1002865" imgH="241195" progId="Equation.3">
                  <p:embed/>
                </p:oleObj>
              </mc:Choice>
              <mc:Fallback>
                <p:oleObj name="方程式" r:id="rId5" imgW="1002865" imgH="241195" progId="Equation.3">
                  <p:embed/>
                  <p:pic>
                    <p:nvPicPr>
                      <p:cNvPr id="0" name="Picture 9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61963" y="3748646"/>
                        <a:ext cx="3623733" cy="6492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2237726541"/>
              </p:ext>
            </p:extLst>
          </p:nvPr>
        </p:nvGraphicFramePr>
        <p:xfrm>
          <a:off x="3520913" y="4450657"/>
          <a:ext cx="3210983" cy="1060450"/>
        </p:xfrm>
        <a:graphic>
          <a:graphicData uri="http://schemas.openxmlformats.org/presentationml/2006/ole">
            <mc:AlternateContent xmlns:mc="http://schemas.openxmlformats.org/markup-compatibility/2006">
              <mc:Choice xmlns:v="urn:schemas-microsoft-com:vml" Requires="v">
                <p:oleObj spid="_x0000_s5226" name="方程式" r:id="rId7" imgW="888614" imgH="393529" progId="Equation.3">
                  <p:embed/>
                </p:oleObj>
              </mc:Choice>
              <mc:Fallback>
                <p:oleObj name="方程式" r:id="rId7" imgW="888614" imgH="393529" progId="Equation.3">
                  <p:embed/>
                  <p:pic>
                    <p:nvPicPr>
                      <p:cNvPr id="0" name="Picture 10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20913" y="4450657"/>
                        <a:ext cx="3210983" cy="1060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623300876"/>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a:xfrm>
            <a:off x="1313645" y="103032"/>
            <a:ext cx="9581882" cy="721216"/>
          </a:xfrm>
        </p:spPr>
        <p:txBody>
          <a:bodyPr>
            <a:normAutofit/>
          </a:bodyPr>
          <a:lstStyle/>
          <a:p>
            <a:pPr eaLnBrk="1" hangingPunct="1"/>
            <a:r>
              <a:rPr lang="en-US" altLang="zh-TW" sz="4000" dirty="0" smtClean="0">
                <a:latin typeface="Trebuchet MS" pitchFamily="34" charset="0"/>
              </a:rPr>
              <a:t>Constrained Least Squares Filtering</a:t>
            </a:r>
          </a:p>
        </p:txBody>
      </p:sp>
      <p:sp>
        <p:nvSpPr>
          <p:cNvPr id="97283" name="Rectangle 3"/>
          <p:cNvSpPr>
            <a:spLocks noGrp="1" noChangeArrowheads="1"/>
          </p:cNvSpPr>
          <p:nvPr>
            <p:ph type="body" idx="1"/>
          </p:nvPr>
        </p:nvSpPr>
        <p:spPr>
          <a:xfrm>
            <a:off x="748048" y="927279"/>
            <a:ext cx="10515600" cy="5069380"/>
          </a:xfrm>
        </p:spPr>
        <p:txBody>
          <a:bodyPr>
            <a:normAutofit fontScale="92500" lnSpcReduction="20000"/>
          </a:bodyPr>
          <a:lstStyle/>
          <a:p>
            <a:pPr eaLnBrk="1" hangingPunct="1"/>
            <a:r>
              <a:rPr lang="en-US" altLang="zh-TW" dirty="0" smtClean="0"/>
              <a:t> </a:t>
            </a:r>
            <a:r>
              <a:rPr lang="en-US" altLang="zh-TW" sz="2000" dirty="0" smtClean="0"/>
              <a:t>In the absence of the power spectra and noise of the </a:t>
            </a:r>
            <a:r>
              <a:rPr lang="en-US" altLang="zh-TW" sz="2000" dirty="0" err="1" smtClean="0"/>
              <a:t>undegraded</a:t>
            </a:r>
            <a:r>
              <a:rPr lang="en-US" altLang="zh-TW" sz="2000" dirty="0" smtClean="0"/>
              <a:t> image approximations or estimates are used in Wiener filter with good results.</a:t>
            </a:r>
          </a:p>
          <a:p>
            <a:pPr eaLnBrk="1" hangingPunct="1"/>
            <a:r>
              <a:rPr lang="en-US" altLang="zh-TW" sz="2000" dirty="0" smtClean="0"/>
              <a:t>But a constant estimate of the ratio of the power spectra is not always satisfactory.</a:t>
            </a:r>
          </a:p>
          <a:p>
            <a:pPr eaLnBrk="1" hangingPunct="1"/>
            <a:r>
              <a:rPr lang="en-US" altLang="zh-TW" sz="2000" dirty="0" smtClean="0"/>
              <a:t>Also the Wiener filter is based on minimizing a statistical criterion and hence gives an optimal solution in an average sense</a:t>
            </a:r>
          </a:p>
          <a:p>
            <a:pPr eaLnBrk="1" hangingPunct="1"/>
            <a:r>
              <a:rPr lang="en-US" altLang="zh-TW" sz="2000" dirty="0" smtClean="0"/>
              <a:t>The Constrained Least Squares Filter yields an optimal solution for each image to which it is applied.</a:t>
            </a:r>
          </a:p>
          <a:p>
            <a:pPr marL="0" indent="0" eaLnBrk="1" hangingPunct="1">
              <a:buNone/>
            </a:pPr>
            <a:endParaRPr lang="en-US" altLang="zh-TW" sz="2000" dirty="0" smtClean="0"/>
          </a:p>
          <a:p>
            <a:pPr eaLnBrk="1" hangingPunct="1"/>
            <a:r>
              <a:rPr lang="en-US" altLang="zh-TW" dirty="0" smtClean="0"/>
              <a:t>Vector-matrix form</a:t>
            </a:r>
          </a:p>
          <a:p>
            <a:pPr eaLnBrk="1" hangingPunct="1"/>
            <a:endParaRPr lang="en-US" altLang="zh-TW" dirty="0" smtClean="0"/>
          </a:p>
          <a:p>
            <a:pPr eaLnBrk="1" hangingPunct="1"/>
            <a:endParaRPr lang="en-US" altLang="zh-TW" dirty="0" smtClean="0"/>
          </a:p>
          <a:p>
            <a:pPr eaLnBrk="1" hangingPunct="1"/>
            <a:r>
              <a:rPr lang="en-US" altLang="zh-TW" dirty="0" smtClean="0"/>
              <a:t>            ,        ,        :</a:t>
            </a:r>
          </a:p>
          <a:p>
            <a:pPr eaLnBrk="1" hangingPunct="1"/>
            <a:r>
              <a:rPr lang="en-US" altLang="zh-TW" dirty="0" smtClean="0"/>
              <a:t>             :</a:t>
            </a:r>
          </a:p>
          <a:p>
            <a:pPr eaLnBrk="1" hangingPunct="1"/>
            <a:r>
              <a:rPr lang="en-US" altLang="zh-TW" sz="2200" dirty="0" smtClean="0"/>
              <a:t>Therefore the restoration problem reduces to simple matrix manipulations.</a:t>
            </a:r>
          </a:p>
          <a:p>
            <a:pPr marL="457200" lvl="1" indent="0" eaLnBrk="1" hangingPunct="1">
              <a:buNone/>
            </a:pPr>
            <a:r>
              <a:rPr lang="en-US" altLang="zh-TW" dirty="0" smtClean="0"/>
              <a:t>         </a:t>
            </a:r>
          </a:p>
          <a:p>
            <a:pPr marL="457200" lvl="1" indent="0" eaLnBrk="1" hangingPunct="1">
              <a:buNone/>
            </a:pPr>
            <a:endParaRPr lang="en-US" altLang="zh-TW" dirty="0" smtClean="0"/>
          </a:p>
        </p:txBody>
      </p:sp>
      <p:graphicFrame>
        <p:nvGraphicFramePr>
          <p:cNvPr id="97284" name="Object 4"/>
          <p:cNvGraphicFramePr>
            <a:graphicFrameLocks noChangeAspect="1"/>
          </p:cNvGraphicFramePr>
          <p:nvPr>
            <p:extLst>
              <p:ext uri="{D42A27DB-BD31-4B8C-83A1-F6EECF244321}">
                <p14:modId xmlns:p14="http://schemas.microsoft.com/office/powerpoint/2010/main" val="1349365767"/>
              </p:ext>
            </p:extLst>
          </p:nvPr>
        </p:nvGraphicFramePr>
        <p:xfrm>
          <a:off x="1569405" y="4207793"/>
          <a:ext cx="414867" cy="404812"/>
        </p:xfrm>
        <a:graphic>
          <a:graphicData uri="http://schemas.openxmlformats.org/presentationml/2006/ole">
            <mc:AlternateContent xmlns:mc="http://schemas.openxmlformats.org/markup-compatibility/2006">
              <mc:Choice xmlns:v="urn:schemas-microsoft-com:vml" Requires="v">
                <p:oleObj spid="_x0000_s55594" name="方程式" r:id="rId3" imgW="126780" imgH="164814" progId="Equation.3">
                  <p:embed/>
                </p:oleObj>
              </mc:Choice>
              <mc:Fallback>
                <p:oleObj name="方程式" r:id="rId3" imgW="126780" imgH="164814" progId="Equation.3">
                  <p:embed/>
                  <p:pic>
                    <p:nvPicPr>
                      <p:cNvPr id="0" name="Picture 28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69405" y="4207793"/>
                        <a:ext cx="414867" cy="404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7285" name="Object 5"/>
          <p:cNvGraphicFramePr>
            <a:graphicFrameLocks noChangeAspect="1"/>
          </p:cNvGraphicFramePr>
          <p:nvPr>
            <p:extLst>
              <p:ext uri="{D42A27DB-BD31-4B8C-83A1-F6EECF244321}">
                <p14:modId xmlns:p14="http://schemas.microsoft.com/office/powerpoint/2010/main" val="366327496"/>
              </p:ext>
            </p:extLst>
          </p:nvPr>
        </p:nvGraphicFramePr>
        <p:xfrm>
          <a:off x="3966692" y="2903958"/>
          <a:ext cx="6640103" cy="475409"/>
        </p:xfrm>
        <a:graphic>
          <a:graphicData uri="http://schemas.openxmlformats.org/presentationml/2006/ole">
            <mc:AlternateContent xmlns:mc="http://schemas.openxmlformats.org/markup-compatibility/2006">
              <mc:Choice xmlns:v="urn:schemas-microsoft-com:vml" Requires="v">
                <p:oleObj spid="_x0000_s55595" name="方程式" r:id="rId5" imgW="2120900" imgH="203200" progId="Equation.3">
                  <p:embed/>
                </p:oleObj>
              </mc:Choice>
              <mc:Fallback>
                <p:oleObj name="方程式" r:id="rId5" imgW="2120900" imgH="203200" progId="Equation.3">
                  <p:embed/>
                  <p:pic>
                    <p:nvPicPr>
                      <p:cNvPr id="0" name="Picture 28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66692" y="2903958"/>
                        <a:ext cx="6640103" cy="47540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7286" name="Object 6"/>
          <p:cNvGraphicFramePr>
            <a:graphicFrameLocks noChangeAspect="1"/>
          </p:cNvGraphicFramePr>
          <p:nvPr>
            <p:extLst>
              <p:ext uri="{D42A27DB-BD31-4B8C-83A1-F6EECF244321}">
                <p14:modId xmlns:p14="http://schemas.microsoft.com/office/powerpoint/2010/main" val="1687589828"/>
              </p:ext>
            </p:extLst>
          </p:nvPr>
        </p:nvGraphicFramePr>
        <p:xfrm>
          <a:off x="3499569" y="4186283"/>
          <a:ext cx="1420162" cy="415473"/>
        </p:xfrm>
        <a:graphic>
          <a:graphicData uri="http://schemas.openxmlformats.org/presentationml/2006/ole">
            <mc:AlternateContent xmlns:mc="http://schemas.openxmlformats.org/markup-compatibility/2006">
              <mc:Choice xmlns:v="urn:schemas-microsoft-com:vml" Requires="v">
                <p:oleObj spid="_x0000_s55596" name="方程式" r:id="rId7" imgW="457002" imgH="177723" progId="Equation.3">
                  <p:embed/>
                </p:oleObj>
              </mc:Choice>
              <mc:Fallback>
                <p:oleObj name="方程式" r:id="rId7" imgW="457002" imgH="177723" progId="Equation.3">
                  <p:embed/>
                  <p:pic>
                    <p:nvPicPr>
                      <p:cNvPr id="0" name="Picture 28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99569" y="4186283"/>
                        <a:ext cx="1420162" cy="41547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7287" name="Object 7"/>
          <p:cNvGraphicFramePr>
            <a:graphicFrameLocks noChangeAspect="1"/>
          </p:cNvGraphicFramePr>
          <p:nvPr>
            <p:extLst>
              <p:ext uri="{D42A27DB-BD31-4B8C-83A1-F6EECF244321}">
                <p14:modId xmlns:p14="http://schemas.microsoft.com/office/powerpoint/2010/main" val="3155895760"/>
              </p:ext>
            </p:extLst>
          </p:nvPr>
        </p:nvGraphicFramePr>
        <p:xfrm>
          <a:off x="2167646" y="4639592"/>
          <a:ext cx="2005109" cy="405842"/>
        </p:xfrm>
        <a:graphic>
          <a:graphicData uri="http://schemas.openxmlformats.org/presentationml/2006/ole">
            <mc:AlternateContent xmlns:mc="http://schemas.openxmlformats.org/markup-compatibility/2006">
              <mc:Choice xmlns:v="urn:schemas-microsoft-com:vml" Requires="v">
                <p:oleObj spid="_x0000_s55597" name="方程式" r:id="rId9" imgW="660113" imgH="177723" progId="Equation.3">
                  <p:embed/>
                </p:oleObj>
              </mc:Choice>
              <mc:Fallback>
                <p:oleObj name="方程式" r:id="rId9" imgW="660113" imgH="177723" progId="Equation.3">
                  <p:embed/>
                  <p:pic>
                    <p:nvPicPr>
                      <p:cNvPr id="0" name="Picture 28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167646" y="4639592"/>
                        <a:ext cx="2005109" cy="40584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7288" name="Object 8"/>
          <p:cNvGraphicFramePr>
            <a:graphicFrameLocks noChangeAspect="1"/>
          </p:cNvGraphicFramePr>
          <p:nvPr>
            <p:extLst>
              <p:ext uri="{D42A27DB-BD31-4B8C-83A1-F6EECF244321}">
                <p14:modId xmlns:p14="http://schemas.microsoft.com/office/powerpoint/2010/main" val="3665286719"/>
              </p:ext>
            </p:extLst>
          </p:nvPr>
        </p:nvGraphicFramePr>
        <p:xfrm>
          <a:off x="1486646" y="4626712"/>
          <a:ext cx="545236" cy="408927"/>
        </p:xfrm>
        <a:graphic>
          <a:graphicData uri="http://schemas.openxmlformats.org/presentationml/2006/ole">
            <mc:AlternateContent xmlns:mc="http://schemas.openxmlformats.org/markup-compatibility/2006">
              <mc:Choice xmlns:v="urn:schemas-microsoft-com:vml" Requires="v">
                <p:oleObj spid="_x0000_s55598" name="方程式" r:id="rId11" imgW="164885" imgH="164885" progId="Equation.3">
                  <p:embed/>
                </p:oleObj>
              </mc:Choice>
              <mc:Fallback>
                <p:oleObj name="方程式" r:id="rId11" imgW="164885" imgH="164885" progId="Equation.3">
                  <p:embed/>
                  <p:pic>
                    <p:nvPicPr>
                      <p:cNvPr id="0" name="Picture 28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486646" y="4626712"/>
                        <a:ext cx="545236" cy="40892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7289" name="Object 9"/>
          <p:cNvGraphicFramePr>
            <a:graphicFrameLocks noChangeAspect="1"/>
          </p:cNvGraphicFramePr>
          <p:nvPr>
            <p:extLst>
              <p:ext uri="{D42A27DB-BD31-4B8C-83A1-F6EECF244321}">
                <p14:modId xmlns:p14="http://schemas.microsoft.com/office/powerpoint/2010/main" val="977692860"/>
              </p:ext>
            </p:extLst>
          </p:nvPr>
        </p:nvGraphicFramePr>
        <p:xfrm>
          <a:off x="2914203" y="4220671"/>
          <a:ext cx="414867" cy="404812"/>
        </p:xfrm>
        <a:graphic>
          <a:graphicData uri="http://schemas.openxmlformats.org/presentationml/2006/ole">
            <mc:AlternateContent xmlns:mc="http://schemas.openxmlformats.org/markup-compatibility/2006">
              <mc:Choice xmlns:v="urn:schemas-microsoft-com:vml" Requires="v">
                <p:oleObj spid="_x0000_s55599" name="方程式" r:id="rId13" imgW="126780" imgH="164814" progId="Equation.3">
                  <p:embed/>
                </p:oleObj>
              </mc:Choice>
              <mc:Fallback>
                <p:oleObj name="方程式" r:id="rId13" imgW="126780" imgH="164814" progId="Equation.3">
                  <p:embed/>
                  <p:pic>
                    <p:nvPicPr>
                      <p:cNvPr id="0" name="Picture 28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914203" y="4220671"/>
                        <a:ext cx="414867" cy="404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7290" name="Object 10"/>
          <p:cNvGraphicFramePr>
            <a:graphicFrameLocks noChangeAspect="1"/>
          </p:cNvGraphicFramePr>
          <p:nvPr>
            <p:extLst>
              <p:ext uri="{D42A27DB-BD31-4B8C-83A1-F6EECF244321}">
                <p14:modId xmlns:p14="http://schemas.microsoft.com/office/powerpoint/2010/main" val="716118614"/>
              </p:ext>
            </p:extLst>
          </p:nvPr>
        </p:nvGraphicFramePr>
        <p:xfrm>
          <a:off x="2211381" y="4213271"/>
          <a:ext cx="374649" cy="404813"/>
        </p:xfrm>
        <a:graphic>
          <a:graphicData uri="http://schemas.openxmlformats.org/presentationml/2006/ole">
            <mc:AlternateContent xmlns:mc="http://schemas.openxmlformats.org/markup-compatibility/2006">
              <mc:Choice xmlns:v="urn:schemas-microsoft-com:vml" Requires="v">
                <p:oleObj spid="_x0000_s55600" name="方程式" r:id="rId15" imgW="114151" imgH="164885" progId="Equation.3">
                  <p:embed/>
                </p:oleObj>
              </mc:Choice>
              <mc:Fallback>
                <p:oleObj name="方程式" r:id="rId15" imgW="114151" imgH="164885" progId="Equation.3">
                  <p:embed/>
                  <p:pic>
                    <p:nvPicPr>
                      <p:cNvPr id="0" name="Picture 28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211381" y="4213271"/>
                        <a:ext cx="374649" cy="404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7291" name="Object 11"/>
          <p:cNvGraphicFramePr>
            <a:graphicFrameLocks noChangeAspect="1"/>
          </p:cNvGraphicFramePr>
          <p:nvPr>
            <p:extLst>
              <p:ext uri="{D42A27DB-BD31-4B8C-83A1-F6EECF244321}">
                <p14:modId xmlns:p14="http://schemas.microsoft.com/office/powerpoint/2010/main" val="1377793484"/>
              </p:ext>
            </p:extLst>
          </p:nvPr>
        </p:nvGraphicFramePr>
        <p:xfrm>
          <a:off x="5821251" y="3789363"/>
          <a:ext cx="1820437" cy="404829"/>
        </p:xfrm>
        <a:graphic>
          <a:graphicData uri="http://schemas.openxmlformats.org/presentationml/2006/ole">
            <mc:AlternateContent xmlns:mc="http://schemas.openxmlformats.org/markup-compatibility/2006">
              <mc:Choice xmlns:v="urn:schemas-microsoft-com:vml" Requires="v">
                <p:oleObj spid="_x0000_s55601" name="方程式" r:id="rId17" imgW="685800" imgH="203200" progId="Equation.3">
                  <p:embed/>
                </p:oleObj>
              </mc:Choice>
              <mc:Fallback>
                <p:oleObj name="方程式" r:id="rId17" imgW="685800" imgH="203200" progId="Equation.3">
                  <p:embed/>
                  <p:pic>
                    <p:nvPicPr>
                      <p:cNvPr id="0" name="Picture 289"/>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821251" y="3789363"/>
                        <a:ext cx="1820437" cy="40482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7292" name="AutoShape 12"/>
          <p:cNvSpPr>
            <a:spLocks noChangeArrowheads="1"/>
          </p:cNvSpPr>
          <p:nvPr/>
        </p:nvSpPr>
        <p:spPr bwMode="auto">
          <a:xfrm>
            <a:off x="6762517" y="3296210"/>
            <a:ext cx="359499" cy="515936"/>
          </a:xfrm>
          <a:prstGeom prst="downArrow">
            <a:avLst>
              <a:gd name="adj1" fmla="val 50000"/>
              <a:gd name="adj2" fmla="val 56044"/>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a:p>
        </p:txBody>
      </p:sp>
    </p:spTree>
    <p:extLst>
      <p:ext uri="{BB962C8B-B14F-4D97-AF65-F5344CB8AC3E}">
        <p14:creationId xmlns:p14="http://schemas.microsoft.com/office/powerpoint/2010/main" val="828988876"/>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1146219" y="365126"/>
            <a:ext cx="8886423" cy="652306"/>
          </a:xfrm>
        </p:spPr>
        <p:txBody>
          <a:bodyPr>
            <a:normAutofit fontScale="90000"/>
          </a:bodyPr>
          <a:lstStyle/>
          <a:p>
            <a:r>
              <a:rPr lang="en-US" altLang="zh-TW" dirty="0">
                <a:latin typeface="Trebuchet MS" pitchFamily="34" charset="0"/>
              </a:rPr>
              <a:t>Constrained Least Squares Filtering</a:t>
            </a:r>
            <a:endParaRPr lang="zh-TW" altLang="en-US" dirty="0" smtClean="0"/>
          </a:p>
        </p:txBody>
      </p:sp>
      <p:sp>
        <p:nvSpPr>
          <p:cNvPr id="98307" name="Rectangle 3"/>
          <p:cNvSpPr>
            <a:spLocks noGrp="1" noChangeArrowheads="1"/>
          </p:cNvSpPr>
          <p:nvPr>
            <p:ph type="body" idx="1"/>
          </p:nvPr>
        </p:nvSpPr>
        <p:spPr>
          <a:xfrm>
            <a:off x="838200" y="1168803"/>
            <a:ext cx="10515600" cy="4351338"/>
          </a:xfrm>
        </p:spPr>
        <p:txBody>
          <a:bodyPr/>
          <a:lstStyle/>
          <a:p>
            <a:pPr eaLnBrk="1" hangingPunct="1"/>
            <a:r>
              <a:rPr lang="en-US" altLang="zh-TW" dirty="0" smtClean="0"/>
              <a:t>Restoration is constrained by the parameters of the problems</a:t>
            </a:r>
          </a:p>
          <a:p>
            <a:pPr eaLnBrk="1" hangingPunct="1"/>
            <a:r>
              <a:rPr lang="en-US" altLang="zh-TW" dirty="0" smtClean="0"/>
              <a:t>Minimize</a:t>
            </a:r>
          </a:p>
          <a:p>
            <a:pPr eaLnBrk="1" hangingPunct="1"/>
            <a:endParaRPr lang="en-US" altLang="zh-TW" dirty="0" smtClean="0"/>
          </a:p>
          <a:p>
            <a:pPr lvl="1" eaLnBrk="1" hangingPunct="1"/>
            <a:endParaRPr lang="en-US" altLang="zh-TW" dirty="0" smtClean="0"/>
          </a:p>
          <a:p>
            <a:pPr lvl="1" eaLnBrk="1" hangingPunct="1"/>
            <a:endParaRPr lang="en-US" altLang="zh-TW" dirty="0" smtClean="0"/>
          </a:p>
          <a:p>
            <a:pPr lvl="1" eaLnBrk="1" hangingPunct="1"/>
            <a:r>
              <a:rPr lang="en-US" altLang="zh-TW" dirty="0" smtClean="0"/>
              <a:t>Subject to</a:t>
            </a:r>
          </a:p>
          <a:p>
            <a:pPr lvl="1" eaLnBrk="1" hangingPunct="1"/>
            <a:endParaRPr lang="en-US" altLang="zh-TW" dirty="0"/>
          </a:p>
          <a:p>
            <a:pPr lvl="1" eaLnBrk="1" hangingPunct="1"/>
            <a:r>
              <a:rPr lang="en-US" altLang="zh-TW" dirty="0" smtClean="0"/>
              <a:t>Where                                                                   is the Euclidean vector norm and f^ is the estimate of the </a:t>
            </a:r>
            <a:r>
              <a:rPr lang="en-US" altLang="zh-TW" dirty="0" err="1" smtClean="0"/>
              <a:t>undegraded</a:t>
            </a:r>
            <a:r>
              <a:rPr lang="en-US" altLang="zh-TW" dirty="0" smtClean="0"/>
              <a:t> image.</a:t>
            </a:r>
          </a:p>
        </p:txBody>
      </p:sp>
      <p:graphicFrame>
        <p:nvGraphicFramePr>
          <p:cNvPr id="98308" name="Object 4"/>
          <p:cNvGraphicFramePr>
            <a:graphicFrameLocks noChangeAspect="1"/>
          </p:cNvGraphicFramePr>
          <p:nvPr>
            <p:extLst>
              <p:ext uri="{D42A27DB-BD31-4B8C-83A1-F6EECF244321}">
                <p14:modId xmlns:p14="http://schemas.microsoft.com/office/powerpoint/2010/main" val="3064536238"/>
              </p:ext>
            </p:extLst>
          </p:nvPr>
        </p:nvGraphicFramePr>
        <p:xfrm>
          <a:off x="3983508" y="2028379"/>
          <a:ext cx="5175251" cy="1198563"/>
        </p:xfrm>
        <a:graphic>
          <a:graphicData uri="http://schemas.openxmlformats.org/presentationml/2006/ole">
            <mc:AlternateContent xmlns:mc="http://schemas.openxmlformats.org/markup-compatibility/2006">
              <mc:Choice xmlns:v="urn:schemas-microsoft-com:vml" Requires="v">
                <p:oleObj spid="_x0000_s56414" name="方程式" r:id="rId3" imgW="1435100" imgH="444500" progId="Equation.3">
                  <p:embed/>
                </p:oleObj>
              </mc:Choice>
              <mc:Fallback>
                <p:oleObj name="方程式" r:id="rId3" imgW="1435100" imgH="444500" progId="Equation.3">
                  <p:embed/>
                  <p:pic>
                    <p:nvPicPr>
                      <p:cNvPr id="0" name="Picture 8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83508" y="2028379"/>
                        <a:ext cx="5175251" cy="11985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8309" name="Object 5"/>
          <p:cNvGraphicFramePr>
            <a:graphicFrameLocks noChangeAspect="1"/>
          </p:cNvGraphicFramePr>
          <p:nvPr>
            <p:extLst>
              <p:ext uri="{D42A27DB-BD31-4B8C-83A1-F6EECF244321}">
                <p14:modId xmlns:p14="http://schemas.microsoft.com/office/powerpoint/2010/main" val="187772637"/>
              </p:ext>
            </p:extLst>
          </p:nvPr>
        </p:nvGraphicFramePr>
        <p:xfrm>
          <a:off x="4406900" y="3275013"/>
          <a:ext cx="2663825" cy="709612"/>
        </p:xfrm>
        <a:graphic>
          <a:graphicData uri="http://schemas.openxmlformats.org/presentationml/2006/ole">
            <mc:AlternateContent xmlns:mc="http://schemas.openxmlformats.org/markup-compatibility/2006">
              <mc:Choice xmlns:v="urn:schemas-microsoft-com:vml" Requires="v">
                <p:oleObj spid="_x0000_s56415" name="Equation" r:id="rId5" imgW="965160" imgH="342720" progId="Equation.3">
                  <p:embed/>
                </p:oleObj>
              </mc:Choice>
              <mc:Fallback>
                <p:oleObj name="Equation" r:id="rId5" imgW="965160" imgH="342720" progId="Equation.3">
                  <p:embed/>
                  <p:pic>
                    <p:nvPicPr>
                      <p:cNvPr id="0" name="Picture 8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06900" y="3275013"/>
                        <a:ext cx="2663825" cy="7096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 name="Object 1"/>
          <p:cNvGraphicFramePr>
            <a:graphicFrameLocks noChangeAspect="1"/>
          </p:cNvGraphicFramePr>
          <p:nvPr>
            <p:extLst>
              <p:ext uri="{D42A27DB-BD31-4B8C-83A1-F6EECF244321}">
                <p14:modId xmlns:p14="http://schemas.microsoft.com/office/powerpoint/2010/main" val="705349377"/>
              </p:ext>
            </p:extLst>
          </p:nvPr>
        </p:nvGraphicFramePr>
        <p:xfrm>
          <a:off x="4452870" y="3955581"/>
          <a:ext cx="2492375" cy="684212"/>
        </p:xfrm>
        <a:graphic>
          <a:graphicData uri="http://schemas.openxmlformats.org/presentationml/2006/ole">
            <mc:AlternateContent xmlns:mc="http://schemas.openxmlformats.org/markup-compatibility/2006">
              <mc:Choice xmlns:v="urn:schemas-microsoft-com:vml" Requires="v">
                <p:oleObj spid="_x0000_s56416" name="Equation" r:id="rId7" imgW="761760" imgH="279360" progId="Equation.3">
                  <p:embed/>
                </p:oleObj>
              </mc:Choice>
              <mc:Fallback>
                <p:oleObj name="Equation" r:id="rId7" imgW="761760" imgH="279360" progId="Equation.3">
                  <p:embed/>
                  <p:pic>
                    <p:nvPicPr>
                      <p:cNvPr id="0" name="Picture 9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52870" y="3955581"/>
                        <a:ext cx="2492375" cy="684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518723678"/>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a:xfrm>
            <a:off x="1107583" y="180305"/>
            <a:ext cx="8783392" cy="566670"/>
          </a:xfrm>
        </p:spPr>
        <p:txBody>
          <a:bodyPr>
            <a:normAutofit fontScale="90000"/>
          </a:bodyPr>
          <a:lstStyle/>
          <a:p>
            <a:r>
              <a:rPr lang="en-US" altLang="zh-TW" dirty="0">
                <a:latin typeface="Trebuchet MS" pitchFamily="34" charset="0"/>
              </a:rPr>
              <a:t>Constrained Least Squares Filtering</a:t>
            </a:r>
            <a:endParaRPr lang="zh-TW" altLang="en-US" dirty="0" smtClean="0"/>
          </a:p>
        </p:txBody>
      </p:sp>
      <p:sp>
        <p:nvSpPr>
          <p:cNvPr id="99331" name="Rectangle 3"/>
          <p:cNvSpPr>
            <a:spLocks noGrp="1" noChangeArrowheads="1"/>
          </p:cNvSpPr>
          <p:nvPr>
            <p:ph type="body" idx="1"/>
          </p:nvPr>
        </p:nvSpPr>
        <p:spPr>
          <a:xfrm>
            <a:off x="696532" y="901521"/>
            <a:ext cx="10515600" cy="4893972"/>
          </a:xfrm>
        </p:spPr>
        <p:txBody>
          <a:bodyPr>
            <a:normAutofit/>
          </a:bodyPr>
          <a:lstStyle/>
          <a:p>
            <a:pPr eaLnBrk="1" hangingPunct="1"/>
            <a:r>
              <a:rPr lang="en-US" altLang="zh-TW" sz="2400" dirty="0" smtClean="0"/>
              <a:t>The solution to this optimization problem is </a:t>
            </a:r>
          </a:p>
          <a:p>
            <a:pPr eaLnBrk="1" hangingPunct="1"/>
            <a:endParaRPr lang="en-US" altLang="zh-TW" dirty="0" smtClean="0"/>
          </a:p>
          <a:p>
            <a:pPr eaLnBrk="1" hangingPunct="1"/>
            <a:endParaRPr lang="en-US" altLang="zh-TW" dirty="0" smtClean="0"/>
          </a:p>
          <a:p>
            <a:pPr lvl="1" eaLnBrk="1" hangingPunct="1"/>
            <a:endParaRPr lang="en-US" altLang="zh-TW" dirty="0" smtClean="0"/>
          </a:p>
          <a:p>
            <a:pPr lvl="1" eaLnBrk="1" hangingPunct="1"/>
            <a:r>
              <a:rPr lang="en-US" altLang="zh-TW" dirty="0" smtClean="0"/>
              <a:t>Where                           is the Fourier transform of the function</a:t>
            </a:r>
          </a:p>
          <a:p>
            <a:pPr lvl="1" eaLnBrk="1" hangingPunct="1"/>
            <a:endParaRPr lang="en-US" altLang="zh-TW" dirty="0"/>
          </a:p>
          <a:p>
            <a:pPr lvl="1" eaLnBrk="1" hangingPunct="1"/>
            <a:endParaRPr lang="en-US" altLang="zh-TW" dirty="0" smtClean="0"/>
          </a:p>
          <a:p>
            <a:pPr lvl="1" eaLnBrk="1" hangingPunct="1"/>
            <a:endParaRPr lang="en-US" altLang="zh-TW" dirty="0"/>
          </a:p>
          <a:p>
            <a:pPr lvl="1" eaLnBrk="1" hangingPunct="1"/>
            <a:endParaRPr lang="en-US" altLang="zh-TW" dirty="0" smtClean="0"/>
          </a:p>
          <a:p>
            <a:pPr lvl="1"/>
            <a:r>
              <a:rPr lang="en-US" altLang="zh-TW" dirty="0" smtClean="0"/>
              <a:t>And the parameter </a:t>
            </a:r>
            <a:r>
              <a:rPr lang="zh-TW" altLang="en-US" dirty="0" smtClean="0">
                <a:latin typeface="Cambria Math"/>
              </a:rPr>
              <a:t>𝛶 </a:t>
            </a:r>
            <a:r>
              <a:rPr lang="en-GB" altLang="zh-TW" dirty="0" smtClean="0"/>
              <a:t>is adjusted to satisfy the above constraint. For </a:t>
            </a:r>
            <a:r>
              <a:rPr lang="zh-TW" altLang="en-US" dirty="0" smtClean="0"/>
              <a:t>𝛶</a:t>
            </a:r>
            <a:r>
              <a:rPr lang="en-GB" altLang="zh-TW" dirty="0" smtClean="0"/>
              <a:t>=0, this equation reduces to inverse filtering.</a:t>
            </a:r>
            <a:endParaRPr lang="en-US" altLang="zh-TW" dirty="0" smtClean="0"/>
          </a:p>
        </p:txBody>
      </p:sp>
      <p:graphicFrame>
        <p:nvGraphicFramePr>
          <p:cNvPr id="99332" name="Object 4"/>
          <p:cNvGraphicFramePr>
            <a:graphicFrameLocks noChangeAspect="1"/>
          </p:cNvGraphicFramePr>
          <p:nvPr>
            <p:extLst>
              <p:ext uri="{D42A27DB-BD31-4B8C-83A1-F6EECF244321}">
                <p14:modId xmlns:p14="http://schemas.microsoft.com/office/powerpoint/2010/main" val="1013606119"/>
              </p:ext>
            </p:extLst>
          </p:nvPr>
        </p:nvGraphicFramePr>
        <p:xfrm>
          <a:off x="2682655" y="1330101"/>
          <a:ext cx="7324230" cy="1229241"/>
        </p:xfrm>
        <a:graphic>
          <a:graphicData uri="http://schemas.openxmlformats.org/presentationml/2006/ole">
            <mc:AlternateContent xmlns:mc="http://schemas.openxmlformats.org/markup-compatibility/2006">
              <mc:Choice xmlns:v="urn:schemas-microsoft-com:vml" Requires="v">
                <p:oleObj spid="_x0000_s57454" name="Equation" r:id="rId3" imgW="2501640" imgH="558720" progId="Equation.3">
                  <p:embed/>
                </p:oleObj>
              </mc:Choice>
              <mc:Fallback>
                <p:oleObj name="Equation" r:id="rId3" imgW="2501640" imgH="558720" progId="Equation.3">
                  <p:embed/>
                  <p:pic>
                    <p:nvPicPr>
                      <p:cNvPr id="0" name="Picture 10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82655" y="1330101"/>
                        <a:ext cx="7324230" cy="122924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9333" name="Object 5"/>
          <p:cNvGraphicFramePr>
            <a:graphicFrameLocks noChangeAspect="1"/>
          </p:cNvGraphicFramePr>
          <p:nvPr>
            <p:extLst>
              <p:ext uri="{D42A27DB-BD31-4B8C-83A1-F6EECF244321}">
                <p14:modId xmlns:p14="http://schemas.microsoft.com/office/powerpoint/2010/main" val="67198432"/>
              </p:ext>
            </p:extLst>
          </p:nvPr>
        </p:nvGraphicFramePr>
        <p:xfrm>
          <a:off x="2550017" y="2722442"/>
          <a:ext cx="1349824" cy="451693"/>
        </p:xfrm>
        <a:graphic>
          <a:graphicData uri="http://schemas.openxmlformats.org/presentationml/2006/ole">
            <mc:AlternateContent xmlns:mc="http://schemas.openxmlformats.org/markup-compatibility/2006">
              <mc:Choice xmlns:v="urn:schemas-microsoft-com:vml" Requires="v">
                <p:oleObj spid="_x0000_s57455" name="方程式" r:id="rId5" imgW="457002" imgH="203112" progId="Equation.3">
                  <p:embed/>
                </p:oleObj>
              </mc:Choice>
              <mc:Fallback>
                <p:oleObj name="方程式" r:id="rId5" imgW="457002" imgH="203112" progId="Equation.3">
                  <p:embed/>
                  <p:pic>
                    <p:nvPicPr>
                      <p:cNvPr id="0" name="Picture 10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50017" y="2722442"/>
                        <a:ext cx="1349824" cy="45169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9334" name="Object 6"/>
          <p:cNvGraphicFramePr>
            <a:graphicFrameLocks noChangeAspect="1"/>
          </p:cNvGraphicFramePr>
          <p:nvPr>
            <p:extLst>
              <p:ext uri="{D42A27DB-BD31-4B8C-83A1-F6EECF244321}">
                <p14:modId xmlns:p14="http://schemas.microsoft.com/office/powerpoint/2010/main" val="1823528757"/>
              </p:ext>
            </p:extLst>
          </p:nvPr>
        </p:nvGraphicFramePr>
        <p:xfrm>
          <a:off x="4675030" y="3074301"/>
          <a:ext cx="4275785" cy="1503249"/>
        </p:xfrm>
        <a:graphic>
          <a:graphicData uri="http://schemas.openxmlformats.org/presentationml/2006/ole">
            <mc:AlternateContent xmlns:mc="http://schemas.openxmlformats.org/markup-compatibility/2006">
              <mc:Choice xmlns:v="urn:schemas-microsoft-com:vml" Requires="v">
                <p:oleObj spid="_x0000_s57456" name="方程式" r:id="rId7" imgW="1524000" imgH="711200" progId="Equation.3">
                  <p:embed/>
                </p:oleObj>
              </mc:Choice>
              <mc:Fallback>
                <p:oleObj name="方程式" r:id="rId7" imgW="1524000" imgH="711200" progId="Equation.3">
                  <p:embed/>
                  <p:pic>
                    <p:nvPicPr>
                      <p:cNvPr id="0" name="Picture 10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75030" y="3074301"/>
                        <a:ext cx="4275785" cy="150324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678350605"/>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a:xfrm>
            <a:off x="609600" y="274638"/>
            <a:ext cx="10972800" cy="994122"/>
          </a:xfrm>
        </p:spPr>
        <p:txBody>
          <a:bodyPr>
            <a:normAutofit/>
          </a:bodyPr>
          <a:lstStyle/>
          <a:p>
            <a:r>
              <a:rPr lang="en-US" altLang="zh-TW" dirty="0">
                <a:latin typeface="Trebuchet MS" pitchFamily="34" charset="0"/>
              </a:rPr>
              <a:t>Constrained Least Squares Filtering</a:t>
            </a:r>
            <a:endParaRPr lang="zh-TW" altLang="en-US" dirty="0" smtClean="0"/>
          </a:p>
        </p:txBody>
      </p:sp>
      <p:sp>
        <p:nvSpPr>
          <p:cNvPr id="100355" name="Rectangle 3"/>
          <p:cNvSpPr>
            <a:spLocks noGrp="1" noChangeArrowheads="1"/>
          </p:cNvSpPr>
          <p:nvPr>
            <p:ph type="body" idx="1"/>
          </p:nvPr>
        </p:nvSpPr>
        <p:spPr/>
        <p:txBody>
          <a:bodyPr/>
          <a:lstStyle/>
          <a:p>
            <a:pPr eaLnBrk="1" hangingPunct="1"/>
            <a:endParaRPr lang="zh-TW" altLang="en-US" smtClean="0"/>
          </a:p>
        </p:txBody>
      </p:sp>
      <p:pic>
        <p:nvPicPr>
          <p:cNvPr id="10035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9184" y="1506828"/>
            <a:ext cx="11635137" cy="41541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10952620"/>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a:xfrm>
            <a:off x="609600" y="274638"/>
            <a:ext cx="10972800" cy="922114"/>
          </a:xfrm>
        </p:spPr>
        <p:txBody>
          <a:bodyPr>
            <a:normAutofit/>
          </a:bodyPr>
          <a:lstStyle/>
          <a:p>
            <a:r>
              <a:rPr lang="en-US" altLang="zh-TW" dirty="0">
                <a:latin typeface="Trebuchet MS" pitchFamily="34" charset="0"/>
              </a:rPr>
              <a:t>Constrained Least Squares Filtering</a:t>
            </a:r>
            <a:endParaRPr lang="zh-TW" altLang="en-US" dirty="0" smtClean="0"/>
          </a:p>
        </p:txBody>
      </p:sp>
      <p:sp>
        <p:nvSpPr>
          <p:cNvPr id="101379" name="Rectangle 3"/>
          <p:cNvSpPr>
            <a:spLocks noGrp="1" noChangeArrowheads="1"/>
          </p:cNvSpPr>
          <p:nvPr>
            <p:ph type="body" idx="1"/>
          </p:nvPr>
        </p:nvSpPr>
        <p:spPr/>
        <p:txBody>
          <a:bodyPr/>
          <a:lstStyle/>
          <a:p>
            <a:pPr eaLnBrk="1" hangingPunct="1"/>
            <a:r>
              <a:rPr lang="en-US" altLang="zh-TW" dirty="0" smtClean="0"/>
              <a:t>Computing     by iteration (where a residual vector r is defined)</a:t>
            </a:r>
          </a:p>
          <a:p>
            <a:pPr eaLnBrk="1" hangingPunct="1"/>
            <a:endParaRPr lang="en-US" altLang="zh-TW" dirty="0" smtClean="0"/>
          </a:p>
          <a:p>
            <a:pPr eaLnBrk="1" hangingPunct="1"/>
            <a:endParaRPr lang="en-US" altLang="zh-TW" dirty="0" smtClean="0"/>
          </a:p>
          <a:p>
            <a:pPr lvl="1" eaLnBrk="1" hangingPunct="1"/>
            <a:r>
              <a:rPr lang="en-US" altLang="zh-TW" dirty="0" smtClean="0"/>
              <a:t>Adjust      so that</a:t>
            </a:r>
          </a:p>
          <a:p>
            <a:pPr lvl="1" eaLnBrk="1" hangingPunct="1"/>
            <a:endParaRPr lang="en-US" altLang="zh-TW" dirty="0"/>
          </a:p>
          <a:p>
            <a:pPr lvl="1" eaLnBrk="1" hangingPunct="1"/>
            <a:endParaRPr lang="en-US" altLang="zh-TW" dirty="0" smtClean="0"/>
          </a:p>
          <a:p>
            <a:pPr lvl="1" eaLnBrk="1" hangingPunct="1"/>
            <a:r>
              <a:rPr lang="en-US" altLang="zh-TW" dirty="0" smtClean="0"/>
              <a:t>Where      is an accuracy factor.</a:t>
            </a:r>
          </a:p>
        </p:txBody>
      </p:sp>
      <p:graphicFrame>
        <p:nvGraphicFramePr>
          <p:cNvPr id="101380" name="Object 4"/>
          <p:cNvGraphicFramePr>
            <a:graphicFrameLocks noChangeAspect="1"/>
          </p:cNvGraphicFramePr>
          <p:nvPr>
            <p:extLst>
              <p:ext uri="{D42A27DB-BD31-4B8C-83A1-F6EECF244321}">
                <p14:modId xmlns:p14="http://schemas.microsoft.com/office/powerpoint/2010/main" val="1131768765"/>
              </p:ext>
            </p:extLst>
          </p:nvPr>
        </p:nvGraphicFramePr>
        <p:xfrm>
          <a:off x="2742697" y="1868234"/>
          <a:ext cx="414867" cy="406400"/>
        </p:xfrm>
        <a:graphic>
          <a:graphicData uri="http://schemas.openxmlformats.org/presentationml/2006/ole">
            <mc:AlternateContent xmlns:mc="http://schemas.openxmlformats.org/markup-compatibility/2006">
              <mc:Choice xmlns:v="urn:schemas-microsoft-com:vml" Requires="v">
                <p:oleObj spid="_x0000_s58532" name="方程式" r:id="rId3" imgW="126780" imgH="164814" progId="Equation.3">
                  <p:embed/>
                </p:oleObj>
              </mc:Choice>
              <mc:Fallback>
                <p:oleObj name="方程式" r:id="rId3" imgW="126780" imgH="164814" progId="Equation.3">
                  <p:embed/>
                  <p:pic>
                    <p:nvPicPr>
                      <p:cNvPr id="0" name="Picture 15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2697" y="1868234"/>
                        <a:ext cx="414867" cy="40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1381" name="Object 5"/>
          <p:cNvGraphicFramePr>
            <a:graphicFrameLocks noChangeAspect="1"/>
          </p:cNvGraphicFramePr>
          <p:nvPr/>
        </p:nvGraphicFramePr>
        <p:xfrm>
          <a:off x="4555067" y="2616200"/>
          <a:ext cx="2201333" cy="590550"/>
        </p:xfrm>
        <a:graphic>
          <a:graphicData uri="http://schemas.openxmlformats.org/presentationml/2006/ole">
            <mc:AlternateContent xmlns:mc="http://schemas.openxmlformats.org/markup-compatibility/2006">
              <mc:Choice xmlns:v="urn:schemas-microsoft-com:vml" Requires="v">
                <p:oleObj spid="_x0000_s58533" name="方程式" r:id="rId5" imgW="672808" imgH="241195" progId="Equation.3">
                  <p:embed/>
                </p:oleObj>
              </mc:Choice>
              <mc:Fallback>
                <p:oleObj name="方程式" r:id="rId5" imgW="672808" imgH="241195" progId="Equation.3">
                  <p:embed/>
                  <p:pic>
                    <p:nvPicPr>
                      <p:cNvPr id="0" name="Picture 15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55067" y="2616200"/>
                        <a:ext cx="2201333" cy="590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1382" name="Object 6"/>
          <p:cNvGraphicFramePr>
            <a:graphicFrameLocks noChangeAspect="1"/>
          </p:cNvGraphicFramePr>
          <p:nvPr>
            <p:extLst>
              <p:ext uri="{D42A27DB-BD31-4B8C-83A1-F6EECF244321}">
                <p14:modId xmlns:p14="http://schemas.microsoft.com/office/powerpoint/2010/main" val="721237060"/>
              </p:ext>
            </p:extLst>
          </p:nvPr>
        </p:nvGraphicFramePr>
        <p:xfrm>
          <a:off x="2462846" y="3300211"/>
          <a:ext cx="414867" cy="406400"/>
        </p:xfrm>
        <a:graphic>
          <a:graphicData uri="http://schemas.openxmlformats.org/presentationml/2006/ole">
            <mc:AlternateContent xmlns:mc="http://schemas.openxmlformats.org/markup-compatibility/2006">
              <mc:Choice xmlns:v="urn:schemas-microsoft-com:vml" Requires="v">
                <p:oleObj spid="_x0000_s58534" name="方程式" r:id="rId7" imgW="126780" imgH="164814" progId="Equation.3">
                  <p:embed/>
                </p:oleObj>
              </mc:Choice>
              <mc:Fallback>
                <p:oleObj name="方程式" r:id="rId7" imgW="126780" imgH="164814" progId="Equation.3">
                  <p:embed/>
                  <p:pic>
                    <p:nvPicPr>
                      <p:cNvPr id="0" name="Picture 15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62846" y="3300211"/>
                        <a:ext cx="414867" cy="40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1383" name="Object 7"/>
          <p:cNvGraphicFramePr>
            <a:graphicFrameLocks noChangeAspect="1"/>
          </p:cNvGraphicFramePr>
          <p:nvPr>
            <p:extLst>
              <p:ext uri="{D42A27DB-BD31-4B8C-83A1-F6EECF244321}">
                <p14:modId xmlns:p14="http://schemas.microsoft.com/office/powerpoint/2010/main" val="3367947947"/>
              </p:ext>
            </p:extLst>
          </p:nvPr>
        </p:nvGraphicFramePr>
        <p:xfrm>
          <a:off x="4194698" y="3592781"/>
          <a:ext cx="2823633" cy="684212"/>
        </p:xfrm>
        <a:graphic>
          <a:graphicData uri="http://schemas.openxmlformats.org/presentationml/2006/ole">
            <mc:AlternateContent xmlns:mc="http://schemas.openxmlformats.org/markup-compatibility/2006">
              <mc:Choice xmlns:v="urn:schemas-microsoft-com:vml" Requires="v">
                <p:oleObj spid="_x0000_s58535" name="Equation" r:id="rId8" imgW="863280" imgH="279360" progId="Equation.3">
                  <p:embed/>
                </p:oleObj>
              </mc:Choice>
              <mc:Fallback>
                <p:oleObj name="Equation" r:id="rId8" imgW="863280" imgH="279360" progId="Equation.3">
                  <p:embed/>
                  <p:pic>
                    <p:nvPicPr>
                      <p:cNvPr id="0" name="Picture 15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194698" y="3592781"/>
                        <a:ext cx="2823633" cy="684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 name="Object 1"/>
          <p:cNvGraphicFramePr>
            <a:graphicFrameLocks noChangeAspect="1"/>
          </p:cNvGraphicFramePr>
          <p:nvPr>
            <p:extLst>
              <p:ext uri="{D42A27DB-BD31-4B8C-83A1-F6EECF244321}">
                <p14:modId xmlns:p14="http://schemas.microsoft.com/office/powerpoint/2010/main" val="623475476"/>
              </p:ext>
            </p:extLst>
          </p:nvPr>
        </p:nvGraphicFramePr>
        <p:xfrm>
          <a:off x="2472096" y="4495554"/>
          <a:ext cx="415925" cy="341312"/>
        </p:xfrm>
        <a:graphic>
          <a:graphicData uri="http://schemas.openxmlformats.org/presentationml/2006/ole">
            <mc:AlternateContent xmlns:mc="http://schemas.openxmlformats.org/markup-compatibility/2006">
              <mc:Choice xmlns:v="urn:schemas-microsoft-com:vml" Requires="v">
                <p:oleObj spid="_x0000_s58536" name="Equation" r:id="rId10" imgW="126720" imgH="139680" progId="Equation.3">
                  <p:embed/>
                </p:oleObj>
              </mc:Choice>
              <mc:Fallback>
                <p:oleObj name="Equation" r:id="rId10" imgW="126720" imgH="139680" progId="Equation.3">
                  <p:embed/>
                  <p:pic>
                    <p:nvPicPr>
                      <p:cNvPr id="0" name="Picture 15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472096" y="4495554"/>
                        <a:ext cx="415925" cy="341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385178458"/>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a:xfrm>
            <a:off x="609600" y="274638"/>
            <a:ext cx="10972800" cy="922114"/>
          </a:xfrm>
        </p:spPr>
        <p:txBody>
          <a:bodyPr>
            <a:normAutofit/>
          </a:bodyPr>
          <a:lstStyle/>
          <a:p>
            <a:r>
              <a:rPr lang="en-US" altLang="zh-TW" dirty="0">
                <a:latin typeface="Trebuchet MS" pitchFamily="34" charset="0"/>
              </a:rPr>
              <a:t>Constrained Least Squares Filtering</a:t>
            </a:r>
            <a:endParaRPr lang="zh-TW" altLang="en-US" dirty="0" smtClean="0"/>
          </a:p>
        </p:txBody>
      </p:sp>
      <p:sp>
        <p:nvSpPr>
          <p:cNvPr id="102403" name="Rectangle 3"/>
          <p:cNvSpPr>
            <a:spLocks noGrp="1" noChangeArrowheads="1"/>
          </p:cNvSpPr>
          <p:nvPr>
            <p:ph type="body" idx="1"/>
          </p:nvPr>
        </p:nvSpPr>
        <p:spPr/>
        <p:txBody>
          <a:bodyPr/>
          <a:lstStyle/>
          <a:p>
            <a:pPr lvl="1" eaLnBrk="1" hangingPunct="1"/>
            <a:r>
              <a:rPr lang="en-US" altLang="zh-TW" smtClean="0"/>
              <a:t>Computation</a:t>
            </a:r>
          </a:p>
        </p:txBody>
      </p:sp>
      <p:graphicFrame>
        <p:nvGraphicFramePr>
          <p:cNvPr id="102404" name="Object 4"/>
          <p:cNvGraphicFramePr>
            <a:graphicFrameLocks noChangeAspect="1"/>
          </p:cNvGraphicFramePr>
          <p:nvPr>
            <p:extLst>
              <p:ext uri="{D42A27DB-BD31-4B8C-83A1-F6EECF244321}">
                <p14:modId xmlns:p14="http://schemas.microsoft.com/office/powerpoint/2010/main" val="4140295848"/>
              </p:ext>
            </p:extLst>
          </p:nvPr>
        </p:nvGraphicFramePr>
        <p:xfrm>
          <a:off x="4014424" y="1512374"/>
          <a:ext cx="4110567" cy="1087438"/>
        </p:xfrm>
        <a:graphic>
          <a:graphicData uri="http://schemas.openxmlformats.org/presentationml/2006/ole">
            <mc:AlternateContent xmlns:mc="http://schemas.openxmlformats.org/markup-compatibility/2006">
              <mc:Choice xmlns:v="urn:schemas-microsoft-com:vml" Requires="v">
                <p:oleObj spid="_x0000_s59530" name="方程式" r:id="rId3" imgW="1256755" imgH="444307" progId="Equation.3">
                  <p:embed/>
                </p:oleObj>
              </mc:Choice>
              <mc:Fallback>
                <p:oleObj name="方程式" r:id="rId3" imgW="1256755" imgH="444307" progId="Equation.3">
                  <p:embed/>
                  <p:pic>
                    <p:nvPicPr>
                      <p:cNvPr id="0" name="Picture 13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14424" y="1512374"/>
                        <a:ext cx="4110567" cy="1087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405" name="Object 5"/>
          <p:cNvGraphicFramePr>
            <a:graphicFrameLocks noChangeAspect="1"/>
          </p:cNvGraphicFramePr>
          <p:nvPr>
            <p:extLst>
              <p:ext uri="{D42A27DB-BD31-4B8C-83A1-F6EECF244321}">
                <p14:modId xmlns:p14="http://schemas.microsoft.com/office/powerpoint/2010/main" val="1848536270"/>
              </p:ext>
            </p:extLst>
          </p:nvPr>
        </p:nvGraphicFramePr>
        <p:xfrm>
          <a:off x="3918607" y="3731519"/>
          <a:ext cx="6144683" cy="1149350"/>
        </p:xfrm>
        <a:graphic>
          <a:graphicData uri="http://schemas.openxmlformats.org/presentationml/2006/ole">
            <mc:AlternateContent xmlns:mc="http://schemas.openxmlformats.org/markup-compatibility/2006">
              <mc:Choice xmlns:v="urn:schemas-microsoft-com:vml" Requires="v">
                <p:oleObj spid="_x0000_s59531" name="方程式" r:id="rId5" imgW="1879600" imgH="469900" progId="Equation.3">
                  <p:embed/>
                </p:oleObj>
              </mc:Choice>
              <mc:Fallback>
                <p:oleObj name="方程式" r:id="rId5" imgW="1879600" imgH="469900" progId="Equation.3">
                  <p:embed/>
                  <p:pic>
                    <p:nvPicPr>
                      <p:cNvPr id="0" name="Picture 13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18607" y="3731519"/>
                        <a:ext cx="6144683" cy="1149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406" name="Object 6"/>
          <p:cNvGraphicFramePr>
            <a:graphicFrameLocks noChangeAspect="1"/>
          </p:cNvGraphicFramePr>
          <p:nvPr>
            <p:extLst>
              <p:ext uri="{D42A27DB-BD31-4B8C-83A1-F6EECF244321}">
                <p14:modId xmlns:p14="http://schemas.microsoft.com/office/powerpoint/2010/main" val="2857042962"/>
              </p:ext>
            </p:extLst>
          </p:nvPr>
        </p:nvGraphicFramePr>
        <p:xfrm>
          <a:off x="3988664" y="2598918"/>
          <a:ext cx="4773083" cy="1087437"/>
        </p:xfrm>
        <a:graphic>
          <a:graphicData uri="http://schemas.openxmlformats.org/presentationml/2006/ole">
            <mc:AlternateContent xmlns:mc="http://schemas.openxmlformats.org/markup-compatibility/2006">
              <mc:Choice xmlns:v="urn:schemas-microsoft-com:vml" Requires="v">
                <p:oleObj spid="_x0000_s59532" name="方程式" r:id="rId7" imgW="1459866" imgH="444307" progId="Equation.3">
                  <p:embed/>
                </p:oleObj>
              </mc:Choice>
              <mc:Fallback>
                <p:oleObj name="方程式" r:id="rId7" imgW="1459866" imgH="444307" progId="Equation.3">
                  <p:embed/>
                  <p:pic>
                    <p:nvPicPr>
                      <p:cNvPr id="0" name="Picture 13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88664" y="2598918"/>
                        <a:ext cx="4773083" cy="1087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407" name="Object 7"/>
          <p:cNvGraphicFramePr>
            <a:graphicFrameLocks noChangeAspect="1"/>
          </p:cNvGraphicFramePr>
          <p:nvPr>
            <p:extLst>
              <p:ext uri="{D42A27DB-BD31-4B8C-83A1-F6EECF244321}">
                <p14:modId xmlns:p14="http://schemas.microsoft.com/office/powerpoint/2010/main" val="234618991"/>
              </p:ext>
            </p:extLst>
          </p:nvPr>
        </p:nvGraphicFramePr>
        <p:xfrm>
          <a:off x="4021638" y="5052678"/>
          <a:ext cx="4110567" cy="684213"/>
        </p:xfrm>
        <a:graphic>
          <a:graphicData uri="http://schemas.openxmlformats.org/presentationml/2006/ole">
            <mc:AlternateContent xmlns:mc="http://schemas.openxmlformats.org/markup-compatibility/2006">
              <mc:Choice xmlns:v="urn:schemas-microsoft-com:vml" Requires="v">
                <p:oleObj spid="_x0000_s59533" name="方程式" r:id="rId9" imgW="1257300" imgH="279400" progId="Equation.3">
                  <p:embed/>
                </p:oleObj>
              </mc:Choice>
              <mc:Fallback>
                <p:oleObj name="方程式" r:id="rId9" imgW="1257300" imgH="279400" progId="Equation.3">
                  <p:embed/>
                  <p:pic>
                    <p:nvPicPr>
                      <p:cNvPr id="0" name="Picture 13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021638" y="5052678"/>
                        <a:ext cx="4110567" cy="68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706592577"/>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a:xfrm>
            <a:off x="1210613" y="274639"/>
            <a:ext cx="9659155" cy="639762"/>
          </a:xfrm>
        </p:spPr>
        <p:txBody>
          <a:bodyPr>
            <a:normAutofit fontScale="90000"/>
          </a:bodyPr>
          <a:lstStyle/>
          <a:p>
            <a:r>
              <a:rPr lang="en-US" altLang="zh-TW" dirty="0">
                <a:latin typeface="Trebuchet MS" pitchFamily="34" charset="0"/>
              </a:rPr>
              <a:t>Constrained Least Squares Filtering</a:t>
            </a:r>
            <a:endParaRPr lang="zh-TW" altLang="en-US" dirty="0" smtClean="0"/>
          </a:p>
        </p:txBody>
      </p:sp>
      <p:sp>
        <p:nvSpPr>
          <p:cNvPr id="103427" name="Rectangle 3"/>
          <p:cNvSpPr>
            <a:spLocks noGrp="1" noChangeArrowheads="1"/>
          </p:cNvSpPr>
          <p:nvPr>
            <p:ph type="body" idx="1"/>
          </p:nvPr>
        </p:nvSpPr>
        <p:spPr/>
        <p:txBody>
          <a:bodyPr/>
          <a:lstStyle/>
          <a:p>
            <a:pPr lvl="1" eaLnBrk="1" hangingPunct="1"/>
            <a:r>
              <a:rPr lang="en-US" altLang="zh-TW" dirty="0" smtClean="0"/>
              <a:t>Algorithm</a:t>
            </a:r>
          </a:p>
          <a:p>
            <a:pPr lvl="1" eaLnBrk="1" hangingPunct="1"/>
            <a:r>
              <a:rPr lang="en-US" altLang="zh-TW" dirty="0" smtClean="0"/>
              <a:t>1: Specify an initial value of</a:t>
            </a:r>
          </a:p>
          <a:p>
            <a:pPr lvl="1" eaLnBrk="1" hangingPunct="1"/>
            <a:r>
              <a:rPr lang="en-US" altLang="zh-TW" dirty="0" smtClean="0"/>
              <a:t>2: Compute</a:t>
            </a:r>
          </a:p>
          <a:p>
            <a:pPr lvl="1" eaLnBrk="1" hangingPunct="1"/>
            <a:r>
              <a:rPr lang="en-US" altLang="zh-TW" dirty="0" smtClean="0"/>
              <a:t>3: Stop if                           is satisfied; otherwise return to Step 2 after increasing      if                               or </a:t>
            </a:r>
          </a:p>
          <a:p>
            <a:pPr lvl="1" eaLnBrk="1" hangingPunct="1"/>
            <a:r>
              <a:rPr lang="en-US" altLang="zh-TW" dirty="0" smtClean="0"/>
              <a:t>decreasing        if                                .</a:t>
            </a:r>
          </a:p>
          <a:p>
            <a:pPr lvl="1" eaLnBrk="1" hangingPunct="1"/>
            <a:r>
              <a:rPr lang="en-US" altLang="zh-TW" dirty="0" smtClean="0"/>
              <a:t>Use a new value of     to </a:t>
            </a:r>
            <a:r>
              <a:rPr lang="en-US" altLang="zh-TW" dirty="0" err="1" smtClean="0"/>
              <a:t>recompute</a:t>
            </a:r>
            <a:r>
              <a:rPr lang="en-US" altLang="zh-TW" dirty="0" smtClean="0"/>
              <a:t> the optimum estimate </a:t>
            </a:r>
          </a:p>
        </p:txBody>
      </p:sp>
      <p:graphicFrame>
        <p:nvGraphicFramePr>
          <p:cNvPr id="103428" name="Object 4"/>
          <p:cNvGraphicFramePr>
            <a:graphicFrameLocks noChangeAspect="1"/>
          </p:cNvGraphicFramePr>
          <p:nvPr>
            <p:extLst>
              <p:ext uri="{D42A27DB-BD31-4B8C-83A1-F6EECF244321}">
                <p14:modId xmlns:p14="http://schemas.microsoft.com/office/powerpoint/2010/main" val="3165239182"/>
              </p:ext>
            </p:extLst>
          </p:nvPr>
        </p:nvGraphicFramePr>
        <p:xfrm>
          <a:off x="2740523" y="2993373"/>
          <a:ext cx="1837619" cy="445285"/>
        </p:xfrm>
        <a:graphic>
          <a:graphicData uri="http://schemas.openxmlformats.org/presentationml/2006/ole">
            <mc:AlternateContent xmlns:mc="http://schemas.openxmlformats.org/markup-compatibility/2006">
              <mc:Choice xmlns:v="urn:schemas-microsoft-com:vml" Requires="v">
                <p:oleObj spid="_x0000_s60664" name="方程式" r:id="rId3" imgW="863225" imgH="279279" progId="Equation.3">
                  <p:embed/>
                </p:oleObj>
              </mc:Choice>
              <mc:Fallback>
                <p:oleObj name="方程式" r:id="rId3" imgW="863225" imgH="279279" progId="Equation.3">
                  <p:embed/>
                  <p:pic>
                    <p:nvPicPr>
                      <p:cNvPr id="0" name="Picture 23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0523" y="2993373"/>
                        <a:ext cx="1837619" cy="44528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3429" name="Object 5"/>
          <p:cNvGraphicFramePr>
            <a:graphicFrameLocks noChangeAspect="1"/>
          </p:cNvGraphicFramePr>
          <p:nvPr>
            <p:extLst>
              <p:ext uri="{D42A27DB-BD31-4B8C-83A1-F6EECF244321}">
                <p14:modId xmlns:p14="http://schemas.microsoft.com/office/powerpoint/2010/main" val="3349472138"/>
              </p:ext>
            </p:extLst>
          </p:nvPr>
        </p:nvGraphicFramePr>
        <p:xfrm>
          <a:off x="11274568" y="3013960"/>
          <a:ext cx="414867" cy="406400"/>
        </p:xfrm>
        <a:graphic>
          <a:graphicData uri="http://schemas.openxmlformats.org/presentationml/2006/ole">
            <mc:AlternateContent xmlns:mc="http://schemas.openxmlformats.org/markup-compatibility/2006">
              <mc:Choice xmlns:v="urn:schemas-microsoft-com:vml" Requires="v">
                <p:oleObj spid="_x0000_s60665" name="方程式" r:id="rId5" imgW="126780" imgH="164814" progId="Equation.3">
                  <p:embed/>
                </p:oleObj>
              </mc:Choice>
              <mc:Fallback>
                <p:oleObj name="方程式" r:id="rId5" imgW="126780" imgH="164814" progId="Equation.3">
                  <p:embed/>
                  <p:pic>
                    <p:nvPicPr>
                      <p:cNvPr id="0" name="Picture 23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274568" y="3013960"/>
                        <a:ext cx="414867" cy="40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3430" name="Object 6"/>
          <p:cNvGraphicFramePr>
            <a:graphicFrameLocks noChangeAspect="1"/>
          </p:cNvGraphicFramePr>
          <p:nvPr>
            <p:extLst>
              <p:ext uri="{D42A27DB-BD31-4B8C-83A1-F6EECF244321}">
                <p14:modId xmlns:p14="http://schemas.microsoft.com/office/powerpoint/2010/main" val="2501493806"/>
              </p:ext>
            </p:extLst>
          </p:nvPr>
        </p:nvGraphicFramePr>
        <p:xfrm>
          <a:off x="5125339" y="2224788"/>
          <a:ext cx="414867" cy="406400"/>
        </p:xfrm>
        <a:graphic>
          <a:graphicData uri="http://schemas.openxmlformats.org/presentationml/2006/ole">
            <mc:AlternateContent xmlns:mc="http://schemas.openxmlformats.org/markup-compatibility/2006">
              <mc:Choice xmlns:v="urn:schemas-microsoft-com:vml" Requires="v">
                <p:oleObj spid="_x0000_s60666" name="方程式" r:id="rId7" imgW="126780" imgH="164814" progId="Equation.3">
                  <p:embed/>
                </p:oleObj>
              </mc:Choice>
              <mc:Fallback>
                <p:oleObj name="方程式" r:id="rId7" imgW="126780" imgH="164814" progId="Equation.3">
                  <p:embed/>
                  <p:pic>
                    <p:nvPicPr>
                      <p:cNvPr id="0" name="Picture 23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25339" y="2224788"/>
                        <a:ext cx="414867" cy="40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3431" name="Object 7"/>
          <p:cNvGraphicFramePr>
            <a:graphicFrameLocks noChangeAspect="1"/>
          </p:cNvGraphicFramePr>
          <p:nvPr>
            <p:extLst>
              <p:ext uri="{D42A27DB-BD31-4B8C-83A1-F6EECF244321}">
                <p14:modId xmlns:p14="http://schemas.microsoft.com/office/powerpoint/2010/main" val="864243647"/>
              </p:ext>
            </p:extLst>
          </p:nvPr>
        </p:nvGraphicFramePr>
        <p:xfrm>
          <a:off x="1784965" y="3280289"/>
          <a:ext cx="2104456" cy="509945"/>
        </p:xfrm>
        <a:graphic>
          <a:graphicData uri="http://schemas.openxmlformats.org/presentationml/2006/ole">
            <mc:AlternateContent xmlns:mc="http://schemas.openxmlformats.org/markup-compatibility/2006">
              <mc:Choice xmlns:v="urn:schemas-microsoft-com:vml" Requires="v">
                <p:oleObj spid="_x0000_s60667" name="方程式" r:id="rId8" imgW="863225" imgH="279279" progId="Equation.3">
                  <p:embed/>
                </p:oleObj>
              </mc:Choice>
              <mc:Fallback>
                <p:oleObj name="方程式" r:id="rId8" imgW="863225" imgH="279279" progId="Equation.3">
                  <p:embed/>
                  <p:pic>
                    <p:nvPicPr>
                      <p:cNvPr id="0" name="Picture 23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784965" y="3280289"/>
                        <a:ext cx="2104456" cy="50994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3432" name="Object 8"/>
          <p:cNvGraphicFramePr>
            <a:graphicFrameLocks noChangeAspect="1"/>
          </p:cNvGraphicFramePr>
          <p:nvPr>
            <p:extLst>
              <p:ext uri="{D42A27DB-BD31-4B8C-83A1-F6EECF244321}">
                <p14:modId xmlns:p14="http://schemas.microsoft.com/office/powerpoint/2010/main" val="371473838"/>
              </p:ext>
            </p:extLst>
          </p:nvPr>
        </p:nvGraphicFramePr>
        <p:xfrm>
          <a:off x="3734620" y="3663169"/>
          <a:ext cx="2151026" cy="521229"/>
        </p:xfrm>
        <a:graphic>
          <a:graphicData uri="http://schemas.openxmlformats.org/presentationml/2006/ole">
            <mc:AlternateContent xmlns:mc="http://schemas.openxmlformats.org/markup-compatibility/2006">
              <mc:Choice xmlns:v="urn:schemas-microsoft-com:vml" Requires="v">
                <p:oleObj spid="_x0000_s60668" name="方程式" r:id="rId10" imgW="863225" imgH="279279" progId="Equation.3">
                  <p:embed/>
                </p:oleObj>
              </mc:Choice>
              <mc:Fallback>
                <p:oleObj name="方程式" r:id="rId10" imgW="863225" imgH="279279" progId="Equation.3">
                  <p:embed/>
                  <p:pic>
                    <p:nvPicPr>
                      <p:cNvPr id="0" name="Picture 23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734620" y="3663169"/>
                        <a:ext cx="2151026" cy="52122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 name="Object 1"/>
          <p:cNvGraphicFramePr>
            <a:graphicFrameLocks noChangeAspect="1"/>
          </p:cNvGraphicFramePr>
          <p:nvPr>
            <p:extLst>
              <p:ext uri="{D42A27DB-BD31-4B8C-83A1-F6EECF244321}">
                <p14:modId xmlns:p14="http://schemas.microsoft.com/office/powerpoint/2010/main" val="73986228"/>
              </p:ext>
            </p:extLst>
          </p:nvPr>
        </p:nvGraphicFramePr>
        <p:xfrm>
          <a:off x="3017838" y="3783840"/>
          <a:ext cx="414337" cy="406400"/>
        </p:xfrm>
        <a:graphic>
          <a:graphicData uri="http://schemas.openxmlformats.org/presentationml/2006/ole">
            <mc:AlternateContent xmlns:mc="http://schemas.openxmlformats.org/markup-compatibility/2006">
              <mc:Choice xmlns:v="urn:schemas-microsoft-com:vml" Requires="v">
                <p:oleObj spid="_x0000_s60669" name="方程式" r:id="rId12" imgW="126780" imgH="164814" progId="Equation.3">
                  <p:embed/>
                </p:oleObj>
              </mc:Choice>
              <mc:Fallback>
                <p:oleObj name="方程式" r:id="rId12" imgW="126780" imgH="164814" progId="Equation.3">
                  <p:embed/>
                  <p:pic>
                    <p:nvPicPr>
                      <p:cNvPr id="0" name="Picture 23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17838" y="3783840"/>
                        <a:ext cx="414337" cy="40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216220648"/>
              </p:ext>
            </p:extLst>
          </p:nvPr>
        </p:nvGraphicFramePr>
        <p:xfrm>
          <a:off x="3178041" y="2593327"/>
          <a:ext cx="531075" cy="437670"/>
        </p:xfrm>
        <a:graphic>
          <a:graphicData uri="http://schemas.openxmlformats.org/presentationml/2006/ole">
            <mc:AlternateContent xmlns:mc="http://schemas.openxmlformats.org/markup-compatibility/2006">
              <mc:Choice xmlns:v="urn:schemas-microsoft-com:vml" Requires="v">
                <p:oleObj spid="_x0000_s60670" name="Equation" r:id="rId13" imgW="253800" imgH="279360" progId="Equation.3">
                  <p:embed/>
                </p:oleObj>
              </mc:Choice>
              <mc:Fallback>
                <p:oleObj name="Equation" r:id="rId13" imgW="253800" imgH="279360" progId="Equation.3">
                  <p:embed/>
                  <p:pic>
                    <p:nvPicPr>
                      <p:cNvPr id="0" name="Picture 23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178041" y="2593327"/>
                        <a:ext cx="531075" cy="43767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889554378"/>
              </p:ext>
            </p:extLst>
          </p:nvPr>
        </p:nvGraphicFramePr>
        <p:xfrm>
          <a:off x="3964794" y="4121238"/>
          <a:ext cx="381854" cy="374539"/>
        </p:xfrm>
        <a:graphic>
          <a:graphicData uri="http://schemas.openxmlformats.org/presentationml/2006/ole">
            <mc:AlternateContent xmlns:mc="http://schemas.openxmlformats.org/markup-compatibility/2006">
              <mc:Choice xmlns:v="urn:schemas-microsoft-com:vml" Requires="v">
                <p:oleObj spid="_x0000_s60671" name="方程式" r:id="rId15" imgW="126780" imgH="164814" progId="Equation.3">
                  <p:embed/>
                </p:oleObj>
              </mc:Choice>
              <mc:Fallback>
                <p:oleObj name="方程式" r:id="rId15" imgW="126780" imgH="164814" progId="Equation.3">
                  <p:embed/>
                  <p:pic>
                    <p:nvPicPr>
                      <p:cNvPr id="0" name="Picture 23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64794" y="4121238"/>
                        <a:ext cx="381854" cy="37453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1664143550"/>
              </p:ext>
            </p:extLst>
          </p:nvPr>
        </p:nvGraphicFramePr>
        <p:xfrm>
          <a:off x="8854516" y="4043967"/>
          <a:ext cx="1266110" cy="487876"/>
        </p:xfrm>
        <a:graphic>
          <a:graphicData uri="http://schemas.openxmlformats.org/presentationml/2006/ole">
            <mc:AlternateContent xmlns:mc="http://schemas.openxmlformats.org/markup-compatibility/2006">
              <mc:Choice xmlns:v="urn:schemas-microsoft-com:vml" Requires="v">
                <p:oleObj spid="_x0000_s60672" name="Equation" r:id="rId16" imgW="469696" imgH="241195" progId="Equation.3">
                  <p:embed/>
                </p:oleObj>
              </mc:Choice>
              <mc:Fallback>
                <p:oleObj name="Equation" r:id="rId16" imgW="469696" imgH="241195" progId="Equation.3">
                  <p:embed/>
                  <p:pic>
                    <p:nvPicPr>
                      <p:cNvPr id="0" name="Picture 238"/>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8854516" y="4043967"/>
                        <a:ext cx="1266110" cy="48787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4227603198"/>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a:xfrm>
            <a:off x="1326524" y="365126"/>
            <a:ext cx="9040969" cy="626547"/>
          </a:xfrm>
        </p:spPr>
        <p:txBody>
          <a:bodyPr>
            <a:normAutofit fontScale="90000"/>
          </a:bodyPr>
          <a:lstStyle/>
          <a:p>
            <a:r>
              <a:rPr lang="en-US" altLang="zh-TW" dirty="0">
                <a:latin typeface="Trebuchet MS" pitchFamily="34" charset="0"/>
              </a:rPr>
              <a:t>Constrained Least Squares Filtering</a:t>
            </a:r>
            <a:endParaRPr lang="zh-TW" altLang="en-US" dirty="0" smtClean="0"/>
          </a:p>
        </p:txBody>
      </p:sp>
      <p:sp>
        <p:nvSpPr>
          <p:cNvPr id="104451" name="Rectangle 3"/>
          <p:cNvSpPr>
            <a:spLocks noGrp="1" noChangeArrowheads="1"/>
          </p:cNvSpPr>
          <p:nvPr>
            <p:ph type="body" idx="1"/>
          </p:nvPr>
        </p:nvSpPr>
        <p:spPr/>
        <p:txBody>
          <a:bodyPr/>
          <a:lstStyle/>
          <a:p>
            <a:pPr eaLnBrk="1" hangingPunct="1"/>
            <a:endParaRPr lang="zh-TW" altLang="en-US" smtClean="0"/>
          </a:p>
        </p:txBody>
      </p:sp>
      <p:pic>
        <p:nvPicPr>
          <p:cNvPr id="1044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975" y="1854558"/>
            <a:ext cx="10766738" cy="39604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83944680"/>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a:xfrm>
            <a:off x="609600" y="274638"/>
            <a:ext cx="10972800" cy="850106"/>
          </a:xfrm>
        </p:spPr>
        <p:txBody>
          <a:bodyPr/>
          <a:lstStyle/>
          <a:p>
            <a:pPr eaLnBrk="1" hangingPunct="1"/>
            <a:r>
              <a:rPr lang="en-US" altLang="zh-TW" sz="4000" dirty="0" smtClean="0">
                <a:latin typeface="Trebuchet MS" pitchFamily="34" charset="0"/>
              </a:rPr>
              <a:t>Geometric Mean Filter</a:t>
            </a:r>
          </a:p>
        </p:txBody>
      </p:sp>
      <p:sp>
        <p:nvSpPr>
          <p:cNvPr id="105475" name="Rectangle 3"/>
          <p:cNvSpPr>
            <a:spLocks noGrp="1" noChangeArrowheads="1"/>
          </p:cNvSpPr>
          <p:nvPr>
            <p:ph type="body" idx="1"/>
          </p:nvPr>
        </p:nvSpPr>
        <p:spPr>
          <a:xfrm>
            <a:off x="773805" y="1104407"/>
            <a:ext cx="10515600" cy="5013058"/>
          </a:xfrm>
        </p:spPr>
        <p:txBody>
          <a:bodyPr>
            <a:normAutofit fontScale="92500" lnSpcReduction="20000"/>
          </a:bodyPr>
          <a:lstStyle/>
          <a:p>
            <a:pPr eaLnBrk="1" hangingPunct="1"/>
            <a:r>
              <a:rPr lang="en-GB" altLang="zh-TW" sz="2400" dirty="0" smtClean="0"/>
              <a:t>Generalization of the Wiener filter results in the following filter:</a:t>
            </a:r>
          </a:p>
          <a:p>
            <a:pPr eaLnBrk="1" hangingPunct="1"/>
            <a:endParaRPr lang="en-GB" altLang="zh-TW" sz="2400" dirty="0"/>
          </a:p>
          <a:p>
            <a:pPr eaLnBrk="1" hangingPunct="1"/>
            <a:endParaRPr lang="en-GB" altLang="zh-TW" sz="2400" dirty="0" smtClean="0"/>
          </a:p>
          <a:p>
            <a:pPr eaLnBrk="1" hangingPunct="1"/>
            <a:endParaRPr lang="en-GB" altLang="zh-TW" sz="2400" dirty="0"/>
          </a:p>
          <a:p>
            <a:pPr eaLnBrk="1" hangingPunct="1"/>
            <a:endParaRPr lang="en-GB" altLang="zh-TW" sz="2400" dirty="0" smtClean="0"/>
          </a:p>
          <a:p>
            <a:pPr eaLnBrk="1" hangingPunct="1"/>
            <a:endParaRPr lang="en-GB" altLang="zh-TW" sz="2400" dirty="0"/>
          </a:p>
          <a:p>
            <a:pPr eaLnBrk="1" hangingPunct="1"/>
            <a:endParaRPr lang="en-GB" altLang="zh-TW" sz="2400" dirty="0" smtClean="0"/>
          </a:p>
          <a:p>
            <a:pPr eaLnBrk="1" hangingPunct="1"/>
            <a:endParaRPr lang="en-GB" altLang="zh-TW" sz="2400" dirty="0"/>
          </a:p>
          <a:p>
            <a:pPr eaLnBrk="1" hangingPunct="1"/>
            <a:endParaRPr lang="en-GB" altLang="zh-TW" sz="1900" dirty="0" smtClean="0"/>
          </a:p>
          <a:p>
            <a:pPr eaLnBrk="1" hangingPunct="1"/>
            <a:r>
              <a:rPr lang="en-GB" altLang="zh-TW" sz="1900" dirty="0" smtClean="0"/>
              <a:t>With </a:t>
            </a:r>
            <a:r>
              <a:rPr lang="el-GR" altLang="zh-TW" sz="1900" dirty="0" smtClean="0"/>
              <a:t>α</a:t>
            </a:r>
            <a:r>
              <a:rPr lang="en-GB" altLang="zh-TW" sz="1900" dirty="0" smtClean="0"/>
              <a:t> and </a:t>
            </a:r>
            <a:r>
              <a:rPr lang="en-IN" altLang="zh-TW" sz="1900" dirty="0" smtClean="0"/>
              <a:t>ß </a:t>
            </a:r>
            <a:r>
              <a:rPr lang="en-GB" altLang="zh-TW" sz="1900" dirty="0" smtClean="0"/>
              <a:t>being positive real constants.</a:t>
            </a:r>
          </a:p>
          <a:p>
            <a:r>
              <a:rPr lang="en-GB" altLang="zh-TW" sz="1900" dirty="0" smtClean="0"/>
              <a:t>When </a:t>
            </a:r>
            <a:r>
              <a:rPr lang="el-GR" altLang="zh-TW" sz="1900" dirty="0" smtClean="0"/>
              <a:t>α</a:t>
            </a:r>
            <a:r>
              <a:rPr lang="en-GB" altLang="zh-TW" sz="1900" dirty="0" smtClean="0"/>
              <a:t>=1 this filter reduces to inverse filter.</a:t>
            </a:r>
          </a:p>
          <a:p>
            <a:r>
              <a:rPr lang="en-GB" altLang="zh-TW" sz="1900" dirty="0"/>
              <a:t>When </a:t>
            </a:r>
            <a:r>
              <a:rPr lang="el-GR" altLang="zh-TW" sz="1900" dirty="0"/>
              <a:t>α</a:t>
            </a:r>
            <a:r>
              <a:rPr lang="en-GB" altLang="zh-TW" sz="1900" dirty="0" smtClean="0"/>
              <a:t>=0 </a:t>
            </a:r>
            <a:r>
              <a:rPr lang="en-GB" altLang="zh-TW" sz="1900" dirty="0"/>
              <a:t>this filter reduces </a:t>
            </a:r>
            <a:r>
              <a:rPr lang="en-GB" altLang="zh-TW" sz="1900" dirty="0" smtClean="0"/>
              <a:t>to parametric Wiener filter and becomes the standard Wiener filter with</a:t>
            </a:r>
            <a:r>
              <a:rPr lang="en-IN" altLang="zh-TW" sz="1900" dirty="0"/>
              <a:t> </a:t>
            </a:r>
            <a:r>
              <a:rPr lang="en-IN" altLang="zh-TW" sz="1900" dirty="0" smtClean="0"/>
              <a:t>ß=1.</a:t>
            </a:r>
          </a:p>
          <a:p>
            <a:r>
              <a:rPr lang="en-GB" altLang="zh-TW" sz="1900" dirty="0" smtClean="0"/>
              <a:t>If </a:t>
            </a:r>
            <a:r>
              <a:rPr lang="el-GR" altLang="zh-TW" sz="1900" dirty="0"/>
              <a:t>α</a:t>
            </a:r>
            <a:r>
              <a:rPr lang="en-GB" altLang="zh-TW" sz="1900" dirty="0" smtClean="0"/>
              <a:t>=1/2, the filter becomes a product of the two quantities raised to the same </a:t>
            </a:r>
            <a:r>
              <a:rPr lang="en-GB" altLang="zh-TW" sz="1900" dirty="0" err="1" smtClean="0"/>
              <a:t>power,i.e</a:t>
            </a:r>
            <a:r>
              <a:rPr lang="en-GB" altLang="zh-TW" sz="1900" dirty="0" smtClean="0"/>
              <a:t>. the Geometric mean</a:t>
            </a:r>
          </a:p>
          <a:p>
            <a:r>
              <a:rPr lang="en-GB" altLang="zh-TW" sz="1900" dirty="0" smtClean="0"/>
              <a:t>With</a:t>
            </a:r>
            <a:r>
              <a:rPr lang="el-GR" altLang="zh-TW" sz="1900" dirty="0"/>
              <a:t> α</a:t>
            </a:r>
            <a:r>
              <a:rPr lang="en-GB" altLang="zh-TW" sz="1900" dirty="0" smtClean="0"/>
              <a:t>=1/2 and </a:t>
            </a:r>
            <a:r>
              <a:rPr lang="en-IN" altLang="zh-TW" sz="1900" dirty="0" smtClean="0"/>
              <a:t>ß=1, the filter is commonly referred to as the Spectrum Equalization Filter</a:t>
            </a:r>
            <a:endParaRPr lang="en-GB" altLang="zh-TW" sz="1900" dirty="0"/>
          </a:p>
        </p:txBody>
      </p:sp>
      <p:graphicFrame>
        <p:nvGraphicFramePr>
          <p:cNvPr id="105476" name="Object 4"/>
          <p:cNvGraphicFramePr>
            <a:graphicFrameLocks noChangeAspect="1"/>
          </p:cNvGraphicFramePr>
          <p:nvPr>
            <p:extLst>
              <p:ext uri="{D42A27DB-BD31-4B8C-83A1-F6EECF244321}">
                <p14:modId xmlns:p14="http://schemas.microsoft.com/office/powerpoint/2010/main" val="2024479093"/>
              </p:ext>
            </p:extLst>
          </p:nvPr>
        </p:nvGraphicFramePr>
        <p:xfrm>
          <a:off x="2200890" y="1596689"/>
          <a:ext cx="7599933" cy="2628559"/>
        </p:xfrm>
        <a:graphic>
          <a:graphicData uri="http://schemas.openxmlformats.org/presentationml/2006/ole">
            <mc:AlternateContent xmlns:mc="http://schemas.openxmlformats.org/markup-compatibility/2006">
              <mc:Choice xmlns:v="urn:schemas-microsoft-com:vml" Requires="v">
                <p:oleObj spid="_x0000_s61480" name="方程式" r:id="rId3" imgW="3022600" imgH="1320800" progId="Equation.3">
                  <p:embed/>
                </p:oleObj>
              </mc:Choice>
              <mc:Fallback>
                <p:oleObj name="方程式" r:id="rId3" imgW="3022600" imgH="1320800" progId="Equation.3">
                  <p:embed/>
                  <p:pic>
                    <p:nvPicPr>
                      <p:cNvPr id="0" name="Picture 3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0890" y="1596689"/>
                        <a:ext cx="7599933" cy="262855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763658552"/>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7583" y="180305"/>
            <a:ext cx="8706119" cy="669702"/>
          </a:xfrm>
        </p:spPr>
        <p:txBody>
          <a:bodyPr>
            <a:normAutofit fontScale="90000"/>
          </a:bodyPr>
          <a:lstStyle/>
          <a:p>
            <a:r>
              <a:rPr lang="en-US" altLang="zh-TW" dirty="0">
                <a:latin typeface="Trebuchet MS" pitchFamily="34" charset="0"/>
              </a:rPr>
              <a:t>Geometric Transformations</a:t>
            </a:r>
            <a:endParaRPr lang="en-IN" dirty="0"/>
          </a:p>
        </p:txBody>
      </p:sp>
      <p:sp>
        <p:nvSpPr>
          <p:cNvPr id="4" name="Content Placeholder 3"/>
          <p:cNvSpPr>
            <a:spLocks noGrp="1"/>
          </p:cNvSpPr>
          <p:nvPr>
            <p:ph idx="1"/>
          </p:nvPr>
        </p:nvSpPr>
        <p:spPr>
          <a:xfrm>
            <a:off x="799564" y="1168803"/>
            <a:ext cx="10515600" cy="4768358"/>
          </a:xfrm>
        </p:spPr>
        <p:txBody>
          <a:bodyPr>
            <a:normAutofit fontScale="92500" lnSpcReduction="20000"/>
          </a:bodyPr>
          <a:lstStyle/>
          <a:p>
            <a:r>
              <a:rPr lang="en-GB" dirty="0"/>
              <a:t>Almost all </a:t>
            </a:r>
            <a:r>
              <a:rPr lang="en-GB" dirty="0" smtClean="0"/>
              <a:t>image  capturing </a:t>
            </a:r>
            <a:r>
              <a:rPr lang="en-GB" dirty="0"/>
              <a:t>processes involve unwanted geometric</a:t>
            </a:r>
          </a:p>
          <a:p>
            <a:pPr marL="0" indent="0">
              <a:buNone/>
            </a:pPr>
            <a:r>
              <a:rPr lang="en-GB" dirty="0"/>
              <a:t> </a:t>
            </a:r>
            <a:r>
              <a:rPr lang="en-GB" dirty="0" smtClean="0"/>
              <a:t>  transforms</a:t>
            </a:r>
            <a:r>
              <a:rPr lang="en-GB" dirty="0"/>
              <a:t>. </a:t>
            </a:r>
            <a:endParaRPr lang="en-GB" dirty="0" smtClean="0"/>
          </a:p>
          <a:p>
            <a:pPr marL="0" indent="0">
              <a:buNone/>
            </a:pPr>
            <a:r>
              <a:rPr lang="en-GB" dirty="0" smtClean="0"/>
              <a:t>They </a:t>
            </a:r>
            <a:r>
              <a:rPr lang="en-GB" dirty="0"/>
              <a:t>are caused by</a:t>
            </a:r>
          </a:p>
          <a:p>
            <a:r>
              <a:rPr lang="en-GB" dirty="0"/>
              <a:t>Perspective distortions</a:t>
            </a:r>
          </a:p>
          <a:p>
            <a:r>
              <a:rPr lang="en-GB" dirty="0"/>
              <a:t>Optical distortions due to lens errors or aberration</a:t>
            </a:r>
          </a:p>
          <a:p>
            <a:r>
              <a:rPr lang="en-GB" dirty="0"/>
              <a:t>Capturing process inherent </a:t>
            </a:r>
            <a:r>
              <a:rPr lang="en-GB" dirty="0" smtClean="0"/>
              <a:t>limitations ,     and </a:t>
            </a:r>
            <a:r>
              <a:rPr lang="en-GB" dirty="0"/>
              <a:t>so forth</a:t>
            </a:r>
          </a:p>
          <a:p>
            <a:r>
              <a:rPr lang="en-GB" dirty="0"/>
              <a:t>Geometric transforms permit to eliminate, to a large extent,</a:t>
            </a:r>
          </a:p>
          <a:p>
            <a:pPr marL="0" indent="0">
              <a:buNone/>
            </a:pPr>
            <a:r>
              <a:rPr lang="en-GB" dirty="0" smtClean="0"/>
              <a:t>    these </a:t>
            </a:r>
            <a:r>
              <a:rPr lang="en-GB" dirty="0"/>
              <a:t>distortions. </a:t>
            </a:r>
            <a:endParaRPr lang="en-GB" dirty="0" smtClean="0"/>
          </a:p>
          <a:p>
            <a:pPr marL="0" indent="0">
              <a:buNone/>
            </a:pPr>
            <a:r>
              <a:rPr lang="en-GB" dirty="0" smtClean="0"/>
              <a:t>Only </a:t>
            </a:r>
            <a:r>
              <a:rPr lang="en-GB" dirty="0"/>
              <a:t>after correcting these errors it </a:t>
            </a:r>
            <a:r>
              <a:rPr lang="en-GB" dirty="0" smtClean="0"/>
              <a:t>would be </a:t>
            </a:r>
            <a:r>
              <a:rPr lang="en-GB" dirty="0"/>
              <a:t>possible to</a:t>
            </a:r>
          </a:p>
          <a:p>
            <a:r>
              <a:rPr lang="en-GB" dirty="0"/>
              <a:t>Derive accurate metric measurements from the images</a:t>
            </a:r>
          </a:p>
          <a:p>
            <a:r>
              <a:rPr lang="en-GB" dirty="0"/>
              <a:t>Compare the same or similar objects in different images</a:t>
            </a:r>
            <a:endParaRPr lang="en-IN" dirty="0"/>
          </a:p>
        </p:txBody>
      </p:sp>
    </p:spTree>
    <p:extLst>
      <p:ext uri="{BB962C8B-B14F-4D97-AF65-F5344CB8AC3E}">
        <p14:creationId xmlns:p14="http://schemas.microsoft.com/office/powerpoint/2010/main" val="355458734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5931</TotalTime>
  <Words>2767</Words>
  <Application>Microsoft Office PowerPoint</Application>
  <PresentationFormat>Custom</PresentationFormat>
  <Paragraphs>599</Paragraphs>
  <Slides>120</Slides>
  <Notes>0</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120</vt:i4>
      </vt:variant>
    </vt:vector>
  </HeadingPairs>
  <TitlesOfParts>
    <vt:vector size="123" baseType="lpstr">
      <vt:lpstr>Office Theme</vt:lpstr>
      <vt:lpstr>方程式</vt:lpstr>
      <vt:lpstr>Equation</vt:lpstr>
      <vt:lpstr>Image Restoration</vt:lpstr>
      <vt:lpstr>Chapter 5  Image Restoration</vt:lpstr>
      <vt:lpstr>Contents</vt:lpstr>
      <vt:lpstr>A Model of the Image Degradation/Restoration Process</vt:lpstr>
      <vt:lpstr>A Model of the Image Degradation/Restoration Process</vt:lpstr>
      <vt:lpstr>Restoration Model</vt:lpstr>
      <vt:lpstr>Noise Models</vt:lpstr>
      <vt:lpstr>Gaussian Noise</vt:lpstr>
      <vt:lpstr>Rayleigh Noise Model</vt:lpstr>
      <vt:lpstr>Erlang (Gamma) Noise</vt:lpstr>
      <vt:lpstr>Salt and Pepper Noise</vt:lpstr>
      <vt:lpstr>Noise Modelling</vt:lpstr>
      <vt:lpstr>Test Pattern for observing Effect of Noise Models</vt:lpstr>
      <vt:lpstr>PowerPoint Presentation</vt:lpstr>
      <vt:lpstr>PowerPoint Presentation</vt:lpstr>
      <vt:lpstr>Periodic Noise</vt:lpstr>
      <vt:lpstr>Noise Parameter Estimation</vt:lpstr>
      <vt:lpstr>Histograms of Noisy Images</vt:lpstr>
      <vt:lpstr>Restoration in the Presence of Noise Only-Spatial Filtering</vt:lpstr>
      <vt:lpstr>Sliding Window example</vt:lpstr>
      <vt:lpstr>Sliding Window example</vt:lpstr>
      <vt:lpstr>Sliding Window example</vt:lpstr>
      <vt:lpstr>Mean Filter</vt:lpstr>
      <vt:lpstr>Mean Filter</vt:lpstr>
      <vt:lpstr>PowerPoint Presentation</vt:lpstr>
      <vt:lpstr>Harmonic Mean Filter</vt:lpstr>
      <vt:lpstr>Contraharmonic Mean Filter</vt:lpstr>
      <vt:lpstr>PowerPoint Presentation</vt:lpstr>
      <vt:lpstr>Selection of Parameters for Contraharmonic Filter</vt:lpstr>
      <vt:lpstr>Median Filter</vt:lpstr>
      <vt:lpstr>Max and Min Filters</vt:lpstr>
      <vt:lpstr>Midpoint filter</vt:lpstr>
      <vt:lpstr>Alpha-trimmed mean filter</vt:lpstr>
      <vt:lpstr>PowerPoint Presentation</vt:lpstr>
      <vt:lpstr>Max and Min Filter</vt:lpstr>
      <vt:lpstr>PowerPoint Presentation</vt:lpstr>
      <vt:lpstr>Adaptive Filter</vt:lpstr>
      <vt:lpstr>PowerPoint Presentation</vt:lpstr>
      <vt:lpstr>Adaptive Median Filter</vt:lpstr>
      <vt:lpstr>Adaptive Median Filter</vt:lpstr>
      <vt:lpstr>Adaptive Median Filter</vt:lpstr>
      <vt:lpstr>Adaptive Median Filter</vt:lpstr>
      <vt:lpstr>Periodic Noise Reduction by Frequency Domain Filtering</vt:lpstr>
      <vt:lpstr>Band Reject Filter</vt:lpstr>
      <vt:lpstr>Band Reject Filter</vt:lpstr>
      <vt:lpstr>Band Reject Filter</vt:lpstr>
      <vt:lpstr>Band Pass Filters</vt:lpstr>
      <vt:lpstr>Band Pass Filters</vt:lpstr>
      <vt:lpstr>Notch Filters</vt:lpstr>
      <vt:lpstr>Notch Filters</vt:lpstr>
      <vt:lpstr>Notch Filters</vt:lpstr>
      <vt:lpstr>Different Notch Filters</vt:lpstr>
      <vt:lpstr>Notch Filters</vt:lpstr>
      <vt:lpstr>Notch Filters</vt:lpstr>
      <vt:lpstr>Notch Filters</vt:lpstr>
      <vt:lpstr>Interference in Noise Pattern</vt:lpstr>
      <vt:lpstr>Interference in Noise Pattern</vt:lpstr>
      <vt:lpstr>Interference in Noise Pattern</vt:lpstr>
      <vt:lpstr>Interference in Noise Pattern</vt:lpstr>
      <vt:lpstr>Interference in Noise Pattern</vt:lpstr>
      <vt:lpstr>Example of Fourier Transform </vt:lpstr>
      <vt:lpstr>Linear, Position-Invariant Degradations</vt:lpstr>
      <vt:lpstr>Linear, Position-Invariant Degradations</vt:lpstr>
      <vt:lpstr>Linear, Position-Invariant Degradations</vt:lpstr>
      <vt:lpstr>Linear, Position-Invariant Degradations</vt:lpstr>
      <vt:lpstr>Linear, Position-Invariant Degradations</vt:lpstr>
      <vt:lpstr>Linear, Position-Invariant Degradations</vt:lpstr>
      <vt:lpstr>Linear, Position-Invariant Degradations</vt:lpstr>
      <vt:lpstr>Linear, Position-Invariant Degradations</vt:lpstr>
      <vt:lpstr>Linear, Position-Invariant Degradations</vt:lpstr>
      <vt:lpstr>Linear, Position-Invariant Degradations</vt:lpstr>
      <vt:lpstr>Estimating the Degradation Function</vt:lpstr>
      <vt:lpstr>Estimating the Degradation Function</vt:lpstr>
      <vt:lpstr>Estimating the Degradation Function</vt:lpstr>
      <vt:lpstr>Estimating the Degradation Function</vt:lpstr>
      <vt:lpstr>PowerPoint Presentation</vt:lpstr>
      <vt:lpstr>Estimating the Degradation Function</vt:lpstr>
      <vt:lpstr>PowerPoint Presentation</vt:lpstr>
      <vt:lpstr>Estimating the Degradation Function</vt:lpstr>
      <vt:lpstr>Degradation due to Linear Motion</vt:lpstr>
      <vt:lpstr>Degradation due to Linear Motion</vt:lpstr>
      <vt:lpstr>PowerPoint Presentation</vt:lpstr>
      <vt:lpstr>Inverse Filtering</vt:lpstr>
      <vt:lpstr>PowerPoint Presentation</vt:lpstr>
      <vt:lpstr>Minimum Mean Square Error (Wiener) Filtering</vt:lpstr>
      <vt:lpstr>Wiener Filter</vt:lpstr>
      <vt:lpstr>Wiener Filter</vt:lpstr>
      <vt:lpstr>Inverse and Wiener Filter Results</vt:lpstr>
      <vt:lpstr>Effect of Wiener Filter on Motion Blur and Noise</vt:lpstr>
      <vt:lpstr>Constrained Least Squares Filtering</vt:lpstr>
      <vt:lpstr>Constrained Least Squares Filtering</vt:lpstr>
      <vt:lpstr>Constrained Least Squares Filtering</vt:lpstr>
      <vt:lpstr>Constrained Least Squares Filtering</vt:lpstr>
      <vt:lpstr>Constrained Least Squares Filtering</vt:lpstr>
      <vt:lpstr>Constrained Least Squares Filtering</vt:lpstr>
      <vt:lpstr>Constrained Least Squares Filtering</vt:lpstr>
      <vt:lpstr>Constrained Least Squares Filtering</vt:lpstr>
      <vt:lpstr>Geometric Mean Filter</vt:lpstr>
      <vt:lpstr>Geometric Transformations</vt:lpstr>
      <vt:lpstr>Geometric Transformations</vt:lpstr>
      <vt:lpstr>Basic Steps of a Geometric  Transform</vt:lpstr>
      <vt:lpstr>The Hierarchy of Geometric Transformations</vt:lpstr>
      <vt:lpstr>Class I: Isometries</vt:lpstr>
      <vt:lpstr>Class I: Isometries</vt:lpstr>
      <vt:lpstr>Class II: SimilarityTransformations</vt:lpstr>
      <vt:lpstr>Class II: Similarity Transformations (2)</vt:lpstr>
      <vt:lpstr>Class II: Similarity Transformations Example</vt:lpstr>
      <vt:lpstr>Class II: Practical Issues</vt:lpstr>
      <vt:lpstr>Class III: Aﬀine Transformations</vt:lpstr>
      <vt:lpstr>Class III: Aﬀine Transformations</vt:lpstr>
      <vt:lpstr>Class III: AﬀineTransformation</vt:lpstr>
      <vt:lpstr>Class III: Practical Issues</vt:lpstr>
      <vt:lpstr>Class IV: Projective  Transformations</vt:lpstr>
      <vt:lpstr>Class IV: Projective  Transformations</vt:lpstr>
      <vt:lpstr>Class IV: Projective  Transformation Example</vt:lpstr>
      <vt:lpstr>Geometric Transformations</vt:lpstr>
      <vt:lpstr>Geometric Transformations</vt:lpstr>
      <vt:lpstr>Geometric Transformations</vt:lpstr>
      <vt:lpstr>PowerPoint Presentation</vt:lpstr>
      <vt:lpstr>End of Lecture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DIP 2021</dc:creator>
  <cp:lastModifiedBy>USER</cp:lastModifiedBy>
  <cp:revision>97</cp:revision>
  <dcterms:created xsi:type="dcterms:W3CDTF">2021-05-31T17:42:41Z</dcterms:created>
  <dcterms:modified xsi:type="dcterms:W3CDTF">2023-02-17T03:23:59Z</dcterms:modified>
</cp:coreProperties>
</file>