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314" r:id="rId3"/>
    <p:sldId id="315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 autoAdjust="0"/>
    <p:restoredTop sz="94660"/>
  </p:normalViewPr>
  <p:slideViewPr>
    <p:cSldViewPr snapToGrid="0">
      <p:cViewPr>
        <p:scale>
          <a:sx n="80" d="100"/>
          <a:sy n="80" d="100"/>
        </p:scale>
        <p:origin x="-16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5" Type="http://schemas.openxmlformats.org/officeDocument/2006/relationships/image" Target="../media/image12.wmf"/><Relationship Id="rId4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wmf"/><Relationship Id="rId4" Type="http://schemas.openxmlformats.org/officeDocument/2006/relationships/image" Target="../media/image8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image" Target="../media/image9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0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emf"/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4F635-0AEF-4E77-B06B-AFB07FA4C47F}" type="datetimeFigureOut">
              <a:rPr lang="en-IN" smtClean="0"/>
              <a:t>19-02-2023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3F682-D31D-4127-82A6-5FA2BB7EEC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657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866EE013-6249-4D9F-A070-F79191A3E97B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18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747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39E1822A-3551-41BB-8EB3-DA0A431B2C0E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27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849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0EB69D3B-1856-4115-86D7-565428914C87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28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860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FC544A9C-9688-4565-B7AE-D37E7DF2A986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29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870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C2213CCA-104E-4912-BE65-8CD66FE6DBBA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30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880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125155E4-08C8-46E7-A01C-E958AFE166F3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31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890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B807FD4B-0FCE-475C-921D-640B672C81BE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32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901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9948029C-17E8-48D3-84CD-2D7062E2A980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33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911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0F410820-1C76-4FAA-B670-BCEE33329FF7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34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921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D7C08C5F-B313-4C32-A1A2-04B5CF73E647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35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931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6CBAA563-CD4C-457A-90ED-D2635782117C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36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942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550FDD1A-484B-4336-A1D1-A4A8523333B6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19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768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7A75ABD1-9DFC-4F85-9B5B-16A170F376E0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37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952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4B5952EF-3A00-477D-A966-D00662493CDF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38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962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171CD9D5-306F-4443-A959-40032B5F89D4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39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972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F7309CA3-07F8-4CEC-837A-82BE516D8191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40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983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0FE201A3-50E3-4BB2-9E05-61675D8B4845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41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993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C8B4342C-C84A-4204-AF3C-C879D946A643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42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003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72A49F12-913A-405A-9834-E12E1B62D0B1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43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013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041E1287-FFD4-4163-B5CF-095C9D26C7A3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44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024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A876CB5F-3ECA-49F1-BC71-3186CA3FC022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45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034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23496426-DE91-45F0-8C08-D88762FCEEF9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46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044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E9D0DF55-278F-44CC-8D3E-15F2729D6C7A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20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778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64C05F6E-3C04-4731-88AD-BE1A76A32341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47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054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DEE9DAD6-0410-4BDE-9CBF-FC8DEF677C9A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48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064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CC80767C-F9FD-4CDF-9715-97ADBAD4154C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49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075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C06DC752-3DBB-495B-A3B8-B6EF9A2E27ED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50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085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382B2F21-3B85-4078-8BA7-9F7EBC072A1B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51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095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619A18CC-F748-49AB-815F-BD9F51438245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52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105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89CC16E3-52B4-405E-8C6D-6959BCA5B37E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53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116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E0E29525-D8E9-458C-AAA3-ABE8B0BAF7A9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54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126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FE5C2159-8970-4171-9EA8-5B01DE36E615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55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136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24FB2EE7-8FDD-4226-8E0C-1534549B3F3B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56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146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A025B3E2-F484-48AA-A164-C0B530680FE2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21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788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760A1A22-D309-43C0-B6E9-F2F3E61489AF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22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798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19F11855-5EB3-4FE0-8F74-B418D107ED78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23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808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4A85F4E6-8504-4016-B9C5-1B00061D9B30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24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819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18003483-D24B-4350-AD44-546C9A8EBF06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25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829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fld id="{B154A93D-29EB-4071-984D-B1CFE5702A8F}" type="slidenum">
              <a:rPr lang="en-US" altLang="zh-TW" sz="1200">
                <a:solidFill>
                  <a:srgbClr val="000000"/>
                </a:solidFill>
                <a:ea typeface="新細明體" charset="-120"/>
              </a:rPr>
              <a:pPr/>
              <a:t>26</a:t>
            </a:fld>
            <a:endParaRPr lang="zh-TW" sz="12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839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32D501-746F-4E41-BFE2-4E3ACFB4F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4572000" cy="2387600"/>
          </a:xfrm>
        </p:spPr>
        <p:txBody>
          <a:bodyPr anchor="b"/>
          <a:lstStyle>
            <a:lvl1pPr algn="ctr">
              <a:defRPr sz="6000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A234AA16-1CD2-427B-863A-02977B1378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8" r="7368" b="18503"/>
          <a:stretch/>
        </p:blipFill>
        <p:spPr bwMode="auto">
          <a:xfrm>
            <a:off x="0" y="8784"/>
            <a:ext cx="6096000" cy="684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7E8F256-B933-4421-9C97-633533CB51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43048" y="4983222"/>
            <a:ext cx="8163252" cy="1530229"/>
          </a:xfrm>
          <a:prstGeom prst="rect">
            <a:avLst/>
          </a:prstGeom>
        </p:spPr>
      </p:pic>
      <p:pic>
        <p:nvPicPr>
          <p:cNvPr id="11" name="Picture 2" descr="Jadavpur University - Wikipedia">
            <a:extLst>
              <a:ext uri="{FF2B5EF4-FFF2-40B4-BE49-F238E27FC236}">
                <a16:creationId xmlns="" xmlns:a16="http://schemas.microsoft.com/office/drawing/2014/main" id="{5F844005-B061-4DCD-AFFB-1C792AD669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421" y="8783"/>
            <a:ext cx="1113579" cy="111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792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883F66-ED6D-4AFF-997D-C59E2AA83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3547A9-A34D-4449-A851-22B5E67A9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29C2F339-8A6D-4FFF-889C-C07FA7DC65AA}"/>
              </a:ext>
            </a:extLst>
          </p:cNvPr>
          <p:cNvSpPr/>
          <p:nvPr userDrawn="1"/>
        </p:nvSpPr>
        <p:spPr>
          <a:xfrm>
            <a:off x="0" y="6187473"/>
            <a:ext cx="12192000" cy="681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E421A07-E6B4-4348-9603-CF3C7A188602}"/>
              </a:ext>
            </a:extLst>
          </p:cNvPr>
          <p:cNvSpPr txBox="1"/>
          <p:nvPr userDrawn="1"/>
        </p:nvSpPr>
        <p:spPr>
          <a:xfrm>
            <a:off x="199696" y="6332815"/>
            <a:ext cx="249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Digital Image Processing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108AD00-95F0-4AD8-AC6E-430D97FC2567}"/>
              </a:ext>
            </a:extLst>
          </p:cNvPr>
          <p:cNvSpPr txBox="1"/>
          <p:nvPr userDrawn="1"/>
        </p:nvSpPr>
        <p:spPr>
          <a:xfrm>
            <a:off x="6369268" y="6403869"/>
            <a:ext cx="449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Prof.Sheli</a:t>
            </a:r>
            <a:r>
              <a:rPr lang="en-US" b="1" dirty="0">
                <a:solidFill>
                  <a:schemeClr val="bg1"/>
                </a:solidFill>
              </a:rPr>
              <a:t> Sinha Chaudhuri. Dept of ETCE , JU 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C9324A5-3AC4-4C2D-A0BB-56F631EB9D6D}"/>
              </a:ext>
            </a:extLst>
          </p:cNvPr>
          <p:cNvSpPr txBox="1"/>
          <p:nvPr userDrawn="1"/>
        </p:nvSpPr>
        <p:spPr>
          <a:xfrm>
            <a:off x="11535128" y="640386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78AF5AD-F6F3-4AB0-9096-E3001949BB92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26" name="Picture 2" descr="Jadavpur University - Wikipedia">
            <a:extLst>
              <a:ext uri="{FF2B5EF4-FFF2-40B4-BE49-F238E27FC236}">
                <a16:creationId xmlns="" xmlns:a16="http://schemas.microsoft.com/office/drawing/2014/main" id="{CB31C64B-B5D5-41B5-834E-861A02031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-2349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6395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3BD1-BB4C-4CC4-ABC7-D984D509042A}" type="datetimeFigureOut">
              <a:rPr lang="en-IN" smtClean="0"/>
              <a:t>19-02-2023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34A2-F8A7-4E25-9F83-229DCB3A23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72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3BD1-BB4C-4CC4-ABC7-D984D509042A}" type="datetimeFigureOut">
              <a:rPr lang="en-IN" smtClean="0"/>
              <a:t>19-02-2023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34A2-F8A7-4E25-9F83-229DCB3A23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74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3BD1-BB4C-4CC4-ABC7-D984D509042A}" type="datetimeFigureOut">
              <a:rPr lang="en-IN" smtClean="0"/>
              <a:t>19-02-2023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34A2-F8A7-4E25-9F83-229DCB3A23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563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BB4E6BE-B19A-455C-990D-9F43D124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CA0A52-D4DC-413A-9646-040F36E0D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09CEDF-DB5F-4633-8F3B-9A6F2BFBF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0B836-C254-4FD7-BC18-0C406B910447}" type="datetimeFigureOut">
              <a:rPr lang="en-IN" smtClean="0"/>
              <a:t>19-02-2023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094195-EA48-4844-B383-9B1BB6AA1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595E90-48A8-4F58-8B41-8FC6FA163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41855-0CAB-45B8-B4C7-77318FC22CEF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29C2F339-8A6D-4FFF-889C-C07FA7DC65AA}"/>
              </a:ext>
            </a:extLst>
          </p:cNvPr>
          <p:cNvSpPr/>
          <p:nvPr userDrawn="1"/>
        </p:nvSpPr>
        <p:spPr>
          <a:xfrm>
            <a:off x="0" y="6187473"/>
            <a:ext cx="12192000" cy="681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E421A07-E6B4-4348-9603-CF3C7A188602}"/>
              </a:ext>
            </a:extLst>
          </p:cNvPr>
          <p:cNvSpPr txBox="1"/>
          <p:nvPr userDrawn="1"/>
        </p:nvSpPr>
        <p:spPr>
          <a:xfrm>
            <a:off x="199696" y="6332815"/>
            <a:ext cx="249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Digital Image Processing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108AD00-95F0-4AD8-AC6E-430D97FC2567}"/>
              </a:ext>
            </a:extLst>
          </p:cNvPr>
          <p:cNvSpPr txBox="1"/>
          <p:nvPr userDrawn="1"/>
        </p:nvSpPr>
        <p:spPr>
          <a:xfrm>
            <a:off x="6369268" y="6403869"/>
            <a:ext cx="449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Prof.Sheli</a:t>
            </a:r>
            <a:r>
              <a:rPr lang="en-US" b="1" dirty="0">
                <a:solidFill>
                  <a:schemeClr val="bg1"/>
                </a:solidFill>
              </a:rPr>
              <a:t> Sinha Chaudhuri. Dept of ETCE , JU 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C9324A5-3AC4-4C2D-A0BB-56F631EB9D6D}"/>
              </a:ext>
            </a:extLst>
          </p:cNvPr>
          <p:cNvSpPr txBox="1"/>
          <p:nvPr userDrawn="1"/>
        </p:nvSpPr>
        <p:spPr>
          <a:xfrm>
            <a:off x="11535128" y="640386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78AF5AD-F6F3-4AB0-9096-E3001949BB92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2" descr="Jadavpur University - Wikipedia">
            <a:extLst>
              <a:ext uri="{FF2B5EF4-FFF2-40B4-BE49-F238E27FC236}">
                <a16:creationId xmlns="" xmlns:a16="http://schemas.microsoft.com/office/drawing/2014/main" id="{CB31C64B-B5D5-41B5-834E-861A02031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-2349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79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53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56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57.e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5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62.emf"/><Relationship Id="rId4" Type="http://schemas.openxmlformats.org/officeDocument/2006/relationships/oleObject" Target="../embeddings/oleObject3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8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13" Type="http://schemas.openxmlformats.org/officeDocument/2006/relationships/image" Target="../media/image82.png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80.e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85.png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image" Target="../media/image84.png"/><Relationship Id="rId10" Type="http://schemas.openxmlformats.org/officeDocument/2006/relationships/image" Target="../media/image79.emf"/><Relationship Id="rId4" Type="http://schemas.openxmlformats.org/officeDocument/2006/relationships/image" Target="../media/image81.png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8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7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9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9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1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9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7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478C78-3ED7-4468-B4A9-718D129B8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2"/>
            <a:ext cx="4572000" cy="31276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Image Enhancement in Frequency Domain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50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022465" cy="54927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rebuchet MS" pitchFamily="34" charset="0"/>
              </a:rPr>
              <a:t>Signals in Frequency Domain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999" y="1530863"/>
            <a:ext cx="8352244" cy="417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6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130048" cy="549274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rebuchet MS" pitchFamily="34" charset="0"/>
              </a:rPr>
              <a:t>Signals in Frequency Domain</a:t>
            </a:r>
            <a:endParaRPr lang="en-IN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915473" y="1297592"/>
            <a:ext cx="945202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normAutofit fontScale="92500" lnSpcReduction="20000"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 indent="-223838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spcBef>
                <a:spcPts val="700"/>
              </a:spcBef>
              <a:buFont typeface="Times New Roman" pitchFamily="16" charset="0"/>
              <a:buChar char="•"/>
              <a:defRPr/>
            </a:pPr>
            <a:r>
              <a:rPr lang="en-US" sz="2800" dirty="0" smtClean="0">
                <a:ea typeface="新細明體" charset="-12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ea typeface="新細明體" charset="-120"/>
              </a:rPr>
              <a:t>two-dimensional</a:t>
            </a:r>
            <a:r>
              <a:rPr lang="en-US" sz="2800" dirty="0" smtClean="0">
                <a:ea typeface="新細明體" charset="-120"/>
              </a:rPr>
              <a:t> Fourier transform and its inverse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  <a:defRPr/>
            </a:pPr>
            <a:r>
              <a:rPr lang="en-US" dirty="0" smtClean="0">
                <a:ea typeface="新細明體" charset="-120"/>
              </a:rPr>
              <a:t>Fourier transform (</a:t>
            </a:r>
            <a:r>
              <a:rPr lang="en-US" dirty="0" smtClean="0">
                <a:solidFill>
                  <a:srgbClr val="FF0000"/>
                </a:solidFill>
                <a:ea typeface="新細明體" charset="-120"/>
              </a:rPr>
              <a:t>discrete case</a:t>
            </a:r>
            <a:r>
              <a:rPr lang="en-US" dirty="0" smtClean="0">
                <a:ea typeface="新細明體" charset="-120"/>
              </a:rPr>
              <a:t>) DTC</a:t>
            </a:r>
          </a:p>
          <a:p>
            <a:pPr marL="741363" lvl="1"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  <a:p>
            <a:pPr marL="741363" lvl="1"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  <a:p>
            <a:pPr marL="741363" lvl="1"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  <a:defRPr/>
            </a:pPr>
            <a:endParaRPr lang="en-US" dirty="0" smtClean="0">
              <a:ea typeface="新細明體" charset="-120"/>
            </a:endParaRP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  <a:defRPr/>
            </a:pPr>
            <a:endParaRPr lang="en-US" dirty="0">
              <a:ea typeface="新細明體" charset="-120"/>
            </a:endParaRP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  <a:defRPr/>
            </a:pPr>
            <a:r>
              <a:rPr lang="en-US" dirty="0" smtClean="0">
                <a:ea typeface="新細明體" charset="-120"/>
              </a:rPr>
              <a:t>Inverse Fourier transform:</a:t>
            </a:r>
          </a:p>
          <a:p>
            <a:pPr marL="741363" lvl="1"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  <a:p>
            <a:pPr marL="741363" lvl="1"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  <a:p>
            <a:pPr marL="741363" lvl="1"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  <a:p>
            <a:pPr lvl="2">
              <a:spcBef>
                <a:spcPts val="500"/>
              </a:spcBef>
              <a:buClrTx/>
              <a:buFontTx/>
              <a:buNone/>
              <a:defRPr/>
            </a:pPr>
            <a:endParaRPr lang="en-US" sz="2000" i="1" dirty="0" smtClean="0">
              <a:ea typeface="新細明體" charset="-120"/>
            </a:endParaRPr>
          </a:p>
          <a:p>
            <a:pPr lvl="2">
              <a:spcBef>
                <a:spcPts val="500"/>
              </a:spcBef>
              <a:buFont typeface="Times New Roman" pitchFamily="16" charset="0"/>
              <a:buChar char="•"/>
              <a:defRPr/>
            </a:pPr>
            <a:r>
              <a:rPr lang="en-US" sz="2000" i="1" dirty="0" smtClean="0">
                <a:ea typeface="新細明體" charset="-120"/>
              </a:rPr>
              <a:t>u</a:t>
            </a:r>
            <a:r>
              <a:rPr lang="en-US" sz="2000" dirty="0" smtClean="0">
                <a:ea typeface="新細明體" charset="-120"/>
              </a:rPr>
              <a:t>, </a:t>
            </a:r>
            <a:r>
              <a:rPr lang="en-US" sz="2000" i="1" dirty="0" smtClean="0">
                <a:ea typeface="新細明體" charset="-120"/>
              </a:rPr>
              <a:t>v </a:t>
            </a:r>
            <a:r>
              <a:rPr lang="en-US" sz="2000" dirty="0" smtClean="0">
                <a:ea typeface="新細明體" charset="-120"/>
              </a:rPr>
              <a:t>: the transform or frequency variables</a:t>
            </a:r>
          </a:p>
          <a:p>
            <a:pPr lvl="2">
              <a:spcBef>
                <a:spcPts val="500"/>
              </a:spcBef>
              <a:buFont typeface="Times New Roman" pitchFamily="16" charset="0"/>
              <a:buChar char="•"/>
              <a:defRPr/>
            </a:pPr>
            <a:r>
              <a:rPr lang="en-US" sz="2000" i="1" dirty="0" smtClean="0">
                <a:ea typeface="新細明體" charset="-120"/>
              </a:rPr>
              <a:t>x</a:t>
            </a:r>
            <a:r>
              <a:rPr lang="en-US" sz="2000" dirty="0" smtClean="0">
                <a:ea typeface="新細明體" charset="-120"/>
              </a:rPr>
              <a:t>,</a:t>
            </a:r>
            <a:r>
              <a:rPr lang="en-US" sz="2000" i="1" dirty="0" smtClean="0">
                <a:ea typeface="新細明體" charset="-120"/>
              </a:rPr>
              <a:t> y</a:t>
            </a:r>
            <a:r>
              <a:rPr lang="en-US" sz="2000" dirty="0" smtClean="0">
                <a:ea typeface="新細明體" charset="-120"/>
              </a:rPr>
              <a:t> : the spatial or image variables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945058"/>
              </p:ext>
            </p:extLst>
          </p:nvPr>
        </p:nvGraphicFramePr>
        <p:xfrm>
          <a:off x="2024915" y="1995886"/>
          <a:ext cx="7147984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r:id="rId3" imgW="3142800" imgH="618866" progId="Equation.3">
                  <p:embed/>
                </p:oleObj>
              </mc:Choice>
              <mc:Fallback>
                <p:oleObj r:id="rId3" imgW="3142800" imgH="61886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915" y="1995886"/>
                        <a:ext cx="7147984" cy="129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121837"/>
              </p:ext>
            </p:extLst>
          </p:nvPr>
        </p:nvGraphicFramePr>
        <p:xfrm>
          <a:off x="2172442" y="3811881"/>
          <a:ext cx="5856816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5" imgW="2425680" imgH="660240" progId="Equation.3">
                  <p:embed/>
                </p:oleObj>
              </mc:Choice>
              <mc:Fallback>
                <p:oleObj name="Equation" r:id="rId5" imgW="24256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442" y="3811881"/>
                        <a:ext cx="5856816" cy="119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31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198217" cy="626548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rebuchet MS" pitchFamily="34" charset="0"/>
              </a:rPr>
              <a:t>Signals in Frequency Domain</a:t>
            </a:r>
            <a:endParaRPr lang="en-IN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6" charset="0"/>
              <a:buChar char="•"/>
              <a:defRPr/>
            </a:pPr>
            <a:r>
              <a:rPr lang="en-US" dirty="0" smtClean="0">
                <a:ea typeface="新細明體" charset="-120"/>
              </a:rPr>
              <a:t>We define the Fourier spectrum, phase angle, and power spectrum as follows:</a:t>
            </a:r>
          </a:p>
          <a:p>
            <a:pPr marL="341313"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  <a:p>
            <a:pPr marL="341313">
              <a:spcBef>
                <a:spcPts val="700"/>
              </a:spcBef>
              <a:buClrTx/>
              <a:buFontTx/>
              <a:buNone/>
              <a:defRPr/>
            </a:pPr>
            <a:endParaRPr lang="en-US" sz="2800" dirty="0" smtClean="0">
              <a:ea typeface="新細明體" charset="-120"/>
            </a:endParaRPr>
          </a:p>
          <a:p>
            <a:pPr marL="341313">
              <a:spcBef>
                <a:spcPts val="700"/>
              </a:spcBef>
              <a:buClrTx/>
              <a:buFontTx/>
              <a:buNone/>
              <a:defRPr/>
            </a:pPr>
            <a:endParaRPr lang="en-US" sz="2800" dirty="0" smtClean="0">
              <a:ea typeface="新細明體" charset="-120"/>
            </a:endParaRPr>
          </a:p>
          <a:p>
            <a:pPr marL="341313">
              <a:spcBef>
                <a:spcPts val="700"/>
              </a:spcBef>
              <a:buClrTx/>
              <a:buFontTx/>
              <a:buNone/>
              <a:defRPr/>
            </a:pPr>
            <a:endParaRPr lang="en-US" sz="2800" dirty="0" smtClean="0">
              <a:ea typeface="新細明體" charset="-120"/>
            </a:endParaRPr>
          </a:p>
          <a:p>
            <a:pPr marL="341313">
              <a:spcBef>
                <a:spcPts val="700"/>
              </a:spcBef>
              <a:buClrTx/>
              <a:buFontTx/>
              <a:buNone/>
              <a:defRPr/>
            </a:pPr>
            <a:endParaRPr lang="en-US" sz="2800" dirty="0" smtClean="0">
              <a:ea typeface="新細明體" charset="-120"/>
            </a:endParaRP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  <a:defRPr/>
            </a:pPr>
            <a:endParaRPr lang="en-US" i="1" dirty="0" smtClean="0">
              <a:ea typeface="新細明體" charset="-120"/>
            </a:endParaRP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  <a:defRPr/>
            </a:pPr>
            <a:r>
              <a:rPr lang="en-US" i="1" dirty="0" smtClean="0">
                <a:ea typeface="新細明體" charset="-120"/>
              </a:rPr>
              <a:t>R</a:t>
            </a:r>
            <a:r>
              <a:rPr lang="en-US" dirty="0" smtClean="0">
                <a:ea typeface="新細明體" charset="-120"/>
              </a:rPr>
              <a:t>(</a:t>
            </a:r>
            <a:r>
              <a:rPr lang="en-US" i="1" dirty="0" err="1" smtClean="0">
                <a:ea typeface="新細明體" charset="-120"/>
              </a:rPr>
              <a:t>u,v</a:t>
            </a:r>
            <a:r>
              <a:rPr lang="en-US" dirty="0" smtClean="0">
                <a:ea typeface="新細明體" charset="-120"/>
              </a:rPr>
              <a:t>): the real part of </a:t>
            </a:r>
            <a:r>
              <a:rPr lang="en-US" i="1" dirty="0" smtClean="0">
                <a:ea typeface="新細明體" charset="-120"/>
              </a:rPr>
              <a:t>F</a:t>
            </a:r>
            <a:r>
              <a:rPr lang="en-US" dirty="0" smtClean="0">
                <a:ea typeface="新細明體" charset="-120"/>
              </a:rPr>
              <a:t>(</a:t>
            </a:r>
            <a:r>
              <a:rPr lang="en-US" i="1" dirty="0" err="1" smtClean="0">
                <a:ea typeface="新細明體" charset="-120"/>
              </a:rPr>
              <a:t>u,v</a:t>
            </a:r>
            <a:r>
              <a:rPr lang="en-US" dirty="0" smtClean="0">
                <a:ea typeface="新細明體" charset="-120"/>
              </a:rPr>
              <a:t>)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  <a:defRPr/>
            </a:pPr>
            <a:r>
              <a:rPr lang="en-US" i="1" dirty="0" smtClean="0">
                <a:ea typeface="新細明體" charset="-120"/>
              </a:rPr>
              <a:t>I</a:t>
            </a:r>
            <a:r>
              <a:rPr lang="en-US" dirty="0" smtClean="0">
                <a:ea typeface="新細明體" charset="-120"/>
              </a:rPr>
              <a:t>(</a:t>
            </a:r>
            <a:r>
              <a:rPr lang="en-US" i="1" dirty="0" err="1" smtClean="0">
                <a:ea typeface="新細明體" charset="-120"/>
              </a:rPr>
              <a:t>u,v</a:t>
            </a:r>
            <a:r>
              <a:rPr lang="en-US" dirty="0" smtClean="0">
                <a:ea typeface="新細明體" charset="-120"/>
              </a:rPr>
              <a:t>): the imaginary part of </a:t>
            </a:r>
            <a:r>
              <a:rPr lang="en-US" i="1" dirty="0" smtClean="0">
                <a:ea typeface="新細明體" charset="-120"/>
              </a:rPr>
              <a:t>F</a:t>
            </a:r>
            <a:r>
              <a:rPr lang="en-US" dirty="0" smtClean="0">
                <a:ea typeface="新細明體" charset="-120"/>
              </a:rPr>
              <a:t>(</a:t>
            </a:r>
            <a:r>
              <a:rPr lang="en-US" i="1" dirty="0" err="1" smtClean="0">
                <a:ea typeface="新細明體" charset="-120"/>
              </a:rPr>
              <a:t>u,v</a:t>
            </a:r>
            <a:r>
              <a:rPr lang="en-US" dirty="0" smtClean="0">
                <a:ea typeface="新細明體" charset="-120"/>
              </a:rPr>
              <a:t>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359727"/>
              </p:ext>
            </p:extLst>
          </p:nvPr>
        </p:nvGraphicFramePr>
        <p:xfrm>
          <a:off x="1883655" y="2359876"/>
          <a:ext cx="7687733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3" imgW="3377880" imgH="1130040" progId="Equation.3">
                  <p:embed/>
                </p:oleObj>
              </mc:Choice>
              <mc:Fallback>
                <p:oleObj name="Equation" r:id="rId3" imgW="3377880" imgH="1130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3655" y="2359876"/>
                        <a:ext cx="7687733" cy="224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097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10" y="339369"/>
            <a:ext cx="7945192" cy="65230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rebuchet MS" pitchFamily="34" charset="0"/>
              </a:rPr>
              <a:t>Signals in Frequency Domain</a:t>
            </a:r>
            <a:endParaRPr lang="en-IN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851079" y="1465017"/>
            <a:ext cx="9812628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spcBef>
                <a:spcPts val="700"/>
              </a:spcBef>
              <a:buFont typeface="Times New Roman" pitchFamily="16" charset="0"/>
              <a:buChar char="•"/>
              <a:defRPr/>
            </a:pPr>
            <a:r>
              <a:rPr lang="en-US" sz="2800" dirty="0" smtClean="0">
                <a:ea typeface="新細明體" charset="-120"/>
              </a:rPr>
              <a:t>Some properties of Fourier transform:</a:t>
            </a:r>
          </a:p>
          <a:p>
            <a:pPr marL="341313">
              <a:spcBef>
                <a:spcPts val="700"/>
              </a:spcBef>
              <a:buClrTx/>
              <a:buFontTx/>
              <a:buNone/>
              <a:defRPr/>
            </a:pPr>
            <a:endParaRPr lang="en-US" sz="2800" dirty="0" smtClean="0">
              <a:ea typeface="新細明體" charset="-120"/>
            </a:endParaRPr>
          </a:p>
          <a:p>
            <a:pPr marL="341313">
              <a:spcBef>
                <a:spcPts val="700"/>
              </a:spcBef>
              <a:buClrTx/>
              <a:buFontTx/>
              <a:buNone/>
              <a:defRPr/>
            </a:pPr>
            <a:endParaRPr lang="en-US" sz="2800" dirty="0" smtClean="0">
              <a:ea typeface="新細明體" charset="-120"/>
            </a:endParaRPr>
          </a:p>
          <a:p>
            <a:pPr marL="341313">
              <a:spcBef>
                <a:spcPts val="700"/>
              </a:spcBef>
              <a:buClrTx/>
              <a:buFontTx/>
              <a:buNone/>
              <a:defRPr/>
            </a:pPr>
            <a:endParaRPr lang="en-US" sz="2800" dirty="0" smtClean="0">
              <a:ea typeface="新細明體" charset="-120"/>
            </a:endParaRPr>
          </a:p>
          <a:p>
            <a:pPr marL="341313">
              <a:spcBef>
                <a:spcPts val="700"/>
              </a:spcBef>
              <a:buClrTx/>
              <a:buFontTx/>
              <a:buNone/>
              <a:defRPr/>
            </a:pPr>
            <a:endParaRPr lang="en-US" sz="2800" dirty="0" smtClean="0">
              <a:ea typeface="新細明體" charset="-120"/>
            </a:endParaRPr>
          </a:p>
          <a:p>
            <a:pPr marL="341313">
              <a:spcBef>
                <a:spcPts val="700"/>
              </a:spcBef>
              <a:buClrTx/>
              <a:buFontTx/>
              <a:buNone/>
              <a:defRPr/>
            </a:pPr>
            <a:endParaRPr lang="en-US" sz="2800" dirty="0" smtClean="0">
              <a:ea typeface="新細明體" charset="-12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327540"/>
              </p:ext>
            </p:extLst>
          </p:nvPr>
        </p:nvGraphicFramePr>
        <p:xfrm>
          <a:off x="1612901" y="2006601"/>
          <a:ext cx="8035495" cy="3354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3" imgW="2869920" imgH="1320480" progId="Equation.3">
                  <p:embed/>
                </p:oleObj>
              </mc:Choice>
              <mc:Fallback>
                <p:oleObj name="Equation" r:id="rId3" imgW="286992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1" y="2006601"/>
                        <a:ext cx="8035495" cy="3354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77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43" y="171943"/>
            <a:ext cx="8202769" cy="832610"/>
          </a:xfrm>
        </p:spPr>
        <p:txBody>
          <a:bodyPr/>
          <a:lstStyle/>
          <a:p>
            <a:r>
              <a:rPr lang="en-GB" dirty="0">
                <a:latin typeface="Trebuchet MS" pitchFamily="34" charset="0"/>
              </a:rPr>
              <a:t>Signals in Frequency Domain</a:t>
            </a:r>
            <a:endParaRPr lang="en-I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750855" y="1404803"/>
            <a:ext cx="10831545" cy="186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dirty="0" smtClean="0">
                <a:solidFill>
                  <a:srgbClr val="000000"/>
                </a:solidFill>
                <a:ea typeface="新細明體" charset="-120"/>
              </a:rPr>
              <a:t>The </a:t>
            </a:r>
            <a:r>
              <a:rPr lang="it-IT" sz="2400" dirty="0">
                <a:solidFill>
                  <a:srgbClr val="000000"/>
                </a:solidFill>
                <a:ea typeface="新細明體" charset="-120"/>
              </a:rPr>
              <a:t>2D DFT </a:t>
            </a:r>
            <a:r>
              <a:rPr lang="it-IT" sz="2400" b="1" dirty="0">
                <a:solidFill>
                  <a:srgbClr val="000000"/>
                </a:solidFill>
                <a:ea typeface="新細明體" charset="-120"/>
              </a:rPr>
              <a:t>F(u,v)</a:t>
            </a:r>
            <a:r>
              <a:rPr lang="it-IT" sz="2400" dirty="0">
                <a:solidFill>
                  <a:srgbClr val="000000"/>
                </a:solidFill>
                <a:ea typeface="新細明體" charset="-120"/>
              </a:rPr>
              <a:t> can be obtained by </a:t>
            </a:r>
          </a:p>
          <a:p>
            <a:pPr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dirty="0">
                <a:solidFill>
                  <a:srgbClr val="000000"/>
                </a:solidFill>
                <a:ea typeface="新細明體" charset="-120"/>
              </a:rPr>
              <a:t> taking the 1D DFT of every row of image </a:t>
            </a:r>
            <a:r>
              <a:rPr lang="it-IT" sz="2400" b="1" dirty="0">
                <a:solidFill>
                  <a:srgbClr val="000000"/>
                </a:solidFill>
                <a:ea typeface="新細明體" charset="-120"/>
              </a:rPr>
              <a:t>f(x,y)</a:t>
            </a:r>
            <a:r>
              <a:rPr lang="it-IT" sz="2400" dirty="0">
                <a:solidFill>
                  <a:srgbClr val="000000"/>
                </a:solidFill>
                <a:ea typeface="新細明體" charset="-120"/>
              </a:rPr>
              <a:t>, </a:t>
            </a:r>
            <a:r>
              <a:rPr lang="it-IT" sz="2400" b="1" dirty="0">
                <a:solidFill>
                  <a:srgbClr val="000000"/>
                </a:solidFill>
                <a:ea typeface="新細明體" charset="-120"/>
              </a:rPr>
              <a:t>F(u,y)</a:t>
            </a:r>
            <a:r>
              <a:rPr lang="it-IT" sz="2400" dirty="0">
                <a:solidFill>
                  <a:srgbClr val="000000"/>
                </a:solidFill>
                <a:ea typeface="新細明體" charset="-120"/>
              </a:rPr>
              <a:t>, </a:t>
            </a:r>
          </a:p>
          <a:p>
            <a:pPr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dirty="0">
                <a:solidFill>
                  <a:srgbClr val="000000"/>
                </a:solidFill>
                <a:ea typeface="新細明體" charset="-120"/>
              </a:rPr>
              <a:t> taking the 1D DFT of every column of </a:t>
            </a:r>
            <a:r>
              <a:rPr lang="it-IT" sz="2400" b="1" dirty="0" smtClean="0">
                <a:solidFill>
                  <a:srgbClr val="000000"/>
                </a:solidFill>
                <a:ea typeface="新細明體" charset="-120"/>
              </a:rPr>
              <a:t>F(u,v)</a:t>
            </a:r>
            <a:r>
              <a:rPr lang="it-IT" sz="2400" dirty="0" smtClean="0">
                <a:solidFill>
                  <a:srgbClr val="000000"/>
                </a:solidFill>
                <a:ea typeface="新細明體" charset="-120"/>
              </a:rPr>
              <a:t> </a:t>
            </a:r>
            <a:endParaRPr lang="it-IT" sz="2400" dirty="0">
              <a:solidFill>
                <a:srgbClr val="000000"/>
              </a:solidFill>
              <a:ea typeface="新細明體" charset="-12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dirty="0">
              <a:solidFill>
                <a:srgbClr val="000000"/>
              </a:solidFill>
              <a:ea typeface="新細明體" charset="-12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33" y="3252776"/>
            <a:ext cx="2906184" cy="21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84" y="3252776"/>
            <a:ext cx="2876549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3289289"/>
            <a:ext cx="2827867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80633" y="5510168"/>
            <a:ext cx="8607379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dirty="0" smtClean="0"/>
              <a:t>(a)f(</a:t>
            </a:r>
            <a:r>
              <a:rPr lang="en-US" dirty="0" err="1" smtClean="0"/>
              <a:t>x,y</a:t>
            </a:r>
            <a:r>
              <a:rPr lang="en-US" dirty="0" smtClean="0"/>
              <a:t>)                 (b)F(</a:t>
            </a:r>
            <a:r>
              <a:rPr lang="en-US" dirty="0" err="1" smtClean="0"/>
              <a:t>u,y</a:t>
            </a:r>
            <a:r>
              <a:rPr lang="en-US" dirty="0" smtClean="0"/>
              <a:t>)                            (c)F(</a:t>
            </a:r>
            <a:r>
              <a:rPr lang="en-US" dirty="0" err="1" smtClean="0"/>
              <a:t>u,v</a:t>
            </a:r>
            <a:r>
              <a:rPr lang="en-US" dirty="0" smtClean="0"/>
              <a:t>)</a:t>
            </a:r>
            <a:r>
              <a:rPr lang="en-US" sz="3200" dirty="0" smtClean="0"/>
              <a:t> </a:t>
            </a:r>
          </a:p>
          <a:p>
            <a:pPr marL="341313">
              <a:spcBef>
                <a:spcPts val="800"/>
              </a:spcBef>
              <a:buClrTx/>
              <a:buFontTx/>
              <a:buNone/>
              <a:defRPr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6936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21" y="313610"/>
            <a:ext cx="8099738" cy="716700"/>
          </a:xfrm>
        </p:spPr>
        <p:txBody>
          <a:bodyPr/>
          <a:lstStyle/>
          <a:p>
            <a:r>
              <a:rPr lang="en-GB" dirty="0">
                <a:latin typeface="Trebuchet MS" pitchFamily="34" charset="0"/>
              </a:rPr>
              <a:t>Signals in Frequency Domain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2" y="1196430"/>
            <a:ext cx="10952697" cy="436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352117" y="5554239"/>
            <a:ext cx="728382" cy="463846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000000"/>
                </a:solidFill>
                <a:ea typeface="新細明體" charset="-120"/>
              </a:rPr>
              <a:t>shift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262055" y="5097373"/>
            <a:ext cx="1219200" cy="360362"/>
          </a:xfrm>
          <a:prstGeom prst="rightArrow">
            <a:avLst>
              <a:gd name="adj1" fmla="val 50000"/>
              <a:gd name="adj2" fmla="val 63436"/>
            </a:avLst>
          </a:prstGeom>
          <a:solidFill>
            <a:srgbClr val="00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4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91400" cy="43336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rebuchet MS" pitchFamily="34" charset="0"/>
              </a:rPr>
              <a:t>Signals in Frequency Domain</a:t>
            </a:r>
            <a:endParaRPr lang="en-IN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76" y="1607097"/>
            <a:ext cx="59309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5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275490" cy="56215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rebuchet MS" pitchFamily="34" charset="0"/>
              </a:rPr>
              <a:t>Signals in Frequency Domain</a:t>
            </a:r>
            <a:endParaRPr lang="en-IN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617" y="1648619"/>
            <a:ext cx="2783416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334" y="1637506"/>
            <a:ext cx="2798233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3" y="3953905"/>
            <a:ext cx="2766483" cy="207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034" y="3953905"/>
            <a:ext cx="2798233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5369985" y="2501900"/>
            <a:ext cx="1204383" cy="381000"/>
          </a:xfrm>
          <a:prstGeom prst="rightArrow">
            <a:avLst>
              <a:gd name="adj1" fmla="val 50000"/>
              <a:gd name="adj2" fmla="val 59271"/>
            </a:avLst>
          </a:prstGeom>
          <a:solidFill>
            <a:srgbClr val="00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384800" y="5303839"/>
            <a:ext cx="76364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DFT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369985" y="4653137"/>
            <a:ext cx="1204383" cy="492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5417511" y="3062039"/>
            <a:ext cx="1156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DFT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18067" y="1588"/>
            <a:ext cx="10753978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The Property of Two-Dimensional DFT </a:t>
            </a:r>
          </a:p>
          <a:p>
            <a:pPr algn="ctr">
              <a:buClrTx/>
              <a:buFontTx/>
              <a:buNone/>
            </a:pPr>
            <a:r>
              <a:rPr lang="it-IT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Linear Combination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239395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239395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239395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618067" y="301625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0" y="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0" y="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AutoShape 8"/>
          <p:cNvSpPr>
            <a:spLocks noChangeArrowheads="1"/>
          </p:cNvSpPr>
          <p:nvPr/>
        </p:nvSpPr>
        <p:spPr bwMode="auto">
          <a:xfrm>
            <a:off x="5369985" y="1784350"/>
            <a:ext cx="1204383" cy="381000"/>
          </a:xfrm>
          <a:prstGeom prst="rightArrow">
            <a:avLst>
              <a:gd name="adj1" fmla="val 50000"/>
              <a:gd name="adj2" fmla="val 59271"/>
            </a:avLst>
          </a:prstGeom>
          <a:solidFill>
            <a:srgbClr val="00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9"/>
          <p:cNvSpPr>
            <a:spLocks noChangeArrowheads="1"/>
          </p:cNvSpPr>
          <p:nvPr/>
        </p:nvSpPr>
        <p:spPr bwMode="auto">
          <a:xfrm>
            <a:off x="5336118" y="4868863"/>
            <a:ext cx="1204383" cy="381000"/>
          </a:xfrm>
          <a:prstGeom prst="rightArrow">
            <a:avLst>
              <a:gd name="adj1" fmla="val 50000"/>
              <a:gd name="adj2" fmla="val 59271"/>
            </a:avLst>
          </a:prstGeom>
          <a:solidFill>
            <a:srgbClr val="00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Text Box 10"/>
          <p:cNvSpPr txBox="1">
            <a:spLocks noChangeArrowheads="1"/>
          </p:cNvSpPr>
          <p:nvPr/>
        </p:nvSpPr>
        <p:spPr bwMode="auto">
          <a:xfrm>
            <a:off x="5372100" y="2241551"/>
            <a:ext cx="76364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DFT</a:t>
            </a:r>
          </a:p>
        </p:txBody>
      </p:sp>
      <p:sp>
        <p:nvSpPr>
          <p:cNvPr id="17420" name="Text Box 11"/>
          <p:cNvSpPr txBox="1">
            <a:spLocks noChangeArrowheads="1"/>
          </p:cNvSpPr>
          <p:nvPr/>
        </p:nvSpPr>
        <p:spPr bwMode="auto">
          <a:xfrm>
            <a:off x="5384800" y="5303839"/>
            <a:ext cx="76364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DFT</a:t>
            </a:r>
          </a:p>
        </p:txBody>
      </p:sp>
      <p:pic>
        <p:nvPicPr>
          <p:cNvPr id="1742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133" y="1365250"/>
            <a:ext cx="1625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2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133" y="2741732"/>
            <a:ext cx="1625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58" y="4126361"/>
            <a:ext cx="2736851" cy="20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0" y="281940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Rectangle 16"/>
          <p:cNvSpPr>
            <a:spLocks noChangeArrowheads="1"/>
          </p:cNvSpPr>
          <p:nvPr/>
        </p:nvSpPr>
        <p:spPr bwMode="auto">
          <a:xfrm>
            <a:off x="0" y="281940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Rectangle 17"/>
          <p:cNvSpPr>
            <a:spLocks noChangeArrowheads="1"/>
          </p:cNvSpPr>
          <p:nvPr/>
        </p:nvSpPr>
        <p:spPr bwMode="auto">
          <a:xfrm>
            <a:off x="0" y="281940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27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1" y="1365250"/>
            <a:ext cx="1625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8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1" y="2751138"/>
            <a:ext cx="1625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9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084" y="4045398"/>
            <a:ext cx="2844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30" name="AutoShape 21"/>
          <p:cNvSpPr>
            <a:spLocks noChangeArrowheads="1"/>
          </p:cNvSpPr>
          <p:nvPr/>
        </p:nvSpPr>
        <p:spPr bwMode="auto">
          <a:xfrm>
            <a:off x="5317067" y="3170238"/>
            <a:ext cx="1204384" cy="381000"/>
          </a:xfrm>
          <a:prstGeom prst="rightArrow">
            <a:avLst>
              <a:gd name="adj1" fmla="val 50000"/>
              <a:gd name="adj2" fmla="val 59271"/>
            </a:avLst>
          </a:prstGeom>
          <a:solidFill>
            <a:srgbClr val="00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Text Box 22"/>
          <p:cNvSpPr txBox="1">
            <a:spLocks noChangeArrowheads="1"/>
          </p:cNvSpPr>
          <p:nvPr/>
        </p:nvSpPr>
        <p:spPr bwMode="auto">
          <a:xfrm>
            <a:off x="5306484" y="3706814"/>
            <a:ext cx="76364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DFT</a:t>
            </a:r>
          </a:p>
        </p:txBody>
      </p:sp>
      <p:sp>
        <p:nvSpPr>
          <p:cNvPr id="17432" name="Text Box 23"/>
          <p:cNvSpPr txBox="1">
            <a:spLocks noChangeArrowheads="1"/>
          </p:cNvSpPr>
          <p:nvPr/>
        </p:nvSpPr>
        <p:spPr bwMode="auto">
          <a:xfrm>
            <a:off x="1894417" y="1708191"/>
            <a:ext cx="40457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7433" name="Text Box 24"/>
          <p:cNvSpPr txBox="1">
            <a:spLocks noChangeArrowheads="1"/>
          </p:cNvSpPr>
          <p:nvPr/>
        </p:nvSpPr>
        <p:spPr bwMode="auto">
          <a:xfrm>
            <a:off x="1924052" y="3169434"/>
            <a:ext cx="38694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7434" name="Text Box 25"/>
          <p:cNvSpPr txBox="1">
            <a:spLocks noChangeArrowheads="1"/>
          </p:cNvSpPr>
          <p:nvPr/>
        </p:nvSpPr>
        <p:spPr bwMode="auto">
          <a:xfrm>
            <a:off x="829714" y="4894829"/>
            <a:ext cx="1266991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0.25 * A </a:t>
            </a:r>
          </a:p>
          <a:p>
            <a:pPr>
              <a:buClrTx/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+ 0.75 * B</a:t>
            </a:r>
          </a:p>
        </p:txBody>
      </p:sp>
    </p:spTree>
    <p:extLst>
      <p:ext uri="{BB962C8B-B14F-4D97-AF65-F5344CB8AC3E}">
        <p14:creationId xmlns:p14="http://schemas.microsoft.com/office/powerpoint/2010/main" val="19885977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328016" y="288163"/>
            <a:ext cx="761808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Two-Dimensional DFT with Different Functions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239395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239395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239395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0" y="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0" y="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0" y="281940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0" y="281940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0" y="281940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1058333" y="1925639"/>
            <a:ext cx="153148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Sine wave </a:t>
            </a:r>
          </a:p>
        </p:txBody>
      </p:sp>
      <p:sp>
        <p:nvSpPr>
          <p:cNvPr id="19468" name="Rectangle 11"/>
          <p:cNvSpPr>
            <a:spLocks noChangeArrowheads="1"/>
          </p:cNvSpPr>
          <p:nvPr/>
        </p:nvSpPr>
        <p:spPr bwMode="auto">
          <a:xfrm>
            <a:off x="0" y="281940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Rectangle 12"/>
          <p:cNvSpPr>
            <a:spLocks noChangeArrowheads="1"/>
          </p:cNvSpPr>
          <p:nvPr/>
        </p:nvSpPr>
        <p:spPr bwMode="auto">
          <a:xfrm>
            <a:off x="0" y="281940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Text Box 13"/>
          <p:cNvSpPr txBox="1">
            <a:spLocks noChangeArrowheads="1"/>
          </p:cNvSpPr>
          <p:nvPr/>
        </p:nvSpPr>
        <p:spPr bwMode="auto">
          <a:xfrm>
            <a:off x="867834" y="4192589"/>
            <a:ext cx="140965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it-IT">
                <a:solidFill>
                  <a:srgbClr val="000000"/>
                </a:solidFill>
              </a:rPr>
              <a:t>Rectangle</a:t>
            </a:r>
          </a:p>
        </p:txBody>
      </p:sp>
      <p:sp>
        <p:nvSpPr>
          <p:cNvPr id="19471" name="Rectangle 14"/>
          <p:cNvSpPr>
            <a:spLocks noChangeArrowheads="1"/>
          </p:cNvSpPr>
          <p:nvPr/>
        </p:nvSpPr>
        <p:spPr bwMode="auto">
          <a:xfrm>
            <a:off x="0" y="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7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59" y="1260475"/>
            <a:ext cx="5892800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73" name="Text Box 16"/>
          <p:cNvSpPr txBox="1">
            <a:spLocks noChangeArrowheads="1"/>
          </p:cNvSpPr>
          <p:nvPr/>
        </p:nvSpPr>
        <p:spPr bwMode="auto">
          <a:xfrm>
            <a:off x="8945033" y="1887539"/>
            <a:ext cx="121973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Its DFT </a:t>
            </a:r>
          </a:p>
        </p:txBody>
      </p:sp>
      <p:sp>
        <p:nvSpPr>
          <p:cNvPr id="19474" name="Text Box 17"/>
          <p:cNvSpPr txBox="1">
            <a:spLocks noChangeArrowheads="1"/>
          </p:cNvSpPr>
          <p:nvPr/>
        </p:nvSpPr>
        <p:spPr bwMode="auto">
          <a:xfrm>
            <a:off x="9078385" y="4371976"/>
            <a:ext cx="121973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Its DFT </a:t>
            </a:r>
          </a:p>
        </p:txBody>
      </p:sp>
      <p:sp>
        <p:nvSpPr>
          <p:cNvPr id="19475" name="Rectangle 18"/>
          <p:cNvSpPr>
            <a:spLocks noChangeArrowheads="1"/>
          </p:cNvSpPr>
          <p:nvPr/>
        </p:nvSpPr>
        <p:spPr bwMode="auto">
          <a:xfrm>
            <a:off x="0" y="281940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7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967" y="3941764"/>
            <a:ext cx="5954184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1203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738" y="2768958"/>
            <a:ext cx="7907628" cy="1024675"/>
          </a:xfrm>
        </p:spPr>
        <p:txBody>
          <a:bodyPr/>
          <a:lstStyle/>
          <a:p>
            <a:r>
              <a:rPr lang="en-GB" dirty="0" smtClean="0">
                <a:latin typeface="Trebuchet MS" pitchFamily="34" charset="0"/>
              </a:rPr>
              <a:t>Chapter 4</a:t>
            </a:r>
            <a:endParaRPr lang="en-IN" dirty="0"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78816"/>
            <a:ext cx="8534400" cy="125998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Trebuchet MS" pitchFamily="34" charset="0"/>
              </a:rPr>
              <a:t>Lecture 5/6: </a:t>
            </a:r>
            <a:r>
              <a:rPr lang="en-US" dirty="0">
                <a:solidFill>
                  <a:srgbClr val="002060"/>
                </a:solidFill>
                <a:latin typeface="Trebuchet MS" pitchFamily="34" charset="0"/>
              </a:rPr>
              <a:t>Image Enhancement in Frequency Domain</a:t>
            </a:r>
            <a:endParaRPr lang="en-IN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5" name="AutoShape 4" descr="Spatial and Frequency Domain — Image Processing | by Anshul Sachdev |  VITHelper | 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513" y="434528"/>
            <a:ext cx="6013138" cy="236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Basics steps of frequency domain filtering. The filtering in the... |  Download Scientific Diagr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71655"/>
            <a:ext cx="4982424" cy="202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27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188695" y="236559"/>
            <a:ext cx="974687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Two-Dimensional DFT with Different Functions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239395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239395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239395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0" y="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0" y="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0" y="281940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0" y="281940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0" y="281940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1060452" y="1925638"/>
            <a:ext cx="1763922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it-IT" dirty="0">
                <a:solidFill>
                  <a:srgbClr val="000000"/>
                </a:solidFill>
              </a:rPr>
              <a:t>2D Gaussian</a:t>
            </a:r>
          </a:p>
          <a:p>
            <a:pPr>
              <a:buClrTx/>
              <a:buFontTx/>
              <a:buNone/>
            </a:pPr>
            <a:r>
              <a:rPr lang="it-IT" dirty="0">
                <a:solidFill>
                  <a:srgbClr val="000000"/>
                </a:solidFill>
              </a:rPr>
              <a:t>function </a:t>
            </a:r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0" y="281940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Rectangle 12"/>
          <p:cNvSpPr>
            <a:spLocks noChangeArrowheads="1"/>
          </p:cNvSpPr>
          <p:nvPr/>
        </p:nvSpPr>
        <p:spPr bwMode="auto">
          <a:xfrm>
            <a:off x="0" y="281940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Text Box 13"/>
          <p:cNvSpPr txBox="1">
            <a:spLocks noChangeArrowheads="1"/>
          </p:cNvSpPr>
          <p:nvPr/>
        </p:nvSpPr>
        <p:spPr bwMode="auto">
          <a:xfrm>
            <a:off x="867833" y="4192589"/>
            <a:ext cx="129263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it-IT">
                <a:solidFill>
                  <a:srgbClr val="000000"/>
                </a:solidFill>
              </a:rPr>
              <a:t>Impulses</a:t>
            </a:r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0" y="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Text Box 15"/>
          <p:cNvSpPr txBox="1">
            <a:spLocks noChangeArrowheads="1"/>
          </p:cNvSpPr>
          <p:nvPr/>
        </p:nvSpPr>
        <p:spPr bwMode="auto">
          <a:xfrm>
            <a:off x="8945033" y="1887539"/>
            <a:ext cx="121973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Its DFT </a:t>
            </a:r>
          </a:p>
        </p:txBody>
      </p:sp>
      <p:sp>
        <p:nvSpPr>
          <p:cNvPr id="20497" name="Text Box 16"/>
          <p:cNvSpPr txBox="1">
            <a:spLocks noChangeArrowheads="1"/>
          </p:cNvSpPr>
          <p:nvPr/>
        </p:nvSpPr>
        <p:spPr bwMode="auto">
          <a:xfrm>
            <a:off x="9078385" y="4371976"/>
            <a:ext cx="121973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Its DFT </a:t>
            </a:r>
          </a:p>
        </p:txBody>
      </p:sp>
      <p:sp>
        <p:nvSpPr>
          <p:cNvPr id="20498" name="Rectangle 17"/>
          <p:cNvSpPr>
            <a:spLocks noChangeArrowheads="1"/>
          </p:cNvSpPr>
          <p:nvPr/>
        </p:nvSpPr>
        <p:spPr bwMode="auto">
          <a:xfrm>
            <a:off x="0" y="281940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Rectangle 18"/>
          <p:cNvSpPr>
            <a:spLocks noChangeArrowheads="1"/>
          </p:cNvSpPr>
          <p:nvPr/>
        </p:nvSpPr>
        <p:spPr bwMode="auto">
          <a:xfrm>
            <a:off x="0" y="281940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0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134" y="1498601"/>
            <a:ext cx="502496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1" name="Rectangle 20"/>
          <p:cNvSpPr>
            <a:spLocks noChangeArrowheads="1"/>
          </p:cNvSpPr>
          <p:nvPr/>
        </p:nvSpPr>
        <p:spPr bwMode="auto">
          <a:xfrm>
            <a:off x="0" y="2819400"/>
            <a:ext cx="12192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0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134" y="4010025"/>
            <a:ext cx="5046133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3217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893194" y="255435"/>
            <a:ext cx="838082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Filtering in the Frequency Domain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33" y="1193019"/>
            <a:ext cx="7243233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132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994627" y="277641"/>
            <a:ext cx="10163658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Basics of Filtering in the Frequency Domain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18" y="1995488"/>
            <a:ext cx="10723033" cy="402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5338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740736" y="230375"/>
            <a:ext cx="9032259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Some Basic Filters and Their Functions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767" y="3241229"/>
            <a:ext cx="8295217" cy="284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16489" y="1291108"/>
            <a:ext cx="1108075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spcBef>
                <a:spcPts val="500"/>
              </a:spcBef>
              <a:buFont typeface="Times New Roman" pitchFamily="16" charset="0"/>
              <a:buChar char="•"/>
              <a:defRPr/>
            </a:pPr>
            <a:r>
              <a:rPr lang="en-US" sz="2000" dirty="0" smtClean="0">
                <a:ea typeface="新細明體" charset="-120"/>
              </a:rPr>
              <a:t>Multiply all values of </a:t>
            </a:r>
            <a:r>
              <a:rPr lang="en-US" sz="2000" i="1" dirty="0" smtClean="0">
                <a:ea typeface="新細明體" charset="-120"/>
              </a:rPr>
              <a:t>F</a:t>
            </a:r>
            <a:r>
              <a:rPr lang="en-US" sz="2000" dirty="0" smtClean="0">
                <a:ea typeface="新細明體" charset="-120"/>
              </a:rPr>
              <a:t>(</a:t>
            </a:r>
            <a:r>
              <a:rPr lang="en-US" sz="2000" i="1" dirty="0" err="1" smtClean="0">
                <a:ea typeface="新細明體" charset="-120"/>
              </a:rPr>
              <a:t>u</a:t>
            </a:r>
            <a:r>
              <a:rPr lang="en-US" sz="2000" dirty="0" err="1" smtClean="0">
                <a:ea typeface="新細明體" charset="-120"/>
              </a:rPr>
              <a:t>,</a:t>
            </a:r>
            <a:r>
              <a:rPr lang="en-US" sz="2000" i="1" dirty="0" err="1" smtClean="0">
                <a:ea typeface="新細明體" charset="-120"/>
              </a:rPr>
              <a:t>v</a:t>
            </a:r>
            <a:r>
              <a:rPr lang="en-US" sz="2000" dirty="0" smtClean="0">
                <a:ea typeface="新細明體" charset="-120"/>
              </a:rPr>
              <a:t>) by the filter function (notch filter):</a:t>
            </a:r>
          </a:p>
          <a:p>
            <a:pPr marL="341313">
              <a:spcBef>
                <a:spcPts val="500"/>
              </a:spcBef>
              <a:buClrTx/>
              <a:buFontTx/>
              <a:buNone/>
              <a:defRPr/>
            </a:pPr>
            <a:endParaRPr lang="en-US" sz="2000" dirty="0" smtClean="0">
              <a:ea typeface="新細明體" charset="-120"/>
            </a:endParaRPr>
          </a:p>
          <a:p>
            <a:pPr marL="341313">
              <a:spcBef>
                <a:spcPts val="500"/>
              </a:spcBef>
              <a:buClrTx/>
              <a:buFontTx/>
              <a:buNone/>
              <a:defRPr/>
            </a:pPr>
            <a:endParaRPr lang="en-US" sz="2000" dirty="0" smtClean="0">
              <a:ea typeface="新細明體" charset="-120"/>
            </a:endParaRPr>
          </a:p>
          <a:p>
            <a:pPr lvl="1">
              <a:spcBef>
                <a:spcPts val="500"/>
              </a:spcBef>
              <a:buFont typeface="Times New Roman" pitchFamily="16" charset="0"/>
              <a:buChar char="–"/>
              <a:defRPr/>
            </a:pPr>
            <a:r>
              <a:rPr lang="en-US" sz="2000" dirty="0" smtClean="0">
                <a:ea typeface="新細明體" charset="-120"/>
              </a:rPr>
              <a:t>All this filter would do is set </a:t>
            </a:r>
            <a:r>
              <a:rPr lang="en-US" sz="2000" i="1" dirty="0" smtClean="0">
                <a:ea typeface="新細明體" charset="-120"/>
              </a:rPr>
              <a:t>F</a:t>
            </a:r>
            <a:r>
              <a:rPr lang="en-US" sz="2000" dirty="0" smtClean="0">
                <a:ea typeface="新細明體" charset="-120"/>
              </a:rPr>
              <a:t>(0,0) to zero (force the average value of an image to zero) and leave all frequency components of the Fourier transform untouched.</a:t>
            </a:r>
          </a:p>
        </p:txBody>
      </p:sp>
      <p:graphicFrame>
        <p:nvGraphicFramePr>
          <p:cNvPr id="2355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787821"/>
              </p:ext>
            </p:extLst>
          </p:nvPr>
        </p:nvGraphicFramePr>
        <p:xfrm>
          <a:off x="2266772" y="1766843"/>
          <a:ext cx="5012267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r:id="rId5" imgW="2574214" imgH="442083" progId="">
                  <p:embed/>
                </p:oleObj>
              </mc:Choice>
              <mc:Fallback>
                <p:oleObj r:id="rId5" imgW="2574214" imgH="44208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772" y="1766843"/>
                        <a:ext cx="5012267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31114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940158" y="141669"/>
            <a:ext cx="9459333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Some </a:t>
            </a:r>
            <a:r>
              <a:rPr lang="en-US" sz="40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Basic Filters </a:t>
            </a:r>
            <a:r>
              <a:rPr lang="en-US" sz="40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and Their </a:t>
            </a:r>
            <a:r>
              <a:rPr lang="en-US" sz="40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Functions</a:t>
            </a:r>
            <a:endParaRPr lang="en-US" sz="4000" dirty="0">
              <a:solidFill>
                <a:schemeClr val="tx1"/>
              </a:solidFill>
              <a:latin typeface="Trebuchet MS" pitchFamily="34" charset="0"/>
              <a:ea typeface="新細明體" charset="-12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734" y="909013"/>
            <a:ext cx="7372351" cy="51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940158" y="2060280"/>
            <a:ext cx="194987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dirty="0" err="1">
                <a:solidFill>
                  <a:srgbClr val="000000"/>
                </a:solidFill>
                <a:ea typeface="新細明體" charset="-120"/>
              </a:rPr>
              <a:t>Lowpass</a:t>
            </a:r>
            <a:r>
              <a:rPr lang="en-US" dirty="0">
                <a:solidFill>
                  <a:srgbClr val="000000"/>
                </a:solidFill>
                <a:ea typeface="新細明體" charset="-120"/>
              </a:rPr>
              <a:t> filter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888862" y="4146834"/>
            <a:ext cx="200116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ea typeface="新細明體" charset="-120"/>
              </a:rPr>
              <a:t>Highpass filter</a:t>
            </a:r>
          </a:p>
        </p:txBody>
      </p:sp>
    </p:spTree>
    <p:extLst>
      <p:ext uri="{BB962C8B-B14F-4D97-AF65-F5344CB8AC3E}">
        <p14:creationId xmlns:p14="http://schemas.microsoft.com/office/powerpoint/2010/main" val="41501345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033" y="1768475"/>
            <a:ext cx="9931400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888643" y="260649"/>
            <a:ext cx="9579939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Some Basic Filters and Their Functions</a:t>
            </a:r>
          </a:p>
        </p:txBody>
      </p:sp>
    </p:spTree>
    <p:extLst>
      <p:ext uri="{BB962C8B-B14F-4D97-AF65-F5344CB8AC3E}">
        <p14:creationId xmlns:p14="http://schemas.microsoft.com/office/powerpoint/2010/main" val="32232384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403796" y="131860"/>
            <a:ext cx="8500057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just">
              <a:buClrTx/>
              <a:buFontTx/>
              <a:buNone/>
            </a:pP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Correspondence between Filtering in </a:t>
            </a:r>
          </a:p>
          <a:p>
            <a:pPr algn="just">
              <a:buClrTx/>
              <a:buFontTx/>
              <a:buNone/>
            </a:pP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the Spatial and Frequency Domain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09600" y="1600201"/>
            <a:ext cx="108796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spcBef>
                <a:spcPts val="700"/>
              </a:spcBef>
              <a:buFont typeface="Times New Roman" pitchFamily="16" charset="0"/>
              <a:buChar char="•"/>
              <a:defRPr/>
            </a:pPr>
            <a:r>
              <a:rPr lang="en-US" sz="2800" dirty="0" smtClean="0">
                <a:ea typeface="新細明體" charset="-120"/>
              </a:rPr>
              <a:t>Convolution theorem: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  <a:defRPr/>
            </a:pPr>
            <a:r>
              <a:rPr lang="en-US" dirty="0" smtClean="0">
                <a:ea typeface="新細明體" charset="-120"/>
              </a:rPr>
              <a:t>The discrete convolution of two functions </a:t>
            </a:r>
            <a:r>
              <a:rPr lang="en-US" i="1" dirty="0" smtClean="0">
                <a:ea typeface="新細明體" charset="-120"/>
              </a:rPr>
              <a:t>f</a:t>
            </a:r>
            <a:r>
              <a:rPr lang="en-US" dirty="0" smtClean="0">
                <a:ea typeface="新細明體" charset="-120"/>
              </a:rPr>
              <a:t>(</a:t>
            </a:r>
            <a:r>
              <a:rPr lang="en-US" i="1" dirty="0" err="1" smtClean="0">
                <a:ea typeface="新細明體" charset="-120"/>
              </a:rPr>
              <a:t>x</a:t>
            </a:r>
            <a:r>
              <a:rPr lang="en-US" dirty="0" err="1" smtClean="0">
                <a:ea typeface="新細明體" charset="-120"/>
              </a:rPr>
              <a:t>,</a:t>
            </a:r>
            <a:r>
              <a:rPr lang="en-US" i="1" dirty="0" err="1" smtClean="0">
                <a:ea typeface="新細明體" charset="-120"/>
              </a:rPr>
              <a:t>y</a:t>
            </a:r>
            <a:r>
              <a:rPr lang="en-US" dirty="0" smtClean="0">
                <a:ea typeface="新細明體" charset="-120"/>
              </a:rPr>
              <a:t>) and </a:t>
            </a:r>
            <a:r>
              <a:rPr lang="en-US" i="1" dirty="0" smtClean="0">
                <a:ea typeface="新細明體" charset="-120"/>
              </a:rPr>
              <a:t>h</a:t>
            </a:r>
            <a:r>
              <a:rPr lang="en-US" dirty="0" smtClean="0">
                <a:ea typeface="新細明體" charset="-120"/>
              </a:rPr>
              <a:t>(</a:t>
            </a:r>
            <a:r>
              <a:rPr lang="en-US" i="1" dirty="0" err="1" smtClean="0">
                <a:ea typeface="新細明體" charset="-120"/>
              </a:rPr>
              <a:t>x</a:t>
            </a:r>
            <a:r>
              <a:rPr lang="en-US" dirty="0" err="1" smtClean="0">
                <a:ea typeface="新細明體" charset="-120"/>
              </a:rPr>
              <a:t>,</a:t>
            </a:r>
            <a:r>
              <a:rPr lang="en-US" i="1" dirty="0" err="1" smtClean="0">
                <a:ea typeface="新細明體" charset="-120"/>
              </a:rPr>
              <a:t>y</a:t>
            </a:r>
            <a:r>
              <a:rPr lang="en-US" dirty="0" smtClean="0">
                <a:ea typeface="新細明體" charset="-120"/>
              </a:rPr>
              <a:t>) of size </a:t>
            </a:r>
            <a:r>
              <a:rPr lang="en-US" i="1" dirty="0" smtClean="0">
                <a:ea typeface="新細明體" charset="-120"/>
              </a:rPr>
              <a:t>M×N</a:t>
            </a:r>
            <a:r>
              <a:rPr lang="en-US" dirty="0" smtClean="0">
                <a:ea typeface="新細明體" charset="-120"/>
              </a:rPr>
              <a:t> is defined as</a:t>
            </a:r>
          </a:p>
          <a:p>
            <a:pPr marL="741363" lvl="1"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  <a:p>
            <a:pPr marL="741363" lvl="1"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  <a:defRPr/>
            </a:pPr>
            <a:r>
              <a:rPr lang="en-US" dirty="0" smtClean="0">
                <a:ea typeface="新細明體" charset="-120"/>
              </a:rPr>
              <a:t>Let </a:t>
            </a:r>
            <a:r>
              <a:rPr lang="en-US" i="1" dirty="0" smtClean="0">
                <a:ea typeface="新細明體" charset="-120"/>
              </a:rPr>
              <a:t>F</a:t>
            </a:r>
            <a:r>
              <a:rPr lang="en-US" dirty="0" smtClean="0">
                <a:ea typeface="新細明體" charset="-120"/>
              </a:rPr>
              <a:t>(</a:t>
            </a:r>
            <a:r>
              <a:rPr lang="en-US" i="1" dirty="0" err="1" smtClean="0">
                <a:ea typeface="新細明體" charset="-120"/>
              </a:rPr>
              <a:t>u</a:t>
            </a:r>
            <a:r>
              <a:rPr lang="en-US" dirty="0" err="1" smtClean="0">
                <a:ea typeface="新細明體" charset="-120"/>
              </a:rPr>
              <a:t>,</a:t>
            </a:r>
            <a:r>
              <a:rPr lang="en-US" i="1" dirty="0" err="1" smtClean="0">
                <a:ea typeface="新細明體" charset="-120"/>
              </a:rPr>
              <a:t>v</a:t>
            </a:r>
            <a:r>
              <a:rPr lang="en-US" dirty="0" smtClean="0">
                <a:ea typeface="新細明體" charset="-120"/>
              </a:rPr>
              <a:t>) and </a:t>
            </a:r>
            <a:r>
              <a:rPr lang="en-US" i="1" dirty="0" smtClean="0">
                <a:ea typeface="新細明體" charset="-120"/>
              </a:rPr>
              <a:t>H</a:t>
            </a:r>
            <a:r>
              <a:rPr lang="en-US" dirty="0" smtClean="0">
                <a:ea typeface="新細明體" charset="-120"/>
              </a:rPr>
              <a:t>(</a:t>
            </a:r>
            <a:r>
              <a:rPr lang="en-US" i="1" dirty="0" err="1" smtClean="0">
                <a:ea typeface="新細明體" charset="-120"/>
              </a:rPr>
              <a:t>u</a:t>
            </a:r>
            <a:r>
              <a:rPr lang="en-US" dirty="0" err="1" smtClean="0">
                <a:ea typeface="新細明體" charset="-120"/>
              </a:rPr>
              <a:t>,</a:t>
            </a:r>
            <a:r>
              <a:rPr lang="en-US" i="1" dirty="0" err="1" smtClean="0">
                <a:ea typeface="新細明體" charset="-120"/>
              </a:rPr>
              <a:t>v</a:t>
            </a:r>
            <a:r>
              <a:rPr lang="en-US" dirty="0" smtClean="0">
                <a:ea typeface="新細明體" charset="-120"/>
              </a:rPr>
              <a:t>) denote the Fourier transforms of </a:t>
            </a:r>
            <a:r>
              <a:rPr lang="en-US" i="1" dirty="0" smtClean="0">
                <a:ea typeface="新細明體" charset="-120"/>
              </a:rPr>
              <a:t>f</a:t>
            </a:r>
            <a:r>
              <a:rPr lang="en-US" dirty="0" smtClean="0">
                <a:ea typeface="新細明體" charset="-120"/>
              </a:rPr>
              <a:t>(</a:t>
            </a:r>
            <a:r>
              <a:rPr lang="en-US" i="1" dirty="0" err="1" smtClean="0">
                <a:ea typeface="新細明體" charset="-120"/>
              </a:rPr>
              <a:t>x</a:t>
            </a:r>
            <a:r>
              <a:rPr lang="en-US" dirty="0" err="1" smtClean="0">
                <a:ea typeface="新細明體" charset="-120"/>
              </a:rPr>
              <a:t>,</a:t>
            </a:r>
            <a:r>
              <a:rPr lang="en-US" i="1" dirty="0" err="1" smtClean="0">
                <a:ea typeface="新細明體" charset="-120"/>
              </a:rPr>
              <a:t>y</a:t>
            </a:r>
            <a:r>
              <a:rPr lang="en-US" dirty="0" smtClean="0">
                <a:ea typeface="新細明體" charset="-120"/>
              </a:rPr>
              <a:t>) and </a:t>
            </a:r>
            <a:r>
              <a:rPr lang="en-US" i="1" dirty="0" smtClean="0">
                <a:ea typeface="新細明體" charset="-120"/>
              </a:rPr>
              <a:t>h</a:t>
            </a:r>
            <a:r>
              <a:rPr lang="en-US" dirty="0" smtClean="0">
                <a:ea typeface="新細明體" charset="-120"/>
              </a:rPr>
              <a:t>(</a:t>
            </a:r>
            <a:r>
              <a:rPr lang="en-US" i="1" dirty="0" err="1" smtClean="0">
                <a:ea typeface="新細明體" charset="-120"/>
              </a:rPr>
              <a:t>x</a:t>
            </a:r>
            <a:r>
              <a:rPr lang="en-US" dirty="0" err="1" smtClean="0">
                <a:ea typeface="新細明體" charset="-120"/>
              </a:rPr>
              <a:t>,</a:t>
            </a:r>
            <a:r>
              <a:rPr lang="en-US" i="1" dirty="0" err="1" smtClean="0">
                <a:ea typeface="新細明體" charset="-120"/>
              </a:rPr>
              <a:t>y</a:t>
            </a:r>
            <a:r>
              <a:rPr lang="en-US" dirty="0" smtClean="0">
                <a:ea typeface="新細明體" charset="-120"/>
              </a:rPr>
              <a:t>), then</a:t>
            </a:r>
          </a:p>
          <a:p>
            <a:pPr lvl="1" indent="-273050">
              <a:spcBef>
                <a:spcPts val="600"/>
              </a:spcBef>
              <a:buClrTx/>
              <a:buFontTx/>
              <a:buNone/>
              <a:defRPr/>
            </a:pPr>
            <a:r>
              <a:rPr lang="en-US" sz="2000" dirty="0" smtClean="0">
                <a:ea typeface="新細明體" charset="-120"/>
              </a:rPr>
              <a:t>                                                                                                         </a:t>
            </a:r>
            <a:r>
              <a:rPr lang="en-US" dirty="0" smtClean="0">
                <a:ea typeface="新細明體" charset="-120"/>
              </a:rPr>
              <a:t>Eq. (4.2-31)</a:t>
            </a:r>
          </a:p>
          <a:p>
            <a:pPr lvl="1" indent="-273050">
              <a:spcBef>
                <a:spcPts val="600"/>
              </a:spcBef>
              <a:buClrTx/>
              <a:buFontTx/>
              <a:buNone/>
              <a:defRPr/>
            </a:pPr>
            <a:r>
              <a:rPr lang="en-US" dirty="0" smtClean="0">
                <a:ea typeface="新細明體" charset="-120"/>
              </a:rPr>
              <a:t>                                                                                       Eq. (4.2-32)</a:t>
            </a:r>
          </a:p>
        </p:txBody>
      </p:sp>
      <p:graphicFrame>
        <p:nvGraphicFramePr>
          <p:cNvPr id="266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995516"/>
              </p:ext>
            </p:extLst>
          </p:nvPr>
        </p:nvGraphicFramePr>
        <p:xfrm>
          <a:off x="1671154" y="4287592"/>
          <a:ext cx="517736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r:id="rId4" imgW="16526911" imgH="1597607" progId="">
                  <p:embed/>
                </p:oleObj>
              </mc:Choice>
              <mc:Fallback>
                <p:oleObj r:id="rId4" imgW="16526911" imgH="159760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154" y="4287592"/>
                        <a:ext cx="517736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4"/>
          <p:cNvGraphicFramePr>
            <a:graphicFrameLocks noChangeAspect="1"/>
          </p:cNvGraphicFramePr>
          <p:nvPr/>
        </p:nvGraphicFramePr>
        <p:xfrm>
          <a:off x="1786467" y="2916239"/>
          <a:ext cx="73279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r:id="rId6" imgW="3308268" imgH="442452" progId="">
                  <p:embed/>
                </p:oleObj>
              </mc:Choice>
              <mc:Fallback>
                <p:oleObj r:id="rId6" imgW="3308268" imgH="4424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6467" y="2916239"/>
                        <a:ext cx="73279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631935"/>
              </p:ext>
            </p:extLst>
          </p:nvPr>
        </p:nvGraphicFramePr>
        <p:xfrm>
          <a:off x="1623156" y="4830718"/>
          <a:ext cx="507153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r:id="rId8" imgW="8632000" imgH="834430" progId="">
                  <p:embed/>
                </p:oleObj>
              </mc:Choice>
              <mc:Fallback>
                <p:oleObj r:id="rId8" imgW="8632000" imgH="8344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156" y="4830718"/>
                        <a:ext cx="507153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21469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2131459" y="188641"/>
            <a:ext cx="797075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Correspondence between Filtering in </a:t>
            </a:r>
          </a:p>
          <a:p>
            <a:pPr algn="ctr">
              <a:buClrTx/>
              <a:buFontTx/>
              <a:buNone/>
            </a:pP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the Spatial and Frequency Domain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09600" y="1600201"/>
            <a:ext cx="108796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  <a:lvl2pPr marL="741363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spcBef>
                <a:spcPts val="700"/>
              </a:spcBef>
              <a:buFont typeface="Times New Roman" pitchFamily="16" charset="0"/>
              <a:buChar char="•"/>
              <a:defRPr/>
            </a:pPr>
            <a:r>
              <a:rPr lang="en-US" dirty="0" smtClean="0">
                <a:ea typeface="新細明體" charset="-120"/>
              </a:rPr>
              <a:t>                                 :an impulse function of strength </a:t>
            </a:r>
            <a:r>
              <a:rPr lang="en-US" i="1" dirty="0" smtClean="0">
                <a:ea typeface="新細明體" charset="-120"/>
              </a:rPr>
              <a:t>A</a:t>
            </a:r>
            <a:r>
              <a:rPr lang="en-US" dirty="0" smtClean="0">
                <a:ea typeface="新細明體" charset="-120"/>
              </a:rPr>
              <a:t>, located at coordinates (</a:t>
            </a:r>
            <a:r>
              <a:rPr lang="en-US" i="1" dirty="0" smtClean="0">
                <a:ea typeface="新細明體" charset="-120"/>
              </a:rPr>
              <a:t>x</a:t>
            </a:r>
            <a:r>
              <a:rPr lang="en-US" baseline="-25000" dirty="0" smtClean="0">
                <a:ea typeface="新細明體" charset="-120"/>
              </a:rPr>
              <a:t>0</a:t>
            </a:r>
            <a:r>
              <a:rPr lang="en-US" dirty="0" smtClean="0">
                <a:ea typeface="新細明體" charset="-120"/>
              </a:rPr>
              <a:t>,</a:t>
            </a:r>
            <a:r>
              <a:rPr lang="en-US" i="1" dirty="0" smtClean="0">
                <a:ea typeface="新細明體" charset="-120"/>
              </a:rPr>
              <a:t>y</a:t>
            </a:r>
            <a:r>
              <a:rPr lang="en-US" baseline="-25000" dirty="0" smtClean="0">
                <a:ea typeface="新細明體" charset="-120"/>
              </a:rPr>
              <a:t>0</a:t>
            </a:r>
            <a:r>
              <a:rPr lang="en-US" sz="2800" dirty="0" smtClean="0">
                <a:ea typeface="新細明體" charset="-120"/>
              </a:rPr>
              <a:t>)</a:t>
            </a:r>
          </a:p>
          <a:p>
            <a:pPr marL="341313">
              <a:spcBef>
                <a:spcPts val="700"/>
              </a:spcBef>
              <a:buClrTx/>
              <a:buFontTx/>
              <a:buNone/>
              <a:defRPr/>
            </a:pPr>
            <a:endParaRPr lang="en-US" sz="2800" dirty="0" smtClean="0">
              <a:ea typeface="新細明體" charset="-120"/>
            </a:endParaRPr>
          </a:p>
          <a:p>
            <a:pPr marL="341313">
              <a:spcBef>
                <a:spcPts val="700"/>
              </a:spcBef>
              <a:buClrTx/>
              <a:buFontTx/>
              <a:buNone/>
              <a:defRPr/>
            </a:pPr>
            <a:endParaRPr lang="en-US" sz="2800" dirty="0" smtClean="0">
              <a:ea typeface="新細明體" charset="-120"/>
            </a:endParaRPr>
          </a:p>
          <a:p>
            <a:pPr marL="341313">
              <a:spcBef>
                <a:spcPts val="700"/>
              </a:spcBef>
              <a:buClrTx/>
              <a:buFontTx/>
              <a:buNone/>
              <a:defRPr/>
            </a:pPr>
            <a:endParaRPr lang="en-US" sz="2800" dirty="0" smtClean="0">
              <a:ea typeface="新細明體" charset="-120"/>
            </a:endParaRPr>
          </a:p>
          <a:p>
            <a:pPr marL="342900">
              <a:spcBef>
                <a:spcPts val="600"/>
              </a:spcBef>
              <a:buClrTx/>
              <a:buFontTx/>
              <a:buNone/>
              <a:defRPr/>
            </a:pPr>
            <a:r>
              <a:rPr lang="en-US" dirty="0" smtClean="0">
                <a:ea typeface="新細明體" charset="-120"/>
              </a:rPr>
              <a:t>    where                                                            : a unit impulse located at the origin</a:t>
            </a:r>
          </a:p>
          <a:p>
            <a:pPr>
              <a:spcBef>
                <a:spcPts val="600"/>
              </a:spcBef>
              <a:buFont typeface="Times New Roman" pitchFamily="16" charset="0"/>
              <a:buChar char="•"/>
              <a:defRPr/>
            </a:pPr>
            <a:endParaRPr lang="en-US" dirty="0" smtClean="0">
              <a:ea typeface="新細明體" charset="-120"/>
            </a:endParaRPr>
          </a:p>
          <a:p>
            <a:pPr>
              <a:spcBef>
                <a:spcPts val="600"/>
              </a:spcBef>
              <a:buFont typeface="Times New Roman" pitchFamily="16" charset="0"/>
              <a:buChar char="•"/>
              <a:defRPr/>
            </a:pPr>
            <a:r>
              <a:rPr lang="en-US" dirty="0" smtClean="0">
                <a:ea typeface="新細明體" charset="-120"/>
              </a:rPr>
              <a:t>The Fourier transform of </a:t>
            </a:r>
            <a:r>
              <a:rPr lang="en-US" dirty="0" smtClean="0">
                <a:solidFill>
                  <a:srgbClr val="FF0000"/>
                </a:solidFill>
                <a:ea typeface="新細明體" charset="-120"/>
              </a:rPr>
              <a:t>a unit impulse at the origin </a:t>
            </a:r>
            <a:r>
              <a:rPr lang="en-US" dirty="0" smtClean="0">
                <a:ea typeface="新細明體" charset="-120"/>
              </a:rPr>
              <a:t>(Eq. (4.2-35)) : </a:t>
            </a:r>
          </a:p>
          <a:p>
            <a:pPr lvl="1"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  <a:p>
            <a:pPr lvl="1"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</p:txBody>
      </p:sp>
      <p:graphicFrame>
        <p:nvGraphicFramePr>
          <p:cNvPr id="2765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215976"/>
              </p:ext>
            </p:extLst>
          </p:nvPr>
        </p:nvGraphicFramePr>
        <p:xfrm>
          <a:off x="2165202" y="2279963"/>
          <a:ext cx="70739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2" r:id="rId4" imgW="5543486" imgH="925654" progId="">
                  <p:embed/>
                </p:oleObj>
              </mc:Choice>
              <mc:Fallback>
                <p:oleObj r:id="rId4" imgW="5543486" imgH="92565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202" y="2279963"/>
                        <a:ext cx="707390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428784"/>
              </p:ext>
            </p:extLst>
          </p:nvPr>
        </p:nvGraphicFramePr>
        <p:xfrm>
          <a:off x="931572" y="1744558"/>
          <a:ext cx="26289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" r:id="rId6" imgW="2169338" imgH="438544" progId="">
                  <p:embed/>
                </p:oleObj>
              </mc:Choice>
              <mc:Fallback>
                <p:oleObj r:id="rId6" imgW="2169338" imgH="4385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572" y="1744558"/>
                        <a:ext cx="26289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286013"/>
              </p:ext>
            </p:extLst>
          </p:nvPr>
        </p:nvGraphicFramePr>
        <p:xfrm>
          <a:off x="1883501" y="3576661"/>
          <a:ext cx="4233333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" r:id="rId8" imgW="3839715" imgH="974916" progId="">
                  <p:embed/>
                </p:oleObj>
              </mc:Choice>
              <mc:Fallback>
                <p:oleObj r:id="rId8" imgW="3839715" imgH="9749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3501" y="3576661"/>
                        <a:ext cx="4233333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6"/>
          <p:cNvGraphicFramePr>
            <a:graphicFrameLocks noChangeAspect="1"/>
          </p:cNvGraphicFramePr>
          <p:nvPr/>
        </p:nvGraphicFramePr>
        <p:xfrm>
          <a:off x="1877484" y="4994276"/>
          <a:ext cx="699346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" r:id="rId10" imgW="11549575" imgH="1714553" progId="">
                  <p:embed/>
                </p:oleObj>
              </mc:Choice>
              <mc:Fallback>
                <p:oleObj r:id="rId10" imgW="11549575" imgH="171455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7484" y="4994276"/>
                        <a:ext cx="699346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558521"/>
              </p:ext>
            </p:extLst>
          </p:nvPr>
        </p:nvGraphicFramePr>
        <p:xfrm>
          <a:off x="6460514" y="4111447"/>
          <a:ext cx="10922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6" r:id="rId12" imgW="1150666" imgH="496698" progId="">
                  <p:embed/>
                </p:oleObj>
              </mc:Choice>
              <mc:Fallback>
                <p:oleObj r:id="rId12" imgW="1150666" imgH="4966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0514" y="4111447"/>
                        <a:ext cx="109220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13943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2119093" y="216747"/>
            <a:ext cx="797075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Correspondence between Filtering in </a:t>
            </a:r>
          </a:p>
          <a:p>
            <a:pPr algn="ctr">
              <a:buClrTx/>
              <a:buFontTx/>
              <a:buNone/>
            </a:pP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the Spatial and Frequency Domain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9600" y="1600201"/>
            <a:ext cx="108796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  <a:lvl2pPr marL="741363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6" charset="0"/>
              <a:buChar char="•"/>
              <a:defRPr/>
            </a:pPr>
            <a:r>
              <a:rPr lang="en-US" dirty="0" smtClean="0">
                <a:ea typeface="新細明體" charset="-120"/>
              </a:rPr>
              <a:t>Let                                    , then the convolution (Eq. (4.2-36)) </a:t>
            </a:r>
          </a:p>
          <a:p>
            <a:pPr marL="341313">
              <a:spcBef>
                <a:spcPts val="700"/>
              </a:spcBef>
              <a:buClrTx/>
              <a:buFontTx/>
              <a:buNone/>
              <a:defRPr/>
            </a:pPr>
            <a:endParaRPr lang="en-US" sz="2800" dirty="0" smtClean="0">
              <a:ea typeface="新細明體" charset="-120"/>
            </a:endParaRPr>
          </a:p>
          <a:p>
            <a:pPr marL="341313">
              <a:spcBef>
                <a:spcPts val="700"/>
              </a:spcBef>
              <a:buClrTx/>
              <a:buFontTx/>
              <a:buNone/>
              <a:defRPr/>
            </a:pPr>
            <a:endParaRPr lang="en-US" sz="2800" dirty="0" smtClean="0">
              <a:ea typeface="新細明體" charset="-120"/>
            </a:endParaRPr>
          </a:p>
          <a:p>
            <a:pPr marL="341313"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  <a:p>
            <a:pPr>
              <a:spcBef>
                <a:spcPts val="600"/>
              </a:spcBef>
              <a:buFont typeface="Times New Roman" pitchFamily="16" charset="0"/>
              <a:buChar char="•"/>
              <a:defRPr/>
            </a:pPr>
            <a:r>
              <a:rPr lang="en-US" dirty="0" smtClean="0">
                <a:ea typeface="新細明體" charset="-120"/>
              </a:rPr>
              <a:t>Combine </a:t>
            </a:r>
            <a:r>
              <a:rPr lang="en-US" dirty="0" err="1" smtClean="0">
                <a:ea typeface="新細明體" charset="-120"/>
              </a:rPr>
              <a:t>Eqs</a:t>
            </a:r>
            <a:r>
              <a:rPr lang="en-US" dirty="0" smtClean="0">
                <a:ea typeface="新細明體" charset="-120"/>
              </a:rPr>
              <a:t>. (4.2-35) (4.2-36) with Eq. (4.2-31), we obtain</a:t>
            </a:r>
          </a:p>
          <a:p>
            <a:pPr lvl="1"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  <a:p>
            <a:pPr lvl="1"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</p:txBody>
      </p:sp>
      <p:graphicFrame>
        <p:nvGraphicFramePr>
          <p:cNvPr id="28676" name="Object 3"/>
          <p:cNvGraphicFramePr>
            <a:graphicFrameLocks noChangeAspect="1"/>
          </p:cNvGraphicFramePr>
          <p:nvPr/>
        </p:nvGraphicFramePr>
        <p:xfrm>
          <a:off x="1644651" y="1990725"/>
          <a:ext cx="72898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4" r:id="rId4" imgW="3956850" imgH="1062638" progId="">
                  <p:embed/>
                </p:oleObj>
              </mc:Choice>
              <mc:Fallback>
                <p:oleObj r:id="rId4" imgW="3956850" imgH="10626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1" y="1990725"/>
                        <a:ext cx="7289800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814953"/>
              </p:ext>
            </p:extLst>
          </p:nvPr>
        </p:nvGraphicFramePr>
        <p:xfrm>
          <a:off x="1648885" y="1703232"/>
          <a:ext cx="24511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5" r:id="rId6" imgW="1810953" imgH="350186" progId="">
                  <p:embed/>
                </p:oleObj>
              </mc:Choice>
              <mc:Fallback>
                <p:oleObj r:id="rId6" imgW="1810953" imgH="3501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885" y="1703232"/>
                        <a:ext cx="245110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78" name="Group 5"/>
          <p:cNvGrpSpPr>
            <a:grpSpLocks/>
          </p:cNvGrpSpPr>
          <p:nvPr/>
        </p:nvGrpSpPr>
        <p:grpSpPr bwMode="auto">
          <a:xfrm>
            <a:off x="2279652" y="4076701"/>
            <a:ext cx="5911849" cy="2087563"/>
            <a:chOff x="1077" y="2568"/>
            <a:chExt cx="2793" cy="1315"/>
          </a:xfrm>
        </p:grpSpPr>
        <p:graphicFrame>
          <p:nvGraphicFramePr>
            <p:cNvPr id="28679" name="Object 6"/>
            <p:cNvGraphicFramePr>
              <a:graphicFrameLocks noChangeAspect="1"/>
            </p:cNvGraphicFramePr>
            <p:nvPr/>
          </p:nvGraphicFramePr>
          <p:xfrm>
            <a:off x="1079" y="2568"/>
            <a:ext cx="2791" cy="1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6" r:id="rId8" imgW="2326930" imgH="974445" progId="">
                    <p:embed/>
                  </p:oleObj>
                </mc:Choice>
                <mc:Fallback>
                  <p:oleObj r:id="rId8" imgW="2326930" imgH="97444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9" y="2568"/>
                          <a:ext cx="2791" cy="1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80" name="AutoShape 7"/>
            <p:cNvSpPr>
              <a:spLocks noChangeArrowheads="1"/>
            </p:cNvSpPr>
            <p:nvPr/>
          </p:nvSpPr>
          <p:spPr bwMode="auto">
            <a:xfrm>
              <a:off x="1143" y="3683"/>
              <a:ext cx="430" cy="128"/>
            </a:xfrm>
            <a:prstGeom prst="rightArrow">
              <a:avLst>
                <a:gd name="adj1" fmla="val 50000"/>
                <a:gd name="adj2" fmla="val 83984"/>
              </a:avLst>
            </a:prstGeom>
            <a:solidFill>
              <a:srgbClr val="00CC9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AutoShape 8"/>
            <p:cNvSpPr>
              <a:spLocks noChangeArrowheads="1"/>
            </p:cNvSpPr>
            <p:nvPr/>
          </p:nvSpPr>
          <p:spPr bwMode="auto">
            <a:xfrm>
              <a:off x="1077" y="3069"/>
              <a:ext cx="1006" cy="525"/>
            </a:xfrm>
            <a:prstGeom prst="upArrowCallout">
              <a:avLst>
                <a:gd name="adj1" fmla="val 47905"/>
                <a:gd name="adj2" fmla="val 47905"/>
                <a:gd name="adj3" fmla="val 16667"/>
                <a:gd name="adj4" fmla="val 75616"/>
              </a:avLst>
            </a:prstGeom>
            <a:noFill/>
            <a:ln w="3816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AutoShape 9"/>
            <p:cNvSpPr>
              <a:spLocks noChangeArrowheads="1"/>
            </p:cNvSpPr>
            <p:nvPr/>
          </p:nvSpPr>
          <p:spPr bwMode="auto">
            <a:xfrm>
              <a:off x="2818" y="3072"/>
              <a:ext cx="978" cy="516"/>
            </a:xfrm>
            <a:prstGeom prst="upArrowCallout">
              <a:avLst>
                <a:gd name="adj1" fmla="val 47384"/>
                <a:gd name="adj2" fmla="val 47384"/>
                <a:gd name="adj3" fmla="val 16667"/>
                <a:gd name="adj4" fmla="val 74037"/>
              </a:avLst>
            </a:prstGeom>
            <a:noFill/>
            <a:ln w="3816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39666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248482" y="203868"/>
            <a:ext cx="797075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Correspondence between Filtering in </a:t>
            </a:r>
          </a:p>
          <a:p>
            <a:pPr algn="ctr">
              <a:buClrTx/>
              <a:buFontTx/>
              <a:buNone/>
            </a:pP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the Spatial and Frequency Domain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09600" y="1600201"/>
            <a:ext cx="108796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  <a:lvl2pPr marL="741363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6" charset="0"/>
              <a:buChar char="•"/>
              <a:defRPr/>
            </a:pPr>
            <a:r>
              <a:rPr lang="en-US" dirty="0" smtClean="0">
                <a:ea typeface="新細明體" charset="-120"/>
              </a:rPr>
              <a:t>Let </a:t>
            </a:r>
            <a:r>
              <a:rPr lang="en-US" i="1" dirty="0" smtClean="0">
                <a:ea typeface="新細明體" charset="-120"/>
              </a:rPr>
              <a:t>H</a:t>
            </a:r>
            <a:r>
              <a:rPr lang="en-US" dirty="0" smtClean="0">
                <a:ea typeface="新細明體" charset="-120"/>
              </a:rPr>
              <a:t>(</a:t>
            </a:r>
            <a:r>
              <a:rPr lang="en-US" i="1" dirty="0" smtClean="0">
                <a:ea typeface="新細明體" charset="-120"/>
              </a:rPr>
              <a:t>u</a:t>
            </a:r>
            <a:r>
              <a:rPr lang="en-US" dirty="0" smtClean="0">
                <a:ea typeface="新細明體" charset="-120"/>
              </a:rPr>
              <a:t>) denote a frequency domain, Gaussian filter function given the equation</a:t>
            </a:r>
          </a:p>
          <a:p>
            <a:pPr marL="341313"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  <a:p>
            <a:pPr marL="342900">
              <a:spcBef>
                <a:spcPts val="600"/>
              </a:spcBef>
              <a:buClrTx/>
              <a:buFontTx/>
              <a:buNone/>
              <a:defRPr/>
            </a:pPr>
            <a:r>
              <a:rPr lang="en-US" dirty="0" smtClean="0">
                <a:ea typeface="新細明體" charset="-120"/>
              </a:rPr>
              <a:t>    where    : the standard deviation of the Gaussian curve.</a:t>
            </a:r>
          </a:p>
          <a:p>
            <a:pPr>
              <a:spcBef>
                <a:spcPts val="600"/>
              </a:spcBef>
              <a:buFont typeface="Times New Roman" pitchFamily="16" charset="0"/>
              <a:buChar char="•"/>
              <a:defRPr/>
            </a:pPr>
            <a:r>
              <a:rPr lang="en-US" dirty="0" smtClean="0">
                <a:ea typeface="新細明體" charset="-120"/>
              </a:rPr>
              <a:t>The corresponding filter in the spatial domain is </a:t>
            </a:r>
          </a:p>
          <a:p>
            <a:pPr marL="341313"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  <a:p>
            <a:pPr marL="341313"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  <a:p>
            <a:pPr>
              <a:spcBef>
                <a:spcPts val="600"/>
              </a:spcBef>
              <a:buFont typeface="Times New Roman" pitchFamily="16" charset="0"/>
              <a:buChar char="•"/>
              <a:defRPr/>
            </a:pPr>
            <a:r>
              <a:rPr lang="en-US" dirty="0" smtClean="0">
                <a:ea typeface="新細明體" charset="-120"/>
              </a:rPr>
              <a:t>Note: Both the forward and inverse Fourier transforms of a Gaussian function are </a:t>
            </a:r>
            <a:r>
              <a:rPr lang="en-US" dirty="0" smtClean="0">
                <a:solidFill>
                  <a:srgbClr val="FF0000"/>
                </a:solidFill>
                <a:ea typeface="新細明體" charset="-120"/>
              </a:rPr>
              <a:t>real Gaussian functions</a:t>
            </a:r>
            <a:r>
              <a:rPr lang="en-US" dirty="0" smtClean="0">
                <a:ea typeface="新細明體" charset="-120"/>
              </a:rPr>
              <a:t>.</a:t>
            </a:r>
          </a:p>
          <a:p>
            <a:pPr lvl="1"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  <a:p>
            <a:pPr lvl="1"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  <a:p>
            <a:pPr marL="341313">
              <a:spcBef>
                <a:spcPts val="7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</p:txBody>
      </p:sp>
      <p:graphicFrame>
        <p:nvGraphicFramePr>
          <p:cNvPr id="2970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119892"/>
              </p:ext>
            </p:extLst>
          </p:nvPr>
        </p:nvGraphicFramePr>
        <p:xfrm>
          <a:off x="3272546" y="3595688"/>
          <a:ext cx="3892551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r:id="rId4" imgW="1594696" imgH="259747" progId="">
                  <p:embed/>
                </p:oleObj>
              </mc:Choice>
              <mc:Fallback>
                <p:oleObj r:id="rId4" imgW="1594696" imgH="25974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2546" y="3595688"/>
                        <a:ext cx="3892551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790939"/>
              </p:ext>
            </p:extLst>
          </p:nvPr>
        </p:nvGraphicFramePr>
        <p:xfrm>
          <a:off x="4305987" y="2095992"/>
          <a:ext cx="295274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r:id="rId6" imgW="4720625" imgH="1138644" progId="">
                  <p:embed/>
                </p:oleObj>
              </mc:Choice>
              <mc:Fallback>
                <p:oleObj r:id="rId6" imgW="4720625" imgH="11386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987" y="2095992"/>
                        <a:ext cx="2952749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819131"/>
              </p:ext>
            </p:extLst>
          </p:nvPr>
        </p:nvGraphicFramePr>
        <p:xfrm>
          <a:off x="1763090" y="2649467"/>
          <a:ext cx="296333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r:id="rId8" imgW="175431" imgH="160806" progId="">
                  <p:embed/>
                </p:oleObj>
              </mc:Choice>
              <mc:Fallback>
                <p:oleObj r:id="rId8" imgW="175431" imgH="1608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090" y="2649467"/>
                        <a:ext cx="296333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94475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168685" cy="948520"/>
          </a:xfrm>
        </p:spPr>
        <p:txBody>
          <a:bodyPr/>
          <a:lstStyle/>
          <a:p>
            <a:r>
              <a:rPr lang="en-GB" dirty="0" smtClean="0">
                <a:latin typeface="Trebuchet MS" pitchFamily="34" charset="0"/>
              </a:rPr>
              <a:t>Contents</a:t>
            </a:r>
            <a:endParaRPr lang="en-IN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443" y="1648496"/>
            <a:ext cx="8846712" cy="390229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Sampling and the Fourier Transform of Sampled Functions</a:t>
            </a:r>
          </a:p>
          <a:p>
            <a:r>
              <a:rPr lang="en-GB" dirty="0" smtClean="0"/>
              <a:t>DFT of One Variable</a:t>
            </a:r>
          </a:p>
          <a:p>
            <a:r>
              <a:rPr lang="en-GB" dirty="0" smtClean="0"/>
              <a:t>Extension to Functions of Two Variables</a:t>
            </a:r>
          </a:p>
          <a:p>
            <a:r>
              <a:rPr lang="en-GB" dirty="0" smtClean="0"/>
              <a:t>Some Properties of the 2-D Discrete Fourier Transform</a:t>
            </a:r>
          </a:p>
          <a:p>
            <a:r>
              <a:rPr lang="en-GB" dirty="0" smtClean="0"/>
              <a:t>Basics of Filtering in the Frequency Domain</a:t>
            </a:r>
          </a:p>
          <a:p>
            <a:r>
              <a:rPr lang="en-GB" dirty="0" smtClean="0"/>
              <a:t>Image Smoothing using Frequency Domain Filters</a:t>
            </a:r>
          </a:p>
          <a:p>
            <a:r>
              <a:rPr lang="en-GB" dirty="0" smtClean="0"/>
              <a:t>Image Sharpening using Frequency Domain Filters</a:t>
            </a:r>
          </a:p>
          <a:p>
            <a:r>
              <a:rPr lang="en-GB" dirty="0" smtClean="0"/>
              <a:t>Selective Filtering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78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85" y="1202510"/>
            <a:ext cx="9520767" cy="495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2131697" y="0"/>
            <a:ext cx="797075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Correspondence between Filtering in </a:t>
            </a:r>
          </a:p>
          <a:p>
            <a:pPr algn="ctr">
              <a:buClrTx/>
              <a:buFontTx/>
              <a:buNone/>
            </a:pP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the Spatial and 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5755097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156751" y="165231"/>
            <a:ext cx="797075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Correspondence between Filtering in </a:t>
            </a:r>
          </a:p>
          <a:p>
            <a:pPr algn="ctr">
              <a:buClrTx/>
              <a:buFontTx/>
              <a:buNone/>
            </a:pP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the Spatial and Frequency Domain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609600" y="1590543"/>
            <a:ext cx="108796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Font typeface="Times New Roman" pitchFamily="16" charset="0"/>
              <a:buChar char="•"/>
            </a:pPr>
            <a:r>
              <a:rPr lang="en-US" dirty="0">
                <a:solidFill>
                  <a:srgbClr val="000000"/>
                </a:solidFill>
                <a:ea typeface="宋体" charset="-122"/>
              </a:rPr>
              <a:t>One very useful property of the Gaussian function is that both it and its Fourier transform are </a:t>
            </a:r>
            <a:r>
              <a:rPr lang="en-US" dirty="0">
                <a:solidFill>
                  <a:srgbClr val="FF0000"/>
                </a:solidFill>
                <a:ea typeface="宋体" charset="-122"/>
              </a:rPr>
              <a:t>real valued</a:t>
            </a:r>
            <a:r>
              <a:rPr lang="en-US" dirty="0">
                <a:solidFill>
                  <a:srgbClr val="000000"/>
                </a:solidFill>
                <a:ea typeface="宋体" charset="-122"/>
              </a:rPr>
              <a:t>; there are no complex values associated with them. 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Times New Roman" pitchFamily="16" charset="0"/>
              <a:buChar char="•"/>
            </a:pPr>
            <a:r>
              <a:rPr lang="en-US" dirty="0">
                <a:solidFill>
                  <a:srgbClr val="000000"/>
                </a:solidFill>
                <a:ea typeface="宋体" charset="-122"/>
              </a:rPr>
              <a:t>In addition, the values are always </a:t>
            </a:r>
            <a:r>
              <a:rPr lang="en-US" dirty="0">
                <a:solidFill>
                  <a:srgbClr val="FF0000"/>
                </a:solidFill>
                <a:ea typeface="宋体" charset="-122"/>
              </a:rPr>
              <a:t>positive</a:t>
            </a:r>
            <a:r>
              <a:rPr lang="en-US" dirty="0">
                <a:solidFill>
                  <a:srgbClr val="000000"/>
                </a:solidFill>
                <a:ea typeface="宋体" charset="-122"/>
              </a:rPr>
              <a:t>.  So, if we convolve an image with a Gaussian function, there will never be any negative output values to deal with.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Times New Roman" pitchFamily="16" charset="0"/>
              <a:buChar char="•"/>
            </a:pPr>
            <a:r>
              <a:rPr lang="en-US" dirty="0">
                <a:solidFill>
                  <a:srgbClr val="000000"/>
                </a:solidFill>
                <a:ea typeface="宋体" charset="-122"/>
              </a:rPr>
              <a:t>There is also an important relationship between the widths of a Gaussian function and its Fourier transform.  If we make </a:t>
            </a:r>
            <a:r>
              <a:rPr lang="en-US" dirty="0">
                <a:solidFill>
                  <a:srgbClr val="FF0000"/>
                </a:solidFill>
                <a:ea typeface="宋体" charset="-122"/>
              </a:rPr>
              <a:t>the width of the function smaller, the width of the Fourier transform gets larger</a:t>
            </a:r>
            <a:r>
              <a:rPr lang="en-US" dirty="0">
                <a:solidFill>
                  <a:srgbClr val="000000"/>
                </a:solidFill>
                <a:ea typeface="宋体" charset="-122"/>
              </a:rPr>
              <a:t>.  This is controlled by the variance parameter </a:t>
            </a:r>
            <a:r>
              <a:rPr lang="en-US" dirty="0">
                <a:solidFill>
                  <a:srgbClr val="000000"/>
                </a:solidFill>
                <a:latin typeface="Symbol" charset="2"/>
              </a:rPr>
              <a:t></a:t>
            </a:r>
            <a:r>
              <a:rPr lang="en-US" baseline="30000" dirty="0">
                <a:solidFill>
                  <a:srgbClr val="000000"/>
                </a:solidFill>
                <a:ea typeface="宋体" charset="-122"/>
              </a:rPr>
              <a:t>2</a:t>
            </a:r>
            <a:r>
              <a:rPr lang="en-US" dirty="0">
                <a:solidFill>
                  <a:srgbClr val="000000"/>
                </a:solidFill>
                <a:ea typeface="宋体" charset="-122"/>
              </a:rPr>
              <a:t> in the equations.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Times New Roman" pitchFamily="16" charset="0"/>
              <a:buChar char="•"/>
            </a:pPr>
            <a:r>
              <a:rPr lang="en-US" dirty="0">
                <a:solidFill>
                  <a:srgbClr val="000000"/>
                </a:solidFill>
                <a:ea typeface="宋体" charset="-122"/>
              </a:rPr>
              <a:t>These properties make the Gaussian filter very useful for </a:t>
            </a:r>
            <a:r>
              <a:rPr lang="en-US" dirty="0" err="1">
                <a:solidFill>
                  <a:srgbClr val="FF0000"/>
                </a:solidFill>
                <a:ea typeface="宋体" charset="-122"/>
              </a:rPr>
              <a:t>lowpass</a:t>
            </a:r>
            <a:r>
              <a:rPr lang="en-US" dirty="0">
                <a:solidFill>
                  <a:srgbClr val="FF0000"/>
                </a:solidFill>
                <a:ea typeface="宋体" charset="-122"/>
              </a:rPr>
              <a:t> filtering</a:t>
            </a:r>
            <a:r>
              <a:rPr lang="en-US" dirty="0">
                <a:solidFill>
                  <a:srgbClr val="000000"/>
                </a:solidFill>
                <a:ea typeface="宋体" charset="-122"/>
              </a:rPr>
              <a:t> an image.  The amount of blur is controlled by </a:t>
            </a:r>
            <a:r>
              <a:rPr lang="en-US" dirty="0">
                <a:solidFill>
                  <a:srgbClr val="000000"/>
                </a:solidFill>
                <a:latin typeface="Symbol" charset="2"/>
              </a:rPr>
              <a:t></a:t>
            </a:r>
            <a:r>
              <a:rPr lang="en-US" baseline="30000" dirty="0">
                <a:solidFill>
                  <a:srgbClr val="000000"/>
                </a:solidFill>
                <a:ea typeface="宋体" charset="-122"/>
              </a:rPr>
              <a:t>2</a:t>
            </a:r>
            <a:r>
              <a:rPr lang="en-US" dirty="0">
                <a:solidFill>
                  <a:srgbClr val="000000"/>
                </a:solidFill>
                <a:ea typeface="宋体" charset="-122"/>
              </a:rPr>
              <a:t>.  It can be implemented in either the spatial or frequency domain.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Times New Roman" pitchFamily="16" charset="0"/>
              <a:buChar char="•"/>
            </a:pPr>
            <a:r>
              <a:rPr lang="en-US" dirty="0">
                <a:solidFill>
                  <a:srgbClr val="000000"/>
                </a:solidFill>
                <a:ea typeface="新細明體" charset="-120"/>
              </a:rPr>
              <a:t>Other f</a:t>
            </a:r>
            <a:r>
              <a:rPr lang="en-US" dirty="0">
                <a:solidFill>
                  <a:srgbClr val="000000"/>
                </a:solidFill>
                <a:ea typeface="宋体" charset="-122"/>
              </a:rPr>
              <a:t>ilters besides </a:t>
            </a:r>
            <a:r>
              <a:rPr lang="en-US" dirty="0" err="1">
                <a:solidFill>
                  <a:srgbClr val="000000"/>
                </a:solidFill>
                <a:ea typeface="宋体" charset="-122"/>
              </a:rPr>
              <a:t>lowpass</a:t>
            </a:r>
            <a:r>
              <a:rPr lang="en-US" dirty="0">
                <a:solidFill>
                  <a:srgbClr val="000000"/>
                </a:solidFill>
                <a:ea typeface="宋体" charset="-122"/>
              </a:rPr>
              <a:t> can also be implemented by using two different sized Gaussian functions.</a:t>
            </a:r>
            <a:r>
              <a:rPr lang="en-US" dirty="0">
                <a:solidFill>
                  <a:srgbClr val="000000"/>
                </a:solidFill>
                <a:ea typeface="新細明體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74587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372707" y="349071"/>
            <a:ext cx="7776786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Smoothing Frequency-Domain Filters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09600" y="1381260"/>
            <a:ext cx="11303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defRPr/>
            </a:pPr>
            <a:r>
              <a:rPr lang="en-US" dirty="0" smtClean="0">
                <a:ea typeface="新細明體" charset="-120"/>
              </a:rPr>
              <a:t>The basic model for filtering in the frequency domain</a:t>
            </a:r>
          </a:p>
          <a:p>
            <a:pPr marL="341313"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  <a:p>
            <a:pPr marL="342900"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en-US" dirty="0" smtClean="0">
                <a:ea typeface="新細明體" charset="-120"/>
              </a:rPr>
              <a:t>     where </a:t>
            </a:r>
            <a:r>
              <a:rPr lang="en-US" i="1" dirty="0" smtClean="0">
                <a:ea typeface="新細明體" charset="-120"/>
              </a:rPr>
              <a:t>F</a:t>
            </a:r>
            <a:r>
              <a:rPr lang="en-US" dirty="0" smtClean="0">
                <a:ea typeface="新細明體" charset="-120"/>
              </a:rPr>
              <a:t>(</a:t>
            </a:r>
            <a:r>
              <a:rPr lang="en-US" i="1" dirty="0" err="1" smtClean="0">
                <a:ea typeface="新細明體" charset="-120"/>
              </a:rPr>
              <a:t>u</a:t>
            </a:r>
            <a:r>
              <a:rPr lang="en-US" dirty="0" err="1" smtClean="0">
                <a:ea typeface="新細明體" charset="-120"/>
              </a:rPr>
              <a:t>,</a:t>
            </a:r>
            <a:r>
              <a:rPr lang="en-US" i="1" dirty="0" err="1" smtClean="0">
                <a:ea typeface="新細明體" charset="-120"/>
              </a:rPr>
              <a:t>v</a:t>
            </a:r>
            <a:r>
              <a:rPr lang="en-US" dirty="0" smtClean="0">
                <a:ea typeface="新細明體" charset="-120"/>
              </a:rPr>
              <a:t>): the Fourier transform of the image to be smoothed</a:t>
            </a:r>
          </a:p>
          <a:p>
            <a:pPr marL="342900"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en-US" dirty="0" smtClean="0">
                <a:ea typeface="新細明體" charset="-120"/>
              </a:rPr>
              <a:t>                </a:t>
            </a:r>
            <a:r>
              <a:rPr lang="en-US" i="1" dirty="0" smtClean="0">
                <a:ea typeface="新細明體" charset="-120"/>
              </a:rPr>
              <a:t>H</a:t>
            </a:r>
            <a:r>
              <a:rPr lang="en-US" dirty="0" smtClean="0">
                <a:ea typeface="新細明體" charset="-120"/>
              </a:rPr>
              <a:t>(</a:t>
            </a:r>
            <a:r>
              <a:rPr lang="en-US" i="1" dirty="0" err="1" smtClean="0">
                <a:ea typeface="新細明體" charset="-120"/>
              </a:rPr>
              <a:t>u</a:t>
            </a:r>
            <a:r>
              <a:rPr lang="en-US" dirty="0" err="1" smtClean="0">
                <a:ea typeface="新細明體" charset="-120"/>
              </a:rPr>
              <a:t>,</a:t>
            </a:r>
            <a:r>
              <a:rPr lang="en-US" i="1" dirty="0" err="1" smtClean="0">
                <a:ea typeface="新細明體" charset="-120"/>
              </a:rPr>
              <a:t>v</a:t>
            </a:r>
            <a:r>
              <a:rPr lang="en-US" dirty="0" smtClean="0">
                <a:ea typeface="新細明體" charset="-120"/>
              </a:rPr>
              <a:t>): a filter transfer function</a:t>
            </a:r>
          </a:p>
          <a:p>
            <a:pPr marL="342900"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defRPr/>
            </a:pPr>
            <a:r>
              <a:rPr lang="en-US" dirty="0" smtClean="0">
                <a:ea typeface="宋体" charset="-122"/>
              </a:rPr>
              <a:t>Smoothing is fundamentally a </a:t>
            </a:r>
            <a:r>
              <a:rPr lang="en-US" dirty="0" err="1" smtClean="0">
                <a:ea typeface="宋体" charset="-122"/>
              </a:rPr>
              <a:t>lowpass</a:t>
            </a:r>
            <a:r>
              <a:rPr lang="en-US" dirty="0" smtClean="0">
                <a:ea typeface="宋体" charset="-122"/>
              </a:rPr>
              <a:t> operation in the frequency domain.  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defRPr/>
            </a:pPr>
            <a:r>
              <a:rPr lang="en-US" dirty="0" smtClean="0">
                <a:ea typeface="宋体" charset="-122"/>
              </a:rPr>
              <a:t>There are several standard forms of </a:t>
            </a:r>
            <a:r>
              <a:rPr lang="en-US" dirty="0" err="1" smtClean="0">
                <a:ea typeface="宋体" charset="-122"/>
              </a:rPr>
              <a:t>lowpass</a:t>
            </a:r>
            <a:r>
              <a:rPr lang="en-US" dirty="0" smtClean="0">
                <a:ea typeface="宋体" charset="-122"/>
              </a:rPr>
              <a:t> filters (LPF).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Times New Roman" pitchFamily="16" charset="0"/>
              <a:buChar char="–"/>
              <a:defRPr/>
            </a:pPr>
            <a:r>
              <a:rPr lang="en-US" sz="2000" dirty="0" smtClean="0">
                <a:ea typeface="新細明體" charset="-120"/>
              </a:rPr>
              <a:t>Ideal </a:t>
            </a:r>
            <a:r>
              <a:rPr lang="en-US" sz="2000" dirty="0" err="1" smtClean="0">
                <a:ea typeface="新細明體" charset="-120"/>
              </a:rPr>
              <a:t>lowpass</a:t>
            </a:r>
            <a:r>
              <a:rPr lang="en-US" sz="2000" dirty="0" smtClean="0">
                <a:ea typeface="新細明體" charset="-120"/>
              </a:rPr>
              <a:t> filter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Times New Roman" pitchFamily="16" charset="0"/>
              <a:buChar char="–"/>
              <a:defRPr/>
            </a:pPr>
            <a:r>
              <a:rPr lang="en-US" sz="2000" dirty="0" smtClean="0">
                <a:ea typeface="新細明體" charset="-120"/>
              </a:rPr>
              <a:t>Butterworth </a:t>
            </a:r>
            <a:r>
              <a:rPr lang="en-US" sz="2000" dirty="0" err="1" smtClean="0">
                <a:ea typeface="新細明體" charset="-120"/>
              </a:rPr>
              <a:t>lowpass</a:t>
            </a:r>
            <a:r>
              <a:rPr lang="en-US" sz="2000" dirty="0" smtClean="0">
                <a:ea typeface="新細明體" charset="-120"/>
              </a:rPr>
              <a:t> filter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Times New Roman" pitchFamily="16" charset="0"/>
              <a:buChar char="–"/>
              <a:defRPr/>
            </a:pPr>
            <a:r>
              <a:rPr lang="en-US" sz="2000" dirty="0" smtClean="0">
                <a:ea typeface="新細明體" charset="-120"/>
              </a:rPr>
              <a:t>Gaussian </a:t>
            </a:r>
            <a:r>
              <a:rPr lang="en-US" sz="2000" dirty="0" err="1" smtClean="0">
                <a:ea typeface="新細明體" charset="-120"/>
              </a:rPr>
              <a:t>lowpass</a:t>
            </a:r>
            <a:r>
              <a:rPr lang="en-US" sz="2000" dirty="0" smtClean="0">
                <a:ea typeface="新細明體" charset="-120"/>
              </a:rPr>
              <a:t> filter</a:t>
            </a:r>
          </a:p>
        </p:txBody>
      </p:sp>
      <p:graphicFrame>
        <p:nvGraphicFramePr>
          <p:cNvPr id="3277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454276"/>
              </p:ext>
            </p:extLst>
          </p:nvPr>
        </p:nvGraphicFramePr>
        <p:xfrm>
          <a:off x="2168004" y="1784126"/>
          <a:ext cx="419946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r:id="rId4" imgW="7662802" imgH="1040261" progId="">
                  <p:embed/>
                </p:oleObj>
              </mc:Choice>
              <mc:Fallback>
                <p:oleObj r:id="rId4" imgW="7662802" imgH="10402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004" y="1784126"/>
                        <a:ext cx="419946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9588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2666824" y="253466"/>
            <a:ext cx="6661097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Ideal </a:t>
            </a:r>
            <a:r>
              <a:rPr lang="en-US" sz="4000" dirty="0" err="1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Lowpass</a:t>
            </a:r>
            <a:r>
              <a:rPr lang="en-US" sz="40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Filters (ILPFs)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09600" y="1600202"/>
            <a:ext cx="11099800" cy="425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6" charset="0"/>
              <a:buChar char="•"/>
              <a:defRPr/>
            </a:pPr>
            <a:r>
              <a:rPr lang="en-US" smtClean="0">
                <a:ea typeface="新細明體" charset="-120"/>
              </a:rPr>
              <a:t>The simplest lowpass filter is a filter that “cuts off” all high-frequency components of the Fourier  transform that are at a distance greater than a specified distance </a:t>
            </a:r>
            <a:r>
              <a:rPr lang="en-US" i="1" smtClean="0">
                <a:ea typeface="新細明體" charset="-120"/>
              </a:rPr>
              <a:t>D</a:t>
            </a:r>
            <a:r>
              <a:rPr lang="en-US" baseline="-25000" smtClean="0">
                <a:ea typeface="新細明體" charset="-120"/>
              </a:rPr>
              <a:t>0</a:t>
            </a:r>
            <a:r>
              <a:rPr lang="en-US" smtClean="0">
                <a:ea typeface="新細明體" charset="-120"/>
              </a:rPr>
              <a:t> from the origin of the transform.</a:t>
            </a:r>
          </a:p>
          <a:p>
            <a:pPr>
              <a:spcBef>
                <a:spcPts val="600"/>
              </a:spcBef>
              <a:buFont typeface="Times New Roman" pitchFamily="16" charset="0"/>
              <a:buChar char="•"/>
              <a:defRPr/>
            </a:pPr>
            <a:r>
              <a:rPr lang="en-US" smtClean="0">
                <a:ea typeface="新細明體" charset="-120"/>
              </a:rPr>
              <a:t>The transfer function of an ideal lowpass filter</a:t>
            </a:r>
          </a:p>
          <a:p>
            <a:pPr marL="341313">
              <a:spcBef>
                <a:spcPts val="600"/>
              </a:spcBef>
              <a:buClrTx/>
              <a:buFontTx/>
              <a:buNone/>
              <a:defRPr/>
            </a:pPr>
            <a:endParaRPr lang="en-US" smtClean="0">
              <a:ea typeface="新細明體" charset="-120"/>
            </a:endParaRPr>
          </a:p>
          <a:p>
            <a:pPr marL="341313">
              <a:spcBef>
                <a:spcPts val="600"/>
              </a:spcBef>
              <a:buClrTx/>
              <a:buFontTx/>
              <a:buNone/>
              <a:defRPr/>
            </a:pPr>
            <a:endParaRPr lang="en-US" smtClean="0">
              <a:ea typeface="新細明體" charset="-120"/>
            </a:endParaRPr>
          </a:p>
          <a:p>
            <a:pPr marL="342900">
              <a:spcBef>
                <a:spcPts val="600"/>
              </a:spcBef>
              <a:buClrTx/>
              <a:buFontTx/>
              <a:buNone/>
              <a:defRPr/>
            </a:pPr>
            <a:r>
              <a:rPr lang="en-US" smtClean="0">
                <a:ea typeface="新細明體" charset="-120"/>
              </a:rPr>
              <a:t>    where </a:t>
            </a:r>
            <a:r>
              <a:rPr lang="en-US" i="1" smtClean="0">
                <a:ea typeface="新細明體" charset="-120"/>
              </a:rPr>
              <a:t>D</a:t>
            </a:r>
            <a:r>
              <a:rPr lang="en-US" smtClean="0">
                <a:ea typeface="新細明體" charset="-120"/>
              </a:rPr>
              <a:t>(</a:t>
            </a:r>
            <a:r>
              <a:rPr lang="en-US" i="1" smtClean="0">
                <a:ea typeface="新細明體" charset="-120"/>
              </a:rPr>
              <a:t>u</a:t>
            </a:r>
            <a:r>
              <a:rPr lang="en-US" smtClean="0">
                <a:ea typeface="新細明體" charset="-120"/>
              </a:rPr>
              <a:t>,</a:t>
            </a:r>
            <a:r>
              <a:rPr lang="en-US" i="1" smtClean="0">
                <a:ea typeface="新細明體" charset="-120"/>
              </a:rPr>
              <a:t>v</a:t>
            </a:r>
            <a:r>
              <a:rPr lang="en-US" smtClean="0">
                <a:ea typeface="新細明體" charset="-120"/>
              </a:rPr>
              <a:t>) : the distance from point (</a:t>
            </a:r>
            <a:r>
              <a:rPr lang="en-US" i="1" smtClean="0">
                <a:ea typeface="新細明體" charset="-120"/>
              </a:rPr>
              <a:t>u</a:t>
            </a:r>
            <a:r>
              <a:rPr lang="en-US" smtClean="0">
                <a:ea typeface="新細明體" charset="-120"/>
              </a:rPr>
              <a:t>,</a:t>
            </a:r>
            <a:r>
              <a:rPr lang="en-US" i="1" smtClean="0">
                <a:ea typeface="新細明體" charset="-120"/>
              </a:rPr>
              <a:t>v</a:t>
            </a:r>
            <a:r>
              <a:rPr lang="en-US" smtClean="0">
                <a:ea typeface="新細明體" charset="-120"/>
              </a:rPr>
              <a:t>) to the center of ther frequency rectangle</a:t>
            </a:r>
          </a:p>
          <a:p>
            <a:pPr marL="341313">
              <a:spcBef>
                <a:spcPts val="600"/>
              </a:spcBef>
              <a:buClrTx/>
              <a:buFontTx/>
              <a:buNone/>
              <a:defRPr/>
            </a:pPr>
            <a:endParaRPr lang="en-US" smtClean="0">
              <a:ea typeface="新細明體" charset="-120"/>
            </a:endParaRPr>
          </a:p>
        </p:txBody>
      </p:sp>
      <p:graphicFrame>
        <p:nvGraphicFramePr>
          <p:cNvPr id="3379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868328"/>
              </p:ext>
            </p:extLst>
          </p:nvPr>
        </p:nvGraphicFramePr>
        <p:xfrm>
          <a:off x="1848209" y="4867544"/>
          <a:ext cx="6292849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0" r:id="rId4" imgW="2389509" imgH="358230" progId="">
                  <p:embed/>
                </p:oleObj>
              </mc:Choice>
              <mc:Fallback>
                <p:oleObj r:id="rId4" imgW="2389509" imgH="3582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209" y="4867544"/>
                        <a:ext cx="6292849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611631"/>
              </p:ext>
            </p:extLst>
          </p:nvPr>
        </p:nvGraphicFramePr>
        <p:xfrm>
          <a:off x="1776599" y="3267411"/>
          <a:ext cx="544406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r:id="rId6" imgW="2101141" imgH="501823" progId="">
                  <p:embed/>
                </p:oleObj>
              </mc:Choice>
              <mc:Fallback>
                <p:oleObj r:id="rId6" imgW="2101141" imgH="5018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599" y="3267411"/>
                        <a:ext cx="5444067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7322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99" y="1666070"/>
            <a:ext cx="11061700" cy="351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2669472" y="314415"/>
            <a:ext cx="6661097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Ideal </a:t>
            </a:r>
            <a:r>
              <a:rPr lang="en-US" sz="4000" dirty="0" err="1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Lowpass</a:t>
            </a:r>
            <a:r>
              <a:rPr lang="en-US" sz="40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Filters (ILPFs)</a:t>
            </a:r>
          </a:p>
        </p:txBody>
      </p:sp>
    </p:spTree>
    <p:extLst>
      <p:ext uri="{BB962C8B-B14F-4D97-AF65-F5344CB8AC3E}">
        <p14:creationId xmlns:p14="http://schemas.microsoft.com/office/powerpoint/2010/main" val="16524472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2" y="1360086"/>
            <a:ext cx="9453033" cy="463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2875517" y="296739"/>
            <a:ext cx="6661097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Ideal </a:t>
            </a:r>
            <a:r>
              <a:rPr lang="en-US" sz="4000" dirty="0" err="1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Lowpass</a:t>
            </a:r>
            <a:r>
              <a:rPr lang="en-US" sz="40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Filters (ILPFs)</a:t>
            </a:r>
          </a:p>
        </p:txBody>
      </p:sp>
    </p:spTree>
    <p:extLst>
      <p:ext uri="{BB962C8B-B14F-4D97-AF65-F5344CB8AC3E}">
        <p14:creationId xmlns:p14="http://schemas.microsoft.com/office/powerpoint/2010/main" val="320677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377" y="193563"/>
            <a:ext cx="4448817" cy="501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72" y="5278886"/>
            <a:ext cx="11209867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678533" y="346161"/>
            <a:ext cx="4675031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Ideal </a:t>
            </a:r>
            <a:r>
              <a:rPr lang="en-US" sz="3600" dirty="0" err="1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Lowpass</a:t>
            </a: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Filters</a:t>
            </a:r>
          </a:p>
        </p:txBody>
      </p:sp>
    </p:spTree>
    <p:extLst>
      <p:ext uri="{BB962C8B-B14F-4D97-AF65-F5344CB8AC3E}">
        <p14:creationId xmlns:p14="http://schemas.microsoft.com/office/powerpoint/2010/main" val="3034357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347730" y="332657"/>
            <a:ext cx="1085689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Butterworth </a:t>
            </a:r>
            <a:r>
              <a:rPr lang="en-US" sz="3600" dirty="0" err="1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Lowpass</a:t>
            </a: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Filters (BLPFs</a:t>
            </a:r>
            <a:r>
              <a:rPr lang="en-US" sz="36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) with order n</a:t>
            </a:r>
            <a:endParaRPr lang="en-US" sz="3600" dirty="0">
              <a:solidFill>
                <a:schemeClr val="tx1"/>
              </a:solidFill>
              <a:latin typeface="Trebuchet MS" pitchFamily="34" charset="0"/>
              <a:ea typeface="新細明體" charset="-120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17" y="2523722"/>
            <a:ext cx="11063816" cy="354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78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028874"/>
              </p:ext>
            </p:extLst>
          </p:nvPr>
        </p:nvGraphicFramePr>
        <p:xfrm>
          <a:off x="3241840" y="1458869"/>
          <a:ext cx="4874684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r:id="rId5" imgW="1835769" imgH="463052" progId="">
                  <p:embed/>
                </p:oleObj>
              </mc:Choice>
              <mc:Fallback>
                <p:oleObj r:id="rId5" imgW="1835769" imgH="4630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840" y="1458869"/>
                        <a:ext cx="4874684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79596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773" y="0"/>
            <a:ext cx="5628216" cy="615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789415" y="2027239"/>
            <a:ext cx="3568902" cy="247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Butterworth </a:t>
            </a:r>
            <a:r>
              <a:rPr lang="en-US" sz="2800" dirty="0" err="1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Lowpass</a:t>
            </a:r>
            <a:endParaRPr lang="en-US" sz="2800" dirty="0">
              <a:solidFill>
                <a:schemeClr val="tx1"/>
              </a:solidFill>
              <a:latin typeface="Trebuchet MS" pitchFamily="34" charset="0"/>
              <a:ea typeface="新細明體" charset="-120"/>
            </a:endParaRPr>
          </a:p>
          <a:p>
            <a:pPr algn="ctr">
              <a:buClrTx/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Filters (BLPFs)</a:t>
            </a:r>
          </a:p>
          <a:p>
            <a:pPr algn="ctr">
              <a:buClrTx/>
              <a:buFontTx/>
              <a:buNone/>
            </a:pPr>
            <a:endParaRPr lang="en-US" dirty="0">
              <a:solidFill>
                <a:srgbClr val="FF0000"/>
              </a:solidFill>
              <a:latin typeface="Trebuchet MS" pitchFamily="34" charset="0"/>
              <a:ea typeface="新細明體" charset="-120"/>
            </a:endParaRPr>
          </a:p>
          <a:p>
            <a:pPr algn="ctr">
              <a:buClrTx/>
              <a:buFontTx/>
              <a:buNone/>
            </a:pPr>
            <a:endParaRPr lang="en-US" dirty="0">
              <a:solidFill>
                <a:srgbClr val="FF0000"/>
              </a:solidFill>
              <a:latin typeface="Verdana" charset="0"/>
              <a:ea typeface="新細明體" charset="-120"/>
            </a:endParaRPr>
          </a:p>
          <a:p>
            <a:pPr algn="ctr">
              <a:buClrTx/>
              <a:buFontTx/>
              <a:buNone/>
            </a:pPr>
            <a:r>
              <a:rPr lang="en-US" i="1" dirty="0">
                <a:solidFill>
                  <a:srgbClr val="000000"/>
                </a:solidFill>
                <a:ea typeface="新細明體" charset="-120"/>
              </a:rPr>
              <a:t>n</a:t>
            </a:r>
            <a:r>
              <a:rPr lang="en-US" dirty="0">
                <a:solidFill>
                  <a:srgbClr val="000000"/>
                </a:solidFill>
                <a:ea typeface="新細明體" charset="-120"/>
              </a:rPr>
              <a:t>=2</a:t>
            </a:r>
          </a:p>
          <a:p>
            <a:pPr algn="ctr">
              <a:lnSpc>
                <a:spcPct val="110000"/>
              </a:lnSpc>
              <a:spcAft>
                <a:spcPts val="300"/>
              </a:spcAft>
              <a:buClrTx/>
              <a:buFontTx/>
              <a:buNone/>
            </a:pPr>
            <a:r>
              <a:rPr lang="en-US" i="1" dirty="0">
                <a:solidFill>
                  <a:srgbClr val="000000"/>
                </a:solidFill>
                <a:ea typeface="新細明體" charset="-120"/>
              </a:rPr>
              <a:t>D</a:t>
            </a:r>
            <a:r>
              <a:rPr lang="en-US" baseline="-25000" dirty="0">
                <a:solidFill>
                  <a:srgbClr val="000000"/>
                </a:solidFill>
                <a:ea typeface="新細明體" charset="-120"/>
              </a:rPr>
              <a:t>0</a:t>
            </a:r>
            <a:r>
              <a:rPr lang="en-US" dirty="0">
                <a:solidFill>
                  <a:srgbClr val="000000"/>
                </a:solidFill>
                <a:ea typeface="新細明體" charset="-120"/>
              </a:rPr>
              <a:t>=5,15,30,80,and 230</a:t>
            </a:r>
          </a:p>
        </p:txBody>
      </p:sp>
    </p:spTree>
    <p:extLst>
      <p:ext uri="{BB962C8B-B14F-4D97-AF65-F5344CB8AC3E}">
        <p14:creationId xmlns:p14="http://schemas.microsoft.com/office/powerpoint/2010/main" val="4361448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27" y="1440804"/>
            <a:ext cx="9664700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2215636" y="220173"/>
            <a:ext cx="7648545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Butterworth </a:t>
            </a:r>
            <a:r>
              <a:rPr lang="en-US" sz="3600" dirty="0" err="1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Lowpass</a:t>
            </a: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Filters (BLPFs)</a:t>
            </a:r>
          </a:p>
          <a:p>
            <a:pPr algn="ctr">
              <a:buClrTx/>
              <a:buFontTx/>
              <a:buNone/>
            </a:pPr>
            <a:r>
              <a:rPr lang="en-US" dirty="0">
                <a:solidFill>
                  <a:srgbClr val="3333CC"/>
                </a:solidFill>
                <a:latin typeface="Verdana" charset="0"/>
                <a:ea typeface="新細明體" charset="-120"/>
              </a:rPr>
              <a:t>Spatial Representation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1291167" y="3317876"/>
            <a:ext cx="66265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i="1">
                <a:solidFill>
                  <a:srgbClr val="000000"/>
                </a:solidFill>
                <a:ea typeface="新細明體" charset="-120"/>
              </a:rPr>
              <a:t>n</a:t>
            </a:r>
            <a:r>
              <a:rPr lang="en-US">
                <a:solidFill>
                  <a:srgbClr val="000000"/>
                </a:solidFill>
                <a:ea typeface="新細明體" charset="-120"/>
              </a:rPr>
              <a:t>=1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3668185" y="3359150"/>
            <a:ext cx="66265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i="1" dirty="0">
                <a:solidFill>
                  <a:srgbClr val="000000"/>
                </a:solidFill>
                <a:ea typeface="新細明體" charset="-120"/>
              </a:rPr>
              <a:t>n</a:t>
            </a:r>
            <a:r>
              <a:rPr lang="en-US" dirty="0">
                <a:solidFill>
                  <a:srgbClr val="000000"/>
                </a:solidFill>
                <a:ea typeface="新細明體" charset="-120"/>
              </a:rPr>
              <a:t>=2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6104467" y="3373439"/>
            <a:ext cx="66265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i="1">
                <a:solidFill>
                  <a:srgbClr val="000000"/>
                </a:solidFill>
                <a:ea typeface="新細明體" charset="-120"/>
              </a:rPr>
              <a:t>n</a:t>
            </a:r>
            <a:r>
              <a:rPr lang="en-US">
                <a:solidFill>
                  <a:srgbClr val="000000"/>
                </a:solidFill>
                <a:ea typeface="新細明體" charset="-120"/>
              </a:rPr>
              <a:t>=5</a:t>
            </a:r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8540751" y="3400425"/>
            <a:ext cx="81654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i="1">
                <a:solidFill>
                  <a:srgbClr val="000000"/>
                </a:solidFill>
                <a:ea typeface="新細明體" charset="-120"/>
              </a:rPr>
              <a:t>n</a:t>
            </a:r>
            <a:r>
              <a:rPr lang="en-US">
                <a:solidFill>
                  <a:srgbClr val="000000"/>
                </a:solidFill>
                <a:ea typeface="新細明體" charset="-120"/>
              </a:rPr>
              <a:t>=20</a:t>
            </a:r>
          </a:p>
        </p:txBody>
      </p:sp>
    </p:spTree>
    <p:extLst>
      <p:ext uri="{BB962C8B-B14F-4D97-AF65-F5344CB8AC3E}">
        <p14:creationId xmlns:p14="http://schemas.microsoft.com/office/powerpoint/2010/main" val="20272393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Trebuchet MS" pitchFamily="34" charset="0"/>
              </a:rPr>
              <a:t>Signals in Frequency Domain</a:t>
            </a:r>
            <a:endParaRPr lang="en-IN" sz="36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700"/>
              </a:spcBef>
              <a:buFont typeface="Times New Roman" pitchFamily="16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新細明體" charset="-120"/>
              </a:rPr>
              <a:t>Any function that </a:t>
            </a:r>
            <a:r>
              <a:rPr lang="en-US" dirty="0" smtClean="0">
                <a:solidFill>
                  <a:srgbClr val="FF0000"/>
                </a:solidFill>
                <a:ea typeface="新細明體" charset="-120"/>
              </a:rPr>
              <a:t>periodically</a:t>
            </a:r>
            <a:r>
              <a:rPr lang="en-US" dirty="0" smtClean="0">
                <a:solidFill>
                  <a:srgbClr val="000000"/>
                </a:solidFill>
                <a:ea typeface="新細明體" charset="-120"/>
              </a:rPr>
              <a:t> repeats itself can be expressed as the </a:t>
            </a:r>
            <a:r>
              <a:rPr lang="en-US" dirty="0" smtClean="0">
                <a:solidFill>
                  <a:srgbClr val="FF0000"/>
                </a:solidFill>
                <a:ea typeface="新細明體" charset="-120"/>
              </a:rPr>
              <a:t>sum</a:t>
            </a:r>
            <a:r>
              <a:rPr lang="en-US" dirty="0" smtClean="0">
                <a:solidFill>
                  <a:srgbClr val="000000"/>
                </a:solidFill>
                <a:ea typeface="新細明體" charset="-120"/>
              </a:rPr>
              <a:t> of </a:t>
            </a:r>
            <a:r>
              <a:rPr lang="en-US" dirty="0" err="1" smtClean="0">
                <a:solidFill>
                  <a:srgbClr val="000000"/>
                </a:solidFill>
                <a:ea typeface="新細明體" charset="-120"/>
              </a:rPr>
              <a:t>sines</a:t>
            </a:r>
            <a:r>
              <a:rPr lang="en-US" dirty="0" smtClean="0">
                <a:solidFill>
                  <a:srgbClr val="000000"/>
                </a:solidFill>
                <a:ea typeface="新細明體" charset="-120"/>
              </a:rPr>
              <a:t> and/or cosines of different frequencies, each multiplied by a different coefficient (</a:t>
            </a:r>
            <a:r>
              <a:rPr lang="en-US" dirty="0" smtClean="0">
                <a:solidFill>
                  <a:srgbClr val="FF0000"/>
                </a:solidFill>
                <a:ea typeface="新細明體" charset="-120"/>
              </a:rPr>
              <a:t>Fourier series</a:t>
            </a:r>
            <a:r>
              <a:rPr lang="en-US" dirty="0" smtClean="0">
                <a:solidFill>
                  <a:srgbClr val="000000"/>
                </a:solidFill>
                <a:ea typeface="新細明體" charset="-120"/>
              </a:rPr>
              <a:t>).</a:t>
            </a:r>
          </a:p>
          <a:p>
            <a:pPr>
              <a:spcBef>
                <a:spcPts val="700"/>
              </a:spcBef>
              <a:buFont typeface="Times New Roman" pitchFamily="16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新細明體" charset="-120"/>
              </a:rPr>
              <a:t>Even functions that are </a:t>
            </a:r>
            <a:r>
              <a:rPr lang="en-US" dirty="0" smtClean="0">
                <a:solidFill>
                  <a:srgbClr val="FF0000"/>
                </a:solidFill>
                <a:ea typeface="新細明體" charset="-120"/>
              </a:rPr>
              <a:t>not periodic</a:t>
            </a:r>
            <a:r>
              <a:rPr lang="en-US" dirty="0" smtClean="0">
                <a:solidFill>
                  <a:srgbClr val="000000"/>
                </a:solidFill>
                <a:ea typeface="新細明體" charset="-120"/>
              </a:rPr>
              <a:t> (but whose area under the curve is finite) can be expressed as the </a:t>
            </a:r>
            <a:r>
              <a:rPr lang="en-US" dirty="0" smtClean="0">
                <a:solidFill>
                  <a:srgbClr val="FF0000"/>
                </a:solidFill>
                <a:ea typeface="新細明體" charset="-120"/>
              </a:rPr>
              <a:t>integral</a:t>
            </a:r>
            <a:r>
              <a:rPr lang="en-US" dirty="0" smtClean="0">
                <a:solidFill>
                  <a:srgbClr val="000000"/>
                </a:solidFill>
                <a:ea typeface="新細明體" charset="-120"/>
              </a:rPr>
              <a:t> of </a:t>
            </a:r>
            <a:r>
              <a:rPr lang="en-US" dirty="0" err="1" smtClean="0">
                <a:solidFill>
                  <a:srgbClr val="000000"/>
                </a:solidFill>
                <a:ea typeface="新細明體" charset="-120"/>
              </a:rPr>
              <a:t>sines</a:t>
            </a:r>
            <a:r>
              <a:rPr lang="en-US" dirty="0" smtClean="0">
                <a:solidFill>
                  <a:srgbClr val="000000"/>
                </a:solidFill>
                <a:ea typeface="新細明體" charset="-120"/>
              </a:rPr>
              <a:t> and/or cosines multiplied by a weighting function (</a:t>
            </a:r>
            <a:r>
              <a:rPr lang="en-US" dirty="0" smtClean="0">
                <a:solidFill>
                  <a:srgbClr val="FF0000"/>
                </a:solidFill>
                <a:ea typeface="新細明體" charset="-120"/>
              </a:rPr>
              <a:t>Fourier transform</a:t>
            </a:r>
            <a:r>
              <a:rPr lang="en-US" dirty="0" smtClean="0">
                <a:solidFill>
                  <a:srgbClr val="000000"/>
                </a:solidFill>
                <a:ea typeface="新細明體" charset="-120"/>
              </a:rPr>
              <a:t>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952122" y="143081"/>
            <a:ext cx="7667781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Gaussian </a:t>
            </a:r>
            <a:r>
              <a:rPr lang="en-US" sz="4000" dirty="0" err="1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Lowpass</a:t>
            </a:r>
            <a:r>
              <a:rPr lang="en-US" sz="40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Filters (FLPFs)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2349500"/>
            <a:ext cx="11686116" cy="380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0964" name="Object 3"/>
          <p:cNvGraphicFramePr>
            <a:graphicFrameLocks noChangeAspect="1"/>
          </p:cNvGraphicFramePr>
          <p:nvPr/>
        </p:nvGraphicFramePr>
        <p:xfrm>
          <a:off x="3619501" y="1658938"/>
          <a:ext cx="412961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r:id="rId5" imgW="1391157" imgH="306141" progId="">
                  <p:embed/>
                </p:oleObj>
              </mc:Choice>
              <mc:Fallback>
                <p:oleObj r:id="rId5" imgW="1391157" imgH="3061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1" y="1658938"/>
                        <a:ext cx="4129617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7006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731" y="110164"/>
            <a:ext cx="5513917" cy="611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548217" y="1893889"/>
            <a:ext cx="3551270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sz="32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Gaussian </a:t>
            </a:r>
            <a:r>
              <a:rPr lang="en-US" sz="3200" dirty="0" err="1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Lowpass</a:t>
            </a:r>
            <a:r>
              <a:rPr lang="en-US" sz="32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</a:p>
          <a:p>
            <a:pPr>
              <a:buClrTx/>
              <a:buFontTx/>
              <a:buNone/>
            </a:pPr>
            <a:r>
              <a:rPr lang="en-US" sz="32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Filters (FLPFs)</a:t>
            </a:r>
          </a:p>
          <a:p>
            <a:pPr>
              <a:buClrTx/>
              <a:buFontTx/>
              <a:buNone/>
            </a:pPr>
            <a:endParaRPr lang="en-US" sz="3200" dirty="0">
              <a:solidFill>
                <a:schemeClr val="tx1"/>
              </a:solidFill>
              <a:latin typeface="Trebuchet MS" pitchFamily="34" charset="0"/>
              <a:ea typeface="新細明體" charset="-120"/>
            </a:endParaRPr>
          </a:p>
          <a:p>
            <a:pPr>
              <a:buClrTx/>
              <a:buFontTx/>
              <a:buNone/>
            </a:pPr>
            <a:endParaRPr lang="en-US" dirty="0">
              <a:solidFill>
                <a:srgbClr val="FF0000"/>
              </a:solidFill>
              <a:ea typeface="新細明體" charset="-120"/>
            </a:endParaRPr>
          </a:p>
          <a:p>
            <a:pPr>
              <a:buClrTx/>
              <a:buFontTx/>
              <a:buNone/>
            </a:pPr>
            <a:r>
              <a:rPr lang="en-US" i="1" dirty="0">
                <a:solidFill>
                  <a:srgbClr val="000000"/>
                </a:solidFill>
                <a:ea typeface="新細明體" charset="-120"/>
              </a:rPr>
              <a:t>D</a:t>
            </a:r>
            <a:r>
              <a:rPr lang="en-US" baseline="-25000" dirty="0">
                <a:solidFill>
                  <a:srgbClr val="000000"/>
                </a:solidFill>
                <a:ea typeface="新細明體" charset="-120"/>
              </a:rPr>
              <a:t>0</a:t>
            </a:r>
            <a:r>
              <a:rPr lang="en-US" dirty="0">
                <a:solidFill>
                  <a:srgbClr val="000000"/>
                </a:solidFill>
                <a:ea typeface="新細明體" charset="-120"/>
              </a:rPr>
              <a:t>=5,15,30,80,and 230</a:t>
            </a:r>
          </a:p>
        </p:txBody>
      </p:sp>
    </p:spTree>
    <p:extLst>
      <p:ext uri="{BB962C8B-B14F-4D97-AF65-F5344CB8AC3E}">
        <p14:creationId xmlns:p14="http://schemas.microsoft.com/office/powerpoint/2010/main" val="19201672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687339" y="306825"/>
            <a:ext cx="8640805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Additional Examples of </a:t>
            </a:r>
            <a:r>
              <a:rPr lang="en-US" sz="3600" dirty="0" err="1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Lowpass</a:t>
            </a: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Filtering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6" y="1710847"/>
            <a:ext cx="10959921" cy="368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257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554" y="1050478"/>
            <a:ext cx="8828617" cy="49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1480635" y="118835"/>
            <a:ext cx="8640805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Additional Examples of </a:t>
            </a:r>
            <a:r>
              <a:rPr lang="en-US" sz="3600" dirty="0" err="1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Lowpass</a:t>
            </a: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Filtering</a:t>
            </a:r>
          </a:p>
        </p:txBody>
      </p:sp>
    </p:spTree>
    <p:extLst>
      <p:ext uri="{BB962C8B-B14F-4D97-AF65-F5344CB8AC3E}">
        <p14:creationId xmlns:p14="http://schemas.microsoft.com/office/powerpoint/2010/main" val="11174438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1883759" y="208149"/>
            <a:ext cx="8512565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Sharpening Frequency Domain Filter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18" y="1033642"/>
            <a:ext cx="63881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5060" name="Object 3"/>
          <p:cNvGraphicFramePr>
            <a:graphicFrameLocks noChangeAspect="1"/>
          </p:cNvGraphicFramePr>
          <p:nvPr/>
        </p:nvGraphicFramePr>
        <p:xfrm>
          <a:off x="1193800" y="1620839"/>
          <a:ext cx="4049184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" r:id="rId5" imgW="2380498" imgH="453290" progId="">
                  <p:embed/>
                </p:oleObj>
              </mc:Choice>
              <mc:Fallback>
                <p:oleObj r:id="rId5" imgW="2380498" imgH="4532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1620839"/>
                        <a:ext cx="4049184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715434" y="2187576"/>
            <a:ext cx="262313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000000"/>
                </a:solidFill>
                <a:ea typeface="新細明體" charset="-120"/>
              </a:rPr>
              <a:t>Ideal </a:t>
            </a:r>
            <a:r>
              <a:rPr lang="en-US" dirty="0" err="1">
                <a:solidFill>
                  <a:srgbClr val="000000"/>
                </a:solidFill>
                <a:ea typeface="新細明體" charset="-120"/>
              </a:rPr>
              <a:t>highpass</a:t>
            </a:r>
            <a:r>
              <a:rPr lang="en-US" dirty="0">
                <a:solidFill>
                  <a:srgbClr val="000000"/>
                </a:solidFill>
                <a:ea typeface="新細明體" charset="-120"/>
              </a:rPr>
              <a:t> filter</a:t>
            </a:r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336551" y="3606801"/>
            <a:ext cx="349516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ea typeface="新細明體" charset="-120"/>
              </a:rPr>
              <a:t>Butterworth highpass filter</a:t>
            </a:r>
          </a:p>
        </p:txBody>
      </p:sp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488951" y="5013326"/>
            <a:ext cx="313769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ea typeface="新細明體" charset="-120"/>
              </a:rPr>
              <a:t>Gaussian highpass filter</a:t>
            </a:r>
          </a:p>
        </p:txBody>
      </p:sp>
      <p:sp>
        <p:nvSpPr>
          <p:cNvPr id="45064" name="AutoShape 7"/>
          <p:cNvSpPr>
            <a:spLocks noChangeArrowheads="1"/>
          </p:cNvSpPr>
          <p:nvPr/>
        </p:nvSpPr>
        <p:spPr bwMode="auto">
          <a:xfrm>
            <a:off x="4760384" y="2365375"/>
            <a:ext cx="541867" cy="261938"/>
          </a:xfrm>
          <a:prstGeom prst="rightArrow">
            <a:avLst>
              <a:gd name="adj1" fmla="val 50000"/>
              <a:gd name="adj2" fmla="val 38788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AutoShape 8"/>
          <p:cNvSpPr>
            <a:spLocks noChangeArrowheads="1"/>
          </p:cNvSpPr>
          <p:nvPr/>
        </p:nvSpPr>
        <p:spPr bwMode="auto">
          <a:xfrm>
            <a:off x="4832350" y="3809101"/>
            <a:ext cx="541867" cy="261938"/>
          </a:xfrm>
          <a:prstGeom prst="rightArrow">
            <a:avLst>
              <a:gd name="adj1" fmla="val 50000"/>
              <a:gd name="adj2" fmla="val 38788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AutoShape 9"/>
          <p:cNvSpPr>
            <a:spLocks noChangeArrowheads="1"/>
          </p:cNvSpPr>
          <p:nvPr/>
        </p:nvSpPr>
        <p:spPr bwMode="auto">
          <a:xfrm>
            <a:off x="4832351" y="5119689"/>
            <a:ext cx="541867" cy="261937"/>
          </a:xfrm>
          <a:prstGeom prst="rightArrow">
            <a:avLst>
              <a:gd name="adj1" fmla="val 50000"/>
              <a:gd name="adj2" fmla="val 38788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5067" name="Object 10"/>
          <p:cNvGraphicFramePr>
            <a:graphicFrameLocks noChangeAspect="1"/>
          </p:cNvGraphicFramePr>
          <p:nvPr/>
        </p:nvGraphicFramePr>
        <p:xfrm>
          <a:off x="601134" y="2697163"/>
          <a:ext cx="4273551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" r:id="rId7" imgW="2060066" imgH="4603760" progId="">
                  <p:embed/>
                </p:oleObj>
              </mc:Choice>
              <mc:Fallback>
                <p:oleObj r:id="rId7" imgW="2060066" imgH="4603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34" y="2697163"/>
                        <a:ext cx="4273551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8" name="Object 11"/>
          <p:cNvGraphicFramePr>
            <a:graphicFrameLocks noChangeAspect="1"/>
          </p:cNvGraphicFramePr>
          <p:nvPr/>
        </p:nvGraphicFramePr>
        <p:xfrm>
          <a:off x="537634" y="4013201"/>
          <a:ext cx="34417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" r:id="rId9" imgW="1835769" imgH="459305" progId="">
                  <p:embed/>
                </p:oleObj>
              </mc:Choice>
              <mc:Fallback>
                <p:oleObj r:id="rId9" imgW="1835769" imgH="45930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34" y="4013201"/>
                        <a:ext cx="34417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9" name="Object 12"/>
          <p:cNvGraphicFramePr>
            <a:graphicFrameLocks noChangeAspect="1"/>
          </p:cNvGraphicFramePr>
          <p:nvPr/>
        </p:nvGraphicFramePr>
        <p:xfrm>
          <a:off x="721785" y="5549901"/>
          <a:ext cx="3983567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" r:id="rId11" imgW="1650163" imgH="306141" progId="">
                  <p:embed/>
                </p:oleObj>
              </mc:Choice>
              <mc:Fallback>
                <p:oleObj r:id="rId11" imgW="1650163" imgH="3061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785" y="5549901"/>
                        <a:ext cx="3983567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70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697163"/>
            <a:ext cx="4402667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71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7" y="1604963"/>
            <a:ext cx="2029884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72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134" y="1682750"/>
            <a:ext cx="732367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73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4" y="2681288"/>
            <a:ext cx="4550833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704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4158092" y="198652"/>
            <a:ext cx="3964716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600" dirty="0" err="1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Highpass</a:t>
            </a: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Filters</a:t>
            </a:r>
          </a:p>
          <a:p>
            <a:pPr algn="ctr">
              <a:buClrTx/>
              <a:buFontTx/>
              <a:buNone/>
            </a:pPr>
            <a:r>
              <a:rPr lang="en-US" sz="2800" dirty="0">
                <a:solidFill>
                  <a:srgbClr val="002060"/>
                </a:solidFill>
                <a:latin typeface="Trebuchet MS" pitchFamily="34" charset="0"/>
                <a:ea typeface="新細明體" charset="-120"/>
              </a:rPr>
              <a:t>Spatial Representations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534" y="1294635"/>
            <a:ext cx="9351433" cy="490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2131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2073499" y="250876"/>
            <a:ext cx="7670906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Ideal </a:t>
            </a:r>
            <a:r>
              <a:rPr lang="en-US" sz="3600" dirty="0" err="1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Highpass</a:t>
            </a: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Filters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33" y="2486652"/>
            <a:ext cx="10308167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710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881078"/>
              </p:ext>
            </p:extLst>
          </p:nvPr>
        </p:nvGraphicFramePr>
        <p:xfrm>
          <a:off x="3143072" y="1326190"/>
          <a:ext cx="544406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r:id="rId5" imgW="2100843" imgH="478489" progId="">
                  <p:embed/>
                </p:oleObj>
              </mc:Choice>
              <mc:Fallback>
                <p:oleObj r:id="rId5" imgW="2100843" imgH="4784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072" y="1326190"/>
                        <a:ext cx="5444067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22825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2418390"/>
            <a:ext cx="11201400" cy="37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2918557" y="404665"/>
            <a:ext cx="6077604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Butterworth </a:t>
            </a:r>
            <a:r>
              <a:rPr lang="en-US" sz="3600" dirty="0" err="1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Highpass</a:t>
            </a: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Filters</a:t>
            </a:r>
          </a:p>
        </p:txBody>
      </p:sp>
      <p:graphicFrame>
        <p:nvGraphicFramePr>
          <p:cNvPr id="4813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361469"/>
              </p:ext>
            </p:extLst>
          </p:nvPr>
        </p:nvGraphicFramePr>
        <p:xfrm>
          <a:off x="3331992" y="1291444"/>
          <a:ext cx="4874684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r:id="rId5" imgW="1835769" imgH="422819" progId="">
                  <p:embed/>
                </p:oleObj>
              </mc:Choice>
              <mc:Fallback>
                <p:oleObj r:id="rId5" imgW="1835769" imgH="4228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1992" y="1291444"/>
                        <a:ext cx="4874684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97798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" y="2240924"/>
            <a:ext cx="10404518" cy="370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2986398" y="122277"/>
            <a:ext cx="5946156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Gaussian </a:t>
            </a:r>
            <a:r>
              <a:rPr lang="en-US" sz="4000" dirty="0" err="1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Highpass</a:t>
            </a:r>
            <a:r>
              <a:rPr lang="en-US" sz="40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Filters</a:t>
            </a:r>
          </a:p>
        </p:txBody>
      </p:sp>
      <p:graphicFrame>
        <p:nvGraphicFramePr>
          <p:cNvPr id="491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066509"/>
              </p:ext>
            </p:extLst>
          </p:nvPr>
        </p:nvGraphicFramePr>
        <p:xfrm>
          <a:off x="3316818" y="1285452"/>
          <a:ext cx="4815416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r:id="rId5" imgW="1717444" imgH="254254" progId="">
                  <p:embed/>
                </p:oleObj>
              </mc:Choice>
              <mc:Fallback>
                <p:oleObj r:id="rId5" imgW="1717444" imgH="25425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818" y="1285452"/>
                        <a:ext cx="4815416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6049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531285" y="1527177"/>
            <a:ext cx="4548716" cy="286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spcBef>
                <a:spcPts val="700"/>
              </a:spcBef>
              <a:buFont typeface="Times New Roman" pitchFamily="16" charset="0"/>
              <a:buChar char="•"/>
              <a:defRPr/>
            </a:pPr>
            <a:r>
              <a:rPr lang="en-US" sz="2800" smtClean="0">
                <a:ea typeface="新細明體" charset="-120"/>
              </a:rPr>
              <a:t>The Laplacian filter</a:t>
            </a:r>
          </a:p>
          <a:p>
            <a:pPr marL="341313">
              <a:spcBef>
                <a:spcPts val="700"/>
              </a:spcBef>
              <a:buClrTx/>
              <a:buFontTx/>
              <a:buNone/>
              <a:defRPr/>
            </a:pPr>
            <a:endParaRPr lang="en-US" sz="2800" smtClean="0">
              <a:ea typeface="新細明體" charset="-120"/>
            </a:endParaRPr>
          </a:p>
          <a:p>
            <a:pPr>
              <a:spcBef>
                <a:spcPts val="700"/>
              </a:spcBef>
              <a:buFont typeface="Times New Roman" pitchFamily="16" charset="0"/>
              <a:buChar char="•"/>
              <a:defRPr/>
            </a:pPr>
            <a:r>
              <a:rPr lang="en-US" sz="2800" smtClean="0">
                <a:ea typeface="新細明體" charset="-120"/>
              </a:rPr>
              <a:t>Shift the center:</a:t>
            </a: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977461" y="172090"/>
            <a:ext cx="8366691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The </a:t>
            </a:r>
            <a:r>
              <a:rPr lang="en-US" sz="3600" dirty="0" err="1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Laplacian</a:t>
            </a: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in the Frequency Domain</a:t>
            </a: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1" y="893764"/>
            <a:ext cx="6523567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0181" name="Object 4"/>
          <p:cNvGraphicFramePr>
            <a:graphicFrameLocks noChangeAspect="1"/>
          </p:cNvGraphicFramePr>
          <p:nvPr/>
        </p:nvGraphicFramePr>
        <p:xfrm>
          <a:off x="939801" y="2093913"/>
          <a:ext cx="3757084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" r:id="rId5" imgW="9981402" imgH="1812958" progId="">
                  <p:embed/>
                </p:oleObj>
              </mc:Choice>
              <mc:Fallback>
                <p:oleObj r:id="rId5" imgW="9981402" imgH="181295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1" y="2093913"/>
                        <a:ext cx="3757084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5"/>
          <p:cNvGraphicFramePr>
            <a:graphicFrameLocks noChangeAspect="1"/>
          </p:cNvGraphicFramePr>
          <p:nvPr/>
        </p:nvGraphicFramePr>
        <p:xfrm>
          <a:off x="1009651" y="3117850"/>
          <a:ext cx="361738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r:id="rId7" imgW="2197356" imgH="416776" progId="">
                  <p:embed/>
                </p:oleObj>
              </mc:Choice>
              <mc:Fallback>
                <p:oleObj r:id="rId7" imgW="2197356" imgH="4167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1" y="3117850"/>
                        <a:ext cx="3617383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10344152" y="3332164"/>
            <a:ext cx="1156384" cy="6485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sz="1800">
                <a:solidFill>
                  <a:srgbClr val="3333CC"/>
                </a:solidFill>
                <a:ea typeface="新細明體" charset="-120"/>
              </a:rPr>
              <a:t>F</a:t>
            </a:r>
            <a:r>
              <a:rPr lang="en-US" sz="1800">
                <a:solidFill>
                  <a:srgbClr val="3333CC"/>
                </a:solidFill>
              </a:rPr>
              <a:t>requency</a:t>
            </a:r>
          </a:p>
          <a:p>
            <a:pPr>
              <a:buClrTx/>
              <a:buFontTx/>
              <a:buNone/>
            </a:pPr>
            <a:r>
              <a:rPr lang="en-US" sz="1800">
                <a:solidFill>
                  <a:srgbClr val="3333CC"/>
                </a:solidFill>
              </a:rPr>
              <a:t>domain</a:t>
            </a:r>
          </a:p>
        </p:txBody>
      </p:sp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10135762" y="4775112"/>
            <a:ext cx="1573164" cy="3715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sz="1800" dirty="0">
                <a:solidFill>
                  <a:srgbClr val="3333CC"/>
                </a:solidFill>
                <a:ea typeface="新細明體" charset="-120"/>
              </a:rPr>
              <a:t>S</a:t>
            </a:r>
            <a:r>
              <a:rPr lang="en-US" sz="1800" dirty="0">
                <a:solidFill>
                  <a:srgbClr val="3333CC"/>
                </a:solidFill>
              </a:rPr>
              <a:t>patial domain</a:t>
            </a:r>
          </a:p>
        </p:txBody>
      </p:sp>
      <p:sp>
        <p:nvSpPr>
          <p:cNvPr id="50185" name="AutoShape 8"/>
          <p:cNvSpPr>
            <a:spLocks noChangeArrowheads="1"/>
          </p:cNvSpPr>
          <p:nvPr/>
        </p:nvSpPr>
        <p:spPr bwMode="auto">
          <a:xfrm>
            <a:off x="8032752" y="4687889"/>
            <a:ext cx="309033" cy="217487"/>
          </a:xfrm>
          <a:prstGeom prst="rightArrow">
            <a:avLst>
              <a:gd name="adj1" fmla="val 50000"/>
              <a:gd name="adj2" fmla="val 26642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510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21" y="184821"/>
            <a:ext cx="8756561" cy="54927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rebuchet MS" pitchFamily="34" charset="0"/>
              </a:rPr>
              <a:t>Signals in Frequency Domain</a:t>
            </a:r>
            <a:endParaRPr lang="en-IN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6096000" y="1600201"/>
            <a:ext cx="5486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6" charset="0"/>
              <a:buChar char="•"/>
            </a:pPr>
            <a:r>
              <a:rPr lang="en-US" dirty="0">
                <a:solidFill>
                  <a:srgbClr val="000000"/>
                </a:solidFill>
                <a:ea typeface="宋体" charset="-122"/>
              </a:rPr>
              <a:t>The </a:t>
            </a:r>
            <a:r>
              <a:rPr lang="en-US" b="1" dirty="0">
                <a:solidFill>
                  <a:srgbClr val="FF0000"/>
                </a:solidFill>
                <a:ea typeface="宋体" charset="-122"/>
              </a:rPr>
              <a:t>frequency domain</a:t>
            </a:r>
            <a:r>
              <a:rPr lang="en-US" dirty="0">
                <a:solidFill>
                  <a:srgbClr val="000000"/>
                </a:solidFill>
                <a:ea typeface="宋体" charset="-122"/>
              </a:rPr>
              <a:t> refers to the plane of the two dimensional discrete Fourier transform of an image.  </a:t>
            </a:r>
          </a:p>
          <a:p>
            <a:pPr>
              <a:spcBef>
                <a:spcPts val="600"/>
              </a:spcBef>
              <a:buFont typeface="Times New Roman" pitchFamily="16" charset="0"/>
              <a:buChar char="•"/>
            </a:pPr>
            <a:r>
              <a:rPr lang="en-US" dirty="0">
                <a:solidFill>
                  <a:srgbClr val="000000"/>
                </a:solidFill>
                <a:ea typeface="宋体" charset="-122"/>
              </a:rPr>
              <a:t>The purpose of the Fourier transform is to represent a signal as a linear combination of sinusoidal signals of various frequencies.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18" y="1091396"/>
            <a:ext cx="5848349" cy="500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9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035" y="0"/>
            <a:ext cx="8949267" cy="617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7531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0" y="115935"/>
            <a:ext cx="116188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6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Some </a:t>
            </a: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Additional Properties of the 2D Fourier Transform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803042"/>
            <a:ext cx="10399184" cy="437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8" name="AutoShape 3"/>
          <p:cNvSpPr>
            <a:spLocks noChangeArrowheads="1"/>
          </p:cNvSpPr>
          <p:nvPr/>
        </p:nvSpPr>
        <p:spPr bwMode="auto">
          <a:xfrm>
            <a:off x="6735234" y="5413376"/>
            <a:ext cx="793751" cy="290513"/>
          </a:xfrm>
          <a:prstGeom prst="rightArrow">
            <a:avLst>
              <a:gd name="adj1" fmla="val 50000"/>
              <a:gd name="adj2" fmla="val 51229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6648451" y="5668964"/>
            <a:ext cx="72838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shift</a:t>
            </a:r>
          </a:p>
        </p:txBody>
      </p:sp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241299" y="1079645"/>
            <a:ext cx="7923907" cy="72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spcBef>
                <a:spcPts val="700"/>
              </a:spcBef>
              <a:buFont typeface="Times New Roman" pitchFamily="16" charset="0"/>
              <a:buChar char="•"/>
            </a:pPr>
            <a:r>
              <a:rPr lang="en-US" sz="2800" dirty="0">
                <a:solidFill>
                  <a:srgbClr val="000000"/>
                </a:solidFill>
                <a:ea typeface="新細明體" charset="-120"/>
              </a:rPr>
              <a:t>Periodicity, symmetry, and back-to-back properties</a:t>
            </a:r>
          </a:p>
        </p:txBody>
      </p:sp>
    </p:spTree>
    <p:extLst>
      <p:ext uri="{BB962C8B-B14F-4D97-AF65-F5344CB8AC3E}">
        <p14:creationId xmlns:p14="http://schemas.microsoft.com/office/powerpoint/2010/main" val="27474995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0" y="216746"/>
            <a:ext cx="116188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6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Some </a:t>
            </a: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Additional Properties of the 2D Fourier Transform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32089"/>
            <a:ext cx="10102851" cy="18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10972800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spcBef>
                <a:spcPts val="800"/>
              </a:spcBef>
              <a:buFont typeface="Times New Roman" pitchFamily="16" charset="0"/>
              <a:buChar char="•"/>
            </a:pPr>
            <a:r>
              <a:rPr lang="en-US" sz="3200">
                <a:solidFill>
                  <a:srgbClr val="000000"/>
                </a:solidFill>
                <a:ea typeface="新細明體" charset="-120"/>
              </a:rPr>
              <a:t>Separability</a:t>
            </a:r>
          </a:p>
        </p:txBody>
      </p:sp>
    </p:spTree>
    <p:extLst>
      <p:ext uri="{BB962C8B-B14F-4D97-AF65-F5344CB8AC3E}">
        <p14:creationId xmlns:p14="http://schemas.microsoft.com/office/powerpoint/2010/main" val="34630603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1" y="1054355"/>
            <a:ext cx="10775951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33350" y="77987"/>
            <a:ext cx="7544350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2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Summary of Some Important Properties </a:t>
            </a:r>
          </a:p>
          <a:p>
            <a:pPr algn="ctr">
              <a:buClrTx/>
              <a:buFontTx/>
              <a:buNone/>
            </a:pPr>
            <a:r>
              <a:rPr lang="en-US" sz="32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of the 2-D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35124014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98" y="1079399"/>
            <a:ext cx="8276167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433" y="1614488"/>
            <a:ext cx="924984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85207" y="0"/>
            <a:ext cx="7544350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2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Summary of Some Important Properties </a:t>
            </a:r>
          </a:p>
          <a:p>
            <a:pPr algn="ctr">
              <a:buClrTx/>
              <a:buFontTx/>
              <a:buNone/>
            </a:pPr>
            <a:r>
              <a:rPr lang="en-US" sz="32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of the 2-D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25459905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1" y="1063000"/>
            <a:ext cx="1024043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433" y="1649413"/>
            <a:ext cx="924984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2243198" y="8337"/>
            <a:ext cx="7544350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2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Summary of Some Important Properties </a:t>
            </a:r>
          </a:p>
          <a:p>
            <a:pPr algn="ctr">
              <a:buClrTx/>
              <a:buFontTx/>
              <a:buNone/>
            </a:pPr>
            <a:r>
              <a:rPr lang="en-US" sz="32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of the 2-D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24781576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68" y="1227665"/>
            <a:ext cx="11137705" cy="479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133" y="1720851"/>
            <a:ext cx="924984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1871009" y="25155"/>
            <a:ext cx="8454022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Summary of Some Important Properties </a:t>
            </a:r>
          </a:p>
          <a:p>
            <a:pPr algn="ctr">
              <a:buClrTx/>
              <a:buFontTx/>
              <a:buNone/>
            </a:pPr>
            <a:r>
              <a:rPr lang="en-US" sz="3600" dirty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of the 2-D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25695604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940135"/>
            <a:ext cx="10363200" cy="828841"/>
          </a:xfrm>
        </p:spPr>
        <p:txBody>
          <a:bodyPr/>
          <a:lstStyle/>
          <a:p>
            <a:r>
              <a:rPr lang="en-GB" dirty="0">
                <a:latin typeface="Trebuchet MS" pitchFamily="34" charset="0"/>
              </a:rPr>
              <a:t>End of </a:t>
            </a:r>
            <a:r>
              <a:rPr lang="en-GB" dirty="0" smtClean="0">
                <a:latin typeface="Trebuchet MS" pitchFamily="34" charset="0"/>
              </a:rPr>
              <a:t>Lecture</a:t>
            </a:r>
            <a:endParaRPr lang="en-IN" dirty="0">
              <a:latin typeface="Trebuchet MS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562597"/>
            <a:ext cx="3703919" cy="84430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C00000"/>
                </a:solidFill>
              </a:rPr>
              <a:t>Chapter 4</a:t>
            </a:r>
            <a:endParaRPr lang="en-IN" sz="4000" b="1" dirty="0">
              <a:solidFill>
                <a:srgbClr val="C0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30" y="285588"/>
            <a:ext cx="6164881" cy="462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6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8825" cy="57503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rebuchet MS" pitchFamily="34" charset="0"/>
              </a:rPr>
              <a:t>Signals in Frequency Domain</a:t>
            </a:r>
            <a:endParaRPr lang="en-IN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889716" y="1181682"/>
            <a:ext cx="10515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norm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spcBef>
                <a:spcPts val="700"/>
              </a:spcBef>
              <a:buFont typeface="Times New Roman" pitchFamily="16" charset="0"/>
              <a:buChar char="•"/>
              <a:defRPr/>
            </a:pPr>
            <a:r>
              <a:rPr lang="en-US" sz="2800" dirty="0" smtClean="0">
                <a:ea typeface="新細明體" charset="-12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ea typeface="新細明體" charset="-120"/>
              </a:rPr>
              <a:t>one-dimensional</a:t>
            </a:r>
            <a:r>
              <a:rPr lang="en-US" sz="2800" dirty="0" smtClean="0">
                <a:ea typeface="新細明體" charset="-120"/>
              </a:rPr>
              <a:t> Fourier transform and its inverse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  <a:defRPr/>
            </a:pPr>
            <a:r>
              <a:rPr lang="en-US" dirty="0" smtClean="0">
                <a:ea typeface="新細明體" charset="-120"/>
              </a:rPr>
              <a:t>Fourier transform (</a:t>
            </a:r>
            <a:r>
              <a:rPr lang="en-US" dirty="0" smtClean="0">
                <a:solidFill>
                  <a:srgbClr val="FF0000"/>
                </a:solidFill>
                <a:ea typeface="新細明體" charset="-120"/>
              </a:rPr>
              <a:t>continuous case</a:t>
            </a:r>
            <a:r>
              <a:rPr lang="en-US" dirty="0" smtClean="0">
                <a:ea typeface="新細明體" charset="-120"/>
              </a:rPr>
              <a:t>)</a:t>
            </a:r>
          </a:p>
          <a:p>
            <a:pPr marL="741363" lvl="1"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  <a:defRPr/>
            </a:pPr>
            <a:r>
              <a:rPr lang="en-US" dirty="0" smtClean="0">
                <a:ea typeface="新細明體" charset="-120"/>
              </a:rPr>
              <a:t>Inverse Fourier transform:</a:t>
            </a:r>
          </a:p>
          <a:p>
            <a:pPr marL="741363" lvl="1"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  <a:p>
            <a:pPr>
              <a:spcBef>
                <a:spcPts val="700"/>
              </a:spcBef>
              <a:buFont typeface="Times New Roman" pitchFamily="16" charset="0"/>
              <a:buChar char="•"/>
              <a:defRPr/>
            </a:pPr>
            <a:r>
              <a:rPr lang="en-US" sz="2800" dirty="0" smtClean="0">
                <a:ea typeface="新細明體" charset="-12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ea typeface="新細明體" charset="-120"/>
              </a:rPr>
              <a:t>two-dimensional</a:t>
            </a:r>
            <a:r>
              <a:rPr lang="en-US" sz="2800" dirty="0" smtClean="0">
                <a:ea typeface="新細明體" charset="-120"/>
              </a:rPr>
              <a:t> Fourier transform and its inverse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  <a:defRPr/>
            </a:pPr>
            <a:r>
              <a:rPr lang="en-US" dirty="0" smtClean="0">
                <a:ea typeface="新細明體" charset="-120"/>
              </a:rPr>
              <a:t>Fourier transform (</a:t>
            </a:r>
            <a:r>
              <a:rPr lang="en-US" dirty="0" smtClean="0">
                <a:solidFill>
                  <a:srgbClr val="FF0000"/>
                </a:solidFill>
                <a:ea typeface="新細明體" charset="-120"/>
              </a:rPr>
              <a:t>continuous case</a:t>
            </a:r>
            <a:r>
              <a:rPr lang="en-US" dirty="0" smtClean="0">
                <a:ea typeface="新細明體" charset="-120"/>
              </a:rPr>
              <a:t>)</a:t>
            </a:r>
          </a:p>
          <a:p>
            <a:pPr marL="741363" lvl="1"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  <a:defRPr/>
            </a:pPr>
            <a:endParaRPr lang="en-US" dirty="0" smtClean="0">
              <a:ea typeface="新細明體" charset="-120"/>
            </a:endParaRP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  <a:defRPr/>
            </a:pPr>
            <a:r>
              <a:rPr lang="en-US" dirty="0" smtClean="0">
                <a:ea typeface="新細明體" charset="-120"/>
              </a:rPr>
              <a:t>Inverse Fourier transform:</a:t>
            </a:r>
          </a:p>
          <a:p>
            <a:pPr marL="741363" lvl="1"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189666"/>
              </p:ext>
            </p:extLst>
          </p:nvPr>
        </p:nvGraphicFramePr>
        <p:xfrm>
          <a:off x="2400808" y="2026970"/>
          <a:ext cx="6165849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r:id="rId3" imgW="2696717" imgH="232623" progId="Equation.3">
                  <p:embed/>
                </p:oleObj>
              </mc:Choice>
              <mc:Fallback>
                <p:oleObj r:id="rId3" imgW="2696717" imgH="2326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808" y="2026970"/>
                        <a:ext cx="6165849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318653"/>
              </p:ext>
            </p:extLst>
          </p:nvPr>
        </p:nvGraphicFramePr>
        <p:xfrm>
          <a:off x="2532399" y="2837981"/>
          <a:ext cx="331046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r:id="rId5" imgW="1572441" imgH="232623" progId="Equation.3">
                  <p:embed/>
                </p:oleObj>
              </mc:Choice>
              <mc:Fallback>
                <p:oleObj r:id="rId5" imgW="1572441" imgH="2326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399" y="2837981"/>
                        <a:ext cx="3310467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416741"/>
              </p:ext>
            </p:extLst>
          </p:nvPr>
        </p:nvGraphicFramePr>
        <p:xfrm>
          <a:off x="7294542" y="2894505"/>
          <a:ext cx="2787649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r:id="rId7" imgW="6657844" imgH="1248361" progId="Equation.3">
                  <p:embed/>
                </p:oleObj>
              </mc:Choice>
              <mc:Fallback>
                <p:oleObj r:id="rId7" imgW="6657844" imgH="124836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542" y="2894505"/>
                        <a:ext cx="2787649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490227"/>
              </p:ext>
            </p:extLst>
          </p:nvPr>
        </p:nvGraphicFramePr>
        <p:xfrm>
          <a:off x="2517848" y="4300142"/>
          <a:ext cx="604943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r:id="rId9" imgW="2349145" imgH="233355" progId="Equation.3">
                  <p:embed/>
                </p:oleObj>
              </mc:Choice>
              <mc:Fallback>
                <p:oleObj r:id="rId9" imgW="2349145" imgH="23335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848" y="4300142"/>
                        <a:ext cx="604943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975174"/>
              </p:ext>
            </p:extLst>
          </p:nvPr>
        </p:nvGraphicFramePr>
        <p:xfrm>
          <a:off x="2435927" y="5441905"/>
          <a:ext cx="58801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r:id="rId11" imgW="17632626" imgH="2565527" progId="Equation.3">
                  <p:embed/>
                </p:oleObj>
              </mc:Choice>
              <mc:Fallback>
                <p:oleObj r:id="rId11" imgW="17632626" imgH="256552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927" y="5441905"/>
                        <a:ext cx="58801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571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rebuchet MS" pitchFamily="34" charset="0"/>
              </a:rPr>
              <a:t>Signals in Frequency Domain</a:t>
            </a:r>
            <a:endParaRPr lang="en-IN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515600" cy="376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spcBef>
                <a:spcPts val="700"/>
              </a:spcBef>
              <a:buFont typeface="Times New Roman" pitchFamily="16" charset="0"/>
              <a:buChar char="•"/>
              <a:defRPr/>
            </a:pPr>
            <a:r>
              <a:rPr lang="en-US" sz="2800" dirty="0" smtClean="0">
                <a:ea typeface="新細明體" charset="-12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ea typeface="新細明體" charset="-120"/>
              </a:rPr>
              <a:t>one-dimensional</a:t>
            </a:r>
            <a:r>
              <a:rPr lang="en-US" sz="2800" dirty="0" smtClean="0">
                <a:ea typeface="新細明體" charset="-120"/>
              </a:rPr>
              <a:t> Fourier transform and its inverse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  <a:defRPr/>
            </a:pPr>
            <a:r>
              <a:rPr lang="en-US" dirty="0" smtClean="0">
                <a:ea typeface="新細明體" charset="-120"/>
              </a:rPr>
              <a:t>Fourier transform (</a:t>
            </a:r>
            <a:r>
              <a:rPr lang="en-US" dirty="0" smtClean="0">
                <a:solidFill>
                  <a:srgbClr val="FF0000"/>
                </a:solidFill>
                <a:ea typeface="新細明體" charset="-120"/>
              </a:rPr>
              <a:t>discrete case</a:t>
            </a:r>
            <a:r>
              <a:rPr lang="en-US" dirty="0" smtClean="0">
                <a:ea typeface="新細明體" charset="-120"/>
              </a:rPr>
              <a:t>) DTC</a:t>
            </a:r>
          </a:p>
          <a:p>
            <a:pPr marL="741363" lvl="1"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  <a:p>
            <a:pPr marL="741363" lvl="1"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  <a:defRPr/>
            </a:pPr>
            <a:r>
              <a:rPr lang="en-US" dirty="0" smtClean="0">
                <a:ea typeface="新細明體" charset="-120"/>
              </a:rPr>
              <a:t>Inverse Fourier transform:</a:t>
            </a:r>
          </a:p>
          <a:p>
            <a:pPr marL="741363" lvl="1"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809667"/>
              </p:ext>
            </p:extLst>
          </p:nvPr>
        </p:nvGraphicFramePr>
        <p:xfrm>
          <a:off x="2146684" y="2726496"/>
          <a:ext cx="7520516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r:id="rId3" imgW="27773362" imgH="3879024" progId="Equation.3">
                  <p:embed/>
                </p:oleObj>
              </mc:Choice>
              <mc:Fallback>
                <p:oleObj r:id="rId3" imgW="27773362" imgH="3879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684" y="2726496"/>
                        <a:ext cx="7520516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163197"/>
              </p:ext>
            </p:extLst>
          </p:nvPr>
        </p:nvGraphicFramePr>
        <p:xfrm>
          <a:off x="2255838" y="4365625"/>
          <a:ext cx="731043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5" imgW="24973628" imgH="3805084" progId="Equation.3">
                  <p:embed/>
                </p:oleObj>
              </mc:Choice>
              <mc:Fallback>
                <p:oleObj name="Equation" r:id="rId5" imgW="24973628" imgH="38050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4365625"/>
                        <a:ext cx="731043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818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455794" cy="678064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rebuchet MS" pitchFamily="34" charset="0"/>
              </a:rPr>
              <a:t>Signals in Frequency Domain</a:t>
            </a:r>
            <a:endParaRPr lang="en-IN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902594" y="1271834"/>
            <a:ext cx="10515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  <a:lvl2pPr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spcBef>
                <a:spcPts val="700"/>
              </a:spcBef>
              <a:buFont typeface="Times New Roman" pitchFamily="16" charset="0"/>
              <a:buChar char="•"/>
              <a:defRPr/>
            </a:pPr>
            <a:r>
              <a:rPr lang="en-US" sz="2800" dirty="0" smtClean="0">
                <a:ea typeface="新細明體" charset="-120"/>
              </a:rPr>
              <a:t>Since                                          and the fact </a:t>
            </a:r>
          </a:p>
          <a:p>
            <a:pPr>
              <a:spcBef>
                <a:spcPts val="700"/>
              </a:spcBef>
              <a:buFont typeface="Times New Roman" pitchFamily="16" charset="0"/>
              <a:buChar char="•"/>
              <a:defRPr/>
            </a:pPr>
            <a:r>
              <a:rPr lang="en-US" sz="2800" dirty="0" smtClean="0">
                <a:ea typeface="新細明體" charset="-120"/>
              </a:rPr>
              <a:t> then discrete Fourier transform can be redefined</a:t>
            </a:r>
          </a:p>
          <a:p>
            <a:pPr lvl="1">
              <a:spcBef>
                <a:spcPts val="700"/>
              </a:spcBef>
              <a:buClrTx/>
              <a:buFontTx/>
              <a:buNone/>
              <a:defRPr/>
            </a:pPr>
            <a:endParaRPr lang="en-US" sz="2800" dirty="0" smtClean="0">
              <a:ea typeface="新細明體" charset="-120"/>
            </a:endParaRPr>
          </a:p>
          <a:p>
            <a:pPr lvl="1">
              <a:spcBef>
                <a:spcPts val="700"/>
              </a:spcBef>
              <a:buClrTx/>
              <a:buFontTx/>
              <a:buNone/>
              <a:defRPr/>
            </a:pPr>
            <a:endParaRPr lang="en-US" sz="2800" dirty="0" smtClean="0">
              <a:ea typeface="新細明體" charset="-120"/>
            </a:endParaRPr>
          </a:p>
          <a:p>
            <a:pPr lvl="1">
              <a:spcBef>
                <a:spcPts val="700"/>
              </a:spcBef>
              <a:buClrTx/>
              <a:buFontTx/>
              <a:buNone/>
              <a:defRPr/>
            </a:pPr>
            <a:endParaRPr lang="en-US" sz="2800" dirty="0" smtClean="0">
              <a:ea typeface="新細明體" charset="-120"/>
            </a:endParaRPr>
          </a:p>
          <a:p>
            <a:pPr marL="736600" lvl="1" indent="-273050">
              <a:spcBef>
                <a:spcPts val="600"/>
              </a:spcBef>
              <a:buClr>
                <a:srgbClr val="FF0000"/>
              </a:buClr>
              <a:buFont typeface="Times New Roman" pitchFamily="16" charset="0"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  <a:ea typeface="新細明體" charset="-120"/>
              </a:rPr>
              <a:t>Frequency (time) domain</a:t>
            </a:r>
            <a:r>
              <a:rPr lang="en-US" dirty="0" smtClean="0">
                <a:ea typeface="新細明體" charset="-120"/>
              </a:rPr>
              <a:t>: the domain (values of </a:t>
            </a:r>
            <a:r>
              <a:rPr lang="en-US" i="1" dirty="0" smtClean="0">
                <a:ea typeface="新細明體" charset="-120"/>
              </a:rPr>
              <a:t>u</a:t>
            </a:r>
            <a:r>
              <a:rPr lang="en-US" dirty="0" smtClean="0">
                <a:ea typeface="新細明體" charset="-120"/>
              </a:rPr>
              <a:t>) over which the values of </a:t>
            </a:r>
            <a:r>
              <a:rPr lang="en-US" i="1" dirty="0" smtClean="0">
                <a:ea typeface="新細明體" charset="-120"/>
              </a:rPr>
              <a:t>F</a:t>
            </a:r>
            <a:r>
              <a:rPr lang="en-US" dirty="0" smtClean="0">
                <a:ea typeface="新細明體" charset="-120"/>
              </a:rPr>
              <a:t>(</a:t>
            </a:r>
            <a:r>
              <a:rPr lang="en-US" i="1" dirty="0" smtClean="0">
                <a:ea typeface="新細明體" charset="-120"/>
              </a:rPr>
              <a:t>u</a:t>
            </a:r>
            <a:r>
              <a:rPr lang="en-US" dirty="0" smtClean="0">
                <a:ea typeface="新細明體" charset="-120"/>
              </a:rPr>
              <a:t>) range; because </a:t>
            </a:r>
            <a:r>
              <a:rPr lang="en-US" i="1" dirty="0" smtClean="0">
                <a:ea typeface="新細明體" charset="-120"/>
              </a:rPr>
              <a:t>u</a:t>
            </a:r>
            <a:r>
              <a:rPr lang="en-US" dirty="0" smtClean="0">
                <a:ea typeface="新細明體" charset="-120"/>
              </a:rPr>
              <a:t> determines the frequency of the components of the transform. </a:t>
            </a:r>
          </a:p>
          <a:p>
            <a:pPr marL="736600" lvl="1" indent="-273050">
              <a:spcBef>
                <a:spcPts val="600"/>
              </a:spcBef>
              <a:buClr>
                <a:srgbClr val="FF0000"/>
              </a:buClr>
              <a:buFont typeface="Times New Roman" pitchFamily="16" charset="0"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  <a:ea typeface="新細明體" charset="-120"/>
              </a:rPr>
              <a:t>Frequency (time) component</a:t>
            </a:r>
            <a:r>
              <a:rPr lang="en-US" dirty="0" smtClean="0">
                <a:ea typeface="新細明體" charset="-120"/>
              </a:rPr>
              <a:t>: each of the </a:t>
            </a:r>
            <a:r>
              <a:rPr lang="en-US" i="1" dirty="0" smtClean="0">
                <a:ea typeface="新細明體" charset="-120"/>
              </a:rPr>
              <a:t>M</a:t>
            </a:r>
            <a:r>
              <a:rPr lang="en-US" dirty="0" smtClean="0">
                <a:ea typeface="新細明體" charset="-120"/>
              </a:rPr>
              <a:t> terms of </a:t>
            </a:r>
            <a:r>
              <a:rPr lang="en-US" i="1" dirty="0" smtClean="0">
                <a:ea typeface="新細明體" charset="-120"/>
              </a:rPr>
              <a:t>F</a:t>
            </a:r>
            <a:r>
              <a:rPr lang="en-US" dirty="0" smtClean="0">
                <a:ea typeface="新細明體" charset="-120"/>
              </a:rPr>
              <a:t>(</a:t>
            </a:r>
            <a:r>
              <a:rPr lang="en-US" i="1" dirty="0" smtClean="0">
                <a:ea typeface="新細明體" charset="-120"/>
              </a:rPr>
              <a:t>u</a:t>
            </a:r>
            <a:r>
              <a:rPr lang="en-US" dirty="0" smtClean="0">
                <a:ea typeface="新細明體" charset="-120"/>
              </a:rPr>
              <a:t>).</a:t>
            </a:r>
          </a:p>
          <a:p>
            <a:pPr marL="741363" lvl="1">
              <a:spcBef>
                <a:spcPts val="600"/>
              </a:spcBef>
              <a:buClrTx/>
              <a:buFontTx/>
              <a:buNone/>
              <a:defRPr/>
            </a:pPr>
            <a:endParaRPr lang="en-US" dirty="0" smtClean="0">
              <a:ea typeface="新細明體" charset="-12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612892"/>
              </p:ext>
            </p:extLst>
          </p:nvPr>
        </p:nvGraphicFramePr>
        <p:xfrm>
          <a:off x="2228283" y="1235344"/>
          <a:ext cx="31242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r:id="rId3" imgW="6657844" imgH="1248361" progId="Equation.3">
                  <p:embed/>
                </p:oleObj>
              </mc:Choice>
              <mc:Fallback>
                <p:oleObj r:id="rId3" imgW="6657844" imgH="124836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283" y="1235344"/>
                        <a:ext cx="31242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023206"/>
              </p:ext>
            </p:extLst>
          </p:nvPr>
        </p:nvGraphicFramePr>
        <p:xfrm>
          <a:off x="7775143" y="1381595"/>
          <a:ext cx="2423584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r:id="rId5" imgW="7536915" imgH="1545606" progId="Equation.3">
                  <p:embed/>
                </p:oleObj>
              </mc:Choice>
              <mc:Fallback>
                <p:oleObj r:id="rId5" imgW="7536915" imgH="15456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143" y="1381595"/>
                        <a:ext cx="2423584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151679"/>
              </p:ext>
            </p:extLst>
          </p:nvPr>
        </p:nvGraphicFramePr>
        <p:xfrm>
          <a:off x="1799347" y="2246402"/>
          <a:ext cx="730461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r:id="rId7" imgW="24873333" imgH="3570383" progId="Equation.3">
                  <p:embed/>
                </p:oleObj>
              </mc:Choice>
              <mc:Fallback>
                <p:oleObj r:id="rId7" imgW="24873333" imgH="357038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347" y="2246402"/>
                        <a:ext cx="7304617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583157"/>
              </p:ext>
            </p:extLst>
          </p:nvPr>
        </p:nvGraphicFramePr>
        <p:xfrm>
          <a:off x="5526260" y="3158165"/>
          <a:ext cx="3244849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r:id="rId9" imgW="7708102" imgH="1196914" progId="Equation.3">
                  <p:embed/>
                </p:oleObj>
              </mc:Choice>
              <mc:Fallback>
                <p:oleObj r:id="rId9" imgW="7708102" imgH="11969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260" y="3158165"/>
                        <a:ext cx="3244849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81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185338" cy="587911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rebuchet MS" pitchFamily="34" charset="0"/>
              </a:rPr>
              <a:t>Signals in Frequency Domain</a:t>
            </a:r>
            <a:endParaRPr lang="en-IN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799564" y="1271834"/>
            <a:ext cx="10515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>
              <a:spcBef>
                <a:spcPts val="700"/>
              </a:spcBef>
              <a:buFont typeface="Times New Roman" pitchFamily="16" charset="0"/>
              <a:buChar char="•"/>
              <a:defRPr/>
            </a:pPr>
            <a:r>
              <a:rPr lang="en-US" sz="2800" i="1" dirty="0" smtClean="0">
                <a:ea typeface="新細明體" charset="-120"/>
              </a:rPr>
              <a:t>F</a:t>
            </a:r>
            <a:r>
              <a:rPr lang="en-US" sz="2800" dirty="0" smtClean="0">
                <a:ea typeface="新細明體" charset="-120"/>
              </a:rPr>
              <a:t>(</a:t>
            </a:r>
            <a:r>
              <a:rPr lang="en-US" sz="2800" i="1" dirty="0" smtClean="0">
                <a:ea typeface="新細明體" charset="-120"/>
              </a:rPr>
              <a:t>u</a:t>
            </a:r>
            <a:r>
              <a:rPr lang="en-US" sz="2800" dirty="0" smtClean="0">
                <a:ea typeface="新細明體" charset="-120"/>
              </a:rPr>
              <a:t>) can be expressed in polar coordinates:</a:t>
            </a:r>
          </a:p>
          <a:p>
            <a:pPr marL="341313">
              <a:spcBef>
                <a:spcPts val="700"/>
              </a:spcBef>
              <a:buClrTx/>
              <a:buFontTx/>
              <a:buNone/>
              <a:defRPr/>
            </a:pPr>
            <a:endParaRPr lang="en-US" sz="2800" dirty="0" smtClean="0">
              <a:ea typeface="新細明體" charset="-120"/>
            </a:endParaRPr>
          </a:p>
          <a:p>
            <a:pPr marL="341313">
              <a:spcBef>
                <a:spcPts val="700"/>
              </a:spcBef>
              <a:buClrTx/>
              <a:buFontTx/>
              <a:buNone/>
              <a:defRPr/>
            </a:pPr>
            <a:endParaRPr lang="en-US" sz="2800" dirty="0" smtClean="0">
              <a:ea typeface="新細明體" charset="-120"/>
            </a:endParaRPr>
          </a:p>
          <a:p>
            <a:pPr marL="341313">
              <a:spcBef>
                <a:spcPts val="700"/>
              </a:spcBef>
              <a:buClrTx/>
              <a:buFontTx/>
              <a:buNone/>
              <a:defRPr/>
            </a:pPr>
            <a:endParaRPr lang="en-US" sz="2800" dirty="0" smtClean="0">
              <a:ea typeface="新細明體" charset="-120"/>
            </a:endParaRPr>
          </a:p>
          <a:p>
            <a:pPr marL="341313">
              <a:spcBef>
                <a:spcPts val="700"/>
              </a:spcBef>
              <a:buClrTx/>
              <a:buFontTx/>
              <a:buNone/>
              <a:defRPr/>
            </a:pPr>
            <a:endParaRPr lang="en-US" sz="2800" dirty="0" smtClean="0">
              <a:ea typeface="新細明體" charset="-120"/>
            </a:endParaRP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  <a:defRPr/>
            </a:pPr>
            <a:r>
              <a:rPr lang="en-US" i="1" dirty="0" smtClean="0">
                <a:ea typeface="新細明體" charset="-120"/>
              </a:rPr>
              <a:t>R</a:t>
            </a:r>
            <a:r>
              <a:rPr lang="en-US" dirty="0" smtClean="0">
                <a:ea typeface="新細明體" charset="-120"/>
              </a:rPr>
              <a:t>(</a:t>
            </a:r>
            <a:r>
              <a:rPr lang="en-US" i="1" dirty="0" smtClean="0">
                <a:ea typeface="新細明體" charset="-120"/>
              </a:rPr>
              <a:t>u</a:t>
            </a:r>
            <a:r>
              <a:rPr lang="en-US" dirty="0" smtClean="0">
                <a:ea typeface="新細明體" charset="-120"/>
              </a:rPr>
              <a:t>): the real part of </a:t>
            </a:r>
            <a:r>
              <a:rPr lang="en-US" i="1" dirty="0" smtClean="0">
                <a:ea typeface="新細明體" charset="-120"/>
              </a:rPr>
              <a:t>F</a:t>
            </a:r>
            <a:r>
              <a:rPr lang="en-US" dirty="0" smtClean="0">
                <a:ea typeface="新細明體" charset="-120"/>
              </a:rPr>
              <a:t>(</a:t>
            </a:r>
            <a:r>
              <a:rPr lang="en-US" i="1" dirty="0" smtClean="0">
                <a:ea typeface="新細明體" charset="-120"/>
              </a:rPr>
              <a:t>u</a:t>
            </a:r>
            <a:r>
              <a:rPr lang="en-US" dirty="0" smtClean="0">
                <a:ea typeface="新細明體" charset="-120"/>
              </a:rPr>
              <a:t>)</a:t>
            </a: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  <a:defRPr/>
            </a:pPr>
            <a:r>
              <a:rPr lang="en-US" i="1" dirty="0" smtClean="0">
                <a:ea typeface="新細明體" charset="-120"/>
              </a:rPr>
              <a:t>I</a:t>
            </a:r>
            <a:r>
              <a:rPr lang="en-US" dirty="0" smtClean="0">
                <a:ea typeface="新細明體" charset="-120"/>
              </a:rPr>
              <a:t>(</a:t>
            </a:r>
            <a:r>
              <a:rPr lang="en-US" i="1" dirty="0" smtClean="0">
                <a:ea typeface="新細明體" charset="-120"/>
              </a:rPr>
              <a:t>u</a:t>
            </a:r>
            <a:r>
              <a:rPr lang="en-US" dirty="0" smtClean="0">
                <a:ea typeface="新細明體" charset="-120"/>
              </a:rPr>
              <a:t>): the imaginary part of </a:t>
            </a:r>
            <a:r>
              <a:rPr lang="en-US" i="1" dirty="0" smtClean="0">
                <a:ea typeface="新細明體" charset="-120"/>
              </a:rPr>
              <a:t>F</a:t>
            </a:r>
            <a:r>
              <a:rPr lang="en-US" dirty="0" smtClean="0">
                <a:ea typeface="新細明體" charset="-120"/>
              </a:rPr>
              <a:t>(</a:t>
            </a:r>
            <a:r>
              <a:rPr lang="en-US" i="1" dirty="0" smtClean="0">
                <a:ea typeface="新細明體" charset="-120"/>
              </a:rPr>
              <a:t>u</a:t>
            </a:r>
            <a:r>
              <a:rPr lang="en-US" dirty="0" smtClean="0">
                <a:ea typeface="新細明體" charset="-120"/>
              </a:rPr>
              <a:t>)</a:t>
            </a:r>
          </a:p>
          <a:p>
            <a:pPr>
              <a:spcBef>
                <a:spcPts val="700"/>
              </a:spcBef>
              <a:buFont typeface="Times New Roman" pitchFamily="16" charset="0"/>
              <a:buChar char="•"/>
              <a:defRPr/>
            </a:pPr>
            <a:r>
              <a:rPr lang="en-US" sz="2800" dirty="0" smtClean="0">
                <a:ea typeface="新細明體" charset="-120"/>
              </a:rPr>
              <a:t>Power spectrum:</a:t>
            </a:r>
          </a:p>
          <a:p>
            <a:pPr>
              <a:spcBef>
                <a:spcPts val="700"/>
              </a:spcBef>
              <a:buFont typeface="Times New Roman" pitchFamily="16" charset="0"/>
              <a:buChar char="•"/>
              <a:defRPr/>
            </a:pPr>
            <a:endParaRPr lang="en-US" sz="2800" dirty="0" smtClean="0">
              <a:ea typeface="新細明體" charset="-12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731806"/>
              </p:ext>
            </p:extLst>
          </p:nvPr>
        </p:nvGraphicFramePr>
        <p:xfrm>
          <a:off x="2030064" y="1769817"/>
          <a:ext cx="9044516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r:id="rId3" imgW="4064916" imgH="1494353" progId="Equation.3">
                  <p:embed/>
                </p:oleObj>
              </mc:Choice>
              <mc:Fallback>
                <p:oleObj r:id="rId3" imgW="4064916" imgH="149435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064" y="1769817"/>
                        <a:ext cx="9044516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693185"/>
              </p:ext>
            </p:extLst>
          </p:nvPr>
        </p:nvGraphicFramePr>
        <p:xfrm>
          <a:off x="2344135" y="4961878"/>
          <a:ext cx="5331884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r:id="rId5" imgW="16107828" imgH="2422744" progId="Equation.3">
                  <p:embed/>
                </p:oleObj>
              </mc:Choice>
              <mc:Fallback>
                <p:oleObj r:id="rId5" imgW="16107828" imgH="242274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135" y="4961878"/>
                        <a:ext cx="5331884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6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1350</Words>
  <Application>Microsoft Office PowerPoint</Application>
  <PresentationFormat>Custom</PresentationFormat>
  <Paragraphs>280</Paragraphs>
  <Slides>57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Office Theme</vt:lpstr>
      <vt:lpstr>Microsoft Equation 3.0</vt:lpstr>
      <vt:lpstr>Equation</vt:lpstr>
      <vt:lpstr>Image Enhancement in Frequency Domain</vt:lpstr>
      <vt:lpstr>Chapter 4</vt:lpstr>
      <vt:lpstr>Contents</vt:lpstr>
      <vt:lpstr>Signals in Frequency Domain</vt:lpstr>
      <vt:lpstr>Signals in Frequency Domain</vt:lpstr>
      <vt:lpstr>Signals in Frequency Domain</vt:lpstr>
      <vt:lpstr>Signals in Frequency Domain</vt:lpstr>
      <vt:lpstr>Signals in Frequency Domain</vt:lpstr>
      <vt:lpstr>Signals in Frequency Domain</vt:lpstr>
      <vt:lpstr>Signals in Frequency Domain</vt:lpstr>
      <vt:lpstr>Signals in Frequency Domain</vt:lpstr>
      <vt:lpstr>Signals in Frequency Domain</vt:lpstr>
      <vt:lpstr>Signals in Frequency Domain</vt:lpstr>
      <vt:lpstr>Signals in Frequency Domain</vt:lpstr>
      <vt:lpstr>Signals in Frequency Domain</vt:lpstr>
      <vt:lpstr>Signals in Frequency Domain</vt:lpstr>
      <vt:lpstr>Signals in Frequency Domain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 2021</dc:creator>
  <cp:lastModifiedBy>USER</cp:lastModifiedBy>
  <cp:revision>32</cp:revision>
  <dcterms:created xsi:type="dcterms:W3CDTF">2021-05-31T17:42:41Z</dcterms:created>
  <dcterms:modified xsi:type="dcterms:W3CDTF">2023-02-19T08:23:55Z</dcterms:modified>
</cp:coreProperties>
</file>