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6" r:id="rId2"/>
    <p:sldId id="343" r:id="rId3"/>
    <p:sldId id="344" r:id="rId4"/>
    <p:sldId id="260" r:id="rId5"/>
    <p:sldId id="261" r:id="rId6"/>
    <p:sldId id="262" r:id="rId7"/>
    <p:sldId id="263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45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46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4F635-0AEF-4E77-B06B-AFB07FA4C47F}" type="datetimeFigureOut">
              <a:rPr lang="en-IN" smtClean="0"/>
              <a:pPr/>
              <a:t>01-02-2023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3F682-D31D-4127-82A6-5FA2BB7EEC2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657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BA759-B6CC-460F-9745-DFE2B85C4EC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5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32D501-746F-4E41-BFE2-4E3ACFB4F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4572000" cy="2387600"/>
          </a:xfrm>
        </p:spPr>
        <p:txBody>
          <a:bodyPr anchor="b"/>
          <a:lstStyle>
            <a:lvl1pPr algn="ctr">
              <a:defRPr sz="6000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A234AA16-1CD2-427B-863A-02977B1378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8" r="7368" b="18503"/>
          <a:stretch/>
        </p:blipFill>
        <p:spPr bwMode="auto">
          <a:xfrm>
            <a:off x="0" y="8784"/>
            <a:ext cx="6096000" cy="684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7E8F256-B933-4421-9C97-633533CB51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43048" y="4983222"/>
            <a:ext cx="8163252" cy="1530229"/>
          </a:xfrm>
          <a:prstGeom prst="rect">
            <a:avLst/>
          </a:prstGeom>
        </p:spPr>
      </p:pic>
      <p:pic>
        <p:nvPicPr>
          <p:cNvPr id="11" name="Picture 2" descr="Jadavpur University - Wikipedia">
            <a:extLst>
              <a:ext uri="{FF2B5EF4-FFF2-40B4-BE49-F238E27FC236}">
                <a16:creationId xmlns="" xmlns:a16="http://schemas.microsoft.com/office/drawing/2014/main" id="{5F844005-B061-4DCD-AFFB-1C792AD669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421" y="8783"/>
            <a:ext cx="1113579" cy="111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792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883F66-ED6D-4AFF-997D-C59E2AA83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3547A9-A34D-4449-A851-22B5E67A9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29C2F339-8A6D-4FFF-889C-C07FA7DC65AA}"/>
              </a:ext>
            </a:extLst>
          </p:cNvPr>
          <p:cNvSpPr/>
          <p:nvPr userDrawn="1"/>
        </p:nvSpPr>
        <p:spPr>
          <a:xfrm>
            <a:off x="0" y="6187473"/>
            <a:ext cx="12192000" cy="681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E421A07-E6B4-4348-9603-CF3C7A188602}"/>
              </a:ext>
            </a:extLst>
          </p:cNvPr>
          <p:cNvSpPr txBox="1"/>
          <p:nvPr userDrawn="1"/>
        </p:nvSpPr>
        <p:spPr>
          <a:xfrm>
            <a:off x="199696" y="6332815"/>
            <a:ext cx="249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Digital Image Processing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108AD00-95F0-4AD8-AC6E-430D97FC2567}"/>
              </a:ext>
            </a:extLst>
          </p:cNvPr>
          <p:cNvSpPr txBox="1"/>
          <p:nvPr userDrawn="1"/>
        </p:nvSpPr>
        <p:spPr>
          <a:xfrm>
            <a:off x="6369268" y="6403869"/>
            <a:ext cx="449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Prof.Sheli</a:t>
            </a:r>
            <a:r>
              <a:rPr lang="en-US" b="1" dirty="0">
                <a:solidFill>
                  <a:schemeClr val="bg1"/>
                </a:solidFill>
              </a:rPr>
              <a:t> Sinha Chaudhuri. Dept of ETCE , JU 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C9324A5-3AC4-4C2D-A0BB-56F631EB9D6D}"/>
              </a:ext>
            </a:extLst>
          </p:cNvPr>
          <p:cNvSpPr txBox="1"/>
          <p:nvPr userDrawn="1"/>
        </p:nvSpPr>
        <p:spPr>
          <a:xfrm>
            <a:off x="11535128" y="640386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78AF5AD-F6F3-4AB0-9096-E3001949BB92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1026" name="Picture 2" descr="Jadavpur University - Wikipedia">
            <a:extLst>
              <a:ext uri="{FF2B5EF4-FFF2-40B4-BE49-F238E27FC236}">
                <a16:creationId xmlns="" xmlns:a16="http://schemas.microsoft.com/office/drawing/2014/main" id="{CB31C64B-B5D5-41B5-834E-861A02031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-2349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6395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35CF-A2D7-4067-A911-295B0D83A8F7}" type="datetimeFigureOut">
              <a:rPr lang="en-IN" smtClean="0"/>
              <a:pPr/>
              <a:t>01-02-2023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4E4E-A305-4016-A7C7-62246948522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161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35CF-A2D7-4067-A911-295B0D83A8F7}" type="datetimeFigureOut">
              <a:rPr lang="en-IN" smtClean="0"/>
              <a:pPr/>
              <a:t>01-02-2023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4E4E-A305-4016-A7C7-62246948522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678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35CF-A2D7-4067-A911-295B0D83A8F7}" type="datetimeFigureOut">
              <a:rPr lang="en-IN" smtClean="0"/>
              <a:pPr/>
              <a:t>01-02-2023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4E4E-A305-4016-A7C7-62246948522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980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35CF-A2D7-4067-A911-295B0D83A8F7}" type="datetimeFigureOut">
              <a:rPr lang="en-IN" smtClean="0"/>
              <a:pPr/>
              <a:t>01-02-2023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4E4E-A305-4016-A7C7-62246948522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712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BB4E6BE-B19A-455C-990D-9F43D124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CA0A52-D4DC-413A-9646-040F36E0D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09CEDF-DB5F-4633-8F3B-9A6F2BFBF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0B836-C254-4FD7-BC18-0C406B910447}" type="datetimeFigureOut">
              <a:rPr lang="en-IN" smtClean="0"/>
              <a:pPr/>
              <a:t>01-02-2023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094195-EA48-4844-B383-9B1BB6AA1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595E90-48A8-4F58-8B41-8FC6FA163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41855-0CAB-45B8-B4C7-77318FC22CE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29C2F339-8A6D-4FFF-889C-C07FA7DC65AA}"/>
              </a:ext>
            </a:extLst>
          </p:cNvPr>
          <p:cNvSpPr/>
          <p:nvPr userDrawn="1"/>
        </p:nvSpPr>
        <p:spPr>
          <a:xfrm>
            <a:off x="0" y="6187473"/>
            <a:ext cx="12192000" cy="681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E421A07-E6B4-4348-9603-CF3C7A188602}"/>
              </a:ext>
            </a:extLst>
          </p:cNvPr>
          <p:cNvSpPr txBox="1"/>
          <p:nvPr userDrawn="1"/>
        </p:nvSpPr>
        <p:spPr>
          <a:xfrm>
            <a:off x="199696" y="6332815"/>
            <a:ext cx="249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Digital Image Processing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108AD00-95F0-4AD8-AC6E-430D97FC2567}"/>
              </a:ext>
            </a:extLst>
          </p:cNvPr>
          <p:cNvSpPr txBox="1"/>
          <p:nvPr userDrawn="1"/>
        </p:nvSpPr>
        <p:spPr>
          <a:xfrm>
            <a:off x="6369268" y="6403869"/>
            <a:ext cx="449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Prof.Sheli</a:t>
            </a:r>
            <a:r>
              <a:rPr lang="en-US" b="1" dirty="0">
                <a:solidFill>
                  <a:schemeClr val="bg1"/>
                </a:solidFill>
              </a:rPr>
              <a:t> Sinha Chaudhuri. Dept of ETCE , JU 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C9324A5-3AC4-4C2D-A0BB-56F631EB9D6D}"/>
              </a:ext>
            </a:extLst>
          </p:cNvPr>
          <p:cNvSpPr txBox="1"/>
          <p:nvPr userDrawn="1"/>
        </p:nvSpPr>
        <p:spPr>
          <a:xfrm>
            <a:off x="11535128" y="640386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78AF5AD-F6F3-4AB0-9096-E3001949BB92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11" name="Picture 2" descr="Jadavpur University - Wikipedia">
            <a:extLst>
              <a:ext uri="{FF2B5EF4-FFF2-40B4-BE49-F238E27FC236}">
                <a16:creationId xmlns="" xmlns:a16="http://schemas.microsoft.com/office/drawing/2014/main" id="{CB31C64B-B5D5-41B5-834E-861A02031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-2349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79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5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478C78-3ED7-4468-B4A9-718D129B8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4572000" cy="2387600"/>
          </a:xfrm>
        </p:spPr>
        <p:txBody>
          <a:bodyPr/>
          <a:lstStyle/>
          <a:p>
            <a:r>
              <a:rPr lang="en-GB" dirty="0">
                <a:latin typeface="Trebuchet MS" pitchFamily="34" charset="0"/>
              </a:rPr>
              <a:t>Intensity Transforms</a:t>
            </a:r>
            <a:endParaRPr lang="en-IN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2"/>
          <p:cNvSpPr/>
          <p:nvPr/>
        </p:nvSpPr>
        <p:spPr>
          <a:xfrm>
            <a:off x="1057440" y="1353240"/>
            <a:ext cx="10364160" cy="455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/>
          <a:lstStyle/>
          <a:p>
            <a:pPr marL="355680" indent="-342360" algn="just">
              <a:lnSpc>
                <a:spcPct val="100000"/>
              </a:lnSpc>
              <a:spcBef>
                <a:spcPts val="96"/>
              </a:spcBef>
              <a:buClr>
                <a:srgbClr val="4F81BC"/>
              </a:buClr>
              <a:buSzPct val="64000"/>
              <a:buFont typeface="Wingdings" charset="2"/>
              <a:buChar char=""/>
            </a:pP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The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objective </a:t>
            </a: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of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image </a:t>
            </a: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enhancement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is to </a:t>
            </a:r>
            <a:r>
              <a:rPr lang="en-US" sz="28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process  </a:t>
            </a: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an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image </a:t>
            </a: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so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that </a:t>
            </a: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the </a:t>
            </a:r>
            <a:r>
              <a:rPr lang="en-US" sz="28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result </a:t>
            </a:r>
            <a:r>
              <a:rPr lang="en-US" sz="28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is </a:t>
            </a:r>
            <a:r>
              <a:rPr lang="en-US" sz="28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more </a:t>
            </a:r>
            <a:r>
              <a:rPr lang="en-US" sz="2800" b="0" i="1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suitable </a:t>
            </a: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than  the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original image </a:t>
            </a:r>
            <a:r>
              <a:rPr lang="en-US" sz="2800" b="0" strike="noStrike" spc="-26" dirty="0">
                <a:solidFill>
                  <a:srgbClr val="002060"/>
                </a:solidFill>
                <a:latin typeface="Calibri"/>
                <a:ea typeface="DejaVu Sans"/>
              </a:rPr>
              <a:t>for </a:t>
            </a: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a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specific</a:t>
            </a:r>
            <a:r>
              <a:rPr lang="en-US" sz="2800" b="0" strike="noStrike" spc="94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application.</a:t>
            </a:r>
            <a:endParaRPr lang="en-US" sz="2800" b="0" strike="noStrike" spc="-1" dirty="0">
              <a:solidFill>
                <a:srgbClr val="002060"/>
              </a:solidFill>
              <a:latin typeface="Arial"/>
            </a:endParaRPr>
          </a:p>
          <a:p>
            <a:pPr marL="355680" indent="-342360" algn="just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SzPct val="64000"/>
              <a:buFont typeface="Wingdings" charset="2"/>
              <a:buChar char=""/>
            </a:pPr>
            <a:r>
              <a:rPr lang="en-US" sz="28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There are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two </a:t>
            </a: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main</a:t>
            </a:r>
            <a:r>
              <a:rPr lang="en-US" sz="2800" b="0" strike="noStrike" spc="26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approaches:</a:t>
            </a:r>
            <a:endParaRPr lang="en-US" sz="2800" b="0" strike="noStrike" spc="-1" dirty="0">
              <a:solidFill>
                <a:srgbClr val="002060"/>
              </a:solidFill>
              <a:latin typeface="Arial"/>
            </a:endParaRPr>
          </a:p>
          <a:p>
            <a:pPr marL="756360" lvl="1" indent="-286200" algn="just">
              <a:lnSpc>
                <a:spcPct val="100000"/>
              </a:lnSpc>
              <a:spcBef>
                <a:spcPts val="675"/>
              </a:spcBef>
              <a:buClr>
                <a:srgbClr val="000099"/>
              </a:buClr>
              <a:buSzPct val="59000"/>
              <a:buFont typeface="Wingdings" charset="2"/>
              <a:buChar char=""/>
            </a:pP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Image </a:t>
            </a: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enhancement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in spatial </a:t>
            </a: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domain: </a:t>
            </a:r>
            <a:r>
              <a:rPr lang="en-US" sz="28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Direct 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manipulation </a:t>
            </a: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of </a:t>
            </a:r>
            <a:r>
              <a:rPr lang="en-US" sz="2800" b="0" strike="noStrike" spc="-21" dirty="0">
                <a:solidFill>
                  <a:srgbClr val="002060"/>
                </a:solidFill>
                <a:latin typeface="Calibri"/>
                <a:ea typeface="DejaVu Sans"/>
              </a:rPr>
              <a:t>pixels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in </a:t>
            </a: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an</a:t>
            </a:r>
            <a:r>
              <a:rPr lang="en-US" sz="2800" b="0" strike="noStrike" spc="94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image</a:t>
            </a:r>
            <a:endParaRPr lang="en-US" sz="2800" b="0" strike="noStrike" spc="-1" dirty="0">
              <a:solidFill>
                <a:srgbClr val="002060"/>
              </a:solidFill>
              <a:latin typeface="Arial"/>
            </a:endParaRPr>
          </a:p>
          <a:p>
            <a:pPr marL="1155600" lvl="2" indent="-228600" algn="just">
              <a:lnSpc>
                <a:spcPct val="100000"/>
              </a:lnSpc>
              <a:spcBef>
                <a:spcPts val="604"/>
              </a:spcBef>
              <a:buClr>
                <a:srgbClr val="4F81BC"/>
              </a:buClr>
              <a:buSzPct val="65000"/>
              <a:buFont typeface="Wingdings" charset="2"/>
              <a:buChar char=""/>
            </a:pPr>
            <a:r>
              <a:rPr lang="en-US" sz="2400" b="0" strike="noStrike" spc="-21" dirty="0">
                <a:solidFill>
                  <a:srgbClr val="002060"/>
                </a:solidFill>
                <a:latin typeface="Calibri"/>
                <a:ea typeface="DejaVu Sans"/>
              </a:rPr>
              <a:t>Point </a:t>
            </a:r>
            <a:r>
              <a:rPr lang="en-US" sz="24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processing: Change </a:t>
            </a:r>
            <a:r>
              <a:rPr lang="en-US" sz="24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pixel</a:t>
            </a:r>
            <a:r>
              <a:rPr lang="en-US" sz="2400" b="0" strike="noStrike" spc="1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intensities</a:t>
            </a:r>
            <a:endParaRPr lang="en-US" sz="2400" b="0" strike="noStrike" spc="-1" dirty="0">
              <a:solidFill>
                <a:srgbClr val="002060"/>
              </a:solidFill>
              <a:latin typeface="Arial"/>
            </a:endParaRPr>
          </a:p>
          <a:p>
            <a:pPr marL="1155600" lvl="2" indent="-228600" algn="just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SzPct val="65000"/>
              <a:buFont typeface="Wingdings" charset="2"/>
              <a:buChar char=""/>
            </a:pPr>
            <a:r>
              <a:rPr lang="en-US" sz="24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Spatial</a:t>
            </a:r>
            <a:r>
              <a:rPr lang="en-US" sz="2400" b="0" strike="noStrike" spc="-21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filtering</a:t>
            </a:r>
            <a:endParaRPr lang="en-US" sz="2400" b="0" strike="noStrike" spc="-1" dirty="0">
              <a:solidFill>
                <a:srgbClr val="002060"/>
              </a:solidFill>
              <a:latin typeface="Arial"/>
            </a:endParaRPr>
          </a:p>
          <a:p>
            <a:pPr marL="756360" lvl="1" indent="-286200" algn="just">
              <a:lnSpc>
                <a:spcPct val="100000"/>
              </a:lnSpc>
              <a:spcBef>
                <a:spcPts val="646"/>
              </a:spcBef>
              <a:buClr>
                <a:srgbClr val="000099"/>
              </a:buClr>
              <a:buSzPct val="59000"/>
              <a:buFont typeface="Wingdings" charset="2"/>
              <a:buChar char=""/>
            </a:pP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Image </a:t>
            </a: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enhancement </a:t>
            </a:r>
            <a:r>
              <a:rPr lang="en-US" sz="28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in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frequency </a:t>
            </a: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domain: 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Modifying </a:t>
            </a: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the </a:t>
            </a:r>
            <a:r>
              <a:rPr lang="en-US" sz="28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Fourier </a:t>
            </a:r>
            <a:r>
              <a:rPr lang="en-US" sz="2800" b="0" strike="noStrike" spc="-26" dirty="0">
                <a:solidFill>
                  <a:srgbClr val="002060"/>
                </a:solidFill>
                <a:latin typeface="Calibri"/>
                <a:ea typeface="DejaVu Sans"/>
              </a:rPr>
              <a:t>transform </a:t>
            </a: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of an</a:t>
            </a:r>
            <a:r>
              <a:rPr lang="en-US" sz="2800" b="0" strike="noStrike" spc="160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image</a:t>
            </a:r>
            <a:endParaRPr lang="en-US" sz="2800" b="0" strike="noStrike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120" y="191062"/>
            <a:ext cx="10972800" cy="1143000"/>
          </a:xfrm>
        </p:spPr>
        <p:txBody>
          <a:bodyPr>
            <a:normAutofit/>
          </a:bodyPr>
          <a:lstStyle/>
          <a:p>
            <a:r>
              <a:rPr lang="en-US" spc="-12" dirty="0">
                <a:solidFill>
                  <a:srgbClr val="000000"/>
                </a:solidFill>
                <a:latin typeface="Trebuchet MS" pitchFamily="34" charset="0"/>
              </a:rPr>
              <a:t>Image</a:t>
            </a:r>
            <a:r>
              <a:rPr lang="en-US" spc="-46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pc="-7" dirty="0" smtClean="0">
                <a:solidFill>
                  <a:srgbClr val="000000"/>
                </a:solidFill>
                <a:latin typeface="Trebuchet MS" pitchFamily="34" charset="0"/>
              </a:rPr>
              <a:t>Enhancement</a:t>
            </a:r>
            <a:endParaRPr lang="en-IN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1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-900953" y="153000"/>
            <a:ext cx="12196482" cy="13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810720" indent="568440">
              <a:lnSpc>
                <a:spcPct val="100000"/>
              </a:lnSpc>
              <a:spcBef>
                <a:spcPts val="99"/>
              </a:spcBef>
            </a:pPr>
            <a:r>
              <a:rPr lang="en-US" sz="4000" b="0" strike="noStrike" spc="-1" dirty="0">
                <a:solidFill>
                  <a:srgbClr val="000000"/>
                </a:solidFill>
                <a:latin typeface="Trebuchet MS" pitchFamily="34" charset="0"/>
              </a:rPr>
              <a:t>Some Basic </a:t>
            </a:r>
            <a:r>
              <a:rPr lang="en-US" sz="4000" b="0" strike="noStrike" spc="-12" dirty="0">
                <a:solidFill>
                  <a:srgbClr val="000000"/>
                </a:solidFill>
                <a:latin typeface="Trebuchet MS" pitchFamily="34" charset="0"/>
              </a:rPr>
              <a:t>Intensity  </a:t>
            </a:r>
            <a:r>
              <a:rPr lang="en-US" sz="4000" b="0" strike="noStrike" spc="-41" dirty="0">
                <a:solidFill>
                  <a:srgbClr val="000000"/>
                </a:solidFill>
                <a:latin typeface="Trebuchet MS" pitchFamily="34" charset="0"/>
              </a:rPr>
              <a:t>Transformation</a:t>
            </a:r>
            <a:r>
              <a:rPr lang="en-US" sz="4000" b="0" strike="noStrike" spc="-6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b="0" strike="noStrike" spc="-1" dirty="0">
                <a:solidFill>
                  <a:srgbClr val="000000"/>
                </a:solidFill>
                <a:latin typeface="Trebuchet MS" pitchFamily="34" charset="0"/>
              </a:rPr>
              <a:t>Functions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714720" y="1506240"/>
            <a:ext cx="10765440" cy="444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4480" rIns="0" bIns="0"/>
          <a:lstStyle/>
          <a:p>
            <a:pPr marL="355680" indent="-34236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Image </a:t>
            </a:r>
            <a:r>
              <a:rPr lang="en-US" sz="32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Negatives</a:t>
            </a:r>
            <a:endParaRPr lang="en-US" sz="3200" b="0" strike="noStrike" spc="-1" dirty="0">
              <a:solidFill>
                <a:srgbClr val="002060"/>
              </a:solidFill>
              <a:latin typeface="Arial"/>
            </a:endParaRPr>
          </a:p>
          <a:p>
            <a:pPr marL="550440">
              <a:lnSpc>
                <a:spcPct val="100000"/>
              </a:lnSpc>
              <a:spcBef>
                <a:spcPts val="689"/>
              </a:spcBef>
            </a:pP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s = L – 1 –</a:t>
            </a:r>
            <a:r>
              <a:rPr lang="en-US" sz="2800" b="0" strike="noStrike" spc="49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r</a:t>
            </a:r>
            <a:endParaRPr lang="en-US" sz="2800" b="0" strike="noStrike" spc="-1" dirty="0">
              <a:solidFill>
                <a:srgbClr val="002060"/>
              </a:solidFill>
              <a:latin typeface="Arial"/>
            </a:endParaRPr>
          </a:p>
          <a:p>
            <a:pPr marL="756360" lvl="1" indent="-28620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S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is </a:t>
            </a: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the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output </a:t>
            </a:r>
            <a:r>
              <a:rPr lang="en-US" sz="28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intensity</a:t>
            </a:r>
            <a:r>
              <a:rPr lang="en-US" sz="2800" b="0" strike="noStrike" spc="94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value</a:t>
            </a:r>
            <a:endParaRPr lang="en-US" sz="2800" b="0" strike="noStrike" spc="-1" dirty="0">
              <a:solidFill>
                <a:srgbClr val="002060"/>
              </a:solidFill>
              <a:latin typeface="Arial"/>
            </a:endParaRPr>
          </a:p>
          <a:p>
            <a:pPr marL="756360" lvl="1" indent="-286200">
              <a:lnSpc>
                <a:spcPct val="100000"/>
              </a:lnSpc>
              <a:spcBef>
                <a:spcPts val="66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L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is </a:t>
            </a: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the </a:t>
            </a:r>
            <a:r>
              <a:rPr lang="en-US" sz="28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highest intensity</a:t>
            </a:r>
            <a:r>
              <a:rPr lang="en-US" sz="2800" b="0" strike="noStrike" spc="80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levels</a:t>
            </a:r>
            <a:endParaRPr lang="en-US" sz="2800" b="0" strike="noStrike" spc="-1" dirty="0">
              <a:solidFill>
                <a:srgbClr val="002060"/>
              </a:solidFill>
              <a:latin typeface="Arial"/>
            </a:endParaRPr>
          </a:p>
          <a:p>
            <a:pPr marL="756360" lvl="1" indent="-28620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r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is </a:t>
            </a: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the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input </a:t>
            </a:r>
            <a:r>
              <a:rPr lang="en-US" sz="28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intensity</a:t>
            </a:r>
            <a:r>
              <a:rPr lang="en-US" sz="2800" b="0" strike="noStrike" spc="94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value</a:t>
            </a:r>
            <a:endParaRPr lang="en-US" sz="2800" b="0" strike="noStrike" spc="-1" dirty="0">
              <a:solidFill>
                <a:srgbClr val="002060"/>
              </a:solidFill>
              <a:latin typeface="Arial"/>
            </a:endParaRPr>
          </a:p>
          <a:p>
            <a:pPr marL="756360" lvl="1" indent="-286200" algn="just">
              <a:lnSpc>
                <a:spcPct val="100000"/>
              </a:lnSpc>
              <a:spcBef>
                <a:spcPts val="66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Particularly suited </a:t>
            </a:r>
            <a:r>
              <a:rPr lang="en-US" sz="2800" b="0" strike="noStrike" spc="-26" dirty="0">
                <a:solidFill>
                  <a:srgbClr val="002060"/>
                </a:solidFill>
                <a:latin typeface="Calibri"/>
                <a:ea typeface="DejaVu Sans"/>
              </a:rPr>
              <a:t>for </a:t>
            </a: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enhancing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white </a:t>
            </a: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or </a:t>
            </a:r>
            <a:r>
              <a:rPr lang="en-US" sz="2800" b="0" strike="noStrike" spc="-32" dirty="0">
                <a:solidFill>
                  <a:srgbClr val="002060"/>
                </a:solidFill>
                <a:latin typeface="Calibri"/>
                <a:ea typeface="DejaVu Sans"/>
              </a:rPr>
              <a:t>gray  </a:t>
            </a:r>
            <a:r>
              <a:rPr lang="en-US" sz="28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detail </a:t>
            </a: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embedded </a:t>
            </a:r>
            <a:r>
              <a:rPr lang="en-US" sz="28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in </a:t>
            </a: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dark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regions </a:t>
            </a: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of </a:t>
            </a:r>
            <a:r>
              <a:rPr lang="en-US" sz="28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an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image,  </a:t>
            </a:r>
            <a:r>
              <a:rPr lang="en-US" sz="28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especially when the black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areas </a:t>
            </a:r>
            <a:r>
              <a:rPr lang="en-US" sz="2800" b="0" strike="noStrike" spc="-21" dirty="0">
                <a:solidFill>
                  <a:srgbClr val="002060"/>
                </a:solidFill>
                <a:latin typeface="Calibri"/>
                <a:ea typeface="DejaVu Sans"/>
              </a:rPr>
              <a:t>are </a:t>
            </a:r>
            <a:r>
              <a:rPr lang="en-US" sz="28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dominant </a:t>
            </a:r>
            <a:r>
              <a:rPr lang="en-US" sz="28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in  </a:t>
            </a:r>
            <a:r>
              <a:rPr lang="en-US" sz="2800" b="0" strike="noStrike" spc="-26" dirty="0">
                <a:solidFill>
                  <a:srgbClr val="002060"/>
                </a:solidFill>
                <a:latin typeface="Calibri"/>
                <a:ea typeface="DejaVu Sans"/>
              </a:rPr>
              <a:t>size</a:t>
            </a:r>
            <a:endParaRPr lang="en-US" sz="2800" b="0" strike="noStrike" spc="-1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320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-703999" y="151129"/>
            <a:ext cx="12076043" cy="827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810720" indent="568440">
              <a:lnSpc>
                <a:spcPct val="100000"/>
              </a:lnSpc>
              <a:spcBef>
                <a:spcPts val="99"/>
              </a:spcBef>
            </a:pPr>
            <a:r>
              <a:rPr lang="en-US" sz="4000" spc="-1" dirty="0">
                <a:solidFill>
                  <a:srgbClr val="000000"/>
                </a:solidFill>
                <a:latin typeface="Trebuchet MS" pitchFamily="34" charset="0"/>
              </a:rPr>
              <a:t>Some Basic </a:t>
            </a:r>
            <a:r>
              <a:rPr lang="en-US" sz="4000" spc="-12" dirty="0">
                <a:solidFill>
                  <a:srgbClr val="000000"/>
                </a:solidFill>
                <a:latin typeface="Trebuchet MS" pitchFamily="34" charset="0"/>
              </a:rPr>
              <a:t>Intensity  </a:t>
            </a:r>
            <a:r>
              <a:rPr lang="en-US" sz="4000" spc="-41" dirty="0">
                <a:solidFill>
                  <a:srgbClr val="000000"/>
                </a:solidFill>
                <a:latin typeface="Trebuchet MS" pitchFamily="34" charset="0"/>
              </a:rPr>
              <a:t>Transformation</a:t>
            </a:r>
            <a:r>
              <a:rPr lang="en-US" sz="4000" spc="-6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spc="-1" dirty="0">
                <a:solidFill>
                  <a:srgbClr val="000000"/>
                </a:solidFill>
                <a:latin typeface="Trebuchet MS" pitchFamily="34" charset="0"/>
              </a:rPr>
              <a:t>Functions</a:t>
            </a:r>
            <a:endParaRPr lang="en-US" sz="4000" spc="-1" dirty="0">
              <a:latin typeface="Trebuchet MS" pitchFamily="34" charset="0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714720" y="1607400"/>
            <a:ext cx="4115520" cy="50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355680" indent="-34236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7">
                <a:solidFill>
                  <a:srgbClr val="000000"/>
                </a:solidFill>
                <a:latin typeface="Calibri"/>
                <a:ea typeface="DejaVu Sans"/>
              </a:rPr>
              <a:t>Image</a:t>
            </a:r>
            <a:r>
              <a:rPr lang="en-US" sz="3200" b="0" strike="noStrike" spc="-6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0" strike="noStrike" spc="-15">
                <a:solidFill>
                  <a:srgbClr val="000000"/>
                </a:solidFill>
                <a:latin typeface="Calibri"/>
                <a:ea typeface="DejaVu Sans"/>
              </a:rPr>
              <a:t>Negatives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609600" y="2426040"/>
            <a:ext cx="10971840" cy="36219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5200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-772732" y="0"/>
            <a:ext cx="12041745" cy="13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810720" indent="568440">
              <a:lnSpc>
                <a:spcPct val="100000"/>
              </a:lnSpc>
              <a:spcBef>
                <a:spcPts val="99"/>
              </a:spcBef>
            </a:pPr>
            <a:r>
              <a:rPr lang="en-US" sz="4000" spc="-1" dirty="0">
                <a:solidFill>
                  <a:srgbClr val="000000"/>
                </a:solidFill>
                <a:latin typeface="Trebuchet MS" pitchFamily="34" charset="0"/>
              </a:rPr>
              <a:t>Some Basic </a:t>
            </a:r>
            <a:r>
              <a:rPr lang="en-US" sz="4000" spc="-12" dirty="0">
                <a:solidFill>
                  <a:srgbClr val="000000"/>
                </a:solidFill>
                <a:latin typeface="Trebuchet MS" pitchFamily="34" charset="0"/>
              </a:rPr>
              <a:t>Intensity  </a:t>
            </a:r>
            <a:r>
              <a:rPr lang="en-US" sz="4000" spc="-41" dirty="0">
                <a:solidFill>
                  <a:srgbClr val="000000"/>
                </a:solidFill>
                <a:latin typeface="Trebuchet MS" pitchFamily="34" charset="0"/>
              </a:rPr>
              <a:t>Transformation</a:t>
            </a:r>
            <a:r>
              <a:rPr lang="en-US" sz="4000" spc="-6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spc="-1" dirty="0">
                <a:solidFill>
                  <a:srgbClr val="000000"/>
                </a:solidFill>
                <a:latin typeface="Trebuchet MS" pitchFamily="34" charset="0"/>
              </a:rPr>
              <a:t>Functions</a:t>
            </a:r>
            <a:endParaRPr lang="en-US" sz="4000" spc="-1" dirty="0">
              <a:latin typeface="Trebuchet MS" pitchFamily="34" charset="0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321120" y="769057"/>
            <a:ext cx="7720800" cy="54442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3"/>
          <p:cNvSpPr/>
          <p:nvPr/>
        </p:nvSpPr>
        <p:spPr>
          <a:xfrm>
            <a:off x="8651520" y="1910880"/>
            <a:ext cx="2725440" cy="20210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5358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-746975" y="126720"/>
            <a:ext cx="12054626" cy="13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810720" indent="568440">
              <a:lnSpc>
                <a:spcPct val="100000"/>
              </a:lnSpc>
              <a:spcBef>
                <a:spcPts val="99"/>
              </a:spcBef>
            </a:pPr>
            <a:r>
              <a:rPr lang="en-US" sz="4000" spc="-1" dirty="0">
                <a:solidFill>
                  <a:srgbClr val="000000"/>
                </a:solidFill>
                <a:latin typeface="Trebuchet MS" pitchFamily="34" charset="0"/>
              </a:rPr>
              <a:t>Some Basic </a:t>
            </a:r>
            <a:r>
              <a:rPr lang="en-US" sz="4000" spc="-12" dirty="0">
                <a:solidFill>
                  <a:srgbClr val="000000"/>
                </a:solidFill>
                <a:latin typeface="Trebuchet MS" pitchFamily="34" charset="0"/>
              </a:rPr>
              <a:t>Intensity  </a:t>
            </a:r>
            <a:r>
              <a:rPr lang="en-US" sz="4000" spc="-41" dirty="0">
                <a:solidFill>
                  <a:srgbClr val="000000"/>
                </a:solidFill>
                <a:latin typeface="Trebuchet MS" pitchFamily="34" charset="0"/>
              </a:rPr>
              <a:t>Transformation</a:t>
            </a:r>
            <a:r>
              <a:rPr lang="en-US" sz="4000" spc="-6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spc="-1" dirty="0">
                <a:solidFill>
                  <a:srgbClr val="000000"/>
                </a:solidFill>
                <a:latin typeface="Trebuchet MS" pitchFamily="34" charset="0"/>
              </a:rPr>
              <a:t>Functions</a:t>
            </a:r>
            <a:endParaRPr lang="en-US" sz="4000" spc="-1" dirty="0">
              <a:latin typeface="Trebuchet MS" pitchFamily="34" charset="0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714720" y="1272620"/>
            <a:ext cx="10764480" cy="464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6280" rIns="0" bIns="0"/>
          <a:lstStyle/>
          <a:p>
            <a:pPr marL="355680" indent="-342360">
              <a:lnSpc>
                <a:spcPct val="100000"/>
              </a:lnSpc>
              <a:spcBef>
                <a:spcPts val="916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Log</a:t>
            </a:r>
            <a:r>
              <a:rPr lang="en-US" sz="3200" b="0" strike="noStrike" spc="1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3200" b="0" strike="noStrike" spc="-32" dirty="0">
                <a:solidFill>
                  <a:srgbClr val="002060"/>
                </a:solidFill>
                <a:latin typeface="Calibri"/>
                <a:ea typeface="DejaVu Sans"/>
              </a:rPr>
              <a:t>Transformations</a:t>
            </a:r>
            <a:endParaRPr lang="en-US" sz="3200" b="0" strike="noStrike" spc="-1" dirty="0">
              <a:solidFill>
                <a:srgbClr val="002060"/>
              </a:solidFill>
              <a:latin typeface="Arial"/>
            </a:endParaRPr>
          </a:p>
          <a:p>
            <a:pPr marL="756360" lvl="1" indent="-286200">
              <a:lnSpc>
                <a:spcPct val="100000"/>
              </a:lnSpc>
              <a:spcBef>
                <a:spcPts val="666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s = c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log(1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+</a:t>
            </a:r>
            <a:r>
              <a:rPr lang="en-US" sz="2600" b="0" strike="noStrike" spc="-21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1" dirty="0">
                <a:solidFill>
                  <a:srgbClr val="002060"/>
                </a:solidFill>
                <a:latin typeface="Calibri"/>
                <a:ea typeface="DejaVu Sans"/>
              </a:rPr>
              <a:t>r)</a:t>
            </a:r>
            <a:endParaRPr lang="en-US" sz="2600" b="0" strike="noStrike" spc="-1" dirty="0">
              <a:solidFill>
                <a:srgbClr val="002060"/>
              </a:solidFill>
              <a:latin typeface="Arial"/>
            </a:endParaRPr>
          </a:p>
          <a:p>
            <a:pPr marL="1155600" lvl="2" indent="-22860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c is</a:t>
            </a:r>
            <a:r>
              <a:rPr lang="en-US" sz="2600" b="0" strike="noStrike" spc="-21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constant</a:t>
            </a:r>
            <a:endParaRPr lang="en-US" sz="2600" b="0" strike="noStrike" spc="-1" dirty="0">
              <a:solidFill>
                <a:srgbClr val="002060"/>
              </a:solidFill>
              <a:latin typeface="Arial"/>
            </a:endParaRPr>
          </a:p>
          <a:p>
            <a:pPr marL="756360" lvl="1" indent="-286200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It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maps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a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narrow </a:t>
            </a:r>
            <a:r>
              <a:rPr lang="en-US" sz="2600" b="0" strike="noStrike" spc="-21" dirty="0">
                <a:solidFill>
                  <a:srgbClr val="002060"/>
                </a:solidFill>
                <a:latin typeface="Calibri"/>
                <a:ea typeface="DejaVu Sans"/>
              </a:rPr>
              <a:t>range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of low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intensity values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in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the 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input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into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a wide </a:t>
            </a:r>
            <a:r>
              <a:rPr lang="en-US" sz="26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range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of output</a:t>
            </a:r>
            <a:r>
              <a:rPr lang="en-US" sz="2600" b="0" strike="noStrike" spc="-41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levels</a:t>
            </a:r>
            <a:endParaRPr lang="en-US" sz="2600" b="0" strike="noStrike" spc="-1" dirty="0">
              <a:solidFill>
                <a:srgbClr val="002060"/>
              </a:solidFill>
              <a:latin typeface="Arial"/>
            </a:endParaRPr>
          </a:p>
          <a:p>
            <a:pPr marL="756360" lvl="1" indent="-286200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The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opposite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is true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of higher values of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input</a:t>
            </a:r>
            <a:r>
              <a:rPr lang="en-US" sz="2600" b="0" strike="noStrike" spc="-60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levels</a:t>
            </a:r>
            <a:endParaRPr lang="en-US" sz="2600" b="0" strike="noStrike" spc="-1" dirty="0">
              <a:solidFill>
                <a:srgbClr val="002060"/>
              </a:solidFill>
              <a:latin typeface="Arial"/>
            </a:endParaRPr>
          </a:p>
          <a:p>
            <a:pPr marL="756360" lvl="1" indent="-286200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It </a:t>
            </a:r>
            <a:r>
              <a:rPr lang="en-US" sz="26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expands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the </a:t>
            </a:r>
            <a:r>
              <a:rPr lang="en-US" sz="26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values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of dark </a:t>
            </a:r>
            <a:r>
              <a:rPr lang="en-US" sz="26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pixels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in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an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image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while 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compressing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the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higher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level</a:t>
            </a:r>
            <a:r>
              <a:rPr lang="en-US" sz="2600" b="0" strike="noStrike" spc="-80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values</a:t>
            </a:r>
            <a:endParaRPr lang="en-US" sz="2600" b="0" strike="noStrike" spc="-1" dirty="0">
              <a:solidFill>
                <a:srgbClr val="002060"/>
              </a:solidFill>
              <a:latin typeface="Arial"/>
            </a:endParaRPr>
          </a:p>
          <a:p>
            <a:pPr marL="756360" lvl="1" indent="-286200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It </a:t>
            </a:r>
            <a:r>
              <a:rPr lang="en-US" sz="26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compresses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the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dynamic </a:t>
            </a:r>
            <a:r>
              <a:rPr lang="en-US" sz="26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range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of images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with </a:t>
            </a:r>
            <a:r>
              <a:rPr lang="en-US" sz="26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large 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variations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in </a:t>
            </a:r>
            <a:r>
              <a:rPr lang="en-US" sz="26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pixel</a:t>
            </a:r>
            <a:r>
              <a:rPr lang="en-US" sz="2600" b="0" strike="noStrike" spc="-26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values</a:t>
            </a:r>
            <a:endParaRPr lang="en-US" sz="2600" b="0" strike="noStrike" spc="-1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-746975" y="126720"/>
            <a:ext cx="12028867" cy="13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810720" indent="568440">
              <a:lnSpc>
                <a:spcPct val="100000"/>
              </a:lnSpc>
              <a:spcBef>
                <a:spcPts val="99"/>
              </a:spcBef>
            </a:pPr>
            <a:r>
              <a:rPr lang="en-US" sz="4000" spc="-1" dirty="0">
                <a:solidFill>
                  <a:srgbClr val="000000"/>
                </a:solidFill>
                <a:latin typeface="Trebuchet MS" pitchFamily="34" charset="0"/>
              </a:rPr>
              <a:t>Some Basic </a:t>
            </a:r>
            <a:r>
              <a:rPr lang="en-US" sz="4000" spc="-12" dirty="0">
                <a:solidFill>
                  <a:srgbClr val="000000"/>
                </a:solidFill>
                <a:latin typeface="Trebuchet MS" pitchFamily="34" charset="0"/>
              </a:rPr>
              <a:t>Intensity  </a:t>
            </a:r>
            <a:r>
              <a:rPr lang="en-US" sz="4000" spc="-41" dirty="0">
                <a:solidFill>
                  <a:srgbClr val="000000"/>
                </a:solidFill>
                <a:latin typeface="Trebuchet MS" pitchFamily="34" charset="0"/>
              </a:rPr>
              <a:t>Transformation</a:t>
            </a:r>
            <a:r>
              <a:rPr lang="en-US" sz="4000" spc="-6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spc="-1" dirty="0">
                <a:solidFill>
                  <a:srgbClr val="000000"/>
                </a:solidFill>
                <a:latin typeface="Trebuchet MS" pitchFamily="34" charset="0"/>
              </a:rPr>
              <a:t>Functions</a:t>
            </a:r>
            <a:endParaRPr lang="en-US" sz="4000" spc="-1" dirty="0">
              <a:latin typeface="Trebuchet MS" pitchFamily="34" charset="0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714720" y="1393197"/>
            <a:ext cx="4948800" cy="50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355680" indent="-34236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Log</a:t>
            </a:r>
            <a:r>
              <a:rPr lang="en-US" sz="3200" b="0" strike="noStrike" spc="-4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0" strike="noStrike" spc="-32" dirty="0">
                <a:solidFill>
                  <a:srgbClr val="000000"/>
                </a:solidFill>
                <a:latin typeface="Calibri"/>
                <a:ea typeface="DejaVu Sans"/>
              </a:rPr>
              <a:t>Transformations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72960" y="2313720"/>
            <a:ext cx="8469120" cy="37922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4"/>
          <p:cNvSpPr/>
          <p:nvPr/>
        </p:nvSpPr>
        <p:spPr>
          <a:xfrm>
            <a:off x="8816640" y="2635920"/>
            <a:ext cx="2181918" cy="31478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57852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3119669" y="116632"/>
            <a:ext cx="4841131" cy="864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 algn="ctr">
              <a:lnSpc>
                <a:spcPct val="100000"/>
              </a:lnSpc>
              <a:spcBef>
                <a:spcPts val="105"/>
              </a:spcBef>
            </a:pPr>
            <a:r>
              <a:rPr lang="en-US" sz="4000" b="0" strike="noStrike" spc="-7" dirty="0">
                <a:solidFill>
                  <a:srgbClr val="000000"/>
                </a:solidFill>
                <a:latin typeface="Trebuchet MS" pitchFamily="34" charset="0"/>
              </a:rPr>
              <a:t>Log</a:t>
            </a:r>
            <a:r>
              <a:rPr lang="en-US" sz="4000" b="0" strike="noStrike" spc="-72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b="0" strike="noStrike" spc="-52" dirty="0">
                <a:solidFill>
                  <a:srgbClr val="000000"/>
                </a:solidFill>
                <a:latin typeface="Trebuchet MS" pitchFamily="34" charset="0"/>
              </a:rPr>
              <a:t>Transform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502276" y="866895"/>
            <a:ext cx="7972124" cy="24987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3"/>
          <p:cNvSpPr/>
          <p:nvPr/>
        </p:nvSpPr>
        <p:spPr>
          <a:xfrm>
            <a:off x="5883163" y="4777378"/>
            <a:ext cx="2489760" cy="62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7280" rIns="0" bIns="0"/>
          <a:lstStyle/>
          <a:p>
            <a:pPr marL="12600">
              <a:lnSpc>
                <a:spcPct val="100000"/>
              </a:lnSpc>
              <a:spcBef>
                <a:spcPts val="136"/>
              </a:spcBef>
            </a:pPr>
            <a:r>
              <a:rPr lang="en-US" sz="2000" b="0" i="1" strike="noStrike" spc="75" dirty="0">
                <a:solidFill>
                  <a:srgbClr val="000000"/>
                </a:solidFill>
                <a:latin typeface="Times New Roman"/>
                <a:ea typeface="DejaVu Sans"/>
              </a:rPr>
              <a:t>T</a:t>
            </a:r>
            <a:r>
              <a:rPr lang="en-US" sz="2000" b="0" i="1" strike="noStrike" spc="-290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000" b="0" strike="noStrike" spc="86" dirty="0">
                <a:solidFill>
                  <a:srgbClr val="000000"/>
                </a:solidFill>
                <a:latin typeface="Times New Roman"/>
                <a:ea typeface="DejaVu Sans"/>
              </a:rPr>
              <a:t>(</a:t>
            </a:r>
            <a:r>
              <a:rPr lang="en-US" sz="2000" b="0" i="1" strike="noStrike" spc="86" dirty="0">
                <a:solidFill>
                  <a:srgbClr val="000000"/>
                </a:solidFill>
                <a:latin typeface="Times New Roman"/>
                <a:ea typeface="DejaVu Sans"/>
              </a:rPr>
              <a:t>r</a:t>
            </a:r>
            <a:r>
              <a:rPr lang="en-US" sz="2000" b="0" strike="noStrike" spc="86" dirty="0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r>
              <a:rPr lang="en-US" sz="2000" b="0" strike="noStrike" spc="-7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000" b="0" strike="noStrike" spc="75" dirty="0">
                <a:solidFill>
                  <a:srgbClr val="000000"/>
                </a:solidFill>
                <a:latin typeface="Symbol"/>
                <a:ea typeface="DejaVu Sans"/>
              </a:rPr>
              <a:t></a:t>
            </a:r>
            <a:r>
              <a:rPr lang="en-US" sz="2000" b="0" strike="noStrike" spc="-120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000" b="0" i="1" strike="noStrike" spc="60" dirty="0">
                <a:solidFill>
                  <a:srgbClr val="000000"/>
                </a:solidFill>
                <a:latin typeface="Times New Roman"/>
                <a:ea typeface="DejaVu Sans"/>
              </a:rPr>
              <a:t>c</a:t>
            </a:r>
            <a:r>
              <a:rPr lang="en-US" sz="2000" b="0" i="1" strike="noStrike" spc="-276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000" b="0" strike="noStrike" spc="21" dirty="0">
                <a:solidFill>
                  <a:srgbClr val="000000"/>
                </a:solidFill>
                <a:latin typeface="Times New Roman"/>
                <a:ea typeface="DejaVu Sans"/>
              </a:rPr>
              <a:t>log(1</a:t>
            </a:r>
            <a:r>
              <a:rPr lang="en-US" sz="2000" b="0" strike="noStrike" spc="21" dirty="0">
                <a:solidFill>
                  <a:srgbClr val="000000"/>
                </a:solidFill>
                <a:latin typeface="Symbol"/>
                <a:ea typeface="DejaVu Sans"/>
              </a:rPr>
              <a:t></a:t>
            </a:r>
            <a:r>
              <a:rPr lang="en-US" sz="2000" b="0" strike="noStrike" spc="-18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000" b="0" i="1" strike="noStrike" spc="94" dirty="0">
                <a:solidFill>
                  <a:srgbClr val="000000"/>
                </a:solidFill>
                <a:latin typeface="Times New Roman"/>
                <a:ea typeface="DejaVu Sans"/>
              </a:rPr>
              <a:t>r</a:t>
            </a:r>
            <a:r>
              <a:rPr lang="en-US" sz="2000" b="0" strike="noStrike" spc="94" dirty="0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91" name="CustomShape 4"/>
          <p:cNvSpPr/>
          <p:nvPr/>
        </p:nvSpPr>
        <p:spPr>
          <a:xfrm>
            <a:off x="9193440" y="3547800"/>
            <a:ext cx="2292000" cy="12304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5"/>
          <p:cNvSpPr/>
          <p:nvPr/>
        </p:nvSpPr>
        <p:spPr>
          <a:xfrm>
            <a:off x="9193440" y="4843080"/>
            <a:ext cx="2292000" cy="123048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6"/>
          <p:cNvSpPr/>
          <p:nvPr/>
        </p:nvSpPr>
        <p:spPr>
          <a:xfrm>
            <a:off x="870138" y="3418560"/>
            <a:ext cx="4845600" cy="271944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93725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-785611" y="126720"/>
            <a:ext cx="12106141" cy="6766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810720" indent="568440">
              <a:lnSpc>
                <a:spcPct val="100000"/>
              </a:lnSpc>
              <a:spcBef>
                <a:spcPts val="99"/>
              </a:spcBef>
            </a:pPr>
            <a:r>
              <a:rPr lang="en-US" sz="4000" b="0" strike="noStrike" spc="-1" dirty="0">
                <a:solidFill>
                  <a:srgbClr val="000000"/>
                </a:solidFill>
                <a:latin typeface="Trebuchet MS" pitchFamily="34" charset="0"/>
              </a:rPr>
              <a:t>Some Basic </a:t>
            </a:r>
            <a:r>
              <a:rPr lang="en-US" sz="4000" b="0" strike="noStrike" spc="-12" dirty="0">
                <a:solidFill>
                  <a:srgbClr val="000000"/>
                </a:solidFill>
                <a:latin typeface="Trebuchet MS" pitchFamily="34" charset="0"/>
              </a:rPr>
              <a:t>Intensity  </a:t>
            </a:r>
            <a:r>
              <a:rPr lang="en-US" sz="4000" b="0" strike="noStrike" spc="-41" dirty="0">
                <a:solidFill>
                  <a:srgbClr val="000000"/>
                </a:solidFill>
                <a:latin typeface="Trebuchet MS" pitchFamily="34" charset="0"/>
              </a:rPr>
              <a:t>Transformation</a:t>
            </a:r>
            <a:r>
              <a:rPr lang="en-US" sz="4000" b="0" strike="noStrike" spc="-6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b="0" strike="noStrike" spc="-1" dirty="0">
                <a:solidFill>
                  <a:srgbClr val="000000"/>
                </a:solidFill>
                <a:latin typeface="Trebuchet MS" pitchFamily="34" charset="0"/>
              </a:rPr>
              <a:t>Functions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697440" y="925195"/>
            <a:ext cx="10797600" cy="543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6280" rIns="0" bIns="0"/>
          <a:lstStyle/>
          <a:p>
            <a:pPr marL="368280" indent="-342360">
              <a:lnSpc>
                <a:spcPct val="100000"/>
              </a:lnSpc>
              <a:spcBef>
                <a:spcPts val="916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21" dirty="0">
                <a:solidFill>
                  <a:srgbClr val="002060"/>
                </a:solidFill>
                <a:latin typeface="Calibri"/>
                <a:ea typeface="DejaVu Sans"/>
              </a:rPr>
              <a:t>Power </a:t>
            </a:r>
            <a:r>
              <a:rPr lang="en-US" sz="32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Law </a:t>
            </a:r>
            <a:r>
              <a:rPr lang="en-US" sz="32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(Gamma)</a:t>
            </a:r>
            <a:r>
              <a:rPr lang="en-US" sz="32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3200" b="0" strike="noStrike" spc="-32" dirty="0">
                <a:solidFill>
                  <a:srgbClr val="002060"/>
                </a:solidFill>
                <a:latin typeface="Calibri"/>
                <a:ea typeface="DejaVu Sans"/>
              </a:rPr>
              <a:t>Transformations</a:t>
            </a:r>
            <a:endParaRPr lang="en-US" sz="3200" b="0" strike="noStrike" spc="-1" dirty="0">
              <a:solidFill>
                <a:srgbClr val="002060"/>
              </a:solidFill>
              <a:latin typeface="Arial"/>
            </a:endParaRPr>
          </a:p>
          <a:p>
            <a:pPr marL="768960" lvl="1" indent="-28620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s = c</a:t>
            </a:r>
            <a:r>
              <a:rPr lang="en-US" sz="2600" b="0" strike="noStrike" spc="-21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1" dirty="0" err="1">
                <a:solidFill>
                  <a:srgbClr val="002060"/>
                </a:solidFill>
                <a:latin typeface="Calibri"/>
                <a:ea typeface="DejaVu Sans"/>
              </a:rPr>
              <a:t>r</a:t>
            </a:r>
            <a:r>
              <a:rPr lang="en-US" sz="2550" b="0" strike="noStrike" spc="1" baseline="26000" dirty="0" err="1">
                <a:solidFill>
                  <a:srgbClr val="002060"/>
                </a:solidFill>
                <a:latin typeface="Calibri"/>
                <a:ea typeface="DejaVu Sans"/>
              </a:rPr>
              <a:t>γ</a:t>
            </a:r>
            <a:endParaRPr lang="en-US" sz="2550" b="0" strike="noStrike" spc="-1" dirty="0">
              <a:solidFill>
                <a:srgbClr val="002060"/>
              </a:solidFill>
              <a:latin typeface="Arial"/>
            </a:endParaRPr>
          </a:p>
          <a:p>
            <a:pPr marL="1168560" lvl="2" indent="-228600" algn="just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c and γ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are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both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positive</a:t>
            </a:r>
            <a:r>
              <a:rPr lang="en-US" sz="2600" b="0" strike="noStrike" spc="-35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constants</a:t>
            </a:r>
            <a:endParaRPr lang="en-US" sz="2600" b="0" strike="noStrike" spc="-1" dirty="0">
              <a:solidFill>
                <a:srgbClr val="002060"/>
              </a:solidFill>
              <a:latin typeface="Arial"/>
            </a:endParaRPr>
          </a:p>
          <a:p>
            <a:pPr marL="768960" lvl="1" indent="-286200" algn="just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With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fractional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values(0&lt;γ&lt;1) of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gamma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map a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narrow  </a:t>
            </a:r>
            <a:r>
              <a:rPr lang="en-US" sz="26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range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of dark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input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values </a:t>
            </a:r>
            <a:r>
              <a:rPr lang="en-US" sz="26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into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a wider </a:t>
            </a:r>
            <a:r>
              <a:rPr lang="en-US" sz="26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range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of 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output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values,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with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the opposite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being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true </a:t>
            </a:r>
            <a:r>
              <a:rPr lang="en-US" sz="2600" b="0" strike="noStrike" spc="-26" dirty="0">
                <a:solidFill>
                  <a:srgbClr val="002060"/>
                </a:solidFill>
                <a:latin typeface="Calibri"/>
                <a:ea typeface="DejaVu Sans"/>
              </a:rPr>
              <a:t>for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higher  values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(γ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&gt;1)of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input</a:t>
            </a:r>
            <a:r>
              <a:rPr lang="en-US" sz="2600" b="0" strike="noStrike" spc="-52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levels.</a:t>
            </a:r>
            <a:endParaRPr lang="en-US" sz="2600" b="0" strike="noStrike" spc="-1" dirty="0">
              <a:solidFill>
                <a:srgbClr val="002060"/>
              </a:solidFill>
              <a:latin typeface="Arial"/>
            </a:endParaRPr>
          </a:p>
          <a:p>
            <a:pPr marL="768960" lvl="1" indent="-286200" algn="just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C=gamma=1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means it is an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identity</a:t>
            </a:r>
            <a:r>
              <a:rPr lang="en-US" sz="2600" b="0" strike="noStrike" spc="-60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transformations.</a:t>
            </a:r>
            <a:endParaRPr lang="en-US" sz="2600" b="0" strike="noStrike" spc="-1" dirty="0">
              <a:solidFill>
                <a:srgbClr val="002060"/>
              </a:solidFill>
              <a:latin typeface="Arial"/>
            </a:endParaRPr>
          </a:p>
          <a:p>
            <a:pPr marL="768960" lvl="1" indent="-286200" algn="just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26" dirty="0">
                <a:solidFill>
                  <a:srgbClr val="002060"/>
                </a:solidFill>
                <a:latin typeface="Calibri"/>
                <a:ea typeface="DejaVu Sans"/>
              </a:rPr>
              <a:t>Variety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of devices used </a:t>
            </a:r>
            <a:r>
              <a:rPr lang="en-US" sz="2600" b="0" strike="noStrike" spc="-26" dirty="0">
                <a:solidFill>
                  <a:srgbClr val="002060"/>
                </a:solidFill>
                <a:latin typeface="Calibri"/>
                <a:ea typeface="DejaVu Sans"/>
              </a:rPr>
              <a:t>for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image capture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,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printing, 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and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display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respond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according </a:t>
            </a:r>
            <a:r>
              <a:rPr lang="en-US" sz="26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to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a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power</a:t>
            </a:r>
            <a:r>
              <a:rPr lang="en-US" sz="2600" b="0" strike="noStrike" spc="-26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-46" dirty="0">
                <a:solidFill>
                  <a:srgbClr val="002060"/>
                </a:solidFill>
                <a:latin typeface="Calibri"/>
                <a:ea typeface="DejaVu Sans"/>
              </a:rPr>
              <a:t>law.</a:t>
            </a:r>
            <a:endParaRPr lang="en-US" sz="2600" b="0" strike="noStrike" spc="-1" dirty="0">
              <a:solidFill>
                <a:srgbClr val="002060"/>
              </a:solidFill>
              <a:latin typeface="Arial"/>
            </a:endParaRPr>
          </a:p>
          <a:p>
            <a:pPr marL="768960" lvl="1" indent="-286200" algn="just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Process used </a:t>
            </a:r>
            <a:r>
              <a:rPr lang="en-US" sz="26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to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correct these power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law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response 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phenomena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is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called </a:t>
            </a:r>
            <a:r>
              <a:rPr lang="en-US" sz="2600" b="0" i="1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gamma</a:t>
            </a:r>
            <a:r>
              <a:rPr lang="en-US" sz="2600" b="0" i="1" strike="noStrike" spc="-55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600" b="0" i="1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correction.</a:t>
            </a:r>
            <a:endParaRPr lang="en-US" sz="2600" b="0" strike="noStrike" spc="-1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21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-901520" y="0"/>
            <a:ext cx="12234928" cy="7856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810720" indent="568440">
              <a:lnSpc>
                <a:spcPct val="100000"/>
              </a:lnSpc>
              <a:spcBef>
                <a:spcPts val="99"/>
              </a:spcBef>
            </a:pPr>
            <a:r>
              <a:rPr lang="en-US" sz="4000" spc="-1" dirty="0">
                <a:solidFill>
                  <a:srgbClr val="000000"/>
                </a:solidFill>
                <a:latin typeface="Trebuchet MS" pitchFamily="34" charset="0"/>
              </a:rPr>
              <a:t>Some Basic </a:t>
            </a:r>
            <a:r>
              <a:rPr lang="en-US" sz="4000" spc="-12" dirty="0">
                <a:solidFill>
                  <a:srgbClr val="000000"/>
                </a:solidFill>
                <a:latin typeface="Trebuchet MS" pitchFamily="34" charset="0"/>
              </a:rPr>
              <a:t>Intensity  </a:t>
            </a:r>
            <a:r>
              <a:rPr lang="en-US" sz="4000" spc="-41" dirty="0">
                <a:solidFill>
                  <a:srgbClr val="000000"/>
                </a:solidFill>
                <a:latin typeface="Trebuchet MS" pitchFamily="34" charset="0"/>
              </a:rPr>
              <a:t>Transformation</a:t>
            </a:r>
            <a:r>
              <a:rPr lang="en-US" sz="4000" spc="-6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400" spc="-1" dirty="0">
                <a:solidFill>
                  <a:srgbClr val="000000"/>
                </a:solidFill>
                <a:latin typeface="Trebuchet MS" pitchFamily="34" charset="0"/>
              </a:rPr>
              <a:t>Functions</a:t>
            </a:r>
            <a:endParaRPr lang="en-US" sz="4400" spc="-1" dirty="0">
              <a:latin typeface="Trebuchet MS" pitchFamily="34" charset="0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714720" y="785611"/>
            <a:ext cx="8749440" cy="50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355680" indent="-34236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Power </a:t>
            </a:r>
            <a:r>
              <a:rPr lang="en-US" sz="32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Law </a:t>
            </a:r>
            <a:r>
              <a:rPr lang="en-US" sz="32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(Gamma)</a:t>
            </a:r>
            <a:r>
              <a:rPr lang="en-US" sz="32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0" strike="noStrike" spc="-32" dirty="0">
                <a:solidFill>
                  <a:srgbClr val="000000"/>
                </a:solidFill>
                <a:latin typeface="Calibri"/>
                <a:ea typeface="DejaVu Sans"/>
              </a:rPr>
              <a:t>Transformations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1189623" y="1286371"/>
            <a:ext cx="6672000" cy="4856852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4"/>
          <p:cNvSpPr/>
          <p:nvPr/>
        </p:nvSpPr>
        <p:spPr>
          <a:xfrm>
            <a:off x="8550720" y="2187360"/>
            <a:ext cx="2447838" cy="2745248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80698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0" y="0"/>
            <a:ext cx="11322422" cy="7799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 indent="568440">
              <a:lnSpc>
                <a:spcPct val="100000"/>
              </a:lnSpc>
              <a:spcBef>
                <a:spcPts val="99"/>
              </a:spcBef>
            </a:pPr>
            <a:r>
              <a:rPr lang="en-US" sz="4000" b="0" strike="noStrike" spc="-1" dirty="0">
                <a:solidFill>
                  <a:srgbClr val="000000"/>
                </a:solidFill>
                <a:latin typeface="Trebuchet MS" pitchFamily="34" charset="0"/>
              </a:rPr>
              <a:t>Some Basic </a:t>
            </a:r>
            <a:r>
              <a:rPr lang="en-US" sz="4000" b="0" strike="noStrike" spc="-12" dirty="0">
                <a:solidFill>
                  <a:srgbClr val="000000"/>
                </a:solidFill>
                <a:latin typeface="Trebuchet MS" pitchFamily="34" charset="0"/>
              </a:rPr>
              <a:t>Intensity  </a:t>
            </a:r>
            <a:r>
              <a:rPr lang="en-US" sz="4000" b="0" strike="noStrike" spc="-41" dirty="0">
                <a:solidFill>
                  <a:srgbClr val="000000"/>
                </a:solidFill>
                <a:latin typeface="Trebuchet MS" pitchFamily="34" charset="0"/>
              </a:rPr>
              <a:t>Transformation</a:t>
            </a:r>
            <a:r>
              <a:rPr lang="en-US" sz="4000" b="0" strike="noStrike" spc="-46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b="0" strike="noStrike" spc="-7" dirty="0">
                <a:solidFill>
                  <a:srgbClr val="000000"/>
                </a:solidFill>
                <a:latin typeface="Trebuchet MS" pitchFamily="34" charset="0"/>
              </a:rPr>
              <a:t>Functions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889444" y="637882"/>
            <a:ext cx="6755520" cy="54716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3"/>
          <p:cNvSpPr/>
          <p:nvPr/>
        </p:nvSpPr>
        <p:spPr>
          <a:xfrm>
            <a:off x="8889601" y="1479600"/>
            <a:ext cx="2163882" cy="43894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5817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9707" y="3065172"/>
            <a:ext cx="7907628" cy="1024675"/>
          </a:xfrm>
        </p:spPr>
        <p:txBody>
          <a:bodyPr/>
          <a:lstStyle/>
          <a:p>
            <a:r>
              <a:rPr lang="en-GB" dirty="0" smtClean="0">
                <a:latin typeface="Trebuchet MS" pitchFamily="34" charset="0"/>
              </a:rPr>
              <a:t>Chapter 3</a:t>
            </a:r>
            <a:endParaRPr lang="en-IN" dirty="0"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78816"/>
            <a:ext cx="8534400" cy="125998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Trebuchet MS" pitchFamily="34" charset="0"/>
              </a:rPr>
              <a:t>Lecture 4: </a:t>
            </a:r>
            <a:r>
              <a:rPr lang="en-GB" dirty="0">
                <a:solidFill>
                  <a:srgbClr val="002060"/>
                </a:solidFill>
                <a:latin typeface="Trebuchet MS" pitchFamily="34" charset="0"/>
              </a:rPr>
              <a:t>Intensity Transforms</a:t>
            </a:r>
            <a:endParaRPr lang="en-IN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4" name="Picture 2" descr="https://clarkvision.com/articles/image-sharpening-intro/crowned_crane_blurred.vs.sha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91" y="116633"/>
            <a:ext cx="5856651" cy="242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5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-540913" y="154220"/>
            <a:ext cx="11900079" cy="6766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810720" indent="568440" algn="ctr">
              <a:lnSpc>
                <a:spcPct val="100000"/>
              </a:lnSpc>
              <a:spcBef>
                <a:spcPts val="99"/>
              </a:spcBef>
            </a:pPr>
            <a:r>
              <a:rPr lang="en-US" sz="4000" b="0" strike="noStrike" spc="-1" dirty="0">
                <a:solidFill>
                  <a:srgbClr val="000000"/>
                </a:solidFill>
                <a:latin typeface="Trebuchet MS" pitchFamily="34" charset="0"/>
              </a:rPr>
              <a:t>Some Basic </a:t>
            </a:r>
            <a:r>
              <a:rPr lang="en-US" sz="4000" b="0" strike="noStrike" spc="-12" dirty="0">
                <a:solidFill>
                  <a:srgbClr val="000000"/>
                </a:solidFill>
                <a:latin typeface="Trebuchet MS" pitchFamily="34" charset="0"/>
              </a:rPr>
              <a:t>Intensity </a:t>
            </a:r>
            <a:r>
              <a:rPr lang="en-US" sz="4000" b="0" strike="noStrike" spc="-41" dirty="0" smtClean="0">
                <a:solidFill>
                  <a:srgbClr val="000000"/>
                </a:solidFill>
                <a:latin typeface="Trebuchet MS" pitchFamily="34" charset="0"/>
              </a:rPr>
              <a:t>Transformation</a:t>
            </a:r>
            <a:r>
              <a:rPr lang="en-US" sz="4000" b="0" strike="noStrike" spc="-60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b="0" strike="noStrike" spc="-1" dirty="0">
                <a:solidFill>
                  <a:srgbClr val="000000"/>
                </a:solidFill>
                <a:latin typeface="Trebuchet MS" pitchFamily="34" charset="0"/>
              </a:rPr>
              <a:t>Functions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718560" y="1339200"/>
            <a:ext cx="10764480" cy="274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3"/>
          <p:cNvSpPr/>
          <p:nvPr/>
        </p:nvSpPr>
        <p:spPr>
          <a:xfrm>
            <a:off x="3696000" y="3756960"/>
            <a:ext cx="2347680" cy="80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4"/>
          <p:cNvSpPr/>
          <p:nvPr/>
        </p:nvSpPr>
        <p:spPr>
          <a:xfrm>
            <a:off x="6118560" y="3756960"/>
            <a:ext cx="5364480" cy="119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5"/>
          <p:cNvSpPr/>
          <p:nvPr/>
        </p:nvSpPr>
        <p:spPr>
          <a:xfrm>
            <a:off x="1324800" y="3756960"/>
            <a:ext cx="2325600" cy="120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6"/>
          <p:cNvSpPr/>
          <p:nvPr/>
        </p:nvSpPr>
        <p:spPr>
          <a:xfrm>
            <a:off x="1324800" y="4946760"/>
            <a:ext cx="10151520" cy="183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9" name="Picture 208"/>
          <p:cNvPicPr/>
          <p:nvPr/>
        </p:nvPicPr>
        <p:blipFill>
          <a:blip r:embed="rId2"/>
          <a:stretch/>
        </p:blipFill>
        <p:spPr>
          <a:xfrm>
            <a:off x="1018526" y="830840"/>
            <a:ext cx="10200068" cy="5230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27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-785611" y="126720"/>
            <a:ext cx="12119019" cy="6766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810720" indent="568440">
              <a:lnSpc>
                <a:spcPct val="100000"/>
              </a:lnSpc>
              <a:spcBef>
                <a:spcPts val="99"/>
              </a:spcBef>
            </a:pPr>
            <a:r>
              <a:rPr lang="en-US" sz="4000" spc="-1" dirty="0">
                <a:solidFill>
                  <a:srgbClr val="000000"/>
                </a:solidFill>
                <a:latin typeface="Trebuchet MS" pitchFamily="34" charset="0"/>
              </a:rPr>
              <a:t>Some Basic </a:t>
            </a:r>
            <a:r>
              <a:rPr lang="en-US" sz="4000" spc="-12" dirty="0">
                <a:solidFill>
                  <a:srgbClr val="000000"/>
                </a:solidFill>
                <a:latin typeface="Trebuchet MS" pitchFamily="34" charset="0"/>
              </a:rPr>
              <a:t>Intensity  </a:t>
            </a:r>
            <a:r>
              <a:rPr lang="en-US" sz="4000" spc="-41" dirty="0">
                <a:solidFill>
                  <a:srgbClr val="000000"/>
                </a:solidFill>
                <a:latin typeface="Trebuchet MS" pitchFamily="34" charset="0"/>
              </a:rPr>
              <a:t>Transformation</a:t>
            </a:r>
            <a:r>
              <a:rPr lang="en-US" sz="4000" spc="-6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spc="-1" dirty="0">
                <a:solidFill>
                  <a:srgbClr val="000000"/>
                </a:solidFill>
                <a:latin typeface="Trebuchet MS" pitchFamily="34" charset="0"/>
              </a:rPr>
              <a:t>Functions</a:t>
            </a:r>
            <a:endParaRPr lang="en-US" sz="4000" spc="-1" dirty="0">
              <a:latin typeface="Trebuchet MS" pitchFamily="34" charset="0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1477440" y="1068296"/>
            <a:ext cx="6978720" cy="5062047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3"/>
          <p:cNvSpPr/>
          <p:nvPr/>
        </p:nvSpPr>
        <p:spPr>
          <a:xfrm>
            <a:off x="8771041" y="1068296"/>
            <a:ext cx="1699484" cy="491580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02927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-901521" y="126720"/>
            <a:ext cx="12247281" cy="6766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810720" indent="568440">
              <a:lnSpc>
                <a:spcPct val="100000"/>
              </a:lnSpc>
              <a:spcBef>
                <a:spcPts val="99"/>
              </a:spcBef>
            </a:pPr>
            <a:r>
              <a:rPr lang="en-US" sz="4000" b="0" strike="noStrike" spc="-1" dirty="0">
                <a:solidFill>
                  <a:srgbClr val="000000"/>
                </a:solidFill>
                <a:latin typeface="Trebuchet MS" pitchFamily="34" charset="0"/>
              </a:rPr>
              <a:t>Some Basic </a:t>
            </a:r>
            <a:r>
              <a:rPr lang="en-US" sz="4000" b="0" strike="noStrike" spc="-12" dirty="0">
                <a:solidFill>
                  <a:srgbClr val="000000"/>
                </a:solidFill>
                <a:latin typeface="Trebuchet MS" pitchFamily="34" charset="0"/>
              </a:rPr>
              <a:t>Intensity  </a:t>
            </a:r>
            <a:r>
              <a:rPr lang="en-US" sz="4000" b="0" strike="noStrike" spc="-41" dirty="0">
                <a:solidFill>
                  <a:srgbClr val="000000"/>
                </a:solidFill>
                <a:latin typeface="Trebuchet MS" pitchFamily="34" charset="0"/>
              </a:rPr>
              <a:t>Transformation</a:t>
            </a:r>
            <a:r>
              <a:rPr lang="en-US" sz="4000" b="0" strike="noStrike" spc="-6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b="0" strike="noStrike" spc="-1" dirty="0">
                <a:solidFill>
                  <a:srgbClr val="000000"/>
                </a:solidFill>
                <a:latin typeface="Trebuchet MS" pitchFamily="34" charset="0"/>
              </a:rPr>
              <a:t>Functions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1574694" y="803340"/>
            <a:ext cx="7214880" cy="53852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3"/>
          <p:cNvSpPr/>
          <p:nvPr/>
        </p:nvSpPr>
        <p:spPr>
          <a:xfrm>
            <a:off x="9124321" y="1554480"/>
            <a:ext cx="1693934" cy="36763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64862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1150560" y="126720"/>
            <a:ext cx="9885600" cy="13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2604600" indent="-2592000" algn="ctr">
              <a:lnSpc>
                <a:spcPct val="100000"/>
              </a:lnSpc>
              <a:spcBef>
                <a:spcPts val="99"/>
              </a:spcBef>
            </a:pPr>
            <a:r>
              <a:rPr lang="en-US" sz="4000" b="0" strike="noStrike" spc="-7" dirty="0">
                <a:solidFill>
                  <a:srgbClr val="000000"/>
                </a:solidFill>
                <a:latin typeface="Trebuchet MS" pitchFamily="34" charset="0"/>
              </a:rPr>
              <a:t>Piecewise-Linear </a:t>
            </a:r>
            <a:r>
              <a:rPr lang="en-US" sz="4000" b="0" strike="noStrike" spc="-41" dirty="0">
                <a:solidFill>
                  <a:srgbClr val="000000"/>
                </a:solidFill>
                <a:latin typeface="Trebuchet MS" pitchFamily="34" charset="0"/>
              </a:rPr>
              <a:t>Transformation  </a:t>
            </a:r>
            <a:r>
              <a:rPr lang="en-US" sz="4000" b="0" strike="noStrike" spc="-1" dirty="0">
                <a:solidFill>
                  <a:srgbClr val="000000"/>
                </a:solidFill>
                <a:latin typeface="Trebuchet MS" pitchFamily="34" charset="0"/>
              </a:rPr>
              <a:t>Functions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697440" y="1339200"/>
            <a:ext cx="10849920" cy="461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5560" rIns="0" bIns="0"/>
          <a:lstStyle/>
          <a:p>
            <a:pPr marL="368280" indent="-342360">
              <a:lnSpc>
                <a:spcPct val="100000"/>
              </a:lnSpc>
              <a:spcBef>
                <a:spcPts val="910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21" dirty="0">
                <a:solidFill>
                  <a:srgbClr val="002060"/>
                </a:solidFill>
                <a:latin typeface="Calibri"/>
                <a:ea typeface="DejaVu Sans"/>
              </a:rPr>
              <a:t>Contrast</a:t>
            </a:r>
            <a:r>
              <a:rPr lang="en-US" sz="32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32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Stretching</a:t>
            </a:r>
            <a:endParaRPr lang="en-US" sz="3200" b="0" strike="noStrike" spc="-1" dirty="0">
              <a:solidFill>
                <a:srgbClr val="002060"/>
              </a:solidFill>
              <a:latin typeface="Arial"/>
            </a:endParaRPr>
          </a:p>
          <a:p>
            <a:pPr marL="768960" lvl="1" indent="-28620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Low </a:t>
            </a:r>
            <a:r>
              <a:rPr lang="en-US" sz="26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contrast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images can result </a:t>
            </a:r>
            <a:r>
              <a:rPr lang="en-US" sz="26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from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poor  illuminations.</a:t>
            </a:r>
            <a:endParaRPr lang="en-US" sz="2600" b="0" strike="noStrike" spc="-1" dirty="0">
              <a:solidFill>
                <a:srgbClr val="002060"/>
              </a:solidFill>
              <a:latin typeface="Arial"/>
            </a:endParaRPr>
          </a:p>
          <a:p>
            <a:pPr marL="768960" lvl="1" indent="-286200" algn="just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Lack of dynamic </a:t>
            </a:r>
            <a:r>
              <a:rPr lang="en-US" sz="2600" b="0" strike="noStrike" spc="-21" dirty="0">
                <a:solidFill>
                  <a:srgbClr val="002060"/>
                </a:solidFill>
                <a:latin typeface="Calibri"/>
                <a:ea typeface="DejaVu Sans"/>
              </a:rPr>
              <a:t>range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in the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imaging </a:t>
            </a:r>
            <a:r>
              <a:rPr lang="en-US" sz="2600" b="0" strike="noStrike" spc="-41" dirty="0">
                <a:solidFill>
                  <a:srgbClr val="002060"/>
                </a:solidFill>
                <a:latin typeface="Calibri"/>
                <a:ea typeface="DejaVu Sans"/>
              </a:rPr>
              <a:t>sensor,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or </a:t>
            </a:r>
            <a:r>
              <a:rPr lang="en-US" sz="26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even </a:t>
            </a:r>
            <a:r>
              <a:rPr lang="en-US" sz="2600" b="0" strike="noStrike" spc="551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the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wrong setting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of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a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lens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aperture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during image 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acquisition.</a:t>
            </a:r>
            <a:endParaRPr lang="en-US" sz="2600" b="0" strike="noStrike" spc="-1" dirty="0">
              <a:solidFill>
                <a:srgbClr val="002060"/>
              </a:solidFill>
              <a:latin typeface="Arial"/>
            </a:endParaRPr>
          </a:p>
          <a:p>
            <a:pPr marL="768960" lvl="1" indent="-286200" algn="just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It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expands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the </a:t>
            </a:r>
            <a:r>
              <a:rPr lang="en-US" sz="26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range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of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intensity levels in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an image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so 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that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it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spans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the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full intensity </a:t>
            </a:r>
            <a:r>
              <a:rPr lang="en-US" sz="26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range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of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display</a:t>
            </a:r>
            <a:r>
              <a:rPr lang="en-US" sz="2600" b="0" strike="noStrike" spc="-66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devices.</a:t>
            </a:r>
            <a:endParaRPr lang="en-US" sz="2600" b="0" strike="noStrike" spc="-1" dirty="0">
              <a:solidFill>
                <a:srgbClr val="002060"/>
              </a:solidFill>
              <a:latin typeface="Arial"/>
            </a:endParaRPr>
          </a:p>
          <a:p>
            <a:pPr marL="856080" lvl="1" indent="-372600" algn="just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5" dirty="0">
                <a:solidFill>
                  <a:srgbClr val="002060"/>
                </a:solidFill>
                <a:latin typeface="Calibri"/>
                <a:ea typeface="DejaVu Sans"/>
              </a:rPr>
              <a:t>Contrast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stretching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is </a:t>
            </a:r>
            <a:r>
              <a:rPr lang="en-US" sz="2600" b="0" strike="noStrike" spc="-12" dirty="0">
                <a:solidFill>
                  <a:srgbClr val="002060"/>
                </a:solidFill>
                <a:latin typeface="Calibri"/>
                <a:ea typeface="DejaVu Sans"/>
              </a:rPr>
              <a:t>obtained by setting  </a:t>
            </a:r>
            <a:endParaRPr lang="en-US" sz="2600" b="0" strike="noStrike" spc="-12" dirty="0" smtClean="0">
              <a:solidFill>
                <a:srgbClr val="002060"/>
              </a:solidFill>
              <a:latin typeface="Calibri"/>
              <a:ea typeface="DejaVu Sans"/>
            </a:endParaRPr>
          </a:p>
          <a:p>
            <a:pPr marL="483480" lvl="1" algn="just">
              <a:lnSpc>
                <a:spcPct val="120000"/>
              </a:lnSpc>
              <a:buClr>
                <a:srgbClr val="000000"/>
              </a:buClr>
            </a:pPr>
            <a:r>
              <a:rPr lang="en-US" sz="2600" b="0" strike="noStrike" spc="-12" dirty="0" smtClean="0">
                <a:solidFill>
                  <a:srgbClr val="002060"/>
                </a:solidFill>
                <a:latin typeface="Calibri"/>
                <a:ea typeface="DejaVu Sans"/>
              </a:rPr>
              <a:t>          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(r1,s1) = </a:t>
            </a:r>
            <a:r>
              <a:rPr lang="en-US" sz="2600" b="0" strike="noStrike" spc="1" dirty="0">
                <a:solidFill>
                  <a:srgbClr val="002060"/>
                </a:solidFill>
                <a:latin typeface="Calibri"/>
                <a:ea typeface="DejaVu Sans"/>
              </a:rPr>
              <a:t>(</a:t>
            </a:r>
            <a:r>
              <a:rPr lang="en-US" sz="2600" b="0" strike="noStrike" spc="1" dirty="0" err="1">
                <a:solidFill>
                  <a:srgbClr val="002060"/>
                </a:solidFill>
                <a:latin typeface="Calibri"/>
                <a:ea typeface="DejaVu Sans"/>
              </a:rPr>
              <a:t>r</a:t>
            </a:r>
            <a:r>
              <a:rPr lang="en-US" sz="2550" b="0" strike="noStrike" spc="1" baseline="-21000" dirty="0" err="1">
                <a:solidFill>
                  <a:srgbClr val="002060"/>
                </a:solidFill>
                <a:latin typeface="Calibri"/>
                <a:ea typeface="DejaVu Sans"/>
              </a:rPr>
              <a:t>min</a:t>
            </a:r>
            <a:r>
              <a:rPr lang="en-US" sz="2550" b="0" strike="noStrike" spc="1" baseline="-21000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, 0)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and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(r2,s2) = </a:t>
            </a:r>
            <a:r>
              <a:rPr lang="en-US" sz="2600" b="0" strike="noStrike" spc="1" dirty="0">
                <a:solidFill>
                  <a:srgbClr val="002060"/>
                </a:solidFill>
                <a:latin typeface="Calibri"/>
                <a:ea typeface="DejaVu Sans"/>
              </a:rPr>
              <a:t>(</a:t>
            </a:r>
            <a:r>
              <a:rPr lang="en-US" sz="2600" b="0" strike="noStrike" spc="1" dirty="0" err="1">
                <a:solidFill>
                  <a:srgbClr val="002060"/>
                </a:solidFill>
                <a:latin typeface="Calibri"/>
                <a:ea typeface="DejaVu Sans"/>
              </a:rPr>
              <a:t>r</a:t>
            </a:r>
            <a:r>
              <a:rPr lang="en-US" sz="2550" b="0" strike="noStrike" spc="1" baseline="-21000" dirty="0" err="1">
                <a:solidFill>
                  <a:srgbClr val="002060"/>
                </a:solidFill>
                <a:latin typeface="Calibri"/>
                <a:ea typeface="DejaVu Sans"/>
              </a:rPr>
              <a:t>max</a:t>
            </a:r>
            <a:r>
              <a:rPr lang="en-US" sz="2550" b="0" strike="noStrike" spc="1" baseline="-21000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,</a:t>
            </a:r>
            <a:r>
              <a:rPr lang="en-US" sz="2600" b="0" strike="noStrike" spc="-114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-7" dirty="0">
                <a:solidFill>
                  <a:srgbClr val="002060"/>
                </a:solidFill>
                <a:latin typeface="Calibri"/>
                <a:ea typeface="DejaVu Sans"/>
              </a:rPr>
              <a:t>L-1)</a:t>
            </a:r>
            <a:endParaRPr lang="en-US" sz="2600" b="0" strike="noStrike" spc="-1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0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150560" y="126720"/>
            <a:ext cx="9885600" cy="13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2604600" indent="-2592000">
              <a:lnSpc>
                <a:spcPct val="100000"/>
              </a:lnSpc>
              <a:spcBef>
                <a:spcPts val="99"/>
              </a:spcBef>
            </a:pPr>
            <a:r>
              <a:rPr lang="en-US" sz="4000" spc="-7" dirty="0">
                <a:solidFill>
                  <a:srgbClr val="000000"/>
                </a:solidFill>
                <a:latin typeface="Trebuchet MS" pitchFamily="34" charset="0"/>
              </a:rPr>
              <a:t>Piecewise-Linear </a:t>
            </a:r>
            <a:r>
              <a:rPr lang="en-US" sz="4000" spc="-41" dirty="0">
                <a:solidFill>
                  <a:srgbClr val="000000"/>
                </a:solidFill>
                <a:latin typeface="Trebuchet MS" pitchFamily="34" charset="0"/>
              </a:rPr>
              <a:t>Transformation  </a:t>
            </a:r>
            <a:r>
              <a:rPr lang="en-US" sz="4000" spc="-1" dirty="0">
                <a:solidFill>
                  <a:srgbClr val="000000"/>
                </a:solidFill>
                <a:latin typeface="Trebuchet MS" pitchFamily="34" charset="0"/>
              </a:rPr>
              <a:t>Functions</a:t>
            </a:r>
            <a:endParaRPr lang="en-US" sz="4000" spc="-1" dirty="0">
              <a:latin typeface="Trebuchet MS" pitchFamily="34" charset="0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1300320" y="1050110"/>
            <a:ext cx="6617280" cy="49399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3"/>
          <p:cNvSpPr/>
          <p:nvPr/>
        </p:nvSpPr>
        <p:spPr>
          <a:xfrm>
            <a:off x="8263058" y="1187090"/>
            <a:ext cx="1718069" cy="46659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79790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1150560" y="126720"/>
            <a:ext cx="9885600" cy="13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2604600" indent="-2592000" algn="ctr">
              <a:lnSpc>
                <a:spcPct val="100000"/>
              </a:lnSpc>
              <a:spcBef>
                <a:spcPts val="99"/>
              </a:spcBef>
            </a:pPr>
            <a:r>
              <a:rPr lang="en-US" sz="4000" spc="-7" dirty="0">
                <a:solidFill>
                  <a:srgbClr val="000000"/>
                </a:solidFill>
                <a:latin typeface="Trebuchet MS" pitchFamily="34" charset="0"/>
              </a:rPr>
              <a:t>Piecewise-Linear </a:t>
            </a:r>
            <a:r>
              <a:rPr lang="en-US" sz="4000" spc="-41" dirty="0">
                <a:solidFill>
                  <a:srgbClr val="000000"/>
                </a:solidFill>
                <a:latin typeface="Trebuchet MS" pitchFamily="34" charset="0"/>
              </a:rPr>
              <a:t>Transformation  </a:t>
            </a:r>
            <a:r>
              <a:rPr lang="en-US" sz="4000" spc="-1" dirty="0">
                <a:solidFill>
                  <a:srgbClr val="000000"/>
                </a:solidFill>
                <a:latin typeface="Trebuchet MS" pitchFamily="34" charset="0"/>
              </a:rPr>
              <a:t>Functions</a:t>
            </a:r>
            <a:endParaRPr lang="en-US" sz="4000" spc="-1" dirty="0">
              <a:latin typeface="Trebuchet MS" pitchFamily="34" charset="0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714720" y="1339200"/>
            <a:ext cx="10763520" cy="496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5560" rIns="0" bIns="0"/>
          <a:lstStyle/>
          <a:p>
            <a:pPr marL="355680" indent="-342360">
              <a:lnSpc>
                <a:spcPct val="100000"/>
              </a:lnSpc>
              <a:spcBef>
                <a:spcPts val="91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Intensity Level</a:t>
            </a:r>
            <a:r>
              <a:rPr lang="en-US" sz="2400" b="0" strike="noStrike" spc="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 </a:t>
            </a:r>
            <a:r>
              <a:rPr lang="en-US" sz="24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Slicing</a:t>
            </a:r>
            <a:endParaRPr lang="en-US" sz="2400" b="0" strike="noStrike" spc="-1" dirty="0">
              <a:solidFill>
                <a:srgbClr val="002060"/>
              </a:solidFill>
              <a:latin typeface="Trebuchet MS" pitchFamily="34" charset="0"/>
            </a:endParaRPr>
          </a:p>
          <a:p>
            <a:pPr marL="756360" lvl="1" indent="-286200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Highlighting </a:t>
            </a:r>
            <a:r>
              <a:rPr lang="en-US" sz="2400" b="0" strike="noStrike" spc="-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specific </a:t>
            </a:r>
            <a:r>
              <a:rPr lang="en-US" sz="2400" b="0" strike="noStrike" spc="-15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range </a:t>
            </a:r>
            <a:r>
              <a:rPr lang="en-US" sz="24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of intensities </a:t>
            </a:r>
            <a:r>
              <a:rPr lang="en-US" sz="2400" b="0" strike="noStrike" spc="-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in an</a:t>
            </a:r>
            <a:r>
              <a:rPr lang="en-US" sz="2400" b="0" strike="noStrike" spc="-114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 </a:t>
            </a:r>
            <a:r>
              <a:rPr lang="en-US" sz="24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image.</a:t>
            </a:r>
            <a:endParaRPr lang="en-US" sz="2400" b="0" strike="noStrike" spc="-1" dirty="0">
              <a:solidFill>
                <a:srgbClr val="002060"/>
              </a:solidFill>
              <a:latin typeface="Trebuchet MS" pitchFamily="34" charset="0"/>
            </a:endParaRPr>
          </a:p>
          <a:p>
            <a:pPr marL="756360" lvl="1" indent="-286200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Enhances </a:t>
            </a:r>
            <a:r>
              <a:rPr lang="en-US" sz="2400" b="0" strike="noStrike" spc="-2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features </a:t>
            </a:r>
            <a:r>
              <a:rPr lang="en-US" sz="24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such </a:t>
            </a:r>
            <a:r>
              <a:rPr lang="en-US" sz="2400" b="0" strike="noStrike" spc="-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as </a:t>
            </a:r>
            <a:r>
              <a:rPr lang="en-US" sz="24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masses </a:t>
            </a:r>
            <a:r>
              <a:rPr lang="en-US" sz="24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of </a:t>
            </a:r>
            <a:r>
              <a:rPr lang="en-US" sz="2400" b="0" strike="noStrike" spc="-15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water </a:t>
            </a:r>
            <a:r>
              <a:rPr lang="en-US" sz="24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in </a:t>
            </a:r>
            <a:r>
              <a:rPr lang="en-US" sz="2400" b="0" strike="noStrike" spc="-15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satellite  </a:t>
            </a:r>
            <a:r>
              <a:rPr lang="en-US" sz="24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imagery </a:t>
            </a:r>
            <a:r>
              <a:rPr lang="en-US" sz="2400" b="0" strike="noStrike" spc="-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and enhancing </a:t>
            </a:r>
            <a:r>
              <a:rPr lang="en-US" sz="24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flaws </a:t>
            </a:r>
            <a:r>
              <a:rPr lang="en-US" sz="2400" b="0" strike="noStrike" spc="-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in </a:t>
            </a:r>
            <a:r>
              <a:rPr lang="en-US" sz="2400" b="0" strike="noStrike" spc="-2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X-ray</a:t>
            </a:r>
            <a:r>
              <a:rPr lang="en-US" sz="2400" b="0" strike="noStrike" spc="-86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 </a:t>
            </a:r>
            <a:r>
              <a:rPr lang="en-US" sz="24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images.</a:t>
            </a:r>
            <a:endParaRPr lang="en-US" sz="2400" b="0" strike="noStrike" spc="-1" dirty="0">
              <a:solidFill>
                <a:srgbClr val="002060"/>
              </a:solidFill>
              <a:latin typeface="Trebuchet MS" pitchFamily="34" charset="0"/>
            </a:endParaRPr>
          </a:p>
          <a:p>
            <a:pPr marL="756360" lvl="1" indent="-286200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It </a:t>
            </a:r>
            <a:r>
              <a:rPr lang="en-US" sz="24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can </a:t>
            </a:r>
            <a:r>
              <a:rPr lang="en-US" sz="24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be Implemented </a:t>
            </a:r>
            <a:r>
              <a:rPr lang="en-US" sz="24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two</a:t>
            </a:r>
            <a:r>
              <a:rPr lang="en-US" sz="2400" b="0" strike="noStrike" spc="-66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 </a:t>
            </a:r>
            <a:r>
              <a:rPr lang="en-US" sz="2400" b="0" strike="noStrike" spc="-2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ways:</a:t>
            </a:r>
            <a:endParaRPr lang="en-US" sz="2400" b="0" strike="noStrike" spc="-1" dirty="0">
              <a:solidFill>
                <a:srgbClr val="002060"/>
              </a:solidFill>
              <a:latin typeface="Trebuchet MS" pitchFamily="34" charset="0"/>
            </a:endParaRPr>
          </a:p>
          <a:p>
            <a:pPr marL="756360" lvl="1" indent="-286200" algn="just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1) </a:t>
            </a:r>
            <a:r>
              <a:rPr lang="en-US" sz="2400" b="0" strike="noStrike" spc="-114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To </a:t>
            </a:r>
            <a:r>
              <a:rPr lang="en-US" sz="24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display </a:t>
            </a:r>
            <a:r>
              <a:rPr lang="en-US" sz="24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only one </a:t>
            </a:r>
            <a:r>
              <a:rPr lang="en-US" sz="24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value </a:t>
            </a:r>
            <a:r>
              <a:rPr lang="en-US" sz="2400" b="0" strike="noStrike" spc="-5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(say, </a:t>
            </a:r>
            <a:r>
              <a:rPr lang="en-US" sz="24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white) </a:t>
            </a:r>
            <a:r>
              <a:rPr lang="en-US" sz="2400" b="0" strike="noStrike" spc="-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in the </a:t>
            </a:r>
            <a:r>
              <a:rPr lang="en-US" sz="2400" b="0" strike="noStrike" spc="-2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range </a:t>
            </a:r>
            <a:r>
              <a:rPr lang="en-US" sz="24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of  </a:t>
            </a:r>
            <a:r>
              <a:rPr lang="en-US" sz="2400" b="0" strike="noStrike" spc="-15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interest </a:t>
            </a:r>
            <a:r>
              <a:rPr lang="en-US" sz="24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and </a:t>
            </a:r>
            <a:r>
              <a:rPr lang="en-US" sz="2400" b="0" strike="noStrike" spc="-2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rests </a:t>
            </a:r>
            <a:r>
              <a:rPr lang="en-US" sz="24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are </a:t>
            </a:r>
            <a:r>
              <a:rPr lang="en-US" sz="24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black which </a:t>
            </a:r>
            <a:r>
              <a:rPr lang="en-US" sz="24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produces </a:t>
            </a:r>
            <a:r>
              <a:rPr lang="en-US" sz="24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binary  image.</a:t>
            </a:r>
            <a:endParaRPr lang="en-US" sz="2400" b="0" strike="noStrike" spc="-1" dirty="0">
              <a:solidFill>
                <a:srgbClr val="002060"/>
              </a:solidFill>
              <a:latin typeface="Trebuchet MS" pitchFamily="34" charset="0"/>
            </a:endParaRPr>
          </a:p>
          <a:p>
            <a:pPr marL="756360" lvl="1" indent="-286200" algn="just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2) </a:t>
            </a:r>
            <a:r>
              <a:rPr lang="en-US" sz="2400" b="0" strike="noStrike" spc="-15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brightens </a:t>
            </a:r>
            <a:r>
              <a:rPr lang="en-US" sz="24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(or </a:t>
            </a:r>
            <a:r>
              <a:rPr lang="en-US" sz="2400" b="0" strike="noStrike" spc="-15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darkens) </a:t>
            </a:r>
            <a:r>
              <a:rPr lang="en-US" sz="24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the </a:t>
            </a:r>
            <a:r>
              <a:rPr lang="en-US" sz="24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desired </a:t>
            </a:r>
            <a:r>
              <a:rPr lang="en-US" sz="2400" b="0" strike="noStrike" spc="-15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range </a:t>
            </a:r>
            <a:r>
              <a:rPr lang="en-US" sz="2400" b="0" strike="noStrike" spc="-2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of  </a:t>
            </a:r>
            <a:r>
              <a:rPr lang="en-US" sz="24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intensities </a:t>
            </a:r>
            <a:r>
              <a:rPr lang="en-US" sz="24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but </a:t>
            </a:r>
            <a:r>
              <a:rPr lang="en-US" sz="2400" b="0" strike="noStrike" spc="-15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leaves </a:t>
            </a:r>
            <a:r>
              <a:rPr lang="en-US" sz="24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all other </a:t>
            </a:r>
            <a:r>
              <a:rPr lang="en-US" sz="24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intensity levels </a:t>
            </a:r>
            <a:r>
              <a:rPr lang="en-US" sz="2400" b="0" strike="noStrike" spc="-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in </a:t>
            </a:r>
            <a:r>
              <a:rPr lang="en-US" sz="24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the  </a:t>
            </a:r>
            <a:r>
              <a:rPr lang="en-US" sz="24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image</a:t>
            </a:r>
            <a:r>
              <a:rPr lang="en-US" sz="24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 </a:t>
            </a:r>
            <a:r>
              <a:rPr lang="en-US" sz="24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unchanged.</a:t>
            </a:r>
            <a:endParaRPr lang="en-US" sz="2400" b="0" strike="noStrike" spc="-1" dirty="0">
              <a:solidFill>
                <a:srgbClr val="00206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1150560" y="126720"/>
            <a:ext cx="10226027" cy="13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2604600" indent="-2592000">
              <a:lnSpc>
                <a:spcPct val="100000"/>
              </a:lnSpc>
              <a:spcBef>
                <a:spcPts val="99"/>
              </a:spcBef>
            </a:pPr>
            <a:r>
              <a:rPr lang="en-US" sz="4000" b="0" strike="noStrike" spc="-7" dirty="0">
                <a:solidFill>
                  <a:srgbClr val="000000"/>
                </a:solidFill>
                <a:latin typeface="Trebuchet MS" pitchFamily="34" charset="0"/>
              </a:rPr>
              <a:t>Piecewise-Linear </a:t>
            </a:r>
            <a:r>
              <a:rPr lang="en-US" sz="4000" b="0" strike="noStrike" spc="-41" dirty="0">
                <a:solidFill>
                  <a:srgbClr val="000000"/>
                </a:solidFill>
                <a:latin typeface="Trebuchet MS" pitchFamily="34" charset="0"/>
              </a:rPr>
              <a:t>Transformation  </a:t>
            </a:r>
            <a:r>
              <a:rPr lang="en-US" sz="4000" b="0" strike="noStrike" spc="-1" dirty="0">
                <a:solidFill>
                  <a:srgbClr val="000000"/>
                </a:solidFill>
                <a:latin typeface="Trebuchet MS" pitchFamily="34" charset="0"/>
              </a:rPr>
              <a:t>Functions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1150560" y="1441440"/>
            <a:ext cx="5168640" cy="50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355680" indent="-34236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Intensity Level</a:t>
            </a:r>
            <a:r>
              <a:rPr lang="en-US" sz="3200" b="0" strike="noStrike" spc="-4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Slicing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1150560" y="2405520"/>
            <a:ext cx="9719209" cy="3351336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1626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1150560" y="126720"/>
            <a:ext cx="9885600" cy="6766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2604600" indent="-2592000">
              <a:lnSpc>
                <a:spcPct val="100000"/>
              </a:lnSpc>
              <a:spcBef>
                <a:spcPts val="99"/>
              </a:spcBef>
            </a:pPr>
            <a:r>
              <a:rPr lang="en-US" sz="4000" b="0" strike="noStrike" spc="-7" dirty="0">
                <a:solidFill>
                  <a:srgbClr val="000000"/>
                </a:solidFill>
                <a:latin typeface="Trebuchet MS" pitchFamily="34" charset="0"/>
              </a:rPr>
              <a:t>Piecewise-Linear </a:t>
            </a:r>
            <a:r>
              <a:rPr lang="en-US" sz="4000" b="0" strike="noStrike" spc="-41" dirty="0">
                <a:solidFill>
                  <a:srgbClr val="000000"/>
                </a:solidFill>
                <a:latin typeface="Trebuchet MS" pitchFamily="34" charset="0"/>
              </a:rPr>
              <a:t>Transformation  </a:t>
            </a:r>
            <a:r>
              <a:rPr lang="en-US" sz="4000" b="0" strike="noStrike" spc="-1" dirty="0">
                <a:solidFill>
                  <a:srgbClr val="000000"/>
                </a:solidFill>
                <a:latin typeface="Trebuchet MS" pitchFamily="34" charset="0"/>
              </a:rPr>
              <a:t>Functions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714720" y="815108"/>
            <a:ext cx="5168640" cy="50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355680" indent="-34236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Intensity Level</a:t>
            </a:r>
            <a:r>
              <a:rPr lang="en-US" sz="3200" b="0" strike="noStrike" spc="-4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Slicing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668106" y="1367386"/>
            <a:ext cx="10953539" cy="47358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68904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1150560" y="126720"/>
            <a:ext cx="9885600" cy="13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2604600" indent="-2592000" algn="ctr">
              <a:lnSpc>
                <a:spcPct val="100000"/>
              </a:lnSpc>
              <a:spcBef>
                <a:spcPts val="99"/>
              </a:spcBef>
            </a:pPr>
            <a:r>
              <a:rPr lang="en-US" sz="4000" spc="-7" dirty="0">
                <a:solidFill>
                  <a:srgbClr val="000000"/>
                </a:solidFill>
                <a:latin typeface="Trebuchet MS" pitchFamily="34" charset="0"/>
              </a:rPr>
              <a:t>Piecewise-Linear </a:t>
            </a:r>
            <a:r>
              <a:rPr lang="en-US" sz="4000" spc="-41" dirty="0">
                <a:solidFill>
                  <a:srgbClr val="000000"/>
                </a:solidFill>
                <a:latin typeface="Trebuchet MS" pitchFamily="34" charset="0"/>
              </a:rPr>
              <a:t>Transformation  </a:t>
            </a:r>
            <a:r>
              <a:rPr lang="en-US" sz="4000" spc="-1" dirty="0">
                <a:solidFill>
                  <a:srgbClr val="000000"/>
                </a:solidFill>
                <a:latin typeface="Trebuchet MS" pitchFamily="34" charset="0"/>
              </a:rPr>
              <a:t>Functions</a:t>
            </a:r>
            <a:endParaRPr lang="en-US" sz="4000" spc="-1" dirty="0">
              <a:latin typeface="Trebuchet MS" pitchFamily="34" charset="0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714720" y="1339200"/>
            <a:ext cx="10765440" cy="448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5560" rIns="0" bIns="0"/>
          <a:lstStyle/>
          <a:p>
            <a:pPr marL="355680" indent="-342360">
              <a:lnSpc>
                <a:spcPct val="100000"/>
              </a:lnSpc>
              <a:spcBef>
                <a:spcPts val="910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Bit Plane</a:t>
            </a:r>
            <a:r>
              <a:rPr lang="en-US" sz="32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Slicing</a:t>
            </a:r>
            <a:endParaRPr lang="en-US" sz="3200" b="0" strike="noStrike" spc="-1" dirty="0">
              <a:latin typeface="Arial"/>
            </a:endParaRPr>
          </a:p>
          <a:p>
            <a:pPr marL="756360" lvl="1" indent="-28620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Pixels </a:t>
            </a:r>
            <a:r>
              <a:rPr lang="en-US" sz="26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are digital numbers composed </a:t>
            </a: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of 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bits.</a:t>
            </a:r>
            <a:endParaRPr lang="en-US" sz="2600" b="0" strike="noStrike" spc="-1" dirty="0">
              <a:latin typeface="Arial"/>
            </a:endParaRPr>
          </a:p>
          <a:p>
            <a:pPr marL="756360" lvl="1" indent="-286200" algn="just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256 </a:t>
            </a:r>
            <a:r>
              <a:rPr lang="en-US" sz="2600" b="0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gray </a:t>
            </a: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scale image 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is </a:t>
            </a: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composed of 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r>
              <a:rPr lang="en-US" sz="2600" b="0" strike="noStrike" spc="-6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bits.</a:t>
            </a:r>
            <a:endParaRPr lang="en-US" sz="2600" b="0" strike="noStrike" spc="-1" dirty="0">
              <a:latin typeface="Arial"/>
            </a:endParaRPr>
          </a:p>
          <a:p>
            <a:pPr marL="756360" lvl="1" indent="-286200" algn="just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Instead </a:t>
            </a: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of </a:t>
            </a:r>
            <a:r>
              <a:rPr lang="en-US" sz="26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highlighting intensity </a:t>
            </a:r>
            <a:r>
              <a:rPr lang="en-US" sz="26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level </a:t>
            </a:r>
            <a:r>
              <a:rPr lang="en-US" sz="26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ranges, </a:t>
            </a:r>
            <a:r>
              <a:rPr lang="en-US" sz="26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we </a:t>
            </a:r>
            <a:r>
              <a:rPr lang="en-US" sz="26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could  highlight </a:t>
            </a: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6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contribution </a:t>
            </a: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made </a:t>
            </a:r>
            <a:r>
              <a:rPr lang="en-US" sz="26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to  total  </a:t>
            </a: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image  appearance by specific</a:t>
            </a:r>
            <a:r>
              <a:rPr lang="en-US" sz="2600" b="0" strike="noStrike" spc="-7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bits.</a:t>
            </a:r>
            <a:endParaRPr lang="en-US" sz="2600" b="0" strike="noStrike" spc="-1" dirty="0">
              <a:latin typeface="Arial"/>
            </a:endParaRPr>
          </a:p>
          <a:p>
            <a:pPr marL="756360" lvl="1" indent="-286200" algn="just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8-bit image </a:t>
            </a:r>
            <a:r>
              <a:rPr lang="en-US" sz="26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may 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 </a:t>
            </a:r>
            <a:r>
              <a:rPr lang="en-US" sz="26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considered </a:t>
            </a: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as being </a:t>
            </a:r>
            <a:r>
              <a:rPr lang="en-US" sz="26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composed of  </a:t>
            </a: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eight 1-bit planes, 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with </a:t>
            </a: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plane 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 </a:t>
            </a:r>
            <a:r>
              <a:rPr lang="en-US" sz="26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containing 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6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lowest-  </a:t>
            </a:r>
            <a:r>
              <a:rPr lang="en-US" sz="26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order bit </a:t>
            </a: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of 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all </a:t>
            </a:r>
            <a:r>
              <a:rPr lang="en-US" sz="26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pixels </a:t>
            </a: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in the image and plane 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8 all </a:t>
            </a:r>
            <a:r>
              <a:rPr lang="en-US" sz="26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the  highest-order</a:t>
            </a:r>
            <a:r>
              <a:rPr lang="en-US" sz="26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bits.</a:t>
            </a:r>
            <a:endParaRPr lang="en-US" sz="2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474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1150560" y="126720"/>
            <a:ext cx="9885600" cy="13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2604600" indent="-2592000" algn="ctr">
              <a:lnSpc>
                <a:spcPct val="100000"/>
              </a:lnSpc>
              <a:spcBef>
                <a:spcPts val="99"/>
              </a:spcBef>
            </a:pPr>
            <a:r>
              <a:rPr lang="en-US" sz="4000" spc="-7" dirty="0">
                <a:solidFill>
                  <a:srgbClr val="000000"/>
                </a:solidFill>
                <a:latin typeface="Trebuchet MS" pitchFamily="34" charset="0"/>
              </a:rPr>
              <a:t>Piecewise-Linear </a:t>
            </a:r>
            <a:r>
              <a:rPr lang="en-US" sz="4000" spc="-41" dirty="0">
                <a:solidFill>
                  <a:srgbClr val="000000"/>
                </a:solidFill>
                <a:latin typeface="Trebuchet MS" pitchFamily="34" charset="0"/>
              </a:rPr>
              <a:t>Transformation  </a:t>
            </a:r>
            <a:r>
              <a:rPr lang="en-US" sz="4000" spc="-1" dirty="0">
                <a:solidFill>
                  <a:srgbClr val="000000"/>
                </a:solidFill>
                <a:latin typeface="Trebuchet MS" pitchFamily="34" charset="0"/>
              </a:rPr>
              <a:t>Functions</a:t>
            </a:r>
            <a:endParaRPr lang="en-US" sz="4000" spc="-1" dirty="0">
              <a:latin typeface="Trebuchet MS" pitchFamily="34" charset="0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714720" y="1444320"/>
            <a:ext cx="3510240" cy="43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/>
          <a:lstStyle/>
          <a:p>
            <a:pPr marL="355680" indent="-34236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Bit Plane</a:t>
            </a:r>
            <a:r>
              <a:rPr lang="en-US" sz="2800" b="0" strike="noStrike" spc="-26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Slicing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888642" y="2575775"/>
            <a:ext cx="8002398" cy="2884705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4"/>
          <p:cNvSpPr/>
          <p:nvPr/>
        </p:nvSpPr>
        <p:spPr>
          <a:xfrm>
            <a:off x="9157920" y="2912040"/>
            <a:ext cx="2033821" cy="1363746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31389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168685" cy="948520"/>
          </a:xfrm>
        </p:spPr>
        <p:txBody>
          <a:bodyPr/>
          <a:lstStyle/>
          <a:p>
            <a:r>
              <a:rPr lang="en-GB" dirty="0" smtClean="0">
                <a:latin typeface="Trebuchet MS" pitchFamily="34" charset="0"/>
              </a:rPr>
              <a:t>Contents</a:t>
            </a:r>
            <a:endParaRPr lang="en-IN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443" y="2395470"/>
            <a:ext cx="7005034" cy="2356834"/>
          </a:xfrm>
        </p:spPr>
        <p:txBody>
          <a:bodyPr>
            <a:normAutofit/>
          </a:bodyPr>
          <a:lstStyle/>
          <a:p>
            <a:r>
              <a:rPr lang="en-GB" dirty="0" smtClean="0"/>
              <a:t>Basic Intensity Transformation Functions</a:t>
            </a:r>
          </a:p>
          <a:p>
            <a:r>
              <a:rPr lang="en-GB" dirty="0" smtClean="0"/>
              <a:t>Histogram Processing</a:t>
            </a:r>
          </a:p>
          <a:p>
            <a:r>
              <a:rPr lang="en-GB" dirty="0" smtClean="0"/>
              <a:t>Fundamentals of Spatial Filtering</a:t>
            </a:r>
          </a:p>
          <a:p>
            <a:r>
              <a:rPr lang="en-GB" dirty="0" smtClean="0"/>
              <a:t>Combined Spatial Enhancement Methods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976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1150560" y="126720"/>
            <a:ext cx="9885600" cy="13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2604600" indent="-2592000" algn="ctr">
              <a:lnSpc>
                <a:spcPct val="100000"/>
              </a:lnSpc>
              <a:spcBef>
                <a:spcPts val="99"/>
              </a:spcBef>
            </a:pPr>
            <a:r>
              <a:rPr lang="en-US" sz="4000" spc="-7" dirty="0">
                <a:solidFill>
                  <a:srgbClr val="000000"/>
                </a:solidFill>
                <a:latin typeface="Trebuchet MS" pitchFamily="34" charset="0"/>
              </a:rPr>
              <a:t>Piecewise-Linear </a:t>
            </a:r>
            <a:r>
              <a:rPr lang="en-US" sz="4000" spc="-41" dirty="0">
                <a:solidFill>
                  <a:srgbClr val="000000"/>
                </a:solidFill>
                <a:latin typeface="Trebuchet MS" pitchFamily="34" charset="0"/>
              </a:rPr>
              <a:t>Transformation  </a:t>
            </a:r>
            <a:r>
              <a:rPr lang="en-US" sz="4000" spc="-1" dirty="0">
                <a:solidFill>
                  <a:srgbClr val="000000"/>
                </a:solidFill>
                <a:latin typeface="Trebuchet MS" pitchFamily="34" charset="0"/>
              </a:rPr>
              <a:t>Functions</a:t>
            </a:r>
            <a:endParaRPr lang="en-US" sz="4000" spc="-1" dirty="0">
              <a:latin typeface="Trebuchet MS" pitchFamily="34" charset="0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1150560" y="860633"/>
            <a:ext cx="3510240" cy="43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/>
          <a:lstStyle/>
          <a:p>
            <a:pPr marL="355680" indent="-34236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Bit Plane</a:t>
            </a:r>
            <a:r>
              <a:rPr lang="en-US" sz="2800" b="0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Slicing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1150560" y="1243108"/>
            <a:ext cx="9885600" cy="48135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0627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1150560" y="126720"/>
            <a:ext cx="9885600" cy="13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2604600" indent="-2592000" algn="ctr">
              <a:lnSpc>
                <a:spcPct val="100000"/>
              </a:lnSpc>
              <a:spcBef>
                <a:spcPts val="99"/>
              </a:spcBef>
            </a:pPr>
            <a:r>
              <a:rPr lang="en-US" sz="4000" spc="-7" dirty="0">
                <a:solidFill>
                  <a:srgbClr val="000000"/>
                </a:solidFill>
                <a:latin typeface="Trebuchet MS" pitchFamily="34" charset="0"/>
              </a:rPr>
              <a:t>Piecewise-Linear </a:t>
            </a:r>
            <a:r>
              <a:rPr lang="en-US" sz="4000" spc="-41" dirty="0">
                <a:solidFill>
                  <a:srgbClr val="000000"/>
                </a:solidFill>
                <a:latin typeface="Trebuchet MS" pitchFamily="34" charset="0"/>
              </a:rPr>
              <a:t>Transformation  </a:t>
            </a:r>
            <a:r>
              <a:rPr lang="en-US" sz="4000" spc="-1" dirty="0">
                <a:solidFill>
                  <a:srgbClr val="000000"/>
                </a:solidFill>
                <a:latin typeface="Trebuchet MS" pitchFamily="34" charset="0"/>
              </a:rPr>
              <a:t>Functions</a:t>
            </a:r>
            <a:endParaRPr lang="en-US" sz="4000" spc="-1" dirty="0">
              <a:latin typeface="Trebuchet MS" pitchFamily="34" charset="0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714720" y="1444320"/>
            <a:ext cx="3510240" cy="43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/>
          <a:lstStyle/>
          <a:p>
            <a:pPr marL="355680" indent="-34236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Bit Plane</a:t>
            </a:r>
            <a:r>
              <a:rPr lang="en-US" sz="2800" b="0" strike="noStrike" spc="-26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Slicing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714721" y="2163651"/>
            <a:ext cx="10695961" cy="2773749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8944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2852880" y="188640"/>
            <a:ext cx="6517440" cy="115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4000" b="0" strike="noStrike" spc="-21" dirty="0">
                <a:solidFill>
                  <a:srgbClr val="000000"/>
                </a:solidFill>
                <a:latin typeface="Trebuchet MS" pitchFamily="34" charset="0"/>
              </a:rPr>
              <a:t>Histogram</a:t>
            </a:r>
            <a:r>
              <a:rPr lang="en-US" sz="4000" b="0" strike="noStrike" spc="-72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b="0" strike="noStrike" spc="-12" dirty="0">
                <a:solidFill>
                  <a:srgbClr val="000000"/>
                </a:solidFill>
                <a:latin typeface="Trebuchet MS" pitchFamily="34" charset="0"/>
              </a:rPr>
              <a:t>Processing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824248" y="1346760"/>
            <a:ext cx="10509160" cy="46676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/>
          <a:lstStyle/>
          <a:p>
            <a:pPr marL="431640" indent="-342360" algn="just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2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Histogram </a:t>
            </a:r>
            <a:r>
              <a:rPr lang="en-US" sz="28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of a </a:t>
            </a:r>
            <a:r>
              <a:rPr lang="en-US" sz="28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digital image </a:t>
            </a:r>
            <a:r>
              <a:rPr lang="en-US" sz="28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with </a:t>
            </a:r>
            <a:r>
              <a:rPr lang="en-US" sz="28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intensity levels </a:t>
            </a:r>
            <a:r>
              <a:rPr lang="en-US" sz="2800" b="0" strike="noStrike" spc="-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in  </a:t>
            </a:r>
            <a:r>
              <a:rPr lang="en-US" sz="28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the </a:t>
            </a:r>
            <a:r>
              <a:rPr lang="en-US" sz="2800" b="0" strike="noStrike" spc="-2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range </a:t>
            </a:r>
            <a:r>
              <a:rPr lang="en-US" sz="2800" b="0" strike="noStrike" spc="-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[0,L-1] is </a:t>
            </a:r>
            <a:r>
              <a:rPr lang="en-US" sz="28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a </a:t>
            </a:r>
            <a:r>
              <a:rPr lang="en-US" sz="2800" b="0" strike="noStrike" spc="-15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discrete </a:t>
            </a:r>
            <a:r>
              <a:rPr lang="en-US" sz="28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function h(</a:t>
            </a:r>
            <a:r>
              <a:rPr lang="en-US" sz="2800" b="0" strike="noStrike" spc="-7" dirty="0" err="1">
                <a:solidFill>
                  <a:srgbClr val="002060"/>
                </a:solidFill>
                <a:latin typeface="Trebuchet MS" pitchFamily="34" charset="0"/>
                <a:ea typeface="DejaVu Sans"/>
              </a:rPr>
              <a:t>r</a:t>
            </a:r>
            <a:r>
              <a:rPr lang="en-US" sz="2800" b="0" strike="noStrike" spc="-7" baseline="-21000" dirty="0" err="1">
                <a:solidFill>
                  <a:srgbClr val="002060"/>
                </a:solidFill>
                <a:latin typeface="Trebuchet MS" pitchFamily="34" charset="0"/>
                <a:ea typeface="DejaVu Sans"/>
              </a:rPr>
              <a:t>k</a:t>
            </a:r>
            <a:r>
              <a:rPr lang="en-US" sz="28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) = </a:t>
            </a:r>
            <a:r>
              <a:rPr lang="en-US" sz="2800" b="0" strike="noStrike" spc="1" dirty="0" err="1">
                <a:solidFill>
                  <a:srgbClr val="002060"/>
                </a:solidFill>
                <a:latin typeface="Trebuchet MS" pitchFamily="34" charset="0"/>
                <a:ea typeface="DejaVu Sans"/>
              </a:rPr>
              <a:t>n</a:t>
            </a:r>
            <a:r>
              <a:rPr lang="en-US" sz="2800" b="0" strike="noStrike" spc="1" baseline="-21000" dirty="0" err="1">
                <a:solidFill>
                  <a:srgbClr val="002060"/>
                </a:solidFill>
                <a:latin typeface="Trebuchet MS" pitchFamily="34" charset="0"/>
                <a:ea typeface="DejaVu Sans"/>
              </a:rPr>
              <a:t>k</a:t>
            </a:r>
            <a:r>
              <a:rPr lang="en-US" sz="2800" b="0" strike="noStrike" spc="1" baseline="-21000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 , </a:t>
            </a:r>
            <a:r>
              <a:rPr lang="en-US" sz="2800" b="0" strike="noStrike" spc="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 </a:t>
            </a:r>
            <a:r>
              <a:rPr lang="en-US" sz="28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where </a:t>
            </a:r>
            <a:r>
              <a:rPr lang="en-US" sz="2800" b="0" strike="noStrike" spc="-1" dirty="0" err="1">
                <a:solidFill>
                  <a:srgbClr val="002060"/>
                </a:solidFill>
                <a:latin typeface="Trebuchet MS" pitchFamily="34" charset="0"/>
                <a:ea typeface="DejaVu Sans"/>
              </a:rPr>
              <a:t>r</a:t>
            </a:r>
            <a:r>
              <a:rPr lang="en-US" sz="2800" b="0" strike="noStrike" spc="-1" baseline="-21000" dirty="0" err="1">
                <a:solidFill>
                  <a:srgbClr val="002060"/>
                </a:solidFill>
                <a:latin typeface="Trebuchet MS" pitchFamily="34" charset="0"/>
                <a:ea typeface="DejaVu Sans"/>
              </a:rPr>
              <a:t>k</a:t>
            </a:r>
            <a:r>
              <a:rPr lang="en-US" sz="2800" b="0" strike="noStrike" spc="-1" baseline="-21000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 </a:t>
            </a:r>
            <a:r>
              <a:rPr lang="en-US" sz="28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is </a:t>
            </a:r>
            <a:r>
              <a:rPr lang="en-US" sz="28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the </a:t>
            </a:r>
            <a:r>
              <a:rPr lang="en-US" sz="2800" b="0" strike="noStrike" spc="-7" dirty="0" err="1">
                <a:solidFill>
                  <a:srgbClr val="002060"/>
                </a:solidFill>
                <a:latin typeface="Trebuchet MS" pitchFamily="34" charset="0"/>
                <a:ea typeface="DejaVu Sans"/>
              </a:rPr>
              <a:t>kth</a:t>
            </a:r>
            <a:r>
              <a:rPr lang="en-US" sz="28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 </a:t>
            </a:r>
            <a:r>
              <a:rPr lang="en-US" sz="28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intensity </a:t>
            </a:r>
            <a:r>
              <a:rPr lang="en-US" sz="2800" b="0" strike="noStrike" spc="-15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value </a:t>
            </a:r>
            <a:r>
              <a:rPr lang="en-US" sz="2800" b="0" strike="noStrike" spc="-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and </a:t>
            </a:r>
            <a:r>
              <a:rPr lang="en-US" sz="2800" b="0" strike="noStrike" spc="-7" dirty="0" err="1">
                <a:solidFill>
                  <a:srgbClr val="002060"/>
                </a:solidFill>
                <a:latin typeface="Trebuchet MS" pitchFamily="34" charset="0"/>
                <a:ea typeface="DejaVu Sans"/>
              </a:rPr>
              <a:t>n</a:t>
            </a:r>
            <a:r>
              <a:rPr lang="en-US" sz="2800" b="0" strike="noStrike" spc="-7" baseline="-21000" dirty="0" err="1">
                <a:solidFill>
                  <a:srgbClr val="002060"/>
                </a:solidFill>
                <a:latin typeface="Trebuchet MS" pitchFamily="34" charset="0"/>
                <a:ea typeface="DejaVu Sans"/>
              </a:rPr>
              <a:t>k</a:t>
            </a:r>
            <a:r>
              <a:rPr lang="en-US" sz="2800" b="0" strike="noStrike" spc="-7" baseline="-21000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 </a:t>
            </a:r>
            <a:r>
              <a:rPr lang="en-US" sz="2800" b="0" strike="noStrike" spc="-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is </a:t>
            </a:r>
            <a:r>
              <a:rPr lang="en-US" sz="28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the  </a:t>
            </a:r>
            <a:r>
              <a:rPr lang="en-US" sz="28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number </a:t>
            </a:r>
            <a:r>
              <a:rPr lang="en-US" sz="28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of </a:t>
            </a:r>
            <a:r>
              <a:rPr lang="en-US" sz="2800" b="0" strike="noStrike" spc="-2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pixels </a:t>
            </a:r>
            <a:r>
              <a:rPr lang="en-US" sz="28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in </a:t>
            </a:r>
            <a:r>
              <a:rPr lang="en-US" sz="28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the </a:t>
            </a:r>
            <a:r>
              <a:rPr lang="en-US" sz="28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image </a:t>
            </a:r>
            <a:r>
              <a:rPr lang="en-US" sz="28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with </a:t>
            </a:r>
            <a:r>
              <a:rPr lang="en-US" sz="2800" b="0" strike="noStrike" spc="-15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intensity</a:t>
            </a:r>
            <a:r>
              <a:rPr lang="en-US" sz="2800" b="0" strike="noStrike" spc="15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2060"/>
                </a:solidFill>
                <a:latin typeface="Trebuchet MS" pitchFamily="34" charset="0"/>
                <a:ea typeface="DejaVu Sans"/>
              </a:rPr>
              <a:t>r</a:t>
            </a:r>
            <a:r>
              <a:rPr lang="en-US" sz="2800" b="0" strike="noStrike" spc="-1" baseline="-21000" dirty="0" err="1">
                <a:solidFill>
                  <a:srgbClr val="002060"/>
                </a:solidFill>
                <a:latin typeface="Trebuchet MS" pitchFamily="34" charset="0"/>
                <a:ea typeface="DejaVu Sans"/>
              </a:rPr>
              <a:t>k</a:t>
            </a:r>
            <a:endParaRPr lang="en-US" sz="2800" b="0" strike="noStrike" spc="-1" dirty="0">
              <a:solidFill>
                <a:srgbClr val="002060"/>
              </a:solidFill>
              <a:latin typeface="Trebuchet MS" pitchFamily="34" charset="0"/>
            </a:endParaRPr>
          </a:p>
          <a:p>
            <a:pPr marL="431640" indent="-342360" algn="just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Normalized </a:t>
            </a:r>
            <a:r>
              <a:rPr lang="en-US" sz="2800" b="0" strike="noStrike" spc="-2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histogram </a:t>
            </a:r>
            <a:r>
              <a:rPr lang="en-US" sz="2800" b="0" strike="noStrike" spc="-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p(</a:t>
            </a:r>
            <a:r>
              <a:rPr lang="en-US" sz="2800" b="0" strike="noStrike" spc="-1" dirty="0" err="1">
                <a:solidFill>
                  <a:srgbClr val="002060"/>
                </a:solidFill>
                <a:latin typeface="Trebuchet MS" pitchFamily="34" charset="0"/>
                <a:ea typeface="DejaVu Sans"/>
              </a:rPr>
              <a:t>r</a:t>
            </a:r>
            <a:r>
              <a:rPr lang="en-US" sz="2800" b="0" strike="noStrike" spc="-1" baseline="-21000" dirty="0" err="1">
                <a:solidFill>
                  <a:srgbClr val="002060"/>
                </a:solidFill>
                <a:latin typeface="Trebuchet MS" pitchFamily="34" charset="0"/>
                <a:ea typeface="DejaVu Sans"/>
              </a:rPr>
              <a:t>k</a:t>
            </a:r>
            <a:r>
              <a:rPr lang="en-US" sz="2800" b="0" strike="noStrike" spc="-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)=</a:t>
            </a:r>
            <a:r>
              <a:rPr lang="en-US" sz="2800" b="0" strike="noStrike" spc="-1" dirty="0" err="1">
                <a:solidFill>
                  <a:srgbClr val="002060"/>
                </a:solidFill>
                <a:latin typeface="Trebuchet MS" pitchFamily="34" charset="0"/>
                <a:ea typeface="DejaVu Sans"/>
              </a:rPr>
              <a:t>n</a:t>
            </a:r>
            <a:r>
              <a:rPr lang="en-US" sz="2800" b="0" strike="noStrike" spc="-1" baseline="-21000" dirty="0" err="1">
                <a:solidFill>
                  <a:srgbClr val="002060"/>
                </a:solidFill>
                <a:latin typeface="Trebuchet MS" pitchFamily="34" charset="0"/>
                <a:ea typeface="DejaVu Sans"/>
              </a:rPr>
              <a:t>k</a:t>
            </a:r>
            <a:r>
              <a:rPr lang="en-US" sz="2800" b="0" strike="noStrike" spc="-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/MN, </a:t>
            </a:r>
            <a:r>
              <a:rPr lang="en-US" sz="2800" b="0" strike="noStrike" spc="-26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for </a:t>
            </a:r>
            <a:r>
              <a:rPr lang="en-US" sz="28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k = </a:t>
            </a:r>
            <a:r>
              <a:rPr lang="en-US" sz="2800" b="0" strike="noStrike" spc="-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0,1,2..…..  </a:t>
            </a:r>
            <a:r>
              <a:rPr lang="en-US" sz="28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L-1.</a:t>
            </a:r>
            <a:endParaRPr lang="en-US" sz="2800" b="0" strike="noStrike" spc="-1" dirty="0">
              <a:solidFill>
                <a:srgbClr val="002060"/>
              </a:solidFill>
              <a:latin typeface="Trebuchet MS" pitchFamily="34" charset="0"/>
            </a:endParaRPr>
          </a:p>
          <a:p>
            <a:pPr marL="431640" indent="-342360" algn="just">
              <a:lnSpc>
                <a:spcPct val="100000"/>
              </a:lnSpc>
              <a:spcBef>
                <a:spcPts val="66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2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Histogram </a:t>
            </a:r>
            <a:r>
              <a:rPr lang="en-US" sz="28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manipulation </a:t>
            </a:r>
            <a:r>
              <a:rPr lang="en-US" sz="28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can be </a:t>
            </a:r>
            <a:r>
              <a:rPr lang="en-US" sz="28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used </a:t>
            </a:r>
            <a:r>
              <a:rPr lang="en-US" sz="2800" b="0" strike="noStrike" spc="-26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for </a:t>
            </a:r>
            <a:r>
              <a:rPr lang="en-US" sz="28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image  </a:t>
            </a:r>
            <a:r>
              <a:rPr lang="en-US" sz="28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enhancement.</a:t>
            </a:r>
            <a:endParaRPr lang="en-US" sz="2800" b="0" strike="noStrike" spc="-1" dirty="0">
              <a:solidFill>
                <a:srgbClr val="002060"/>
              </a:solidFill>
              <a:latin typeface="Trebuchet MS" pitchFamily="34" charset="0"/>
            </a:endParaRPr>
          </a:p>
          <a:p>
            <a:pPr marL="431640" indent="-342360" algn="just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5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Information inherent </a:t>
            </a:r>
            <a:r>
              <a:rPr lang="en-US" sz="28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in </a:t>
            </a:r>
            <a:r>
              <a:rPr lang="en-US" sz="2800" b="0" strike="noStrike" spc="-2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histogram </a:t>
            </a:r>
            <a:r>
              <a:rPr lang="en-US" sz="28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also </a:t>
            </a:r>
            <a:r>
              <a:rPr lang="en-US" sz="28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is </a:t>
            </a:r>
            <a:r>
              <a:rPr lang="en-US" sz="2800" b="0" strike="noStrike" spc="-15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quite </a:t>
            </a:r>
            <a:r>
              <a:rPr lang="en-US" sz="28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useful  </a:t>
            </a:r>
            <a:r>
              <a:rPr lang="en-US" sz="28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in other </a:t>
            </a:r>
            <a:r>
              <a:rPr lang="en-US" sz="28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image </a:t>
            </a:r>
            <a:r>
              <a:rPr lang="en-US" sz="2800" b="0" strike="noStrike" spc="-15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processing  </a:t>
            </a:r>
            <a:r>
              <a:rPr lang="en-US" sz="28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applications, </a:t>
            </a:r>
            <a:r>
              <a:rPr lang="en-US" sz="2800" b="0" strike="noStrike" spc="-1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such </a:t>
            </a:r>
            <a:r>
              <a:rPr lang="en-US" sz="28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as  </a:t>
            </a:r>
            <a:r>
              <a:rPr lang="en-US" sz="2800" b="0" strike="noStrike" spc="-12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image </a:t>
            </a:r>
            <a:r>
              <a:rPr lang="en-US" sz="2800" b="0" strike="noStrike" spc="-15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compression </a:t>
            </a:r>
            <a:r>
              <a:rPr lang="en-US" sz="2800" b="0" strike="noStrike" spc="-7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and</a:t>
            </a:r>
            <a:r>
              <a:rPr lang="en-US" sz="2800" b="0" strike="noStrike" spc="55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 </a:t>
            </a:r>
            <a:r>
              <a:rPr lang="en-US" sz="2800" b="0" strike="noStrike" spc="-15" dirty="0">
                <a:solidFill>
                  <a:srgbClr val="002060"/>
                </a:solidFill>
                <a:latin typeface="Trebuchet MS" pitchFamily="34" charset="0"/>
                <a:ea typeface="DejaVu Sans"/>
              </a:rPr>
              <a:t>segmentation.</a:t>
            </a:r>
            <a:endParaRPr lang="en-US" sz="2800" b="0" strike="noStrike" spc="-1" dirty="0">
              <a:solidFill>
                <a:srgbClr val="00206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1876128" y="179280"/>
            <a:ext cx="8544949" cy="115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 algn="ctr">
              <a:lnSpc>
                <a:spcPct val="100000"/>
              </a:lnSpc>
              <a:spcBef>
                <a:spcPts val="105"/>
              </a:spcBef>
            </a:pPr>
            <a:r>
              <a:rPr lang="en-US" sz="4000" b="0" strike="noStrike" spc="-21" dirty="0">
                <a:solidFill>
                  <a:srgbClr val="000000"/>
                </a:solidFill>
                <a:latin typeface="Trebuchet MS" pitchFamily="34" charset="0"/>
              </a:rPr>
              <a:t>Histogram</a:t>
            </a:r>
            <a:r>
              <a:rPr lang="en-US" sz="4000" b="0" strike="noStrike" spc="-55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b="0" strike="noStrike" spc="-21" dirty="0">
                <a:solidFill>
                  <a:srgbClr val="000000"/>
                </a:solidFill>
                <a:latin typeface="Trebuchet MS" pitchFamily="34" charset="0"/>
              </a:rPr>
              <a:t>Equalization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714720" y="3811680"/>
            <a:ext cx="398880" cy="40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b)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766843" y="980728"/>
            <a:ext cx="10763520" cy="20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8800" rIns="0" bIns="0"/>
          <a:lstStyle/>
          <a:p>
            <a:pPr marL="355680" indent="-34236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Intensity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mapping</a:t>
            </a:r>
            <a:r>
              <a:rPr lang="en-US" sz="2800" b="0" strike="noStrike" spc="1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form</a:t>
            </a:r>
            <a:endParaRPr lang="en-US" sz="2800" b="0" strike="noStrike" spc="-1" dirty="0">
              <a:latin typeface="Arial"/>
            </a:endParaRPr>
          </a:p>
          <a:p>
            <a:pPr marL="1739160">
              <a:lnSpc>
                <a:spcPct val="100000"/>
              </a:lnSpc>
              <a:spcBef>
                <a:spcPts val="831"/>
              </a:spcBef>
            </a:pPr>
            <a:r>
              <a:rPr lang="en-US" sz="2750" b="0" i="1" strike="noStrike" spc="35" dirty="0">
                <a:solidFill>
                  <a:srgbClr val="000000"/>
                </a:solidFill>
                <a:latin typeface="Times New Roman"/>
                <a:ea typeface="DejaVu Sans"/>
              </a:rPr>
              <a:t>s</a:t>
            </a:r>
            <a:r>
              <a:rPr lang="en-US" sz="2750" b="0" i="1" strike="noStrike" spc="-3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750" b="0" strike="noStrike" spc="55" dirty="0">
                <a:solidFill>
                  <a:srgbClr val="000000"/>
                </a:solidFill>
                <a:latin typeface="Symbol"/>
                <a:ea typeface="DejaVu Sans"/>
              </a:rPr>
              <a:t></a:t>
            </a:r>
            <a:r>
              <a:rPr lang="en-US" sz="2750" b="0" strike="noStrike" spc="-282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750" b="0" i="1" strike="noStrike" spc="55" dirty="0">
                <a:solidFill>
                  <a:srgbClr val="000000"/>
                </a:solidFill>
                <a:latin typeface="Times New Roman"/>
                <a:ea typeface="DejaVu Sans"/>
              </a:rPr>
              <a:t>T</a:t>
            </a:r>
            <a:r>
              <a:rPr lang="en-US" sz="2750" b="0" i="1" strike="noStrike" spc="-38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750" b="0" strike="noStrike" spc="86" dirty="0">
                <a:solidFill>
                  <a:srgbClr val="000000"/>
                </a:solidFill>
                <a:latin typeface="Times New Roman"/>
                <a:ea typeface="DejaVu Sans"/>
              </a:rPr>
              <a:t>(</a:t>
            </a:r>
            <a:r>
              <a:rPr lang="en-US" sz="2750" b="0" i="1" strike="noStrike" spc="86" dirty="0">
                <a:solidFill>
                  <a:srgbClr val="000000"/>
                </a:solidFill>
                <a:latin typeface="Times New Roman"/>
                <a:ea typeface="DejaVu Sans"/>
              </a:rPr>
              <a:t>r</a:t>
            </a:r>
            <a:r>
              <a:rPr lang="en-US" sz="2750" b="0" strike="noStrike" spc="86" dirty="0">
                <a:solidFill>
                  <a:srgbClr val="000000"/>
                </a:solidFill>
                <a:latin typeface="Times New Roman"/>
                <a:ea typeface="DejaVu Sans"/>
              </a:rPr>
              <a:t>),</a:t>
            </a:r>
            <a:r>
              <a:rPr lang="en-US" sz="2750" b="0" strike="noStrike" spc="33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750" b="0" strike="noStrike" spc="49" dirty="0">
                <a:solidFill>
                  <a:srgbClr val="000000"/>
                </a:solidFill>
                <a:latin typeface="Times New Roman"/>
                <a:ea typeface="DejaVu Sans"/>
              </a:rPr>
              <a:t>0</a:t>
            </a:r>
            <a:r>
              <a:rPr lang="en-US" sz="2750" b="0" strike="noStrike" spc="-177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750" b="0" strike="noStrike" spc="55" dirty="0">
                <a:solidFill>
                  <a:srgbClr val="000000"/>
                </a:solidFill>
                <a:latin typeface="Symbol"/>
                <a:ea typeface="DejaVu Sans"/>
              </a:rPr>
              <a:t></a:t>
            </a:r>
            <a:r>
              <a:rPr lang="en-US" sz="2750" b="0" strike="noStrike" spc="-114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750" b="0" i="1" strike="noStrike" spc="35" dirty="0">
                <a:solidFill>
                  <a:srgbClr val="000000"/>
                </a:solidFill>
                <a:latin typeface="Times New Roman"/>
                <a:ea typeface="DejaVu Sans"/>
              </a:rPr>
              <a:t>r</a:t>
            </a:r>
            <a:r>
              <a:rPr lang="en-US" sz="2750" b="0" i="1" strike="noStrike" spc="7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750" b="0" strike="noStrike" spc="55" dirty="0">
                <a:solidFill>
                  <a:srgbClr val="000000"/>
                </a:solidFill>
                <a:latin typeface="Symbol"/>
                <a:ea typeface="DejaVu Sans"/>
              </a:rPr>
              <a:t></a:t>
            </a:r>
            <a:r>
              <a:rPr lang="en-US" sz="2750" b="0" strike="noStrike" spc="-2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750" b="0" i="1" strike="noStrike" spc="55" dirty="0">
                <a:solidFill>
                  <a:srgbClr val="000000"/>
                </a:solidFill>
                <a:latin typeface="Times New Roman"/>
                <a:ea typeface="DejaVu Sans"/>
              </a:rPr>
              <a:t>L</a:t>
            </a:r>
            <a:r>
              <a:rPr lang="en-US" sz="2750" b="0" i="1" strike="noStrike" spc="-250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750" b="0" strike="noStrike" spc="109" dirty="0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en-US" sz="2750" b="0" strike="noStrike" spc="109" dirty="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endParaRPr lang="en-US" sz="275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50"/>
              </a:spcBef>
            </a:pP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Conditions:</a:t>
            </a:r>
            <a:endParaRPr lang="en-US" sz="26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24"/>
              </a:spcBef>
            </a:pPr>
            <a:r>
              <a:rPr lang="en-US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a)	</a:t>
            </a: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T(r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	is	a	m</a:t>
            </a:r>
            <a:r>
              <a:rPr lang="en-US" sz="26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o</a:t>
            </a: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no</a:t>
            </a:r>
            <a:r>
              <a:rPr lang="en-US" sz="2600" b="0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oni</a:t>
            </a:r>
            <a:r>
              <a:rPr lang="en-US" sz="2600" b="0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ally	inc</a:t>
            </a:r>
            <a:r>
              <a:rPr lang="en-US" sz="2600" b="0" strike="noStrike" spc="-32" dirty="0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lang="en-US" sz="26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sin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	</a:t>
            </a:r>
            <a:r>
              <a:rPr lang="en-US" sz="26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f</a:t>
            </a: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unct</a:t>
            </a:r>
            <a:r>
              <a:rPr lang="en-US" sz="26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o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	in	the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246" name="CustomShape 4"/>
          <p:cNvSpPr/>
          <p:nvPr/>
        </p:nvSpPr>
        <p:spPr>
          <a:xfrm>
            <a:off x="680640" y="3241080"/>
            <a:ext cx="10848960" cy="335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8000" rIns="0" bIns="0"/>
          <a:lstStyle/>
          <a:p>
            <a:pPr marL="552960">
              <a:lnSpc>
                <a:spcPct val="100000"/>
              </a:lnSpc>
              <a:spcBef>
                <a:spcPts val="850"/>
              </a:spcBef>
            </a:pPr>
            <a:r>
              <a:rPr lang="en-US" sz="26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interval 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[0, </a:t>
            </a: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L-1]</a:t>
            </a:r>
            <a:r>
              <a:rPr lang="en-US" sz="2600" b="0" strike="noStrike" spc="-3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and</a:t>
            </a:r>
            <a:endParaRPr lang="en-US" sz="2600" b="0" strike="noStrike" spc="-1" dirty="0">
              <a:latin typeface="Arial"/>
            </a:endParaRPr>
          </a:p>
          <a:p>
            <a:pPr marL="614160">
              <a:lnSpc>
                <a:spcPct val="100000"/>
              </a:lnSpc>
              <a:spcBef>
                <a:spcPts val="794"/>
              </a:spcBef>
            </a:pPr>
            <a:r>
              <a:rPr lang="en-US" sz="2750" b="0" strike="noStrike" spc="60" dirty="0">
                <a:solidFill>
                  <a:srgbClr val="000000"/>
                </a:solidFill>
                <a:latin typeface="Times New Roman"/>
                <a:ea typeface="DejaVu Sans"/>
              </a:rPr>
              <a:t>0</a:t>
            </a:r>
            <a:r>
              <a:rPr lang="en-US" sz="2750" b="0" strike="noStrike" spc="-202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750" b="0" strike="noStrike" spc="66" dirty="0">
                <a:solidFill>
                  <a:srgbClr val="000000"/>
                </a:solidFill>
                <a:latin typeface="Symbol"/>
                <a:ea typeface="DejaVu Sans"/>
              </a:rPr>
              <a:t></a:t>
            </a:r>
            <a:r>
              <a:rPr lang="en-US" sz="2750" b="0" strike="noStrike" spc="-296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750" b="0" i="1" strike="noStrike" spc="66" dirty="0">
                <a:solidFill>
                  <a:srgbClr val="000000"/>
                </a:solidFill>
                <a:latin typeface="Times New Roman"/>
                <a:ea typeface="DejaVu Sans"/>
              </a:rPr>
              <a:t>T</a:t>
            </a:r>
            <a:r>
              <a:rPr lang="en-US" sz="2750" b="0" i="1" strike="noStrike" spc="-40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750" b="0" strike="noStrike" spc="92" dirty="0">
                <a:solidFill>
                  <a:srgbClr val="000000"/>
                </a:solidFill>
                <a:latin typeface="Times New Roman"/>
                <a:ea typeface="DejaVu Sans"/>
              </a:rPr>
              <a:t>(</a:t>
            </a:r>
            <a:r>
              <a:rPr lang="en-US" sz="2750" b="0" i="1" strike="noStrike" spc="92" dirty="0">
                <a:solidFill>
                  <a:srgbClr val="000000"/>
                </a:solidFill>
                <a:latin typeface="Times New Roman"/>
                <a:ea typeface="DejaVu Sans"/>
              </a:rPr>
              <a:t>r</a:t>
            </a:r>
            <a:r>
              <a:rPr lang="en-US" sz="2750" b="0" strike="noStrike" spc="92" dirty="0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r>
              <a:rPr lang="en-US" sz="2750" b="0" strike="noStrike" spc="-14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750" b="0" strike="noStrike" spc="66" dirty="0">
                <a:solidFill>
                  <a:srgbClr val="000000"/>
                </a:solidFill>
                <a:latin typeface="Symbol"/>
                <a:ea typeface="DejaVu Sans"/>
              </a:rPr>
              <a:t></a:t>
            </a:r>
            <a:r>
              <a:rPr lang="en-US" sz="2750" b="0" strike="noStrike" spc="-3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750" b="0" i="1" strike="noStrike" spc="66" dirty="0">
                <a:solidFill>
                  <a:srgbClr val="000000"/>
                </a:solidFill>
                <a:latin typeface="Times New Roman"/>
                <a:ea typeface="DejaVu Sans"/>
              </a:rPr>
              <a:t>L</a:t>
            </a:r>
            <a:r>
              <a:rPr lang="en-US" sz="2750" b="0" i="1" strike="noStrike" spc="-276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750" b="0" strike="noStrike" spc="109" dirty="0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en-US" sz="2750" b="0" strike="noStrike" spc="109" dirty="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lang="en-US" sz="2750" b="0" strike="noStrike" spc="-409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750" b="0" i="1" strike="noStrike" spc="55" dirty="0">
                <a:solidFill>
                  <a:srgbClr val="000000"/>
                </a:solidFill>
                <a:latin typeface="Times New Roman"/>
                <a:ea typeface="DejaVu Sans"/>
              </a:rPr>
              <a:t>for</a:t>
            </a:r>
            <a:r>
              <a:rPr lang="en-US" sz="2750" b="0" strike="noStrike" spc="55" dirty="0">
                <a:solidFill>
                  <a:srgbClr val="000000"/>
                </a:solidFill>
                <a:latin typeface="Times New Roman"/>
                <a:ea typeface="DejaVu Sans"/>
              </a:rPr>
              <a:t>0</a:t>
            </a:r>
            <a:r>
              <a:rPr lang="en-US" sz="2750" b="0" strike="noStrike" spc="-202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750" b="0" strike="noStrike" spc="66" dirty="0">
                <a:solidFill>
                  <a:srgbClr val="000000"/>
                </a:solidFill>
                <a:latin typeface="Symbol"/>
                <a:ea typeface="DejaVu Sans"/>
              </a:rPr>
              <a:t></a:t>
            </a:r>
            <a:r>
              <a:rPr lang="en-US" sz="2750" b="0" strike="noStrike" spc="-120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750" b="0" i="1" strike="noStrike" spc="46" dirty="0">
                <a:solidFill>
                  <a:srgbClr val="000000"/>
                </a:solidFill>
                <a:latin typeface="Times New Roman"/>
                <a:ea typeface="DejaVu Sans"/>
              </a:rPr>
              <a:t>r</a:t>
            </a:r>
            <a:r>
              <a:rPr lang="en-US" sz="2750" b="0" i="1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750" b="0" strike="noStrike" spc="66" dirty="0">
                <a:solidFill>
                  <a:srgbClr val="000000"/>
                </a:solidFill>
                <a:latin typeface="Symbol"/>
                <a:ea typeface="DejaVu Sans"/>
              </a:rPr>
              <a:t></a:t>
            </a:r>
            <a:r>
              <a:rPr lang="en-US" sz="2750" b="0" strike="noStrike" spc="-4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750" b="0" i="1" strike="noStrike" spc="66" dirty="0">
                <a:solidFill>
                  <a:srgbClr val="000000"/>
                </a:solidFill>
                <a:latin typeface="Times New Roman"/>
                <a:ea typeface="DejaVu Sans"/>
              </a:rPr>
              <a:t>L</a:t>
            </a:r>
            <a:r>
              <a:rPr lang="en-US" sz="2750" b="0" i="1" strike="noStrike" spc="-270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750" b="0" strike="noStrike" spc="109" dirty="0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en-US" sz="2750" b="0" strike="noStrike" spc="109" dirty="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endParaRPr lang="en-US" sz="2750" b="0" strike="noStrike" spc="-1" dirty="0">
              <a:latin typeface="Arial"/>
            </a:endParaRPr>
          </a:p>
          <a:p>
            <a:pPr marL="635760">
              <a:lnSpc>
                <a:spcPct val="100000"/>
              </a:lnSpc>
              <a:spcBef>
                <a:spcPts val="275"/>
              </a:spcBef>
            </a:pPr>
            <a:r>
              <a:rPr lang="en-US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 </a:t>
            </a: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some </a:t>
            </a:r>
            <a:r>
              <a:rPr lang="en-US" sz="26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formulations, </a:t>
            </a:r>
            <a:r>
              <a:rPr lang="en-US" sz="26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we </a:t>
            </a: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use 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6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inverse 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 which</a:t>
            </a:r>
            <a:r>
              <a:rPr lang="en-US" sz="2600" b="0" strike="noStrike" spc="-7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case</a:t>
            </a:r>
            <a:endParaRPr lang="en-US" sz="2600" b="0" strike="noStrike" spc="-1" dirty="0">
              <a:latin typeface="Arial"/>
            </a:endParaRPr>
          </a:p>
          <a:p>
            <a:pPr marL="1910160">
              <a:lnSpc>
                <a:spcPct val="100000"/>
              </a:lnSpc>
              <a:spcBef>
                <a:spcPts val="1261"/>
              </a:spcBef>
            </a:pPr>
            <a:r>
              <a:rPr lang="en-US" sz="2700" b="0" i="1" strike="noStrike" spc="29" dirty="0">
                <a:solidFill>
                  <a:srgbClr val="000000"/>
                </a:solidFill>
                <a:latin typeface="Times New Roman"/>
                <a:ea typeface="DejaVu Sans"/>
              </a:rPr>
              <a:t>r </a:t>
            </a:r>
            <a:r>
              <a:rPr lang="en-US" sz="2700" b="0" strike="noStrike" spc="46" dirty="0">
                <a:solidFill>
                  <a:srgbClr val="000000"/>
                </a:solidFill>
                <a:latin typeface="Symbol"/>
                <a:ea typeface="DejaVu Sans"/>
              </a:rPr>
              <a:t></a:t>
            </a:r>
            <a:r>
              <a:rPr lang="en-US" sz="2700" b="0" strike="noStrike" spc="46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700" b="0" i="1" strike="noStrike" spc="46" dirty="0">
                <a:solidFill>
                  <a:srgbClr val="000000"/>
                </a:solidFill>
                <a:latin typeface="Times New Roman"/>
                <a:ea typeface="DejaVu Sans"/>
              </a:rPr>
              <a:t>T</a:t>
            </a:r>
            <a:r>
              <a:rPr lang="en-US" sz="2700" b="0" i="1" strike="noStrike" spc="-477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329" b="0" strike="noStrike" spc="41" baseline="43000" dirty="0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en-US" sz="2329" b="0" strike="noStrike" spc="41" baseline="43000" dirty="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lang="en-US" sz="2329" b="0" strike="noStrike" spc="-330" baseline="43000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700" b="0" strike="noStrike" spc="35" dirty="0">
                <a:solidFill>
                  <a:srgbClr val="000000"/>
                </a:solidFill>
                <a:latin typeface="Times New Roman"/>
                <a:ea typeface="DejaVu Sans"/>
              </a:rPr>
              <a:t>(</a:t>
            </a:r>
            <a:r>
              <a:rPr lang="en-US" sz="2700" b="0" i="1" strike="noStrike" spc="35" dirty="0">
                <a:solidFill>
                  <a:srgbClr val="000000"/>
                </a:solidFill>
                <a:latin typeface="Times New Roman"/>
                <a:ea typeface="DejaVu Sans"/>
              </a:rPr>
              <a:t>s</a:t>
            </a:r>
            <a:r>
              <a:rPr lang="en-US" sz="2700" b="0" strike="noStrike" spc="35" dirty="0">
                <a:solidFill>
                  <a:srgbClr val="000000"/>
                </a:solidFill>
                <a:latin typeface="Times New Roman"/>
                <a:ea typeface="DejaVu Sans"/>
              </a:rPr>
              <a:t>),	</a:t>
            </a:r>
            <a:r>
              <a:rPr lang="en-US" sz="2700" b="0" strike="noStrike" spc="41" dirty="0">
                <a:solidFill>
                  <a:srgbClr val="000000"/>
                </a:solidFill>
                <a:latin typeface="Times New Roman"/>
                <a:ea typeface="DejaVu Sans"/>
              </a:rPr>
              <a:t>0</a:t>
            </a:r>
            <a:r>
              <a:rPr lang="en-US" sz="2700" b="0" strike="noStrike" spc="-14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700" b="0" strike="noStrike" spc="46" dirty="0">
                <a:solidFill>
                  <a:srgbClr val="000000"/>
                </a:solidFill>
                <a:latin typeface="Symbol"/>
                <a:ea typeface="DejaVu Sans"/>
              </a:rPr>
              <a:t></a:t>
            </a:r>
            <a:r>
              <a:rPr lang="en-US" sz="2700" b="0" strike="noStrike" spc="-32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700" b="0" i="1" strike="noStrike" spc="29" dirty="0">
                <a:solidFill>
                  <a:srgbClr val="000000"/>
                </a:solidFill>
                <a:latin typeface="Times New Roman"/>
                <a:ea typeface="DejaVu Sans"/>
              </a:rPr>
              <a:t>s</a:t>
            </a:r>
            <a:r>
              <a:rPr lang="en-US" sz="2700" b="0" i="1" strike="noStrike" spc="-52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700" b="0" strike="noStrike" spc="46" dirty="0">
                <a:solidFill>
                  <a:srgbClr val="000000"/>
                </a:solidFill>
                <a:latin typeface="Symbol"/>
                <a:ea typeface="DejaVu Sans"/>
              </a:rPr>
              <a:t></a:t>
            </a:r>
            <a:r>
              <a:rPr lang="en-US" sz="2700" b="0" strike="noStrike" spc="-367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700" b="0" strike="noStrike" spc="41" dirty="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endParaRPr lang="en-US" sz="2700" b="0" strike="noStrike" spc="-1" dirty="0">
              <a:latin typeface="Arial"/>
            </a:endParaRPr>
          </a:p>
          <a:p>
            <a:pPr marL="609480">
              <a:lnSpc>
                <a:spcPct val="100000"/>
              </a:lnSpc>
              <a:spcBef>
                <a:spcPts val="340"/>
              </a:spcBef>
            </a:pP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(a) change</a:t>
            </a:r>
            <a:r>
              <a:rPr lang="en-US" sz="2600" b="0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 to</a:t>
            </a:r>
            <a:endParaRPr lang="en-US" sz="2600" b="0" strike="noStrike" spc="-1" dirty="0">
              <a:latin typeface="Arial"/>
            </a:endParaRPr>
          </a:p>
          <a:p>
            <a:pPr marL="380880" indent="-342360">
              <a:lnSpc>
                <a:spcPct val="100000"/>
              </a:lnSpc>
              <a:spcBef>
                <a:spcPts val="731"/>
              </a:spcBef>
            </a:pPr>
            <a:r>
              <a:rPr lang="en-US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a’)		</a:t>
            </a: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T(r) 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is a </a:t>
            </a: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strictly </a:t>
            </a:r>
            <a:r>
              <a:rPr lang="en-US" sz="26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monotonically </a:t>
            </a: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increasing function </a:t>
            </a:r>
            <a:r>
              <a:rPr lang="en-US" sz="26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in </a:t>
            </a: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the  interval 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[0,</a:t>
            </a:r>
            <a:r>
              <a:rPr lang="en-US" sz="2600" b="0" strike="noStrike" spc="-5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L-1]</a:t>
            </a:r>
            <a:endParaRPr lang="en-US" sz="2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596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2831637" y="264240"/>
            <a:ext cx="7200800" cy="11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4000" b="0" strike="noStrike" spc="-21" dirty="0">
                <a:solidFill>
                  <a:srgbClr val="000000"/>
                </a:solidFill>
                <a:latin typeface="Trebuchet MS" pitchFamily="34" charset="0"/>
              </a:rPr>
              <a:t>Histogram</a:t>
            </a:r>
            <a:r>
              <a:rPr lang="en-US" sz="4000" b="0" strike="noStrike" spc="-75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b="0" strike="noStrike" spc="-12" dirty="0">
                <a:solidFill>
                  <a:srgbClr val="000000"/>
                </a:solidFill>
                <a:latin typeface="Trebuchet MS" pitchFamily="34" charset="0"/>
              </a:rPr>
              <a:t>Processing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358560" y="1843200"/>
            <a:ext cx="8812320" cy="34412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3"/>
          <p:cNvSpPr/>
          <p:nvPr/>
        </p:nvSpPr>
        <p:spPr>
          <a:xfrm>
            <a:off x="9775063" y="1201615"/>
            <a:ext cx="2215167" cy="45248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155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3277920" y="264240"/>
            <a:ext cx="6850528" cy="11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4000" spc="-21" dirty="0">
                <a:solidFill>
                  <a:srgbClr val="000000"/>
                </a:solidFill>
                <a:latin typeface="Trebuchet MS" pitchFamily="34" charset="0"/>
              </a:rPr>
              <a:t>Histogram</a:t>
            </a:r>
            <a:r>
              <a:rPr lang="en-US" sz="4000" spc="-75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spc="-12" dirty="0">
                <a:solidFill>
                  <a:srgbClr val="000000"/>
                </a:solidFill>
                <a:latin typeface="Trebuchet MS" pitchFamily="34" charset="0"/>
              </a:rPr>
              <a:t>Processing</a:t>
            </a:r>
            <a:endParaRPr lang="en-US" sz="4000" spc="-1" dirty="0">
              <a:latin typeface="Trebuchet MS" pitchFamily="34" charset="0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201600" y="1292760"/>
            <a:ext cx="5299200" cy="41353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3"/>
          <p:cNvSpPr/>
          <p:nvPr/>
        </p:nvSpPr>
        <p:spPr>
          <a:xfrm>
            <a:off x="4822080" y="1219320"/>
            <a:ext cx="6934080" cy="40593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78859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2621760" y="188640"/>
            <a:ext cx="7410677" cy="115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4000" b="0" strike="noStrike" spc="-21" dirty="0" smtClean="0">
                <a:solidFill>
                  <a:srgbClr val="000000"/>
                </a:solidFill>
                <a:latin typeface="Trebuchet MS" pitchFamily="34" charset="0"/>
              </a:rPr>
              <a:t>Histogram</a:t>
            </a:r>
            <a:r>
              <a:rPr lang="en-US" sz="4000" b="0" strike="noStrike" spc="-55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b="0" strike="noStrike" spc="-21" dirty="0" smtClean="0">
                <a:solidFill>
                  <a:srgbClr val="000000"/>
                </a:solidFill>
                <a:latin typeface="Trebuchet MS" pitchFamily="34" charset="0"/>
              </a:rPr>
              <a:t>Equalization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663840" y="1040940"/>
            <a:ext cx="10895520" cy="427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/>
          <a:lstStyle/>
          <a:p>
            <a:pPr marL="393840" indent="-34236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2800" b="0" strike="noStrike" spc="-26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2800" b="0" strike="noStrike" spc="-32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ensity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l</a:t>
            </a:r>
            <a:r>
              <a:rPr lang="en-US" sz="2800" b="0" strike="noStrike" spc="-26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2800" b="0" strike="noStrike" spc="-35" dirty="0">
                <a:solidFill>
                  <a:srgbClr val="000000"/>
                </a:solidFill>
                <a:latin typeface="Calibri"/>
              </a:rPr>
              <a:t>v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els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an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</a:rPr>
              <a:t>m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2800" b="0" strike="noStrike" spc="-26" dirty="0">
                <a:solidFill>
                  <a:srgbClr val="000000"/>
                </a:solidFill>
                <a:latin typeface="Calibri"/>
              </a:rPr>
              <a:t>g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m</a:t>
            </a:r>
            <a:r>
              <a:rPr lang="en-US" sz="2800" b="0" strike="noStrike" spc="-52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y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</a:rPr>
              <a:t>b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vi</a:t>
            </a:r>
            <a:r>
              <a:rPr lang="en-US" sz="2800" b="0" strike="noStrike" spc="-26" dirty="0">
                <a:solidFill>
                  <a:srgbClr val="000000"/>
                </a:solidFill>
                <a:latin typeface="Calibri"/>
              </a:rPr>
              <a:t>ew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ed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as  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</a:rPr>
              <a:t>random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</a:rPr>
              <a:t>variables in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the 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</a:rPr>
              <a:t>interval</a:t>
            </a:r>
            <a:r>
              <a:rPr lang="en-US" sz="2800" b="0" strike="noStrike" spc="92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</a:rPr>
              <a:t>[0,L-1]</a:t>
            </a:r>
            <a:endParaRPr lang="en-US" sz="2800" b="0" strike="noStrike" spc="-1" dirty="0">
              <a:latin typeface="Arial"/>
            </a:endParaRPr>
          </a:p>
          <a:p>
            <a:pPr marL="393840" indent="-342360">
              <a:lnSpc>
                <a:spcPct val="100000"/>
              </a:lnSpc>
              <a:spcBef>
                <a:spcPts val="66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2" dirty="0">
                <a:solidFill>
                  <a:srgbClr val="000000"/>
                </a:solidFill>
                <a:latin typeface="Calibri"/>
              </a:rPr>
              <a:t>F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u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</a:rPr>
              <a:t>dame</a:t>
            </a:r>
            <a:r>
              <a:rPr lang="en-US" sz="2800" b="0" strike="noStrike" spc="-21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2800" b="0" strike="noStrike" spc="-46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al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</a:rPr>
              <a:t>descr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</a:rPr>
              <a:t>p</a:t>
            </a:r>
            <a:r>
              <a:rPr lang="en-US" sz="2800" b="0" strike="noStrike" spc="-35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</a:rPr>
              <a:t>o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r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of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800" b="0" strike="noStrike" spc="-72" dirty="0">
                <a:solidFill>
                  <a:srgbClr val="000000"/>
                </a:solidFill>
                <a:latin typeface="Calibri"/>
              </a:rPr>
              <a:t>r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andom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800" b="0" strike="noStrike" spc="-52" dirty="0">
                <a:solidFill>
                  <a:srgbClr val="000000"/>
                </a:solidFill>
                <a:latin typeface="Calibri"/>
              </a:rPr>
              <a:t>v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ar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ab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</a:rPr>
              <a:t>l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s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its 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</a:rPr>
              <a:t>probability density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</a:rPr>
              <a:t>function</a:t>
            </a:r>
            <a:r>
              <a:rPr lang="en-US" sz="2800" b="0" strike="noStrike" spc="8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</a:rPr>
              <a:t>(PDF)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lang="en-US" sz="2800" b="0" strike="noStrike" spc="-1" dirty="0">
              <a:latin typeface="Arial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6080640" y="5082840"/>
            <a:ext cx="1728960" cy="46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4"/>
          <p:cNvSpPr/>
          <p:nvPr/>
        </p:nvSpPr>
        <p:spPr>
          <a:xfrm>
            <a:off x="2511360" y="5082840"/>
            <a:ext cx="3154560" cy="83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5"/>
          <p:cNvSpPr/>
          <p:nvPr/>
        </p:nvSpPr>
        <p:spPr>
          <a:xfrm>
            <a:off x="6467520" y="6381360"/>
            <a:ext cx="173280" cy="2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6"/>
          <p:cNvSpPr/>
          <p:nvPr/>
        </p:nvSpPr>
        <p:spPr>
          <a:xfrm>
            <a:off x="10530240" y="6277320"/>
            <a:ext cx="142080" cy="2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/>
          <a:lstStyle/>
          <a:p>
            <a:pPr marL="12600">
              <a:lnSpc>
                <a:spcPct val="100000"/>
              </a:lnSpc>
              <a:spcBef>
                <a:spcPts val="111"/>
              </a:spcBef>
            </a:pPr>
            <a:r>
              <a:rPr lang="en-US" sz="1600" b="0" i="1" strike="noStrike" spc="9">
                <a:solidFill>
                  <a:srgbClr val="000000"/>
                </a:solidFill>
                <a:latin typeface="Times New Roman"/>
                <a:ea typeface="DejaVu Sans"/>
              </a:rPr>
              <a:t>r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59" name="CustomShape 7"/>
          <p:cNvSpPr/>
          <p:nvPr/>
        </p:nvSpPr>
        <p:spPr>
          <a:xfrm>
            <a:off x="9058080" y="6044040"/>
            <a:ext cx="2220480" cy="43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8"/>
          <p:cNvSpPr/>
          <p:nvPr/>
        </p:nvSpPr>
        <p:spPr>
          <a:xfrm>
            <a:off x="6790080" y="6044040"/>
            <a:ext cx="2207040" cy="43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1" name="Picture 260"/>
          <p:cNvPicPr/>
          <p:nvPr/>
        </p:nvPicPr>
        <p:blipFill>
          <a:blip r:embed="rId2"/>
          <a:stretch/>
        </p:blipFill>
        <p:spPr>
          <a:xfrm>
            <a:off x="1120462" y="3243557"/>
            <a:ext cx="9480818" cy="2894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50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2603520" y="50400"/>
            <a:ext cx="6982560" cy="786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4000" spc="-21" dirty="0">
                <a:solidFill>
                  <a:srgbClr val="000000"/>
                </a:solidFill>
                <a:latin typeface="Trebuchet MS" pitchFamily="34" charset="0"/>
              </a:rPr>
              <a:t>Histogram</a:t>
            </a:r>
            <a:r>
              <a:rPr lang="en-US" sz="4000" spc="-75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spc="-12" dirty="0">
                <a:solidFill>
                  <a:srgbClr val="000000"/>
                </a:solidFill>
                <a:latin typeface="Trebuchet MS" pitchFamily="34" charset="0"/>
              </a:rPr>
              <a:t>Processing</a:t>
            </a:r>
            <a:endParaRPr lang="en-US" sz="4000" spc="-1" dirty="0">
              <a:latin typeface="Trebuchet MS" pitchFamily="34" charset="0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534240" y="1022400"/>
            <a:ext cx="1277280" cy="41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3"/>
          <p:cNvSpPr/>
          <p:nvPr/>
        </p:nvSpPr>
        <p:spPr>
          <a:xfrm>
            <a:off x="765600" y="1245240"/>
            <a:ext cx="137280" cy="24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4"/>
          <p:cNvSpPr/>
          <p:nvPr/>
        </p:nvSpPr>
        <p:spPr>
          <a:xfrm>
            <a:off x="7203360" y="1593000"/>
            <a:ext cx="158880" cy="25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5"/>
          <p:cNvSpPr/>
          <p:nvPr/>
        </p:nvSpPr>
        <p:spPr>
          <a:xfrm>
            <a:off x="3963360" y="1593000"/>
            <a:ext cx="158880" cy="25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6"/>
          <p:cNvSpPr/>
          <p:nvPr/>
        </p:nvSpPr>
        <p:spPr>
          <a:xfrm>
            <a:off x="1172880" y="2451672"/>
            <a:ext cx="9684010" cy="3662209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8" name="Picture 267"/>
          <p:cNvPicPr/>
          <p:nvPr/>
        </p:nvPicPr>
        <p:blipFill>
          <a:blip r:embed="rId3"/>
          <a:stretch/>
        </p:blipFill>
        <p:spPr>
          <a:xfrm>
            <a:off x="1313645" y="836712"/>
            <a:ext cx="9543246" cy="1614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1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3277920" y="0"/>
            <a:ext cx="5986432" cy="62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3600" spc="-21" dirty="0">
                <a:solidFill>
                  <a:srgbClr val="000000"/>
                </a:solidFill>
                <a:latin typeface="Trebuchet MS" pitchFamily="34" charset="0"/>
              </a:rPr>
              <a:t>Histogram</a:t>
            </a:r>
            <a:r>
              <a:rPr lang="en-US" sz="3600" spc="-75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spc="-12" dirty="0">
                <a:solidFill>
                  <a:srgbClr val="000000"/>
                </a:solidFill>
                <a:latin typeface="Trebuchet MS" pitchFamily="34" charset="0"/>
              </a:rPr>
              <a:t>Processing</a:t>
            </a:r>
            <a:endParaRPr lang="en-US" sz="3600" spc="-1" dirty="0">
              <a:latin typeface="Trebuchet MS" pitchFamily="34" charset="0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1506828" y="758251"/>
            <a:ext cx="9143892" cy="5372092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55194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2543606" y="0"/>
            <a:ext cx="7680853" cy="788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3800" b="0" strike="noStrike" spc="-21" dirty="0">
                <a:solidFill>
                  <a:srgbClr val="000000"/>
                </a:solidFill>
                <a:latin typeface="Trebuchet MS" pitchFamily="34" charset="0"/>
              </a:rPr>
              <a:t>Histogram</a:t>
            </a:r>
            <a:r>
              <a:rPr lang="en-US" sz="3800" b="0" strike="noStrike" spc="-6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800" b="0" strike="noStrike" spc="-15" dirty="0">
                <a:solidFill>
                  <a:srgbClr val="000000"/>
                </a:solidFill>
                <a:latin typeface="Trebuchet MS" pitchFamily="34" charset="0"/>
              </a:rPr>
              <a:t>Equalization</a:t>
            </a:r>
            <a:endParaRPr lang="en-US" sz="3800" b="0" strike="noStrike" spc="-1" dirty="0">
              <a:latin typeface="Trebuchet MS" pitchFamily="34" charset="0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581760" y="1266120"/>
            <a:ext cx="7740960" cy="41389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3"/>
          <p:cNvSpPr/>
          <p:nvPr/>
        </p:nvSpPr>
        <p:spPr>
          <a:xfrm>
            <a:off x="8556000" y="1343880"/>
            <a:ext cx="1759977" cy="30175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00846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116632"/>
            <a:ext cx="10972800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Trebuchet MS" pitchFamily="34" charset="0"/>
              </a:rPr>
              <a:t>Image Enhancement (Spatial)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806" y="1529411"/>
            <a:ext cx="10515600" cy="4351338"/>
          </a:xfrm>
        </p:spPr>
        <p:txBody>
          <a:bodyPr/>
          <a:lstStyle/>
          <a:p>
            <a:pPr marL="533400" indent="-533400" eaLnBrk="1" hangingPunct="1"/>
            <a:r>
              <a:rPr lang="en-US" sz="2800" b="1" dirty="0" smtClean="0">
                <a:solidFill>
                  <a:srgbClr val="C00000"/>
                </a:solidFill>
              </a:rPr>
              <a:t>Image enhancement: 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Improving the interpretability or perception of information in images for human viewers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Providing `better' input for other automated image processing techniques</a:t>
            </a:r>
          </a:p>
          <a:p>
            <a:pPr marL="533400" indent="-533400" eaLnBrk="1" hangingPunct="1"/>
            <a:r>
              <a:rPr lang="en-US" sz="2800" b="1" dirty="0" smtClean="0">
                <a:solidFill>
                  <a:srgbClr val="C00000"/>
                </a:solidFill>
              </a:rPr>
              <a:t>Spatial domain methods</a:t>
            </a:r>
            <a:r>
              <a:rPr lang="en-US" sz="2800" dirty="0" smtClean="0">
                <a:solidFill>
                  <a:srgbClr val="002060"/>
                </a:solidFill>
              </a:rPr>
              <a:t>:</a:t>
            </a:r>
          </a:p>
          <a:p>
            <a:pPr marL="533400" indent="-533400" eaLnBrk="1" hangingPunct="1">
              <a:buFontTx/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     Operate directly on pixels</a:t>
            </a:r>
          </a:p>
          <a:p>
            <a:pPr marL="533400" indent="-533400" eaLnBrk="1" hangingPunct="1"/>
            <a:r>
              <a:rPr lang="en-US" sz="2800" b="1" dirty="0" smtClean="0">
                <a:solidFill>
                  <a:srgbClr val="C00000"/>
                </a:solidFill>
              </a:rPr>
              <a:t>Frequency domain methods</a:t>
            </a:r>
            <a:r>
              <a:rPr lang="en-US" sz="2800" dirty="0" smtClean="0">
                <a:solidFill>
                  <a:srgbClr val="002060"/>
                </a:solidFill>
              </a:rPr>
              <a:t>:</a:t>
            </a:r>
          </a:p>
          <a:p>
            <a:pPr marL="533400" indent="-533400" eaLnBrk="1" hangingPunct="1">
              <a:buFontTx/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     Operate on the Fourier transform of an image </a:t>
            </a:r>
          </a:p>
        </p:txBody>
      </p:sp>
    </p:spTree>
    <p:extLst>
      <p:ext uri="{BB962C8B-B14F-4D97-AF65-F5344CB8AC3E}">
        <p14:creationId xmlns:p14="http://schemas.microsoft.com/office/powerpoint/2010/main" val="235712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3076800" y="264240"/>
            <a:ext cx="6032160" cy="11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3600" spc="-21" dirty="0">
                <a:solidFill>
                  <a:srgbClr val="000000"/>
                </a:solidFill>
                <a:latin typeface="Trebuchet MS" pitchFamily="34" charset="0"/>
              </a:rPr>
              <a:t>Histogram</a:t>
            </a:r>
            <a:r>
              <a:rPr lang="en-US" sz="3600" spc="-75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spc="-12" dirty="0">
                <a:solidFill>
                  <a:srgbClr val="000000"/>
                </a:solidFill>
                <a:latin typeface="Trebuchet MS" pitchFamily="34" charset="0"/>
              </a:rPr>
              <a:t>Processing</a:t>
            </a:r>
            <a:endParaRPr lang="en-US" sz="3600" spc="-1" dirty="0">
              <a:latin typeface="Trebuchet MS" pitchFamily="34" charset="0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411360" y="1917359"/>
            <a:ext cx="11434560" cy="3607677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019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2603520" y="43560"/>
            <a:ext cx="6982560" cy="115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4000" spc="-21" dirty="0">
                <a:solidFill>
                  <a:srgbClr val="000000"/>
                </a:solidFill>
                <a:latin typeface="Trebuchet MS" pitchFamily="34" charset="0"/>
              </a:rPr>
              <a:t>Histogram</a:t>
            </a:r>
            <a:r>
              <a:rPr lang="en-US" sz="4000" spc="-75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spc="-12" dirty="0">
                <a:solidFill>
                  <a:srgbClr val="000000"/>
                </a:solidFill>
                <a:latin typeface="Trebuchet MS" pitchFamily="34" charset="0"/>
              </a:rPr>
              <a:t>Processing</a:t>
            </a:r>
            <a:endParaRPr lang="en-US" sz="4000" spc="-1" dirty="0">
              <a:latin typeface="Trebuchet MS" pitchFamily="34" charset="0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105120" y="932040"/>
            <a:ext cx="5320320" cy="43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/>
          <a:lstStyle/>
          <a:p>
            <a:pPr marL="355680" indent="-34236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32" dirty="0">
                <a:solidFill>
                  <a:srgbClr val="000000"/>
                </a:solidFill>
                <a:latin typeface="Calibri"/>
                <a:ea typeface="DejaVu Sans"/>
              </a:rPr>
              <a:t>Transformation</a:t>
            </a:r>
            <a:r>
              <a:rPr lang="en-US" sz="2800" b="0" strike="noStrike" spc="-4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functions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830400" y="1892880"/>
            <a:ext cx="7353120" cy="42310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4"/>
          <p:cNvSpPr/>
          <p:nvPr/>
        </p:nvSpPr>
        <p:spPr>
          <a:xfrm>
            <a:off x="8757601" y="1966320"/>
            <a:ext cx="2240958" cy="38131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7528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0" y="0"/>
            <a:ext cx="4687910" cy="8469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3800" b="0" strike="noStrike" spc="-21" dirty="0">
                <a:solidFill>
                  <a:srgbClr val="000000"/>
                </a:solidFill>
                <a:latin typeface="Calibri"/>
              </a:rPr>
              <a:t>Histogram</a:t>
            </a:r>
            <a:r>
              <a:rPr lang="en-US" sz="3800" b="0" strike="noStrike" spc="-6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800" b="0" strike="noStrike" spc="-15" dirty="0">
                <a:solidFill>
                  <a:srgbClr val="000000"/>
                </a:solidFill>
                <a:latin typeface="Calibri"/>
              </a:rPr>
              <a:t>Equalization</a:t>
            </a:r>
            <a:endParaRPr lang="en-US" sz="3800" b="0" strike="noStrike" spc="-1" dirty="0"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4559121" y="177227"/>
            <a:ext cx="6790424" cy="54036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3"/>
          <p:cNvSpPr/>
          <p:nvPr/>
        </p:nvSpPr>
        <p:spPr>
          <a:xfrm>
            <a:off x="159286" y="5722981"/>
            <a:ext cx="9505920" cy="3970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98844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247134" y="131806"/>
            <a:ext cx="4712045" cy="8469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3800" b="0" strike="noStrike" spc="-21" dirty="0">
                <a:solidFill>
                  <a:srgbClr val="000000"/>
                </a:solidFill>
                <a:latin typeface="Calibri"/>
              </a:rPr>
              <a:t>Histogram</a:t>
            </a:r>
            <a:r>
              <a:rPr lang="en-US" sz="3800" b="0" strike="noStrike" spc="-6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800" b="0" strike="noStrike" spc="-15" dirty="0">
                <a:solidFill>
                  <a:srgbClr val="000000"/>
                </a:solidFill>
                <a:latin typeface="Calibri"/>
              </a:rPr>
              <a:t>Equalization</a:t>
            </a:r>
            <a:endParaRPr lang="en-US" sz="3800" b="0" strike="noStrike" spc="-1" dirty="0">
              <a:latin typeface="Arial"/>
            </a:endParaRPr>
          </a:p>
        </p:txBody>
      </p:sp>
      <p:pic>
        <p:nvPicPr>
          <p:cNvPr id="1028" name="Picture 4" descr="Image Histogram - an overview | ScienceDirect Top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3988" y="672019"/>
            <a:ext cx="6258011" cy="5318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776160" y="43560"/>
            <a:ext cx="10641600" cy="115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4400" b="0" strike="noStrike" spc="-21" dirty="0">
                <a:solidFill>
                  <a:srgbClr val="000000"/>
                </a:solidFill>
                <a:latin typeface="Calibri"/>
              </a:rPr>
              <a:t>Histogram </a:t>
            </a:r>
            <a:r>
              <a:rPr lang="en-US" sz="4400" b="0" strike="noStrike" spc="-12" dirty="0">
                <a:solidFill>
                  <a:srgbClr val="000000"/>
                </a:solidFill>
                <a:latin typeface="Calibri"/>
              </a:rPr>
              <a:t>Matching</a:t>
            </a:r>
            <a:r>
              <a:rPr lang="en-US" sz="4400" b="0" strike="noStrike" spc="9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 b="0" strike="noStrike" spc="-12" dirty="0">
                <a:solidFill>
                  <a:srgbClr val="000000"/>
                </a:solidFill>
                <a:latin typeface="Calibri"/>
              </a:rPr>
              <a:t>(Specification)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105120" y="932040"/>
            <a:ext cx="11983680" cy="58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/>
          <a:lstStyle/>
          <a:p>
            <a:pPr marL="355680" indent="-342360" algn="just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Histogram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equalization 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automatically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determines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a  </a:t>
            </a:r>
            <a:r>
              <a:rPr lang="en-US" sz="28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transformation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function 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produce </a:t>
            </a:r>
            <a:r>
              <a:rPr lang="en-US" sz="28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uniform</a:t>
            </a:r>
            <a:r>
              <a:rPr lang="en-US" sz="2800" b="0" strike="noStrike" spc="17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histogram</a:t>
            </a:r>
            <a:endParaRPr lang="en-US" sz="2800" b="0" strike="noStrike" spc="-1" dirty="0">
              <a:latin typeface="Arial"/>
            </a:endParaRPr>
          </a:p>
          <a:p>
            <a:pPr marL="355680" indent="-342360" algn="just">
              <a:lnSpc>
                <a:spcPct val="100000"/>
              </a:lnSpc>
              <a:spcBef>
                <a:spcPts val="66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When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automatic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enhancement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is desired, equalization is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a 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good</a:t>
            </a:r>
            <a:r>
              <a:rPr lang="en-US" sz="2800" b="0" strike="noStrike" spc="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approach</a:t>
            </a:r>
            <a:endParaRPr lang="en-US" sz="2800" b="0" strike="noStrike" spc="-1" dirty="0">
              <a:latin typeface="Arial"/>
            </a:endParaRPr>
          </a:p>
          <a:p>
            <a:pPr marL="355680" indent="-342360" algn="just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There </a:t>
            </a:r>
            <a:r>
              <a:rPr lang="en-US" sz="28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are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some applications in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which 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attempting to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base  enhancement 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on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a 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uniform</a:t>
            </a:r>
            <a:r>
              <a:rPr lang="en-US" sz="2800" b="0" strike="noStrike" spc="59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histogram 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is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not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best 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approach</a:t>
            </a:r>
            <a:endParaRPr lang="en-US" sz="2800" b="0" strike="noStrike" spc="-1" dirty="0">
              <a:latin typeface="Arial"/>
            </a:endParaRPr>
          </a:p>
          <a:p>
            <a:pPr marL="355680" indent="-342360" algn="just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In </a:t>
            </a:r>
            <a:r>
              <a:rPr lang="en-US" sz="2800" b="0" strike="noStrike" spc="-32" dirty="0">
                <a:solidFill>
                  <a:srgbClr val="000000"/>
                </a:solidFill>
                <a:latin typeface="Calibri"/>
                <a:ea typeface="DejaVu Sans"/>
              </a:rPr>
              <a:t>particular,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it is useful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sometimes 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to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be able 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to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specify the  shape of the </a:t>
            </a:r>
            <a:r>
              <a:rPr lang="en-US" sz="28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histogram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that we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wish the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processed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image  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to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have.</a:t>
            </a:r>
            <a:endParaRPr lang="en-US" sz="2800" b="0" strike="noStrike" spc="-1" dirty="0">
              <a:latin typeface="Arial"/>
            </a:endParaRPr>
          </a:p>
          <a:p>
            <a:pPr marL="355680" indent="-342360" algn="just">
              <a:lnSpc>
                <a:spcPct val="100000"/>
              </a:lnSpc>
              <a:spcBef>
                <a:spcPts val="66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The method used </a:t>
            </a:r>
            <a:r>
              <a:rPr lang="en-US" sz="28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to generate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a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processed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image that has a 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specified </a:t>
            </a:r>
            <a:r>
              <a:rPr lang="en-US" sz="28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histogram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is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called </a:t>
            </a:r>
            <a:r>
              <a:rPr lang="en-US" sz="2800" b="0" i="1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histogram </a:t>
            </a:r>
            <a:r>
              <a:rPr lang="en-US" sz="2800" b="0" i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matching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or  </a:t>
            </a:r>
            <a:r>
              <a:rPr lang="en-US" sz="2800" b="0" i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specification</a:t>
            </a:r>
            <a:endParaRPr lang="en-US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216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776160" y="43560"/>
            <a:ext cx="10641600" cy="115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4400" b="0" strike="noStrike" spc="-21" dirty="0">
                <a:solidFill>
                  <a:srgbClr val="000000"/>
                </a:solidFill>
                <a:latin typeface="Calibri"/>
              </a:rPr>
              <a:t>Histogram </a:t>
            </a:r>
            <a:r>
              <a:rPr lang="en-US" sz="4400" b="0" strike="noStrike" spc="-12" dirty="0">
                <a:solidFill>
                  <a:srgbClr val="000000"/>
                </a:solidFill>
                <a:latin typeface="Calibri"/>
              </a:rPr>
              <a:t>Matching</a:t>
            </a:r>
            <a:r>
              <a:rPr lang="en-US" sz="4400" b="0" strike="noStrike" spc="9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 b="0" strike="noStrike" spc="-12" dirty="0">
                <a:solidFill>
                  <a:srgbClr val="000000"/>
                </a:solidFill>
                <a:latin typeface="Calibri"/>
              </a:rPr>
              <a:t>(Specification)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105120" y="932040"/>
            <a:ext cx="11983680" cy="58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TextShape 3"/>
          <p:cNvSpPr txBox="1"/>
          <p:nvPr/>
        </p:nvSpPr>
        <p:spPr>
          <a:xfrm>
            <a:off x="105119" y="767440"/>
            <a:ext cx="6991139" cy="497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Histogram </a:t>
            </a:r>
            <a:r>
              <a:rPr lang="en-US" sz="32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Specification</a:t>
            </a:r>
            <a:r>
              <a:rPr lang="en-US" sz="3200" b="0" strike="noStrike" spc="5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Procedure: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288" name="Picture 287"/>
          <p:cNvPicPr/>
          <p:nvPr/>
        </p:nvPicPr>
        <p:blipFill>
          <a:blip r:embed="rId2"/>
          <a:stretch/>
        </p:blipFill>
        <p:spPr>
          <a:xfrm>
            <a:off x="1223493" y="1273558"/>
            <a:ext cx="10194268" cy="4926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14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776160" y="43560"/>
            <a:ext cx="10641600" cy="78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3600" b="0" strike="noStrike" spc="-21" dirty="0" smtClean="0">
                <a:solidFill>
                  <a:srgbClr val="000000"/>
                </a:solidFill>
                <a:latin typeface="Trebuchet MS" pitchFamily="34" charset="0"/>
              </a:rPr>
              <a:t>Histogram </a:t>
            </a:r>
            <a:r>
              <a:rPr lang="en-US" sz="3600" b="0" strike="noStrike" spc="-12" dirty="0" smtClean="0">
                <a:solidFill>
                  <a:srgbClr val="000000"/>
                </a:solidFill>
                <a:latin typeface="Trebuchet MS" pitchFamily="34" charset="0"/>
              </a:rPr>
              <a:t>Matching</a:t>
            </a:r>
            <a:r>
              <a:rPr lang="en-US" sz="3600" b="0" strike="noStrike" spc="9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b="0" strike="noStrike" spc="-12" dirty="0" smtClean="0">
                <a:solidFill>
                  <a:srgbClr val="000000"/>
                </a:solidFill>
                <a:latin typeface="Trebuchet MS" pitchFamily="34" charset="0"/>
              </a:rPr>
              <a:t>(Specification</a:t>
            </a:r>
            <a:r>
              <a:rPr lang="en-US" sz="4400" b="0" strike="noStrike" spc="-12" dirty="0" smtClean="0">
                <a:solidFill>
                  <a:srgbClr val="000000"/>
                </a:solidFill>
                <a:latin typeface="Calibri"/>
              </a:rPr>
              <a:t>)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290" name="CustomShape 2"/>
          <p:cNvSpPr/>
          <p:nvPr/>
        </p:nvSpPr>
        <p:spPr>
          <a:xfrm>
            <a:off x="87840" y="828360"/>
            <a:ext cx="12063360" cy="29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3760" rIns="0" bIns="0"/>
          <a:lstStyle/>
          <a:p>
            <a:pPr marL="368280" indent="-342360">
              <a:lnSpc>
                <a:spcPct val="100000"/>
              </a:lnSpc>
              <a:spcBef>
                <a:spcPts val="893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Histogram </a:t>
            </a:r>
            <a:r>
              <a:rPr lang="en-US" sz="32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Specification</a:t>
            </a:r>
            <a:r>
              <a:rPr lang="en-US" sz="3200" b="0" strike="noStrike" spc="5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Procedure:</a:t>
            </a:r>
            <a:endParaRPr lang="en-US" sz="3200" b="0" strike="noStrike" spc="-1" dirty="0">
              <a:latin typeface="Arial"/>
            </a:endParaRPr>
          </a:p>
          <a:p>
            <a:pPr marL="368280" indent="-19440" algn="just">
              <a:lnSpc>
                <a:spcPct val="100000"/>
              </a:lnSpc>
              <a:spcBef>
                <a:spcPts val="689"/>
              </a:spcBef>
            </a:pP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4) 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Form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histogram-specified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image 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by </a:t>
            </a:r>
            <a:r>
              <a:rPr lang="en-US" sz="2800" b="0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first </a:t>
            </a:r>
            <a:r>
              <a:rPr lang="en-US" sz="28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histogram- 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equalizing the input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image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and then mapping 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every  equalized </a:t>
            </a:r>
            <a:r>
              <a:rPr lang="en-US" sz="2800" b="0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pixel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value,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</a:t>
            </a:r>
            <a:r>
              <a:rPr lang="en-US" sz="2779" b="0" strike="noStrike" spc="-1" baseline="-21000" dirty="0" err="1">
                <a:solidFill>
                  <a:srgbClr val="000000"/>
                </a:solidFill>
                <a:latin typeface="Calibri"/>
                <a:ea typeface="DejaVu Sans"/>
              </a:rPr>
              <a:t>k</a:t>
            </a:r>
            <a:r>
              <a:rPr lang="en-US" sz="2779" b="0" strike="noStrike" spc="-1" baseline="-21000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, of this image </a:t>
            </a:r>
            <a:r>
              <a:rPr lang="en-US" sz="28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to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corresponding  value </a:t>
            </a:r>
            <a:r>
              <a:rPr lang="en-US" sz="2800" b="0" strike="noStrike" spc="-32" dirty="0" err="1">
                <a:solidFill>
                  <a:srgbClr val="000000"/>
                </a:solidFill>
                <a:latin typeface="Calibri"/>
                <a:ea typeface="DejaVu Sans"/>
              </a:rPr>
              <a:t>z</a:t>
            </a:r>
            <a:r>
              <a:rPr lang="en-US" sz="2779" b="0" strike="noStrike" spc="-46" baseline="-21000" dirty="0" err="1">
                <a:solidFill>
                  <a:srgbClr val="000000"/>
                </a:solidFill>
                <a:latin typeface="Calibri"/>
                <a:ea typeface="DejaVu Sans"/>
              </a:rPr>
              <a:t>q</a:t>
            </a:r>
            <a:r>
              <a:rPr lang="en-US" sz="2779" b="0" strike="noStrike" spc="-46" baseline="-21000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in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histogram-specified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image using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the 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mappings </a:t>
            </a:r>
            <a:r>
              <a:rPr lang="en-US" sz="28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found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in </a:t>
            </a:r>
            <a:r>
              <a:rPr lang="en-US" sz="28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step</a:t>
            </a:r>
            <a:r>
              <a:rPr lang="en-US" sz="2800" b="0" strike="noStrike" spc="10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3.</a:t>
            </a:r>
            <a:endParaRPr lang="en-US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49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2927648" y="129960"/>
            <a:ext cx="5827072" cy="115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 algn="ctr">
              <a:lnSpc>
                <a:spcPct val="100000"/>
              </a:lnSpc>
              <a:spcBef>
                <a:spcPts val="105"/>
              </a:spcBef>
            </a:pPr>
            <a:r>
              <a:rPr lang="en-US" sz="3800" b="0" strike="noStrike" spc="-21" dirty="0">
                <a:solidFill>
                  <a:srgbClr val="000000"/>
                </a:solidFill>
                <a:latin typeface="Trebuchet MS" pitchFamily="34" charset="0"/>
              </a:rPr>
              <a:t>Histogram</a:t>
            </a:r>
            <a:r>
              <a:rPr lang="en-US" sz="3800" b="0" strike="noStrike" spc="-8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800" b="0" strike="noStrike" spc="-12" dirty="0">
                <a:solidFill>
                  <a:srgbClr val="000000"/>
                </a:solidFill>
                <a:latin typeface="Trebuchet MS" pitchFamily="34" charset="0"/>
              </a:rPr>
              <a:t>Matching</a:t>
            </a:r>
            <a:endParaRPr lang="en-US" sz="3800" b="0" strike="noStrike" spc="-1" dirty="0">
              <a:latin typeface="Trebuchet MS" pitchFamily="34" charset="0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148320" y="799173"/>
            <a:ext cx="8272800" cy="53251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3"/>
          <p:cNvSpPr/>
          <p:nvPr/>
        </p:nvSpPr>
        <p:spPr>
          <a:xfrm>
            <a:off x="9370560" y="1217160"/>
            <a:ext cx="2259063" cy="47930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7830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2927648" y="129960"/>
            <a:ext cx="5827072" cy="115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3800" b="0" strike="noStrike" spc="-21" dirty="0">
                <a:solidFill>
                  <a:srgbClr val="000000"/>
                </a:solidFill>
                <a:latin typeface="Trebuchet MS" pitchFamily="34" charset="0"/>
              </a:rPr>
              <a:t>Histogram</a:t>
            </a:r>
            <a:r>
              <a:rPr lang="en-US" sz="3800" b="0" strike="noStrike" spc="-8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800" b="0" strike="noStrike" spc="-12" dirty="0">
                <a:solidFill>
                  <a:srgbClr val="000000"/>
                </a:solidFill>
                <a:latin typeface="Trebuchet MS" pitchFamily="34" charset="0"/>
              </a:rPr>
              <a:t>Matching</a:t>
            </a:r>
            <a:endParaRPr lang="en-US" sz="3800" b="0" strike="noStrike" spc="-1" dirty="0">
              <a:latin typeface="Trebuchet MS" pitchFamily="34" charset="0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706560" y="1288080"/>
            <a:ext cx="7364160" cy="47811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3"/>
          <p:cNvSpPr/>
          <p:nvPr/>
        </p:nvSpPr>
        <p:spPr>
          <a:xfrm>
            <a:off x="8407680" y="1465200"/>
            <a:ext cx="1959813" cy="35438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13843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2354896" y="129960"/>
            <a:ext cx="6691168" cy="69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3800" b="0" strike="noStrike" spc="-21" dirty="0">
                <a:solidFill>
                  <a:srgbClr val="000000"/>
                </a:solidFill>
                <a:latin typeface="Trebuchet MS" pitchFamily="34" charset="0"/>
              </a:rPr>
              <a:t>Histogram</a:t>
            </a:r>
            <a:r>
              <a:rPr lang="en-US" sz="3800" b="0" strike="noStrike" spc="-8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800" b="0" strike="noStrike" spc="-12" dirty="0">
                <a:solidFill>
                  <a:srgbClr val="000000"/>
                </a:solidFill>
                <a:latin typeface="Trebuchet MS" pitchFamily="34" charset="0"/>
              </a:rPr>
              <a:t>Matching</a:t>
            </a:r>
            <a:endParaRPr lang="en-US" sz="3800" b="0" strike="noStrike" spc="-1" dirty="0">
              <a:latin typeface="Trebuchet MS" pitchFamily="34" charset="0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186720" y="825120"/>
            <a:ext cx="3123360" cy="32806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3"/>
          <p:cNvSpPr/>
          <p:nvPr/>
        </p:nvSpPr>
        <p:spPr>
          <a:xfrm>
            <a:off x="1017431" y="4235760"/>
            <a:ext cx="1846248" cy="19141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4"/>
          <p:cNvSpPr/>
          <p:nvPr/>
        </p:nvSpPr>
        <p:spPr>
          <a:xfrm>
            <a:off x="7952160" y="853560"/>
            <a:ext cx="4093920" cy="328032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5"/>
          <p:cNvSpPr/>
          <p:nvPr/>
        </p:nvSpPr>
        <p:spPr>
          <a:xfrm>
            <a:off x="9046064" y="4462560"/>
            <a:ext cx="2075536" cy="143604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6"/>
          <p:cNvSpPr/>
          <p:nvPr/>
        </p:nvSpPr>
        <p:spPr>
          <a:xfrm>
            <a:off x="6237600" y="925920"/>
            <a:ext cx="1280160" cy="580320"/>
          </a:xfrm>
          <a:custGeom>
            <a:avLst/>
            <a:gdLst/>
            <a:ahLst/>
            <a:cxnLst/>
            <a:rect l="l" t="t" r="r" b="b"/>
            <a:pathLst>
              <a:path w="960754" h="581025">
                <a:moveTo>
                  <a:pt x="0" y="580453"/>
                </a:moveTo>
                <a:lnTo>
                  <a:pt x="960577" y="580453"/>
                </a:lnTo>
                <a:lnTo>
                  <a:pt x="960577" y="0"/>
                </a:lnTo>
                <a:lnTo>
                  <a:pt x="0" y="0"/>
                </a:lnTo>
                <a:lnTo>
                  <a:pt x="0" y="580453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7"/>
          <p:cNvSpPr/>
          <p:nvPr/>
        </p:nvSpPr>
        <p:spPr>
          <a:xfrm>
            <a:off x="3675840" y="1506240"/>
            <a:ext cx="1280160" cy="580320"/>
          </a:xfrm>
          <a:custGeom>
            <a:avLst/>
            <a:gdLst/>
            <a:ahLst/>
            <a:cxnLst/>
            <a:rect l="l" t="t" r="r" b="b"/>
            <a:pathLst>
              <a:path w="960754" h="581025">
                <a:moveTo>
                  <a:pt x="0" y="580453"/>
                </a:moveTo>
                <a:lnTo>
                  <a:pt x="960577" y="580453"/>
                </a:lnTo>
                <a:lnTo>
                  <a:pt x="960577" y="0"/>
                </a:lnTo>
                <a:lnTo>
                  <a:pt x="0" y="0"/>
                </a:lnTo>
                <a:lnTo>
                  <a:pt x="0" y="580453"/>
                </a:lnTo>
                <a:close/>
              </a:path>
            </a:pathLst>
          </a:custGeom>
          <a:solidFill>
            <a:srgbClr val="D0D7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8"/>
          <p:cNvSpPr/>
          <p:nvPr/>
        </p:nvSpPr>
        <p:spPr>
          <a:xfrm>
            <a:off x="4956960" y="1506240"/>
            <a:ext cx="1280160" cy="580320"/>
          </a:xfrm>
          <a:custGeom>
            <a:avLst/>
            <a:gdLst/>
            <a:ahLst/>
            <a:cxnLst/>
            <a:rect l="l" t="t" r="r" b="b"/>
            <a:pathLst>
              <a:path w="960754" h="581025">
                <a:moveTo>
                  <a:pt x="0" y="580453"/>
                </a:moveTo>
                <a:lnTo>
                  <a:pt x="960577" y="580453"/>
                </a:lnTo>
                <a:lnTo>
                  <a:pt x="960577" y="0"/>
                </a:lnTo>
                <a:lnTo>
                  <a:pt x="0" y="0"/>
                </a:lnTo>
                <a:lnTo>
                  <a:pt x="0" y="580453"/>
                </a:lnTo>
                <a:close/>
              </a:path>
            </a:pathLst>
          </a:custGeom>
          <a:solidFill>
            <a:srgbClr val="D0D7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9"/>
          <p:cNvSpPr/>
          <p:nvPr/>
        </p:nvSpPr>
        <p:spPr>
          <a:xfrm>
            <a:off x="6237600" y="1506240"/>
            <a:ext cx="1280160" cy="580320"/>
          </a:xfrm>
          <a:custGeom>
            <a:avLst/>
            <a:gdLst/>
            <a:ahLst/>
            <a:cxnLst/>
            <a:rect l="l" t="t" r="r" b="b"/>
            <a:pathLst>
              <a:path w="960754" h="581025">
                <a:moveTo>
                  <a:pt x="0" y="580453"/>
                </a:moveTo>
                <a:lnTo>
                  <a:pt x="960577" y="580453"/>
                </a:lnTo>
                <a:lnTo>
                  <a:pt x="960577" y="0"/>
                </a:lnTo>
                <a:lnTo>
                  <a:pt x="0" y="0"/>
                </a:lnTo>
                <a:lnTo>
                  <a:pt x="0" y="580453"/>
                </a:lnTo>
                <a:close/>
              </a:path>
            </a:pathLst>
          </a:custGeom>
          <a:solidFill>
            <a:srgbClr val="D0D7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10"/>
          <p:cNvSpPr/>
          <p:nvPr/>
        </p:nvSpPr>
        <p:spPr>
          <a:xfrm>
            <a:off x="3675840" y="2086920"/>
            <a:ext cx="1280160" cy="580320"/>
          </a:xfrm>
          <a:custGeom>
            <a:avLst/>
            <a:gdLst/>
            <a:ahLst/>
            <a:cxnLst/>
            <a:rect l="l" t="t" r="r" b="b"/>
            <a:pathLst>
              <a:path w="960754" h="581025">
                <a:moveTo>
                  <a:pt x="0" y="580453"/>
                </a:moveTo>
                <a:lnTo>
                  <a:pt x="960577" y="580453"/>
                </a:lnTo>
                <a:lnTo>
                  <a:pt x="960577" y="0"/>
                </a:lnTo>
                <a:lnTo>
                  <a:pt x="0" y="0"/>
                </a:lnTo>
                <a:lnTo>
                  <a:pt x="0" y="580453"/>
                </a:lnTo>
                <a:close/>
              </a:path>
            </a:pathLst>
          </a:custGeom>
          <a:solidFill>
            <a:srgbClr val="E9ECF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11"/>
          <p:cNvSpPr/>
          <p:nvPr/>
        </p:nvSpPr>
        <p:spPr>
          <a:xfrm>
            <a:off x="4956960" y="2086920"/>
            <a:ext cx="1280160" cy="580320"/>
          </a:xfrm>
          <a:custGeom>
            <a:avLst/>
            <a:gdLst/>
            <a:ahLst/>
            <a:cxnLst/>
            <a:rect l="l" t="t" r="r" b="b"/>
            <a:pathLst>
              <a:path w="960754" h="581025">
                <a:moveTo>
                  <a:pt x="0" y="580453"/>
                </a:moveTo>
                <a:lnTo>
                  <a:pt x="960577" y="580453"/>
                </a:lnTo>
                <a:lnTo>
                  <a:pt x="960577" y="0"/>
                </a:lnTo>
                <a:lnTo>
                  <a:pt x="0" y="0"/>
                </a:lnTo>
                <a:lnTo>
                  <a:pt x="0" y="580453"/>
                </a:lnTo>
                <a:close/>
              </a:path>
            </a:pathLst>
          </a:custGeom>
          <a:solidFill>
            <a:srgbClr val="E9ECF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2"/>
          <p:cNvSpPr/>
          <p:nvPr/>
        </p:nvSpPr>
        <p:spPr>
          <a:xfrm>
            <a:off x="6237600" y="2086920"/>
            <a:ext cx="1280160" cy="580320"/>
          </a:xfrm>
          <a:custGeom>
            <a:avLst/>
            <a:gdLst/>
            <a:ahLst/>
            <a:cxnLst/>
            <a:rect l="l" t="t" r="r" b="b"/>
            <a:pathLst>
              <a:path w="960754" h="581025">
                <a:moveTo>
                  <a:pt x="0" y="580453"/>
                </a:moveTo>
                <a:lnTo>
                  <a:pt x="960577" y="580453"/>
                </a:lnTo>
                <a:lnTo>
                  <a:pt x="960577" y="0"/>
                </a:lnTo>
                <a:lnTo>
                  <a:pt x="0" y="0"/>
                </a:lnTo>
                <a:lnTo>
                  <a:pt x="0" y="580453"/>
                </a:lnTo>
                <a:close/>
              </a:path>
            </a:pathLst>
          </a:custGeom>
          <a:solidFill>
            <a:srgbClr val="E9ECF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13"/>
          <p:cNvSpPr/>
          <p:nvPr/>
        </p:nvSpPr>
        <p:spPr>
          <a:xfrm>
            <a:off x="3675840" y="2667240"/>
            <a:ext cx="1280160" cy="580320"/>
          </a:xfrm>
          <a:custGeom>
            <a:avLst/>
            <a:gdLst/>
            <a:ahLst/>
            <a:cxnLst/>
            <a:rect l="l" t="t" r="r" b="b"/>
            <a:pathLst>
              <a:path w="960754" h="581025">
                <a:moveTo>
                  <a:pt x="0" y="580453"/>
                </a:moveTo>
                <a:lnTo>
                  <a:pt x="960577" y="580453"/>
                </a:lnTo>
                <a:lnTo>
                  <a:pt x="960577" y="0"/>
                </a:lnTo>
                <a:lnTo>
                  <a:pt x="0" y="0"/>
                </a:lnTo>
                <a:lnTo>
                  <a:pt x="0" y="580453"/>
                </a:lnTo>
                <a:close/>
              </a:path>
            </a:pathLst>
          </a:custGeom>
          <a:solidFill>
            <a:srgbClr val="D0D7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14"/>
          <p:cNvSpPr/>
          <p:nvPr/>
        </p:nvSpPr>
        <p:spPr>
          <a:xfrm>
            <a:off x="4956960" y="2667240"/>
            <a:ext cx="1280160" cy="580320"/>
          </a:xfrm>
          <a:custGeom>
            <a:avLst/>
            <a:gdLst/>
            <a:ahLst/>
            <a:cxnLst/>
            <a:rect l="l" t="t" r="r" b="b"/>
            <a:pathLst>
              <a:path w="960754" h="581025">
                <a:moveTo>
                  <a:pt x="0" y="580453"/>
                </a:moveTo>
                <a:lnTo>
                  <a:pt x="960577" y="580453"/>
                </a:lnTo>
                <a:lnTo>
                  <a:pt x="960577" y="0"/>
                </a:lnTo>
                <a:lnTo>
                  <a:pt x="0" y="0"/>
                </a:lnTo>
                <a:lnTo>
                  <a:pt x="0" y="580453"/>
                </a:lnTo>
                <a:close/>
              </a:path>
            </a:pathLst>
          </a:custGeom>
          <a:solidFill>
            <a:srgbClr val="D0D7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15"/>
          <p:cNvSpPr/>
          <p:nvPr/>
        </p:nvSpPr>
        <p:spPr>
          <a:xfrm>
            <a:off x="6237600" y="2667240"/>
            <a:ext cx="1280160" cy="580320"/>
          </a:xfrm>
          <a:custGeom>
            <a:avLst/>
            <a:gdLst/>
            <a:ahLst/>
            <a:cxnLst/>
            <a:rect l="l" t="t" r="r" b="b"/>
            <a:pathLst>
              <a:path w="960754" h="581025">
                <a:moveTo>
                  <a:pt x="0" y="580453"/>
                </a:moveTo>
                <a:lnTo>
                  <a:pt x="960577" y="580453"/>
                </a:lnTo>
                <a:lnTo>
                  <a:pt x="960577" y="0"/>
                </a:lnTo>
                <a:lnTo>
                  <a:pt x="0" y="0"/>
                </a:lnTo>
                <a:lnTo>
                  <a:pt x="0" y="580453"/>
                </a:lnTo>
                <a:close/>
              </a:path>
            </a:pathLst>
          </a:custGeom>
          <a:solidFill>
            <a:srgbClr val="D0D7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16"/>
          <p:cNvSpPr/>
          <p:nvPr/>
        </p:nvSpPr>
        <p:spPr>
          <a:xfrm>
            <a:off x="3675840" y="3247560"/>
            <a:ext cx="1280160" cy="580320"/>
          </a:xfrm>
          <a:custGeom>
            <a:avLst/>
            <a:gdLst/>
            <a:ahLst/>
            <a:cxnLst/>
            <a:rect l="l" t="t" r="r" b="b"/>
            <a:pathLst>
              <a:path w="960754" h="581025">
                <a:moveTo>
                  <a:pt x="0" y="580453"/>
                </a:moveTo>
                <a:lnTo>
                  <a:pt x="960577" y="580453"/>
                </a:lnTo>
                <a:lnTo>
                  <a:pt x="960577" y="0"/>
                </a:lnTo>
                <a:lnTo>
                  <a:pt x="0" y="0"/>
                </a:lnTo>
                <a:lnTo>
                  <a:pt x="0" y="580453"/>
                </a:lnTo>
                <a:close/>
              </a:path>
            </a:pathLst>
          </a:custGeom>
          <a:solidFill>
            <a:srgbClr val="E9ECF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17"/>
          <p:cNvSpPr/>
          <p:nvPr/>
        </p:nvSpPr>
        <p:spPr>
          <a:xfrm>
            <a:off x="4956960" y="3247560"/>
            <a:ext cx="1280160" cy="580320"/>
          </a:xfrm>
          <a:custGeom>
            <a:avLst/>
            <a:gdLst/>
            <a:ahLst/>
            <a:cxnLst/>
            <a:rect l="l" t="t" r="r" b="b"/>
            <a:pathLst>
              <a:path w="960754" h="581025">
                <a:moveTo>
                  <a:pt x="0" y="580453"/>
                </a:moveTo>
                <a:lnTo>
                  <a:pt x="960577" y="580453"/>
                </a:lnTo>
                <a:lnTo>
                  <a:pt x="960577" y="0"/>
                </a:lnTo>
                <a:lnTo>
                  <a:pt x="0" y="0"/>
                </a:lnTo>
                <a:lnTo>
                  <a:pt x="0" y="580453"/>
                </a:lnTo>
                <a:close/>
              </a:path>
            </a:pathLst>
          </a:custGeom>
          <a:solidFill>
            <a:srgbClr val="E9ECF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18"/>
          <p:cNvSpPr/>
          <p:nvPr/>
        </p:nvSpPr>
        <p:spPr>
          <a:xfrm>
            <a:off x="6237600" y="3247560"/>
            <a:ext cx="1280160" cy="580320"/>
          </a:xfrm>
          <a:custGeom>
            <a:avLst/>
            <a:gdLst/>
            <a:ahLst/>
            <a:cxnLst/>
            <a:rect l="l" t="t" r="r" b="b"/>
            <a:pathLst>
              <a:path w="960754" h="581025">
                <a:moveTo>
                  <a:pt x="0" y="580453"/>
                </a:moveTo>
                <a:lnTo>
                  <a:pt x="960577" y="580453"/>
                </a:lnTo>
                <a:lnTo>
                  <a:pt x="960577" y="0"/>
                </a:lnTo>
                <a:lnTo>
                  <a:pt x="0" y="0"/>
                </a:lnTo>
                <a:lnTo>
                  <a:pt x="0" y="580453"/>
                </a:lnTo>
                <a:close/>
              </a:path>
            </a:pathLst>
          </a:custGeom>
          <a:solidFill>
            <a:srgbClr val="E9ECF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19"/>
          <p:cNvSpPr/>
          <p:nvPr/>
        </p:nvSpPr>
        <p:spPr>
          <a:xfrm>
            <a:off x="3675840" y="3828240"/>
            <a:ext cx="1280160" cy="580320"/>
          </a:xfrm>
          <a:custGeom>
            <a:avLst/>
            <a:gdLst/>
            <a:ahLst/>
            <a:cxnLst/>
            <a:rect l="l" t="t" r="r" b="b"/>
            <a:pathLst>
              <a:path w="960754" h="581025">
                <a:moveTo>
                  <a:pt x="0" y="580453"/>
                </a:moveTo>
                <a:lnTo>
                  <a:pt x="960577" y="580453"/>
                </a:lnTo>
                <a:lnTo>
                  <a:pt x="960577" y="0"/>
                </a:lnTo>
                <a:lnTo>
                  <a:pt x="0" y="0"/>
                </a:lnTo>
                <a:lnTo>
                  <a:pt x="0" y="580453"/>
                </a:lnTo>
                <a:close/>
              </a:path>
            </a:pathLst>
          </a:custGeom>
          <a:solidFill>
            <a:srgbClr val="D0D7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20"/>
          <p:cNvSpPr/>
          <p:nvPr/>
        </p:nvSpPr>
        <p:spPr>
          <a:xfrm>
            <a:off x="4956960" y="3828240"/>
            <a:ext cx="1280160" cy="580320"/>
          </a:xfrm>
          <a:custGeom>
            <a:avLst/>
            <a:gdLst/>
            <a:ahLst/>
            <a:cxnLst/>
            <a:rect l="l" t="t" r="r" b="b"/>
            <a:pathLst>
              <a:path w="960754" h="581025">
                <a:moveTo>
                  <a:pt x="0" y="580453"/>
                </a:moveTo>
                <a:lnTo>
                  <a:pt x="960577" y="580453"/>
                </a:lnTo>
                <a:lnTo>
                  <a:pt x="960577" y="0"/>
                </a:lnTo>
                <a:lnTo>
                  <a:pt x="0" y="0"/>
                </a:lnTo>
                <a:lnTo>
                  <a:pt x="0" y="580453"/>
                </a:lnTo>
                <a:close/>
              </a:path>
            </a:pathLst>
          </a:custGeom>
          <a:solidFill>
            <a:srgbClr val="D0D7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21"/>
          <p:cNvSpPr/>
          <p:nvPr/>
        </p:nvSpPr>
        <p:spPr>
          <a:xfrm>
            <a:off x="6237600" y="3828240"/>
            <a:ext cx="1280160" cy="580320"/>
          </a:xfrm>
          <a:custGeom>
            <a:avLst/>
            <a:gdLst/>
            <a:ahLst/>
            <a:cxnLst/>
            <a:rect l="l" t="t" r="r" b="b"/>
            <a:pathLst>
              <a:path w="960754" h="581025">
                <a:moveTo>
                  <a:pt x="0" y="580453"/>
                </a:moveTo>
                <a:lnTo>
                  <a:pt x="960577" y="580453"/>
                </a:lnTo>
                <a:lnTo>
                  <a:pt x="960577" y="0"/>
                </a:lnTo>
                <a:lnTo>
                  <a:pt x="0" y="0"/>
                </a:lnTo>
                <a:lnTo>
                  <a:pt x="0" y="580453"/>
                </a:lnTo>
                <a:close/>
              </a:path>
            </a:pathLst>
          </a:custGeom>
          <a:solidFill>
            <a:srgbClr val="D0D7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22"/>
          <p:cNvSpPr/>
          <p:nvPr/>
        </p:nvSpPr>
        <p:spPr>
          <a:xfrm>
            <a:off x="3675840" y="4408560"/>
            <a:ext cx="1280160" cy="580320"/>
          </a:xfrm>
          <a:custGeom>
            <a:avLst/>
            <a:gdLst/>
            <a:ahLst/>
            <a:cxnLst/>
            <a:rect l="l" t="t" r="r" b="b"/>
            <a:pathLst>
              <a:path w="960754" h="581025">
                <a:moveTo>
                  <a:pt x="0" y="580453"/>
                </a:moveTo>
                <a:lnTo>
                  <a:pt x="960577" y="580453"/>
                </a:lnTo>
                <a:lnTo>
                  <a:pt x="960577" y="0"/>
                </a:lnTo>
                <a:lnTo>
                  <a:pt x="0" y="0"/>
                </a:lnTo>
                <a:lnTo>
                  <a:pt x="0" y="580453"/>
                </a:lnTo>
                <a:close/>
              </a:path>
            </a:pathLst>
          </a:custGeom>
          <a:solidFill>
            <a:srgbClr val="E9ECF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23"/>
          <p:cNvSpPr/>
          <p:nvPr/>
        </p:nvSpPr>
        <p:spPr>
          <a:xfrm>
            <a:off x="4956960" y="4408560"/>
            <a:ext cx="1280160" cy="580320"/>
          </a:xfrm>
          <a:custGeom>
            <a:avLst/>
            <a:gdLst/>
            <a:ahLst/>
            <a:cxnLst/>
            <a:rect l="l" t="t" r="r" b="b"/>
            <a:pathLst>
              <a:path w="960754" h="581025">
                <a:moveTo>
                  <a:pt x="0" y="580453"/>
                </a:moveTo>
                <a:lnTo>
                  <a:pt x="960577" y="580453"/>
                </a:lnTo>
                <a:lnTo>
                  <a:pt x="960577" y="0"/>
                </a:lnTo>
                <a:lnTo>
                  <a:pt x="0" y="0"/>
                </a:lnTo>
                <a:lnTo>
                  <a:pt x="0" y="580453"/>
                </a:lnTo>
                <a:close/>
              </a:path>
            </a:pathLst>
          </a:custGeom>
          <a:solidFill>
            <a:srgbClr val="E9ECF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24"/>
          <p:cNvSpPr/>
          <p:nvPr/>
        </p:nvSpPr>
        <p:spPr>
          <a:xfrm>
            <a:off x="6237600" y="4408560"/>
            <a:ext cx="1280160" cy="580320"/>
          </a:xfrm>
          <a:custGeom>
            <a:avLst/>
            <a:gdLst/>
            <a:ahLst/>
            <a:cxnLst/>
            <a:rect l="l" t="t" r="r" b="b"/>
            <a:pathLst>
              <a:path w="960754" h="581025">
                <a:moveTo>
                  <a:pt x="0" y="580453"/>
                </a:moveTo>
                <a:lnTo>
                  <a:pt x="960577" y="580453"/>
                </a:lnTo>
                <a:lnTo>
                  <a:pt x="960577" y="0"/>
                </a:lnTo>
                <a:lnTo>
                  <a:pt x="0" y="0"/>
                </a:lnTo>
                <a:lnTo>
                  <a:pt x="0" y="580453"/>
                </a:lnTo>
                <a:close/>
              </a:path>
            </a:pathLst>
          </a:custGeom>
          <a:solidFill>
            <a:srgbClr val="E9ECF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25"/>
          <p:cNvSpPr/>
          <p:nvPr/>
        </p:nvSpPr>
        <p:spPr>
          <a:xfrm>
            <a:off x="3675840" y="4988880"/>
            <a:ext cx="1280160" cy="580320"/>
          </a:xfrm>
          <a:custGeom>
            <a:avLst/>
            <a:gdLst/>
            <a:ahLst/>
            <a:cxnLst/>
            <a:rect l="l" t="t" r="r" b="b"/>
            <a:pathLst>
              <a:path w="960754" h="581025">
                <a:moveTo>
                  <a:pt x="0" y="580453"/>
                </a:moveTo>
                <a:lnTo>
                  <a:pt x="960577" y="580453"/>
                </a:lnTo>
                <a:lnTo>
                  <a:pt x="960577" y="0"/>
                </a:lnTo>
                <a:lnTo>
                  <a:pt x="0" y="0"/>
                </a:lnTo>
                <a:lnTo>
                  <a:pt x="0" y="580453"/>
                </a:lnTo>
                <a:close/>
              </a:path>
            </a:pathLst>
          </a:custGeom>
          <a:solidFill>
            <a:srgbClr val="D0D7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26"/>
          <p:cNvSpPr/>
          <p:nvPr/>
        </p:nvSpPr>
        <p:spPr>
          <a:xfrm>
            <a:off x="4956960" y="4988880"/>
            <a:ext cx="1280160" cy="580320"/>
          </a:xfrm>
          <a:custGeom>
            <a:avLst/>
            <a:gdLst/>
            <a:ahLst/>
            <a:cxnLst/>
            <a:rect l="l" t="t" r="r" b="b"/>
            <a:pathLst>
              <a:path w="960754" h="581025">
                <a:moveTo>
                  <a:pt x="0" y="580453"/>
                </a:moveTo>
                <a:lnTo>
                  <a:pt x="960577" y="580453"/>
                </a:lnTo>
                <a:lnTo>
                  <a:pt x="960577" y="0"/>
                </a:lnTo>
                <a:lnTo>
                  <a:pt x="0" y="0"/>
                </a:lnTo>
                <a:lnTo>
                  <a:pt x="0" y="580453"/>
                </a:lnTo>
                <a:close/>
              </a:path>
            </a:pathLst>
          </a:custGeom>
          <a:solidFill>
            <a:srgbClr val="D0D7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27"/>
          <p:cNvSpPr/>
          <p:nvPr/>
        </p:nvSpPr>
        <p:spPr>
          <a:xfrm>
            <a:off x="6237600" y="4988880"/>
            <a:ext cx="1280160" cy="580320"/>
          </a:xfrm>
          <a:custGeom>
            <a:avLst/>
            <a:gdLst/>
            <a:ahLst/>
            <a:cxnLst/>
            <a:rect l="l" t="t" r="r" b="b"/>
            <a:pathLst>
              <a:path w="960754" h="581025">
                <a:moveTo>
                  <a:pt x="0" y="580453"/>
                </a:moveTo>
                <a:lnTo>
                  <a:pt x="960577" y="580453"/>
                </a:lnTo>
                <a:lnTo>
                  <a:pt x="960577" y="0"/>
                </a:lnTo>
                <a:lnTo>
                  <a:pt x="0" y="0"/>
                </a:lnTo>
                <a:lnTo>
                  <a:pt x="0" y="580453"/>
                </a:lnTo>
                <a:close/>
              </a:path>
            </a:pathLst>
          </a:custGeom>
          <a:solidFill>
            <a:srgbClr val="D0D7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28"/>
          <p:cNvSpPr/>
          <p:nvPr/>
        </p:nvSpPr>
        <p:spPr>
          <a:xfrm>
            <a:off x="3675840" y="5569560"/>
            <a:ext cx="1280160" cy="580320"/>
          </a:xfrm>
          <a:custGeom>
            <a:avLst/>
            <a:gdLst/>
            <a:ahLst/>
            <a:cxnLst/>
            <a:rect l="l" t="t" r="r" b="b"/>
            <a:pathLst>
              <a:path w="960754" h="581025">
                <a:moveTo>
                  <a:pt x="0" y="580453"/>
                </a:moveTo>
                <a:lnTo>
                  <a:pt x="960577" y="580453"/>
                </a:lnTo>
                <a:lnTo>
                  <a:pt x="960577" y="0"/>
                </a:lnTo>
                <a:lnTo>
                  <a:pt x="0" y="0"/>
                </a:lnTo>
                <a:lnTo>
                  <a:pt x="0" y="580453"/>
                </a:lnTo>
                <a:close/>
              </a:path>
            </a:pathLst>
          </a:custGeom>
          <a:solidFill>
            <a:srgbClr val="E9ECF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29"/>
          <p:cNvSpPr/>
          <p:nvPr/>
        </p:nvSpPr>
        <p:spPr>
          <a:xfrm>
            <a:off x="4956960" y="5569560"/>
            <a:ext cx="1280160" cy="580320"/>
          </a:xfrm>
          <a:custGeom>
            <a:avLst/>
            <a:gdLst/>
            <a:ahLst/>
            <a:cxnLst/>
            <a:rect l="l" t="t" r="r" b="b"/>
            <a:pathLst>
              <a:path w="960754" h="581025">
                <a:moveTo>
                  <a:pt x="0" y="580453"/>
                </a:moveTo>
                <a:lnTo>
                  <a:pt x="960577" y="580453"/>
                </a:lnTo>
                <a:lnTo>
                  <a:pt x="960577" y="0"/>
                </a:lnTo>
                <a:lnTo>
                  <a:pt x="0" y="0"/>
                </a:lnTo>
                <a:lnTo>
                  <a:pt x="0" y="580453"/>
                </a:lnTo>
                <a:close/>
              </a:path>
            </a:pathLst>
          </a:custGeom>
          <a:solidFill>
            <a:srgbClr val="E9ECF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30"/>
          <p:cNvSpPr/>
          <p:nvPr/>
        </p:nvSpPr>
        <p:spPr>
          <a:xfrm>
            <a:off x="6237600" y="5569560"/>
            <a:ext cx="1280160" cy="580320"/>
          </a:xfrm>
          <a:custGeom>
            <a:avLst/>
            <a:gdLst/>
            <a:ahLst/>
            <a:cxnLst/>
            <a:rect l="l" t="t" r="r" b="b"/>
            <a:pathLst>
              <a:path w="960754" h="581025">
                <a:moveTo>
                  <a:pt x="0" y="580453"/>
                </a:moveTo>
                <a:lnTo>
                  <a:pt x="960577" y="580453"/>
                </a:lnTo>
                <a:lnTo>
                  <a:pt x="960577" y="0"/>
                </a:lnTo>
                <a:lnTo>
                  <a:pt x="0" y="0"/>
                </a:lnTo>
                <a:lnTo>
                  <a:pt x="0" y="580453"/>
                </a:lnTo>
                <a:close/>
              </a:path>
            </a:pathLst>
          </a:custGeom>
          <a:solidFill>
            <a:srgbClr val="E9ECF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31"/>
          <p:cNvSpPr/>
          <p:nvPr/>
        </p:nvSpPr>
        <p:spPr>
          <a:xfrm>
            <a:off x="4956960" y="919440"/>
            <a:ext cx="480" cy="5236200"/>
          </a:xfrm>
          <a:custGeom>
            <a:avLst/>
            <a:gdLst/>
            <a:ahLst/>
            <a:cxnLst/>
            <a:rect l="l" t="t" r="r" b="b"/>
            <a:pathLst>
              <a:path h="5236845">
                <a:moveTo>
                  <a:pt x="0" y="0"/>
                </a:moveTo>
                <a:lnTo>
                  <a:pt x="0" y="5236705"/>
                </a:lnTo>
              </a:path>
            </a:pathLst>
          </a:custGeom>
          <a:noFill/>
          <a:ln w="126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32"/>
          <p:cNvSpPr/>
          <p:nvPr/>
        </p:nvSpPr>
        <p:spPr>
          <a:xfrm>
            <a:off x="6237600" y="919440"/>
            <a:ext cx="480" cy="5236200"/>
          </a:xfrm>
          <a:custGeom>
            <a:avLst/>
            <a:gdLst/>
            <a:ahLst/>
            <a:cxnLst/>
            <a:rect l="l" t="t" r="r" b="b"/>
            <a:pathLst>
              <a:path h="5236845">
                <a:moveTo>
                  <a:pt x="0" y="0"/>
                </a:moveTo>
                <a:lnTo>
                  <a:pt x="0" y="5236705"/>
                </a:lnTo>
              </a:path>
            </a:pathLst>
          </a:custGeom>
          <a:noFill/>
          <a:ln w="126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33"/>
          <p:cNvSpPr/>
          <p:nvPr/>
        </p:nvSpPr>
        <p:spPr>
          <a:xfrm>
            <a:off x="3667200" y="1506240"/>
            <a:ext cx="3859200" cy="360"/>
          </a:xfrm>
          <a:custGeom>
            <a:avLst/>
            <a:gdLst/>
            <a:ahLst/>
            <a:cxnLst/>
            <a:rect l="l" t="t" r="r" b="b"/>
            <a:pathLst>
              <a:path w="2894965">
                <a:moveTo>
                  <a:pt x="0" y="0"/>
                </a:moveTo>
                <a:lnTo>
                  <a:pt x="2894457" y="0"/>
                </a:lnTo>
              </a:path>
            </a:pathLst>
          </a:custGeom>
          <a:noFill/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34"/>
          <p:cNvSpPr/>
          <p:nvPr/>
        </p:nvSpPr>
        <p:spPr>
          <a:xfrm>
            <a:off x="3667200" y="2086920"/>
            <a:ext cx="3859200" cy="360"/>
          </a:xfrm>
          <a:custGeom>
            <a:avLst/>
            <a:gdLst/>
            <a:ahLst/>
            <a:cxnLst/>
            <a:rect l="l" t="t" r="r" b="b"/>
            <a:pathLst>
              <a:path w="2894965">
                <a:moveTo>
                  <a:pt x="0" y="0"/>
                </a:moveTo>
                <a:lnTo>
                  <a:pt x="2894457" y="0"/>
                </a:lnTo>
              </a:path>
            </a:pathLst>
          </a:custGeom>
          <a:noFill/>
          <a:ln w="126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35"/>
          <p:cNvSpPr/>
          <p:nvPr/>
        </p:nvSpPr>
        <p:spPr>
          <a:xfrm>
            <a:off x="3667200" y="2667240"/>
            <a:ext cx="3859200" cy="360"/>
          </a:xfrm>
          <a:custGeom>
            <a:avLst/>
            <a:gdLst/>
            <a:ahLst/>
            <a:cxnLst/>
            <a:rect l="l" t="t" r="r" b="b"/>
            <a:pathLst>
              <a:path w="2894965">
                <a:moveTo>
                  <a:pt x="0" y="0"/>
                </a:moveTo>
                <a:lnTo>
                  <a:pt x="2894457" y="0"/>
                </a:lnTo>
              </a:path>
            </a:pathLst>
          </a:custGeom>
          <a:noFill/>
          <a:ln w="126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36"/>
          <p:cNvSpPr/>
          <p:nvPr/>
        </p:nvSpPr>
        <p:spPr>
          <a:xfrm>
            <a:off x="3667200" y="3247920"/>
            <a:ext cx="3859200" cy="360"/>
          </a:xfrm>
          <a:custGeom>
            <a:avLst/>
            <a:gdLst/>
            <a:ahLst/>
            <a:cxnLst/>
            <a:rect l="l" t="t" r="r" b="b"/>
            <a:pathLst>
              <a:path w="2894965">
                <a:moveTo>
                  <a:pt x="0" y="0"/>
                </a:moveTo>
                <a:lnTo>
                  <a:pt x="2894457" y="0"/>
                </a:lnTo>
              </a:path>
            </a:pathLst>
          </a:custGeom>
          <a:noFill/>
          <a:ln w="126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37"/>
          <p:cNvSpPr/>
          <p:nvPr/>
        </p:nvSpPr>
        <p:spPr>
          <a:xfrm>
            <a:off x="3667200" y="3828240"/>
            <a:ext cx="3859200" cy="360"/>
          </a:xfrm>
          <a:custGeom>
            <a:avLst/>
            <a:gdLst/>
            <a:ahLst/>
            <a:cxnLst/>
            <a:rect l="l" t="t" r="r" b="b"/>
            <a:pathLst>
              <a:path w="2894965">
                <a:moveTo>
                  <a:pt x="0" y="0"/>
                </a:moveTo>
                <a:lnTo>
                  <a:pt x="2894457" y="0"/>
                </a:lnTo>
              </a:path>
            </a:pathLst>
          </a:custGeom>
          <a:noFill/>
          <a:ln w="126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38"/>
          <p:cNvSpPr/>
          <p:nvPr/>
        </p:nvSpPr>
        <p:spPr>
          <a:xfrm>
            <a:off x="3667200" y="4408560"/>
            <a:ext cx="3859200" cy="360"/>
          </a:xfrm>
          <a:custGeom>
            <a:avLst/>
            <a:gdLst/>
            <a:ahLst/>
            <a:cxnLst/>
            <a:rect l="l" t="t" r="r" b="b"/>
            <a:pathLst>
              <a:path w="2894965">
                <a:moveTo>
                  <a:pt x="0" y="0"/>
                </a:moveTo>
                <a:lnTo>
                  <a:pt x="2894457" y="0"/>
                </a:lnTo>
              </a:path>
            </a:pathLst>
          </a:custGeom>
          <a:noFill/>
          <a:ln w="126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39"/>
          <p:cNvSpPr/>
          <p:nvPr/>
        </p:nvSpPr>
        <p:spPr>
          <a:xfrm>
            <a:off x="3667200" y="4989240"/>
            <a:ext cx="3859200" cy="360"/>
          </a:xfrm>
          <a:custGeom>
            <a:avLst/>
            <a:gdLst/>
            <a:ahLst/>
            <a:cxnLst/>
            <a:rect l="l" t="t" r="r" b="b"/>
            <a:pathLst>
              <a:path w="2894965">
                <a:moveTo>
                  <a:pt x="0" y="0"/>
                </a:moveTo>
                <a:lnTo>
                  <a:pt x="2894457" y="0"/>
                </a:lnTo>
              </a:path>
            </a:pathLst>
          </a:custGeom>
          <a:noFill/>
          <a:ln w="126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40"/>
          <p:cNvSpPr/>
          <p:nvPr/>
        </p:nvSpPr>
        <p:spPr>
          <a:xfrm>
            <a:off x="3667200" y="5569560"/>
            <a:ext cx="3859200" cy="360"/>
          </a:xfrm>
          <a:custGeom>
            <a:avLst/>
            <a:gdLst/>
            <a:ahLst/>
            <a:cxnLst/>
            <a:rect l="l" t="t" r="r" b="b"/>
            <a:pathLst>
              <a:path w="2894965">
                <a:moveTo>
                  <a:pt x="0" y="0"/>
                </a:moveTo>
                <a:lnTo>
                  <a:pt x="2894457" y="0"/>
                </a:lnTo>
              </a:path>
            </a:pathLst>
          </a:custGeom>
          <a:noFill/>
          <a:ln w="126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41"/>
          <p:cNvSpPr/>
          <p:nvPr/>
        </p:nvSpPr>
        <p:spPr>
          <a:xfrm>
            <a:off x="3675840" y="919440"/>
            <a:ext cx="480" cy="5236200"/>
          </a:xfrm>
          <a:custGeom>
            <a:avLst/>
            <a:gdLst/>
            <a:ahLst/>
            <a:cxnLst/>
            <a:rect l="l" t="t" r="r" b="b"/>
            <a:pathLst>
              <a:path h="5236845">
                <a:moveTo>
                  <a:pt x="0" y="0"/>
                </a:moveTo>
                <a:lnTo>
                  <a:pt x="0" y="5236705"/>
                </a:lnTo>
              </a:path>
            </a:pathLst>
          </a:custGeom>
          <a:noFill/>
          <a:ln w="126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42"/>
          <p:cNvSpPr/>
          <p:nvPr/>
        </p:nvSpPr>
        <p:spPr>
          <a:xfrm>
            <a:off x="7518240" y="919440"/>
            <a:ext cx="480" cy="5236200"/>
          </a:xfrm>
          <a:custGeom>
            <a:avLst/>
            <a:gdLst/>
            <a:ahLst/>
            <a:cxnLst/>
            <a:rect l="l" t="t" r="r" b="b"/>
            <a:pathLst>
              <a:path h="5236845">
                <a:moveTo>
                  <a:pt x="0" y="0"/>
                </a:moveTo>
                <a:lnTo>
                  <a:pt x="0" y="5236705"/>
                </a:lnTo>
              </a:path>
            </a:pathLst>
          </a:custGeom>
          <a:noFill/>
          <a:ln w="126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43"/>
          <p:cNvSpPr/>
          <p:nvPr/>
        </p:nvSpPr>
        <p:spPr>
          <a:xfrm>
            <a:off x="3667200" y="925920"/>
            <a:ext cx="3859200" cy="360"/>
          </a:xfrm>
          <a:custGeom>
            <a:avLst/>
            <a:gdLst/>
            <a:ahLst/>
            <a:cxnLst/>
            <a:rect l="l" t="t" r="r" b="b"/>
            <a:pathLst>
              <a:path w="2894965">
                <a:moveTo>
                  <a:pt x="0" y="0"/>
                </a:moveTo>
                <a:lnTo>
                  <a:pt x="2894457" y="0"/>
                </a:lnTo>
              </a:path>
            </a:pathLst>
          </a:custGeom>
          <a:noFill/>
          <a:ln w="126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44"/>
          <p:cNvSpPr/>
          <p:nvPr/>
        </p:nvSpPr>
        <p:spPr>
          <a:xfrm>
            <a:off x="3667200" y="6149880"/>
            <a:ext cx="3859200" cy="360"/>
          </a:xfrm>
          <a:custGeom>
            <a:avLst/>
            <a:gdLst/>
            <a:ahLst/>
            <a:cxnLst/>
            <a:rect l="l" t="t" r="r" b="b"/>
            <a:pathLst>
              <a:path w="2894965">
                <a:moveTo>
                  <a:pt x="0" y="0"/>
                </a:moveTo>
                <a:lnTo>
                  <a:pt x="2894457" y="0"/>
                </a:lnTo>
              </a:path>
            </a:pathLst>
          </a:custGeom>
          <a:noFill/>
          <a:ln w="126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45"/>
          <p:cNvSpPr/>
          <p:nvPr/>
        </p:nvSpPr>
        <p:spPr>
          <a:xfrm>
            <a:off x="5588640" y="2449440"/>
            <a:ext cx="1033440" cy="1581840"/>
          </a:xfrm>
          <a:custGeom>
            <a:avLst/>
            <a:gdLst/>
            <a:ahLst/>
            <a:cxnLst/>
            <a:rect l="l" t="t" r="r" b="b"/>
            <a:pathLst>
              <a:path w="775970" h="1582420">
                <a:moveTo>
                  <a:pt x="689737" y="1514347"/>
                </a:moveTo>
                <a:lnTo>
                  <a:pt x="685800" y="1515109"/>
                </a:lnTo>
                <a:lnTo>
                  <a:pt x="683895" y="1518030"/>
                </a:lnTo>
                <a:lnTo>
                  <a:pt x="681863" y="1520952"/>
                </a:lnTo>
                <a:lnTo>
                  <a:pt x="682625" y="1524889"/>
                </a:lnTo>
                <a:lnTo>
                  <a:pt x="685546" y="1526794"/>
                </a:lnTo>
                <a:lnTo>
                  <a:pt x="767715" y="1582292"/>
                </a:lnTo>
                <a:lnTo>
                  <a:pt x="768392" y="1573657"/>
                </a:lnTo>
                <a:lnTo>
                  <a:pt x="756539" y="1573657"/>
                </a:lnTo>
                <a:lnTo>
                  <a:pt x="746332" y="1552501"/>
                </a:lnTo>
                <a:lnTo>
                  <a:pt x="692658" y="1516252"/>
                </a:lnTo>
                <a:lnTo>
                  <a:pt x="689737" y="1514347"/>
                </a:lnTo>
                <a:close/>
                <a:moveTo>
                  <a:pt x="746332" y="1552501"/>
                </a:moveTo>
                <a:lnTo>
                  <a:pt x="756539" y="1573657"/>
                </a:lnTo>
                <a:lnTo>
                  <a:pt x="763450" y="1570354"/>
                </a:lnTo>
                <a:lnTo>
                  <a:pt x="755904" y="1570354"/>
                </a:lnTo>
                <a:lnTo>
                  <a:pt x="756763" y="1559546"/>
                </a:lnTo>
                <a:lnTo>
                  <a:pt x="746332" y="1552501"/>
                </a:lnTo>
                <a:close/>
                <a:moveTo>
                  <a:pt x="766191" y="1476375"/>
                </a:moveTo>
                <a:lnTo>
                  <a:pt x="763143" y="1478914"/>
                </a:lnTo>
                <a:lnTo>
                  <a:pt x="762808" y="1483486"/>
                </a:lnTo>
                <a:lnTo>
                  <a:pt x="757757" y="1547029"/>
                </a:lnTo>
                <a:lnTo>
                  <a:pt x="767969" y="1568195"/>
                </a:lnTo>
                <a:lnTo>
                  <a:pt x="756539" y="1573657"/>
                </a:lnTo>
                <a:lnTo>
                  <a:pt x="768392" y="1573657"/>
                </a:lnTo>
                <a:lnTo>
                  <a:pt x="775534" y="1482470"/>
                </a:lnTo>
                <a:lnTo>
                  <a:pt x="775716" y="1479930"/>
                </a:lnTo>
                <a:lnTo>
                  <a:pt x="773176" y="1476883"/>
                </a:lnTo>
                <a:lnTo>
                  <a:pt x="766191" y="1476375"/>
                </a:lnTo>
                <a:close/>
                <a:moveTo>
                  <a:pt x="756763" y="1559546"/>
                </a:moveTo>
                <a:lnTo>
                  <a:pt x="755904" y="1570354"/>
                </a:lnTo>
                <a:lnTo>
                  <a:pt x="765810" y="1565655"/>
                </a:lnTo>
                <a:lnTo>
                  <a:pt x="756763" y="1559546"/>
                </a:lnTo>
                <a:close/>
                <a:moveTo>
                  <a:pt x="757757" y="1547029"/>
                </a:moveTo>
                <a:lnTo>
                  <a:pt x="756763" y="1559546"/>
                </a:lnTo>
                <a:lnTo>
                  <a:pt x="765810" y="1565655"/>
                </a:lnTo>
                <a:lnTo>
                  <a:pt x="755904" y="1570354"/>
                </a:lnTo>
                <a:lnTo>
                  <a:pt x="763450" y="1570354"/>
                </a:lnTo>
                <a:lnTo>
                  <a:pt x="767969" y="1568195"/>
                </a:lnTo>
                <a:lnTo>
                  <a:pt x="757757" y="1547029"/>
                </a:lnTo>
                <a:close/>
                <a:moveTo>
                  <a:pt x="11430" y="0"/>
                </a:moveTo>
                <a:lnTo>
                  <a:pt x="0" y="5587"/>
                </a:lnTo>
                <a:lnTo>
                  <a:pt x="746332" y="1552501"/>
                </a:lnTo>
                <a:lnTo>
                  <a:pt x="756763" y="1559546"/>
                </a:lnTo>
                <a:lnTo>
                  <a:pt x="757757" y="1547029"/>
                </a:lnTo>
                <a:lnTo>
                  <a:pt x="11430" y="0"/>
                </a:lnTo>
                <a:close/>
              </a:path>
            </a:pathLst>
          </a:custGeom>
          <a:solidFill>
            <a:srgbClr val="497DB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46"/>
          <p:cNvSpPr/>
          <p:nvPr/>
        </p:nvSpPr>
        <p:spPr>
          <a:xfrm>
            <a:off x="5700480" y="1853280"/>
            <a:ext cx="1033440" cy="1581840"/>
          </a:xfrm>
          <a:custGeom>
            <a:avLst/>
            <a:gdLst/>
            <a:ahLst/>
            <a:cxnLst/>
            <a:rect l="l" t="t" r="r" b="b"/>
            <a:pathLst>
              <a:path w="775970" h="1582420">
                <a:moveTo>
                  <a:pt x="689737" y="1514348"/>
                </a:moveTo>
                <a:lnTo>
                  <a:pt x="685800" y="1515110"/>
                </a:lnTo>
                <a:lnTo>
                  <a:pt x="683895" y="1518031"/>
                </a:lnTo>
                <a:lnTo>
                  <a:pt x="681863" y="1520952"/>
                </a:lnTo>
                <a:lnTo>
                  <a:pt x="682625" y="1524889"/>
                </a:lnTo>
                <a:lnTo>
                  <a:pt x="685546" y="1526794"/>
                </a:lnTo>
                <a:lnTo>
                  <a:pt x="767714" y="1582292"/>
                </a:lnTo>
                <a:lnTo>
                  <a:pt x="768392" y="1573657"/>
                </a:lnTo>
                <a:lnTo>
                  <a:pt x="756538" y="1573657"/>
                </a:lnTo>
                <a:lnTo>
                  <a:pt x="746332" y="1552501"/>
                </a:lnTo>
                <a:lnTo>
                  <a:pt x="692658" y="1516252"/>
                </a:lnTo>
                <a:lnTo>
                  <a:pt x="689737" y="1514348"/>
                </a:lnTo>
                <a:close/>
                <a:moveTo>
                  <a:pt x="746332" y="1552501"/>
                </a:moveTo>
                <a:lnTo>
                  <a:pt x="756538" y="1573657"/>
                </a:lnTo>
                <a:lnTo>
                  <a:pt x="763450" y="1570354"/>
                </a:lnTo>
                <a:lnTo>
                  <a:pt x="755903" y="1570354"/>
                </a:lnTo>
                <a:lnTo>
                  <a:pt x="756763" y="1559546"/>
                </a:lnTo>
                <a:lnTo>
                  <a:pt x="746332" y="1552501"/>
                </a:lnTo>
                <a:close/>
                <a:moveTo>
                  <a:pt x="766190" y="1476375"/>
                </a:moveTo>
                <a:lnTo>
                  <a:pt x="763143" y="1478914"/>
                </a:lnTo>
                <a:lnTo>
                  <a:pt x="762808" y="1483487"/>
                </a:lnTo>
                <a:lnTo>
                  <a:pt x="757757" y="1547029"/>
                </a:lnTo>
                <a:lnTo>
                  <a:pt x="767969" y="1568196"/>
                </a:lnTo>
                <a:lnTo>
                  <a:pt x="756538" y="1573657"/>
                </a:lnTo>
                <a:lnTo>
                  <a:pt x="768392" y="1573657"/>
                </a:lnTo>
                <a:lnTo>
                  <a:pt x="775462" y="1483487"/>
                </a:lnTo>
                <a:lnTo>
                  <a:pt x="775843" y="1479931"/>
                </a:lnTo>
                <a:lnTo>
                  <a:pt x="773176" y="1476883"/>
                </a:lnTo>
                <a:lnTo>
                  <a:pt x="766190" y="1476375"/>
                </a:lnTo>
                <a:close/>
                <a:moveTo>
                  <a:pt x="756763" y="1559546"/>
                </a:moveTo>
                <a:lnTo>
                  <a:pt x="755903" y="1570354"/>
                </a:lnTo>
                <a:lnTo>
                  <a:pt x="765810" y="1565656"/>
                </a:lnTo>
                <a:lnTo>
                  <a:pt x="756763" y="1559546"/>
                </a:lnTo>
                <a:close/>
                <a:moveTo>
                  <a:pt x="757757" y="1547029"/>
                </a:moveTo>
                <a:lnTo>
                  <a:pt x="756763" y="1559546"/>
                </a:lnTo>
                <a:lnTo>
                  <a:pt x="765810" y="1565656"/>
                </a:lnTo>
                <a:lnTo>
                  <a:pt x="755903" y="1570354"/>
                </a:lnTo>
                <a:lnTo>
                  <a:pt x="763450" y="1570354"/>
                </a:lnTo>
                <a:lnTo>
                  <a:pt x="767969" y="1568196"/>
                </a:lnTo>
                <a:lnTo>
                  <a:pt x="757757" y="1547029"/>
                </a:lnTo>
                <a:close/>
                <a:moveTo>
                  <a:pt x="11429" y="0"/>
                </a:moveTo>
                <a:lnTo>
                  <a:pt x="0" y="5587"/>
                </a:lnTo>
                <a:lnTo>
                  <a:pt x="746332" y="1552501"/>
                </a:lnTo>
                <a:lnTo>
                  <a:pt x="756763" y="1559546"/>
                </a:lnTo>
                <a:lnTo>
                  <a:pt x="757757" y="1547029"/>
                </a:lnTo>
                <a:lnTo>
                  <a:pt x="11429" y="0"/>
                </a:lnTo>
                <a:close/>
              </a:path>
            </a:pathLst>
          </a:custGeom>
          <a:solidFill>
            <a:srgbClr val="497DB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47"/>
          <p:cNvSpPr/>
          <p:nvPr/>
        </p:nvSpPr>
        <p:spPr>
          <a:xfrm>
            <a:off x="5552160" y="3086280"/>
            <a:ext cx="977760" cy="1471320"/>
          </a:xfrm>
          <a:custGeom>
            <a:avLst/>
            <a:gdLst/>
            <a:ahLst/>
            <a:cxnLst/>
            <a:rect l="l" t="t" r="r" b="b"/>
            <a:pathLst>
              <a:path w="734060" h="1471929">
                <a:moveTo>
                  <a:pt x="647700" y="1403985"/>
                </a:moveTo>
                <a:lnTo>
                  <a:pt x="643763" y="1404874"/>
                </a:lnTo>
                <a:lnTo>
                  <a:pt x="639952" y="1410716"/>
                </a:lnTo>
                <a:lnTo>
                  <a:pt x="640714" y="1414653"/>
                </a:lnTo>
                <a:lnTo>
                  <a:pt x="643636" y="1416558"/>
                </a:lnTo>
                <a:lnTo>
                  <a:pt x="726186" y="1471422"/>
                </a:lnTo>
                <a:lnTo>
                  <a:pt x="726798" y="1462913"/>
                </a:lnTo>
                <a:lnTo>
                  <a:pt x="714883" y="1462913"/>
                </a:lnTo>
                <a:lnTo>
                  <a:pt x="704502" y="1441751"/>
                </a:lnTo>
                <a:lnTo>
                  <a:pt x="650621" y="1406017"/>
                </a:lnTo>
                <a:lnTo>
                  <a:pt x="647700" y="1403985"/>
                </a:lnTo>
                <a:close/>
                <a:moveTo>
                  <a:pt x="704502" y="1441751"/>
                </a:moveTo>
                <a:lnTo>
                  <a:pt x="714883" y="1462913"/>
                </a:lnTo>
                <a:lnTo>
                  <a:pt x="721637" y="1459611"/>
                </a:lnTo>
                <a:lnTo>
                  <a:pt x="714248" y="1459611"/>
                </a:lnTo>
                <a:lnTo>
                  <a:pt x="715033" y="1448736"/>
                </a:lnTo>
                <a:lnTo>
                  <a:pt x="704502" y="1441751"/>
                </a:lnTo>
                <a:close/>
                <a:moveTo>
                  <a:pt x="723900" y="1365504"/>
                </a:moveTo>
                <a:lnTo>
                  <a:pt x="720851" y="1368171"/>
                </a:lnTo>
                <a:lnTo>
                  <a:pt x="715940" y="1436179"/>
                </a:lnTo>
                <a:lnTo>
                  <a:pt x="726313" y="1457325"/>
                </a:lnTo>
                <a:lnTo>
                  <a:pt x="714883" y="1462913"/>
                </a:lnTo>
                <a:lnTo>
                  <a:pt x="726798" y="1462913"/>
                </a:lnTo>
                <a:lnTo>
                  <a:pt x="733551" y="1369060"/>
                </a:lnTo>
                <a:lnTo>
                  <a:pt x="730885" y="1366012"/>
                </a:lnTo>
                <a:lnTo>
                  <a:pt x="723900" y="1365504"/>
                </a:lnTo>
                <a:close/>
                <a:moveTo>
                  <a:pt x="715033" y="1448736"/>
                </a:moveTo>
                <a:lnTo>
                  <a:pt x="714248" y="1459611"/>
                </a:lnTo>
                <a:lnTo>
                  <a:pt x="724153" y="1454785"/>
                </a:lnTo>
                <a:lnTo>
                  <a:pt x="715033" y="1448736"/>
                </a:lnTo>
                <a:close/>
                <a:moveTo>
                  <a:pt x="715940" y="1436179"/>
                </a:moveTo>
                <a:lnTo>
                  <a:pt x="715033" y="1448736"/>
                </a:lnTo>
                <a:lnTo>
                  <a:pt x="724153" y="1454785"/>
                </a:lnTo>
                <a:lnTo>
                  <a:pt x="714248" y="1459611"/>
                </a:lnTo>
                <a:lnTo>
                  <a:pt x="721637" y="1459611"/>
                </a:lnTo>
                <a:lnTo>
                  <a:pt x="726313" y="1457325"/>
                </a:lnTo>
                <a:lnTo>
                  <a:pt x="715940" y="1436179"/>
                </a:lnTo>
                <a:close/>
                <a:moveTo>
                  <a:pt x="11429" y="0"/>
                </a:moveTo>
                <a:lnTo>
                  <a:pt x="0" y="5587"/>
                </a:lnTo>
                <a:lnTo>
                  <a:pt x="704502" y="1441751"/>
                </a:lnTo>
                <a:lnTo>
                  <a:pt x="715033" y="1448736"/>
                </a:lnTo>
                <a:lnTo>
                  <a:pt x="715940" y="1436179"/>
                </a:lnTo>
                <a:lnTo>
                  <a:pt x="11429" y="0"/>
                </a:lnTo>
                <a:close/>
              </a:path>
            </a:pathLst>
          </a:custGeom>
          <a:solidFill>
            <a:srgbClr val="497DB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48"/>
          <p:cNvSpPr/>
          <p:nvPr/>
        </p:nvSpPr>
        <p:spPr>
          <a:xfrm>
            <a:off x="5645280" y="3682080"/>
            <a:ext cx="976320" cy="1443240"/>
          </a:xfrm>
          <a:custGeom>
            <a:avLst/>
            <a:gdLst/>
            <a:ahLst/>
            <a:cxnLst/>
            <a:rect l="l" t="t" r="r" b="b"/>
            <a:pathLst>
              <a:path w="732789" h="1443989">
                <a:moveTo>
                  <a:pt x="647192" y="1376934"/>
                </a:moveTo>
                <a:lnTo>
                  <a:pt x="643255" y="1377695"/>
                </a:lnTo>
                <a:lnTo>
                  <a:pt x="641350" y="1380617"/>
                </a:lnTo>
                <a:lnTo>
                  <a:pt x="639445" y="1383664"/>
                </a:lnTo>
                <a:lnTo>
                  <a:pt x="640334" y="1387475"/>
                </a:lnTo>
                <a:lnTo>
                  <a:pt x="643255" y="1389507"/>
                </a:lnTo>
                <a:lnTo>
                  <a:pt x="726186" y="1443736"/>
                </a:lnTo>
                <a:lnTo>
                  <a:pt x="726732" y="1435227"/>
                </a:lnTo>
                <a:lnTo>
                  <a:pt x="714883" y="1435227"/>
                </a:lnTo>
                <a:lnTo>
                  <a:pt x="704416" y="1414295"/>
                </a:lnTo>
                <a:lnTo>
                  <a:pt x="647192" y="1376934"/>
                </a:lnTo>
                <a:close/>
                <a:moveTo>
                  <a:pt x="704416" y="1414295"/>
                </a:moveTo>
                <a:lnTo>
                  <a:pt x="714883" y="1435227"/>
                </a:lnTo>
                <a:lnTo>
                  <a:pt x="721305" y="1432052"/>
                </a:lnTo>
                <a:lnTo>
                  <a:pt x="714248" y="1432052"/>
                </a:lnTo>
                <a:lnTo>
                  <a:pt x="714938" y="1421165"/>
                </a:lnTo>
                <a:lnTo>
                  <a:pt x="704416" y="1414295"/>
                </a:lnTo>
                <a:close/>
                <a:moveTo>
                  <a:pt x="723138" y="1337818"/>
                </a:moveTo>
                <a:lnTo>
                  <a:pt x="720089" y="1340485"/>
                </a:lnTo>
                <a:lnTo>
                  <a:pt x="719779" y="1344803"/>
                </a:lnTo>
                <a:lnTo>
                  <a:pt x="715727" y="1408719"/>
                </a:lnTo>
                <a:lnTo>
                  <a:pt x="726186" y="1429639"/>
                </a:lnTo>
                <a:lnTo>
                  <a:pt x="714883" y="1435227"/>
                </a:lnTo>
                <a:lnTo>
                  <a:pt x="726732" y="1435227"/>
                </a:lnTo>
                <a:lnTo>
                  <a:pt x="732599" y="1343914"/>
                </a:lnTo>
                <a:lnTo>
                  <a:pt x="732789" y="1341247"/>
                </a:lnTo>
                <a:lnTo>
                  <a:pt x="730123" y="1338326"/>
                </a:lnTo>
                <a:lnTo>
                  <a:pt x="723138" y="1337818"/>
                </a:lnTo>
                <a:close/>
                <a:moveTo>
                  <a:pt x="714938" y="1421165"/>
                </a:moveTo>
                <a:lnTo>
                  <a:pt x="714248" y="1432052"/>
                </a:lnTo>
                <a:lnTo>
                  <a:pt x="724026" y="1427099"/>
                </a:lnTo>
                <a:lnTo>
                  <a:pt x="714938" y="1421165"/>
                </a:lnTo>
                <a:close/>
                <a:moveTo>
                  <a:pt x="715727" y="1408719"/>
                </a:moveTo>
                <a:lnTo>
                  <a:pt x="714938" y="1421165"/>
                </a:lnTo>
                <a:lnTo>
                  <a:pt x="724026" y="1427099"/>
                </a:lnTo>
                <a:lnTo>
                  <a:pt x="714248" y="1432052"/>
                </a:lnTo>
                <a:lnTo>
                  <a:pt x="721305" y="1432052"/>
                </a:lnTo>
                <a:lnTo>
                  <a:pt x="726186" y="1429639"/>
                </a:lnTo>
                <a:lnTo>
                  <a:pt x="715727" y="1408719"/>
                </a:lnTo>
                <a:close/>
                <a:moveTo>
                  <a:pt x="11430" y="0"/>
                </a:moveTo>
                <a:lnTo>
                  <a:pt x="0" y="5587"/>
                </a:lnTo>
                <a:lnTo>
                  <a:pt x="704416" y="1414295"/>
                </a:lnTo>
                <a:lnTo>
                  <a:pt x="714938" y="1421165"/>
                </a:lnTo>
                <a:lnTo>
                  <a:pt x="715727" y="1408719"/>
                </a:lnTo>
                <a:lnTo>
                  <a:pt x="11430" y="0"/>
                </a:lnTo>
                <a:close/>
              </a:path>
            </a:pathLst>
          </a:custGeom>
          <a:solidFill>
            <a:srgbClr val="497DB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49"/>
          <p:cNvSpPr/>
          <p:nvPr/>
        </p:nvSpPr>
        <p:spPr>
          <a:xfrm>
            <a:off x="5737440" y="4748040"/>
            <a:ext cx="893280" cy="945360"/>
          </a:xfrm>
          <a:custGeom>
            <a:avLst/>
            <a:gdLst/>
            <a:ahLst/>
            <a:cxnLst/>
            <a:rect l="l" t="t" r="r" b="b"/>
            <a:pathLst>
              <a:path w="670560" h="946150">
                <a:moveTo>
                  <a:pt x="582168" y="891666"/>
                </a:moveTo>
                <a:lnTo>
                  <a:pt x="578358" y="893076"/>
                </a:lnTo>
                <a:lnTo>
                  <a:pt x="576961" y="896264"/>
                </a:lnTo>
                <a:lnTo>
                  <a:pt x="575437" y="899452"/>
                </a:lnTo>
                <a:lnTo>
                  <a:pt x="576834" y="903223"/>
                </a:lnTo>
                <a:lnTo>
                  <a:pt x="580136" y="904671"/>
                </a:lnTo>
                <a:lnTo>
                  <a:pt x="670179" y="945819"/>
                </a:lnTo>
                <a:lnTo>
                  <a:pt x="669607" y="939190"/>
                </a:lnTo>
                <a:lnTo>
                  <a:pt x="657733" y="939190"/>
                </a:lnTo>
                <a:lnTo>
                  <a:pt x="644153" y="919952"/>
                </a:lnTo>
                <a:lnTo>
                  <a:pt x="582168" y="891666"/>
                </a:lnTo>
                <a:close/>
                <a:moveTo>
                  <a:pt x="644153" y="919952"/>
                </a:moveTo>
                <a:lnTo>
                  <a:pt x="657733" y="939190"/>
                </a:lnTo>
                <a:lnTo>
                  <a:pt x="662172" y="936066"/>
                </a:lnTo>
                <a:lnTo>
                  <a:pt x="656589" y="936066"/>
                </a:lnTo>
                <a:lnTo>
                  <a:pt x="655647" y="925196"/>
                </a:lnTo>
                <a:lnTo>
                  <a:pt x="644153" y="919952"/>
                </a:lnTo>
                <a:close/>
                <a:moveTo>
                  <a:pt x="658241" y="841006"/>
                </a:moveTo>
                <a:lnTo>
                  <a:pt x="651256" y="841603"/>
                </a:lnTo>
                <a:lnTo>
                  <a:pt x="648716" y="844689"/>
                </a:lnTo>
                <a:lnTo>
                  <a:pt x="648970" y="848182"/>
                </a:lnTo>
                <a:lnTo>
                  <a:pt x="654555" y="912607"/>
                </a:lnTo>
                <a:lnTo>
                  <a:pt x="668147" y="931862"/>
                </a:lnTo>
                <a:lnTo>
                  <a:pt x="657733" y="939190"/>
                </a:lnTo>
                <a:lnTo>
                  <a:pt x="669607" y="939190"/>
                </a:lnTo>
                <a:lnTo>
                  <a:pt x="661670" y="847077"/>
                </a:lnTo>
                <a:lnTo>
                  <a:pt x="661416" y="843584"/>
                </a:lnTo>
                <a:lnTo>
                  <a:pt x="658241" y="841006"/>
                </a:lnTo>
                <a:close/>
                <a:moveTo>
                  <a:pt x="655647" y="925196"/>
                </a:moveTo>
                <a:lnTo>
                  <a:pt x="656589" y="936066"/>
                </a:lnTo>
                <a:lnTo>
                  <a:pt x="665607" y="929741"/>
                </a:lnTo>
                <a:lnTo>
                  <a:pt x="655647" y="925196"/>
                </a:lnTo>
                <a:close/>
                <a:moveTo>
                  <a:pt x="654555" y="912607"/>
                </a:moveTo>
                <a:lnTo>
                  <a:pt x="655647" y="925196"/>
                </a:lnTo>
                <a:lnTo>
                  <a:pt x="665607" y="929741"/>
                </a:lnTo>
                <a:lnTo>
                  <a:pt x="656589" y="936066"/>
                </a:lnTo>
                <a:lnTo>
                  <a:pt x="662172" y="936066"/>
                </a:lnTo>
                <a:lnTo>
                  <a:pt x="668147" y="931862"/>
                </a:lnTo>
                <a:lnTo>
                  <a:pt x="654555" y="912607"/>
                </a:lnTo>
                <a:close/>
                <a:moveTo>
                  <a:pt x="10413" y="0"/>
                </a:moveTo>
                <a:lnTo>
                  <a:pt x="0" y="7365"/>
                </a:lnTo>
                <a:lnTo>
                  <a:pt x="644153" y="919952"/>
                </a:lnTo>
                <a:lnTo>
                  <a:pt x="655647" y="925196"/>
                </a:lnTo>
                <a:lnTo>
                  <a:pt x="654555" y="912607"/>
                </a:lnTo>
                <a:lnTo>
                  <a:pt x="10413" y="0"/>
                </a:lnTo>
                <a:close/>
              </a:path>
            </a:pathLst>
          </a:custGeom>
          <a:solidFill>
            <a:srgbClr val="497DB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50"/>
          <p:cNvSpPr/>
          <p:nvPr/>
        </p:nvSpPr>
        <p:spPr>
          <a:xfrm>
            <a:off x="5646240" y="4235760"/>
            <a:ext cx="893280" cy="862200"/>
          </a:xfrm>
          <a:custGeom>
            <a:avLst/>
            <a:gdLst/>
            <a:ahLst/>
            <a:cxnLst/>
            <a:rect l="l" t="t" r="r" b="b"/>
            <a:pathLst>
              <a:path w="670560" h="862964">
                <a:moveTo>
                  <a:pt x="579754" y="812673"/>
                </a:moveTo>
                <a:lnTo>
                  <a:pt x="576072" y="814324"/>
                </a:lnTo>
                <a:lnTo>
                  <a:pt x="574675" y="817499"/>
                </a:lnTo>
                <a:lnTo>
                  <a:pt x="573404" y="820801"/>
                </a:lnTo>
                <a:lnTo>
                  <a:pt x="574928" y="824484"/>
                </a:lnTo>
                <a:lnTo>
                  <a:pt x="578231" y="825881"/>
                </a:lnTo>
                <a:lnTo>
                  <a:pt x="670051" y="862965"/>
                </a:lnTo>
                <a:lnTo>
                  <a:pt x="669256" y="856869"/>
                </a:lnTo>
                <a:lnTo>
                  <a:pt x="657351" y="856869"/>
                </a:lnTo>
                <a:lnTo>
                  <a:pt x="642987" y="838316"/>
                </a:lnTo>
                <a:lnTo>
                  <a:pt x="582929" y="814070"/>
                </a:lnTo>
                <a:lnTo>
                  <a:pt x="579754" y="812673"/>
                </a:lnTo>
                <a:close/>
                <a:moveTo>
                  <a:pt x="642987" y="838316"/>
                </a:moveTo>
                <a:lnTo>
                  <a:pt x="657351" y="856869"/>
                </a:lnTo>
                <a:lnTo>
                  <a:pt x="661299" y="853821"/>
                </a:lnTo>
                <a:lnTo>
                  <a:pt x="656082" y="853821"/>
                </a:lnTo>
                <a:lnTo>
                  <a:pt x="654673" y="843034"/>
                </a:lnTo>
                <a:lnTo>
                  <a:pt x="642987" y="838316"/>
                </a:lnTo>
                <a:close/>
                <a:moveTo>
                  <a:pt x="653541" y="758698"/>
                </a:moveTo>
                <a:lnTo>
                  <a:pt x="646557" y="759714"/>
                </a:lnTo>
                <a:lnTo>
                  <a:pt x="644144" y="762889"/>
                </a:lnTo>
                <a:lnTo>
                  <a:pt x="644651" y="766318"/>
                </a:lnTo>
                <a:lnTo>
                  <a:pt x="653048" y="830599"/>
                </a:lnTo>
                <a:lnTo>
                  <a:pt x="667385" y="849122"/>
                </a:lnTo>
                <a:lnTo>
                  <a:pt x="657351" y="856869"/>
                </a:lnTo>
                <a:lnTo>
                  <a:pt x="669256" y="856869"/>
                </a:lnTo>
                <a:lnTo>
                  <a:pt x="657225" y="764667"/>
                </a:lnTo>
                <a:lnTo>
                  <a:pt x="656716" y="761238"/>
                </a:lnTo>
                <a:lnTo>
                  <a:pt x="653541" y="758698"/>
                </a:lnTo>
                <a:close/>
                <a:moveTo>
                  <a:pt x="654673" y="843034"/>
                </a:moveTo>
                <a:lnTo>
                  <a:pt x="656082" y="853821"/>
                </a:lnTo>
                <a:lnTo>
                  <a:pt x="664717" y="847090"/>
                </a:lnTo>
                <a:lnTo>
                  <a:pt x="654673" y="843034"/>
                </a:lnTo>
                <a:close/>
                <a:moveTo>
                  <a:pt x="653048" y="830599"/>
                </a:moveTo>
                <a:lnTo>
                  <a:pt x="654673" y="843034"/>
                </a:lnTo>
                <a:lnTo>
                  <a:pt x="664717" y="847090"/>
                </a:lnTo>
                <a:lnTo>
                  <a:pt x="656082" y="853821"/>
                </a:lnTo>
                <a:lnTo>
                  <a:pt x="661299" y="853821"/>
                </a:lnTo>
                <a:lnTo>
                  <a:pt x="667385" y="849122"/>
                </a:lnTo>
                <a:lnTo>
                  <a:pt x="653048" y="830599"/>
                </a:lnTo>
                <a:close/>
                <a:moveTo>
                  <a:pt x="10160" y="0"/>
                </a:moveTo>
                <a:lnTo>
                  <a:pt x="0" y="7874"/>
                </a:lnTo>
                <a:lnTo>
                  <a:pt x="642987" y="838316"/>
                </a:lnTo>
                <a:lnTo>
                  <a:pt x="654673" y="843034"/>
                </a:lnTo>
                <a:lnTo>
                  <a:pt x="653048" y="830599"/>
                </a:lnTo>
                <a:lnTo>
                  <a:pt x="10160" y="0"/>
                </a:lnTo>
                <a:close/>
              </a:path>
            </a:pathLst>
          </a:custGeom>
          <a:solidFill>
            <a:srgbClr val="497DB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347" name="Table 51"/>
          <p:cNvGraphicFramePr/>
          <p:nvPr/>
        </p:nvGraphicFramePr>
        <p:xfrm>
          <a:off x="4112640" y="1037880"/>
          <a:ext cx="3302400" cy="5048760"/>
        </p:xfrm>
        <a:graphic>
          <a:graphicData uri="http://schemas.openxmlformats.org/drawingml/2006/table">
            <a:tbl>
              <a:tblPr/>
              <a:tblGrid>
                <a:gridCol w="843840"/>
                <a:gridCol w="1280640"/>
                <a:gridCol w="1177920"/>
              </a:tblGrid>
              <a:tr h="468360">
                <a:tc>
                  <a:txBody>
                    <a:bodyPr/>
                    <a:lstStyle/>
                    <a:p>
                      <a:pPr marL="31680">
                        <a:lnSpc>
                          <a:spcPts val="2656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r>
                        <a:rPr lang="en-US" sz="2779" b="1" strike="noStrike" spc="-1" baseline="-2100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  <a:endParaRPr lang="en-US" sz="2780" b="0" strike="noStrike" spc="-1">
                        <a:latin typeface="Arial"/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6"/>
                        </a:lnSpc>
                      </a:pPr>
                      <a:r>
                        <a:rPr lang="en-US" sz="2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  <a:r>
                        <a:rPr lang="en-US" sz="2779" b="1" strike="noStrike" spc="-1" baseline="-2100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  <a:endParaRPr lang="en-US" sz="2780" b="0" strike="noStrike" spc="-1">
                        <a:latin typeface="Arial"/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marL="77400" algn="ctr">
                        <a:lnSpc>
                          <a:spcPts val="2656"/>
                        </a:lnSpc>
                      </a:pPr>
                      <a:r>
                        <a:rPr lang="en-US" sz="2800" b="1" strike="noStrike" spc="-12">
                          <a:solidFill>
                            <a:srgbClr val="FFFFFF"/>
                          </a:solidFill>
                          <a:latin typeface="Calibri"/>
                        </a:rPr>
                        <a:t>G(Z</a:t>
                      </a:r>
                      <a:r>
                        <a:rPr lang="en-US" sz="2779" b="1" strike="noStrike" spc="-15" baseline="-21000">
                          <a:solidFill>
                            <a:srgbClr val="FFFFFF"/>
                          </a:solidFill>
                          <a:latin typeface="Calibri"/>
                        </a:rPr>
                        <a:t>q</a:t>
                      </a:r>
                      <a:r>
                        <a:rPr lang="en-US" sz="2800" b="1" strike="noStrike" spc="-12">
                          <a:solidFill>
                            <a:srgbClr val="FFFFFF"/>
                          </a:solidFill>
                          <a:latin typeface="Calibri"/>
                        </a:rPr>
                        <a:t>)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4F81BC"/>
                    </a:solidFill>
                  </a:tcPr>
                </a:tc>
              </a:tr>
              <a:tr h="580320">
                <a:tc>
                  <a:txBody>
                    <a:bodyPr/>
                    <a:lstStyle/>
                    <a:p>
                      <a:pPr marL="6228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6680" algn="ctr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D0D7E8"/>
                    </a:solidFill>
                  </a:tcPr>
                </a:tc>
              </a:tr>
              <a:tr h="580320">
                <a:tc>
                  <a:txBody>
                    <a:bodyPr/>
                    <a:lstStyle/>
                    <a:p>
                      <a:pPr marL="62280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6680" algn="ctr">
                        <a:lnSpc>
                          <a:spcPct val="100000"/>
                        </a:lnSpc>
                        <a:spcBef>
                          <a:spcPts val="176"/>
                        </a:spcBef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E9ECF4"/>
                    </a:solidFill>
                  </a:tcPr>
                </a:tc>
              </a:tr>
              <a:tr h="580320">
                <a:tc>
                  <a:txBody>
                    <a:bodyPr/>
                    <a:lstStyle/>
                    <a:p>
                      <a:pPr marL="62280">
                        <a:lnSpc>
                          <a:spcPct val="100000"/>
                        </a:lnSpc>
                        <a:spcBef>
                          <a:spcPts val="181"/>
                        </a:spcBef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1"/>
                        </a:spcBef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6680" algn="ctr">
                        <a:lnSpc>
                          <a:spcPct val="100000"/>
                        </a:lnSpc>
                        <a:spcBef>
                          <a:spcPts val="181"/>
                        </a:spcBef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D0D7E8"/>
                    </a:solidFill>
                  </a:tcPr>
                </a:tc>
              </a:tr>
              <a:tr h="580320">
                <a:tc>
                  <a:txBody>
                    <a:bodyPr/>
                    <a:lstStyle/>
                    <a:p>
                      <a:pPr marL="62280">
                        <a:lnSpc>
                          <a:spcPct val="100000"/>
                        </a:lnSpc>
                        <a:spcBef>
                          <a:spcPts val="181"/>
                        </a:spcBef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1"/>
                        </a:spcBef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6680" algn="ctr">
                        <a:lnSpc>
                          <a:spcPct val="100000"/>
                        </a:lnSpc>
                        <a:spcBef>
                          <a:spcPts val="181"/>
                        </a:spcBef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E9ECF4"/>
                    </a:solidFill>
                  </a:tcPr>
                </a:tc>
              </a:tr>
              <a:tr h="580320">
                <a:tc>
                  <a:txBody>
                    <a:bodyPr/>
                    <a:lstStyle/>
                    <a:p>
                      <a:pPr marL="62280">
                        <a:lnSpc>
                          <a:spcPct val="100000"/>
                        </a:lnSpc>
                        <a:spcBef>
                          <a:spcPts val="181"/>
                        </a:spcBef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1"/>
                        </a:spcBef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6680" algn="ctr">
                        <a:lnSpc>
                          <a:spcPct val="100000"/>
                        </a:lnSpc>
                        <a:spcBef>
                          <a:spcPts val="181"/>
                        </a:spcBef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D0D7E8"/>
                    </a:solidFill>
                  </a:tcPr>
                </a:tc>
              </a:tr>
              <a:tr h="580320">
                <a:tc>
                  <a:txBody>
                    <a:bodyPr/>
                    <a:lstStyle/>
                    <a:p>
                      <a:pPr marL="62280">
                        <a:lnSpc>
                          <a:spcPct val="100000"/>
                        </a:lnSpc>
                        <a:spcBef>
                          <a:spcPts val="181"/>
                        </a:spcBef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1"/>
                        </a:spcBef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6680" algn="ctr">
                        <a:lnSpc>
                          <a:spcPct val="100000"/>
                        </a:lnSpc>
                        <a:spcBef>
                          <a:spcPts val="181"/>
                        </a:spcBef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E9ECF4"/>
                    </a:solidFill>
                  </a:tcPr>
                </a:tc>
              </a:tr>
              <a:tr h="580320">
                <a:tc>
                  <a:txBody>
                    <a:bodyPr/>
                    <a:lstStyle/>
                    <a:p>
                      <a:pPr marL="62280">
                        <a:lnSpc>
                          <a:spcPct val="100000"/>
                        </a:lnSpc>
                        <a:spcBef>
                          <a:spcPts val="184"/>
                        </a:spcBef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4"/>
                        </a:spcBef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6680" algn="ctr">
                        <a:lnSpc>
                          <a:spcPct val="100000"/>
                        </a:lnSpc>
                        <a:spcBef>
                          <a:spcPts val="184"/>
                        </a:spcBef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D0D7E8"/>
                    </a:solidFill>
                  </a:tcPr>
                </a:tc>
              </a:tr>
              <a:tr h="468720">
                <a:tc>
                  <a:txBody>
                    <a:bodyPr/>
                    <a:lstStyle/>
                    <a:p>
                      <a:pPr marL="62280">
                        <a:lnSpc>
                          <a:spcPct val="100000"/>
                        </a:lnSpc>
                        <a:spcBef>
                          <a:spcPts val="184"/>
                        </a:spcBef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4"/>
                        </a:spcBef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6680" algn="ctr">
                        <a:lnSpc>
                          <a:spcPct val="100000"/>
                        </a:lnSpc>
                        <a:spcBef>
                          <a:spcPts val="184"/>
                        </a:spcBef>
                      </a:pP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348" name="CustomShape 52"/>
          <p:cNvSpPr/>
          <p:nvPr/>
        </p:nvSpPr>
        <p:spPr>
          <a:xfrm>
            <a:off x="5648160" y="5244840"/>
            <a:ext cx="890400" cy="462240"/>
          </a:xfrm>
          <a:custGeom>
            <a:avLst/>
            <a:gdLst/>
            <a:ahLst/>
            <a:cxnLst/>
            <a:rect l="l" t="t" r="r" b="b"/>
            <a:pathLst>
              <a:path w="668654" h="462914">
                <a:moveTo>
                  <a:pt x="567182" y="442150"/>
                </a:moveTo>
                <a:lnTo>
                  <a:pt x="564134" y="444779"/>
                </a:lnTo>
                <a:lnTo>
                  <a:pt x="563626" y="451764"/>
                </a:lnTo>
                <a:lnTo>
                  <a:pt x="566292" y="454812"/>
                </a:lnTo>
                <a:lnTo>
                  <a:pt x="668654" y="462419"/>
                </a:lnTo>
                <a:lnTo>
                  <a:pt x="667756" y="460514"/>
                </a:lnTo>
                <a:lnTo>
                  <a:pt x="654558" y="460514"/>
                </a:lnTo>
                <a:lnTo>
                  <a:pt x="635202" y="447204"/>
                </a:lnTo>
                <a:lnTo>
                  <a:pt x="567182" y="442150"/>
                </a:lnTo>
                <a:close/>
                <a:moveTo>
                  <a:pt x="635202" y="447204"/>
                </a:moveTo>
                <a:lnTo>
                  <a:pt x="654558" y="460514"/>
                </a:lnTo>
                <a:lnTo>
                  <a:pt x="656306" y="457987"/>
                </a:lnTo>
                <a:lnTo>
                  <a:pt x="652526" y="457987"/>
                </a:lnTo>
                <a:lnTo>
                  <a:pt x="647874" y="448146"/>
                </a:lnTo>
                <a:lnTo>
                  <a:pt x="635202" y="447204"/>
                </a:lnTo>
                <a:close/>
                <a:moveTo>
                  <a:pt x="621029" y="368249"/>
                </a:moveTo>
                <a:lnTo>
                  <a:pt x="614679" y="371233"/>
                </a:lnTo>
                <a:lnTo>
                  <a:pt x="613410" y="375018"/>
                </a:lnTo>
                <a:lnTo>
                  <a:pt x="614807" y="378193"/>
                </a:lnTo>
                <a:lnTo>
                  <a:pt x="642504" y="436787"/>
                </a:lnTo>
                <a:lnTo>
                  <a:pt x="661797" y="450049"/>
                </a:lnTo>
                <a:lnTo>
                  <a:pt x="654558" y="460514"/>
                </a:lnTo>
                <a:lnTo>
                  <a:pt x="667756" y="460514"/>
                </a:lnTo>
                <a:lnTo>
                  <a:pt x="626363" y="372783"/>
                </a:lnTo>
                <a:lnTo>
                  <a:pt x="624839" y="369608"/>
                </a:lnTo>
                <a:lnTo>
                  <a:pt x="621029" y="368249"/>
                </a:lnTo>
                <a:close/>
                <a:moveTo>
                  <a:pt x="647874" y="448146"/>
                </a:moveTo>
                <a:lnTo>
                  <a:pt x="652526" y="457987"/>
                </a:lnTo>
                <a:lnTo>
                  <a:pt x="658622" y="448944"/>
                </a:lnTo>
                <a:lnTo>
                  <a:pt x="647874" y="448146"/>
                </a:lnTo>
                <a:close/>
                <a:moveTo>
                  <a:pt x="642504" y="436787"/>
                </a:moveTo>
                <a:lnTo>
                  <a:pt x="647874" y="448146"/>
                </a:lnTo>
                <a:lnTo>
                  <a:pt x="658622" y="448944"/>
                </a:lnTo>
                <a:lnTo>
                  <a:pt x="652526" y="457987"/>
                </a:lnTo>
                <a:lnTo>
                  <a:pt x="656306" y="457987"/>
                </a:lnTo>
                <a:lnTo>
                  <a:pt x="661797" y="450049"/>
                </a:lnTo>
                <a:lnTo>
                  <a:pt x="642504" y="436787"/>
                </a:lnTo>
                <a:close/>
                <a:moveTo>
                  <a:pt x="7112" y="0"/>
                </a:moveTo>
                <a:lnTo>
                  <a:pt x="0" y="10413"/>
                </a:lnTo>
                <a:lnTo>
                  <a:pt x="635202" y="447204"/>
                </a:lnTo>
                <a:lnTo>
                  <a:pt x="647874" y="448146"/>
                </a:lnTo>
                <a:lnTo>
                  <a:pt x="642504" y="436787"/>
                </a:lnTo>
                <a:lnTo>
                  <a:pt x="7112" y="0"/>
                </a:lnTo>
                <a:close/>
              </a:path>
            </a:pathLst>
          </a:custGeom>
          <a:solidFill>
            <a:srgbClr val="497DB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53"/>
          <p:cNvSpPr/>
          <p:nvPr/>
        </p:nvSpPr>
        <p:spPr>
          <a:xfrm>
            <a:off x="5781120" y="5795640"/>
            <a:ext cx="997440" cy="102960"/>
          </a:xfrm>
          <a:custGeom>
            <a:avLst/>
            <a:gdLst/>
            <a:ahLst/>
            <a:cxnLst/>
            <a:rect l="l" t="t" r="r" b="b"/>
            <a:pathLst>
              <a:path w="748664" h="103504">
                <a:moveTo>
                  <a:pt x="659638" y="0"/>
                </a:moveTo>
                <a:lnTo>
                  <a:pt x="655701" y="1016"/>
                </a:lnTo>
                <a:lnTo>
                  <a:pt x="654050" y="4038"/>
                </a:lnTo>
                <a:lnTo>
                  <a:pt x="652272" y="7061"/>
                </a:lnTo>
                <a:lnTo>
                  <a:pt x="653288" y="10960"/>
                </a:lnTo>
                <a:lnTo>
                  <a:pt x="656209" y="12725"/>
                </a:lnTo>
                <a:lnTo>
                  <a:pt x="712129" y="45466"/>
                </a:lnTo>
                <a:lnTo>
                  <a:pt x="735584" y="45516"/>
                </a:lnTo>
                <a:lnTo>
                  <a:pt x="735584" y="58216"/>
                </a:lnTo>
                <a:lnTo>
                  <a:pt x="711992" y="58216"/>
                </a:lnTo>
                <a:lnTo>
                  <a:pt x="653034" y="92417"/>
                </a:lnTo>
                <a:lnTo>
                  <a:pt x="652018" y="96304"/>
                </a:lnTo>
                <a:lnTo>
                  <a:pt x="655574" y="102374"/>
                </a:lnTo>
                <a:lnTo>
                  <a:pt x="659384" y="103403"/>
                </a:lnTo>
                <a:lnTo>
                  <a:pt x="737257" y="58216"/>
                </a:lnTo>
                <a:lnTo>
                  <a:pt x="735584" y="58216"/>
                </a:lnTo>
                <a:lnTo>
                  <a:pt x="737343" y="58166"/>
                </a:lnTo>
                <a:lnTo>
                  <a:pt x="748157" y="51892"/>
                </a:lnTo>
                <a:lnTo>
                  <a:pt x="659638" y="0"/>
                </a:lnTo>
                <a:close/>
                <a:moveTo>
                  <a:pt x="722997" y="51829"/>
                </a:moveTo>
                <a:lnTo>
                  <a:pt x="712078" y="58166"/>
                </a:lnTo>
                <a:lnTo>
                  <a:pt x="735584" y="58216"/>
                </a:lnTo>
                <a:lnTo>
                  <a:pt x="735584" y="57340"/>
                </a:lnTo>
                <a:lnTo>
                  <a:pt x="732409" y="57340"/>
                </a:lnTo>
                <a:lnTo>
                  <a:pt x="722997" y="51829"/>
                </a:lnTo>
                <a:close/>
                <a:moveTo>
                  <a:pt x="0" y="43954"/>
                </a:moveTo>
                <a:lnTo>
                  <a:pt x="0" y="56654"/>
                </a:lnTo>
                <a:lnTo>
                  <a:pt x="712078" y="58166"/>
                </a:lnTo>
                <a:lnTo>
                  <a:pt x="722997" y="51829"/>
                </a:lnTo>
                <a:lnTo>
                  <a:pt x="712129" y="45466"/>
                </a:lnTo>
                <a:lnTo>
                  <a:pt x="0" y="43954"/>
                </a:lnTo>
                <a:close/>
                <a:moveTo>
                  <a:pt x="732409" y="46367"/>
                </a:moveTo>
                <a:lnTo>
                  <a:pt x="722997" y="51829"/>
                </a:lnTo>
                <a:lnTo>
                  <a:pt x="732409" y="57340"/>
                </a:lnTo>
                <a:lnTo>
                  <a:pt x="732409" y="46367"/>
                </a:lnTo>
                <a:close/>
                <a:moveTo>
                  <a:pt x="735584" y="46367"/>
                </a:moveTo>
                <a:lnTo>
                  <a:pt x="732409" y="46367"/>
                </a:lnTo>
                <a:lnTo>
                  <a:pt x="732409" y="57340"/>
                </a:lnTo>
                <a:lnTo>
                  <a:pt x="735584" y="57340"/>
                </a:lnTo>
                <a:lnTo>
                  <a:pt x="735584" y="46367"/>
                </a:lnTo>
                <a:close/>
                <a:moveTo>
                  <a:pt x="712129" y="45466"/>
                </a:moveTo>
                <a:lnTo>
                  <a:pt x="722997" y="51829"/>
                </a:lnTo>
                <a:lnTo>
                  <a:pt x="732409" y="46367"/>
                </a:lnTo>
                <a:lnTo>
                  <a:pt x="735584" y="46367"/>
                </a:lnTo>
                <a:lnTo>
                  <a:pt x="735584" y="45516"/>
                </a:lnTo>
                <a:lnTo>
                  <a:pt x="712129" y="45466"/>
                </a:lnTo>
                <a:close/>
              </a:path>
            </a:pathLst>
          </a:custGeom>
          <a:solidFill>
            <a:srgbClr val="497DB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54"/>
          <p:cNvSpPr/>
          <p:nvPr/>
        </p:nvSpPr>
        <p:spPr>
          <a:xfrm>
            <a:off x="4580160" y="3481920"/>
            <a:ext cx="1938720" cy="102960"/>
          </a:xfrm>
          <a:custGeom>
            <a:avLst/>
            <a:gdLst/>
            <a:ahLst/>
            <a:cxnLst/>
            <a:rect l="l" t="t" r="r" b="b"/>
            <a:pathLst>
              <a:path w="1454785" h="103504">
                <a:moveTo>
                  <a:pt x="89153" y="0"/>
                </a:moveTo>
                <a:lnTo>
                  <a:pt x="86105" y="1650"/>
                </a:lnTo>
                <a:lnTo>
                  <a:pt x="0" y="50800"/>
                </a:lnTo>
                <a:lnTo>
                  <a:pt x="85089" y="101600"/>
                </a:lnTo>
                <a:lnTo>
                  <a:pt x="88137" y="103377"/>
                </a:lnTo>
                <a:lnTo>
                  <a:pt x="91948" y="102362"/>
                </a:lnTo>
                <a:lnTo>
                  <a:pt x="93852" y="99313"/>
                </a:lnTo>
                <a:lnTo>
                  <a:pt x="95630" y="96392"/>
                </a:lnTo>
                <a:lnTo>
                  <a:pt x="94614" y="92455"/>
                </a:lnTo>
                <a:lnTo>
                  <a:pt x="91566" y="90677"/>
                </a:lnTo>
                <a:lnTo>
                  <a:pt x="36023" y="57501"/>
                </a:lnTo>
                <a:lnTo>
                  <a:pt x="12445" y="57276"/>
                </a:lnTo>
                <a:lnTo>
                  <a:pt x="12573" y="44576"/>
                </a:lnTo>
                <a:lnTo>
                  <a:pt x="36451" y="44576"/>
                </a:lnTo>
                <a:lnTo>
                  <a:pt x="92328" y="12700"/>
                </a:lnTo>
                <a:lnTo>
                  <a:pt x="95376" y="10921"/>
                </a:lnTo>
                <a:lnTo>
                  <a:pt x="96392" y="7112"/>
                </a:lnTo>
                <a:lnTo>
                  <a:pt x="94741" y="4063"/>
                </a:lnTo>
                <a:lnTo>
                  <a:pt x="92963" y="1015"/>
                </a:lnTo>
                <a:lnTo>
                  <a:pt x="89153" y="0"/>
                </a:lnTo>
                <a:close/>
                <a:moveTo>
                  <a:pt x="36060" y="44800"/>
                </a:moveTo>
                <a:lnTo>
                  <a:pt x="25165" y="51015"/>
                </a:lnTo>
                <a:lnTo>
                  <a:pt x="36023" y="57501"/>
                </a:lnTo>
                <a:lnTo>
                  <a:pt x="1454657" y="70992"/>
                </a:lnTo>
                <a:lnTo>
                  <a:pt x="1454784" y="58292"/>
                </a:lnTo>
                <a:lnTo>
                  <a:pt x="36060" y="44800"/>
                </a:lnTo>
                <a:close/>
                <a:moveTo>
                  <a:pt x="12573" y="44576"/>
                </a:moveTo>
                <a:lnTo>
                  <a:pt x="12445" y="57276"/>
                </a:lnTo>
                <a:lnTo>
                  <a:pt x="36023" y="57501"/>
                </a:lnTo>
                <a:lnTo>
                  <a:pt x="34160" y="56387"/>
                </a:lnTo>
                <a:lnTo>
                  <a:pt x="15748" y="56387"/>
                </a:lnTo>
                <a:lnTo>
                  <a:pt x="15875" y="45465"/>
                </a:lnTo>
                <a:lnTo>
                  <a:pt x="34893" y="45465"/>
                </a:lnTo>
                <a:lnTo>
                  <a:pt x="36060" y="44800"/>
                </a:lnTo>
                <a:lnTo>
                  <a:pt x="12573" y="44576"/>
                </a:lnTo>
                <a:close/>
                <a:moveTo>
                  <a:pt x="15875" y="45465"/>
                </a:moveTo>
                <a:lnTo>
                  <a:pt x="15748" y="56387"/>
                </a:lnTo>
                <a:lnTo>
                  <a:pt x="25165" y="51015"/>
                </a:lnTo>
                <a:lnTo>
                  <a:pt x="15875" y="45465"/>
                </a:lnTo>
                <a:close/>
                <a:moveTo>
                  <a:pt x="25165" y="51015"/>
                </a:moveTo>
                <a:lnTo>
                  <a:pt x="15748" y="56387"/>
                </a:lnTo>
                <a:lnTo>
                  <a:pt x="34160" y="56387"/>
                </a:lnTo>
                <a:lnTo>
                  <a:pt x="25165" y="51015"/>
                </a:lnTo>
                <a:close/>
                <a:moveTo>
                  <a:pt x="34893" y="45465"/>
                </a:moveTo>
                <a:lnTo>
                  <a:pt x="15875" y="45465"/>
                </a:lnTo>
                <a:lnTo>
                  <a:pt x="25165" y="51015"/>
                </a:lnTo>
                <a:lnTo>
                  <a:pt x="34893" y="45465"/>
                </a:lnTo>
                <a:close/>
                <a:moveTo>
                  <a:pt x="36451" y="44576"/>
                </a:moveTo>
                <a:lnTo>
                  <a:pt x="12573" y="44576"/>
                </a:lnTo>
                <a:lnTo>
                  <a:pt x="36060" y="44800"/>
                </a:lnTo>
                <a:lnTo>
                  <a:pt x="36451" y="44576"/>
                </a:lnTo>
                <a:close/>
              </a:path>
            </a:pathLst>
          </a:custGeom>
          <a:solidFill>
            <a:srgbClr val="497DB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55"/>
          <p:cNvSpPr/>
          <p:nvPr/>
        </p:nvSpPr>
        <p:spPr>
          <a:xfrm>
            <a:off x="4580160" y="4008960"/>
            <a:ext cx="1938720" cy="102960"/>
          </a:xfrm>
          <a:custGeom>
            <a:avLst/>
            <a:gdLst/>
            <a:ahLst/>
            <a:cxnLst/>
            <a:rect l="l" t="t" r="r" b="b"/>
            <a:pathLst>
              <a:path w="1454785" h="103504">
                <a:moveTo>
                  <a:pt x="89153" y="0"/>
                </a:moveTo>
                <a:lnTo>
                  <a:pt x="86105" y="1650"/>
                </a:lnTo>
                <a:lnTo>
                  <a:pt x="0" y="50800"/>
                </a:lnTo>
                <a:lnTo>
                  <a:pt x="85089" y="101600"/>
                </a:lnTo>
                <a:lnTo>
                  <a:pt x="88137" y="103377"/>
                </a:lnTo>
                <a:lnTo>
                  <a:pt x="91948" y="102362"/>
                </a:lnTo>
                <a:lnTo>
                  <a:pt x="93852" y="99313"/>
                </a:lnTo>
                <a:lnTo>
                  <a:pt x="95630" y="96393"/>
                </a:lnTo>
                <a:lnTo>
                  <a:pt x="94614" y="92456"/>
                </a:lnTo>
                <a:lnTo>
                  <a:pt x="91566" y="90677"/>
                </a:lnTo>
                <a:lnTo>
                  <a:pt x="36023" y="57501"/>
                </a:lnTo>
                <a:lnTo>
                  <a:pt x="12445" y="57276"/>
                </a:lnTo>
                <a:lnTo>
                  <a:pt x="12573" y="44576"/>
                </a:lnTo>
                <a:lnTo>
                  <a:pt x="36451" y="44576"/>
                </a:lnTo>
                <a:lnTo>
                  <a:pt x="92328" y="12700"/>
                </a:lnTo>
                <a:lnTo>
                  <a:pt x="95376" y="10921"/>
                </a:lnTo>
                <a:lnTo>
                  <a:pt x="96392" y="7112"/>
                </a:lnTo>
                <a:lnTo>
                  <a:pt x="94741" y="4063"/>
                </a:lnTo>
                <a:lnTo>
                  <a:pt x="92963" y="1015"/>
                </a:lnTo>
                <a:lnTo>
                  <a:pt x="89153" y="0"/>
                </a:lnTo>
                <a:close/>
                <a:moveTo>
                  <a:pt x="36060" y="44800"/>
                </a:moveTo>
                <a:lnTo>
                  <a:pt x="25165" y="51015"/>
                </a:lnTo>
                <a:lnTo>
                  <a:pt x="36023" y="57501"/>
                </a:lnTo>
                <a:lnTo>
                  <a:pt x="1454657" y="70993"/>
                </a:lnTo>
                <a:lnTo>
                  <a:pt x="1454784" y="58293"/>
                </a:lnTo>
                <a:lnTo>
                  <a:pt x="36060" y="44800"/>
                </a:lnTo>
                <a:close/>
                <a:moveTo>
                  <a:pt x="12573" y="44576"/>
                </a:moveTo>
                <a:lnTo>
                  <a:pt x="12445" y="57276"/>
                </a:lnTo>
                <a:lnTo>
                  <a:pt x="36023" y="57501"/>
                </a:lnTo>
                <a:lnTo>
                  <a:pt x="34160" y="56387"/>
                </a:lnTo>
                <a:lnTo>
                  <a:pt x="15748" y="56387"/>
                </a:lnTo>
                <a:lnTo>
                  <a:pt x="15875" y="45465"/>
                </a:lnTo>
                <a:lnTo>
                  <a:pt x="34893" y="45465"/>
                </a:lnTo>
                <a:lnTo>
                  <a:pt x="36060" y="44800"/>
                </a:lnTo>
                <a:lnTo>
                  <a:pt x="12573" y="44576"/>
                </a:lnTo>
                <a:close/>
                <a:moveTo>
                  <a:pt x="15875" y="45465"/>
                </a:moveTo>
                <a:lnTo>
                  <a:pt x="15748" y="56387"/>
                </a:lnTo>
                <a:lnTo>
                  <a:pt x="25165" y="51015"/>
                </a:lnTo>
                <a:lnTo>
                  <a:pt x="15875" y="45465"/>
                </a:lnTo>
                <a:close/>
                <a:moveTo>
                  <a:pt x="25165" y="51015"/>
                </a:moveTo>
                <a:lnTo>
                  <a:pt x="15748" y="56387"/>
                </a:lnTo>
                <a:lnTo>
                  <a:pt x="34160" y="56387"/>
                </a:lnTo>
                <a:lnTo>
                  <a:pt x="25165" y="51015"/>
                </a:lnTo>
                <a:close/>
                <a:moveTo>
                  <a:pt x="34893" y="45465"/>
                </a:moveTo>
                <a:lnTo>
                  <a:pt x="15875" y="45465"/>
                </a:lnTo>
                <a:lnTo>
                  <a:pt x="25165" y="51015"/>
                </a:lnTo>
                <a:lnTo>
                  <a:pt x="34893" y="45465"/>
                </a:lnTo>
                <a:close/>
                <a:moveTo>
                  <a:pt x="36451" y="44576"/>
                </a:moveTo>
                <a:lnTo>
                  <a:pt x="12573" y="44576"/>
                </a:lnTo>
                <a:lnTo>
                  <a:pt x="36060" y="44800"/>
                </a:lnTo>
                <a:lnTo>
                  <a:pt x="36451" y="44576"/>
                </a:lnTo>
                <a:close/>
              </a:path>
            </a:pathLst>
          </a:custGeom>
          <a:solidFill>
            <a:srgbClr val="497DB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56"/>
          <p:cNvSpPr/>
          <p:nvPr/>
        </p:nvSpPr>
        <p:spPr>
          <a:xfrm>
            <a:off x="4561920" y="4605840"/>
            <a:ext cx="1883520" cy="102960"/>
          </a:xfrm>
          <a:custGeom>
            <a:avLst/>
            <a:gdLst/>
            <a:ahLst/>
            <a:cxnLst/>
            <a:rect l="l" t="t" r="r" b="b"/>
            <a:pathLst>
              <a:path w="1413510" h="103504">
                <a:moveTo>
                  <a:pt x="89662" y="0"/>
                </a:moveTo>
                <a:lnTo>
                  <a:pt x="86487" y="1651"/>
                </a:lnTo>
                <a:lnTo>
                  <a:pt x="0" y="49911"/>
                </a:lnTo>
                <a:lnTo>
                  <a:pt x="84582" y="101473"/>
                </a:lnTo>
                <a:lnTo>
                  <a:pt x="87630" y="103378"/>
                </a:lnTo>
                <a:lnTo>
                  <a:pt x="91440" y="102362"/>
                </a:lnTo>
                <a:lnTo>
                  <a:pt x="93345" y="99441"/>
                </a:lnTo>
                <a:lnTo>
                  <a:pt x="95123" y="96393"/>
                </a:lnTo>
                <a:lnTo>
                  <a:pt x="94234" y="92456"/>
                </a:lnTo>
                <a:lnTo>
                  <a:pt x="91186" y="90678"/>
                </a:lnTo>
                <a:lnTo>
                  <a:pt x="35977" y="56975"/>
                </a:lnTo>
                <a:lnTo>
                  <a:pt x="12446" y="56515"/>
                </a:lnTo>
                <a:lnTo>
                  <a:pt x="12700" y="43815"/>
                </a:lnTo>
                <a:lnTo>
                  <a:pt x="36996" y="43815"/>
                </a:lnTo>
                <a:lnTo>
                  <a:pt x="92710" y="12700"/>
                </a:lnTo>
                <a:lnTo>
                  <a:pt x="95758" y="11049"/>
                </a:lnTo>
                <a:lnTo>
                  <a:pt x="96900" y="7239"/>
                </a:lnTo>
                <a:lnTo>
                  <a:pt x="95123" y="4064"/>
                </a:lnTo>
                <a:lnTo>
                  <a:pt x="93472" y="1016"/>
                </a:lnTo>
                <a:lnTo>
                  <a:pt x="89662" y="0"/>
                </a:lnTo>
                <a:close/>
                <a:moveTo>
                  <a:pt x="36173" y="44274"/>
                </a:moveTo>
                <a:lnTo>
                  <a:pt x="25205" y="50400"/>
                </a:lnTo>
                <a:lnTo>
                  <a:pt x="35977" y="56975"/>
                </a:lnTo>
                <a:lnTo>
                  <a:pt x="1413002" y="83947"/>
                </a:lnTo>
                <a:lnTo>
                  <a:pt x="1413256" y="71247"/>
                </a:lnTo>
                <a:lnTo>
                  <a:pt x="36173" y="44274"/>
                </a:lnTo>
                <a:close/>
                <a:moveTo>
                  <a:pt x="12700" y="43815"/>
                </a:moveTo>
                <a:lnTo>
                  <a:pt x="12446" y="56515"/>
                </a:lnTo>
                <a:lnTo>
                  <a:pt x="35977" y="56975"/>
                </a:lnTo>
                <a:lnTo>
                  <a:pt x="33974" y="55753"/>
                </a:lnTo>
                <a:lnTo>
                  <a:pt x="15621" y="55753"/>
                </a:lnTo>
                <a:lnTo>
                  <a:pt x="15875" y="44704"/>
                </a:lnTo>
                <a:lnTo>
                  <a:pt x="35404" y="44704"/>
                </a:lnTo>
                <a:lnTo>
                  <a:pt x="36173" y="44274"/>
                </a:lnTo>
                <a:lnTo>
                  <a:pt x="12700" y="43815"/>
                </a:lnTo>
                <a:close/>
                <a:moveTo>
                  <a:pt x="15875" y="44704"/>
                </a:moveTo>
                <a:lnTo>
                  <a:pt x="15621" y="55753"/>
                </a:lnTo>
                <a:lnTo>
                  <a:pt x="25205" y="50400"/>
                </a:lnTo>
                <a:lnTo>
                  <a:pt x="15875" y="44704"/>
                </a:lnTo>
                <a:close/>
                <a:moveTo>
                  <a:pt x="25205" y="50400"/>
                </a:moveTo>
                <a:lnTo>
                  <a:pt x="15621" y="55753"/>
                </a:lnTo>
                <a:lnTo>
                  <a:pt x="33974" y="55753"/>
                </a:lnTo>
                <a:lnTo>
                  <a:pt x="25205" y="50400"/>
                </a:lnTo>
                <a:close/>
                <a:moveTo>
                  <a:pt x="35404" y="44704"/>
                </a:moveTo>
                <a:lnTo>
                  <a:pt x="15875" y="44704"/>
                </a:lnTo>
                <a:lnTo>
                  <a:pt x="25205" y="50400"/>
                </a:lnTo>
                <a:lnTo>
                  <a:pt x="35404" y="44704"/>
                </a:lnTo>
                <a:close/>
                <a:moveTo>
                  <a:pt x="36996" y="43815"/>
                </a:moveTo>
                <a:lnTo>
                  <a:pt x="12700" y="43815"/>
                </a:lnTo>
                <a:lnTo>
                  <a:pt x="36173" y="44274"/>
                </a:lnTo>
                <a:lnTo>
                  <a:pt x="36996" y="43815"/>
                </a:lnTo>
                <a:close/>
              </a:path>
            </a:pathLst>
          </a:custGeom>
          <a:solidFill>
            <a:srgbClr val="497DB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57"/>
          <p:cNvSpPr/>
          <p:nvPr/>
        </p:nvSpPr>
        <p:spPr>
          <a:xfrm>
            <a:off x="4580160" y="5215680"/>
            <a:ext cx="1883520" cy="102960"/>
          </a:xfrm>
          <a:custGeom>
            <a:avLst/>
            <a:gdLst/>
            <a:ahLst/>
            <a:cxnLst/>
            <a:rect l="l" t="t" r="r" b="b"/>
            <a:pathLst>
              <a:path w="1413510" h="103504">
                <a:moveTo>
                  <a:pt x="89662" y="0"/>
                </a:moveTo>
                <a:lnTo>
                  <a:pt x="86487" y="1651"/>
                </a:lnTo>
                <a:lnTo>
                  <a:pt x="0" y="49911"/>
                </a:lnTo>
                <a:lnTo>
                  <a:pt x="84581" y="101473"/>
                </a:lnTo>
                <a:lnTo>
                  <a:pt x="87629" y="103378"/>
                </a:lnTo>
                <a:lnTo>
                  <a:pt x="91439" y="102362"/>
                </a:lnTo>
                <a:lnTo>
                  <a:pt x="93344" y="99441"/>
                </a:lnTo>
                <a:lnTo>
                  <a:pt x="95123" y="96393"/>
                </a:lnTo>
                <a:lnTo>
                  <a:pt x="94233" y="92456"/>
                </a:lnTo>
                <a:lnTo>
                  <a:pt x="91186" y="90678"/>
                </a:lnTo>
                <a:lnTo>
                  <a:pt x="35977" y="56975"/>
                </a:lnTo>
                <a:lnTo>
                  <a:pt x="12445" y="56515"/>
                </a:lnTo>
                <a:lnTo>
                  <a:pt x="12700" y="43815"/>
                </a:lnTo>
                <a:lnTo>
                  <a:pt x="36996" y="43815"/>
                </a:lnTo>
                <a:lnTo>
                  <a:pt x="92709" y="12700"/>
                </a:lnTo>
                <a:lnTo>
                  <a:pt x="95757" y="11049"/>
                </a:lnTo>
                <a:lnTo>
                  <a:pt x="96900" y="7239"/>
                </a:lnTo>
                <a:lnTo>
                  <a:pt x="95123" y="4064"/>
                </a:lnTo>
                <a:lnTo>
                  <a:pt x="93471" y="1016"/>
                </a:lnTo>
                <a:lnTo>
                  <a:pt x="89662" y="0"/>
                </a:lnTo>
                <a:close/>
                <a:moveTo>
                  <a:pt x="36173" y="44274"/>
                </a:moveTo>
                <a:lnTo>
                  <a:pt x="25205" y="50400"/>
                </a:lnTo>
                <a:lnTo>
                  <a:pt x="35977" y="56975"/>
                </a:lnTo>
                <a:lnTo>
                  <a:pt x="1413002" y="83947"/>
                </a:lnTo>
                <a:lnTo>
                  <a:pt x="1413255" y="71247"/>
                </a:lnTo>
                <a:lnTo>
                  <a:pt x="36173" y="44274"/>
                </a:lnTo>
                <a:close/>
                <a:moveTo>
                  <a:pt x="12700" y="43815"/>
                </a:moveTo>
                <a:lnTo>
                  <a:pt x="12445" y="56515"/>
                </a:lnTo>
                <a:lnTo>
                  <a:pt x="35977" y="56975"/>
                </a:lnTo>
                <a:lnTo>
                  <a:pt x="33974" y="55753"/>
                </a:lnTo>
                <a:lnTo>
                  <a:pt x="15620" y="55753"/>
                </a:lnTo>
                <a:lnTo>
                  <a:pt x="15875" y="44704"/>
                </a:lnTo>
                <a:lnTo>
                  <a:pt x="35404" y="44704"/>
                </a:lnTo>
                <a:lnTo>
                  <a:pt x="36173" y="44274"/>
                </a:lnTo>
                <a:lnTo>
                  <a:pt x="12700" y="43815"/>
                </a:lnTo>
                <a:close/>
                <a:moveTo>
                  <a:pt x="15875" y="44704"/>
                </a:moveTo>
                <a:lnTo>
                  <a:pt x="15620" y="55753"/>
                </a:lnTo>
                <a:lnTo>
                  <a:pt x="25205" y="50400"/>
                </a:lnTo>
                <a:lnTo>
                  <a:pt x="15875" y="44704"/>
                </a:lnTo>
                <a:close/>
                <a:moveTo>
                  <a:pt x="25205" y="50400"/>
                </a:moveTo>
                <a:lnTo>
                  <a:pt x="15620" y="55753"/>
                </a:lnTo>
                <a:lnTo>
                  <a:pt x="33974" y="55753"/>
                </a:lnTo>
                <a:lnTo>
                  <a:pt x="25205" y="50400"/>
                </a:lnTo>
                <a:close/>
                <a:moveTo>
                  <a:pt x="35404" y="44704"/>
                </a:moveTo>
                <a:lnTo>
                  <a:pt x="15875" y="44704"/>
                </a:lnTo>
                <a:lnTo>
                  <a:pt x="25205" y="50400"/>
                </a:lnTo>
                <a:lnTo>
                  <a:pt x="35404" y="44704"/>
                </a:lnTo>
                <a:close/>
                <a:moveTo>
                  <a:pt x="36996" y="43815"/>
                </a:moveTo>
                <a:lnTo>
                  <a:pt x="12700" y="43815"/>
                </a:lnTo>
                <a:lnTo>
                  <a:pt x="36173" y="44274"/>
                </a:lnTo>
                <a:lnTo>
                  <a:pt x="36996" y="43815"/>
                </a:lnTo>
                <a:close/>
              </a:path>
            </a:pathLst>
          </a:custGeom>
          <a:solidFill>
            <a:srgbClr val="497DB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58"/>
          <p:cNvSpPr/>
          <p:nvPr/>
        </p:nvSpPr>
        <p:spPr>
          <a:xfrm>
            <a:off x="4618560" y="5768640"/>
            <a:ext cx="1883520" cy="102960"/>
          </a:xfrm>
          <a:custGeom>
            <a:avLst/>
            <a:gdLst/>
            <a:ahLst/>
            <a:cxnLst/>
            <a:rect l="l" t="t" r="r" b="b"/>
            <a:pathLst>
              <a:path w="1413510" h="103504">
                <a:moveTo>
                  <a:pt x="89662" y="0"/>
                </a:moveTo>
                <a:lnTo>
                  <a:pt x="86487" y="1714"/>
                </a:lnTo>
                <a:lnTo>
                  <a:pt x="0" y="49961"/>
                </a:lnTo>
                <a:lnTo>
                  <a:pt x="84582" y="101561"/>
                </a:lnTo>
                <a:lnTo>
                  <a:pt x="87630" y="103390"/>
                </a:lnTo>
                <a:lnTo>
                  <a:pt x="91439" y="102438"/>
                </a:lnTo>
                <a:lnTo>
                  <a:pt x="93345" y="99453"/>
                </a:lnTo>
                <a:lnTo>
                  <a:pt x="95123" y="96456"/>
                </a:lnTo>
                <a:lnTo>
                  <a:pt x="94234" y="92544"/>
                </a:lnTo>
                <a:lnTo>
                  <a:pt x="35931" y="57013"/>
                </a:lnTo>
                <a:lnTo>
                  <a:pt x="12446" y="56553"/>
                </a:lnTo>
                <a:lnTo>
                  <a:pt x="12700" y="43853"/>
                </a:lnTo>
                <a:lnTo>
                  <a:pt x="36977" y="43853"/>
                </a:lnTo>
                <a:lnTo>
                  <a:pt x="95758" y="11099"/>
                </a:lnTo>
                <a:lnTo>
                  <a:pt x="96900" y="7226"/>
                </a:lnTo>
                <a:lnTo>
                  <a:pt x="95123" y="4165"/>
                </a:lnTo>
                <a:lnTo>
                  <a:pt x="93472" y="1104"/>
                </a:lnTo>
                <a:lnTo>
                  <a:pt x="89662" y="0"/>
                </a:lnTo>
                <a:close/>
                <a:moveTo>
                  <a:pt x="36151" y="44313"/>
                </a:moveTo>
                <a:lnTo>
                  <a:pt x="25155" y="50440"/>
                </a:lnTo>
                <a:lnTo>
                  <a:pt x="35931" y="57013"/>
                </a:lnTo>
                <a:lnTo>
                  <a:pt x="1413002" y="84023"/>
                </a:lnTo>
                <a:lnTo>
                  <a:pt x="1413256" y="71323"/>
                </a:lnTo>
                <a:lnTo>
                  <a:pt x="36151" y="44313"/>
                </a:lnTo>
                <a:close/>
                <a:moveTo>
                  <a:pt x="12700" y="43853"/>
                </a:moveTo>
                <a:lnTo>
                  <a:pt x="12446" y="56553"/>
                </a:lnTo>
                <a:lnTo>
                  <a:pt x="35931" y="57013"/>
                </a:lnTo>
                <a:lnTo>
                  <a:pt x="33864" y="55753"/>
                </a:lnTo>
                <a:lnTo>
                  <a:pt x="15621" y="55753"/>
                </a:lnTo>
                <a:lnTo>
                  <a:pt x="15875" y="44780"/>
                </a:lnTo>
                <a:lnTo>
                  <a:pt x="35313" y="44780"/>
                </a:lnTo>
                <a:lnTo>
                  <a:pt x="36151" y="44313"/>
                </a:lnTo>
                <a:lnTo>
                  <a:pt x="12700" y="43853"/>
                </a:lnTo>
                <a:close/>
                <a:moveTo>
                  <a:pt x="15875" y="44780"/>
                </a:moveTo>
                <a:lnTo>
                  <a:pt x="15621" y="55753"/>
                </a:lnTo>
                <a:lnTo>
                  <a:pt x="25155" y="50440"/>
                </a:lnTo>
                <a:lnTo>
                  <a:pt x="15875" y="44780"/>
                </a:lnTo>
                <a:close/>
                <a:moveTo>
                  <a:pt x="25155" y="50440"/>
                </a:moveTo>
                <a:lnTo>
                  <a:pt x="15621" y="55753"/>
                </a:lnTo>
                <a:lnTo>
                  <a:pt x="33864" y="55753"/>
                </a:lnTo>
                <a:lnTo>
                  <a:pt x="25155" y="50440"/>
                </a:lnTo>
                <a:close/>
                <a:moveTo>
                  <a:pt x="35313" y="44780"/>
                </a:moveTo>
                <a:lnTo>
                  <a:pt x="15875" y="44780"/>
                </a:lnTo>
                <a:lnTo>
                  <a:pt x="25155" y="50440"/>
                </a:lnTo>
                <a:lnTo>
                  <a:pt x="35313" y="44780"/>
                </a:lnTo>
                <a:close/>
                <a:moveTo>
                  <a:pt x="36977" y="43853"/>
                </a:moveTo>
                <a:lnTo>
                  <a:pt x="12700" y="43853"/>
                </a:lnTo>
                <a:lnTo>
                  <a:pt x="36151" y="44313"/>
                </a:lnTo>
                <a:lnTo>
                  <a:pt x="36977" y="43853"/>
                </a:lnTo>
                <a:close/>
              </a:path>
            </a:pathLst>
          </a:custGeom>
          <a:solidFill>
            <a:srgbClr val="497DB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5" name="Picture 354"/>
          <p:cNvPicPr/>
          <p:nvPr/>
        </p:nvPicPr>
        <p:blipFill>
          <a:blip r:embed="rId6"/>
          <a:stretch/>
        </p:blipFill>
        <p:spPr>
          <a:xfrm>
            <a:off x="3675840" y="926280"/>
            <a:ext cx="3901440" cy="5243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69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90033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Trebuchet MS" pitchFamily="34" charset="0"/>
              </a:rPr>
              <a:t>Point Processing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219201"/>
            <a:ext cx="109728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The simplest kind of range transformations are those independent of position </a:t>
            </a:r>
            <a:r>
              <a:rPr lang="en-US" i="1" dirty="0" err="1" smtClean="0">
                <a:solidFill>
                  <a:srgbClr val="002060"/>
                </a:solidFill>
              </a:rPr>
              <a:t>x,y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rgbClr val="002060"/>
                </a:solidFill>
              </a:rPr>
              <a:t>                              g = T(f)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This is called point processing.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>Important:</a:t>
            </a:r>
            <a:r>
              <a:rPr lang="en-US" dirty="0" smtClean="0">
                <a:solidFill>
                  <a:srgbClr val="002060"/>
                </a:solidFill>
              </a:rPr>
              <a:t> every pixel for itself – spatial information completely lost!</a:t>
            </a:r>
          </a:p>
        </p:txBody>
      </p:sp>
    </p:spTree>
    <p:extLst>
      <p:ext uri="{BB962C8B-B14F-4D97-AF65-F5344CB8AC3E}">
        <p14:creationId xmlns:p14="http://schemas.microsoft.com/office/powerpoint/2010/main" val="29146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2255573" y="129960"/>
            <a:ext cx="6499147" cy="8507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3800" b="0" strike="noStrike" spc="-21" dirty="0">
                <a:solidFill>
                  <a:srgbClr val="000000"/>
                </a:solidFill>
                <a:latin typeface="Trebuchet MS" pitchFamily="34" charset="0"/>
              </a:rPr>
              <a:t>Histogram</a:t>
            </a:r>
            <a:r>
              <a:rPr lang="en-US" sz="3800" b="0" strike="noStrike" spc="-8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800" b="0" strike="noStrike" spc="-12" dirty="0">
                <a:solidFill>
                  <a:srgbClr val="000000"/>
                </a:solidFill>
                <a:latin typeface="Trebuchet MS" pitchFamily="34" charset="0"/>
              </a:rPr>
              <a:t>Matching</a:t>
            </a:r>
            <a:endParaRPr lang="en-US" sz="3800" b="0" strike="noStrike" spc="-1" dirty="0">
              <a:latin typeface="Trebuchet MS" pitchFamily="34" charset="0"/>
            </a:endParaRPr>
          </a:p>
        </p:txBody>
      </p:sp>
      <p:sp>
        <p:nvSpPr>
          <p:cNvPr id="357" name="CustomShape 2"/>
          <p:cNvSpPr/>
          <p:nvPr/>
        </p:nvSpPr>
        <p:spPr>
          <a:xfrm>
            <a:off x="497760" y="1620000"/>
            <a:ext cx="8509920" cy="37461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3"/>
          <p:cNvSpPr/>
          <p:nvPr/>
        </p:nvSpPr>
        <p:spPr>
          <a:xfrm>
            <a:off x="9474240" y="1666800"/>
            <a:ext cx="2116746" cy="30765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5401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3434400" y="129960"/>
            <a:ext cx="6310005" cy="8507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3800" b="0" strike="noStrike" spc="-21" dirty="0">
                <a:solidFill>
                  <a:srgbClr val="000000"/>
                </a:solidFill>
                <a:latin typeface="Trebuchet MS" pitchFamily="34" charset="0"/>
              </a:rPr>
              <a:t>Histogram</a:t>
            </a:r>
            <a:r>
              <a:rPr lang="en-US" sz="3800" b="0" strike="noStrike" spc="-8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800" b="0" strike="noStrike" spc="-12" dirty="0">
                <a:solidFill>
                  <a:srgbClr val="000000"/>
                </a:solidFill>
                <a:latin typeface="Trebuchet MS" pitchFamily="34" charset="0"/>
              </a:rPr>
              <a:t>Matching</a:t>
            </a:r>
            <a:endParaRPr lang="en-US" sz="3800" b="0" strike="noStrike" spc="-1" dirty="0">
              <a:latin typeface="Trebuchet MS" pitchFamily="34" charset="0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473280" y="980728"/>
            <a:ext cx="7445760" cy="51501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3"/>
          <p:cNvSpPr/>
          <p:nvPr/>
        </p:nvSpPr>
        <p:spPr>
          <a:xfrm>
            <a:off x="9025920" y="1330200"/>
            <a:ext cx="2281731" cy="38905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5590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3434400" y="129960"/>
            <a:ext cx="7270112" cy="115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3800" b="0" strike="noStrike" spc="-21" dirty="0">
                <a:solidFill>
                  <a:srgbClr val="000000"/>
                </a:solidFill>
                <a:latin typeface="Trebuchet MS" pitchFamily="34" charset="0"/>
              </a:rPr>
              <a:t>Histogram</a:t>
            </a:r>
            <a:r>
              <a:rPr lang="en-US" sz="3800" b="0" strike="noStrike" spc="-8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800" b="0" strike="noStrike" spc="-12" dirty="0">
                <a:solidFill>
                  <a:srgbClr val="000000"/>
                </a:solidFill>
                <a:latin typeface="Trebuchet MS" pitchFamily="34" charset="0"/>
              </a:rPr>
              <a:t>Matching</a:t>
            </a:r>
            <a:endParaRPr lang="en-US" sz="3800" b="0" strike="noStrike" spc="-1" dirty="0">
              <a:latin typeface="Trebuchet MS" pitchFamily="34" charset="0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920160" y="947551"/>
            <a:ext cx="6884640" cy="51764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3"/>
          <p:cNvSpPr/>
          <p:nvPr/>
        </p:nvSpPr>
        <p:spPr>
          <a:xfrm>
            <a:off x="8137920" y="1382760"/>
            <a:ext cx="2165179" cy="270000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742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istogram matching of two images in Python 2.x? - Stack Overfl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044" y="2739371"/>
            <a:ext cx="4678105" cy="2878833"/>
          </a:xfrm>
          <a:prstGeom prst="rect">
            <a:avLst/>
          </a:prstGeom>
          <a:noFill/>
        </p:spPr>
      </p:pic>
      <p:pic>
        <p:nvPicPr>
          <p:cNvPr id="96260" name="Picture 4" descr="Image Histogram Matching with Polynomia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5557" y="2393984"/>
            <a:ext cx="4524458" cy="3388978"/>
          </a:xfrm>
          <a:prstGeom prst="rect">
            <a:avLst/>
          </a:prstGeom>
          <a:noFill/>
        </p:spPr>
      </p:pic>
      <p:sp>
        <p:nvSpPr>
          <p:cNvPr id="4" name="CustomShape 1"/>
          <p:cNvSpPr/>
          <p:nvPr/>
        </p:nvSpPr>
        <p:spPr>
          <a:xfrm>
            <a:off x="3434400" y="129960"/>
            <a:ext cx="4844627" cy="115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3800" b="0" strike="noStrike" spc="-21" dirty="0">
                <a:solidFill>
                  <a:srgbClr val="000000"/>
                </a:solidFill>
                <a:latin typeface="Trebuchet MS" pitchFamily="34" charset="0"/>
              </a:rPr>
              <a:t>Histogram</a:t>
            </a:r>
            <a:r>
              <a:rPr lang="en-US" sz="3800" b="0" strike="noStrike" spc="-8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800" b="0" strike="noStrike" spc="-12" dirty="0">
                <a:solidFill>
                  <a:srgbClr val="000000"/>
                </a:solidFill>
                <a:latin typeface="Trebuchet MS" pitchFamily="34" charset="0"/>
              </a:rPr>
              <a:t>Matching</a:t>
            </a:r>
            <a:endParaRPr lang="en-US" sz="3800" b="0" strike="noStrike" spc="-1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1977600" y="43560"/>
            <a:ext cx="8233920" cy="88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4000" b="0" strike="noStrike" spc="-12" dirty="0">
                <a:solidFill>
                  <a:srgbClr val="000000"/>
                </a:solidFill>
                <a:latin typeface="Trebuchet MS" pitchFamily="34" charset="0"/>
              </a:rPr>
              <a:t>Local </a:t>
            </a:r>
            <a:r>
              <a:rPr lang="en-US" sz="4000" b="0" strike="noStrike" spc="-21" dirty="0">
                <a:solidFill>
                  <a:srgbClr val="000000"/>
                </a:solidFill>
                <a:latin typeface="Trebuchet MS" pitchFamily="34" charset="0"/>
              </a:rPr>
              <a:t>Histogram</a:t>
            </a:r>
            <a:r>
              <a:rPr lang="en-US" sz="4000" b="0" strike="noStrike" spc="-35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b="0" strike="noStrike" spc="-12" dirty="0">
                <a:solidFill>
                  <a:srgbClr val="000000"/>
                </a:solidFill>
                <a:latin typeface="Trebuchet MS" pitchFamily="34" charset="0"/>
              </a:rPr>
              <a:t>Processing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105120" y="933480"/>
            <a:ext cx="11982720" cy="595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355680" indent="-342360" algn="just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5">
                <a:solidFill>
                  <a:srgbClr val="000000"/>
                </a:solidFill>
                <a:latin typeface="Calibri"/>
                <a:ea typeface="DejaVu Sans"/>
              </a:rPr>
              <a:t>Histogram </a:t>
            </a:r>
            <a:r>
              <a:rPr lang="en-US" sz="2600" b="0" strike="noStrike" spc="-12">
                <a:solidFill>
                  <a:srgbClr val="000000"/>
                </a:solidFill>
                <a:latin typeface="Calibri"/>
                <a:ea typeface="DejaVu Sans"/>
              </a:rPr>
              <a:t>Processing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methods discussed in 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600" b="0" strike="noStrike" spc="-12">
                <a:solidFill>
                  <a:srgbClr val="000000"/>
                </a:solidFill>
                <a:latin typeface="Calibri"/>
                <a:ea typeface="DejaVu Sans"/>
              </a:rPr>
              <a:t>previous two 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sections </a:t>
            </a:r>
            <a:r>
              <a:rPr lang="en-US" sz="2600" b="0" strike="noStrike" spc="-12">
                <a:solidFill>
                  <a:srgbClr val="000000"/>
                </a:solidFill>
                <a:latin typeface="Calibri"/>
                <a:ea typeface="DejaVu Sans"/>
              </a:rPr>
              <a:t>are </a:t>
            </a:r>
            <a:r>
              <a:rPr lang="en-US" sz="2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Global,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in 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600" b="0" strike="noStrike" spc="-12">
                <a:solidFill>
                  <a:srgbClr val="000000"/>
                </a:solidFill>
                <a:latin typeface="Calibri"/>
                <a:ea typeface="DejaVu Sans"/>
              </a:rPr>
              <a:t>sense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that </a:t>
            </a:r>
            <a:r>
              <a:rPr lang="en-US" sz="2600" b="0" strike="noStrike" spc="-21">
                <a:solidFill>
                  <a:srgbClr val="000000"/>
                </a:solidFill>
                <a:latin typeface="Calibri"/>
                <a:ea typeface="DejaVu Sans"/>
              </a:rPr>
              <a:t>pixels </a:t>
            </a:r>
            <a:r>
              <a:rPr lang="en-US" sz="2600" b="0" strike="noStrike" spc="-12">
                <a:solidFill>
                  <a:srgbClr val="000000"/>
                </a:solidFill>
                <a:latin typeface="Calibri"/>
                <a:ea typeface="DejaVu Sans"/>
              </a:rPr>
              <a:t>are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modified </a:t>
            </a:r>
            <a:r>
              <a:rPr lang="en-US" sz="2600" b="0" strike="noStrike" spc="-12">
                <a:solidFill>
                  <a:srgbClr val="000000"/>
                </a:solidFill>
                <a:latin typeface="Calibri"/>
                <a:ea typeface="DejaVu Sans"/>
              </a:rPr>
              <a:t>by 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  </a:t>
            </a:r>
            <a:r>
              <a:rPr lang="en-US" sz="2600" b="0" strike="noStrike" spc="-15">
                <a:solidFill>
                  <a:srgbClr val="000000"/>
                </a:solidFill>
                <a:latin typeface="Calibri"/>
                <a:ea typeface="DejaVu Sans"/>
              </a:rPr>
              <a:t>transformation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function based on 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600" b="0" strike="noStrike" spc="-12">
                <a:solidFill>
                  <a:srgbClr val="000000"/>
                </a:solidFill>
                <a:latin typeface="Calibri"/>
                <a:ea typeface="DejaVu Sans"/>
              </a:rPr>
              <a:t>intensity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distribution </a:t>
            </a:r>
            <a:r>
              <a:rPr lang="en-US" sz="2600" b="0" strike="noStrike" spc="-12">
                <a:solidFill>
                  <a:srgbClr val="000000"/>
                </a:solidFill>
                <a:latin typeface="Calibri"/>
                <a:ea typeface="DejaVu Sans"/>
              </a:rPr>
              <a:t>of  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an </a:t>
            </a:r>
            <a:r>
              <a:rPr lang="en-US" sz="2600" b="0" strike="noStrike" spc="-12">
                <a:solidFill>
                  <a:srgbClr val="000000"/>
                </a:solidFill>
                <a:latin typeface="Calibri"/>
                <a:ea typeface="DejaVu Sans"/>
              </a:rPr>
              <a:t>entire</a:t>
            </a:r>
            <a:r>
              <a:rPr lang="en-US" sz="2600" b="0" strike="noStrike" spc="-4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image.</a:t>
            </a:r>
            <a:endParaRPr lang="en-US" sz="2600" b="0" strike="noStrike" spc="-1">
              <a:latin typeface="Arial"/>
            </a:endParaRPr>
          </a:p>
          <a:p>
            <a:pPr marL="355680" indent="-342360" algn="just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5">
                <a:solidFill>
                  <a:srgbClr val="000000"/>
                </a:solidFill>
                <a:latin typeface="Calibri"/>
                <a:ea typeface="DejaVu Sans"/>
              </a:rPr>
              <a:t>There </a:t>
            </a:r>
            <a:r>
              <a:rPr lang="en-US" sz="2600" b="0" strike="noStrike" spc="-12">
                <a:solidFill>
                  <a:srgbClr val="000000"/>
                </a:solidFill>
                <a:latin typeface="Calibri"/>
                <a:ea typeface="DejaVu Sans"/>
              </a:rPr>
              <a:t>are some cases 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which 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it is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necessary </a:t>
            </a:r>
            <a:r>
              <a:rPr lang="en-US" sz="2600" b="0" strike="noStrike" spc="-15">
                <a:solidFill>
                  <a:srgbClr val="000000"/>
                </a:solidFill>
                <a:latin typeface="Calibri"/>
                <a:ea typeface="DejaVu Sans"/>
              </a:rPr>
              <a:t>to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enhance </a:t>
            </a:r>
            <a:r>
              <a:rPr lang="en-US" sz="2600" b="0" strike="noStrike" spc="-12">
                <a:solidFill>
                  <a:srgbClr val="000000"/>
                </a:solidFill>
                <a:latin typeface="Calibri"/>
                <a:ea typeface="DejaVu Sans"/>
              </a:rPr>
              <a:t>detail  </a:t>
            </a:r>
            <a:r>
              <a:rPr lang="en-US" sz="2600" b="0" strike="noStrike" spc="-15">
                <a:solidFill>
                  <a:srgbClr val="000000"/>
                </a:solidFill>
                <a:latin typeface="Calibri"/>
                <a:ea typeface="DejaVu Sans"/>
              </a:rPr>
              <a:t>over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small </a:t>
            </a:r>
            <a:r>
              <a:rPr lang="en-US" sz="2600" b="0" strike="noStrike" spc="-12">
                <a:solidFill>
                  <a:srgbClr val="000000"/>
                </a:solidFill>
                <a:latin typeface="Calibri"/>
                <a:ea typeface="DejaVu Sans"/>
              </a:rPr>
              <a:t>areas 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 an</a:t>
            </a:r>
            <a:r>
              <a:rPr lang="en-US" sz="2600" b="0" strike="noStrike" spc="-12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image.</a:t>
            </a:r>
            <a:endParaRPr lang="en-US" sz="2600" b="0" strike="noStrike" spc="-1">
              <a:latin typeface="Arial"/>
            </a:endParaRPr>
          </a:p>
          <a:p>
            <a:pPr marL="355680" indent="-342360" algn="just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This </a:t>
            </a:r>
            <a:r>
              <a:rPr lang="en-US" sz="2600" b="0" strike="noStrike" spc="-15">
                <a:solidFill>
                  <a:srgbClr val="000000"/>
                </a:solidFill>
                <a:latin typeface="Calibri"/>
                <a:ea typeface="DejaVu Sans"/>
              </a:rPr>
              <a:t>procedure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is </a:t>
            </a:r>
            <a:r>
              <a:rPr lang="en-US" sz="2600" b="0" strike="noStrike" spc="-15">
                <a:solidFill>
                  <a:srgbClr val="000000"/>
                </a:solidFill>
                <a:latin typeface="Calibri"/>
                <a:ea typeface="DejaVu Sans"/>
              </a:rPr>
              <a:t>to </a:t>
            </a:r>
            <a:r>
              <a:rPr lang="en-US" sz="2600" b="0" strike="noStrike" spc="-12">
                <a:solidFill>
                  <a:srgbClr val="000000"/>
                </a:solidFill>
                <a:latin typeface="Calibri"/>
                <a:ea typeface="DejaVu Sans"/>
              </a:rPr>
              <a:t>define 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neighborhood 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and </a:t>
            </a:r>
            <a:r>
              <a:rPr lang="en-US" sz="2600" b="0" strike="noStrike" spc="-15">
                <a:solidFill>
                  <a:srgbClr val="000000"/>
                </a:solidFill>
                <a:latin typeface="Calibri"/>
                <a:ea typeface="DejaVu Sans"/>
              </a:rPr>
              <a:t>move 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its </a:t>
            </a:r>
            <a:r>
              <a:rPr lang="en-US" sz="2600" b="0" strike="noStrike" spc="-12">
                <a:solidFill>
                  <a:srgbClr val="000000"/>
                </a:solidFill>
                <a:latin typeface="Calibri"/>
                <a:ea typeface="DejaVu Sans"/>
              </a:rPr>
              <a:t>center  </a:t>
            </a:r>
            <a:r>
              <a:rPr lang="en-US" sz="2600" b="0" strike="noStrike" spc="-15">
                <a:solidFill>
                  <a:srgbClr val="000000"/>
                </a:solidFill>
                <a:latin typeface="Calibri"/>
                <a:ea typeface="DejaVu Sans"/>
              </a:rPr>
              <a:t>pixel </a:t>
            </a:r>
            <a:r>
              <a:rPr lang="en-US" sz="2600" b="0" strike="noStrike" spc="-12">
                <a:solidFill>
                  <a:srgbClr val="000000"/>
                </a:solidFill>
                <a:latin typeface="Calibri"/>
                <a:ea typeface="DejaVu Sans"/>
              </a:rPr>
              <a:t>to </a:t>
            </a:r>
            <a:r>
              <a:rPr lang="en-US" sz="2600" b="0" strike="noStrike" spc="-15">
                <a:solidFill>
                  <a:srgbClr val="000000"/>
                </a:solidFill>
                <a:latin typeface="Calibri"/>
                <a:ea typeface="DejaVu Sans"/>
              </a:rPr>
              <a:t>pixel.</a:t>
            </a:r>
            <a:endParaRPr lang="en-US" sz="2600" b="0" strike="noStrike" spc="-1">
              <a:latin typeface="Arial"/>
            </a:endParaRPr>
          </a:p>
          <a:p>
            <a:pPr marL="355680" indent="-342360" algn="just">
              <a:lnSpc>
                <a:spcPct val="100000"/>
              </a:lnSpc>
              <a:spcBef>
                <a:spcPts val="62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35">
                <a:solidFill>
                  <a:srgbClr val="000000"/>
                </a:solidFill>
                <a:latin typeface="Calibri"/>
                <a:ea typeface="DejaVu Sans"/>
              </a:rPr>
              <a:t>At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each </a:t>
            </a:r>
            <a:r>
              <a:rPr lang="en-US" sz="2600" b="0" strike="noStrike" spc="-12">
                <a:solidFill>
                  <a:srgbClr val="000000"/>
                </a:solidFill>
                <a:latin typeface="Calibri"/>
                <a:ea typeface="DejaVu Sans"/>
              </a:rPr>
              <a:t>location, 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600" b="0" strike="noStrike" spc="-15">
                <a:solidFill>
                  <a:srgbClr val="000000"/>
                </a:solidFill>
                <a:latin typeface="Calibri"/>
                <a:ea typeface="DejaVu Sans"/>
              </a:rPr>
              <a:t>histogram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of 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600" b="0" strike="noStrike" spc="-12">
                <a:solidFill>
                  <a:srgbClr val="000000"/>
                </a:solidFill>
                <a:latin typeface="Calibri"/>
                <a:ea typeface="DejaVu Sans"/>
              </a:rPr>
              <a:t>points 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 the 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neighborhood 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is </a:t>
            </a:r>
            <a:r>
              <a:rPr lang="en-US" sz="2600" b="0" strike="noStrike" spc="-12">
                <a:solidFill>
                  <a:srgbClr val="000000"/>
                </a:solidFill>
                <a:latin typeface="Calibri"/>
                <a:ea typeface="DejaVu Sans"/>
              </a:rPr>
              <a:t>computed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and either 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 </a:t>
            </a:r>
            <a:r>
              <a:rPr lang="en-US" sz="2600" b="0" strike="noStrike" spc="-21">
                <a:solidFill>
                  <a:srgbClr val="000000"/>
                </a:solidFill>
                <a:latin typeface="Calibri"/>
                <a:ea typeface="DejaVu Sans"/>
              </a:rPr>
              <a:t>histogram </a:t>
            </a:r>
            <a:r>
              <a:rPr lang="en-US" sz="2600" b="0" strike="noStrike" spc="-12">
                <a:solidFill>
                  <a:srgbClr val="000000"/>
                </a:solidFill>
                <a:latin typeface="Calibri"/>
                <a:ea typeface="DejaVu Sans"/>
              </a:rPr>
              <a:t>equalization 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or </a:t>
            </a:r>
            <a:r>
              <a:rPr lang="en-US" sz="2600" b="0" strike="noStrike" spc="-15">
                <a:solidFill>
                  <a:srgbClr val="000000"/>
                </a:solidFill>
                <a:latin typeface="Calibri"/>
                <a:ea typeface="DejaVu Sans"/>
              </a:rPr>
              <a:t>histogram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specification </a:t>
            </a:r>
            <a:r>
              <a:rPr lang="en-US" sz="2600" b="0" strike="noStrike" spc="-15">
                <a:solidFill>
                  <a:srgbClr val="000000"/>
                </a:solidFill>
                <a:latin typeface="Calibri"/>
                <a:ea typeface="DejaVu Sans"/>
              </a:rPr>
              <a:t>transformation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function 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is</a:t>
            </a:r>
            <a:r>
              <a:rPr lang="en-US" sz="2600" b="0" strike="noStrike" spc="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obtained.</a:t>
            </a:r>
            <a:endParaRPr lang="en-US" sz="2600" b="0" strike="noStrike" spc="-1">
              <a:latin typeface="Arial"/>
            </a:endParaRPr>
          </a:p>
          <a:p>
            <a:pPr marL="355680" indent="-342360" algn="just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Map the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intensity of 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600" b="0" strike="noStrike" spc="-21">
                <a:solidFill>
                  <a:srgbClr val="000000"/>
                </a:solidFill>
                <a:latin typeface="Calibri"/>
                <a:ea typeface="DejaVu Sans"/>
              </a:rPr>
              <a:t>pixel </a:t>
            </a:r>
            <a:r>
              <a:rPr lang="en-US" sz="2600" b="0" strike="noStrike" spc="-15">
                <a:solidFill>
                  <a:srgbClr val="000000"/>
                </a:solidFill>
                <a:latin typeface="Calibri"/>
                <a:ea typeface="DejaVu Sans"/>
              </a:rPr>
              <a:t>centered 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 the</a:t>
            </a:r>
            <a:r>
              <a:rPr lang="en-US" sz="2600" b="0" strike="noStrike" spc="-72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neighborhood.</a:t>
            </a:r>
            <a:endParaRPr lang="en-US" sz="2600" b="0" strike="noStrike" spc="-1">
              <a:latin typeface="Arial"/>
            </a:endParaRPr>
          </a:p>
          <a:p>
            <a:pPr marL="355680" indent="-342360" algn="just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5">
                <a:solidFill>
                  <a:srgbClr val="000000"/>
                </a:solidFill>
                <a:latin typeface="Calibri"/>
                <a:ea typeface="DejaVu Sans"/>
              </a:rPr>
              <a:t>Center</a:t>
            </a:r>
            <a:r>
              <a:rPr lang="en-US" sz="2600" b="0" strike="noStrike" spc="55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of 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neighborhood region 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is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then </a:t>
            </a:r>
            <a:r>
              <a:rPr lang="en-US" sz="2600" b="0" strike="noStrike" spc="-12">
                <a:solidFill>
                  <a:srgbClr val="000000"/>
                </a:solidFill>
                <a:latin typeface="Calibri"/>
                <a:ea typeface="DejaVu Sans"/>
              </a:rPr>
              <a:t>moved </a:t>
            </a:r>
            <a:r>
              <a:rPr lang="en-US" sz="2600" b="0" strike="noStrike" spc="-15">
                <a:solidFill>
                  <a:srgbClr val="000000"/>
                </a:solidFill>
                <a:latin typeface="Calibri"/>
                <a:ea typeface="DejaVu Sans"/>
              </a:rPr>
              <a:t>to  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an 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adjacent </a:t>
            </a:r>
            <a:r>
              <a:rPr lang="en-US" sz="2600" b="0" strike="noStrike" spc="-21">
                <a:solidFill>
                  <a:srgbClr val="000000"/>
                </a:solidFill>
                <a:latin typeface="Calibri"/>
                <a:ea typeface="DejaVu Sans"/>
              </a:rPr>
              <a:t>pixel </a:t>
            </a:r>
            <a:r>
              <a:rPr lang="en-US" sz="2600" b="0" strike="noStrike" spc="-7">
                <a:solidFill>
                  <a:srgbClr val="000000"/>
                </a:solidFill>
                <a:latin typeface="Calibri"/>
                <a:ea typeface="DejaVu Sans"/>
              </a:rPr>
              <a:t>location 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and the </a:t>
            </a:r>
            <a:r>
              <a:rPr lang="en-US" sz="2600" b="0" strike="noStrike" spc="-12">
                <a:solidFill>
                  <a:srgbClr val="000000"/>
                </a:solidFill>
                <a:latin typeface="Calibri"/>
                <a:ea typeface="DejaVu Sans"/>
              </a:rPr>
              <a:t>procedure </a:t>
            </a: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is</a:t>
            </a:r>
            <a:r>
              <a:rPr lang="en-US" sz="2600" b="0" strike="noStrike" spc="-55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600" b="0" strike="noStrike" spc="-12">
                <a:solidFill>
                  <a:srgbClr val="000000"/>
                </a:solidFill>
                <a:latin typeface="Calibri"/>
                <a:ea typeface="DejaVu Sans"/>
              </a:rPr>
              <a:t>repeated.</a:t>
            </a:r>
            <a:endParaRPr lang="en-US" sz="2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34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1977600" y="43560"/>
            <a:ext cx="9206965" cy="115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4000" spc="-12" dirty="0">
                <a:solidFill>
                  <a:srgbClr val="000000"/>
                </a:solidFill>
                <a:latin typeface="Trebuchet MS" pitchFamily="34" charset="0"/>
              </a:rPr>
              <a:t>Local </a:t>
            </a:r>
            <a:r>
              <a:rPr lang="en-US" sz="4000" spc="-21" dirty="0">
                <a:solidFill>
                  <a:srgbClr val="000000"/>
                </a:solidFill>
                <a:latin typeface="Trebuchet MS" pitchFamily="34" charset="0"/>
              </a:rPr>
              <a:t>Histogram</a:t>
            </a:r>
            <a:r>
              <a:rPr lang="en-US" sz="4000" spc="-35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spc="-12" dirty="0">
                <a:solidFill>
                  <a:srgbClr val="000000"/>
                </a:solidFill>
                <a:latin typeface="Trebuchet MS" pitchFamily="34" charset="0"/>
              </a:rPr>
              <a:t>Processing</a:t>
            </a:r>
            <a:endParaRPr lang="en-US" sz="4000" spc="-1" dirty="0">
              <a:latin typeface="Trebuchet MS" pitchFamily="34" charset="0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105120" y="932040"/>
            <a:ext cx="11981760" cy="31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/>
          <a:lstStyle/>
          <a:p>
            <a:pPr marL="355680" indent="-342360" algn="just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This approach has obvious </a:t>
            </a:r>
            <a:r>
              <a:rPr lang="en-US" sz="2800" b="0" strike="noStrike" spc="-21">
                <a:solidFill>
                  <a:srgbClr val="000000"/>
                </a:solidFill>
                <a:latin typeface="Calibri"/>
                <a:ea typeface="DejaVu Sans"/>
              </a:rPr>
              <a:t>advantages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over repeatedly </a:t>
            </a:r>
            <a:r>
              <a:rPr lang="en-US" sz="2800" b="0" strike="noStrike" spc="596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computing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800" b="0" strike="noStrike" spc="-21">
                <a:solidFill>
                  <a:srgbClr val="000000"/>
                </a:solidFill>
                <a:latin typeface="Calibri"/>
                <a:ea typeface="DejaVu Sans"/>
              </a:rPr>
              <a:t>histogram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of all </a:t>
            </a:r>
            <a:r>
              <a:rPr lang="en-US" sz="2800" b="0" strike="noStrike" spc="-21">
                <a:solidFill>
                  <a:srgbClr val="000000"/>
                </a:solidFill>
                <a:latin typeface="Calibri"/>
                <a:ea typeface="DejaVu Sans"/>
              </a:rPr>
              <a:t>pixels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in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the neighborhood 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region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each time the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region is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moved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one </a:t>
            </a:r>
            <a:r>
              <a:rPr lang="en-US" sz="2800" b="0" strike="noStrike" spc="-26">
                <a:solidFill>
                  <a:srgbClr val="000000"/>
                </a:solidFill>
                <a:latin typeface="Calibri"/>
                <a:ea typeface="DejaVu Sans"/>
              </a:rPr>
              <a:t>pixel</a:t>
            </a:r>
            <a:r>
              <a:rPr lang="en-US" sz="2800" b="0" strike="noStrike" spc="12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location.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2800" b="0" strike="noStrike" spc="-1">
              <a:latin typeface="Arial"/>
            </a:endParaRPr>
          </a:p>
          <a:p>
            <a:pPr marL="355680" indent="-342360" algn="just">
              <a:lnSpc>
                <a:spcPct val="100000"/>
              </a:lnSpc>
              <a:spcBef>
                <a:spcPts val="6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Another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approach used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sometimes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to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reduce computation  is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to</a:t>
            </a:r>
            <a:r>
              <a:rPr lang="en-US" sz="2800" b="0" strike="noStrike" spc="596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utilize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non overlapping regions, but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this method 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usually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produces 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an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undesirable </a:t>
            </a:r>
            <a:r>
              <a:rPr lang="en-US" sz="2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“blocky”</a:t>
            </a:r>
            <a:r>
              <a:rPr lang="en-US" sz="2800" b="0" i="1" strike="noStrike" spc="18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21">
                <a:solidFill>
                  <a:srgbClr val="000000"/>
                </a:solidFill>
                <a:latin typeface="Calibri"/>
                <a:ea typeface="DejaVu Sans"/>
              </a:rPr>
              <a:t>effect.</a:t>
            </a:r>
            <a:endParaRPr lang="en-US" sz="2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828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1977600" y="43560"/>
            <a:ext cx="8233920" cy="86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4000" spc="-12" dirty="0">
                <a:solidFill>
                  <a:srgbClr val="000000"/>
                </a:solidFill>
                <a:latin typeface="Trebuchet MS" pitchFamily="34" charset="0"/>
              </a:rPr>
              <a:t>Local </a:t>
            </a:r>
            <a:r>
              <a:rPr lang="en-US" sz="4000" spc="-21" dirty="0">
                <a:solidFill>
                  <a:srgbClr val="000000"/>
                </a:solidFill>
                <a:latin typeface="Trebuchet MS" pitchFamily="34" charset="0"/>
              </a:rPr>
              <a:t>Histogram</a:t>
            </a:r>
            <a:r>
              <a:rPr lang="en-US" sz="4000" spc="-35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spc="-12" dirty="0">
                <a:solidFill>
                  <a:srgbClr val="000000"/>
                </a:solidFill>
                <a:latin typeface="Trebuchet MS" pitchFamily="34" charset="0"/>
              </a:rPr>
              <a:t>Processing</a:t>
            </a:r>
            <a:endParaRPr lang="en-US" sz="4000" spc="-1" dirty="0">
              <a:latin typeface="Trebuchet MS" pitchFamily="34" charset="0"/>
            </a:endParaRPr>
          </a:p>
        </p:txBody>
      </p:sp>
      <p:sp>
        <p:nvSpPr>
          <p:cNvPr id="370" name="CustomShape 2"/>
          <p:cNvSpPr/>
          <p:nvPr/>
        </p:nvSpPr>
        <p:spPr>
          <a:xfrm>
            <a:off x="234672" y="908720"/>
            <a:ext cx="11513713" cy="5153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76406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3739200" y="43560"/>
            <a:ext cx="5333131" cy="115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4000" b="0" strike="noStrike" spc="-7" dirty="0">
                <a:solidFill>
                  <a:srgbClr val="000000"/>
                </a:solidFill>
                <a:latin typeface="Trebuchet MS" pitchFamily="34" charset="0"/>
              </a:rPr>
              <a:t>Spatial</a:t>
            </a:r>
            <a:r>
              <a:rPr lang="en-US" sz="4000" b="0" strike="noStrike" spc="-66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b="0" strike="noStrike" spc="-7" dirty="0">
                <a:solidFill>
                  <a:srgbClr val="000000"/>
                </a:solidFill>
                <a:latin typeface="Trebuchet MS" pitchFamily="34" charset="0"/>
              </a:rPr>
              <a:t>Filtering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372" name="CustomShape 2"/>
          <p:cNvSpPr/>
          <p:nvPr/>
        </p:nvSpPr>
        <p:spPr>
          <a:xfrm>
            <a:off x="105120" y="846000"/>
            <a:ext cx="11981760" cy="376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7920" rIns="0" bIns="0"/>
          <a:lstStyle/>
          <a:p>
            <a:pPr marL="355680" indent="-342360" algn="just">
              <a:lnSpc>
                <a:spcPct val="100000"/>
              </a:lnSpc>
              <a:spcBef>
                <a:spcPts val="77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Also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called spatial masks,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kernels, templates,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and</a:t>
            </a:r>
            <a:r>
              <a:rPr lang="en-US" sz="2800" b="0" strike="noStrike" spc="16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windows.</a:t>
            </a:r>
            <a:endParaRPr lang="en-US" sz="2800" b="0" strike="noStrike" spc="-1">
              <a:latin typeface="Arial"/>
            </a:endParaRPr>
          </a:p>
          <a:p>
            <a:pPr marL="355680" indent="-342360" algn="just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It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consists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of (1) a neighborhood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(typically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a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small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window),  and (2) a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predefined operation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that is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performed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on the 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image </a:t>
            </a:r>
            <a:r>
              <a:rPr lang="en-US" sz="2800" b="0" strike="noStrike" spc="-21">
                <a:solidFill>
                  <a:srgbClr val="000000"/>
                </a:solidFill>
                <a:latin typeface="Calibri"/>
                <a:ea typeface="DejaVu Sans"/>
              </a:rPr>
              <a:t>pixels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encompassed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by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the</a:t>
            </a:r>
            <a:r>
              <a:rPr lang="en-US" sz="2800" b="0" strike="noStrike" spc="109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neighborhood.</a:t>
            </a:r>
            <a:endParaRPr lang="en-US" sz="2800" b="0" strike="noStrike" spc="-1">
              <a:latin typeface="Arial"/>
            </a:endParaRPr>
          </a:p>
          <a:p>
            <a:pPr marL="355680" indent="-342360" algn="just">
              <a:lnSpc>
                <a:spcPct val="100000"/>
              </a:lnSpc>
              <a:spcBef>
                <a:spcPts val="66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Filtering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creates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a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new </a:t>
            </a:r>
            <a:r>
              <a:rPr lang="en-US" sz="2800" b="0" strike="noStrike" spc="-26">
                <a:solidFill>
                  <a:srgbClr val="000000"/>
                </a:solidFill>
                <a:latin typeface="Calibri"/>
                <a:ea typeface="DejaVu Sans"/>
              </a:rPr>
              <a:t>pixel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with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coordinates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equal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to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the 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center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of the</a:t>
            </a:r>
            <a:r>
              <a:rPr lang="en-US" sz="2800" b="0" strike="noStrike" spc="2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neighborhood.</a:t>
            </a:r>
            <a:endParaRPr lang="en-US" sz="2800" b="0" strike="noStrike" spc="-1">
              <a:latin typeface="Arial"/>
            </a:endParaRPr>
          </a:p>
          <a:p>
            <a:pPr marL="355680" indent="-342360" algn="just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If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operation 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is </a:t>
            </a:r>
            <a:r>
              <a:rPr lang="en-US" sz="2800" b="0" strike="noStrike" spc="-41">
                <a:solidFill>
                  <a:srgbClr val="000000"/>
                </a:solidFill>
                <a:latin typeface="Calibri"/>
                <a:ea typeface="DejaVu Sans"/>
              </a:rPr>
              <a:t>linear,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then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filter is called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a </a:t>
            </a:r>
            <a:r>
              <a:rPr lang="en-US" sz="2800" b="0" i="1" strike="noStrike" spc="-7">
                <a:solidFill>
                  <a:srgbClr val="000000"/>
                </a:solidFill>
                <a:latin typeface="Calibri"/>
                <a:ea typeface="DejaVu Sans"/>
              </a:rPr>
              <a:t>linear </a:t>
            </a:r>
            <a:r>
              <a:rPr lang="en-US" sz="2800" b="0" i="1" strike="noStrike" spc="-12">
                <a:solidFill>
                  <a:srgbClr val="000000"/>
                </a:solidFill>
                <a:latin typeface="Calibri"/>
                <a:ea typeface="DejaVu Sans"/>
              </a:rPr>
              <a:t>spatial  </a:t>
            </a:r>
            <a:r>
              <a:rPr lang="en-US" sz="2800" b="0" i="1" strike="noStrike" spc="-15">
                <a:solidFill>
                  <a:srgbClr val="000000"/>
                </a:solidFill>
                <a:latin typeface="Calibri"/>
                <a:ea typeface="DejaVu Sans"/>
              </a:rPr>
              <a:t>filter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otherwise</a:t>
            </a:r>
            <a:r>
              <a:rPr lang="en-US" sz="2800" b="0" strike="noStrike" spc="35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i="1" strike="noStrike" spc="-32">
                <a:solidFill>
                  <a:srgbClr val="000000"/>
                </a:solidFill>
                <a:latin typeface="Calibri"/>
                <a:ea typeface="DejaVu Sans"/>
              </a:rPr>
              <a:t>nonlinear.</a:t>
            </a:r>
            <a:endParaRPr lang="en-US" sz="2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311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54139" y="-1"/>
            <a:ext cx="3126943" cy="19962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4000" b="0" strike="noStrike" spc="-1" dirty="0">
                <a:solidFill>
                  <a:srgbClr val="000000"/>
                </a:solidFill>
                <a:latin typeface="Trebuchet MS" pitchFamily="34" charset="0"/>
              </a:rPr>
              <a:t>Mechanics </a:t>
            </a:r>
            <a:r>
              <a:rPr lang="en-US" sz="4000" b="0" strike="noStrike" spc="-7" dirty="0">
                <a:solidFill>
                  <a:srgbClr val="000000"/>
                </a:solidFill>
                <a:latin typeface="Trebuchet MS" pitchFamily="34" charset="0"/>
              </a:rPr>
              <a:t>of Spatial</a:t>
            </a:r>
            <a:r>
              <a:rPr lang="en-US" sz="4000" b="0" strike="noStrike" spc="-35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b="0" strike="noStrike" spc="-12" dirty="0">
                <a:solidFill>
                  <a:srgbClr val="000000"/>
                </a:solidFill>
                <a:latin typeface="Trebuchet MS" pitchFamily="34" charset="0"/>
              </a:rPr>
              <a:t>Filtering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374" name="CustomShape 2"/>
          <p:cNvSpPr/>
          <p:nvPr/>
        </p:nvSpPr>
        <p:spPr>
          <a:xfrm>
            <a:off x="4228969" y="0"/>
            <a:ext cx="7165920" cy="58028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CustomShape 3"/>
          <p:cNvSpPr/>
          <p:nvPr/>
        </p:nvSpPr>
        <p:spPr>
          <a:xfrm>
            <a:off x="0" y="5730016"/>
            <a:ext cx="10860000" cy="4762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37595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1018080" y="43560"/>
            <a:ext cx="10163040" cy="115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4000" b="0" strike="noStrike" spc="-7" dirty="0">
                <a:solidFill>
                  <a:srgbClr val="000000"/>
                </a:solidFill>
                <a:latin typeface="Trebuchet MS" pitchFamily="34" charset="0"/>
              </a:rPr>
              <a:t>Spatial </a:t>
            </a:r>
            <a:r>
              <a:rPr lang="en-US" sz="4000" b="0" strike="noStrike" spc="-12" dirty="0">
                <a:solidFill>
                  <a:srgbClr val="000000"/>
                </a:solidFill>
                <a:latin typeface="Trebuchet MS" pitchFamily="34" charset="0"/>
              </a:rPr>
              <a:t>Correlation </a:t>
            </a:r>
            <a:r>
              <a:rPr lang="en-US" sz="4000" b="0" strike="noStrike" spc="-1" dirty="0">
                <a:solidFill>
                  <a:srgbClr val="000000"/>
                </a:solidFill>
                <a:latin typeface="Trebuchet MS" pitchFamily="34" charset="0"/>
              </a:rPr>
              <a:t>&amp;</a:t>
            </a:r>
            <a:r>
              <a:rPr lang="en-US" sz="4000" b="0" strike="noStrike" spc="2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b="0" strike="noStrike" spc="-12" dirty="0">
                <a:solidFill>
                  <a:srgbClr val="000000"/>
                </a:solidFill>
                <a:latin typeface="Trebuchet MS" pitchFamily="34" charset="0"/>
              </a:rPr>
              <a:t>Convolution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377" name="CustomShape 2"/>
          <p:cNvSpPr/>
          <p:nvPr/>
        </p:nvSpPr>
        <p:spPr>
          <a:xfrm>
            <a:off x="108720" y="1205465"/>
            <a:ext cx="11981760" cy="22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/>
          <a:lstStyle/>
          <a:p>
            <a:pPr marL="355680" indent="-342360" algn="just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Correlation 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is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process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of moving a 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filter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mask 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over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the 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image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and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computing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the sum of the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products 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at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each 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location.</a:t>
            </a:r>
            <a:endParaRPr lang="en-US" sz="2800" b="0" strike="noStrike" spc="-1" dirty="0">
              <a:latin typeface="Arial"/>
            </a:endParaRPr>
          </a:p>
          <a:p>
            <a:pPr marL="355680" indent="-342360" algn="just">
              <a:lnSpc>
                <a:spcPct val="100000"/>
              </a:lnSpc>
              <a:spcBef>
                <a:spcPts val="66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Convolution process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is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same </a:t>
            </a:r>
            <a:r>
              <a:rPr lang="en-US" sz="2800" b="0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except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that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filter is </a:t>
            </a:r>
            <a:r>
              <a:rPr lang="en-US" sz="2800" b="0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first  rotated 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by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180</a:t>
            </a:r>
            <a:r>
              <a:rPr lang="en-US" sz="2800" b="0" strike="noStrike" spc="69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degree.</a:t>
            </a:r>
            <a:endParaRPr lang="en-US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833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63"/>
          <p:cNvPicPr/>
          <p:nvPr/>
        </p:nvPicPr>
        <p:blipFill>
          <a:blip r:embed="rId2"/>
          <a:stretch/>
        </p:blipFill>
        <p:spPr>
          <a:xfrm>
            <a:off x="875763" y="1500011"/>
            <a:ext cx="10225826" cy="420264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299" y="188640"/>
            <a:ext cx="10972800" cy="1143000"/>
          </a:xfrm>
        </p:spPr>
        <p:txBody>
          <a:bodyPr>
            <a:normAutofit/>
          </a:bodyPr>
          <a:lstStyle/>
          <a:p>
            <a:r>
              <a:rPr lang="en-US" spc="-7" dirty="0">
                <a:solidFill>
                  <a:srgbClr val="000000"/>
                </a:solidFill>
                <a:latin typeface="Trebuchet MS" pitchFamily="34" charset="0"/>
              </a:rPr>
              <a:t>Spatial</a:t>
            </a:r>
            <a:r>
              <a:rPr lang="en-US" spc="-52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pc="-15" dirty="0" smtClean="0">
                <a:solidFill>
                  <a:srgbClr val="000000"/>
                </a:solidFill>
                <a:latin typeface="Trebuchet MS" pitchFamily="34" charset="0"/>
              </a:rPr>
              <a:t>Operations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893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1481070" y="31680"/>
            <a:ext cx="9546930" cy="6124421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44941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1133340" y="48960"/>
            <a:ext cx="7940579" cy="6210172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2"/>
          <p:cNvSpPr/>
          <p:nvPr/>
        </p:nvSpPr>
        <p:spPr>
          <a:xfrm>
            <a:off x="9479520" y="1640880"/>
            <a:ext cx="2667360" cy="30848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980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1315200" y="34944"/>
            <a:ext cx="9869365" cy="7970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4000" b="0" strike="noStrike" spc="-1" dirty="0">
                <a:solidFill>
                  <a:srgbClr val="000000"/>
                </a:solidFill>
                <a:latin typeface="Trebuchet MS" pitchFamily="34" charset="0"/>
              </a:rPr>
              <a:t>Smoothing </a:t>
            </a:r>
            <a:r>
              <a:rPr lang="en-US" sz="4000" b="0" strike="noStrike" spc="-7" dirty="0">
                <a:solidFill>
                  <a:srgbClr val="000000"/>
                </a:solidFill>
                <a:latin typeface="Trebuchet MS" pitchFamily="34" charset="0"/>
              </a:rPr>
              <a:t>Spatial Linear</a:t>
            </a:r>
            <a:r>
              <a:rPr lang="en-US" sz="4000" b="0" strike="noStrike" spc="-66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b="0" strike="noStrike" spc="-21" dirty="0">
                <a:solidFill>
                  <a:srgbClr val="000000"/>
                </a:solidFill>
                <a:latin typeface="Trebuchet MS" pitchFamily="34" charset="0"/>
              </a:rPr>
              <a:t>Filters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382" name="CustomShape 2"/>
          <p:cNvSpPr/>
          <p:nvPr/>
        </p:nvSpPr>
        <p:spPr>
          <a:xfrm>
            <a:off x="105120" y="831960"/>
            <a:ext cx="11983680" cy="596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9800" rIns="0" bIns="0"/>
          <a:lstStyle/>
          <a:p>
            <a:pPr marL="355680" indent="-342360" algn="just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Also called </a:t>
            </a:r>
            <a:r>
              <a:rPr lang="en-US" sz="3200" b="0" i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averaging </a:t>
            </a:r>
            <a:r>
              <a:rPr lang="en-US" sz="3200" b="0" i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filters 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or </a:t>
            </a:r>
            <a:r>
              <a:rPr lang="en-US" sz="3200" b="0" i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Lowpass</a:t>
            </a:r>
            <a:r>
              <a:rPr lang="en-US" sz="3200" b="0" i="1" strike="noStrike" spc="29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0" i="1" strike="noStrike" spc="-46" dirty="0">
                <a:solidFill>
                  <a:srgbClr val="000000"/>
                </a:solidFill>
                <a:latin typeface="Calibri"/>
                <a:ea typeface="DejaVu Sans"/>
              </a:rPr>
              <a:t>filter.</a:t>
            </a:r>
            <a:endParaRPr lang="en-US" sz="3200" b="0" strike="noStrike" spc="-1" dirty="0">
              <a:latin typeface="Arial"/>
            </a:endParaRPr>
          </a:p>
          <a:p>
            <a:pPr marL="355680" indent="-342360" algn="just">
              <a:lnSpc>
                <a:spcPct val="100000"/>
              </a:lnSpc>
              <a:spcBef>
                <a:spcPts val="77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By </a:t>
            </a:r>
            <a:r>
              <a:rPr lang="en-US" sz="32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replacing 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32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value 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of </a:t>
            </a:r>
            <a:r>
              <a:rPr lang="en-US" sz="32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every </a:t>
            </a:r>
            <a:r>
              <a:rPr lang="en-US" sz="32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pixel 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 </a:t>
            </a:r>
            <a:r>
              <a:rPr lang="en-US" sz="3200" b="0" strike="noStrike" spc="1" dirty="0">
                <a:solidFill>
                  <a:srgbClr val="000000"/>
                </a:solidFill>
                <a:latin typeface="Calibri"/>
                <a:ea typeface="DejaVu Sans"/>
              </a:rPr>
              <a:t>an </a:t>
            </a:r>
            <a:r>
              <a:rPr lang="en-US" sz="32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image </a:t>
            </a:r>
            <a:r>
              <a:rPr lang="en-US" sz="32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by  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3200" b="0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average 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of the </a:t>
            </a:r>
            <a:r>
              <a:rPr lang="en-US" sz="32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intensity levels </a:t>
            </a:r>
            <a:r>
              <a:rPr lang="en-US" sz="32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in </a:t>
            </a:r>
            <a:r>
              <a:rPr lang="en-US" sz="3200" b="0" strike="noStrike" spc="1" dirty="0">
                <a:solidFill>
                  <a:srgbClr val="000000"/>
                </a:solidFill>
                <a:latin typeface="Calibri"/>
                <a:ea typeface="DejaVu Sans"/>
              </a:rPr>
              <a:t>the  </a:t>
            </a:r>
            <a:r>
              <a:rPr lang="en-US" sz="32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neighborhood </a:t>
            </a:r>
            <a:r>
              <a:rPr lang="en-US" sz="32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defined by 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32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filter</a:t>
            </a:r>
            <a:r>
              <a:rPr lang="en-US" sz="3200" b="0" strike="noStrike" spc="6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mask.</a:t>
            </a:r>
            <a:endParaRPr lang="en-US" sz="3200" b="0" strike="noStrike" spc="-1" dirty="0">
              <a:latin typeface="Arial"/>
            </a:endParaRPr>
          </a:p>
          <a:p>
            <a:pPr marL="355680" indent="-342360" algn="just">
              <a:lnSpc>
                <a:spcPct val="100000"/>
              </a:lnSpc>
              <a:spcBef>
                <a:spcPts val="77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Reduced </a:t>
            </a:r>
            <a:r>
              <a:rPr lang="en-US" sz="32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“sharp” </a:t>
            </a:r>
            <a:r>
              <a:rPr lang="en-US" sz="32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transition </a:t>
            </a:r>
            <a:r>
              <a:rPr lang="en-US" sz="32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in</a:t>
            </a:r>
            <a:r>
              <a:rPr lang="en-US" sz="3200" b="0" strike="noStrike" spc="49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intensities.</a:t>
            </a:r>
            <a:endParaRPr lang="en-US" sz="3200" b="0" strike="noStrike" spc="-1" dirty="0">
              <a:latin typeface="Arial"/>
            </a:endParaRPr>
          </a:p>
          <a:p>
            <a:pPr marL="355680" indent="-342360" algn="just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Random </a:t>
            </a:r>
            <a:r>
              <a:rPr lang="en-US" sz="32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noise typically </a:t>
            </a:r>
            <a:r>
              <a:rPr lang="en-US" sz="32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consists 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of </a:t>
            </a:r>
            <a:r>
              <a:rPr lang="en-US" sz="32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sharp</a:t>
            </a:r>
            <a:r>
              <a:rPr lang="en-US" sz="3200" b="0" strike="noStrike" spc="8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transition.</a:t>
            </a:r>
            <a:endParaRPr lang="en-US" sz="3200" b="0" strike="noStrike" spc="-1" dirty="0">
              <a:latin typeface="Arial"/>
            </a:endParaRPr>
          </a:p>
          <a:p>
            <a:pPr marL="355680" indent="-342360" algn="just">
              <a:lnSpc>
                <a:spcPct val="100000"/>
              </a:lnSpc>
              <a:spcBef>
                <a:spcPts val="77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Edges 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also </a:t>
            </a:r>
            <a:r>
              <a:rPr lang="en-US" sz="32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characterized </a:t>
            </a:r>
            <a:r>
              <a:rPr lang="en-US" sz="32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by </a:t>
            </a:r>
            <a:r>
              <a:rPr lang="en-US" sz="32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sharp </a:t>
            </a:r>
            <a:r>
              <a:rPr lang="en-US" sz="32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intensity  </a:t>
            </a:r>
            <a:r>
              <a:rPr lang="en-US" sz="32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transitions, so </a:t>
            </a:r>
            <a:r>
              <a:rPr lang="en-US" sz="32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averaging </a:t>
            </a:r>
            <a:r>
              <a:rPr lang="en-US" sz="32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filters have 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32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undesirable  </a:t>
            </a:r>
            <a:r>
              <a:rPr lang="en-US" sz="32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side </a:t>
            </a:r>
            <a:r>
              <a:rPr lang="en-US" sz="3200" b="0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effect </a:t>
            </a:r>
            <a:r>
              <a:rPr lang="en-US" sz="32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that </a:t>
            </a:r>
            <a:r>
              <a:rPr lang="en-US" sz="32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they blur</a:t>
            </a:r>
            <a:r>
              <a:rPr lang="en-US" sz="3200" b="0" strike="noStrike" spc="49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edges.</a:t>
            </a:r>
            <a:endParaRPr lang="en-US" sz="3200" b="0" strike="noStrike" spc="-1" dirty="0">
              <a:latin typeface="Arial"/>
            </a:endParaRPr>
          </a:p>
          <a:p>
            <a:pPr marL="355680" indent="-342360" algn="just">
              <a:lnSpc>
                <a:spcPct val="100000"/>
              </a:lnSpc>
              <a:spcBef>
                <a:spcPts val="7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If 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all </a:t>
            </a:r>
            <a:r>
              <a:rPr lang="en-US" sz="32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coefficients are 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equal in </a:t>
            </a:r>
            <a:r>
              <a:rPr lang="en-US" sz="32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filter 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than it </a:t>
            </a:r>
            <a:r>
              <a:rPr lang="en-US" sz="32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is 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also  </a:t>
            </a:r>
            <a:r>
              <a:rPr lang="en-US" sz="32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called </a:t>
            </a:r>
            <a:r>
              <a:rPr lang="en-US" sz="32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 </a:t>
            </a:r>
            <a:r>
              <a:rPr lang="en-US" sz="3200" b="0" i="1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box</a:t>
            </a:r>
            <a:r>
              <a:rPr lang="en-US" sz="3200" b="0" i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0" i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filter</a:t>
            </a:r>
            <a:r>
              <a:rPr lang="en-US" sz="32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en-US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133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1315200" y="131784"/>
            <a:ext cx="9965376" cy="7970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4000" b="0" strike="noStrike" spc="-1" dirty="0">
                <a:solidFill>
                  <a:srgbClr val="000000"/>
                </a:solidFill>
                <a:latin typeface="Trebuchet MS" pitchFamily="34" charset="0"/>
              </a:rPr>
              <a:t>Smoothing </a:t>
            </a:r>
            <a:r>
              <a:rPr lang="en-US" sz="4000" b="0" strike="noStrike" spc="-7" dirty="0">
                <a:solidFill>
                  <a:srgbClr val="000000"/>
                </a:solidFill>
                <a:latin typeface="Trebuchet MS" pitchFamily="34" charset="0"/>
              </a:rPr>
              <a:t>Spatial Linear</a:t>
            </a:r>
            <a:r>
              <a:rPr lang="en-US" sz="4000" b="0" strike="noStrike" spc="-66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b="0" strike="noStrike" spc="-21" dirty="0">
                <a:solidFill>
                  <a:srgbClr val="000000"/>
                </a:solidFill>
                <a:latin typeface="Trebuchet MS" pitchFamily="34" charset="0"/>
              </a:rPr>
              <a:t>Filters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384" name="CustomShape 2"/>
          <p:cNvSpPr/>
          <p:nvPr/>
        </p:nvSpPr>
        <p:spPr>
          <a:xfrm>
            <a:off x="105120" y="928800"/>
            <a:ext cx="2976960" cy="98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3"/>
          <p:cNvSpPr/>
          <p:nvPr/>
        </p:nvSpPr>
        <p:spPr>
          <a:xfrm>
            <a:off x="562080" y="1416600"/>
            <a:ext cx="2708160" cy="50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4"/>
          <p:cNvSpPr/>
          <p:nvPr/>
        </p:nvSpPr>
        <p:spPr>
          <a:xfrm>
            <a:off x="5106720" y="928800"/>
            <a:ext cx="6979680" cy="98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CustomShape 5"/>
          <p:cNvSpPr/>
          <p:nvPr/>
        </p:nvSpPr>
        <p:spPr>
          <a:xfrm>
            <a:off x="9652800" y="1416600"/>
            <a:ext cx="2430720" cy="98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CustomShape 6"/>
          <p:cNvSpPr/>
          <p:nvPr/>
        </p:nvSpPr>
        <p:spPr>
          <a:xfrm>
            <a:off x="2364960" y="2489760"/>
            <a:ext cx="9722400" cy="50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3200" b="0" strike="noStrike" spc="-12">
                <a:solidFill>
                  <a:srgbClr val="000000"/>
                </a:solidFill>
                <a:latin typeface="Calibri"/>
                <a:ea typeface="DejaVu Sans"/>
              </a:rPr>
              <a:t>point	</a:t>
            </a:r>
            <a:r>
              <a:rPr lang="en-US" sz="3200" b="0" strike="noStrike" spc="-7">
                <a:solidFill>
                  <a:srgbClr val="000000"/>
                </a:solidFill>
                <a:latin typeface="Calibri"/>
                <a:ea typeface="DejaVu Sans"/>
              </a:rPr>
              <a:t>is	</a:t>
            </a:r>
            <a:r>
              <a:rPr lang="en-US" sz="3200" b="0" strike="noStrike" spc="-12">
                <a:solidFill>
                  <a:srgbClr val="000000"/>
                </a:solidFill>
                <a:latin typeface="Calibri"/>
                <a:ea typeface="DejaVu Sans"/>
              </a:rPr>
              <a:t>more	</a:t>
            </a:r>
            <a:r>
              <a:rPr lang="en-US" sz="3200" b="0" strike="noStrike" spc="-15">
                <a:solidFill>
                  <a:srgbClr val="000000"/>
                </a:solidFill>
                <a:latin typeface="Calibri"/>
                <a:ea typeface="DejaVu Sans"/>
              </a:rPr>
              <a:t>weighted	</a:t>
            </a:r>
            <a:r>
              <a:rPr lang="en-US" sz="3200" b="0" strike="noStrike" spc="1">
                <a:solidFill>
                  <a:srgbClr val="000000"/>
                </a:solidFill>
                <a:latin typeface="Calibri"/>
                <a:ea typeface="DejaVu Sans"/>
              </a:rPr>
              <a:t>than	</a:t>
            </a:r>
            <a:r>
              <a:rPr lang="en-US" sz="3200" b="0" strike="noStrike" spc="-21">
                <a:solidFill>
                  <a:srgbClr val="000000"/>
                </a:solidFill>
                <a:latin typeface="Calibri"/>
                <a:ea typeface="DejaVu Sans"/>
              </a:rPr>
              <a:t>any	</a:t>
            </a:r>
            <a:r>
              <a:rPr lang="en-US" sz="3200" b="0" strike="noStrike" spc="-7">
                <a:solidFill>
                  <a:srgbClr val="000000"/>
                </a:solidFill>
                <a:latin typeface="Calibri"/>
                <a:ea typeface="DejaVu Sans"/>
              </a:rPr>
              <a:t>other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389" name="CustomShape 7"/>
          <p:cNvSpPr/>
          <p:nvPr/>
        </p:nvSpPr>
        <p:spPr>
          <a:xfrm>
            <a:off x="105120" y="2489760"/>
            <a:ext cx="2302080" cy="254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355680" indent="-34236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Center  </a:t>
            </a:r>
            <a:r>
              <a:rPr lang="en-US" sz="32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poi</a:t>
            </a:r>
            <a:r>
              <a:rPr lang="en-US" sz="3200" b="0" strike="noStrike" spc="-35" dirty="0">
                <a:solidFill>
                  <a:srgbClr val="000000"/>
                </a:solidFill>
                <a:latin typeface="Calibri"/>
                <a:ea typeface="DejaVu Sans"/>
              </a:rPr>
              <a:t>n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lang="en-US" sz="32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s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en-US" sz="3200" b="0" strike="noStrike" spc="-1" dirty="0">
              <a:latin typeface="Arial"/>
            </a:endParaRPr>
          </a:p>
          <a:p>
            <a:pPr marL="355680" indent="-34236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Strategy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390" name="CustomShape 8"/>
          <p:cNvSpPr/>
          <p:nvPr/>
        </p:nvSpPr>
        <p:spPr>
          <a:xfrm>
            <a:off x="2724480" y="3562560"/>
            <a:ext cx="9363360" cy="50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3200" b="0" strike="noStrike" spc="-7">
                <a:solidFill>
                  <a:srgbClr val="000000"/>
                </a:solidFill>
                <a:latin typeface="Calibri"/>
                <a:ea typeface="DejaVu Sans"/>
              </a:rPr>
              <a:t>behi</a:t>
            </a:r>
            <a:r>
              <a:rPr lang="en-US" sz="3200" b="0" strike="noStrike" spc="1">
                <a:solidFill>
                  <a:srgbClr val="000000"/>
                </a:solidFill>
                <a:latin typeface="Calibri"/>
                <a:ea typeface="DejaVu Sans"/>
              </a:rPr>
              <a:t>n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d	</a:t>
            </a:r>
            <a:r>
              <a:rPr lang="en-US" sz="3200" b="0" strike="noStrike" spc="-26">
                <a:solidFill>
                  <a:srgbClr val="000000"/>
                </a:solidFill>
                <a:latin typeface="Calibri"/>
                <a:ea typeface="DejaVu Sans"/>
              </a:rPr>
              <a:t>w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eighi</a:t>
            </a:r>
            <a:r>
              <a:rPr lang="en-US" sz="3200" b="0" strike="noStrike" spc="-12">
                <a:solidFill>
                  <a:srgbClr val="000000"/>
                </a:solidFill>
                <a:latin typeface="Calibri"/>
                <a:ea typeface="DejaVu Sans"/>
              </a:rPr>
              <a:t>n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g	the	ce</a:t>
            </a:r>
            <a:r>
              <a:rPr lang="en-US" sz="3200" b="0" strike="noStrike" spc="-32">
                <a:solidFill>
                  <a:srgbClr val="000000"/>
                </a:solidFill>
                <a:latin typeface="Calibri"/>
                <a:ea typeface="DejaVu Sans"/>
              </a:rPr>
              <a:t>n</a:t>
            </a:r>
            <a:r>
              <a:rPr lang="en-US" sz="3200" b="0" strike="noStrike" spc="-46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er	</a:t>
            </a:r>
            <a:r>
              <a:rPr lang="en-US" sz="3200" b="0" strike="noStrike" spc="-7">
                <a:solidFill>
                  <a:srgbClr val="000000"/>
                </a:solidFill>
                <a:latin typeface="Calibri"/>
                <a:ea typeface="DejaVu Sans"/>
              </a:rPr>
              <a:t>poi</a:t>
            </a:r>
            <a:r>
              <a:rPr lang="en-US" sz="3200" b="0" strike="noStrike" spc="-35">
                <a:solidFill>
                  <a:srgbClr val="000000"/>
                </a:solidFill>
                <a:latin typeface="Calibri"/>
                <a:ea typeface="DejaVu Sans"/>
              </a:rPr>
              <a:t>n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t	the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391" name="CustomShape 9"/>
          <p:cNvSpPr/>
          <p:nvPr/>
        </p:nvSpPr>
        <p:spPr>
          <a:xfrm>
            <a:off x="105120" y="4050360"/>
            <a:ext cx="11982720" cy="254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355680" algn="just">
              <a:lnSpc>
                <a:spcPct val="100000"/>
              </a:lnSpc>
              <a:spcBef>
                <a:spcPts val="99"/>
              </a:spcBef>
            </a:pPr>
            <a:r>
              <a:rPr lang="en-US" sz="3200" b="0" strike="noStrike" spc="-12">
                <a:solidFill>
                  <a:srgbClr val="000000"/>
                </a:solidFill>
                <a:latin typeface="Calibri"/>
                <a:ea typeface="DejaVu Sans"/>
              </a:rPr>
              <a:t>highest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and then </a:t>
            </a:r>
            <a:r>
              <a:rPr lang="en-US" sz="3200" b="0" strike="noStrike" spc="-12">
                <a:solidFill>
                  <a:srgbClr val="000000"/>
                </a:solidFill>
                <a:latin typeface="Calibri"/>
                <a:ea typeface="DejaVu Sans"/>
              </a:rPr>
              <a:t>reducing value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of the </a:t>
            </a:r>
            <a:r>
              <a:rPr lang="en-US" sz="3200" b="0" strike="noStrike" spc="-15">
                <a:solidFill>
                  <a:srgbClr val="000000"/>
                </a:solidFill>
                <a:latin typeface="Calibri"/>
                <a:ea typeface="DejaVu Sans"/>
              </a:rPr>
              <a:t>coefficients 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as a </a:t>
            </a:r>
            <a:r>
              <a:rPr lang="en-US" sz="3200" b="0" strike="noStrike" spc="-7">
                <a:solidFill>
                  <a:srgbClr val="000000"/>
                </a:solidFill>
                <a:latin typeface="Calibri"/>
                <a:ea typeface="DejaVu Sans"/>
              </a:rPr>
              <a:t>function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of </a:t>
            </a:r>
            <a:r>
              <a:rPr lang="en-US" sz="3200" b="0" strike="noStrike" spc="-7">
                <a:solidFill>
                  <a:srgbClr val="000000"/>
                </a:solidFill>
                <a:latin typeface="Calibri"/>
                <a:ea typeface="DejaVu Sans"/>
              </a:rPr>
              <a:t>increasing </a:t>
            </a:r>
            <a:r>
              <a:rPr lang="en-US" sz="3200" b="0" strike="noStrike" spc="-12">
                <a:solidFill>
                  <a:srgbClr val="000000"/>
                </a:solidFill>
                <a:latin typeface="Calibri"/>
                <a:ea typeface="DejaVu Sans"/>
              </a:rPr>
              <a:t>distance </a:t>
            </a:r>
            <a:r>
              <a:rPr lang="en-US" sz="3200" b="0" strike="noStrike" spc="-15">
                <a:solidFill>
                  <a:srgbClr val="000000"/>
                </a:solidFill>
                <a:latin typeface="Calibri"/>
                <a:ea typeface="DejaVu Sans"/>
              </a:rPr>
              <a:t>from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3200" b="0" strike="noStrike" spc="-7">
                <a:solidFill>
                  <a:srgbClr val="000000"/>
                </a:solidFill>
                <a:latin typeface="Calibri"/>
                <a:ea typeface="DejaVu Sans"/>
              </a:rPr>
              <a:t>origin  is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simply an </a:t>
            </a:r>
            <a:r>
              <a:rPr lang="en-US" sz="3200" b="0" strike="noStrike" spc="-15">
                <a:solidFill>
                  <a:srgbClr val="000000"/>
                </a:solidFill>
                <a:latin typeface="Calibri"/>
                <a:ea typeface="DejaVu Sans"/>
              </a:rPr>
              <a:t>attempt </a:t>
            </a:r>
            <a:r>
              <a:rPr lang="en-US" sz="3200" b="0" strike="noStrike" spc="-26">
                <a:solidFill>
                  <a:srgbClr val="000000"/>
                </a:solidFill>
                <a:latin typeface="Calibri"/>
                <a:ea typeface="DejaVu Sans"/>
              </a:rPr>
              <a:t>to </a:t>
            </a:r>
            <a:r>
              <a:rPr lang="en-US" sz="3200" b="0" strike="noStrike" spc="-7">
                <a:solidFill>
                  <a:srgbClr val="000000"/>
                </a:solidFill>
                <a:latin typeface="Calibri"/>
                <a:ea typeface="DejaVu Sans"/>
              </a:rPr>
              <a:t>reduce blurring in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the  </a:t>
            </a:r>
            <a:r>
              <a:rPr lang="en-US" sz="3200" b="0" strike="noStrike" spc="-7">
                <a:solidFill>
                  <a:srgbClr val="000000"/>
                </a:solidFill>
                <a:latin typeface="Calibri"/>
                <a:ea typeface="DejaVu Sans"/>
              </a:rPr>
              <a:t>smoothing</a:t>
            </a:r>
            <a:r>
              <a:rPr lang="en-US" sz="3200" b="0" strike="noStrike" spc="26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0" strike="noStrike" spc="-12">
                <a:solidFill>
                  <a:srgbClr val="000000"/>
                </a:solidFill>
                <a:latin typeface="Calibri"/>
                <a:ea typeface="DejaVu Sans"/>
              </a:rPr>
              <a:t>process.</a:t>
            </a:r>
            <a:endParaRPr lang="en-US" sz="3200" b="0" strike="noStrike" spc="-1">
              <a:latin typeface="Arial"/>
            </a:endParaRPr>
          </a:p>
          <a:p>
            <a:pPr marL="355680" indent="-342360" algn="just">
              <a:lnSpc>
                <a:spcPct val="100000"/>
              </a:lnSpc>
              <a:spcBef>
                <a:spcPts val="7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2">
                <a:solidFill>
                  <a:srgbClr val="000000"/>
                </a:solidFill>
                <a:latin typeface="Calibri"/>
                <a:ea typeface="DejaVu Sans"/>
              </a:rPr>
              <a:t>Intensity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of </a:t>
            </a:r>
            <a:r>
              <a:rPr lang="en-US" sz="3200" b="0" strike="noStrike" spc="-7">
                <a:solidFill>
                  <a:srgbClr val="000000"/>
                </a:solidFill>
                <a:latin typeface="Calibri"/>
                <a:ea typeface="DejaVu Sans"/>
              </a:rPr>
              <a:t>smaller object blends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with</a:t>
            </a:r>
            <a:r>
              <a:rPr lang="en-US" sz="3200" b="0" strike="noStrike" spc="6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0" strike="noStrike" spc="-12">
                <a:solidFill>
                  <a:srgbClr val="000000"/>
                </a:solidFill>
                <a:latin typeface="Calibri"/>
                <a:ea typeface="DejaVu Sans"/>
              </a:rPr>
              <a:t>background.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392" name="Picture 391"/>
          <p:cNvPicPr/>
          <p:nvPr/>
        </p:nvPicPr>
        <p:blipFill>
          <a:blip r:embed="rId2"/>
          <a:stretch/>
        </p:blipFill>
        <p:spPr>
          <a:xfrm>
            <a:off x="953037" y="1004400"/>
            <a:ext cx="9915124" cy="1399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507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2556960" y="10440"/>
            <a:ext cx="7379467" cy="11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4000" b="0" strike="noStrike" spc="-1" dirty="0">
                <a:solidFill>
                  <a:srgbClr val="000000"/>
                </a:solidFill>
                <a:latin typeface="Trebuchet MS" pitchFamily="34" charset="0"/>
              </a:rPr>
              <a:t>Smoothing </a:t>
            </a:r>
            <a:r>
              <a:rPr lang="en-US" sz="4000" b="0" strike="noStrike" spc="-7" dirty="0">
                <a:solidFill>
                  <a:srgbClr val="000000"/>
                </a:solidFill>
                <a:latin typeface="Trebuchet MS" pitchFamily="34" charset="0"/>
              </a:rPr>
              <a:t>Linear</a:t>
            </a:r>
            <a:r>
              <a:rPr lang="en-US" sz="4000" b="0" strike="noStrike" spc="-52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b="0" strike="noStrike" spc="-15" dirty="0">
                <a:solidFill>
                  <a:srgbClr val="000000"/>
                </a:solidFill>
                <a:latin typeface="Trebuchet MS" pitchFamily="34" charset="0"/>
              </a:rPr>
              <a:t>Filter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394" name="CustomShape 2"/>
          <p:cNvSpPr/>
          <p:nvPr/>
        </p:nvSpPr>
        <p:spPr>
          <a:xfrm>
            <a:off x="338880" y="1427760"/>
            <a:ext cx="9237600" cy="26337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3"/>
          <p:cNvSpPr/>
          <p:nvPr/>
        </p:nvSpPr>
        <p:spPr>
          <a:xfrm>
            <a:off x="9790080" y="1409040"/>
            <a:ext cx="1955452" cy="34891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13569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395"/>
          <p:cNvPicPr/>
          <p:nvPr/>
        </p:nvPicPr>
        <p:blipFill>
          <a:blip r:embed="rId2"/>
          <a:stretch/>
        </p:blipFill>
        <p:spPr>
          <a:xfrm>
            <a:off x="0" y="0"/>
            <a:ext cx="4675680" cy="5620871"/>
          </a:xfrm>
          <a:prstGeom prst="rect">
            <a:avLst/>
          </a:prstGeom>
          <a:ln>
            <a:noFill/>
          </a:ln>
        </p:spPr>
      </p:pic>
      <p:pic>
        <p:nvPicPr>
          <p:cNvPr id="397" name="Picture 396"/>
          <p:cNvPicPr/>
          <p:nvPr/>
        </p:nvPicPr>
        <p:blipFill>
          <a:blip r:embed="rId3"/>
          <a:stretch/>
        </p:blipFill>
        <p:spPr>
          <a:xfrm>
            <a:off x="4693024" y="3079376"/>
            <a:ext cx="7315200" cy="308005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15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209760" y="1568160"/>
            <a:ext cx="11646240" cy="32850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2"/>
          <p:cNvSpPr/>
          <p:nvPr/>
        </p:nvSpPr>
        <p:spPr>
          <a:xfrm>
            <a:off x="209760" y="5024160"/>
            <a:ext cx="11646240" cy="77220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27725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1083360" y="43560"/>
            <a:ext cx="10869291" cy="115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4000" b="0" strike="noStrike" spc="-15" dirty="0">
                <a:solidFill>
                  <a:srgbClr val="000000"/>
                </a:solidFill>
                <a:latin typeface="Trebuchet MS" pitchFamily="34" charset="0"/>
              </a:rPr>
              <a:t>Order-Statistic </a:t>
            </a:r>
            <a:r>
              <a:rPr lang="en-US" sz="4000" b="0" strike="noStrike" spc="-7" dirty="0">
                <a:solidFill>
                  <a:srgbClr val="000000"/>
                </a:solidFill>
                <a:latin typeface="Trebuchet MS" pitchFamily="34" charset="0"/>
              </a:rPr>
              <a:t>(Nonlinear)</a:t>
            </a:r>
            <a:r>
              <a:rPr lang="en-US" sz="4000" b="0" strike="noStrike" spc="-4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b="0" strike="noStrike" spc="-21" dirty="0">
                <a:solidFill>
                  <a:srgbClr val="000000"/>
                </a:solidFill>
                <a:latin typeface="Trebuchet MS" pitchFamily="34" charset="0"/>
              </a:rPr>
              <a:t>Filters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401" name="CustomShape 2"/>
          <p:cNvSpPr/>
          <p:nvPr/>
        </p:nvSpPr>
        <p:spPr>
          <a:xfrm>
            <a:off x="37440" y="932040"/>
            <a:ext cx="12168000" cy="555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/>
          <a:lstStyle/>
          <a:p>
            <a:pPr marL="406440" indent="-342360" algn="just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Response is based 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on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ordering (ranking)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800" b="0" strike="noStrike" spc="-21">
                <a:solidFill>
                  <a:srgbClr val="000000"/>
                </a:solidFill>
                <a:latin typeface="Calibri"/>
                <a:ea typeface="DejaVu Sans"/>
              </a:rPr>
              <a:t>pixels 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contained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in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image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area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encompassed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by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800" b="0" strike="noStrike" spc="-46">
                <a:solidFill>
                  <a:srgbClr val="000000"/>
                </a:solidFill>
                <a:latin typeface="Calibri"/>
                <a:ea typeface="DejaVu Sans"/>
              </a:rPr>
              <a:t>filter,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and  then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replacing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value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of the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center </a:t>
            </a:r>
            <a:r>
              <a:rPr lang="en-US" sz="2800" b="0" strike="noStrike" spc="-26">
                <a:solidFill>
                  <a:srgbClr val="000000"/>
                </a:solidFill>
                <a:latin typeface="Calibri"/>
                <a:ea typeface="DejaVu Sans"/>
              </a:rPr>
              <a:t>pixel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with the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value  determined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by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ranking</a:t>
            </a:r>
            <a:r>
              <a:rPr lang="en-US" sz="2800" b="0" strike="noStrike" spc="75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result.</a:t>
            </a:r>
            <a:endParaRPr lang="en-US" sz="2800" b="0" strike="noStrike" spc="-1">
              <a:latin typeface="Arial"/>
            </a:endParaRPr>
          </a:p>
          <a:p>
            <a:pPr marL="406440" indent="-342360" algn="just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Best-known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filter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is </a:t>
            </a:r>
            <a:r>
              <a:rPr lang="en-US" sz="2800" b="0" i="1" strike="noStrike" spc="-12">
                <a:solidFill>
                  <a:srgbClr val="000000"/>
                </a:solidFill>
                <a:latin typeface="Calibri"/>
                <a:ea typeface="DejaVu Sans"/>
              </a:rPr>
              <a:t>median</a:t>
            </a:r>
            <a:r>
              <a:rPr lang="en-US" sz="2800" b="0" i="1" strike="noStrike" spc="92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i="1" strike="noStrike" spc="-46">
                <a:solidFill>
                  <a:srgbClr val="000000"/>
                </a:solidFill>
                <a:latin typeface="Calibri"/>
                <a:ea typeface="DejaVu Sans"/>
              </a:rPr>
              <a:t>filter.</a:t>
            </a:r>
            <a:endParaRPr lang="en-US" sz="2800" b="0" strike="noStrike" spc="-1">
              <a:latin typeface="Arial"/>
            </a:endParaRPr>
          </a:p>
          <a:p>
            <a:pPr marL="406440" indent="-342360">
              <a:lnSpc>
                <a:spcPct val="100000"/>
              </a:lnSpc>
              <a:spcBef>
                <a:spcPts val="66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Replaces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value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of a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center </a:t>
            </a:r>
            <a:r>
              <a:rPr lang="en-US" sz="2800" b="0" strike="noStrike" spc="-26">
                <a:solidFill>
                  <a:srgbClr val="000000"/>
                </a:solidFill>
                <a:latin typeface="Calibri"/>
                <a:ea typeface="DejaVu Sans"/>
              </a:rPr>
              <a:t>pixel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by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the median of the 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intensity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values in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neighborhood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of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that</a:t>
            </a:r>
            <a:r>
              <a:rPr lang="en-US" sz="2800" b="0" strike="noStrike" spc="134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21">
                <a:solidFill>
                  <a:srgbClr val="000000"/>
                </a:solidFill>
                <a:latin typeface="Calibri"/>
                <a:ea typeface="DejaVu Sans"/>
              </a:rPr>
              <a:t>pixel.</a:t>
            </a:r>
            <a:endParaRPr lang="en-US" sz="2800" b="0" strike="noStrike" spc="-1">
              <a:latin typeface="Arial"/>
            </a:endParaRPr>
          </a:p>
          <a:p>
            <a:pPr marL="406440" indent="-34236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Used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to </a:t>
            </a:r>
            <a:r>
              <a:rPr lang="en-US" sz="2800" b="0" strike="noStrike" spc="-21">
                <a:solidFill>
                  <a:srgbClr val="000000"/>
                </a:solidFill>
                <a:latin typeface="Calibri"/>
                <a:ea typeface="DejaVu Sans"/>
              </a:rPr>
              <a:t>remove </a:t>
            </a:r>
            <a:r>
              <a:rPr lang="en-US" sz="2800" b="0" i="1" strike="noStrike" spc="-7">
                <a:solidFill>
                  <a:srgbClr val="000000"/>
                </a:solidFill>
                <a:latin typeface="Calibri"/>
                <a:ea typeface="DejaVu Sans"/>
              </a:rPr>
              <a:t>impulse </a:t>
            </a:r>
            <a:r>
              <a:rPr lang="en-US" sz="2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or </a:t>
            </a:r>
            <a:r>
              <a:rPr lang="en-US" sz="2800" b="0" i="1" strike="noStrike" spc="-7">
                <a:solidFill>
                  <a:srgbClr val="000000"/>
                </a:solidFill>
                <a:latin typeface="Calibri"/>
                <a:ea typeface="DejaVu Sans"/>
              </a:rPr>
              <a:t>salt-pepper</a:t>
            </a:r>
            <a:r>
              <a:rPr lang="en-US" sz="2800" b="0" i="1" strike="noStrike" spc="6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i="1" strike="noStrike" spc="-7">
                <a:solidFill>
                  <a:srgbClr val="000000"/>
                </a:solidFill>
                <a:latin typeface="Calibri"/>
                <a:ea typeface="DejaVu Sans"/>
              </a:rPr>
              <a:t>noise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en-US" sz="2800" b="0" strike="noStrike" spc="-1">
              <a:latin typeface="Arial"/>
            </a:endParaRPr>
          </a:p>
          <a:p>
            <a:pPr marL="406440" indent="-342360">
              <a:lnSpc>
                <a:spcPct val="100000"/>
              </a:lnSpc>
              <a:spcBef>
                <a:spcPts val="66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Larger </a:t>
            </a:r>
            <a:r>
              <a:rPr lang="en-US" sz="2800" b="0" strike="noStrike" spc="-21">
                <a:solidFill>
                  <a:srgbClr val="000000"/>
                </a:solidFill>
                <a:latin typeface="Calibri"/>
                <a:ea typeface="DejaVu Sans"/>
              </a:rPr>
              <a:t>clusters are affected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considerably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less.</a:t>
            </a:r>
            <a:r>
              <a:rPr lang="en-US" sz="2800" b="0" strike="noStrike" spc="126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?</a:t>
            </a:r>
            <a:endParaRPr lang="en-US" sz="2800" b="0" strike="noStrike" spc="-1">
              <a:latin typeface="Arial"/>
            </a:endParaRPr>
          </a:p>
          <a:p>
            <a:pPr marL="406440" indent="-342360" algn="just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Median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represents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50</a:t>
            </a:r>
            <a:r>
              <a:rPr lang="en-US" sz="2779" b="0" strike="noStrike" spc="-1" baseline="25000">
                <a:solidFill>
                  <a:srgbClr val="000000"/>
                </a:solidFill>
                <a:latin typeface="Calibri"/>
                <a:ea typeface="DejaVu Sans"/>
              </a:rPr>
              <a:t>th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percentile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of a </a:t>
            </a:r>
            <a:r>
              <a:rPr lang="en-US" sz="2800" b="0" strike="noStrike" spc="-26">
                <a:solidFill>
                  <a:srgbClr val="000000"/>
                </a:solidFill>
                <a:latin typeface="Calibri"/>
                <a:ea typeface="DejaVu Sans"/>
              </a:rPr>
              <a:t>ranked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set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of 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numbers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while </a:t>
            </a:r>
            <a:r>
              <a:rPr lang="en-US" sz="2800" b="0" strike="noStrike" spc="1">
                <a:solidFill>
                  <a:srgbClr val="000000"/>
                </a:solidFill>
                <a:latin typeface="Calibri"/>
                <a:ea typeface="DejaVu Sans"/>
              </a:rPr>
              <a:t>100</a:t>
            </a:r>
            <a:r>
              <a:rPr lang="en-US" sz="2779" b="0" strike="noStrike" spc="1" baseline="25000">
                <a:solidFill>
                  <a:srgbClr val="000000"/>
                </a:solidFill>
                <a:latin typeface="Calibri"/>
                <a:ea typeface="DejaVu Sans"/>
              </a:rPr>
              <a:t>th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or 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0</a:t>
            </a:r>
            <a:r>
              <a:rPr lang="en-US" sz="2779" b="0" strike="noStrike" spc="-1" baseline="25000">
                <a:solidFill>
                  <a:srgbClr val="000000"/>
                </a:solidFill>
                <a:latin typeface="Calibri"/>
                <a:ea typeface="DejaVu Sans"/>
              </a:rPr>
              <a:t>th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percentile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results 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so- 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called </a:t>
            </a:r>
            <a:r>
              <a:rPr lang="en-US" sz="2800" b="0" i="1" strike="noStrike" spc="-7">
                <a:solidFill>
                  <a:srgbClr val="000000"/>
                </a:solidFill>
                <a:latin typeface="Calibri"/>
                <a:ea typeface="DejaVu Sans"/>
              </a:rPr>
              <a:t>max </a:t>
            </a:r>
            <a:r>
              <a:rPr lang="en-US" sz="2800" b="0" i="1" strike="noStrike" spc="-15">
                <a:solidFill>
                  <a:srgbClr val="000000"/>
                </a:solidFill>
                <a:latin typeface="Calibri"/>
                <a:ea typeface="DejaVu Sans"/>
              </a:rPr>
              <a:t>filter </a:t>
            </a:r>
            <a:r>
              <a:rPr lang="en-US" sz="2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or </a:t>
            </a:r>
            <a:r>
              <a:rPr lang="en-US" sz="2800" b="0" i="1" strike="noStrike" spc="-12">
                <a:solidFill>
                  <a:srgbClr val="000000"/>
                </a:solidFill>
                <a:latin typeface="Calibri"/>
                <a:ea typeface="DejaVu Sans"/>
              </a:rPr>
              <a:t>min </a:t>
            </a:r>
            <a:r>
              <a:rPr lang="en-US" sz="2800" b="0" i="1" strike="noStrike" spc="-15">
                <a:solidFill>
                  <a:srgbClr val="000000"/>
                </a:solidFill>
                <a:latin typeface="Calibri"/>
                <a:ea typeface="DejaVu Sans"/>
              </a:rPr>
              <a:t>filter</a:t>
            </a:r>
            <a:r>
              <a:rPr lang="en-US" sz="2800" b="0" i="1" strike="noStrike" spc="66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26">
                <a:solidFill>
                  <a:srgbClr val="000000"/>
                </a:solidFill>
                <a:latin typeface="Calibri"/>
                <a:ea typeface="DejaVu Sans"/>
              </a:rPr>
              <a:t>respectively.</a:t>
            </a:r>
            <a:endParaRPr lang="en-US" sz="2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23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1871531" y="73954"/>
            <a:ext cx="8544948" cy="7627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4000" b="0" strike="noStrike" spc="-1" dirty="0">
                <a:solidFill>
                  <a:srgbClr val="000000"/>
                </a:solidFill>
                <a:latin typeface="Trebuchet MS" pitchFamily="34" charset="0"/>
              </a:rPr>
              <a:t>Median </a:t>
            </a:r>
            <a:r>
              <a:rPr lang="en-US" sz="4000" b="0" strike="noStrike" spc="-15" dirty="0">
                <a:solidFill>
                  <a:srgbClr val="000000"/>
                </a:solidFill>
                <a:latin typeface="Trebuchet MS" pitchFamily="34" charset="0"/>
              </a:rPr>
              <a:t>Filter</a:t>
            </a:r>
            <a:r>
              <a:rPr lang="en-US" sz="4000" b="0" strike="noStrike" spc="-4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b="0" strike="noStrike" spc="-7" dirty="0">
                <a:solidFill>
                  <a:srgbClr val="000000"/>
                </a:solidFill>
                <a:latin typeface="Trebuchet MS" pitchFamily="34" charset="0"/>
              </a:rPr>
              <a:t>(Nonlinear)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403" name="CustomShape 2"/>
          <p:cNvSpPr/>
          <p:nvPr/>
        </p:nvSpPr>
        <p:spPr>
          <a:xfrm>
            <a:off x="412124" y="1587960"/>
            <a:ext cx="11165983" cy="40910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9360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"/>
          <p:cNvSpPr/>
          <p:nvPr/>
        </p:nvSpPr>
        <p:spPr>
          <a:xfrm>
            <a:off x="2249760" y="188640"/>
            <a:ext cx="8070709" cy="115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4000" b="0" strike="noStrike" spc="-1" dirty="0">
                <a:solidFill>
                  <a:srgbClr val="000000"/>
                </a:solidFill>
                <a:latin typeface="Trebuchet MS" pitchFamily="34" charset="0"/>
              </a:rPr>
              <a:t>Median </a:t>
            </a:r>
            <a:r>
              <a:rPr lang="en-US" sz="4000" b="0" strike="noStrike" spc="-15" dirty="0">
                <a:solidFill>
                  <a:srgbClr val="000000"/>
                </a:solidFill>
                <a:latin typeface="Trebuchet MS" pitchFamily="34" charset="0"/>
              </a:rPr>
              <a:t>Filter</a:t>
            </a:r>
            <a:r>
              <a:rPr lang="en-US" sz="4000" b="0" strike="noStrike" spc="-4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b="0" strike="noStrike" spc="-7" dirty="0">
                <a:solidFill>
                  <a:srgbClr val="000000"/>
                </a:solidFill>
                <a:latin typeface="Trebuchet MS" pitchFamily="34" charset="0"/>
              </a:rPr>
              <a:t>(Nonlinear)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405" name="CustomShape 2"/>
          <p:cNvSpPr/>
          <p:nvPr/>
        </p:nvSpPr>
        <p:spPr>
          <a:xfrm>
            <a:off x="1225440" y="1985760"/>
            <a:ext cx="4713120" cy="34131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CustomShape 3"/>
          <p:cNvSpPr/>
          <p:nvPr/>
        </p:nvSpPr>
        <p:spPr>
          <a:xfrm>
            <a:off x="6417120" y="1985760"/>
            <a:ext cx="4713120" cy="34131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81019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158"/>
          <p:cNvPicPr/>
          <p:nvPr/>
        </p:nvPicPr>
        <p:blipFill>
          <a:blip r:embed="rId2"/>
          <a:stretch/>
        </p:blipFill>
        <p:spPr>
          <a:xfrm>
            <a:off x="4893289" y="3645540"/>
            <a:ext cx="5976000" cy="2218680"/>
          </a:xfrm>
          <a:prstGeom prst="rect">
            <a:avLst/>
          </a:prstGeom>
          <a:ln>
            <a:noFill/>
          </a:ln>
        </p:spPr>
      </p:pic>
      <p:pic>
        <p:nvPicPr>
          <p:cNvPr id="160" name="Picture 159"/>
          <p:cNvPicPr/>
          <p:nvPr/>
        </p:nvPicPr>
        <p:blipFill>
          <a:blip r:embed="rId3"/>
          <a:stretch/>
        </p:blipFill>
        <p:spPr>
          <a:xfrm>
            <a:off x="10728960" y="3971845"/>
            <a:ext cx="1219200" cy="147816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391478" y="1556792"/>
            <a:ext cx="762766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Spatial Domain methods operate directly on image pixels</a:t>
            </a: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smtClean="0">
                <a:solidFill>
                  <a:schemeClr val="tx2"/>
                </a:solidFill>
              </a:rPr>
              <a:t>               G(</a:t>
            </a:r>
            <a:r>
              <a:rPr lang="en-GB" sz="2400" dirty="0" err="1" smtClean="0">
                <a:solidFill>
                  <a:schemeClr val="tx2"/>
                </a:solidFill>
              </a:rPr>
              <a:t>x,y</a:t>
            </a:r>
            <a:r>
              <a:rPr lang="en-GB" sz="2400" dirty="0" smtClean="0">
                <a:solidFill>
                  <a:schemeClr val="tx2"/>
                </a:solidFill>
              </a:rPr>
              <a:t>)=T[f(</a:t>
            </a:r>
            <a:r>
              <a:rPr lang="en-GB" sz="2400" dirty="0" err="1" smtClean="0">
                <a:solidFill>
                  <a:schemeClr val="tx2"/>
                </a:solidFill>
              </a:rPr>
              <a:t>x,y</a:t>
            </a:r>
            <a:r>
              <a:rPr lang="en-GB" sz="2400" dirty="0" smtClean="0">
                <a:solidFill>
                  <a:schemeClr val="tx2"/>
                </a:solidFill>
              </a:rPr>
              <a:t>)]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T operates only on one pixel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                S=T(r)</a:t>
            </a:r>
            <a:endParaRPr lang="en-IN" sz="2400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8423" y="365126"/>
            <a:ext cx="7249732" cy="62654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rebuchet MS" pitchFamily="34" charset="0"/>
              </a:rPr>
              <a:t>Point Processing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052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1967541" y="43560"/>
            <a:ext cx="8352928" cy="115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4000" b="0" strike="noStrike" spc="-1" dirty="0">
                <a:solidFill>
                  <a:srgbClr val="000000"/>
                </a:solidFill>
                <a:latin typeface="Trebuchet MS" pitchFamily="34" charset="0"/>
              </a:rPr>
              <a:t>Sharpening </a:t>
            </a:r>
            <a:r>
              <a:rPr lang="en-US" sz="4000" b="0" strike="noStrike" spc="-7" dirty="0">
                <a:solidFill>
                  <a:srgbClr val="000000"/>
                </a:solidFill>
                <a:latin typeface="Trebuchet MS" pitchFamily="34" charset="0"/>
              </a:rPr>
              <a:t>Spatial</a:t>
            </a:r>
            <a:r>
              <a:rPr lang="en-US" sz="4000" b="0" strike="noStrike" spc="-86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b="0" strike="noStrike" spc="-21" dirty="0">
                <a:solidFill>
                  <a:srgbClr val="000000"/>
                </a:solidFill>
                <a:latin typeface="Trebuchet MS" pitchFamily="34" charset="0"/>
              </a:rPr>
              <a:t>Filters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409" name="CustomShape 3"/>
          <p:cNvSpPr/>
          <p:nvPr/>
        </p:nvSpPr>
        <p:spPr>
          <a:xfrm>
            <a:off x="105120" y="2998694"/>
            <a:ext cx="11980320" cy="24628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8280" rIns="0" bIns="0"/>
          <a:lstStyle/>
          <a:p>
            <a:pPr marL="355680" indent="-342360" algn="just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21" dirty="0" smtClean="0">
                <a:solidFill>
                  <a:srgbClr val="000000"/>
                </a:solidFill>
                <a:latin typeface="Calibri"/>
                <a:ea typeface="DejaVu Sans"/>
              </a:rPr>
              <a:t>Averaging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is analogous 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to integration,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so sharpening 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is </a:t>
            </a:r>
            <a:r>
              <a:rPr lang="en-US" sz="2800" b="0" strike="noStrike" spc="59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analogous 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to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spatial</a:t>
            </a:r>
            <a:r>
              <a:rPr lang="en-US" sz="2800" b="0" strike="noStrike" spc="4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differentiation.</a:t>
            </a:r>
            <a:endParaRPr lang="en-US" sz="2800" b="0" strike="noStrike" spc="-1" dirty="0">
              <a:latin typeface="Arial"/>
            </a:endParaRPr>
          </a:p>
          <a:p>
            <a:pPr marL="355680" indent="-342360" algn="just">
              <a:lnSpc>
                <a:spcPct val="100000"/>
              </a:lnSpc>
              <a:spcBef>
                <a:spcPts val="66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Thus, image </a:t>
            </a:r>
            <a:r>
              <a:rPr lang="en-US" sz="2800" b="0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differentiation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enhances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edges 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and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other  discontinuities 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(such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as noise) and 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deemphasizes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areas 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with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slowly varying</a:t>
            </a:r>
            <a:r>
              <a:rPr lang="en-US" sz="2800" b="0" strike="noStrike" spc="2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intensities.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410" name="Picture 409"/>
          <p:cNvPicPr/>
          <p:nvPr/>
        </p:nvPicPr>
        <p:blipFill>
          <a:blip r:embed="rId2"/>
          <a:stretch/>
        </p:blipFill>
        <p:spPr>
          <a:xfrm>
            <a:off x="336176" y="974129"/>
            <a:ext cx="11241742" cy="1837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26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3983765" y="43560"/>
            <a:ext cx="3858475" cy="115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4000" b="0" strike="noStrike" spc="-12" dirty="0">
                <a:solidFill>
                  <a:srgbClr val="000000"/>
                </a:solidFill>
                <a:latin typeface="Trebuchet MS" pitchFamily="34" charset="0"/>
              </a:rPr>
              <a:t>Foundation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412" name="CustomShape 2"/>
          <p:cNvSpPr/>
          <p:nvPr/>
        </p:nvSpPr>
        <p:spPr>
          <a:xfrm>
            <a:off x="105120" y="932040"/>
            <a:ext cx="11983680" cy="453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/>
          <a:lstStyle/>
          <a:p>
            <a:pPr marL="355680" indent="-342360" algn="just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Definition </a:t>
            </a:r>
            <a:r>
              <a:rPr lang="en-US" sz="2800" b="0" strike="noStrike" spc="-26">
                <a:solidFill>
                  <a:srgbClr val="000000"/>
                </a:solidFill>
                <a:latin typeface="Calibri"/>
                <a:ea typeface="DejaVu Sans"/>
              </a:rPr>
              <a:t>for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a </a:t>
            </a:r>
            <a:r>
              <a:rPr lang="en-US" sz="2800" b="0" strike="noStrike" spc="-26">
                <a:solidFill>
                  <a:srgbClr val="000000"/>
                </a:solidFill>
                <a:latin typeface="Calibri"/>
                <a:ea typeface="DejaVu Sans"/>
              </a:rPr>
              <a:t>first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order derivative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(1) must 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be </a:t>
            </a:r>
            <a:r>
              <a:rPr lang="en-US" sz="2800" b="0" strike="noStrike" spc="-35">
                <a:solidFill>
                  <a:srgbClr val="000000"/>
                </a:solidFill>
                <a:latin typeface="Calibri"/>
                <a:ea typeface="DejaVu Sans"/>
              </a:rPr>
              <a:t>zero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in </a:t>
            </a:r>
            <a:r>
              <a:rPr lang="en-US" sz="2800" b="0" strike="noStrike" spc="596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areas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of </a:t>
            </a:r>
            <a:r>
              <a:rPr lang="en-US" sz="2800" b="0" strike="noStrike" spc="-21">
                <a:solidFill>
                  <a:srgbClr val="000000"/>
                </a:solidFill>
                <a:latin typeface="Calibri"/>
                <a:ea typeface="DejaVu Sans"/>
              </a:rPr>
              <a:t>constant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intensity 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(2)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must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be </a:t>
            </a:r>
            <a:r>
              <a:rPr lang="en-US" sz="2800" b="0" strike="noStrike" spc="-26">
                <a:solidFill>
                  <a:srgbClr val="000000"/>
                </a:solidFill>
                <a:latin typeface="Calibri"/>
                <a:ea typeface="DejaVu Sans"/>
              </a:rPr>
              <a:t>nonzero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at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the onset 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of an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intensity </a:t>
            </a:r>
            <a:r>
              <a:rPr lang="en-US" sz="2800" b="0" strike="noStrike" spc="-21">
                <a:solidFill>
                  <a:srgbClr val="000000"/>
                </a:solidFill>
                <a:latin typeface="Calibri"/>
                <a:ea typeface="DejaVu Sans"/>
              </a:rPr>
              <a:t>step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or </a:t>
            </a:r>
            <a:r>
              <a:rPr lang="en-US" sz="2800" b="0" strike="noStrike" spc="-21">
                <a:solidFill>
                  <a:srgbClr val="000000"/>
                </a:solidFill>
                <a:latin typeface="Calibri"/>
                <a:ea typeface="DejaVu Sans"/>
              </a:rPr>
              <a:t>ramp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and (3)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must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be </a:t>
            </a:r>
            <a:r>
              <a:rPr lang="en-US" sz="2800" b="0" strike="noStrike" spc="-21">
                <a:solidFill>
                  <a:srgbClr val="000000"/>
                </a:solidFill>
                <a:latin typeface="Calibri"/>
                <a:ea typeface="DejaVu Sans"/>
              </a:rPr>
              <a:t>nonzero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along  </a:t>
            </a:r>
            <a:r>
              <a:rPr lang="en-US" sz="2800" b="0" strike="noStrike" spc="-21">
                <a:solidFill>
                  <a:srgbClr val="000000"/>
                </a:solidFill>
                <a:latin typeface="Calibri"/>
                <a:ea typeface="DejaVu Sans"/>
              </a:rPr>
              <a:t>ramps.</a:t>
            </a:r>
            <a:endParaRPr lang="en-US" sz="2800" b="0" strike="noStrike" spc="-1">
              <a:latin typeface="Arial"/>
            </a:endParaRPr>
          </a:p>
          <a:p>
            <a:pPr marL="355680" indent="-342360" algn="just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21">
                <a:solidFill>
                  <a:srgbClr val="000000"/>
                </a:solidFill>
                <a:latin typeface="Calibri"/>
                <a:ea typeface="DejaVu Sans"/>
              </a:rPr>
              <a:t>For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a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second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order derivatives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(1)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must 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be </a:t>
            </a:r>
            <a:r>
              <a:rPr lang="en-US" sz="2800" b="0" strike="noStrike" spc="-35">
                <a:solidFill>
                  <a:srgbClr val="000000"/>
                </a:solidFill>
                <a:latin typeface="Calibri"/>
                <a:ea typeface="DejaVu Sans"/>
              </a:rPr>
              <a:t>zero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in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constant </a:t>
            </a:r>
            <a:r>
              <a:rPr lang="en-US" sz="2800" b="0" strike="noStrike" spc="596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areas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(2)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must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be </a:t>
            </a:r>
            <a:r>
              <a:rPr lang="en-US" sz="2800" b="0" strike="noStrike" spc="-26">
                <a:solidFill>
                  <a:srgbClr val="000000"/>
                </a:solidFill>
                <a:latin typeface="Calibri"/>
                <a:ea typeface="DejaVu Sans"/>
              </a:rPr>
              <a:t>nonzero </a:t>
            </a:r>
            <a:r>
              <a:rPr lang="en-US" sz="2800" b="0" strike="noStrike" spc="-21">
                <a:solidFill>
                  <a:srgbClr val="000000"/>
                </a:solidFill>
                <a:latin typeface="Calibri"/>
                <a:ea typeface="DejaVu Sans"/>
              </a:rPr>
              <a:t>at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the onset and (3)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must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be  </a:t>
            </a:r>
            <a:r>
              <a:rPr lang="en-US" sz="2800" b="0" strike="noStrike" spc="-35">
                <a:solidFill>
                  <a:srgbClr val="000000"/>
                </a:solidFill>
                <a:latin typeface="Calibri"/>
                <a:ea typeface="DejaVu Sans"/>
              </a:rPr>
              <a:t>zero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along </a:t>
            </a:r>
            <a:r>
              <a:rPr lang="en-US" sz="2800" b="0" strike="noStrike" spc="-21">
                <a:solidFill>
                  <a:srgbClr val="000000"/>
                </a:solidFill>
                <a:latin typeface="Calibri"/>
                <a:ea typeface="DejaVu Sans"/>
              </a:rPr>
              <a:t>ramps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of </a:t>
            </a:r>
            <a:r>
              <a:rPr lang="en-US" sz="2800" b="0" strike="noStrike" spc="-21">
                <a:solidFill>
                  <a:srgbClr val="000000"/>
                </a:solidFill>
                <a:latin typeface="Calibri"/>
                <a:ea typeface="DejaVu Sans"/>
              </a:rPr>
              <a:t>constant</a:t>
            </a:r>
            <a:r>
              <a:rPr lang="en-US" sz="2800" b="0" strike="noStrike" spc="106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slope.</a:t>
            </a:r>
            <a:endParaRPr lang="en-US" sz="2800" b="0" strike="noStrike" spc="-1">
              <a:latin typeface="Arial"/>
            </a:endParaRPr>
          </a:p>
          <a:p>
            <a:pPr marL="355680" indent="-342360" algn="just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26">
                <a:solidFill>
                  <a:srgbClr val="000000"/>
                </a:solidFill>
                <a:latin typeface="Calibri"/>
                <a:ea typeface="DejaVu Sans"/>
              </a:rPr>
              <a:t>First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order </a:t>
            </a:r>
            <a:r>
              <a:rPr lang="en-US" sz="2800" b="0" strike="noStrike" spc="-21">
                <a:solidFill>
                  <a:srgbClr val="000000"/>
                </a:solidFill>
                <a:latin typeface="Calibri"/>
                <a:ea typeface="DejaVu Sans"/>
              </a:rPr>
              <a:t>derivative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of a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one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dimensional function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f(x)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is 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800" b="0" strike="noStrike" spc="-21">
                <a:solidFill>
                  <a:srgbClr val="000000"/>
                </a:solidFill>
                <a:latin typeface="Calibri"/>
                <a:ea typeface="DejaVu Sans"/>
              </a:rPr>
              <a:t>difference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of f(x+1) –</a:t>
            </a:r>
            <a:r>
              <a:rPr lang="en-US" sz="2800" b="0" strike="noStrike" spc="75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f(x).</a:t>
            </a:r>
            <a:endParaRPr lang="en-US" sz="2800" b="0" strike="noStrike" spc="-1">
              <a:latin typeface="Arial"/>
            </a:endParaRPr>
          </a:p>
          <a:p>
            <a:pPr marL="355680" indent="-342360" algn="just">
              <a:lnSpc>
                <a:spcPct val="100000"/>
              </a:lnSpc>
              <a:spcBef>
                <a:spcPts val="66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Second </a:t>
            </a:r>
            <a:r>
              <a:rPr lang="en-US" sz="2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order </a:t>
            </a:r>
            <a:r>
              <a:rPr lang="en-US" sz="2800" b="0" strike="noStrike" spc="-7">
                <a:solidFill>
                  <a:srgbClr val="000000"/>
                </a:solidFill>
                <a:latin typeface="Calibri"/>
                <a:ea typeface="DejaVu Sans"/>
              </a:rPr>
              <a:t>= f(x+1) + f(x-1)</a:t>
            </a:r>
            <a:r>
              <a:rPr lang="en-US" sz="2800" b="0" strike="noStrike" spc="12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-2f(x)</a:t>
            </a:r>
            <a:endParaRPr lang="en-US" sz="2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637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153121" y="133894"/>
            <a:ext cx="8475724" cy="6086602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2"/>
          <p:cNvSpPr/>
          <p:nvPr/>
        </p:nvSpPr>
        <p:spPr>
          <a:xfrm>
            <a:off x="9542879" y="802212"/>
            <a:ext cx="2099621" cy="43448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7724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1043040" y="43560"/>
            <a:ext cx="10429557" cy="115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4000" b="0" strike="noStrike" spc="-12" dirty="0">
                <a:solidFill>
                  <a:srgbClr val="000000"/>
                </a:solidFill>
                <a:latin typeface="Trebuchet MS" pitchFamily="34" charset="0"/>
              </a:rPr>
              <a:t>Second Derivatives-The</a:t>
            </a:r>
            <a:r>
              <a:rPr lang="en-US" sz="4000" b="0" strike="noStrike" spc="-4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b="0" strike="noStrike" spc="-7" dirty="0" err="1">
                <a:solidFill>
                  <a:srgbClr val="000000"/>
                </a:solidFill>
                <a:latin typeface="Trebuchet MS" pitchFamily="34" charset="0"/>
              </a:rPr>
              <a:t>Laplacian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416" name="CustomShape 2"/>
          <p:cNvSpPr/>
          <p:nvPr/>
        </p:nvSpPr>
        <p:spPr>
          <a:xfrm>
            <a:off x="4965600" y="1752480"/>
            <a:ext cx="2297760" cy="6850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3"/>
          <p:cNvSpPr/>
          <p:nvPr/>
        </p:nvSpPr>
        <p:spPr>
          <a:xfrm>
            <a:off x="2828640" y="2796480"/>
            <a:ext cx="6006240" cy="6188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CustomShape 4"/>
          <p:cNvSpPr/>
          <p:nvPr/>
        </p:nvSpPr>
        <p:spPr>
          <a:xfrm>
            <a:off x="2940480" y="3783960"/>
            <a:ext cx="5904480" cy="68472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CustomShape 5"/>
          <p:cNvSpPr/>
          <p:nvPr/>
        </p:nvSpPr>
        <p:spPr>
          <a:xfrm>
            <a:off x="1729440" y="4578120"/>
            <a:ext cx="8547840" cy="74160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82131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611040" y="43560"/>
            <a:ext cx="10704000" cy="115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4000" b="0" strike="noStrike" spc="-12" dirty="0">
                <a:solidFill>
                  <a:srgbClr val="000000"/>
                </a:solidFill>
                <a:latin typeface="Trebuchet MS" pitchFamily="34" charset="0"/>
              </a:rPr>
              <a:t>Second </a:t>
            </a:r>
            <a:r>
              <a:rPr lang="en-US" sz="4000" b="0" strike="noStrike" spc="-15" dirty="0">
                <a:solidFill>
                  <a:srgbClr val="000000"/>
                </a:solidFill>
                <a:latin typeface="Trebuchet MS" pitchFamily="34" charset="0"/>
              </a:rPr>
              <a:t>Derivatives </a:t>
            </a:r>
            <a:r>
              <a:rPr lang="en-US" sz="4000" b="0" strike="noStrike" spc="-1" dirty="0">
                <a:solidFill>
                  <a:srgbClr val="000000"/>
                </a:solidFill>
                <a:latin typeface="Trebuchet MS" pitchFamily="34" charset="0"/>
              </a:rPr>
              <a:t>- </a:t>
            </a:r>
            <a:r>
              <a:rPr lang="en-US" sz="4000" b="0" strike="noStrike" spc="-7" dirty="0">
                <a:solidFill>
                  <a:srgbClr val="000000"/>
                </a:solidFill>
                <a:latin typeface="Trebuchet MS" pitchFamily="34" charset="0"/>
              </a:rPr>
              <a:t>The</a:t>
            </a:r>
            <a:r>
              <a:rPr lang="en-US" sz="4000" b="0" strike="noStrike" spc="-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b="0" strike="noStrike" spc="-7" dirty="0" err="1">
                <a:solidFill>
                  <a:srgbClr val="000000"/>
                </a:solidFill>
                <a:latin typeface="Trebuchet MS" pitchFamily="34" charset="0"/>
              </a:rPr>
              <a:t>Laplacian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421" name="CustomShape 2"/>
          <p:cNvSpPr/>
          <p:nvPr/>
        </p:nvSpPr>
        <p:spPr>
          <a:xfrm>
            <a:off x="611040" y="800640"/>
            <a:ext cx="7116284" cy="52948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2" name="CustomShape 3"/>
          <p:cNvSpPr/>
          <p:nvPr/>
        </p:nvSpPr>
        <p:spPr>
          <a:xfrm>
            <a:off x="8812320" y="1184400"/>
            <a:ext cx="2340784" cy="49111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91144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1043040" y="43560"/>
            <a:ext cx="10333547" cy="115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4000" b="0" strike="noStrike" spc="-12" dirty="0">
                <a:solidFill>
                  <a:srgbClr val="000000"/>
                </a:solidFill>
                <a:latin typeface="Trebuchet MS" pitchFamily="34" charset="0"/>
              </a:rPr>
              <a:t>Second Derivatives-The</a:t>
            </a:r>
            <a:r>
              <a:rPr lang="en-US" sz="4000" b="0" strike="noStrike" spc="-4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b="0" strike="noStrike" spc="-7" dirty="0" err="1">
                <a:solidFill>
                  <a:srgbClr val="000000"/>
                </a:solidFill>
                <a:latin typeface="Trebuchet MS" pitchFamily="34" charset="0"/>
              </a:rPr>
              <a:t>Laplacian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424" name="CustomShape 2"/>
          <p:cNvSpPr/>
          <p:nvPr/>
        </p:nvSpPr>
        <p:spPr>
          <a:xfrm>
            <a:off x="1950240" y="2790360"/>
            <a:ext cx="8443200" cy="13050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7550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457441" y="16920"/>
            <a:ext cx="7038064" cy="6280849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2"/>
          <p:cNvSpPr/>
          <p:nvPr/>
        </p:nvSpPr>
        <p:spPr>
          <a:xfrm>
            <a:off x="8251248" y="646149"/>
            <a:ext cx="2296550" cy="43574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14397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2249760" y="676620"/>
            <a:ext cx="4860480" cy="54450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2"/>
          <p:cNvSpPr/>
          <p:nvPr/>
        </p:nvSpPr>
        <p:spPr>
          <a:xfrm>
            <a:off x="7737600" y="1361160"/>
            <a:ext cx="2063223" cy="46414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CustomShape 3"/>
          <p:cNvSpPr/>
          <p:nvPr/>
        </p:nvSpPr>
        <p:spPr>
          <a:xfrm>
            <a:off x="431371" y="0"/>
            <a:ext cx="11760629" cy="13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2841120" indent="-2828160">
              <a:lnSpc>
                <a:spcPct val="100000"/>
              </a:lnSpc>
              <a:spcBef>
                <a:spcPts val="99"/>
              </a:spcBef>
            </a:pPr>
            <a:r>
              <a:rPr lang="en-US" sz="3600" b="0" strike="noStrike" spc="-1" dirty="0" err="1">
                <a:solidFill>
                  <a:srgbClr val="000000"/>
                </a:solidFill>
                <a:latin typeface="Trebuchet MS" pitchFamily="34" charset="0"/>
              </a:rPr>
              <a:t>Unsharp</a:t>
            </a:r>
            <a:r>
              <a:rPr lang="en-US" sz="3600" b="0" strike="noStrike" spc="-1" dirty="0">
                <a:solidFill>
                  <a:srgbClr val="000000"/>
                </a:solidFill>
                <a:latin typeface="Trebuchet MS" pitchFamily="34" charset="0"/>
              </a:rPr>
              <a:t> Masking and High </a:t>
            </a:r>
            <a:r>
              <a:rPr lang="en-US" sz="3600" b="0" strike="noStrike" spc="-12" dirty="0">
                <a:solidFill>
                  <a:srgbClr val="000000"/>
                </a:solidFill>
                <a:latin typeface="Trebuchet MS" pitchFamily="34" charset="0"/>
              </a:rPr>
              <a:t>boost  Filtering</a:t>
            </a:r>
            <a:endParaRPr lang="en-US" sz="3600" b="0" strike="noStrike" spc="-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7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1103445" y="0"/>
            <a:ext cx="11088555" cy="13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2841120" indent="-2828160">
              <a:lnSpc>
                <a:spcPct val="100000"/>
              </a:lnSpc>
              <a:spcBef>
                <a:spcPts val="99"/>
              </a:spcBef>
            </a:pPr>
            <a:r>
              <a:rPr lang="en-US" sz="4000" b="0" strike="noStrike" spc="-1" dirty="0" err="1">
                <a:solidFill>
                  <a:srgbClr val="000000"/>
                </a:solidFill>
                <a:latin typeface="Trebuchet MS" pitchFamily="34" charset="0"/>
              </a:rPr>
              <a:t>Unsharp</a:t>
            </a:r>
            <a:r>
              <a:rPr lang="en-US" sz="4000" b="0" strike="noStrike" spc="-1" dirty="0">
                <a:solidFill>
                  <a:srgbClr val="000000"/>
                </a:solidFill>
                <a:latin typeface="Trebuchet MS" pitchFamily="34" charset="0"/>
              </a:rPr>
              <a:t> Masking and High </a:t>
            </a:r>
            <a:r>
              <a:rPr lang="en-US" sz="4000" b="0" strike="noStrike" spc="-12" dirty="0">
                <a:solidFill>
                  <a:srgbClr val="000000"/>
                </a:solidFill>
                <a:latin typeface="Trebuchet MS" pitchFamily="34" charset="0"/>
              </a:rPr>
              <a:t>boost  Filtering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431" name="CustomShape 2"/>
          <p:cNvSpPr/>
          <p:nvPr/>
        </p:nvSpPr>
        <p:spPr>
          <a:xfrm>
            <a:off x="208151" y="707403"/>
            <a:ext cx="7896960" cy="57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3040" rIns="0" bIns="0"/>
          <a:lstStyle/>
          <a:p>
            <a:pPr marL="355680" indent="-342360">
              <a:lnSpc>
                <a:spcPct val="100000"/>
              </a:lnSpc>
              <a:spcBef>
                <a:spcPts val="890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Unsharp</a:t>
            </a:r>
            <a:r>
              <a:rPr lang="en-US" sz="3200" b="0" strike="noStrike" spc="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Masking</a:t>
            </a:r>
            <a:endParaRPr lang="en-US" sz="3200" b="0" strike="noStrike" spc="-1" dirty="0">
              <a:latin typeface="Arial"/>
            </a:endParaRPr>
          </a:p>
          <a:p>
            <a:pPr marL="756360" lvl="1" indent="-286200">
              <a:lnSpc>
                <a:spcPct val="100000"/>
              </a:lnSpc>
              <a:spcBef>
                <a:spcPts val="68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Read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Original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Image f(</a:t>
            </a:r>
            <a:r>
              <a:rPr lang="en-US" sz="2800" b="0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x,y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en-US" sz="2800" b="0" strike="noStrike" spc="-1" dirty="0">
              <a:latin typeface="Arial"/>
            </a:endParaRPr>
          </a:p>
          <a:p>
            <a:pPr marL="756360" lvl="1" indent="-28620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Blurred original image</a:t>
            </a:r>
            <a:r>
              <a:rPr lang="en-US" sz="2800" b="0" strike="noStrike" spc="29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9" dirty="0">
                <a:solidFill>
                  <a:srgbClr val="000000"/>
                </a:solidFill>
                <a:latin typeface="Calibri"/>
                <a:ea typeface="DejaVu Sans"/>
              </a:rPr>
              <a:t>f’(</a:t>
            </a:r>
            <a:r>
              <a:rPr lang="en-US" sz="2800" b="0" strike="noStrike" spc="9" dirty="0" err="1">
                <a:solidFill>
                  <a:srgbClr val="000000"/>
                </a:solidFill>
                <a:latin typeface="Calibri"/>
                <a:ea typeface="DejaVu Sans"/>
              </a:rPr>
              <a:t>x,y</a:t>
            </a:r>
            <a:r>
              <a:rPr lang="en-US" sz="2800" b="0" strike="noStrike" spc="9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en-US" sz="2800" b="0" strike="noStrike" spc="-1" dirty="0">
              <a:latin typeface="Arial"/>
            </a:endParaRPr>
          </a:p>
          <a:p>
            <a:pPr marL="756360" lvl="1" indent="-286200">
              <a:lnSpc>
                <a:spcPct val="100000"/>
              </a:lnSpc>
              <a:spcBef>
                <a:spcPts val="66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Mask =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f(</a:t>
            </a:r>
            <a:r>
              <a:rPr lang="en-US" sz="2800" b="0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x,y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)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–</a:t>
            </a:r>
            <a:r>
              <a:rPr lang="en-US" sz="2800" b="0" strike="noStrike" spc="4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9" dirty="0">
                <a:solidFill>
                  <a:srgbClr val="000000"/>
                </a:solidFill>
                <a:latin typeface="Calibri"/>
                <a:ea typeface="DejaVu Sans"/>
              </a:rPr>
              <a:t>f’(</a:t>
            </a:r>
            <a:r>
              <a:rPr lang="en-US" sz="2800" b="0" strike="noStrike" spc="9" dirty="0" err="1">
                <a:solidFill>
                  <a:srgbClr val="000000"/>
                </a:solidFill>
                <a:latin typeface="Calibri"/>
                <a:ea typeface="DejaVu Sans"/>
              </a:rPr>
              <a:t>x,y</a:t>
            </a:r>
            <a:r>
              <a:rPr lang="en-US" sz="2800" b="0" strike="noStrike" spc="9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en-US" sz="2800" b="0" strike="noStrike" spc="-1" dirty="0">
              <a:latin typeface="Arial"/>
            </a:endParaRPr>
          </a:p>
          <a:p>
            <a:pPr marL="756360" lvl="1" indent="-28620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g(</a:t>
            </a:r>
            <a:r>
              <a:rPr lang="en-US" sz="2800" b="0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x,y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) = f(</a:t>
            </a:r>
            <a:r>
              <a:rPr lang="en-US" sz="2800" b="0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x,y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) +</a:t>
            </a:r>
            <a:r>
              <a:rPr lang="en-US" sz="2800" b="0" strike="noStrike" spc="3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Mask</a:t>
            </a:r>
            <a:endParaRPr lang="en-US" sz="2800" b="0" strike="noStrike" spc="-1" dirty="0">
              <a:latin typeface="Arial"/>
            </a:endParaRPr>
          </a:p>
          <a:p>
            <a:pPr marL="355680" indent="-34236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High </a:t>
            </a:r>
            <a:r>
              <a:rPr lang="en-US" sz="32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Boost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Filtering</a:t>
            </a:r>
            <a:endParaRPr lang="en-US" sz="3200" b="0" strike="noStrike" spc="-1" dirty="0">
              <a:latin typeface="Arial"/>
            </a:endParaRPr>
          </a:p>
          <a:p>
            <a:pPr marL="756360" lvl="1" indent="-286200">
              <a:lnSpc>
                <a:spcPct val="100000"/>
              </a:lnSpc>
              <a:spcBef>
                <a:spcPts val="68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Read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Original Image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f(</a:t>
            </a:r>
            <a:r>
              <a:rPr lang="en-US" sz="2800" b="0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x,y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en-US" sz="2800" b="0" strike="noStrike" spc="-1" dirty="0">
              <a:latin typeface="Arial"/>
            </a:endParaRPr>
          </a:p>
          <a:p>
            <a:pPr marL="756360" lvl="1" indent="-286200">
              <a:lnSpc>
                <a:spcPct val="100000"/>
              </a:lnSpc>
              <a:spcBef>
                <a:spcPts val="66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Blurred original image</a:t>
            </a:r>
            <a:r>
              <a:rPr lang="en-US" sz="2800" b="0" strike="noStrike" spc="2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9" dirty="0">
                <a:solidFill>
                  <a:srgbClr val="000000"/>
                </a:solidFill>
                <a:latin typeface="Calibri"/>
                <a:ea typeface="DejaVu Sans"/>
              </a:rPr>
              <a:t>f’(</a:t>
            </a:r>
            <a:r>
              <a:rPr lang="en-US" sz="2800" b="0" strike="noStrike" spc="9" dirty="0" err="1">
                <a:solidFill>
                  <a:srgbClr val="000000"/>
                </a:solidFill>
                <a:latin typeface="Calibri"/>
                <a:ea typeface="DejaVu Sans"/>
              </a:rPr>
              <a:t>x,y</a:t>
            </a:r>
            <a:r>
              <a:rPr lang="en-US" sz="2800" b="0" strike="noStrike" spc="9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en-US" sz="2800" b="0" strike="noStrike" spc="-1" dirty="0">
              <a:latin typeface="Arial"/>
            </a:endParaRPr>
          </a:p>
          <a:p>
            <a:pPr marL="756360" lvl="1" indent="-28620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Mask =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f(</a:t>
            </a:r>
            <a:r>
              <a:rPr lang="en-US" sz="2800" b="0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x,y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)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–</a:t>
            </a:r>
            <a:r>
              <a:rPr lang="en-US" sz="2800" b="0" strike="noStrike" spc="4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9" dirty="0">
                <a:solidFill>
                  <a:srgbClr val="000000"/>
                </a:solidFill>
                <a:latin typeface="Calibri"/>
                <a:ea typeface="DejaVu Sans"/>
              </a:rPr>
              <a:t>f’(</a:t>
            </a:r>
            <a:r>
              <a:rPr lang="en-US" sz="2800" b="0" strike="noStrike" spc="9" dirty="0" err="1">
                <a:solidFill>
                  <a:srgbClr val="000000"/>
                </a:solidFill>
                <a:latin typeface="Calibri"/>
                <a:ea typeface="DejaVu Sans"/>
              </a:rPr>
              <a:t>x,y</a:t>
            </a:r>
            <a:r>
              <a:rPr lang="en-US" sz="2800" b="0" strike="noStrike" spc="9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en-US" sz="2800" b="0" strike="noStrike" spc="-1" dirty="0">
              <a:latin typeface="Arial"/>
            </a:endParaRPr>
          </a:p>
          <a:p>
            <a:pPr marL="756360" lvl="1" indent="-28620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g(</a:t>
            </a:r>
            <a:r>
              <a:rPr lang="en-US" sz="2800" b="0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x,y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) = 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f(</a:t>
            </a:r>
            <a:r>
              <a:rPr lang="en-US" sz="2800" b="0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x,y</a:t>
            </a:r>
            <a:r>
              <a:rPr lang="en-US" sz="2800" b="0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r>
              <a:rPr lang="en-US" sz="2800" b="0" strike="noStrike" spc="60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+</a:t>
            </a:r>
            <a:r>
              <a:rPr lang="en-US" sz="2800" b="0" strike="noStrike" spc="2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k*Mask,	</a:t>
            </a:r>
            <a:r>
              <a:rPr lang="en-US" sz="2800" b="0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where</a:t>
            </a:r>
            <a:r>
              <a:rPr lang="en-US" sz="2800" b="0" strike="noStrike" spc="-5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k&gt;1</a:t>
            </a:r>
            <a:endParaRPr lang="en-US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714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2718720" y="676620"/>
            <a:ext cx="3025257" cy="5518118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2"/>
          <p:cNvSpPr/>
          <p:nvPr/>
        </p:nvSpPr>
        <p:spPr>
          <a:xfrm>
            <a:off x="7027200" y="964099"/>
            <a:ext cx="2232710" cy="49431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3"/>
          <p:cNvSpPr/>
          <p:nvPr/>
        </p:nvSpPr>
        <p:spPr>
          <a:xfrm>
            <a:off x="1071360" y="0"/>
            <a:ext cx="10048800" cy="13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2841120" indent="-2828160">
              <a:lnSpc>
                <a:spcPct val="100000"/>
              </a:lnSpc>
              <a:spcBef>
                <a:spcPts val="99"/>
              </a:spcBef>
            </a:pPr>
            <a:r>
              <a:rPr lang="en-US" sz="4000" b="0" strike="noStrike" spc="-1" dirty="0" err="1">
                <a:solidFill>
                  <a:srgbClr val="000000"/>
                </a:solidFill>
                <a:latin typeface="Trebuchet MS" pitchFamily="34" charset="0"/>
              </a:rPr>
              <a:t>Unsharp</a:t>
            </a:r>
            <a:r>
              <a:rPr lang="en-US" sz="4000" b="0" strike="noStrike" spc="-1" dirty="0">
                <a:solidFill>
                  <a:srgbClr val="000000"/>
                </a:solidFill>
                <a:latin typeface="Trebuchet MS" pitchFamily="34" charset="0"/>
              </a:rPr>
              <a:t> Masking and High </a:t>
            </a:r>
            <a:r>
              <a:rPr lang="en-US" sz="4000" b="0" strike="noStrike" spc="-12" dirty="0">
                <a:solidFill>
                  <a:srgbClr val="000000"/>
                </a:solidFill>
                <a:latin typeface="Trebuchet MS" pitchFamily="34" charset="0"/>
              </a:rPr>
              <a:t>boost  Filtering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4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4" y="287851"/>
            <a:ext cx="6064876" cy="549275"/>
          </a:xfrm>
        </p:spPr>
        <p:txBody>
          <a:bodyPr>
            <a:normAutofit fontScale="90000"/>
          </a:bodyPr>
          <a:lstStyle/>
          <a:p>
            <a:r>
              <a:rPr lang="en-US" spc="-7" dirty="0">
                <a:solidFill>
                  <a:srgbClr val="000000"/>
                </a:solidFill>
                <a:latin typeface="Trebuchet MS" pitchFamily="34" charset="0"/>
              </a:rPr>
              <a:t>Single </a:t>
            </a:r>
            <a:r>
              <a:rPr lang="en-US" spc="-26" dirty="0">
                <a:solidFill>
                  <a:srgbClr val="000000"/>
                </a:solidFill>
                <a:latin typeface="Trebuchet MS" pitchFamily="34" charset="0"/>
              </a:rPr>
              <a:t>Pixel</a:t>
            </a:r>
            <a:r>
              <a:rPr lang="en-US" spc="-46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pc="-15" dirty="0">
                <a:solidFill>
                  <a:srgbClr val="000000"/>
                </a:solidFill>
                <a:latin typeface="Trebuchet MS" pitchFamily="34" charset="0"/>
              </a:rPr>
              <a:t>Operations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815414" y="1556792"/>
            <a:ext cx="10561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When changing the brightness of an image, a constant is added or subtracted from the </a:t>
            </a:r>
            <a:r>
              <a:rPr lang="en-GB" sz="2400" dirty="0" smtClean="0">
                <a:solidFill>
                  <a:srgbClr val="002060"/>
                </a:solidFill>
              </a:rPr>
              <a:t>luminance </a:t>
            </a:r>
            <a:r>
              <a:rPr lang="en-GB" sz="2400" dirty="0">
                <a:solidFill>
                  <a:srgbClr val="002060"/>
                </a:solidFill>
              </a:rPr>
              <a:t>of all sample values. This is equivalent to shifting the contents of the histogram left (subtraction) or right (addition).</a:t>
            </a:r>
            <a:endParaRPr lang="en-IN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bright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853" y="3573016"/>
            <a:ext cx="795736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7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1103446" y="43560"/>
            <a:ext cx="9985109" cy="7931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4000" b="0" strike="noStrike" spc="-26" dirty="0">
                <a:solidFill>
                  <a:srgbClr val="000000"/>
                </a:solidFill>
                <a:latin typeface="Trebuchet MS" pitchFamily="34" charset="0"/>
              </a:rPr>
              <a:t>First </a:t>
            </a:r>
            <a:r>
              <a:rPr lang="en-US" sz="4000" b="0" strike="noStrike" spc="-21" dirty="0">
                <a:solidFill>
                  <a:srgbClr val="000000"/>
                </a:solidFill>
                <a:latin typeface="Trebuchet MS" pitchFamily="34" charset="0"/>
              </a:rPr>
              <a:t>Derivative </a:t>
            </a:r>
            <a:r>
              <a:rPr lang="en-US" sz="4000" b="0" strike="noStrike" spc="-1" dirty="0">
                <a:solidFill>
                  <a:srgbClr val="000000"/>
                </a:solidFill>
                <a:latin typeface="Trebuchet MS" pitchFamily="34" charset="0"/>
              </a:rPr>
              <a:t>– </a:t>
            </a:r>
            <a:r>
              <a:rPr lang="en-US" sz="4000" b="0" strike="noStrike" spc="-7" dirty="0">
                <a:solidFill>
                  <a:srgbClr val="000000"/>
                </a:solidFill>
                <a:latin typeface="Trebuchet MS" pitchFamily="34" charset="0"/>
              </a:rPr>
              <a:t>The</a:t>
            </a:r>
            <a:r>
              <a:rPr lang="en-US" sz="4000" b="0" strike="noStrike" spc="29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b="0" strike="noStrike" spc="-15" dirty="0">
                <a:solidFill>
                  <a:srgbClr val="000000"/>
                </a:solidFill>
                <a:latin typeface="Trebuchet MS" pitchFamily="34" charset="0"/>
              </a:rPr>
              <a:t>Gradient</a:t>
            </a:r>
            <a:endParaRPr lang="en-US" sz="4000" b="0" strike="noStrike" spc="-1" dirty="0">
              <a:latin typeface="Trebuchet MS" pitchFamily="34" charset="0"/>
            </a:endParaRPr>
          </a:p>
        </p:txBody>
      </p:sp>
      <p:sp>
        <p:nvSpPr>
          <p:cNvPr id="436" name="CustomShape 2"/>
          <p:cNvSpPr/>
          <p:nvPr/>
        </p:nvSpPr>
        <p:spPr>
          <a:xfrm>
            <a:off x="3472800" y="1267920"/>
            <a:ext cx="4642560" cy="19652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CustomShape 3"/>
          <p:cNvSpPr/>
          <p:nvPr/>
        </p:nvSpPr>
        <p:spPr>
          <a:xfrm>
            <a:off x="3334560" y="3220200"/>
            <a:ext cx="6088800" cy="22899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CustomShape 4"/>
          <p:cNvSpPr/>
          <p:nvPr/>
        </p:nvSpPr>
        <p:spPr>
          <a:xfrm>
            <a:off x="3340800" y="5667840"/>
            <a:ext cx="3672960" cy="51012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803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1023360" y="55800"/>
            <a:ext cx="5364561" cy="6216211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CustomShape 2"/>
          <p:cNvSpPr/>
          <p:nvPr/>
        </p:nvSpPr>
        <p:spPr>
          <a:xfrm>
            <a:off x="8599200" y="941400"/>
            <a:ext cx="2128901" cy="48837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02392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"/>
          <p:cNvSpPr/>
          <p:nvPr/>
        </p:nvSpPr>
        <p:spPr>
          <a:xfrm>
            <a:off x="0" y="-1"/>
            <a:ext cx="9504608" cy="4146997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CustomShape 2"/>
          <p:cNvSpPr/>
          <p:nvPr/>
        </p:nvSpPr>
        <p:spPr>
          <a:xfrm>
            <a:off x="9749307" y="2734829"/>
            <a:ext cx="1994170" cy="33368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81816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1"/>
          <p:cNvSpPr/>
          <p:nvPr/>
        </p:nvSpPr>
        <p:spPr>
          <a:xfrm>
            <a:off x="425003" y="814913"/>
            <a:ext cx="7662930" cy="4859047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CustomShape 2"/>
          <p:cNvSpPr/>
          <p:nvPr/>
        </p:nvSpPr>
        <p:spPr>
          <a:xfrm>
            <a:off x="8654603" y="1714680"/>
            <a:ext cx="2472744" cy="39592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5" name="CustomShape 3"/>
          <p:cNvSpPr/>
          <p:nvPr/>
        </p:nvSpPr>
        <p:spPr>
          <a:xfrm>
            <a:off x="1168800" y="0"/>
            <a:ext cx="9846720" cy="13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2671920" indent="-2659320">
              <a:lnSpc>
                <a:spcPct val="100000"/>
              </a:lnSpc>
              <a:spcBef>
                <a:spcPts val="105"/>
              </a:spcBef>
            </a:pPr>
            <a:r>
              <a:rPr lang="en-US" sz="4400" b="0" strike="noStrike" spc="-7">
                <a:solidFill>
                  <a:srgbClr val="000000"/>
                </a:solidFill>
                <a:latin typeface="Calibri"/>
              </a:rPr>
              <a:t>Combining Spatial Enhancement  </a:t>
            </a: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Methods</a:t>
            </a:r>
            <a:endParaRPr lang="en-US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8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582578" y="676980"/>
            <a:ext cx="7827326" cy="55405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CustomShape 2"/>
          <p:cNvSpPr/>
          <p:nvPr/>
        </p:nvSpPr>
        <p:spPr>
          <a:xfrm>
            <a:off x="9073440" y="862276"/>
            <a:ext cx="1942080" cy="49431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CustomShape 3"/>
          <p:cNvSpPr/>
          <p:nvPr/>
        </p:nvSpPr>
        <p:spPr>
          <a:xfrm>
            <a:off x="1168800" y="0"/>
            <a:ext cx="9846720" cy="13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2671920" indent="-2659320">
              <a:lnSpc>
                <a:spcPct val="100000"/>
              </a:lnSpc>
              <a:spcBef>
                <a:spcPts val="105"/>
              </a:spcBef>
            </a:pPr>
            <a:r>
              <a:rPr lang="en-US" sz="4400" b="0" strike="noStrike" spc="-7">
                <a:solidFill>
                  <a:srgbClr val="000000"/>
                </a:solidFill>
                <a:latin typeface="Calibri"/>
              </a:rPr>
              <a:t>Combining Spatial Enhancement  </a:t>
            </a: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Methods</a:t>
            </a:r>
            <a:endParaRPr lang="en-US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54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Trebuchet MS" pitchFamily="34" charset="0"/>
              </a:rPr>
              <a:t>End of Lecture</a:t>
            </a:r>
            <a:endParaRPr lang="en-IN" sz="4000" dirty="0">
              <a:latin typeface="Trebuchet MS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Chapter 3 of Digital Image Processing by R.C. Gonzalez and R.E. Woods</a:t>
            </a:r>
            <a:endParaRPr lang="en-IN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" b="2381"/>
          <a:stretch>
            <a:fillRect/>
          </a:stretch>
        </p:blipFill>
        <p:spPr bwMode="auto">
          <a:xfrm>
            <a:off x="1295468" y="1065245"/>
            <a:ext cx="4526569" cy="254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22" y="1007451"/>
            <a:ext cx="4501469" cy="260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6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2"/>
          <p:cNvSpPr/>
          <p:nvPr/>
        </p:nvSpPr>
        <p:spPr>
          <a:xfrm>
            <a:off x="1828800" y="1600200"/>
            <a:ext cx="8521440" cy="45255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20" y="116632"/>
            <a:ext cx="10972800" cy="1143000"/>
          </a:xfrm>
        </p:spPr>
        <p:txBody>
          <a:bodyPr>
            <a:norm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4000" spc="-1" dirty="0">
                <a:solidFill>
                  <a:srgbClr val="000000"/>
                </a:solidFill>
                <a:latin typeface="Trebuchet MS" pitchFamily="34" charset="0"/>
              </a:rPr>
              <a:t>Neighborhood</a:t>
            </a:r>
            <a:r>
              <a:rPr lang="en-US" sz="4000" spc="-52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4000" spc="-15" dirty="0">
                <a:solidFill>
                  <a:srgbClr val="000000"/>
                </a:solidFill>
                <a:latin typeface="Trebuchet MS" pitchFamily="34" charset="0"/>
              </a:rPr>
              <a:t>Operations</a:t>
            </a:r>
            <a:endParaRPr lang="en-US" sz="4000" spc="-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1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2866</TotalTime>
  <Words>2051</Words>
  <Application>Microsoft Office PowerPoint</Application>
  <PresentationFormat>Custom</PresentationFormat>
  <Paragraphs>259</Paragraphs>
  <Slides>85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Intensity Transforms</vt:lpstr>
      <vt:lpstr>Chapter 3</vt:lpstr>
      <vt:lpstr>Contents</vt:lpstr>
      <vt:lpstr>Image Enhancement (Spatial)</vt:lpstr>
      <vt:lpstr>Point Processing</vt:lpstr>
      <vt:lpstr>Spatial Operations</vt:lpstr>
      <vt:lpstr>Point Processing</vt:lpstr>
      <vt:lpstr>Single Pixel Operations</vt:lpstr>
      <vt:lpstr>Neighborhood Operations</vt:lpstr>
      <vt:lpstr>Image Enhancement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 2021</dc:creator>
  <cp:lastModifiedBy>USER</cp:lastModifiedBy>
  <cp:revision>30</cp:revision>
  <dcterms:created xsi:type="dcterms:W3CDTF">2021-05-31T17:42:41Z</dcterms:created>
  <dcterms:modified xsi:type="dcterms:W3CDTF">2023-02-01T17:34:43Z</dcterms:modified>
</cp:coreProperties>
</file>