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307" r:id="rId8"/>
    <p:sldId id="263" r:id="rId9"/>
    <p:sldId id="264" r:id="rId10"/>
    <p:sldId id="308" r:id="rId11"/>
    <p:sldId id="266" r:id="rId12"/>
    <p:sldId id="267" r:id="rId13"/>
    <p:sldId id="317" r:id="rId14"/>
    <p:sldId id="269" r:id="rId15"/>
    <p:sldId id="270" r:id="rId16"/>
    <p:sldId id="309" r:id="rId17"/>
    <p:sldId id="272" r:id="rId18"/>
    <p:sldId id="310" r:id="rId19"/>
    <p:sldId id="274" r:id="rId20"/>
    <p:sldId id="311" r:id="rId21"/>
    <p:sldId id="312" r:id="rId22"/>
    <p:sldId id="277" r:id="rId23"/>
    <p:sldId id="278" r:id="rId24"/>
    <p:sldId id="279" r:id="rId25"/>
    <p:sldId id="280" r:id="rId26"/>
    <p:sldId id="281" r:id="rId27"/>
    <p:sldId id="313" r:id="rId28"/>
    <p:sldId id="283" r:id="rId29"/>
    <p:sldId id="284" r:id="rId30"/>
    <p:sldId id="314" r:id="rId31"/>
    <p:sldId id="286" r:id="rId32"/>
    <p:sldId id="287" r:id="rId33"/>
    <p:sldId id="288" r:id="rId34"/>
    <p:sldId id="289" r:id="rId35"/>
    <p:sldId id="315" r:id="rId36"/>
    <p:sldId id="291" r:id="rId37"/>
    <p:sldId id="316" r:id="rId38"/>
    <p:sldId id="293" r:id="rId39"/>
    <p:sldId id="294" r:id="rId40"/>
    <p:sldId id="295" r:id="rId41"/>
    <p:sldId id="296" r:id="rId42"/>
    <p:sldId id="297" r:id="rId43"/>
    <p:sldId id="318" r:id="rId44"/>
    <p:sldId id="299" r:id="rId45"/>
    <p:sldId id="300" r:id="rId46"/>
    <p:sldId id="301" r:id="rId47"/>
    <p:sldId id="319" r:id="rId48"/>
    <p:sldId id="303" r:id="rId49"/>
    <p:sldId id="320" r:id="rId50"/>
    <p:sldId id="321" r:id="rId51"/>
    <p:sldId id="32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6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666DA-893F-466E-8A90-7A360ED642F6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13EE2-4897-4BDD-9D76-1FDC061D75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1272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="" xmlns:a16="http://schemas.microsoft.com/office/drawing/2014/main" id="{983C9499-3560-4590-9D10-005DE7F9EA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2725604-1549-4CCD-8DE5-6FBC0325300D}" type="slidenum">
              <a:rPr lang="en-US" altLang="en-US">
                <a:latin typeface="Helvetica" panose="020B0604020202020204" pitchFamily="34" charset="0"/>
              </a:rPr>
              <a:pPr/>
              <a:t>2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="" xmlns:a16="http://schemas.microsoft.com/office/drawing/2014/main" id="{F8723CB7-7CC9-4994-8E50-A2E3CF0CA1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22C2676-A184-4096-970E-352CE78E0C65}" type="slidenum">
              <a:rPr lang="en-US" altLang="en-US">
                <a:latin typeface="Helvetica" panose="020B0604020202020204" pitchFamily="34" charset="0"/>
              </a:rPr>
              <a:pPr/>
              <a:t>23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="" xmlns:a16="http://schemas.microsoft.com/office/drawing/2014/main" id="{8EDC282D-1D9D-4AD4-A4F8-8B1E28B45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="" xmlns:a16="http://schemas.microsoft.com/office/drawing/2014/main" id="{29A7A1AB-8763-44D1-A285-4142F60A2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="" xmlns:a16="http://schemas.microsoft.com/office/drawing/2014/main" id="{67704F53-75AA-49B0-8541-6CCF1CB44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097F478-FA7C-43C2-BA40-605438C589DB}" type="slidenum">
              <a:rPr lang="en-US" altLang="en-US">
                <a:latin typeface="Helvetica" panose="020B0604020202020204" pitchFamily="34" charset="0"/>
              </a:rPr>
              <a:pPr/>
              <a:t>24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="" xmlns:a16="http://schemas.microsoft.com/office/drawing/2014/main" id="{192D71FA-25B4-4047-97D4-C6C30873C5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="" xmlns:a16="http://schemas.microsoft.com/office/drawing/2014/main" id="{C18DD9D9-02BD-4CC8-BFED-06A6EAACF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="" xmlns:a16="http://schemas.microsoft.com/office/drawing/2014/main" id="{B1FCE1B1-6E05-4B46-9E79-7143ABFC7E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16B53B5-87EA-4F1C-8FD3-193D73FE3DB0}" type="slidenum">
              <a:rPr lang="en-US" altLang="en-US">
                <a:latin typeface="Helvetica" panose="020B0604020202020204" pitchFamily="34" charset="0"/>
              </a:rPr>
              <a:pPr/>
              <a:t>25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="" xmlns:a16="http://schemas.microsoft.com/office/drawing/2014/main" id="{374DFD8A-2F82-44D3-99C2-3A3ABC99D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="" xmlns:a16="http://schemas.microsoft.com/office/drawing/2014/main" id="{F474309F-C479-4D77-8463-4F5A4EE56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="" xmlns:a16="http://schemas.microsoft.com/office/drawing/2014/main" id="{6470DC80-7155-4784-A3B3-50AA563044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4355F83-7499-4479-9269-1D792E538D9B}" type="slidenum">
              <a:rPr lang="en-US" altLang="en-US">
                <a:latin typeface="Helvetica" panose="020B0604020202020204" pitchFamily="34" charset="0"/>
              </a:rPr>
              <a:pPr/>
              <a:t>26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4EA57C28-9ADF-4BD5-9942-286D187A6A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="" xmlns:a16="http://schemas.microsoft.com/office/drawing/2014/main" id="{CC7A9F74-EBC4-4272-8DFD-690753487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="" xmlns:a16="http://schemas.microsoft.com/office/drawing/2014/main" id="{4898FF22-CE53-4A42-9EFE-A209B8A7C8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FC91E2A-C3D2-44C0-90B4-6B3DF1745F84}" type="slidenum">
              <a:rPr lang="en-US" altLang="en-US">
                <a:latin typeface="Helvetica" panose="020B0604020202020204" pitchFamily="34" charset="0"/>
              </a:rPr>
              <a:pPr/>
              <a:t>28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="" xmlns:a16="http://schemas.microsoft.com/office/drawing/2014/main" id="{33607ED0-BB52-42CF-B7D3-FD21E46221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="" xmlns:a16="http://schemas.microsoft.com/office/drawing/2014/main" id="{D84CBC8B-B8C8-4187-96AC-C702A740E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="" xmlns:a16="http://schemas.microsoft.com/office/drawing/2014/main" id="{D040CA69-9D7F-4C14-B187-D2C1C4DBE0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49F411-DD66-41DA-B435-EAEF73B264E1}" type="slidenum">
              <a:rPr lang="en-US" altLang="en-US">
                <a:latin typeface="Helvetica" panose="020B0604020202020204" pitchFamily="34" charset="0"/>
              </a:rPr>
              <a:pPr/>
              <a:t>29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="" xmlns:a16="http://schemas.microsoft.com/office/drawing/2014/main" id="{8CCFE776-EE06-4317-A7CC-B8B4805D0A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="" xmlns:a16="http://schemas.microsoft.com/office/drawing/2014/main" id="{D866C6CF-8809-45E4-83EB-33C816167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="" xmlns:a16="http://schemas.microsoft.com/office/drawing/2014/main" id="{0BA71F41-D293-49C4-8357-AA72E62C3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879C0CB-7B4C-4BBA-9922-407BDEABF73F}" type="slidenum">
              <a:rPr lang="en-US" altLang="en-US">
                <a:latin typeface="Helvetica" panose="020B0604020202020204" pitchFamily="34" charset="0"/>
              </a:rPr>
              <a:pPr/>
              <a:t>31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="" xmlns:a16="http://schemas.microsoft.com/office/drawing/2014/main" id="{A5FE69B7-C10C-4471-BD77-1114C508D7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="" xmlns:a16="http://schemas.microsoft.com/office/drawing/2014/main" id="{3F0100B4-67F7-41F9-88E2-655EE2ADB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="" xmlns:a16="http://schemas.microsoft.com/office/drawing/2014/main" id="{E63D437F-8C17-43B8-9441-0F15912F62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CA17359-27A5-45E5-88A7-ECA8EFB8E133}" type="slidenum">
              <a:rPr lang="en-US" altLang="en-US">
                <a:latin typeface="Helvetica" panose="020B0604020202020204" pitchFamily="34" charset="0"/>
              </a:rPr>
              <a:pPr/>
              <a:t>32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="" xmlns:a16="http://schemas.microsoft.com/office/drawing/2014/main" id="{2C98086E-CF08-4052-8F18-28126CE1F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="" xmlns:a16="http://schemas.microsoft.com/office/drawing/2014/main" id="{D11949D3-2BE9-4E42-BEEE-7AFAC0B4B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="" xmlns:a16="http://schemas.microsoft.com/office/drawing/2014/main" id="{5F0238CF-1B34-40E7-8856-520F3A497F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F165ABB-9538-4EAF-A29C-CCB06AA58169}" type="slidenum">
              <a:rPr lang="en-US" altLang="en-US">
                <a:latin typeface="Helvetica" panose="020B0604020202020204" pitchFamily="34" charset="0"/>
              </a:rPr>
              <a:pPr/>
              <a:t>33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="" xmlns:a16="http://schemas.microsoft.com/office/drawing/2014/main" id="{D48A7785-D9D0-4FBB-ADB0-583E35CFD2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="" xmlns:a16="http://schemas.microsoft.com/office/drawing/2014/main" id="{77855E1D-7992-482B-B230-67FBF1EBA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="" xmlns:a16="http://schemas.microsoft.com/office/drawing/2014/main" id="{EB2746A3-77C4-4930-8E38-A85362CD5B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F78FC82-3721-4D0D-87B6-C9F4691F7E8F}" type="slidenum">
              <a:rPr lang="en-US" altLang="en-US">
                <a:latin typeface="Helvetica" panose="020B0604020202020204" pitchFamily="34" charset="0"/>
              </a:rPr>
              <a:pPr/>
              <a:t>34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="" xmlns:a16="http://schemas.microsoft.com/office/drawing/2014/main" id="{71DB10D3-74C4-4FE1-89B4-C2C1657458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="" xmlns:a16="http://schemas.microsoft.com/office/drawing/2014/main" id="{E65A9E3F-22B4-4AE2-959A-A2396782F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="" xmlns:a16="http://schemas.microsoft.com/office/drawing/2014/main" id="{F497FAA7-9CD1-43C8-AD06-03B8C59C0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72BEAA6-E846-4C23-94DC-EA1A7582E535}" type="slidenum">
              <a:rPr lang="en-US" altLang="en-US">
                <a:latin typeface="Helvetica" panose="020B0604020202020204" pitchFamily="34" charset="0"/>
              </a:rPr>
              <a:pPr/>
              <a:t>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A4DDA1DF-BED9-4D05-9F4B-199961DC5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="" xmlns:a16="http://schemas.microsoft.com/office/drawing/2014/main" id="{A45ACA94-A8A2-4683-8E4E-C9D064CEC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="" xmlns:a16="http://schemas.microsoft.com/office/drawing/2014/main" id="{3318195E-8F80-4C7F-9765-76C16EDC2B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4EB126-06FF-4AB7-B9AE-04E98BFC51EA}" type="slidenum">
              <a:rPr lang="en-US" altLang="en-US">
                <a:latin typeface="Helvetica" panose="020B0604020202020204" pitchFamily="34" charset="0"/>
              </a:rPr>
              <a:pPr/>
              <a:t>36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="" xmlns:a16="http://schemas.microsoft.com/office/drawing/2014/main" id="{EBBDC8A9-0E56-47F6-AAAB-D74083CEE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="" xmlns:a16="http://schemas.microsoft.com/office/drawing/2014/main" id="{D83DB5B2-E9A3-4622-824A-0C6345CB4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="" xmlns:a16="http://schemas.microsoft.com/office/drawing/2014/main" id="{095814CA-6E56-4793-9EB5-00EC225830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F3E9513-EBE0-43F1-A70F-602C7C9F595E}" type="slidenum">
              <a:rPr lang="en-US" altLang="en-US">
                <a:latin typeface="Helvetica" panose="020B0604020202020204" pitchFamily="34" charset="0"/>
              </a:rPr>
              <a:pPr/>
              <a:t>38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="" xmlns:a16="http://schemas.microsoft.com/office/drawing/2014/main" id="{1CA5899C-DEC5-42C3-A697-00AA7B9D64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="" xmlns:a16="http://schemas.microsoft.com/office/drawing/2014/main" id="{14C2AC98-8F2B-4D88-89F5-E4BA21E1E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="" xmlns:a16="http://schemas.microsoft.com/office/drawing/2014/main" id="{8C1BF019-A13B-4723-A81D-C34C01E4F2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E310CA9-C82A-4765-A5CD-30E8520E6451}" type="slidenum">
              <a:rPr lang="en-US" altLang="en-US">
                <a:latin typeface="Helvetica" panose="020B0604020202020204" pitchFamily="34" charset="0"/>
              </a:rPr>
              <a:pPr/>
              <a:t>39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="" xmlns:a16="http://schemas.microsoft.com/office/drawing/2014/main" id="{7C90093D-2DF1-48E6-85B8-2D0BA2C8BF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="" xmlns:a16="http://schemas.microsoft.com/office/drawing/2014/main" id="{2A7BD030-3A8D-4985-8427-7FA0ED938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139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="" xmlns:a16="http://schemas.microsoft.com/office/drawing/2014/main" id="{8C1BF019-A13B-4723-A81D-C34C01E4F2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E310CA9-C82A-4765-A5CD-30E8520E6451}" type="slidenum">
              <a:rPr lang="en-US" altLang="en-US">
                <a:latin typeface="Helvetica" panose="020B0604020202020204" pitchFamily="34" charset="0"/>
              </a:rPr>
              <a:pPr/>
              <a:t>40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="" xmlns:a16="http://schemas.microsoft.com/office/drawing/2014/main" id="{7C90093D-2DF1-48E6-85B8-2D0BA2C8BF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="" xmlns:a16="http://schemas.microsoft.com/office/drawing/2014/main" id="{2A7BD030-3A8D-4985-8427-7FA0ED938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="" xmlns:a16="http://schemas.microsoft.com/office/drawing/2014/main" id="{63BD7146-BC90-40AB-B67F-4665593E35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6F6191B-DF42-425E-9AA2-A12BEB4AAC1A}" type="slidenum">
              <a:rPr lang="en-US" altLang="en-US">
                <a:latin typeface="Helvetica" panose="020B0604020202020204" pitchFamily="34" charset="0"/>
              </a:rPr>
              <a:pPr/>
              <a:t>41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="" xmlns:a16="http://schemas.microsoft.com/office/drawing/2014/main" id="{53ABCB88-F57C-449F-9BBA-8CBCE10745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="" xmlns:a16="http://schemas.microsoft.com/office/drawing/2014/main" id="{25B571F5-3F63-42A6-A2CE-11055A242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="" xmlns:a16="http://schemas.microsoft.com/office/drawing/2014/main" id="{F1F65DFC-1FCF-44F4-816C-B4FA740DF0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750DDC-AD40-4FDB-A5E3-8037842ED359}" type="slidenum">
              <a:rPr lang="en-US" altLang="en-US">
                <a:latin typeface="Helvetica" panose="020B0604020202020204" pitchFamily="34" charset="0"/>
              </a:rPr>
              <a:pPr/>
              <a:t>42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="" xmlns:a16="http://schemas.microsoft.com/office/drawing/2014/main" id="{D871631B-2D6B-423F-977D-763E0EB425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="" xmlns:a16="http://schemas.microsoft.com/office/drawing/2014/main" id="{0F0B748E-FF83-4BBD-9FDC-5CA494ADD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="" xmlns:a16="http://schemas.microsoft.com/office/drawing/2014/main" id="{29BC7221-87EF-4E14-B108-FC66D19CAE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43E97AD-8B84-44A0-AD54-A928EC7C0CC6}" type="slidenum">
              <a:rPr lang="en-US" altLang="en-US">
                <a:latin typeface="Helvetica" panose="020B0604020202020204" pitchFamily="34" charset="0"/>
              </a:rPr>
              <a:pPr/>
              <a:t>44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="" xmlns:a16="http://schemas.microsoft.com/office/drawing/2014/main" id="{90CB9A43-EE84-4040-A894-22712888F2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="" xmlns:a16="http://schemas.microsoft.com/office/drawing/2014/main" id="{A0D7BD98-55D1-4C72-BF30-1E97FA60D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="" xmlns:a16="http://schemas.microsoft.com/office/drawing/2014/main" id="{A351D08E-9068-43E8-B3A5-C7D126924C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A3C1BDE-EA32-4B63-81B3-7DEBC02CD3A1}" type="slidenum">
              <a:rPr lang="en-US" altLang="en-US">
                <a:latin typeface="Helvetica" panose="020B0604020202020204" pitchFamily="34" charset="0"/>
              </a:rPr>
              <a:pPr/>
              <a:t>45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="" xmlns:a16="http://schemas.microsoft.com/office/drawing/2014/main" id="{B024E46F-A481-42CB-B3D3-885C6368A4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="" xmlns:a16="http://schemas.microsoft.com/office/drawing/2014/main" id="{52ED2803-9F71-484A-910B-37B641509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="" xmlns:a16="http://schemas.microsoft.com/office/drawing/2014/main" id="{EF23F2EF-1FDB-4A69-980F-5F7BD57BB1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03ADE5-550D-43EB-852F-E33F981D89AD}" type="slidenum">
              <a:rPr lang="en-US" altLang="en-US">
                <a:latin typeface="Helvetica" panose="020B0604020202020204" pitchFamily="34" charset="0"/>
              </a:rPr>
              <a:pPr/>
              <a:t>46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="" xmlns:a16="http://schemas.microsoft.com/office/drawing/2014/main" id="{BCB0A4A0-1B0E-45A6-9578-2C0411A13E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="" xmlns:a16="http://schemas.microsoft.com/office/drawing/2014/main" id="{5987B70C-DCB5-428C-9207-FD962F2F8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="" xmlns:a16="http://schemas.microsoft.com/office/drawing/2014/main" id="{3AB2FF25-BFC2-4B06-A523-BCE46F6318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50B6C58-8CEF-4701-90F0-F1E1E6DA2B77}" type="slidenum">
              <a:rPr lang="en-US" altLang="en-US">
                <a:latin typeface="Helvetica" panose="020B0604020202020204" pitchFamily="34" charset="0"/>
              </a:rPr>
              <a:pPr/>
              <a:t>48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2162" name="Rectangle 2">
            <a:extLst>
              <a:ext uri="{FF2B5EF4-FFF2-40B4-BE49-F238E27FC236}">
                <a16:creationId xmlns="" xmlns:a16="http://schemas.microsoft.com/office/drawing/2014/main" id="{C091826B-73EE-4B5E-9475-60DDC91D9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="" xmlns:a16="http://schemas.microsoft.com/office/drawing/2014/main" id="{56416C36-E415-4575-9E46-73C2C2CC2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="" xmlns:a16="http://schemas.microsoft.com/office/drawing/2014/main" id="{5FA4D3C0-E47B-490D-A52F-AC24FA7012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F0980B9-8DA3-429E-B4D6-A8D5F7D522F8}" type="slidenum">
              <a:rPr lang="en-US" altLang="en-US">
                <a:latin typeface="Helvetica" panose="020B0604020202020204" pitchFamily="34" charset="0"/>
              </a:rPr>
              <a:pPr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EFBC20D2-B338-46C3-A3D2-29C2231E8B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187A1363-0CBE-4D10-85FE-D675D2F0B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745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="" xmlns:a16="http://schemas.microsoft.com/office/drawing/2014/main" id="{5FA4D3C0-E47B-490D-A52F-AC24FA7012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F0980B9-8DA3-429E-B4D6-A8D5F7D522F8}" type="slidenum">
              <a:rPr lang="en-US" altLang="en-US">
                <a:latin typeface="Helvetica" panose="020B0604020202020204" pitchFamily="34" charset="0"/>
              </a:rPr>
              <a:pPr/>
              <a:t>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EFBC20D2-B338-46C3-A3D2-29C2231E8B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187A1363-0CBE-4D10-85FE-D675D2F0B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="" xmlns:a16="http://schemas.microsoft.com/office/drawing/2014/main" id="{A172A9F1-930E-458D-9EFE-99352AF585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9A3F45B-459A-489E-BA28-0EAF59E9B988}" type="slidenum">
              <a:rPr lang="en-US" altLang="en-US">
                <a:latin typeface="Helvetica" panose="020B0604020202020204" pitchFamily="34" charset="0"/>
              </a:rPr>
              <a:pPr/>
              <a:t>11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725E42B3-2CF7-4F66-83B2-145CA8AC25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="" xmlns:a16="http://schemas.microsoft.com/office/drawing/2014/main" id="{2C7E05B6-7656-459D-9139-565F83D1B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="" xmlns:a16="http://schemas.microsoft.com/office/drawing/2014/main" id="{54E70112-4D82-40CB-99FA-FCA288100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78F827-A544-4C0F-92F0-46CB0B074831}" type="slidenum">
              <a:rPr lang="en-US" altLang="en-US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5FED1897-8544-42F4-AAFE-840967ED1A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="" xmlns:a16="http://schemas.microsoft.com/office/drawing/2014/main" id="{B411AA7C-F79A-4FE5-8A35-140B450A9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="" xmlns:a16="http://schemas.microsoft.com/office/drawing/2014/main" id="{0D78FC1F-5492-420C-8D34-0BD7EE23F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11138CC-EDF6-46AC-A83B-23C5A28A0334}" type="slidenum">
              <a:rPr lang="en-US" altLang="en-US">
                <a:latin typeface="Helvetica" panose="020B0604020202020204" pitchFamily="34" charset="0"/>
              </a:rPr>
              <a:pPr/>
              <a:t>15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="" xmlns:a16="http://schemas.microsoft.com/office/drawing/2014/main" id="{E4660216-C594-42A5-8FA2-131FA92C94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="" xmlns:a16="http://schemas.microsoft.com/office/drawing/2014/main" id="{6B8ECBEA-571C-45A4-8C9D-3280B6A37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="" xmlns:a16="http://schemas.microsoft.com/office/drawing/2014/main" id="{6A72BB57-F63F-468A-81AE-831E977A7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290DC83-F086-481C-9E2C-49E2EACF66CA}" type="slidenum">
              <a:rPr lang="en-US" altLang="en-US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E3E7082C-ED25-4498-8D85-4FD095C647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="" xmlns:a16="http://schemas.microsoft.com/office/drawing/2014/main" id="{9AC533E6-32A2-4467-90DC-FAC17567C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="" xmlns:a16="http://schemas.microsoft.com/office/drawing/2014/main" id="{282BFAF0-6455-4DBE-B847-E1A0C80A3B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8FC8B47-27CD-405D-AE07-B238863F1680}" type="slidenum">
              <a:rPr lang="en-US" altLang="en-US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5E42DD52-B166-497E-8DA7-5B7DF68BF4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CCBC3098-7CAB-4B5B-A88E-46BB03A70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Bahnschrif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Bahnschrif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 userDrawn="1"/>
        </p:nvSpPr>
        <p:spPr>
          <a:xfrm>
            <a:off x="0" y="3649464"/>
            <a:ext cx="9144000" cy="2880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7790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583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3028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hnschrif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0740" y="6393338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Sheli</a:t>
            </a:r>
            <a:r>
              <a:rPr lang="en-GB" dirty="0" smtClean="0"/>
              <a:t> </a:t>
            </a:r>
            <a:r>
              <a:rPr lang="en-GB" dirty="0" err="1" smtClean="0"/>
              <a:t>Sinha</a:t>
            </a:r>
            <a:r>
              <a:rPr lang="en-GB" dirty="0" smtClean="0"/>
              <a:t> </a:t>
            </a:r>
            <a:r>
              <a:rPr lang="en-GB" dirty="0" err="1" smtClean="0"/>
              <a:t>Chaudhuri</a:t>
            </a:r>
            <a:endParaRPr lang="en-IN" dirty="0"/>
          </a:p>
        </p:txBody>
      </p:sp>
      <p:pic>
        <p:nvPicPr>
          <p:cNvPr id="1026" name="Picture 2" descr="What is an Operating System?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" y="6031982"/>
            <a:ext cx="2843808" cy="826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814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6474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9338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6801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6271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2722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6135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7388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204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Sheli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Sinha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Chaudhuri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Professor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ETCE Department</a:t>
            </a:r>
            <a:endParaRPr lang="en-IN" dirty="0" smtClean="0">
              <a:solidFill>
                <a:srgbClr val="C00000"/>
              </a:solidFill>
            </a:endParaRPr>
          </a:p>
          <a:p>
            <a:endParaRPr lang="en-IN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267CC3E-EC1E-46E0-9E0F-27020BA348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1475" y="1900238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Chapter </a:t>
            </a:r>
            <a:r>
              <a:rPr lang="en-US" altLang="en-US" dirty="0" smtClean="0"/>
              <a:t>12:  I/O Systems</a:t>
            </a:r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325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Device I/O Port Locations on PCs (partial)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C7D041AE-5DB8-4D40-9330-4BADDBEE7B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98" y="1752600"/>
            <a:ext cx="731430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="" xmlns:a16="http://schemas.microsoft.com/office/drawing/2014/main" id="{66AB7416-807E-4E88-BA4F-7F9F43A34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592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Polling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="" xmlns:a16="http://schemas.microsoft.com/office/drawing/2014/main" id="{E50E52FD-DF27-4E49-A119-E722849D7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980728"/>
            <a:ext cx="7735888" cy="51276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ea typeface="ＭＳ Ｐゴシック" charset="-128"/>
              </a:rPr>
              <a:t>For each byte of I/O</a:t>
            </a:r>
          </a:p>
          <a:p>
            <a:pPr marL="800060" lvl="1" indent="-342883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</a:rPr>
              <a:t>Read busy bit from status register until 0</a:t>
            </a:r>
          </a:p>
          <a:p>
            <a:pPr marL="800060" lvl="1" indent="-342883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</a:rPr>
              <a:t>Host sets read or write bit and if write copies data into data-out register</a:t>
            </a:r>
          </a:p>
          <a:p>
            <a:pPr marL="800060" lvl="1" indent="-342883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</a:rPr>
              <a:t>Host sets command-ready bit</a:t>
            </a:r>
          </a:p>
          <a:p>
            <a:pPr marL="800060" lvl="1" indent="-342883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</a:rPr>
              <a:t>Controller sets busy bit, executes transfer</a:t>
            </a:r>
          </a:p>
          <a:p>
            <a:pPr marL="800060" lvl="1" indent="-342883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</a:rPr>
              <a:t>Controller clears busy bit, error bit, command-ready bit when transfer done</a:t>
            </a:r>
          </a:p>
          <a:p>
            <a:pPr marL="400010" indent="-342883">
              <a:defRPr/>
            </a:pPr>
            <a:r>
              <a:rPr lang="en-US" dirty="0">
                <a:ea typeface="ＭＳ Ｐゴシック" charset="-128"/>
              </a:rPr>
              <a:t>Step 1 is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busy-wait</a:t>
            </a:r>
            <a:r>
              <a:rPr lang="en-US" b="1" dirty="0">
                <a:ea typeface="ＭＳ Ｐゴシック" charset="-128"/>
              </a:rPr>
              <a:t> </a:t>
            </a:r>
            <a:r>
              <a:rPr lang="en-US" dirty="0">
                <a:ea typeface="ＭＳ Ｐゴシック" charset="-128"/>
              </a:rPr>
              <a:t>cycle to wait for I/O from device</a:t>
            </a:r>
          </a:p>
          <a:p>
            <a:pPr marL="800060" lvl="1" indent="-342883">
              <a:defRPr/>
            </a:pPr>
            <a:r>
              <a:rPr lang="en-US" dirty="0">
                <a:ea typeface="ＭＳ Ｐゴシック" charset="-128"/>
              </a:rPr>
              <a:t>Reasonable if device is fast</a:t>
            </a:r>
          </a:p>
          <a:p>
            <a:pPr marL="800060" lvl="1" indent="-342883">
              <a:defRPr/>
            </a:pPr>
            <a:r>
              <a:rPr lang="en-US" dirty="0">
                <a:ea typeface="ＭＳ Ｐゴシック" charset="-128"/>
              </a:rPr>
              <a:t>But inefficient if device slow</a:t>
            </a:r>
          </a:p>
          <a:p>
            <a:pPr marL="800060" lvl="1" indent="-342883">
              <a:defRPr/>
            </a:pPr>
            <a:r>
              <a:rPr lang="en-US" dirty="0">
                <a:ea typeface="ＭＳ Ｐゴシック" charset="-128"/>
              </a:rPr>
              <a:t>CPU switches to other tasks?</a:t>
            </a:r>
          </a:p>
          <a:p>
            <a:pPr marL="1142960" lvl="2" indent="-342883">
              <a:defRPr/>
            </a:pPr>
            <a:r>
              <a:rPr lang="en-US" dirty="0">
                <a:ea typeface="ＭＳ Ｐゴシック" charset="-128"/>
              </a:rPr>
              <a:t>But if miss a cycle data overwritten / lost</a:t>
            </a:r>
          </a:p>
        </p:txBody>
      </p:sp>
    </p:spTree>
    <p:extLst>
      <p:ext uri="{BB962C8B-B14F-4D97-AF65-F5344CB8AC3E}">
        <p14:creationId xmlns="" xmlns:p14="http://schemas.microsoft.com/office/powerpoint/2010/main" val="1831285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="" xmlns:a16="http://schemas.microsoft.com/office/drawing/2014/main" id="{3E013420-E3E1-42C7-983E-40DA983C7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592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Interrupts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="" xmlns:a16="http://schemas.microsoft.com/office/drawing/2014/main" id="{AF4F4E91-1575-4B90-B20C-785525083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1069975"/>
            <a:ext cx="7654925" cy="4948238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Polling can happen in 3 instruction cycles</a:t>
            </a:r>
          </a:p>
          <a:p>
            <a:pPr lvl="1"/>
            <a:r>
              <a:rPr lang="en-US" altLang="en-US" dirty="0"/>
              <a:t>Read status, logical-and to extract status bit, branch if not zero</a:t>
            </a:r>
          </a:p>
          <a:p>
            <a:pPr lvl="1"/>
            <a:r>
              <a:rPr lang="en-US" altLang="en-US" dirty="0"/>
              <a:t>How to be more efficient if non-zero infrequently?</a:t>
            </a:r>
          </a:p>
          <a:p>
            <a:r>
              <a:rPr lang="en-US" altLang="en-US" dirty="0"/>
              <a:t>CPU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Interrupt-request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line</a:t>
            </a:r>
            <a:r>
              <a:rPr lang="en-US" altLang="en-US" dirty="0"/>
              <a:t> triggered by I/O device</a:t>
            </a:r>
          </a:p>
          <a:p>
            <a:pPr lvl="1"/>
            <a:r>
              <a:rPr lang="en-US" altLang="en-US" dirty="0"/>
              <a:t>Checked by processor after each instruction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Interrupt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handler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receives interrupts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Maskable</a:t>
            </a:r>
            <a:r>
              <a:rPr lang="en-US" altLang="en-US" dirty="0"/>
              <a:t> to ignore or delay some interrupts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Interrupt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vector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dispatch interrupt to correct handler</a:t>
            </a:r>
          </a:p>
          <a:p>
            <a:pPr lvl="1"/>
            <a:r>
              <a:rPr lang="en-US" altLang="en-US" dirty="0"/>
              <a:t>Context switch at start and end</a:t>
            </a:r>
          </a:p>
          <a:p>
            <a:pPr lvl="1"/>
            <a:r>
              <a:rPr lang="en-US" altLang="en-US" dirty="0"/>
              <a:t>Based on priority</a:t>
            </a:r>
          </a:p>
          <a:p>
            <a:pPr lvl="1"/>
            <a:r>
              <a:rPr lang="en-US" altLang="en-US" dirty="0"/>
              <a:t>Some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nonmaskable</a:t>
            </a:r>
            <a:endParaRPr lang="en-US" altLang="en-US" b="1" dirty="0">
              <a:solidFill>
                <a:srgbClr val="006699"/>
              </a:solidFill>
              <a:latin typeface="+mj-lt"/>
            </a:endParaRP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Interrupt chaining if more than one device at same interrupt number</a:t>
            </a:r>
          </a:p>
        </p:txBody>
      </p:sp>
    </p:spTree>
    <p:extLst>
      <p:ext uri="{BB962C8B-B14F-4D97-AF65-F5344CB8AC3E}">
        <p14:creationId xmlns="" xmlns:p14="http://schemas.microsoft.com/office/powerpoint/2010/main" val="3397212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Interrupt-Driven I/O Cycle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25013DE9-A3BA-40F9-A790-C287B11C11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21" y="1082780"/>
            <a:ext cx="4970479" cy="489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="" xmlns:a16="http://schemas.microsoft.com/office/drawing/2014/main" id="{2C03C3AC-94F3-4AFB-A28C-8ECC6987B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892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Interrupts (Cont.)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="" xmlns:a16="http://schemas.microsoft.com/office/drawing/2014/main" id="{CF7BDE57-650C-40E0-88CB-8A3901D724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0425" y="1165225"/>
            <a:ext cx="6864350" cy="45307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Interrupt mechanism also used for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exceptions</a:t>
            </a:r>
          </a:p>
          <a:p>
            <a:pPr lvl="1"/>
            <a:r>
              <a:rPr lang="en-US" altLang="en-US" dirty="0"/>
              <a:t>Terminate process, crash system due to hardware error</a:t>
            </a:r>
          </a:p>
          <a:p>
            <a:r>
              <a:rPr lang="en-US" altLang="en-US" dirty="0"/>
              <a:t>Page fault executes when memory access error</a:t>
            </a:r>
          </a:p>
          <a:p>
            <a:r>
              <a:rPr lang="en-US" altLang="en-US" dirty="0"/>
              <a:t>System call executes via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trap</a:t>
            </a:r>
            <a:r>
              <a:rPr lang="en-US" altLang="en-US" dirty="0"/>
              <a:t> to trigger kernel to execute request</a:t>
            </a:r>
          </a:p>
          <a:p>
            <a:r>
              <a:rPr lang="en-US" altLang="en-US" dirty="0"/>
              <a:t>Multi-CPU systems can process interrupts concurrently</a:t>
            </a:r>
          </a:p>
          <a:p>
            <a:pPr lvl="1"/>
            <a:r>
              <a:rPr lang="en-US" altLang="en-US" dirty="0"/>
              <a:t>If operating system designed to handle it</a:t>
            </a:r>
          </a:p>
          <a:p>
            <a:r>
              <a:rPr lang="en-US" altLang="en-US" dirty="0"/>
              <a:t>Used for time-sensitive processing, frequent, must be fast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709377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="" xmlns:a16="http://schemas.microsoft.com/office/drawing/2014/main" id="{A662628E-D4C2-42F3-8884-F91FAAD33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592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Latency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="" xmlns:a16="http://schemas.microsoft.com/office/drawing/2014/main" id="{81D5E6AB-B77F-4623-A6B8-1F5B5E9E0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838200"/>
            <a:ext cx="7286625" cy="266382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Stressing interrupt management because even single-user systems manage hundreds </a:t>
            </a:r>
            <a:r>
              <a:rPr lang="en-US" altLang="en-US" dirty="0" smtClean="0"/>
              <a:t>of </a:t>
            </a:r>
            <a:r>
              <a:rPr lang="en-US" altLang="en-US" dirty="0"/>
              <a:t>interrupts per second and servers hundreds of thousands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For example, a quiet </a:t>
            </a:r>
            <a:r>
              <a:rPr lang="en-US" altLang="en-US" dirty="0" err="1">
                <a:solidFill>
                  <a:srgbClr val="000000"/>
                </a:solidFill>
              </a:rPr>
              <a:t>macOS</a:t>
            </a:r>
            <a:r>
              <a:rPr lang="en-US" altLang="en-US" dirty="0">
                <a:solidFill>
                  <a:srgbClr val="000000"/>
                </a:solidFill>
              </a:rPr>
              <a:t> desktop generated 23,000 interrupts over 10 seconds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="" xmlns:a16="http://schemas.microsoft.com/office/drawing/2014/main" id="{4FB7145A-0831-4FD5-9404-700B90FD0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51054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07124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Intel Pentium Processor Event-Vector Table</a:t>
            </a: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6122AF6E-4199-45A7-8FF8-1A13FE6703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280" y="1371600"/>
            <a:ext cx="56354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="" xmlns:a16="http://schemas.microsoft.com/office/drawing/2014/main" id="{D08A78FC-7817-46CC-8185-46578FF0F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0092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Direct Memory Access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="" xmlns:a16="http://schemas.microsoft.com/office/drawing/2014/main" id="{5E3B8677-43AA-4783-8372-9A9684748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990600"/>
            <a:ext cx="7681913" cy="4876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Used to avoid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programmed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I/O</a:t>
            </a:r>
            <a:r>
              <a:rPr lang="en-US" altLang="en-US" dirty="0"/>
              <a:t> (one byte at a time) for large data movement </a:t>
            </a:r>
          </a:p>
          <a:p>
            <a:r>
              <a:rPr lang="en-US" altLang="en-US" dirty="0"/>
              <a:t>Requires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DMA</a:t>
            </a:r>
            <a:r>
              <a:rPr lang="en-US" altLang="en-US" dirty="0"/>
              <a:t> controller</a:t>
            </a:r>
          </a:p>
          <a:p>
            <a:r>
              <a:rPr lang="en-US" altLang="en-US" dirty="0"/>
              <a:t>Bypasses CPU to transfer data directly between I/O device and memory </a:t>
            </a:r>
            <a:endParaRPr lang="en-US" altLang="en-US" sz="800" dirty="0"/>
          </a:p>
          <a:p>
            <a:r>
              <a:rPr lang="en-US" altLang="en-US" dirty="0"/>
              <a:t>OS writes DMA command block into memory </a:t>
            </a:r>
          </a:p>
          <a:p>
            <a:pPr lvl="1"/>
            <a:r>
              <a:rPr lang="en-US" altLang="en-US" sz="1600" dirty="0"/>
              <a:t>Source and destination addresses</a:t>
            </a:r>
          </a:p>
          <a:p>
            <a:pPr lvl="1"/>
            <a:r>
              <a:rPr lang="en-US" altLang="en-US" sz="1600" dirty="0"/>
              <a:t>Read or write mode</a:t>
            </a:r>
          </a:p>
          <a:p>
            <a:pPr lvl="1"/>
            <a:r>
              <a:rPr lang="en-US" altLang="en-US" sz="1600" dirty="0"/>
              <a:t>Count of bytes</a:t>
            </a:r>
          </a:p>
          <a:p>
            <a:pPr lvl="1"/>
            <a:r>
              <a:rPr lang="en-US" altLang="en-US" sz="1600" dirty="0"/>
              <a:t>Writes location of command block to DMA controller</a:t>
            </a:r>
          </a:p>
          <a:p>
            <a:pPr lvl="1"/>
            <a:r>
              <a:rPr lang="en-US" altLang="en-US" sz="1600" dirty="0"/>
              <a:t>Bus mastering of DMA controller – grabs bus from CPU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Cycle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stealing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from CPU but still much more efficient</a:t>
            </a:r>
          </a:p>
          <a:p>
            <a:pPr lvl="1"/>
            <a:r>
              <a:rPr lang="en-US" altLang="en-US" sz="1600" dirty="0"/>
              <a:t>When done, interrupts to signal completion</a:t>
            </a:r>
            <a:endParaRPr lang="en-US" altLang="en-US" dirty="0"/>
          </a:p>
          <a:p>
            <a:r>
              <a:rPr lang="en-US" altLang="en-US" dirty="0"/>
              <a:t>Version that is aware of virtual addresses can be even more efficient -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DVMA</a:t>
            </a:r>
          </a:p>
        </p:txBody>
      </p:sp>
    </p:spTree>
    <p:extLst>
      <p:ext uri="{BB962C8B-B14F-4D97-AF65-F5344CB8AC3E}">
        <p14:creationId xmlns="" xmlns:p14="http://schemas.microsoft.com/office/powerpoint/2010/main" val="905273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Six Step Process to Perform DMA Transfer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60A9E5D9-19B4-4F28-8107-5A2F1BEF71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59608"/>
            <a:ext cx="5486400" cy="471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="" xmlns:a16="http://schemas.microsoft.com/office/drawing/2014/main" id="{9E0667B2-C518-47C1-92A9-F7991721C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5038" y="229641"/>
            <a:ext cx="775176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Application I/O Interface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="" xmlns:a16="http://schemas.microsoft.com/office/drawing/2014/main" id="{99EAB33C-CBCD-48B9-B0C5-E24953D8B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028700"/>
            <a:ext cx="7737475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I/O system calls encapsulate device behaviors in generic classes</a:t>
            </a:r>
          </a:p>
          <a:p>
            <a:r>
              <a:rPr lang="en-US" altLang="en-US" dirty="0"/>
              <a:t>Device-driver layer hides differences among I/O controllers from kernel</a:t>
            </a:r>
          </a:p>
          <a:p>
            <a:r>
              <a:rPr lang="en-US" altLang="en-US" dirty="0"/>
              <a:t>New devices talking already-implemented protocols need no extra work</a:t>
            </a:r>
          </a:p>
          <a:p>
            <a:r>
              <a:rPr lang="en-US" altLang="en-US" dirty="0"/>
              <a:t>Each OS has its own I/O subsystem structures and device driver frameworks</a:t>
            </a:r>
          </a:p>
          <a:p>
            <a:r>
              <a:rPr lang="en-US" altLang="en-US" dirty="0"/>
              <a:t>Devices vary in many dimensions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Character-stream</a:t>
            </a:r>
            <a:r>
              <a:rPr lang="en-US" altLang="en-US" b="1" dirty="0"/>
              <a:t> </a:t>
            </a:r>
            <a:r>
              <a:rPr lang="en-US" altLang="en-US" dirty="0"/>
              <a:t>or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Sequential</a:t>
            </a:r>
            <a:r>
              <a:rPr lang="en-US" altLang="en-US" b="1" dirty="0"/>
              <a:t> </a:t>
            </a:r>
            <a:r>
              <a:rPr lang="en-US" altLang="en-US" dirty="0"/>
              <a:t>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random-access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Synchronous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asynchronous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(or both)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Sharable</a:t>
            </a:r>
            <a:r>
              <a:rPr lang="en-US" altLang="en-US" b="1" dirty="0"/>
              <a:t> </a:t>
            </a:r>
            <a:r>
              <a:rPr lang="en-US" altLang="en-US" dirty="0"/>
              <a:t>or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dedicated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Speed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of operation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read-write</a:t>
            </a:r>
            <a:r>
              <a:rPr lang="en-US" altLang="en-US" b="1" dirty="0"/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 only</a:t>
            </a:r>
            <a:r>
              <a:rPr lang="en-US" altLang="en-US" b="1" dirty="0"/>
              <a:t>, </a:t>
            </a:r>
            <a:r>
              <a:rPr lang="en-US" altLang="en-US" dirty="0"/>
              <a:t>or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write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only</a:t>
            </a:r>
          </a:p>
        </p:txBody>
      </p:sp>
    </p:spTree>
    <p:extLst>
      <p:ext uri="{BB962C8B-B14F-4D97-AF65-F5344CB8AC3E}">
        <p14:creationId xmlns="" xmlns:p14="http://schemas.microsoft.com/office/powerpoint/2010/main" val="21170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="" xmlns:a16="http://schemas.microsoft.com/office/drawing/2014/main" id="{062D838C-D92E-4F35-BE3D-766954D76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3288" y="239554"/>
            <a:ext cx="747871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 </a:t>
            </a:r>
            <a:r>
              <a:rPr lang="en-US" altLang="en-US" dirty="0"/>
              <a:t>I/O Systems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="" xmlns:a16="http://schemas.microsoft.com/office/drawing/2014/main" id="{217BA829-F93A-4170-8DF7-536F8C900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1082675"/>
            <a:ext cx="7783512" cy="4530725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Overview</a:t>
            </a:r>
          </a:p>
          <a:p>
            <a:r>
              <a:rPr lang="en-US" altLang="en-US" dirty="0"/>
              <a:t>I/O Hardware</a:t>
            </a:r>
          </a:p>
          <a:p>
            <a:r>
              <a:rPr lang="en-US" altLang="en-US" dirty="0"/>
              <a:t>Application I/O Interface</a:t>
            </a:r>
          </a:p>
          <a:p>
            <a:r>
              <a:rPr lang="en-US" altLang="en-US" dirty="0"/>
              <a:t>Kernel I/O Subsystem</a:t>
            </a:r>
          </a:p>
          <a:p>
            <a:r>
              <a:rPr lang="en-US" altLang="en-US" dirty="0"/>
              <a:t>Transforming I/O Requests to Hardware Operations</a:t>
            </a:r>
          </a:p>
          <a:p>
            <a:r>
              <a:rPr lang="en-US" altLang="en-US" dirty="0"/>
              <a:t>STREAMS</a:t>
            </a:r>
          </a:p>
          <a:p>
            <a:r>
              <a:rPr lang="en-US" altLang="en-US" dirty="0"/>
              <a:t>Performance</a:t>
            </a:r>
          </a:p>
        </p:txBody>
      </p:sp>
    </p:spTree>
    <p:extLst>
      <p:ext uri="{BB962C8B-B14F-4D97-AF65-F5344CB8AC3E}">
        <p14:creationId xmlns="" xmlns:p14="http://schemas.microsoft.com/office/powerpoint/2010/main" val="2375141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781800" cy="7159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A Kernel I/O Structure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D91E6BBB-9FA6-4BE0-A3F8-29E181B724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45214"/>
            <a:ext cx="6577849" cy="479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Characteristics of I/O Devices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AA6A421E-5B6D-415D-98E9-990C1A3757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87" y="1447800"/>
            <a:ext cx="695016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="" xmlns:a16="http://schemas.microsoft.com/office/drawing/2014/main" id="{BAB99F9B-0394-4376-A52D-CC1A3D07D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5762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Characteristics of I/O Devices (Cont.)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="" xmlns:a16="http://schemas.microsoft.com/office/drawing/2014/main" id="{6DDCB4B9-9F86-4EBF-9886-CB135CBDBB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799" y="838201"/>
            <a:ext cx="7848601" cy="4571999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Subtleties of devices handled by device drivers</a:t>
            </a:r>
          </a:p>
          <a:p>
            <a:r>
              <a:rPr lang="en-US" altLang="en-US" dirty="0"/>
              <a:t>Broadly I/O devices can be grouped by the OS into</a:t>
            </a:r>
          </a:p>
          <a:p>
            <a:pPr lvl="1"/>
            <a:r>
              <a:rPr lang="en-US" altLang="en-US" dirty="0"/>
              <a:t>Block I/O</a:t>
            </a:r>
          </a:p>
          <a:p>
            <a:pPr lvl="1"/>
            <a:r>
              <a:rPr lang="en-US" altLang="en-US" dirty="0"/>
              <a:t>Character I/O (Stream)</a:t>
            </a:r>
          </a:p>
          <a:p>
            <a:pPr lvl="1"/>
            <a:r>
              <a:rPr lang="en-US" altLang="en-US" dirty="0"/>
              <a:t>Memory-mapped file access</a:t>
            </a:r>
          </a:p>
          <a:p>
            <a:pPr lvl="1"/>
            <a:r>
              <a:rPr lang="en-US" altLang="en-US" dirty="0"/>
              <a:t>Network sockets</a:t>
            </a:r>
          </a:p>
          <a:p>
            <a:r>
              <a:rPr lang="en-US" altLang="en-US" dirty="0"/>
              <a:t>For direct manipulation of I/O device specific characteristics, usually an escape / back door</a:t>
            </a:r>
          </a:p>
          <a:p>
            <a:pPr lvl="1"/>
            <a:r>
              <a:rPr lang="en-US" altLang="en-US" dirty="0"/>
              <a:t>Unix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ioctl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b="1" dirty="0"/>
              <a:t> </a:t>
            </a:r>
            <a:r>
              <a:rPr lang="en-US" altLang="en-US" dirty="0"/>
              <a:t>call to send arbitrary bits to a device control register and data to device data register</a:t>
            </a:r>
          </a:p>
          <a:p>
            <a:r>
              <a:rPr lang="en-US" altLang="en-US" dirty="0"/>
              <a:t>UNIX and Linux use tuple of “major” and “minor” device numbers to identify type and instance of devices (here major 8 and minors 0-4)</a:t>
            </a:r>
            <a:br>
              <a:rPr lang="en-US" altLang="en-US" dirty="0"/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–l /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sda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</p:txBody>
      </p:sp>
      <p:pic>
        <p:nvPicPr>
          <p:cNvPr id="40963" name="Picture 2">
            <a:extLst>
              <a:ext uri="{FF2B5EF4-FFF2-40B4-BE49-F238E27FC236}">
                <a16:creationId xmlns="" xmlns:a16="http://schemas.microsoft.com/office/drawing/2014/main" id="{CE4B1ED9-65D3-449C-9391-C73BD1DD5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5029200"/>
            <a:ext cx="52451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8798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="" xmlns:a16="http://schemas.microsoft.com/office/drawing/2014/main" id="{56BB1AC1-4845-4D00-A5F8-55F680D6C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239554"/>
            <a:ext cx="784066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Block and Character Devices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="" xmlns:a16="http://schemas.microsoft.com/office/drawing/2014/main" id="{7AC75248-4F68-4258-9752-A54B268BA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150938"/>
            <a:ext cx="6864350" cy="45307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Block devices include disk drives</a:t>
            </a:r>
          </a:p>
          <a:p>
            <a:pPr lvl="1"/>
            <a:r>
              <a:rPr lang="en-US" altLang="en-US" dirty="0"/>
              <a:t>Commands include read, write, seek 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Raw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I/O</a:t>
            </a:r>
            <a:r>
              <a:rPr lang="en-US" altLang="en-US" dirty="0"/>
              <a:t>,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direct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I/O</a:t>
            </a:r>
            <a:r>
              <a:rPr lang="en-US" altLang="en-US" dirty="0"/>
              <a:t>,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or file-system access</a:t>
            </a:r>
          </a:p>
          <a:p>
            <a:pPr lvl="1"/>
            <a:r>
              <a:rPr lang="en-US" altLang="en-US" dirty="0"/>
              <a:t>Memory-mapped file access possible</a:t>
            </a:r>
          </a:p>
          <a:p>
            <a:pPr lvl="2"/>
            <a:r>
              <a:rPr lang="en-US" altLang="en-US" dirty="0"/>
              <a:t>File mapped to virtual memory and clusters brought via demand paging</a:t>
            </a:r>
          </a:p>
          <a:p>
            <a:pPr lvl="1"/>
            <a:r>
              <a:rPr lang="en-US" altLang="en-US" dirty="0"/>
              <a:t>DMA</a:t>
            </a:r>
          </a:p>
          <a:p>
            <a:r>
              <a:rPr lang="en-US" altLang="en-US" dirty="0"/>
              <a:t>Character devices include keyboards, mice, serial ports</a:t>
            </a:r>
          </a:p>
          <a:p>
            <a:pPr lvl="1"/>
            <a:r>
              <a:rPr lang="en-US" altLang="en-US" dirty="0"/>
              <a:t>Commands include </a:t>
            </a:r>
            <a:r>
              <a:rPr lang="en-US" altLang="en-US" sz="2000" b="1" dirty="0">
                <a:latin typeface="Courier New" panose="02070309020205020404" pitchFamily="49" charset="0"/>
              </a:rPr>
              <a:t>get()</a:t>
            </a:r>
            <a:r>
              <a:rPr lang="en-US" altLang="en-US" sz="2000" dirty="0">
                <a:latin typeface="Courier New" panose="02070309020205020404" pitchFamily="49" charset="0"/>
              </a:rPr>
              <a:t>, </a:t>
            </a:r>
            <a:r>
              <a:rPr lang="en-US" altLang="en-US" sz="2000" b="1" dirty="0">
                <a:latin typeface="Courier New" panose="02070309020205020404" pitchFamily="49" charset="0"/>
              </a:rPr>
              <a:t>put()</a:t>
            </a:r>
            <a:endParaRPr lang="en-US" altLang="en-US" sz="2000" b="1" dirty="0"/>
          </a:p>
          <a:p>
            <a:pPr lvl="1"/>
            <a:r>
              <a:rPr lang="en-US" altLang="en-US" dirty="0"/>
              <a:t>Libraries layered on top allow line editing</a:t>
            </a:r>
          </a:p>
        </p:txBody>
      </p:sp>
    </p:spTree>
    <p:extLst>
      <p:ext uri="{BB962C8B-B14F-4D97-AF65-F5344CB8AC3E}">
        <p14:creationId xmlns="" xmlns:p14="http://schemas.microsoft.com/office/powerpoint/2010/main" val="1846371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="" xmlns:a16="http://schemas.microsoft.com/office/drawing/2014/main" id="{15781B1F-ED97-4AD2-80CE-6DDE67643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Network Devices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="" xmlns:a16="http://schemas.microsoft.com/office/drawing/2014/main" id="{48497DA6-C858-433A-A746-450D62239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6796088" cy="4530725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Varying enough from block and character to have own interface</a:t>
            </a:r>
          </a:p>
          <a:p>
            <a:r>
              <a:rPr lang="en-US" altLang="en-US" dirty="0"/>
              <a:t>Linux, Unix, Windows and many others include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socket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interface</a:t>
            </a:r>
          </a:p>
          <a:p>
            <a:pPr lvl="1"/>
            <a:r>
              <a:rPr lang="en-US" altLang="en-US" dirty="0"/>
              <a:t>Separates network protocol from network operation</a:t>
            </a:r>
          </a:p>
          <a:p>
            <a:pPr lvl="1"/>
            <a:r>
              <a:rPr lang="en-US" altLang="en-US" dirty="0"/>
              <a:t>Includes </a:t>
            </a:r>
            <a:r>
              <a:rPr lang="en-US" altLang="en-US" b="1" dirty="0">
                <a:latin typeface="Courier New" panose="02070309020205020404" pitchFamily="49" charset="0"/>
              </a:rPr>
              <a:t>select()</a:t>
            </a:r>
            <a:r>
              <a:rPr lang="en-US" altLang="en-US" dirty="0"/>
              <a:t> functionality</a:t>
            </a:r>
          </a:p>
          <a:p>
            <a:r>
              <a:rPr lang="en-US" altLang="en-US" dirty="0"/>
              <a:t>Approaches vary widely (pipes, FIFOs, streams, queues, mailboxes)</a:t>
            </a:r>
          </a:p>
        </p:txBody>
      </p:sp>
    </p:spTree>
    <p:extLst>
      <p:ext uri="{BB962C8B-B14F-4D97-AF65-F5344CB8AC3E}">
        <p14:creationId xmlns="" xmlns:p14="http://schemas.microsoft.com/office/powerpoint/2010/main" val="1066338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="" xmlns:a16="http://schemas.microsoft.com/office/drawing/2014/main" id="{97504D92-987C-4CDE-BB85-51E655D56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549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Clocks and Timers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="" xmlns:a16="http://schemas.microsoft.com/office/drawing/2014/main" id="{CBDBA113-287B-4559-8063-A7568AF9A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0738" y="1150938"/>
            <a:ext cx="6548437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Provide current time, elapsed time, timer</a:t>
            </a:r>
          </a:p>
          <a:p>
            <a:r>
              <a:rPr lang="en-US" altLang="en-US" dirty="0"/>
              <a:t>Normal resolution about 1/60 second</a:t>
            </a:r>
          </a:p>
          <a:p>
            <a:r>
              <a:rPr lang="en-US" altLang="en-US" dirty="0"/>
              <a:t>Some systems provide higher-resolution timers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Programmable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interval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timer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used for timings, periodic interrupts</a:t>
            </a:r>
          </a:p>
          <a:p>
            <a:r>
              <a:rPr lang="en-US" altLang="en-US" sz="2000" b="1" dirty="0" err="1">
                <a:latin typeface="Courier New" panose="02070309020205020404" pitchFamily="49" charset="0"/>
              </a:rPr>
              <a:t>ioctl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  <a:r>
              <a:rPr lang="en-US" altLang="en-US" b="1" dirty="0"/>
              <a:t> </a:t>
            </a:r>
            <a:r>
              <a:rPr lang="en-US" altLang="en-US" dirty="0"/>
              <a:t>(on UNIX) covers odd aspects of I/O such as clocks and timers</a:t>
            </a:r>
          </a:p>
        </p:txBody>
      </p:sp>
    </p:spTree>
    <p:extLst>
      <p:ext uri="{BB962C8B-B14F-4D97-AF65-F5344CB8AC3E}">
        <p14:creationId xmlns="" xmlns:p14="http://schemas.microsoft.com/office/powerpoint/2010/main" val="3858859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="" xmlns:a16="http://schemas.microsoft.com/office/drawing/2014/main" id="{B6E74EBA-297F-4276-87B1-1C85D3E30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1" y="247880"/>
            <a:ext cx="8199954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Nonblocking and Asynchronous I/O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="" xmlns:a16="http://schemas.microsoft.com/office/drawing/2014/main" id="{C87DE507-5276-44EA-B418-8AD61FB44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0738" y="1150938"/>
            <a:ext cx="6877050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Blocking</a:t>
            </a:r>
            <a:r>
              <a:rPr lang="en-US" altLang="en-US" b="1" dirty="0"/>
              <a:t> </a:t>
            </a:r>
            <a:r>
              <a:rPr lang="en-US" altLang="en-US" dirty="0"/>
              <a:t>- process suspended until I/O completed</a:t>
            </a:r>
          </a:p>
          <a:p>
            <a:pPr lvl="1"/>
            <a:r>
              <a:rPr lang="en-US" altLang="en-US" dirty="0"/>
              <a:t>Easy to use and understand</a:t>
            </a:r>
          </a:p>
          <a:p>
            <a:pPr lvl="1"/>
            <a:r>
              <a:rPr lang="en-US" altLang="en-US" dirty="0"/>
              <a:t>Insufficient for some needs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Nonblocking</a:t>
            </a:r>
            <a:r>
              <a:rPr lang="en-US" altLang="en-US" dirty="0"/>
              <a:t> - I/O call returns as much as available</a:t>
            </a:r>
          </a:p>
          <a:p>
            <a:pPr lvl="1"/>
            <a:r>
              <a:rPr lang="en-US" altLang="en-US" dirty="0"/>
              <a:t>User interface, data copy (buffered I/O)</a:t>
            </a:r>
          </a:p>
          <a:p>
            <a:pPr lvl="1"/>
            <a:r>
              <a:rPr lang="en-US" altLang="en-US" dirty="0"/>
              <a:t>Implemented via multi-threading</a:t>
            </a:r>
          </a:p>
          <a:p>
            <a:pPr lvl="1"/>
            <a:r>
              <a:rPr lang="en-US" altLang="en-US" dirty="0"/>
              <a:t>Returns quickly with count of bytes read or written</a:t>
            </a:r>
          </a:p>
          <a:p>
            <a:pPr lvl="1"/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select() </a:t>
            </a:r>
            <a:r>
              <a:rPr lang="en-US" altLang="en-US" dirty="0"/>
              <a:t>to find if data ready then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read()</a:t>
            </a:r>
            <a:r>
              <a:rPr lang="en-US" altLang="en-US" sz="2000" b="1" dirty="0"/>
              <a:t> </a:t>
            </a:r>
            <a:r>
              <a:rPr lang="en-US" altLang="en-US" dirty="0"/>
              <a:t>or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write()</a:t>
            </a:r>
            <a:r>
              <a:rPr lang="en-US" altLang="en-US" sz="2000" b="1" dirty="0"/>
              <a:t> </a:t>
            </a:r>
            <a:r>
              <a:rPr lang="en-US" altLang="en-US" dirty="0"/>
              <a:t>to transfer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Asynchronous</a:t>
            </a:r>
            <a:r>
              <a:rPr lang="en-US" altLang="en-US" dirty="0"/>
              <a:t> - process runs while I/O executes</a:t>
            </a:r>
          </a:p>
          <a:p>
            <a:pPr lvl="1"/>
            <a:r>
              <a:rPr lang="en-US" altLang="en-US" dirty="0"/>
              <a:t>Difficult to use</a:t>
            </a:r>
          </a:p>
          <a:p>
            <a:pPr lvl="1"/>
            <a:r>
              <a:rPr lang="en-US" altLang="en-US" dirty="0"/>
              <a:t>I/O subsystem signals process when I/O completed</a:t>
            </a:r>
          </a:p>
        </p:txBody>
      </p:sp>
    </p:spTree>
    <p:extLst>
      <p:ext uri="{BB962C8B-B14F-4D97-AF65-F5344CB8AC3E}">
        <p14:creationId xmlns="" xmlns:p14="http://schemas.microsoft.com/office/powerpoint/2010/main" val="862436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20000" cy="7159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Two I/O Methods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39E511C-BBA5-42FF-8280-8E039A3C93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524000"/>
            <a:ext cx="7680960" cy="420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="" xmlns:a16="http://schemas.microsoft.com/office/drawing/2014/main" id="{D7A9CE15-8757-4FFF-A1F9-6247FA39A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219" y="224261"/>
            <a:ext cx="780097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Vectored I/O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="" xmlns:a16="http://schemas.microsoft.com/office/drawing/2014/main" id="{CEDA2B38-1626-4877-966B-C3B4A6A63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138238"/>
            <a:ext cx="6877050" cy="453072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Vectored I/O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allows one system call to perform multiple I/O operations</a:t>
            </a:r>
          </a:p>
          <a:p>
            <a:r>
              <a:rPr lang="en-US" altLang="en-US" dirty="0"/>
              <a:t>For example, Unix 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readve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/>
              <a:t>accepts a vector of multiple buffers to read into or write from</a:t>
            </a:r>
          </a:p>
          <a:p>
            <a:r>
              <a:rPr lang="en-US" altLang="en-US" dirty="0"/>
              <a:t>This scatter-gather method better than multiple individual I/O calls</a:t>
            </a:r>
          </a:p>
          <a:p>
            <a:pPr lvl="1"/>
            <a:r>
              <a:rPr lang="en-US" altLang="en-US" dirty="0"/>
              <a:t>Decreases context switching and system call overhead</a:t>
            </a:r>
          </a:p>
          <a:p>
            <a:pPr lvl="1"/>
            <a:r>
              <a:rPr lang="en-US" altLang="en-US" dirty="0"/>
              <a:t>Some versions provide atomicity</a:t>
            </a:r>
          </a:p>
          <a:p>
            <a:pPr lvl="2"/>
            <a:r>
              <a:rPr lang="en-US" altLang="en-US" dirty="0"/>
              <a:t>Avoid for example worry about multiple threads changing data as reads / writes occurring </a:t>
            </a:r>
          </a:p>
        </p:txBody>
      </p:sp>
    </p:spTree>
    <p:extLst>
      <p:ext uri="{BB962C8B-B14F-4D97-AF65-F5344CB8AC3E}">
        <p14:creationId xmlns="" xmlns:p14="http://schemas.microsoft.com/office/powerpoint/2010/main" val="3971249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="" xmlns:a16="http://schemas.microsoft.com/office/drawing/2014/main" id="{FC6E4D92-065D-4F45-8998-46148C5B2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5951" y="238549"/>
            <a:ext cx="78295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Kernel I/O Subsystem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="" xmlns:a16="http://schemas.microsoft.com/office/drawing/2014/main" id="{CBBCB648-08BD-4FE6-BFD8-D53952D21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1001713"/>
            <a:ext cx="7627938" cy="48260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Scheduling</a:t>
            </a:r>
          </a:p>
          <a:p>
            <a:pPr lvl="1"/>
            <a:r>
              <a:rPr lang="en-US" altLang="en-US" dirty="0"/>
              <a:t>Some I/O request ordering via per-device queue</a:t>
            </a:r>
          </a:p>
          <a:p>
            <a:pPr lvl="1"/>
            <a:r>
              <a:rPr lang="en-US" altLang="en-US" dirty="0"/>
              <a:t>Some OSs try fairness</a:t>
            </a:r>
          </a:p>
          <a:p>
            <a:pPr lvl="1"/>
            <a:r>
              <a:rPr lang="en-US" altLang="en-US" dirty="0"/>
              <a:t>Some implement Quality Of Service (i.e. IPQOS)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Buffering</a:t>
            </a:r>
            <a:r>
              <a:rPr lang="en-US" altLang="en-US" dirty="0"/>
              <a:t> - store data in memory while transferring between devices</a:t>
            </a:r>
          </a:p>
          <a:p>
            <a:pPr lvl="1"/>
            <a:r>
              <a:rPr lang="en-US" altLang="en-US" dirty="0"/>
              <a:t>To cope with device speed mismatch</a:t>
            </a:r>
          </a:p>
          <a:p>
            <a:pPr lvl="1"/>
            <a:r>
              <a:rPr lang="en-US" altLang="en-US" dirty="0"/>
              <a:t>To cope with device transfer size mismatch</a:t>
            </a:r>
          </a:p>
          <a:p>
            <a:pPr lvl="1"/>
            <a:r>
              <a:rPr lang="en-US" altLang="en-US" dirty="0"/>
              <a:t>To maintain </a:t>
            </a:r>
            <a:r>
              <a:rPr lang="ja-JP" altLang="en-US" dirty="0"/>
              <a:t>“</a:t>
            </a:r>
            <a:r>
              <a:rPr lang="en-US" altLang="ja-JP" dirty="0"/>
              <a:t>copy semantics</a:t>
            </a:r>
            <a:r>
              <a:rPr lang="ja-JP" altLang="en-US" dirty="0"/>
              <a:t>”</a:t>
            </a:r>
            <a:endParaRPr lang="en-US" altLang="ja-JP" dirty="0"/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Double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two copies of the data</a:t>
            </a:r>
          </a:p>
          <a:p>
            <a:pPr lvl="2"/>
            <a:r>
              <a:rPr lang="en-US" altLang="en-US" dirty="0"/>
              <a:t>Kernel and user</a:t>
            </a:r>
          </a:p>
          <a:p>
            <a:pPr lvl="2"/>
            <a:r>
              <a:rPr lang="en-US" altLang="en-US" dirty="0"/>
              <a:t>Varying sizes</a:t>
            </a:r>
          </a:p>
          <a:p>
            <a:pPr lvl="2"/>
            <a:r>
              <a:rPr lang="en-US" altLang="en-US" dirty="0"/>
              <a:t>Full  / being processed and not-full / being used</a:t>
            </a:r>
          </a:p>
          <a:p>
            <a:pPr lvl="2"/>
            <a:r>
              <a:rPr lang="en-US" altLang="en-US" dirty="0"/>
              <a:t>Copy-on-write can be used for efficiency in some cases</a:t>
            </a:r>
          </a:p>
        </p:txBody>
      </p:sp>
    </p:spTree>
    <p:extLst>
      <p:ext uri="{BB962C8B-B14F-4D97-AF65-F5344CB8AC3E}">
        <p14:creationId xmlns="" xmlns:p14="http://schemas.microsoft.com/office/powerpoint/2010/main" val="264917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="" xmlns:a16="http://schemas.microsoft.com/office/drawing/2014/main" id="{FF3B3E1F-A68F-4BE7-8FF6-54EF150B8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549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="" xmlns:a16="http://schemas.microsoft.com/office/drawing/2014/main" id="{B06C7943-81F1-46F5-B026-4071131187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1150938"/>
            <a:ext cx="7736438" cy="4530725"/>
          </a:xfrm>
        </p:spPr>
        <p:txBody>
          <a:bodyPr/>
          <a:lstStyle/>
          <a:p>
            <a:r>
              <a:rPr lang="en-US" altLang="en-US" dirty="0"/>
              <a:t>Explore the structure of an operating system</a:t>
            </a:r>
            <a:r>
              <a:rPr lang="ja-JP" altLang="en-US" dirty="0"/>
              <a:t>’</a:t>
            </a:r>
            <a:r>
              <a:rPr lang="en-US" altLang="ja-JP" dirty="0"/>
              <a:t>s I/O subsystem</a:t>
            </a:r>
          </a:p>
          <a:p>
            <a:endParaRPr lang="en-US" altLang="en-US" dirty="0"/>
          </a:p>
          <a:p>
            <a:r>
              <a:rPr lang="en-US" altLang="en-US" dirty="0"/>
              <a:t>Discuss the principles and complexities of I/O hardware</a:t>
            </a:r>
          </a:p>
          <a:p>
            <a:endParaRPr lang="en-US" altLang="en-US" dirty="0"/>
          </a:p>
          <a:p>
            <a:r>
              <a:rPr lang="en-US" altLang="en-US" dirty="0"/>
              <a:t>Explain the performance aspects of I/O hardware and software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93742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096000" cy="6397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Device-status Table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84834D41-1EA6-4C3E-B616-CD6A4ACC9D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93" y="1307794"/>
            <a:ext cx="7166007" cy="39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="" xmlns:a16="http://schemas.microsoft.com/office/drawing/2014/main" id="{C9015447-FAEF-4634-AB90-1FCED7F4A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78346"/>
            <a:ext cx="8295785" cy="73605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Common PC and Data-center I/O devices and Interface Speeds</a:t>
            </a:r>
          </a:p>
        </p:txBody>
      </p:sp>
      <p:pic>
        <p:nvPicPr>
          <p:cNvPr id="58370" name="Picture 2">
            <a:extLst>
              <a:ext uri="{FF2B5EF4-FFF2-40B4-BE49-F238E27FC236}">
                <a16:creationId xmlns="" xmlns:a16="http://schemas.microsoft.com/office/drawing/2014/main" id="{5DA65211-7206-465F-9893-BF32E05F0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79" y="1295400"/>
            <a:ext cx="7315111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1189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="" xmlns:a16="http://schemas.microsoft.com/office/drawing/2014/main" id="{464DE58C-5718-44C1-9D58-436D4B5F6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568" y="233592"/>
            <a:ext cx="79089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Kernel I/O Subsystem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="" xmlns:a16="http://schemas.microsoft.com/office/drawing/2014/main" id="{19C4A21C-8CEE-4261-91F1-CB7412E1C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1165225"/>
            <a:ext cx="7600950" cy="45307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Caching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- faster device holding copy of data</a:t>
            </a:r>
          </a:p>
          <a:p>
            <a:pPr lvl="1"/>
            <a:r>
              <a:rPr lang="en-US" altLang="en-US" dirty="0"/>
              <a:t>Always just a copy</a:t>
            </a:r>
          </a:p>
          <a:p>
            <a:pPr lvl="1"/>
            <a:r>
              <a:rPr lang="en-US" altLang="en-US" dirty="0"/>
              <a:t>Key to performance</a:t>
            </a:r>
          </a:p>
          <a:p>
            <a:pPr lvl="1"/>
            <a:r>
              <a:rPr lang="en-US" altLang="en-US" dirty="0"/>
              <a:t>Sometimes combined with buffering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Spooling</a:t>
            </a:r>
            <a:r>
              <a:rPr lang="en-US" altLang="en-US" dirty="0"/>
              <a:t> - hold output for a device</a:t>
            </a:r>
          </a:p>
          <a:p>
            <a:pPr lvl="1"/>
            <a:r>
              <a:rPr lang="en-US" altLang="en-US" dirty="0"/>
              <a:t>If device can serve only one request at a time </a:t>
            </a:r>
          </a:p>
          <a:p>
            <a:pPr lvl="1"/>
            <a:r>
              <a:rPr lang="en-US" altLang="en-US" dirty="0"/>
              <a:t>i.e., Printing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Device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reservation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- provides exclusive access to a device</a:t>
            </a:r>
          </a:p>
          <a:p>
            <a:pPr lvl="1"/>
            <a:r>
              <a:rPr lang="en-US" altLang="en-US" dirty="0"/>
              <a:t>System calls for allocation and de-allocation</a:t>
            </a:r>
          </a:p>
          <a:p>
            <a:pPr lvl="1"/>
            <a:r>
              <a:rPr lang="en-US" altLang="en-US" dirty="0"/>
              <a:t>Watch out for deadlock</a:t>
            </a:r>
          </a:p>
        </p:txBody>
      </p:sp>
    </p:spTree>
    <p:extLst>
      <p:ext uri="{BB962C8B-B14F-4D97-AF65-F5344CB8AC3E}">
        <p14:creationId xmlns="" xmlns:p14="http://schemas.microsoft.com/office/powerpoint/2010/main" val="3056352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="" xmlns:a16="http://schemas.microsoft.com/office/drawing/2014/main" id="{5C1B68CB-58F6-4FA6-953E-D67F222CA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221" y="239554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Error Handling</a:t>
            </a:r>
          </a:p>
        </p:txBody>
      </p:sp>
      <p:sp>
        <p:nvSpPr>
          <p:cNvPr id="62466" name="Rectangle 3">
            <a:extLst>
              <a:ext uri="{FF2B5EF4-FFF2-40B4-BE49-F238E27FC236}">
                <a16:creationId xmlns="" xmlns:a16="http://schemas.microsoft.com/office/drawing/2014/main" id="{52069396-B5D0-456D-A7C0-3DCFCC98AC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69596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OS can recover from disk read, device unavailable, transient write failures</a:t>
            </a:r>
          </a:p>
          <a:p>
            <a:pPr lvl="1"/>
            <a:r>
              <a:rPr lang="en-US" altLang="en-US"/>
              <a:t>Retry a read or write, for example</a:t>
            </a:r>
          </a:p>
          <a:p>
            <a:pPr lvl="1"/>
            <a:r>
              <a:rPr lang="en-US" altLang="en-US"/>
              <a:t>Some systems more advanced – Solaris FMA, AIX </a:t>
            </a:r>
          </a:p>
          <a:p>
            <a:pPr lvl="2"/>
            <a:r>
              <a:rPr lang="en-US" altLang="en-US"/>
              <a:t>Track error frequencies, stop using device with increasing frequency of retry-able errors</a:t>
            </a:r>
          </a:p>
          <a:p>
            <a:r>
              <a:rPr lang="en-US" altLang="en-US"/>
              <a:t>Most return an error number or code when I/O request fails </a:t>
            </a:r>
          </a:p>
          <a:p>
            <a:r>
              <a:rPr lang="en-US" altLang="en-US"/>
              <a:t>System error logs hold problem reports</a:t>
            </a:r>
          </a:p>
        </p:txBody>
      </p:sp>
    </p:spTree>
    <p:extLst>
      <p:ext uri="{BB962C8B-B14F-4D97-AF65-F5344CB8AC3E}">
        <p14:creationId xmlns="" xmlns:p14="http://schemas.microsoft.com/office/powerpoint/2010/main" val="4123980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="" xmlns:a16="http://schemas.microsoft.com/office/drawing/2014/main" id="{A4B5B555-FA9A-4417-93E1-FAE0ECA6B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559" y="22921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I/O Protection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="" xmlns:a16="http://schemas.microsoft.com/office/drawing/2014/main" id="{714FAF1A-9D1F-4557-BD5D-9693B1278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43013"/>
            <a:ext cx="6835775" cy="4530725"/>
          </a:xfrm>
        </p:spPr>
        <p:txBody>
          <a:bodyPr/>
          <a:lstStyle/>
          <a:p>
            <a:r>
              <a:rPr lang="en-US" altLang="en-US"/>
              <a:t>User process may accidentally or purposefully attempt to disrupt normal operation via illegal I/O instructions</a:t>
            </a:r>
          </a:p>
          <a:p>
            <a:pPr lvl="1"/>
            <a:r>
              <a:rPr lang="en-US" altLang="en-US"/>
              <a:t>All I/O instructions defined to be privileged</a:t>
            </a:r>
          </a:p>
          <a:p>
            <a:pPr lvl="1"/>
            <a:r>
              <a:rPr lang="en-US" altLang="en-US"/>
              <a:t>I/O must be performed via system calls</a:t>
            </a:r>
          </a:p>
          <a:p>
            <a:pPr lvl="2"/>
            <a:r>
              <a:rPr lang="en-US" altLang="en-US"/>
              <a:t>Memory-mapped and I/O port memory locations must be protected too</a:t>
            </a:r>
          </a:p>
        </p:txBody>
      </p:sp>
    </p:spTree>
    <p:extLst>
      <p:ext uri="{BB962C8B-B14F-4D97-AF65-F5344CB8AC3E}">
        <p14:creationId xmlns="" xmlns:p14="http://schemas.microsoft.com/office/powerpoint/2010/main" val="2685275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7159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Use of a System Call to Perform I/O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5412E93-8689-448F-B3DC-81D8CB4A70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63" y="1219200"/>
            <a:ext cx="48924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="" xmlns:a16="http://schemas.microsoft.com/office/drawing/2014/main" id="{79C64DAE-3517-40D0-9B51-15F43578C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1762" y="238549"/>
            <a:ext cx="7772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Kernel Data Structures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="" xmlns:a16="http://schemas.microsoft.com/office/drawing/2014/main" id="{8A0AB2F2-3495-485D-BCAA-FADD20A9C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0738" y="1150938"/>
            <a:ext cx="7026275" cy="4530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Kernel keeps state info for I/O components, including open file tables, network connections, character device state</a:t>
            </a:r>
          </a:p>
          <a:p>
            <a:r>
              <a:rPr lang="en-US" altLang="en-US"/>
              <a:t>Many, many complex data structures to track buffers, memory allocation, </a:t>
            </a:r>
            <a:r>
              <a:rPr lang="ja-JP" altLang="en-US"/>
              <a:t>“</a:t>
            </a:r>
            <a:r>
              <a:rPr lang="en-US" altLang="ja-JP"/>
              <a:t>dirty</a:t>
            </a:r>
            <a:r>
              <a:rPr lang="ja-JP" altLang="en-US"/>
              <a:t>”</a:t>
            </a:r>
            <a:r>
              <a:rPr lang="en-US" altLang="ja-JP"/>
              <a:t> blocks</a:t>
            </a:r>
          </a:p>
          <a:p>
            <a:r>
              <a:rPr lang="en-US" altLang="en-US"/>
              <a:t>Some use object-oriented methods and message passing to implement I/O</a:t>
            </a:r>
          </a:p>
          <a:p>
            <a:pPr lvl="1"/>
            <a:r>
              <a:rPr lang="en-US" altLang="en-US"/>
              <a:t>Windows uses message passing</a:t>
            </a:r>
          </a:p>
          <a:p>
            <a:pPr lvl="2"/>
            <a:r>
              <a:rPr lang="en-US" altLang="en-US"/>
              <a:t>Message with I/O information passed from user mode into kernel</a:t>
            </a:r>
          </a:p>
          <a:p>
            <a:pPr lvl="2"/>
            <a:r>
              <a:rPr lang="en-US" altLang="en-US"/>
              <a:t>Message modified as it flows through to device driver and back to process</a:t>
            </a:r>
          </a:p>
          <a:p>
            <a:pPr lvl="2"/>
            <a:r>
              <a:rPr lang="en-US" altLang="en-US"/>
              <a:t>Pros / cons?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94826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UNIX I/O Kernel Structure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B7EBC59D-AC19-4318-BE61-C94EBBCCD4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621" y="1447800"/>
            <a:ext cx="593675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="" xmlns:a16="http://schemas.microsoft.com/office/drawing/2014/main" id="{8DD32D5B-7DBD-441D-80A7-C072E529C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5236" y="247880"/>
            <a:ext cx="79089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Power Management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="" xmlns:a16="http://schemas.microsoft.com/office/drawing/2014/main" id="{655138A9-D7D4-4371-85FD-B65AD83B6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0425" y="1042988"/>
            <a:ext cx="7110413" cy="45307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Not strictly domain of I/O, but much is I/O related</a:t>
            </a:r>
          </a:p>
          <a:p>
            <a:r>
              <a:rPr lang="en-US" altLang="en-US"/>
              <a:t>Computers and devices use electricity, generate heat, frequently require cooling</a:t>
            </a:r>
          </a:p>
          <a:p>
            <a:r>
              <a:rPr lang="en-US" altLang="en-US"/>
              <a:t>OSes can help manage and improve use</a:t>
            </a:r>
          </a:p>
          <a:p>
            <a:pPr lvl="1"/>
            <a:r>
              <a:rPr lang="en-US" altLang="en-US"/>
              <a:t>Cloud computing environments move virtual machines between servers</a:t>
            </a:r>
          </a:p>
          <a:p>
            <a:pPr lvl="2"/>
            <a:r>
              <a:rPr lang="en-US" altLang="en-US"/>
              <a:t>Can end up evacuating whole systems and shutting them down</a:t>
            </a:r>
          </a:p>
          <a:p>
            <a:r>
              <a:rPr lang="en-US" altLang="en-US"/>
              <a:t>Mobile computing has power management as first class OS aspect</a:t>
            </a:r>
          </a:p>
          <a:p>
            <a:pPr lvl="2"/>
            <a:endParaRPr lang="en-US" altLang="en-US" sz="1400"/>
          </a:p>
        </p:txBody>
      </p:sp>
    </p:spTree>
    <p:extLst>
      <p:ext uri="{BB962C8B-B14F-4D97-AF65-F5344CB8AC3E}">
        <p14:creationId xmlns="" xmlns:p14="http://schemas.microsoft.com/office/powerpoint/2010/main" val="2133066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="" xmlns:a16="http://schemas.microsoft.com/office/drawing/2014/main" id="{95521C8B-CD33-415D-AD3C-DB723D6B1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6576" y="247880"/>
            <a:ext cx="79089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Power Management (Cont.)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="" xmlns:a16="http://schemas.microsoft.com/office/drawing/2014/main" id="{500199EF-D49E-4BB2-9BF7-0C62E0354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1850" y="1065213"/>
            <a:ext cx="7694613" cy="4530725"/>
          </a:xfrm>
        </p:spPr>
        <p:txBody>
          <a:bodyPr/>
          <a:lstStyle/>
          <a:p>
            <a:r>
              <a:rPr lang="en-US" altLang="en-US" dirty="0"/>
              <a:t>For example, Android implements</a:t>
            </a:r>
          </a:p>
          <a:p>
            <a:pPr lvl="1"/>
            <a:r>
              <a:rPr lang="en-US" altLang="en-US" dirty="0"/>
              <a:t>Component-level power management</a:t>
            </a:r>
          </a:p>
          <a:p>
            <a:pPr lvl="2"/>
            <a:r>
              <a:rPr lang="en-US" altLang="en-US" dirty="0"/>
              <a:t>Understands relationship between components</a:t>
            </a:r>
          </a:p>
          <a:p>
            <a:pPr lvl="2"/>
            <a:r>
              <a:rPr lang="en-US" altLang="en-US" dirty="0"/>
              <a:t>Build device tree representing physical device topology</a:t>
            </a:r>
          </a:p>
          <a:p>
            <a:pPr lvl="2"/>
            <a:r>
              <a:rPr lang="en-US" altLang="en-US" dirty="0"/>
              <a:t>System bus -&gt; I/O subsystem -&gt; {flash, USB storage}</a:t>
            </a:r>
          </a:p>
          <a:p>
            <a:pPr lvl="2"/>
            <a:r>
              <a:rPr lang="en-US" altLang="en-US" dirty="0"/>
              <a:t>Device driver tracks state of device, whether in use</a:t>
            </a:r>
          </a:p>
          <a:p>
            <a:pPr lvl="2"/>
            <a:r>
              <a:rPr lang="en-US" altLang="en-US" dirty="0"/>
              <a:t>Unused component – turn it off</a:t>
            </a:r>
          </a:p>
          <a:p>
            <a:pPr lvl="2"/>
            <a:r>
              <a:rPr lang="en-US" altLang="en-US" dirty="0"/>
              <a:t>All devices in tree branch unused – turn off branch</a:t>
            </a:r>
          </a:p>
          <a:p>
            <a:pPr marL="857250" lvl="2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5781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="" xmlns:a16="http://schemas.microsoft.com/office/drawing/2014/main" id="{534C0594-BE5E-46DC-819D-C87047DD9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972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Overview</a:t>
            </a:r>
          </a:p>
        </p:txBody>
      </p:sp>
      <p:sp>
        <p:nvSpPr>
          <p:cNvPr id="11266" name="Content Placeholder 2">
            <a:extLst>
              <a:ext uri="{FF2B5EF4-FFF2-40B4-BE49-F238E27FC236}">
                <a16:creationId xmlns="" xmlns:a16="http://schemas.microsoft.com/office/drawing/2014/main" id="{87164BC3-DED8-46E6-A457-9A36278040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0737" y="1165225"/>
            <a:ext cx="7754095" cy="4530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I/O management is a major component of operating system design and operation</a:t>
            </a:r>
          </a:p>
          <a:p>
            <a:pPr lvl="1"/>
            <a:r>
              <a:rPr lang="en-US" altLang="en-US" dirty="0"/>
              <a:t>Important aspect of computer operation</a:t>
            </a:r>
          </a:p>
          <a:p>
            <a:pPr lvl="1"/>
            <a:r>
              <a:rPr lang="en-US" altLang="en-US" dirty="0"/>
              <a:t>I/O devices vary greatly</a:t>
            </a:r>
          </a:p>
          <a:p>
            <a:pPr lvl="1"/>
            <a:r>
              <a:rPr lang="en-US" altLang="en-US" dirty="0"/>
              <a:t>Various methods to control them</a:t>
            </a:r>
          </a:p>
          <a:p>
            <a:pPr lvl="1"/>
            <a:r>
              <a:rPr lang="en-US" altLang="en-US" dirty="0"/>
              <a:t>Performance management </a:t>
            </a:r>
          </a:p>
          <a:p>
            <a:pPr lvl="1"/>
            <a:r>
              <a:rPr lang="en-US" altLang="en-US" dirty="0"/>
              <a:t>New types of devices frequent</a:t>
            </a:r>
          </a:p>
          <a:p>
            <a:r>
              <a:rPr lang="en-US" altLang="en-US" dirty="0"/>
              <a:t>Ports, busses, device controllers connect to various devices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Device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drivers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encapsulate device details</a:t>
            </a:r>
          </a:p>
          <a:p>
            <a:pPr lvl="1"/>
            <a:r>
              <a:rPr lang="en-US" altLang="en-US" dirty="0"/>
              <a:t>Present uniform device-access interface to I/O subsystem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47588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="" xmlns:a16="http://schemas.microsoft.com/office/drawing/2014/main" id="{95521C8B-CD33-415D-AD3C-DB723D6B1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6576" y="247880"/>
            <a:ext cx="79089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Power Management (Cont.)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="" xmlns:a16="http://schemas.microsoft.com/office/drawing/2014/main" id="{500199EF-D49E-4BB2-9BF7-0C62E0354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1850" y="1065213"/>
            <a:ext cx="7694613" cy="4530725"/>
          </a:xfrm>
        </p:spPr>
        <p:txBody>
          <a:bodyPr/>
          <a:lstStyle/>
          <a:p>
            <a:r>
              <a:rPr lang="en-US" altLang="en-US" sz="2000" dirty="0"/>
              <a:t>For example, Android implements (Cont.)</a:t>
            </a:r>
          </a:p>
          <a:p>
            <a:pPr lvl="1"/>
            <a:r>
              <a:rPr lang="en-US" altLang="en-US" sz="2000" dirty="0"/>
              <a:t>Wake locks – like other locks but prevent sleep of device when lock is held</a:t>
            </a:r>
          </a:p>
          <a:p>
            <a:pPr lvl="1"/>
            <a:r>
              <a:rPr lang="en-US" altLang="en-US" sz="2000" dirty="0"/>
              <a:t>Power collapse – put a device into very deep sleep</a:t>
            </a:r>
          </a:p>
          <a:p>
            <a:pPr lvl="2"/>
            <a:r>
              <a:rPr lang="en-US" altLang="en-US" sz="2000" dirty="0"/>
              <a:t>Marginal power use</a:t>
            </a:r>
          </a:p>
          <a:p>
            <a:pPr lvl="2"/>
            <a:r>
              <a:rPr lang="en-US" altLang="en-US" sz="2000" dirty="0"/>
              <a:t>Only awake enough to respond to external stimuli (button press, incoming call)</a:t>
            </a:r>
          </a:p>
          <a:p>
            <a:r>
              <a:rPr lang="en-US" altLang="en-US" sz="2000" dirty="0"/>
              <a:t>Modern systems use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advanced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configuration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and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power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interface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ACPI</a:t>
            </a:r>
            <a:r>
              <a:rPr lang="en-US" altLang="en-US" sz="2000" dirty="0"/>
              <a:t>) firmware providing code that runs as routines called by kernel for device discovery, management, error and power management </a:t>
            </a:r>
          </a:p>
          <a:p>
            <a:pPr lvl="2"/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51257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="" xmlns:a16="http://schemas.microsoft.com/office/drawing/2014/main" id="{16D944EE-1EA3-4A82-B104-987F92512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568" y="238549"/>
            <a:ext cx="79089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Kernel I/O Subsystem Summary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="" xmlns:a16="http://schemas.microsoft.com/office/drawing/2014/main" id="{190EF5DC-0D54-4FD7-A45F-56C8D2F44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1850" y="1065213"/>
            <a:ext cx="7694613" cy="4530725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In summary, the I/O subsystem coordinates an extensive collection of services that are available to applications and to other parts of the kernel</a:t>
            </a:r>
          </a:p>
          <a:p>
            <a:pPr lvl="1"/>
            <a:r>
              <a:rPr lang="en-US" altLang="en-US" dirty="0"/>
              <a:t>Management of the name space for files and devices</a:t>
            </a:r>
          </a:p>
          <a:p>
            <a:pPr lvl="1"/>
            <a:r>
              <a:rPr lang="en-US" altLang="en-US" dirty="0"/>
              <a:t>Access control to files and devices</a:t>
            </a:r>
          </a:p>
          <a:p>
            <a:pPr lvl="1"/>
            <a:r>
              <a:rPr lang="en-US" altLang="en-US" dirty="0"/>
              <a:t>Operation control (for example, a modem cannot seek())</a:t>
            </a:r>
          </a:p>
          <a:p>
            <a:pPr lvl="1"/>
            <a:r>
              <a:rPr lang="en-US" altLang="en-US" dirty="0"/>
              <a:t>File-system space allocation</a:t>
            </a:r>
          </a:p>
          <a:p>
            <a:pPr lvl="1"/>
            <a:r>
              <a:rPr lang="en-US" altLang="en-US" dirty="0"/>
              <a:t>Device allocation</a:t>
            </a:r>
          </a:p>
          <a:p>
            <a:pPr lvl="1"/>
            <a:r>
              <a:rPr lang="en-US" altLang="en-US" dirty="0"/>
              <a:t>Buffering, caching, and spooling</a:t>
            </a:r>
          </a:p>
          <a:p>
            <a:pPr lvl="1"/>
            <a:r>
              <a:rPr lang="en-US" altLang="en-US" dirty="0"/>
              <a:t>I/O scheduling</a:t>
            </a:r>
          </a:p>
          <a:p>
            <a:pPr lvl="1"/>
            <a:r>
              <a:rPr lang="en-US" altLang="en-US" dirty="0"/>
              <a:t>Device-status monitoring, error handling, and failure recovery</a:t>
            </a:r>
          </a:p>
          <a:p>
            <a:pPr lvl="1"/>
            <a:r>
              <a:rPr lang="en-US" altLang="en-US" dirty="0"/>
              <a:t>Device-driver configuration and initialization</a:t>
            </a:r>
          </a:p>
          <a:p>
            <a:pPr lvl="1"/>
            <a:r>
              <a:rPr lang="en-US" altLang="en-US" dirty="0"/>
              <a:t>Power management of I/O devices</a:t>
            </a:r>
          </a:p>
          <a:p>
            <a:r>
              <a:rPr lang="en-US" altLang="en-US" dirty="0"/>
              <a:t>The upper levels of the I/O subsystem access devices via the uniform interface provided by the device drivers</a:t>
            </a:r>
          </a:p>
          <a:p>
            <a:pPr lvl="2"/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25326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="" xmlns:a16="http://schemas.microsoft.com/office/drawing/2014/main" id="{A7407376-59C0-4D59-AD38-D00A3A46F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98848"/>
            <a:ext cx="8680097" cy="96795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Transforming I/O Requests to Hardware Operations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="" xmlns:a16="http://schemas.microsoft.com/office/drawing/2014/main" id="{342A02EB-E740-445C-85C5-0E77768B3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336675"/>
            <a:ext cx="6945313" cy="4530725"/>
          </a:xfrm>
        </p:spPr>
        <p:txBody>
          <a:bodyPr/>
          <a:lstStyle/>
          <a:p>
            <a:r>
              <a:rPr lang="en-US" altLang="en-US" dirty="0"/>
              <a:t>Consider reading a file from disk for a process:</a:t>
            </a:r>
          </a:p>
          <a:p>
            <a:pPr lvl="1"/>
            <a:r>
              <a:rPr lang="en-US" altLang="en-US" dirty="0"/>
              <a:t>Determine device holding file </a:t>
            </a:r>
          </a:p>
          <a:p>
            <a:pPr lvl="1"/>
            <a:r>
              <a:rPr lang="en-US" altLang="en-US" dirty="0"/>
              <a:t>Translate name to device representation</a:t>
            </a:r>
          </a:p>
          <a:p>
            <a:pPr lvl="1"/>
            <a:r>
              <a:rPr lang="en-US" altLang="en-US" dirty="0"/>
              <a:t>Physically read data from disk into buffer</a:t>
            </a:r>
          </a:p>
          <a:p>
            <a:pPr lvl="1"/>
            <a:r>
              <a:rPr lang="en-US" altLang="en-US" dirty="0"/>
              <a:t>Make data available to requesting process</a:t>
            </a:r>
          </a:p>
          <a:p>
            <a:pPr lvl="1"/>
            <a:r>
              <a:rPr lang="en-US" altLang="en-US" dirty="0"/>
              <a:t>Return control to process</a:t>
            </a:r>
          </a:p>
        </p:txBody>
      </p:sp>
    </p:spTree>
    <p:extLst>
      <p:ext uri="{BB962C8B-B14F-4D97-AF65-F5344CB8AC3E}">
        <p14:creationId xmlns="" xmlns:p14="http://schemas.microsoft.com/office/powerpoint/2010/main" val="557523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Life Cycle of An I/O Request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F06EC9-80DB-424C-BDC6-8B06BA2D47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05" y="1371600"/>
            <a:ext cx="57313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="" xmlns:a16="http://schemas.microsoft.com/office/drawing/2014/main" id="{FD6994BA-EDE7-495C-8D8C-3A5EE7F25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1230" y="235603"/>
            <a:ext cx="788828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STREAMS</a:t>
            </a:r>
          </a:p>
        </p:txBody>
      </p:sp>
      <p:sp>
        <p:nvSpPr>
          <p:cNvPr id="82946" name="Rectangle 3">
            <a:extLst>
              <a:ext uri="{FF2B5EF4-FFF2-40B4-BE49-F238E27FC236}">
                <a16:creationId xmlns="" xmlns:a16="http://schemas.microsoft.com/office/drawing/2014/main" id="{06159670-E9AC-4618-95C9-4E89AAF91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0425" y="1150938"/>
            <a:ext cx="6864350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STREAM</a:t>
            </a:r>
            <a:r>
              <a:rPr lang="en-US" altLang="en-US" dirty="0"/>
              <a:t> – a full-duplex communication channel between a user-level process and a device in Unix System V and beyond</a:t>
            </a:r>
            <a:endParaRPr lang="en-US" altLang="en-US" sz="800" dirty="0"/>
          </a:p>
          <a:p>
            <a:r>
              <a:rPr lang="en-US" altLang="en-US" dirty="0"/>
              <a:t>A STREAM consists of:</a:t>
            </a:r>
          </a:p>
          <a:p>
            <a:pPr lvl="1"/>
            <a:r>
              <a:rPr lang="en-US" altLang="en-US" dirty="0"/>
              <a:t>STREAM head interfaces with the user process</a:t>
            </a:r>
          </a:p>
          <a:p>
            <a:pPr lvl="1"/>
            <a:r>
              <a:rPr lang="en-US" altLang="en-US" dirty="0"/>
              <a:t>driver end interfaces with the device</a:t>
            </a:r>
          </a:p>
          <a:p>
            <a:pPr lvl="1"/>
            <a:r>
              <a:rPr lang="en-US" altLang="en-US" dirty="0"/>
              <a:t>zero or more STREAM modules between them</a:t>
            </a:r>
            <a:endParaRPr lang="en-US" altLang="en-US" sz="800" dirty="0"/>
          </a:p>
          <a:p>
            <a:r>
              <a:rPr lang="en-US" altLang="en-US" dirty="0"/>
              <a:t>Each module contains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queue</a:t>
            </a:r>
            <a:r>
              <a:rPr lang="en-US" altLang="en-US" dirty="0"/>
              <a:t> and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write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queue</a:t>
            </a:r>
          </a:p>
          <a:p>
            <a:endParaRPr lang="en-US" altLang="en-US" sz="800" dirty="0"/>
          </a:p>
          <a:p>
            <a:r>
              <a:rPr lang="en-US" altLang="en-US" dirty="0"/>
              <a:t>Message passing is used to communicate between queues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Flow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option to indicate available or busy</a:t>
            </a:r>
            <a:endParaRPr lang="en-US" altLang="en-US" sz="800" dirty="0"/>
          </a:p>
          <a:p>
            <a:r>
              <a:rPr lang="en-US" altLang="en-US" dirty="0"/>
              <a:t>Asynchronous internally, synchronous where user process communicates with stream head</a:t>
            </a:r>
          </a:p>
        </p:txBody>
      </p:sp>
    </p:spTree>
    <p:extLst>
      <p:ext uri="{BB962C8B-B14F-4D97-AF65-F5344CB8AC3E}">
        <p14:creationId xmlns="" xmlns:p14="http://schemas.microsoft.com/office/powerpoint/2010/main" val="18529247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="" xmlns:a16="http://schemas.microsoft.com/office/drawing/2014/main" id="{C3A2A444-120B-463C-991F-88141875C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6534" y="261777"/>
            <a:ext cx="7772400" cy="544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The STREAMS Structure</a:t>
            </a:r>
          </a:p>
        </p:txBody>
      </p:sp>
      <p:pic>
        <p:nvPicPr>
          <p:cNvPr id="84994" name="Picture 2">
            <a:extLst>
              <a:ext uri="{FF2B5EF4-FFF2-40B4-BE49-F238E27FC236}">
                <a16:creationId xmlns="" xmlns:a16="http://schemas.microsoft.com/office/drawing/2014/main" id="{CB0FC3E6-4FC1-4AC2-A1BD-29782DE3A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81100"/>
            <a:ext cx="4548188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45042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="" xmlns:a16="http://schemas.microsoft.com/office/drawing/2014/main" id="{D9BF8590-CF5F-4B61-835A-1C92C4EAF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09" y="233591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Performance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="" xmlns:a16="http://schemas.microsoft.com/office/drawing/2014/main" id="{A14E34B7-FFDD-472E-8C99-0A1488A82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6289675" cy="4530725"/>
          </a:xfrm>
        </p:spPr>
        <p:txBody>
          <a:bodyPr/>
          <a:lstStyle/>
          <a:p>
            <a:r>
              <a:rPr lang="en-US" altLang="en-US"/>
              <a:t>I/O a major factor in system performance:</a:t>
            </a:r>
          </a:p>
          <a:p>
            <a:pPr lvl="1"/>
            <a:r>
              <a:rPr lang="en-US" altLang="en-US"/>
              <a:t>Demands CPU to execute device driver, kernel I/O code</a:t>
            </a:r>
          </a:p>
          <a:p>
            <a:pPr lvl="1"/>
            <a:r>
              <a:rPr lang="en-US" altLang="en-US"/>
              <a:t>Context switches due to interrupts</a:t>
            </a:r>
          </a:p>
          <a:p>
            <a:pPr lvl="1"/>
            <a:r>
              <a:rPr lang="en-US" altLang="en-US"/>
              <a:t>Data copying</a:t>
            </a:r>
          </a:p>
          <a:p>
            <a:pPr lvl="1"/>
            <a:r>
              <a:rPr lang="en-US" altLang="en-US"/>
              <a:t>Network traffic especially stressful</a:t>
            </a:r>
          </a:p>
        </p:txBody>
      </p:sp>
    </p:spTree>
    <p:extLst>
      <p:ext uri="{BB962C8B-B14F-4D97-AF65-F5344CB8AC3E}">
        <p14:creationId xmlns="" xmlns:p14="http://schemas.microsoft.com/office/powerpoint/2010/main" val="25047300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en-US" dirty="0" err="1" smtClean="0"/>
              <a:t>Intercomputer</a:t>
            </a:r>
            <a:r>
              <a:rPr lang="en-US" altLang="en-US" dirty="0" smtClean="0"/>
              <a:t> Communications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BF4DBA67-1374-43B5-9D1C-F2E7AF1838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9625"/>
            <a:ext cx="8229600" cy="38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="" xmlns:a16="http://schemas.microsoft.com/office/drawing/2014/main" id="{682E0846-348D-4D80-A409-DF4B786D1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924" y="225267"/>
            <a:ext cx="77422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Improving Performance</a:t>
            </a:r>
          </a:p>
        </p:txBody>
      </p:sp>
      <p:sp>
        <p:nvSpPr>
          <p:cNvPr id="91138" name="Rectangle 3">
            <a:extLst>
              <a:ext uri="{FF2B5EF4-FFF2-40B4-BE49-F238E27FC236}">
                <a16:creationId xmlns="" xmlns:a16="http://schemas.microsoft.com/office/drawing/2014/main" id="{B1007E33-33AC-4C5F-A1B3-1AFE60006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111250"/>
            <a:ext cx="7069137" cy="45307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Reduce number of context switches</a:t>
            </a:r>
            <a:endParaRPr lang="en-US" altLang="en-US" sz="800" dirty="0"/>
          </a:p>
          <a:p>
            <a:r>
              <a:rPr lang="en-US" altLang="en-US" dirty="0"/>
              <a:t>Reduce data copying</a:t>
            </a:r>
            <a:endParaRPr lang="en-US" altLang="en-US" sz="800" dirty="0"/>
          </a:p>
          <a:p>
            <a:r>
              <a:rPr lang="en-US" altLang="en-US" dirty="0"/>
              <a:t>Reduce interrupts by using large transfers, smart controllers, polling</a:t>
            </a:r>
            <a:endParaRPr lang="en-US" altLang="en-US" sz="800" dirty="0"/>
          </a:p>
          <a:p>
            <a:r>
              <a:rPr lang="en-US" altLang="en-US" dirty="0"/>
              <a:t>Use DMA</a:t>
            </a:r>
            <a:endParaRPr lang="en-US" altLang="en-US" sz="800" dirty="0"/>
          </a:p>
          <a:p>
            <a:r>
              <a:rPr lang="en-US" altLang="en-US" dirty="0"/>
              <a:t>Use smarter hardware devices</a:t>
            </a:r>
            <a:endParaRPr lang="en-US" altLang="en-US" sz="800" dirty="0"/>
          </a:p>
          <a:p>
            <a:r>
              <a:rPr lang="en-US" altLang="en-US" dirty="0"/>
              <a:t>Balance CPU, memory, bus, and I/O performance for highest throughput</a:t>
            </a:r>
            <a:endParaRPr lang="en-US" altLang="en-US" sz="800" dirty="0"/>
          </a:p>
          <a:p>
            <a:r>
              <a:rPr lang="en-US" altLang="en-US" dirty="0"/>
              <a:t>Move user-mode processes / daemons to kernel threads</a:t>
            </a:r>
          </a:p>
        </p:txBody>
      </p:sp>
    </p:spTree>
    <p:extLst>
      <p:ext uri="{BB962C8B-B14F-4D97-AF65-F5344CB8AC3E}">
        <p14:creationId xmlns="" xmlns:p14="http://schemas.microsoft.com/office/powerpoint/2010/main" val="14715800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Device-Functionality Progression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3FBD62AD-0F2D-435A-8CE8-166CAB5076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286000" y="533400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="" xmlns:a16="http://schemas.microsoft.com/office/drawing/2014/main" id="{2C23DA61-C363-4AED-8780-23702C2F1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675" y="235603"/>
            <a:ext cx="79851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I/O Hardware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="" xmlns:a16="http://schemas.microsoft.com/office/drawing/2014/main" id="{BAC0676F-0BFC-4F84-82E0-553A4E0FB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3" y="1055689"/>
            <a:ext cx="6529388" cy="4760912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Incredible variety of I/O devices</a:t>
            </a:r>
          </a:p>
          <a:p>
            <a:pPr lvl="1"/>
            <a:r>
              <a:rPr lang="en-US" altLang="en-US" dirty="0"/>
              <a:t>Storage</a:t>
            </a:r>
          </a:p>
          <a:p>
            <a:pPr lvl="1"/>
            <a:r>
              <a:rPr lang="en-US" altLang="en-US" dirty="0"/>
              <a:t>Transmission</a:t>
            </a:r>
          </a:p>
          <a:p>
            <a:pPr lvl="1"/>
            <a:r>
              <a:rPr lang="en-US" altLang="en-US" dirty="0"/>
              <a:t>Human-interface</a:t>
            </a:r>
          </a:p>
          <a:p>
            <a:r>
              <a:rPr lang="en-US" altLang="en-US" dirty="0"/>
              <a:t>Common concepts – signals from I/O devices interface with computer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Port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connection point for device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Bus</a:t>
            </a:r>
            <a:r>
              <a:rPr lang="en-US" altLang="en-US" dirty="0"/>
              <a:t> -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daisy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chain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or shared direct access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PCI</a:t>
            </a:r>
            <a:r>
              <a:rPr lang="en-US" altLang="en-US" dirty="0"/>
              <a:t> bus common in PCs and servers, PCI Express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PCIe</a:t>
            </a:r>
            <a:r>
              <a:rPr lang="en-US" altLang="en-US" dirty="0"/>
              <a:t>) 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expansion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bus</a:t>
            </a:r>
            <a:r>
              <a:rPr lang="en-US" altLang="en-US" dirty="0"/>
              <a:t> connects relatively slow devices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Serial-attached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SCSI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SAS</a:t>
            </a:r>
            <a:r>
              <a:rPr lang="en-US" altLang="en-US" dirty="0"/>
              <a:t>) common disk interface</a:t>
            </a:r>
          </a:p>
        </p:txBody>
      </p:sp>
    </p:spTree>
    <p:extLst>
      <p:ext uri="{BB962C8B-B14F-4D97-AF65-F5344CB8AC3E}">
        <p14:creationId xmlns="" xmlns:p14="http://schemas.microsoft.com/office/powerpoint/2010/main" val="20521773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I/O Performance of Storage (and Network Latency)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E20E7ECE-FA9D-4355-B854-013D9B8253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2506"/>
            <a:ext cx="8229600" cy="370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en-US" altLang="en-US" dirty="0"/>
              <a:t>End of Chapter </a:t>
            </a:r>
            <a:r>
              <a:rPr lang="en-US" altLang="en-US" dirty="0" smtClean="0"/>
              <a:t>12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531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="" xmlns:a16="http://schemas.microsoft.com/office/drawing/2014/main" id="{2C23DA61-C363-4AED-8780-23702C2F1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675" y="172103"/>
            <a:ext cx="79851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I/O Hardware (Cont.)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="" xmlns:a16="http://schemas.microsoft.com/office/drawing/2014/main" id="{BAC0676F-0BFC-4F84-82E0-553A4E0FB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3" y="1055689"/>
            <a:ext cx="7088188" cy="4938712"/>
          </a:xfrm>
        </p:spPr>
        <p:txBody>
          <a:bodyPr/>
          <a:lstStyle/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Controller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host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adapter</a:t>
            </a:r>
            <a:r>
              <a:rPr lang="en-US" altLang="en-US" dirty="0"/>
              <a:t>) – electronics that operate port, bus, device</a:t>
            </a:r>
          </a:p>
          <a:p>
            <a:pPr lvl="2"/>
            <a:r>
              <a:rPr lang="en-US" altLang="en-US" dirty="0"/>
              <a:t>Sometimes integrated</a:t>
            </a:r>
          </a:p>
          <a:p>
            <a:pPr lvl="2"/>
            <a:r>
              <a:rPr lang="en-US" altLang="en-US" dirty="0"/>
              <a:t>Sometimes separate circuit board (host adapter)</a:t>
            </a:r>
          </a:p>
          <a:p>
            <a:pPr lvl="2"/>
            <a:r>
              <a:rPr lang="en-US" altLang="en-US" dirty="0"/>
              <a:t>Contains processor, microcode, private memory, bus controller, etc.</a:t>
            </a:r>
          </a:p>
          <a:p>
            <a:pPr lvl="3"/>
            <a:r>
              <a:rPr lang="en-US" altLang="en-US" dirty="0"/>
              <a:t>Some talk to per-device controller with bus controller, microcode, memory, etc.</a:t>
            </a:r>
          </a:p>
        </p:txBody>
      </p:sp>
    </p:spTree>
    <p:extLst>
      <p:ext uri="{BB962C8B-B14F-4D97-AF65-F5344CB8AC3E}">
        <p14:creationId xmlns="" xmlns:p14="http://schemas.microsoft.com/office/powerpoint/2010/main" val="37505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A Typical PC Bus Structure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A1A221B9-B796-495D-A9F5-297AF24C9E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69" y="1348575"/>
            <a:ext cx="6506029" cy="406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="" xmlns:a16="http://schemas.microsoft.com/office/drawing/2014/main" id="{BADB22FB-BFC9-4E1F-BE26-CBE7193EB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9554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I/O Hardware (Cont.)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="" xmlns:a16="http://schemas.microsoft.com/office/drawing/2014/main" id="{BFB0E0AA-8373-48A8-8A91-0A1BE0DC72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0738" y="1069975"/>
            <a:ext cx="7026275" cy="45307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Fibre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channel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FC</a:t>
            </a:r>
            <a:r>
              <a:rPr lang="en-US" altLang="en-US" dirty="0"/>
              <a:t>) is complex controller, usually separate circuit board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host-bus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adapter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HBA</a:t>
            </a:r>
            <a:r>
              <a:rPr lang="en-US" altLang="en-US" dirty="0"/>
              <a:t>) plugging into bus</a:t>
            </a:r>
          </a:p>
          <a:p>
            <a:r>
              <a:rPr lang="en-US" altLang="en-US" dirty="0"/>
              <a:t>I/O instructions control devices</a:t>
            </a:r>
          </a:p>
          <a:p>
            <a:r>
              <a:rPr lang="en-US" altLang="en-US" dirty="0"/>
              <a:t>Devices usually have registers where device driver places commands, addresses, and data to write, or read data from registers after command execution</a:t>
            </a:r>
          </a:p>
          <a:p>
            <a:pPr lvl="1"/>
            <a:r>
              <a:rPr lang="en-US" altLang="en-US" dirty="0"/>
              <a:t>Data-in register, data-out register, status register, control register</a:t>
            </a:r>
          </a:p>
          <a:p>
            <a:pPr lvl="1"/>
            <a:r>
              <a:rPr lang="en-US" altLang="en-US" dirty="0"/>
              <a:t>Typically 1-4 bytes, or FIFO buffer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0317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="" xmlns:a16="http://schemas.microsoft.com/office/drawing/2014/main" id="{BADB22FB-BFC9-4E1F-BE26-CBE7193EB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9554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I/O Hardware (Cont.)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="" xmlns:a16="http://schemas.microsoft.com/office/drawing/2014/main" id="{BFB0E0AA-8373-48A8-8A91-0A1BE0DC72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0738" y="1069975"/>
            <a:ext cx="7026275" cy="4530725"/>
          </a:xfrm>
        </p:spPr>
        <p:txBody>
          <a:bodyPr/>
          <a:lstStyle/>
          <a:p>
            <a:r>
              <a:rPr lang="en-US" altLang="en-US" dirty="0"/>
              <a:t>Devices have addresses, used by </a:t>
            </a:r>
          </a:p>
          <a:p>
            <a:pPr lvl="1"/>
            <a:r>
              <a:rPr lang="en-US" altLang="en-US" dirty="0"/>
              <a:t>Direct I/O instructions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Memory-mapped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I/O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Device data and command registers mapped to processor address space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Especially for large address spaces (graphics)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9770445"/>
      </p:ext>
    </p:extLst>
  </p:cSld>
  <p:clrMapOvr>
    <a:masterClrMapping/>
  </p:clrMapOvr>
</p:sld>
</file>

<file path=ppt/theme/theme1.xml><?xml version="1.0" encoding="utf-8"?>
<a:theme xmlns:a="http://schemas.openxmlformats.org/drawingml/2006/main" name="OS Templat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 Template</Template>
  <TotalTime>315</TotalTime>
  <Words>2143</Words>
  <Application>Microsoft Office PowerPoint</Application>
  <PresentationFormat>On-screen Show (4:3)</PresentationFormat>
  <Paragraphs>330</Paragraphs>
  <Slides>51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OS Template</vt:lpstr>
      <vt:lpstr>Chapter 12:  I/O Systems</vt:lpstr>
      <vt:lpstr> I/O Systems</vt:lpstr>
      <vt:lpstr>Objectives</vt:lpstr>
      <vt:lpstr>Overview</vt:lpstr>
      <vt:lpstr>I/O Hardware</vt:lpstr>
      <vt:lpstr>I/O Hardware (Cont.)</vt:lpstr>
      <vt:lpstr>A Typical PC Bus Structure</vt:lpstr>
      <vt:lpstr>I/O Hardware (Cont.)</vt:lpstr>
      <vt:lpstr>I/O Hardware (Cont.)</vt:lpstr>
      <vt:lpstr>Device I/O Port Locations on PCs (partial)</vt:lpstr>
      <vt:lpstr>Polling</vt:lpstr>
      <vt:lpstr>Interrupts</vt:lpstr>
      <vt:lpstr>Interrupt-Driven I/O Cycle</vt:lpstr>
      <vt:lpstr>Interrupts (Cont.)</vt:lpstr>
      <vt:lpstr>Latency</vt:lpstr>
      <vt:lpstr>Intel Pentium Processor Event-Vector Table</vt:lpstr>
      <vt:lpstr>Direct Memory Access</vt:lpstr>
      <vt:lpstr>Six Step Process to Perform DMA Transfer</vt:lpstr>
      <vt:lpstr>Application I/O Interface</vt:lpstr>
      <vt:lpstr>A Kernel I/O Structure</vt:lpstr>
      <vt:lpstr>Characteristics of I/O Devices</vt:lpstr>
      <vt:lpstr>Characteristics of I/O Devices (Cont.)</vt:lpstr>
      <vt:lpstr>Block and Character Devices</vt:lpstr>
      <vt:lpstr>Network Devices</vt:lpstr>
      <vt:lpstr>Clocks and Timers</vt:lpstr>
      <vt:lpstr>Nonblocking and Asynchronous I/O</vt:lpstr>
      <vt:lpstr>Two I/O Methods</vt:lpstr>
      <vt:lpstr>Vectored I/O</vt:lpstr>
      <vt:lpstr>Kernel I/O Subsystem</vt:lpstr>
      <vt:lpstr>Device-status Table</vt:lpstr>
      <vt:lpstr>Common PC and Data-center I/O devices and Interface Speeds</vt:lpstr>
      <vt:lpstr>Kernel I/O Subsystem</vt:lpstr>
      <vt:lpstr>Error Handling</vt:lpstr>
      <vt:lpstr>I/O Protection</vt:lpstr>
      <vt:lpstr>Use of a System Call to Perform I/O</vt:lpstr>
      <vt:lpstr>Kernel Data Structures</vt:lpstr>
      <vt:lpstr>UNIX I/O Kernel Structure</vt:lpstr>
      <vt:lpstr>Power Management</vt:lpstr>
      <vt:lpstr>Power Management (Cont.)</vt:lpstr>
      <vt:lpstr>Power Management (Cont.)</vt:lpstr>
      <vt:lpstr>Kernel I/O Subsystem Summary</vt:lpstr>
      <vt:lpstr>Transforming I/O Requests to Hardware Operations</vt:lpstr>
      <vt:lpstr>Life Cycle of An I/O Request</vt:lpstr>
      <vt:lpstr>STREAMS</vt:lpstr>
      <vt:lpstr>The STREAMS Structure</vt:lpstr>
      <vt:lpstr>Performance</vt:lpstr>
      <vt:lpstr>Intercomputer Communications</vt:lpstr>
      <vt:lpstr>Improving Performance</vt:lpstr>
      <vt:lpstr>Device-Functionality Progression</vt:lpstr>
      <vt:lpstr>I/O Performance of Storage (and Network Latency)</vt:lpstr>
      <vt:lpstr>End of Chapter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12:  I/O Systems</dc:title>
  <dc:creator>Sheli Sinha Chaudhur</dc:creator>
  <cp:lastModifiedBy>user</cp:lastModifiedBy>
  <cp:revision>6</cp:revision>
  <dcterms:created xsi:type="dcterms:W3CDTF">2022-04-14T05:37:23Z</dcterms:created>
  <dcterms:modified xsi:type="dcterms:W3CDTF">2022-04-27T11:24:52Z</dcterms:modified>
</cp:coreProperties>
</file>