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2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5" r:id="rId22"/>
    <p:sldId id="306" r:id="rId23"/>
    <p:sldId id="278" r:id="rId24"/>
    <p:sldId id="30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8" r:id="rId41"/>
    <p:sldId id="309" r:id="rId42"/>
    <p:sldId id="297" r:id="rId43"/>
    <p:sldId id="298" r:id="rId44"/>
    <p:sldId id="299" r:id="rId45"/>
    <p:sldId id="300" r:id="rId46"/>
    <p:sldId id="301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xmlns="" id="{F973F912-DCD2-41B5-84C7-CCBF5C39D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7A908A-20EC-4453-9C91-E30F56672999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592B8439-5CA9-44BE-8575-F0D0E4B3F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8C33379-6FFC-4C37-B29F-C2E9572EA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xmlns="" id="{0806A5ED-C467-4AEA-9812-402467782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0E12-BA07-4AE4-BC56-89A634C74B5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7C93CCAD-CF77-4A0F-A4EA-2CCC4EE78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177CD460-D5C2-4C4A-8ED0-FAA858EE8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xmlns="" id="{19985237-F29D-46F2-B7D1-52309BA77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2CBF61-81F4-49C3-A8C5-806243625942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BC8A9037-6B05-4752-B700-A4D8A70ED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E825B979-ACEC-4BAF-8188-ED4C7B16F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xmlns="" id="{DA1E5212-2C8E-4836-A457-10554ABE4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216A99-73B8-44FB-ADBA-F740BED6F869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CDA202B7-C2BE-4AC5-8B15-3B77C2AB4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D117D557-0992-411A-A367-6F9B6B806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xmlns="" id="{6208221D-E6FE-479A-8AA8-4A0B71A34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5B3229-7CD9-4B81-8982-9CF4018EDF8B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87904D37-7E66-40DF-B1FB-33DCE3D0A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5BEF5EFB-4531-4B50-BACE-45FB17D13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xmlns="" id="{EC46F89B-C57E-4055-9337-0C2A9AC4A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66302B-C706-46B2-A5B3-A04DD41ACE3B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9BBF134E-570A-4705-B23D-32CE0E43D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8A097A4D-7574-437F-A094-5F13C9E27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xmlns="" id="{C214D026-DD35-46E3-A19B-0426DA01A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91CA0C-F74B-45B5-932B-613A2987E322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78C4505E-1BC1-4BB9-8D83-2812FC54F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C276EDF9-BE61-48AE-A7D3-B544FB73C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xmlns="" id="{70D52BBB-F2A2-44C9-9350-AF8ABC772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36B623-83A9-4F97-AFF5-2166C3138464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464FF12E-32F5-4271-99FA-E74593782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74C95DFF-54AE-4BCB-839E-2221DC1CC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xmlns="" id="{347EBC14-D106-49E6-ADE8-1675547B6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80800A-4B65-4EA6-9B0B-BE58FA2CBB9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7D372C95-7D85-4EAE-BA5D-AA6BD5478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F22515CE-59A3-4BCE-AB8D-FE24A0D42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xmlns="" id="{E2A89EDE-1E64-4CE4-86BC-C8297A3CA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1BE197-D0F6-49C6-847C-AF54BDBCB1D6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013F7F1-2B8A-4565-9FA0-D04F1B637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BDC857DF-5D7A-4A53-8165-572AC6D1E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xmlns="" id="{130A0268-675F-402A-8131-275C3D23A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665BC79-78FD-4A24-9792-CB687F1E0A06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6CD9A851-5AF9-475C-B1E7-79BDB06ED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206FF186-492F-4D47-B91B-34D41F591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xmlns="" id="{35532158-A921-4023-991D-4C3378C63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20B3C4-A46F-4EA5-B3D7-9A0A0ECD1465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026D09BC-649E-4140-9205-CBDF40A71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BD9A4766-8F94-4054-99FE-0575DBD7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xmlns="" id="{6E8E0A5D-4662-42D9-90F6-11AA3898E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141524-2B32-42DE-9328-5207EFB372DA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CA3E6CE5-EF5E-4C4D-A588-2842FB182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FAF3D078-D13B-43E1-B7AF-2D595EBBD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xmlns="" id="{D46E462F-6EF3-4791-88CC-27A3E704E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6F2FC7-CAD6-402D-8431-3BB0720F4AAA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30E0034A-80C7-4EAC-B38E-F8C50B8AA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83DE7470-1412-440D-A92E-0088B33B0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xmlns="" id="{50DF5E80-3BA1-4676-81EC-0335573ED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025A05-8378-40E3-A3AC-80EFADA9AA09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353D3095-805A-4968-9D3C-5E5A6C971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EA752530-DA91-47DA-BB30-95CEC6F5A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xmlns="" id="{C127B9F7-39B2-478F-9B5F-E5DE9B9C7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xmlns="" id="{86EC4164-C1A1-41DD-8FE8-1AFC29A3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xmlns="" id="{34FB62CF-FB8D-4D6A-9082-FFCA7F657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xmlns="" id="{6275740F-8B44-48C7-9517-AA74817D7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xmlns="" id="{A7DBDA83-C650-4B90-9E80-D34F62703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xmlns="" id="{6E28BEB8-4B6B-432A-94C2-ED970BB7C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xmlns="" id="{BC97566D-5BD0-442F-BE5D-DCA366002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5D065-212C-491C-9F82-171CB7331276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9BA0D579-2F41-45CC-A4AF-F787E8E1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01A9E9E-3FE2-42A9-8FDB-710DD5ABB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703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xmlns="" id="{BC97566D-5BD0-442F-BE5D-DCA366002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5D065-212C-491C-9F82-171CB7331276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9BA0D579-2F41-45CC-A4AF-F787E8E12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01A9E9E-3FE2-42A9-8FDB-710DD5ABB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xmlns="" id="{4EAEAB4E-CBE0-421B-B226-4ED23E835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269533-10DE-4191-9B6F-E1C82BE3228E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9B3CCEA-B6D9-4A2C-A893-401E217E5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D04F1B6A-B38A-49F6-AA30-7675912A4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xmlns="" id="{EC834F69-8EAC-459B-8ED1-D2141F3DE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23A874-3E85-4A1A-86D1-8DDE5A0239A9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6708EC24-C86E-4048-A969-477B3C5BF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EB91B93C-A92E-423B-A3C2-A259FD573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xmlns="" id="{304AB870-7E27-4D48-A235-AB8C084DB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DDD82F-B362-478A-8DD6-2522793FE0A7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C6816C06-3580-4693-B959-F556AD13B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073144F5-7C58-4261-85A5-8775D2586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xmlns="" id="{537C3CB4-7F6F-45F9-870A-45531D4A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7F3D51-18AE-4A2F-8B62-9AFC49B2D4D7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7C279E95-8E29-410A-ADB9-85930575D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6988FA38-7436-49E5-B883-869C0E09D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xmlns="" id="{A1D277A9-2AB6-4A32-9C1F-9BBB92CCD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86AF8C-BABD-4627-8D38-DBDA3210958D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72151677-503C-4BC0-A664-B3594D64A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6D0D79BE-5053-4396-8069-6945B6DEC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xmlns="" id="{04D1075B-D21B-45CE-A84C-DA2F4A3A7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FE063B-491C-4469-86C9-23FF5A330F4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86269CD-2C40-4F26-BF67-2B4AA76F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768235C0-E9C2-4DFD-AF4F-FE29D61A0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xmlns="" id="{6A33D548-DBCB-4050-8F24-799621983E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2CD9D6-ACA2-4B6E-9040-3CF1083AD72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095C961C-AE65-4244-B66E-9CD967E8B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64EAA157-34D6-4FF6-97DC-83FE952C8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 </a:t>
            </a:r>
            <a:r>
              <a:rPr lang="en-US" altLang="en-US" dirty="0" smtClean="0"/>
              <a:t>11:  Mass Storage Systems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xmlns="" id="{5348F083-E43D-46B3-876F-CBA18F863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91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Nonvolatile Memory Devices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xmlns="" id="{5F78CCBB-727E-4B4F-A84F-5887808E8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7749" y="1231638"/>
            <a:ext cx="7714406" cy="435435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If disk-drive like, then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solid-state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SSDs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Other forms include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drives</a:t>
            </a:r>
            <a:r>
              <a:rPr lang="en-US" altLang="en-US" dirty="0"/>
              <a:t> (thumb drive, flash drive), DRAM disk replacements, surface-mounted on motherboards, and main storage in devices like smartphones</a:t>
            </a:r>
          </a:p>
          <a:p>
            <a:r>
              <a:rPr lang="en-US" altLang="en-US" dirty="0"/>
              <a:t>Can be more reliable than HDDs</a:t>
            </a:r>
          </a:p>
          <a:p>
            <a:r>
              <a:rPr lang="en-US" altLang="en-US" dirty="0"/>
              <a:t>More expensive per MB</a:t>
            </a:r>
          </a:p>
          <a:p>
            <a:r>
              <a:rPr lang="en-US" altLang="en-US" dirty="0"/>
              <a:t>Maybe have shorter life span – need careful management</a:t>
            </a:r>
          </a:p>
          <a:p>
            <a:r>
              <a:rPr lang="en-US" altLang="en-US" dirty="0"/>
              <a:t>Less capacity</a:t>
            </a:r>
          </a:p>
          <a:p>
            <a:r>
              <a:rPr lang="en-US" altLang="en-US" dirty="0"/>
              <a:t>But much faster</a:t>
            </a:r>
          </a:p>
          <a:p>
            <a:r>
              <a:rPr lang="en-US" altLang="en-US" dirty="0"/>
              <a:t>Busses can be too slow -&gt; connect directly to PCI for example</a:t>
            </a:r>
          </a:p>
          <a:p>
            <a:r>
              <a:rPr lang="en-US" altLang="en-US" dirty="0"/>
              <a:t>No moving parts, so no seek time or rotational latency</a:t>
            </a:r>
          </a:p>
        </p:txBody>
      </p:sp>
    </p:spTree>
    <p:extLst>
      <p:ext uri="{BB962C8B-B14F-4D97-AF65-F5344CB8AC3E}">
        <p14:creationId xmlns:p14="http://schemas.microsoft.com/office/powerpoint/2010/main" xmlns="" val="19788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xmlns="" id="{F5A4F32E-90C5-4DD8-9684-B69FE1A48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24191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Nonvolatile Memory Devices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xmlns="" id="{10904C47-85A5-4C60-85B5-0350BF308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419" y="1052736"/>
            <a:ext cx="4448692" cy="50927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Have characteristics that present challenges</a:t>
            </a:r>
          </a:p>
          <a:p>
            <a:r>
              <a:rPr lang="en-US" altLang="en-US" dirty="0"/>
              <a:t>Read and written in “page” increments (think sector) but can’t overwrite in place</a:t>
            </a:r>
          </a:p>
          <a:p>
            <a:pPr lvl="1"/>
            <a:r>
              <a:rPr lang="en-US" altLang="en-US" dirty="0"/>
              <a:t>Must first be erased, and erases happen in larger ”block” increments</a:t>
            </a:r>
          </a:p>
          <a:p>
            <a:pPr lvl="1"/>
            <a:r>
              <a:rPr lang="en-US" altLang="en-US" dirty="0"/>
              <a:t>Can only be erased a limited number of times before worn out – ~ 100,000</a:t>
            </a:r>
          </a:p>
          <a:p>
            <a:pPr lvl="1"/>
            <a:r>
              <a:rPr lang="en-US" altLang="en-US" dirty="0"/>
              <a:t>Life span measured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day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DWPD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A 1TB NAND drive with rating of 5DWPD is expected to have 5TB per day written within warrantee period without failing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xmlns="" id="{E2B9527C-5168-46B7-9A74-7BF10FB5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111" y="2480468"/>
            <a:ext cx="31051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778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xmlns="" id="{C99A93EF-5093-4664-976A-E696F2485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66924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NAND Flash Controller Algorithms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xmlns="" id="{BD17DB7C-12B9-45A8-A8EC-8A8A39A93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96" y="838200"/>
            <a:ext cx="7203504" cy="443785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With no overwrite, pages end up with mix of valid and invalid data</a:t>
            </a:r>
          </a:p>
          <a:p>
            <a:r>
              <a:rPr lang="en-US" altLang="en-US" dirty="0"/>
              <a:t>To track which logical blocks are valid, controller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flash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layer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FTL</a:t>
            </a:r>
            <a:r>
              <a:rPr lang="en-US" altLang="en-US" dirty="0"/>
              <a:t>) table</a:t>
            </a:r>
          </a:p>
          <a:p>
            <a:r>
              <a:rPr lang="en-US" altLang="en-US" dirty="0"/>
              <a:t>Also implements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free invalid page space</a:t>
            </a:r>
          </a:p>
          <a:p>
            <a:r>
              <a:rPr lang="en-US" altLang="en-US" dirty="0"/>
              <a:t>Allocates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overprovisioning</a:t>
            </a:r>
            <a:r>
              <a:rPr lang="en-US" altLang="en-US" dirty="0"/>
              <a:t> to provide working space for GC</a:t>
            </a:r>
          </a:p>
          <a:p>
            <a:r>
              <a:rPr lang="en-US" altLang="en-US" dirty="0"/>
              <a:t>Each cell has lifespan, so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wear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leveling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needed to write equally to all cells</a:t>
            </a:r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xmlns="" id="{143BB5E9-3048-4ED5-9B8B-B69C0D54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34464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5">
            <a:extLst>
              <a:ext uri="{FF2B5EF4-FFF2-40B4-BE49-F238E27FC236}">
                <a16:creationId xmlns:a16="http://schemas.microsoft.com/office/drawing/2014/main" xmlns="" id="{49980EFD-4160-4281-931A-C944B555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0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NAND block with valid and invalid pages</a:t>
            </a:r>
          </a:p>
        </p:txBody>
      </p:sp>
    </p:spTree>
    <p:extLst>
      <p:ext uri="{BB962C8B-B14F-4D97-AF65-F5344CB8AC3E}">
        <p14:creationId xmlns:p14="http://schemas.microsoft.com/office/powerpoint/2010/main" xmlns="" val="145420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xmlns="" id="{90BEC534-2C39-44FA-BB1F-767DB39D2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053" y="248303"/>
            <a:ext cx="740419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Volatile Memory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xmlns="" id="{6C1F9830-351B-4DF6-8ADA-ED7F1C460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096963"/>
            <a:ext cx="7615139" cy="4530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DRAM frequently used as mass-storage device</a:t>
            </a:r>
          </a:p>
          <a:p>
            <a:pPr lvl="1"/>
            <a:r>
              <a:rPr lang="en-US" altLang="en-US" dirty="0"/>
              <a:t>Not technically secondary storage because volatile, but can have file systems, be used like very fast secondary storage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(with many names, including RAM disks) present as raw block devices, commonly file system formatted</a:t>
            </a:r>
          </a:p>
          <a:p>
            <a:r>
              <a:rPr lang="en-US" altLang="en-US" dirty="0"/>
              <a:t>Computers have buffering, caching via RAM, so why RAM drives?</a:t>
            </a:r>
          </a:p>
          <a:p>
            <a:pPr lvl="1"/>
            <a:r>
              <a:rPr lang="en-US" altLang="en-US" dirty="0"/>
              <a:t>Caches / buffers allocated / managed by programmer, operating system, hardware</a:t>
            </a:r>
          </a:p>
          <a:p>
            <a:pPr lvl="1"/>
            <a:r>
              <a:rPr lang="en-US" altLang="en-US" dirty="0"/>
              <a:t>RAM drives under user control</a:t>
            </a:r>
          </a:p>
          <a:p>
            <a:pPr lvl="1"/>
            <a:r>
              <a:rPr lang="en-US" altLang="en-US" dirty="0"/>
              <a:t>Found in all major operating systems</a:t>
            </a:r>
          </a:p>
          <a:p>
            <a:pPr lvl="2"/>
            <a:r>
              <a:rPr lang="en-US" altLang="en-US" dirty="0"/>
              <a:t>Linux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/dev/ram</a:t>
            </a:r>
            <a:r>
              <a:rPr lang="en-US" altLang="en-US" dirty="0"/>
              <a:t>, macOS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diskutil</a:t>
            </a:r>
            <a:r>
              <a:rPr lang="en-US" altLang="en-US" dirty="0"/>
              <a:t> to create them, Linux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of file system type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/>
              <a:t>Used as high speed temporary storage</a:t>
            </a:r>
          </a:p>
          <a:p>
            <a:pPr lvl="1"/>
            <a:r>
              <a:rPr lang="en-US" altLang="en-US" dirty="0"/>
              <a:t>Programs could share bulk </a:t>
            </a:r>
            <a:r>
              <a:rPr lang="en-US" altLang="en-US" dirty="0" smtClean="0"/>
              <a:t>data quickly</a:t>
            </a:r>
            <a:r>
              <a:rPr lang="en-US" altLang="en-US" dirty="0"/>
              <a:t>, by reading/writing to RAM drive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377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4BBF6659-FB5D-4B14-9190-FD557239F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062" y="152400"/>
            <a:ext cx="76374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Magnetic Tape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C6343CAC-69D2-4AED-B7AF-D738020A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5487988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40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59BDEDD4-4DC5-425D-920D-888F692A8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237" y="248885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8A573FA4-6E41-4228-9672-D23AEB117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092" y="1203649"/>
            <a:ext cx="7704069" cy="439705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Disk drives are addressed as large 1-dimensional arrays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, where the logical block is the smallest unit of transfer</a:t>
            </a:r>
          </a:p>
          <a:p>
            <a:pPr lvl="1"/>
            <a:r>
              <a:rPr lang="en-US" altLang="en-US" dirty="0"/>
              <a:t>Low-level formatting creates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physical media</a:t>
            </a:r>
          </a:p>
          <a:p>
            <a:r>
              <a:rPr lang="en-US" altLang="en-US" dirty="0"/>
              <a:t>The 1-dimensional array of logical blocks is mapped into the sectors of the disk sequentially</a:t>
            </a:r>
          </a:p>
          <a:p>
            <a:pPr lvl="1"/>
            <a:r>
              <a:rPr lang="en-US" altLang="en-US" dirty="0"/>
              <a:t>Sector 0 is the first sector of the first track on the outermost cylinder</a:t>
            </a:r>
          </a:p>
          <a:p>
            <a:pPr lvl="1"/>
            <a:r>
              <a:rPr lang="en-US" altLang="en-US" dirty="0"/>
              <a:t>Mapping proceeds in order through that track, then the rest of the tracks in that cylinder, and then through the rest of the cylinders from outermost to innermost</a:t>
            </a:r>
          </a:p>
          <a:p>
            <a:pPr lvl="1"/>
            <a:r>
              <a:rPr lang="en-US" altLang="en-US" dirty="0"/>
              <a:t>Logical to physical address should be easy</a:t>
            </a:r>
          </a:p>
          <a:p>
            <a:pPr lvl="2"/>
            <a:r>
              <a:rPr lang="en-US" altLang="en-US" dirty="0"/>
              <a:t>Except for bad sectors</a:t>
            </a:r>
          </a:p>
          <a:p>
            <a:pPr lvl="2"/>
            <a:r>
              <a:rPr lang="en-US" altLang="en-US" dirty="0"/>
              <a:t>Non-constant # of sectors per track via constant angular velocity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994786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xmlns="" id="{DAA2E2EE-444C-4F50-9CB0-00213CF54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9839" y="239554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Disk Attachment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844A6251-BE5D-4C31-A804-C6A1A804C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1080118"/>
            <a:ext cx="7781727" cy="4800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Host-attached storage accessed through I/O ports talking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busses</a:t>
            </a:r>
          </a:p>
          <a:p>
            <a:r>
              <a:rPr lang="en-US" altLang="en-US" dirty="0"/>
              <a:t>Several busses available, including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technology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attachment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ATA</a:t>
            </a:r>
            <a:r>
              <a:rPr lang="en-US" altLang="en-US" dirty="0"/>
              <a:t>),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serial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ATA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SATA</a:t>
            </a:r>
            <a:r>
              <a:rPr lang="en-US" altLang="en-US" dirty="0"/>
              <a:t>),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eSATA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serial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attached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SCSI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SAS</a:t>
            </a:r>
            <a:r>
              <a:rPr lang="en-US" altLang="en-US" dirty="0"/>
              <a:t>),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universal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serial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USB</a:t>
            </a:r>
            <a:r>
              <a:rPr lang="en-US" altLang="en-US" dirty="0"/>
              <a:t>),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fibre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channel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Most common is SATA</a:t>
            </a:r>
          </a:p>
          <a:p>
            <a:r>
              <a:rPr lang="en-US" altLang="en-US" dirty="0"/>
              <a:t>Because NVM much faster than HDD, new fast interface for NVM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NVM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express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NVMe</a:t>
            </a:r>
            <a:r>
              <a:rPr lang="en-US" altLang="en-US" dirty="0"/>
              <a:t>), connecting directly to PCI bus</a:t>
            </a:r>
          </a:p>
          <a:p>
            <a:r>
              <a:rPr lang="en-US" altLang="en-US" dirty="0"/>
              <a:t>Data transfers on a bus carried out by special electronic processors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controllers</a:t>
            </a:r>
            <a:r>
              <a:rPr lang="en-US" altLang="en-US" dirty="0"/>
              <a:t> 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host-bus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adapters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HBAs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Host controller on the computer end of the bus, device controller on device end</a:t>
            </a:r>
          </a:p>
          <a:p>
            <a:pPr lvl="1"/>
            <a:r>
              <a:rPr lang="en-US" altLang="en-US" dirty="0"/>
              <a:t>Computer places command on host controller, using memory-mapped I/O ports</a:t>
            </a:r>
          </a:p>
          <a:p>
            <a:pPr lvl="2"/>
            <a:r>
              <a:rPr lang="en-US" altLang="en-US" dirty="0"/>
              <a:t>Host controller sends messages to device controller</a:t>
            </a:r>
          </a:p>
          <a:p>
            <a:pPr lvl="2"/>
            <a:r>
              <a:rPr lang="en-US" altLang="en-US" dirty="0"/>
              <a:t>Data transferred via DMA between device and computer DRAM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822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xmlns="" id="{B971EB10-ED19-4612-80EF-9F4AC54BB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243" y="248885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Address Mapping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0196AB48-1ED6-472E-9C8A-4F0810A7F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876" y="1181940"/>
            <a:ext cx="7706291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Disk drives are addressed as large 1-dimensional arrays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, where the logical block is the smallest unit of transfer</a:t>
            </a:r>
          </a:p>
          <a:p>
            <a:pPr lvl="1"/>
            <a:r>
              <a:rPr lang="en-US" altLang="en-US" dirty="0"/>
              <a:t>Low-level formatting creates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physical media</a:t>
            </a:r>
          </a:p>
          <a:p>
            <a:r>
              <a:rPr lang="en-US" altLang="en-US" dirty="0"/>
              <a:t>The 1-dimensional array of logical blocks is mapped into the sectors of the disk sequentially</a:t>
            </a:r>
          </a:p>
          <a:p>
            <a:pPr lvl="1"/>
            <a:r>
              <a:rPr lang="en-US" altLang="en-US" dirty="0"/>
              <a:t>Sector 0 is the first sector of the first track on the outermost cylinder</a:t>
            </a:r>
          </a:p>
          <a:p>
            <a:pPr lvl="1"/>
            <a:r>
              <a:rPr lang="en-US" altLang="en-US" dirty="0"/>
              <a:t>Mapping proceeds in order through that track, then the rest of the tracks in that cylinder, and then through the rest of the cylinders from outermost to innermost</a:t>
            </a:r>
          </a:p>
          <a:p>
            <a:pPr lvl="1"/>
            <a:r>
              <a:rPr lang="en-US" altLang="en-US" dirty="0"/>
              <a:t>Logical to physical address should be easy</a:t>
            </a:r>
          </a:p>
          <a:p>
            <a:pPr lvl="2"/>
            <a:r>
              <a:rPr lang="en-US" altLang="en-US" dirty="0"/>
              <a:t>Except for bad sectors</a:t>
            </a:r>
          </a:p>
          <a:p>
            <a:pPr lvl="2"/>
            <a:r>
              <a:rPr lang="en-US" altLang="en-US" dirty="0"/>
              <a:t>Non-constant # of sectors per track via constant angular velocity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920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xmlns="" id="{582CBB62-C829-4779-8678-A071236DD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175" y="242923"/>
            <a:ext cx="803365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HDD Scheduling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0626E070-8E8E-4878-9FD8-18E6E7F01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338" y="1226588"/>
            <a:ext cx="7685831" cy="514667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operating system is responsible for using hardware efficiently — for the disk drives, this means having a fast access time and disk bandwidth</a:t>
            </a:r>
            <a:endParaRPr lang="en-US" altLang="en-US" sz="800" dirty="0"/>
          </a:p>
          <a:p>
            <a:r>
              <a:rPr lang="en-US" altLang="en-US" dirty="0"/>
              <a:t>Minimize seek time</a:t>
            </a:r>
            <a:endParaRPr lang="en-US" altLang="en-US" sz="800" dirty="0"/>
          </a:p>
          <a:p>
            <a:r>
              <a:rPr lang="en-US" altLang="en-US" dirty="0"/>
              <a:t>Seek time </a:t>
            </a:r>
            <a:r>
              <a:rPr lang="en-US" altLang="en-US" dirty="0">
                <a:sym typeface="Symbol" panose="05050102010706020507" pitchFamily="18" charset="2"/>
              </a:rPr>
              <a:t> seek distance</a:t>
            </a: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Disk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bandwidth</a:t>
            </a:r>
            <a:r>
              <a:rPr lang="en-US" altLang="en-US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the total number of bytes transferred, divided by the total time between the first request for service and the completion of the last transfer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81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xmlns="" id="{2B26D467-CCC5-4C93-927A-34F9C8FE3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43927"/>
            <a:ext cx="7975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Disk Scheduling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68360F9B-A786-47CC-83A9-FE6E74087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23938"/>
            <a:ext cx="7657841" cy="478155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708150" algn="l"/>
              </a:tabLst>
            </a:pPr>
            <a:r>
              <a:rPr lang="en-US" altLang="en-US" dirty="0"/>
              <a:t>There are many sources of disk I/O request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OS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System processes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Users processes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I/O request includes input or output mode, disk address, memory address, number of sectors to transfer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OS maintains queue of requests, per disk or device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Idle disk can immediately work on I/O request, busy disk means work must queue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Optimization algorithms only make sense when a queue exists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In the past, operating system responsible for queue management, disk drive head scheduling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Now, built into the storage devices, controllers</a:t>
            </a:r>
          </a:p>
          <a:p>
            <a:pPr lvl="1">
              <a:tabLst>
                <a:tab pos="1708150" algn="l"/>
              </a:tabLst>
            </a:pPr>
            <a:r>
              <a:rPr lang="en-US" altLang="en-US" dirty="0"/>
              <a:t>Just provide LBAs, handle sorting of requests</a:t>
            </a:r>
          </a:p>
          <a:p>
            <a:pPr lvl="2">
              <a:tabLst>
                <a:tab pos="1708150" algn="l"/>
              </a:tabLst>
            </a:pPr>
            <a:r>
              <a:rPr lang="en-US" altLang="en-US" dirty="0"/>
              <a:t>Some of the algorithms they use described next</a:t>
            </a:r>
          </a:p>
        </p:txBody>
      </p:sp>
    </p:spTree>
    <p:extLst>
      <p:ext uri="{BB962C8B-B14F-4D97-AF65-F5344CB8AC3E}">
        <p14:creationId xmlns:p14="http://schemas.microsoft.com/office/powerpoint/2010/main" xmlns="" val="186465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xmlns="" id="{F96E2BD5-02D9-4B22-A3EA-80CA1DE9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1721" y="231158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 11:  Mass-Storage Systems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EF68706B-B459-4964-84BA-286028C40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8403" y="1233488"/>
            <a:ext cx="7727950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Overview of Mass Storage Structure</a:t>
            </a:r>
          </a:p>
          <a:p>
            <a:r>
              <a:rPr lang="en-US" altLang="en-US" dirty="0"/>
              <a:t>HDD Scheduling</a:t>
            </a:r>
          </a:p>
          <a:p>
            <a:r>
              <a:rPr lang="en-US" altLang="en-US" dirty="0"/>
              <a:t>NVM Scheduling</a:t>
            </a:r>
          </a:p>
          <a:p>
            <a:r>
              <a:rPr lang="en-US" altLang="en-US" dirty="0"/>
              <a:t>Error Detection and Correction</a:t>
            </a:r>
          </a:p>
          <a:p>
            <a:r>
              <a:rPr lang="en-US" altLang="en-US" dirty="0"/>
              <a:t>Storage Device Management</a:t>
            </a:r>
          </a:p>
          <a:p>
            <a:r>
              <a:rPr lang="en-US" altLang="en-US" dirty="0"/>
              <a:t>Swap-Space Management</a:t>
            </a:r>
          </a:p>
          <a:p>
            <a:r>
              <a:rPr lang="en-US" altLang="en-US" dirty="0"/>
              <a:t>Storage Attachment</a:t>
            </a:r>
          </a:p>
          <a:p>
            <a:r>
              <a:rPr lang="en-US" altLang="en-US" dirty="0"/>
              <a:t>RAID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8087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xmlns="" id="{B882F522-58AF-4B46-822C-48F663CB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43926"/>
            <a:ext cx="7975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Disk Scheduling (Cont.)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E619F0A9-421A-45F4-89E4-595A6DE36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023938"/>
            <a:ext cx="7606814" cy="478155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708150" algn="l"/>
              </a:tabLst>
            </a:pPr>
            <a:r>
              <a:rPr lang="en-US" altLang="en-US" dirty="0"/>
              <a:t>Note that drive controllers have small buffers and can manage a queue of I/O requests (of varying </a:t>
            </a:r>
            <a:r>
              <a:rPr lang="ja-JP" altLang="en-US" dirty="0"/>
              <a:t>“</a:t>
            </a:r>
            <a:r>
              <a:rPr lang="en-US" altLang="ja-JP" dirty="0"/>
              <a:t>depth</a:t>
            </a:r>
            <a:r>
              <a:rPr lang="ja-JP" altLang="en-US" dirty="0"/>
              <a:t>”</a:t>
            </a:r>
            <a:r>
              <a:rPr lang="en-US" altLang="ja-JP" dirty="0"/>
              <a:t>)</a:t>
            </a:r>
            <a:endParaRPr lang="en-US" altLang="en-US" dirty="0"/>
          </a:p>
          <a:p>
            <a:pPr>
              <a:tabLst>
                <a:tab pos="1708150" algn="l"/>
              </a:tabLst>
            </a:pPr>
            <a:r>
              <a:rPr lang="en-US" altLang="en-US" dirty="0"/>
              <a:t>Several algorithms exist to schedule the servicing of disk I/O requests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The analysis is true for one or many platters</a:t>
            </a:r>
          </a:p>
          <a:p>
            <a:pPr>
              <a:tabLst>
                <a:tab pos="1708150" algn="l"/>
              </a:tabLst>
            </a:pPr>
            <a:r>
              <a:rPr lang="en-US" altLang="en-US" dirty="0"/>
              <a:t>We illustrate scheduling algorithms with a request queue (0-199)</a:t>
            </a:r>
            <a:endParaRPr lang="en-US" altLang="en-US" sz="800" dirty="0"/>
          </a:p>
          <a:p>
            <a:pPr>
              <a:buFont typeface="Monotype Sorts" pitchFamily="-84" charset="2"/>
              <a:buNone/>
              <a:tabLst>
                <a:tab pos="1708150" algn="l"/>
              </a:tabLst>
            </a:pPr>
            <a:r>
              <a:rPr lang="en-US" altLang="en-US" sz="800" dirty="0"/>
              <a:t>	 	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98, 183, 37, 122, 14, 124, 65, 67</a:t>
            </a:r>
          </a:p>
          <a:p>
            <a:pPr>
              <a:buFont typeface="Monotype Sorts" pitchFamily="-84" charset="2"/>
              <a:buNone/>
              <a:tabLst>
                <a:tab pos="1708150" algn="l"/>
              </a:tabLst>
            </a:pPr>
            <a:r>
              <a:rPr lang="en-US" altLang="en-US" dirty="0"/>
              <a:t>	Head pointer 53</a:t>
            </a:r>
          </a:p>
        </p:txBody>
      </p:sp>
    </p:spTree>
    <p:extLst>
      <p:ext uri="{BB962C8B-B14F-4D97-AF65-F5344CB8AC3E}">
        <p14:creationId xmlns:p14="http://schemas.microsoft.com/office/powerpoint/2010/main" xmlns="" val="257180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1905000" cy="220979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Illustration shows </a:t>
            </a:r>
            <a:r>
              <a:rPr lang="en-US" altLang="en-US" dirty="0" smtClean="0">
                <a:latin typeface="Helvetica" panose="020B0604020202020204" pitchFamily="34" charset="0"/>
              </a:rPr>
              <a:t>total head movement of 640 cylinders</a:t>
            </a:r>
          </a:p>
          <a:p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59710FD-52C7-4469-80D4-35B441FE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840412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SCAN (Cont.)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3D6A1640-ABED-47F9-A49D-31E148A3B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302" y="1371600"/>
            <a:ext cx="59993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xmlns="" id="{DC529AF9-2849-4CD2-99E6-B06031D65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264" y="239554"/>
            <a:ext cx="786923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C-SCAN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459D25E2-F9FB-4154-91C3-345A345B7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676502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Provides a more uniform wait time than SCAN</a:t>
            </a:r>
          </a:p>
          <a:p>
            <a:r>
              <a:rPr lang="en-US" altLang="en-US" dirty="0"/>
              <a:t>The head moves from one end of the disk to the other, servicing requests as it goes</a:t>
            </a:r>
          </a:p>
          <a:p>
            <a:pPr lvl="1"/>
            <a:r>
              <a:rPr lang="en-US" altLang="en-US" dirty="0"/>
              <a:t>When it reaches the other end, however, it immediately returns to the beginning of the disk, without servicing any requests on the return trip</a:t>
            </a:r>
          </a:p>
          <a:p>
            <a:r>
              <a:rPr lang="en-US" altLang="en-US" dirty="0"/>
              <a:t>Treats the cylinders as a circular list that wraps around from the last cylinder to the first one</a:t>
            </a:r>
          </a:p>
          <a:p>
            <a:r>
              <a:rPr lang="en-US" altLang="en-US" dirty="0"/>
              <a:t>Total number of cylinders?</a:t>
            </a:r>
          </a:p>
        </p:txBody>
      </p:sp>
    </p:spTree>
    <p:extLst>
      <p:ext uri="{BB962C8B-B14F-4D97-AF65-F5344CB8AC3E}">
        <p14:creationId xmlns:p14="http://schemas.microsoft.com/office/powerpoint/2010/main" xmlns="" val="255930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C-SCAN (Cont.)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D8AE4FC-A80E-41F5-96B7-27F3CDE0B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" t="3731" r="925" b="3731"/>
          <a:stretch>
            <a:fillRect/>
          </a:stretch>
        </p:blipFill>
        <p:spPr bwMode="auto">
          <a:xfrm>
            <a:off x="1364564" y="1447800"/>
            <a:ext cx="64148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xmlns="" id="{AEE4FCEB-1379-4084-B21B-F814F049A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44123"/>
            <a:ext cx="8836025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Selecting a Disk-Scheduling Algorithm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xmlns="" id="{8C147D62-E0B6-4973-B881-95B048030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081088"/>
            <a:ext cx="797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600" dirty="0"/>
              <a:t>SSTF is common and has a natural appeal</a:t>
            </a:r>
          </a:p>
          <a:p>
            <a:r>
              <a:rPr lang="en-US" altLang="en-US" sz="1600" dirty="0"/>
              <a:t>SCAN and C-SCAN perform better for systems that place a heavy load on the disk</a:t>
            </a:r>
          </a:p>
          <a:p>
            <a:pPr lvl="1"/>
            <a:r>
              <a:rPr lang="en-US" altLang="en-US" sz="1600" dirty="0"/>
              <a:t>Less starvation, but still possible</a:t>
            </a:r>
          </a:p>
          <a:p>
            <a:r>
              <a:rPr lang="en-US" altLang="en-US" sz="1600" dirty="0"/>
              <a:t>To avoid starvation Linux implements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deadline</a:t>
            </a:r>
            <a:r>
              <a:rPr lang="en-US" altLang="en-US" sz="1600" dirty="0"/>
              <a:t> scheduler</a:t>
            </a:r>
          </a:p>
          <a:p>
            <a:pPr lvl="1"/>
            <a:r>
              <a:rPr lang="en-US" altLang="en-US" sz="1600" dirty="0"/>
              <a:t>Maintains separate read and write queues, gives read priority</a:t>
            </a:r>
          </a:p>
          <a:p>
            <a:pPr lvl="2"/>
            <a:r>
              <a:rPr lang="en-US" altLang="en-US" sz="1600" dirty="0"/>
              <a:t>Because processes more likely to block on read than write</a:t>
            </a:r>
          </a:p>
          <a:p>
            <a:pPr lvl="1"/>
            <a:r>
              <a:rPr lang="en-US" altLang="en-US" sz="1600" dirty="0"/>
              <a:t>Implements four queues: 2 x read and 2 x write</a:t>
            </a:r>
          </a:p>
          <a:p>
            <a:pPr lvl="2"/>
            <a:r>
              <a:rPr lang="en-US" altLang="en-US" sz="1600" dirty="0"/>
              <a:t> 1 read and 1 write queue sorted in LBA order, essentially implementing C-SCAN</a:t>
            </a:r>
          </a:p>
          <a:p>
            <a:pPr lvl="2"/>
            <a:r>
              <a:rPr lang="en-US" altLang="en-US" sz="1600" dirty="0"/>
              <a:t>1 read and 1 write queue sorted in FCFS order</a:t>
            </a:r>
          </a:p>
          <a:p>
            <a:pPr lvl="2"/>
            <a:r>
              <a:rPr lang="en-US" altLang="en-US" sz="1600" dirty="0"/>
              <a:t>All I/O requests sent in batch sorted in that queue’s order</a:t>
            </a:r>
          </a:p>
          <a:p>
            <a:pPr lvl="2"/>
            <a:r>
              <a:rPr lang="en-US" altLang="en-US" sz="1600" dirty="0"/>
              <a:t>After each batch, checks if any requests in FCFS older than configured age (default 500ms)</a:t>
            </a:r>
          </a:p>
          <a:p>
            <a:pPr lvl="3"/>
            <a:r>
              <a:rPr lang="en-US" altLang="en-US" sz="1600" dirty="0"/>
              <a:t>If so, LBA queue containing that request is selected for next batch of I/O</a:t>
            </a:r>
          </a:p>
          <a:p>
            <a:r>
              <a:rPr lang="en-US" altLang="en-US" sz="1600" dirty="0"/>
              <a:t>In RHEL 7 also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NOOP</a:t>
            </a:r>
            <a:r>
              <a:rPr lang="en-US" altLang="en-US" sz="1600" dirty="0"/>
              <a:t>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completely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fair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queueing</a:t>
            </a:r>
            <a:r>
              <a:rPr lang="en-US" altLang="en-US" sz="1600" dirty="0"/>
              <a:t> scheduler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CFQ</a:t>
            </a:r>
            <a:r>
              <a:rPr lang="en-US" altLang="en-US" sz="1600" dirty="0"/>
              <a:t>) also available, defaults vary by storage device</a:t>
            </a:r>
          </a:p>
          <a:p>
            <a:pPr lvl="2"/>
            <a:endParaRPr lang="en-US" altLang="en-US" sz="1600" dirty="0"/>
          </a:p>
          <a:p>
            <a:endParaRPr lang="en-US" altLang="en-US" sz="16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416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xmlns="" id="{1DFAD2B5-4334-4F2C-9AFC-F39DD7D97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795" y="234792"/>
            <a:ext cx="77120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NVM Scheduling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xmlns="" id="{893B53C6-F852-4B23-8A07-4E004DA21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6" y="1081088"/>
            <a:ext cx="7712076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 disk heads or rotational latency but still room for optimization</a:t>
            </a:r>
          </a:p>
          <a:p>
            <a:r>
              <a:rPr lang="en-US" altLang="en-US" dirty="0"/>
              <a:t>In RHEL 7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NOOP</a:t>
            </a:r>
            <a:r>
              <a:rPr lang="en-US" altLang="en-US" dirty="0"/>
              <a:t> (no scheduling) is used but adjacent LBA requests are combined</a:t>
            </a:r>
          </a:p>
          <a:p>
            <a:pPr lvl="1"/>
            <a:r>
              <a:rPr lang="en-US" altLang="en-US" dirty="0"/>
              <a:t>NVM best at random I/O, HDD at sequential</a:t>
            </a:r>
          </a:p>
          <a:p>
            <a:pPr lvl="1"/>
            <a:r>
              <a:rPr lang="en-US" altLang="en-US" dirty="0"/>
              <a:t>Throughput can be similar</a:t>
            </a:r>
          </a:p>
          <a:p>
            <a:pPr lvl="1"/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Input/Output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 operations per second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IOPS</a:t>
            </a:r>
            <a:r>
              <a:rPr lang="en-US" altLang="en-US" dirty="0"/>
              <a:t>) much higher with NVM (hundreds of thousands vs hundreds)</a:t>
            </a:r>
          </a:p>
          <a:p>
            <a:pPr lvl="1"/>
            <a:r>
              <a:rPr lang="en-US" altLang="en-US" dirty="0"/>
              <a:t>But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amplification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(one write, causing garbage collection and many read/writes) can decrease the performance advantage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540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xmlns="" id="{EEF8F62D-E014-4936-A51D-D2F9E3FB4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414" y="244122"/>
            <a:ext cx="77120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Error Detection and Correction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xmlns="" id="{F9981D89-B27B-43D4-B6B1-D0D04E9D3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4" y="1081088"/>
            <a:ext cx="771207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Fundamental aspect of many parts of computing (memory, networking, storage)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Error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detection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determines if there a problem has occurred (for example a bit flipping)</a:t>
            </a:r>
          </a:p>
          <a:p>
            <a:pPr lvl="1"/>
            <a:r>
              <a:rPr lang="en-US" altLang="en-US" dirty="0"/>
              <a:t>If detected, can halt the operation</a:t>
            </a:r>
          </a:p>
          <a:p>
            <a:pPr lvl="1"/>
            <a:r>
              <a:rPr lang="en-US" altLang="en-US" dirty="0"/>
              <a:t>Detection frequently done via parity bit</a:t>
            </a:r>
          </a:p>
          <a:p>
            <a:r>
              <a:rPr lang="en-US" altLang="en-US" dirty="0"/>
              <a:t>Parity one form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checksum</a:t>
            </a:r>
            <a:r>
              <a:rPr lang="en-US" altLang="en-US" dirty="0"/>
              <a:t> – uses modular arithmetic to compute, store, compare values of fixed-length words</a:t>
            </a:r>
          </a:p>
          <a:p>
            <a:pPr lvl="1"/>
            <a:r>
              <a:rPr lang="en-US" altLang="en-US" dirty="0"/>
              <a:t>Another error-detection method common in networking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cyclic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redundancy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CRC</a:t>
            </a:r>
            <a:r>
              <a:rPr lang="en-US" altLang="en-US" dirty="0"/>
              <a:t>) which uses hash function to detect multiple-bit errors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Error-correction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ECC</a:t>
            </a:r>
            <a:r>
              <a:rPr lang="en-US" altLang="en-US" dirty="0"/>
              <a:t>) not only detects, but can correct some errors</a:t>
            </a:r>
          </a:p>
          <a:p>
            <a:pPr lvl="1"/>
            <a:r>
              <a:rPr lang="en-US" altLang="en-US" dirty="0"/>
              <a:t>Soft errors correctable, hard errors detected but not corrected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7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xmlns="" id="{861149D5-81F6-4C02-B1DB-12319E155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42306"/>
            <a:ext cx="7996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Storage Device Management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xmlns="" id="{199DF9C6-B7DA-4E0E-BB9E-7A469E047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550" y="1157288"/>
            <a:ext cx="769296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Low-level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formatting</a:t>
            </a:r>
            <a:r>
              <a:rPr lang="en-US" altLang="en-US" dirty="0"/>
              <a:t>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— Dividing a disk into sectors that the disk controller can read and write</a:t>
            </a:r>
          </a:p>
          <a:p>
            <a:pPr lvl="1"/>
            <a:r>
              <a:rPr lang="en-US" altLang="en-US" dirty="0"/>
              <a:t>Each sector can hold header information, plus data, plus error correction code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ECC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Usually 512 bytes of data but can be selectable</a:t>
            </a:r>
          </a:p>
          <a:p>
            <a:r>
              <a:rPr lang="en-US" altLang="en-US" dirty="0"/>
              <a:t>To use a disk to hold files, the operating system still needs to record its own data structures on the disk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dirty="0"/>
              <a:t> the disk into one or more groups of cylinders, each treated as a logical disk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ja-JP" altLang="en-US" dirty="0"/>
              <a:t>“</a:t>
            </a:r>
            <a:r>
              <a:rPr lang="en-US" altLang="ja-JP" dirty="0"/>
              <a:t>making a file system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To increase efficiency most file systems group blocks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clusters</a:t>
            </a:r>
          </a:p>
          <a:p>
            <a:pPr lvl="2"/>
            <a:r>
              <a:rPr lang="en-US" altLang="en-US" dirty="0"/>
              <a:t>Disk I/O done in blocks</a:t>
            </a:r>
          </a:p>
          <a:p>
            <a:pPr lvl="2"/>
            <a:r>
              <a:rPr lang="en-US" altLang="en-US" dirty="0"/>
              <a:t>File I/O done in clusters</a:t>
            </a:r>
          </a:p>
        </p:txBody>
      </p:sp>
    </p:spTree>
    <p:extLst>
      <p:ext uri="{BB962C8B-B14F-4D97-AF65-F5344CB8AC3E}">
        <p14:creationId xmlns:p14="http://schemas.microsoft.com/office/powerpoint/2010/main" xmlns="" val="186384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xmlns="" id="{41371905-38D3-40B0-A7EC-D34187931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41334"/>
            <a:ext cx="8615269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Storage Device Management (cont.)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EC594FDB-8832-9F4D-A366-1CD2F4D7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63" y="1154730"/>
            <a:ext cx="7423150" cy="48672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the OS, other partitions can hold other </a:t>
            </a:r>
            <a:r>
              <a:rPr lang="en-US" altLang="en-US" dirty="0" err="1"/>
              <a:t>Oses</a:t>
            </a:r>
            <a:r>
              <a:rPr lang="en-US" altLang="en-US" dirty="0"/>
              <a:t>, other file systems, or be raw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Mounted</a:t>
            </a:r>
            <a:r>
              <a:rPr lang="en-US" altLang="en-US" dirty="0"/>
              <a:t> at boot time</a:t>
            </a:r>
          </a:p>
          <a:p>
            <a:pPr lvl="1">
              <a:defRPr/>
            </a:pPr>
            <a:r>
              <a:rPr lang="en-US" altLang="en-US" dirty="0"/>
              <a:t>Other partitions can mount automatically or manually</a:t>
            </a:r>
          </a:p>
          <a:p>
            <a:pPr>
              <a:defRPr/>
            </a:pPr>
            <a:r>
              <a:rPr lang="en-US" altLang="en-US" dirty="0"/>
              <a:t>At mount time, file system consistency checked</a:t>
            </a:r>
          </a:p>
          <a:p>
            <a:pPr lvl="1">
              <a:defRPr/>
            </a:pPr>
            <a:r>
              <a:rPr lang="en-US" altLang="en-US" dirty="0"/>
              <a:t>Is all metadata correct?</a:t>
            </a:r>
          </a:p>
          <a:p>
            <a:pPr lvl="2">
              <a:buFont typeface="Webdings" pitchFamily="2" charset="2"/>
              <a:buChar char="4"/>
              <a:defRPr/>
            </a:pPr>
            <a:r>
              <a:rPr lang="en-US" altLang="en-US" dirty="0"/>
              <a:t>If not, fix it, try again</a:t>
            </a:r>
          </a:p>
          <a:p>
            <a:pPr lvl="2">
              <a:buFont typeface="Webdings" pitchFamily="2" charset="2"/>
              <a:buChar char="4"/>
              <a:defRPr/>
            </a:pPr>
            <a:r>
              <a:rPr lang="en-US" altLang="en-US" dirty="0"/>
              <a:t>If yes, add to mount table, allow access</a:t>
            </a:r>
          </a:p>
          <a:p>
            <a:pPr>
              <a:defRPr/>
            </a:pPr>
            <a:r>
              <a:rPr lang="en-US" altLang="en-US" dirty="0"/>
              <a:t>Boot block can point to boot volume or boot loader set of blocks that contain enough code to know how to load the kernel from the file system</a:t>
            </a:r>
          </a:p>
          <a:p>
            <a:pPr lvl="1">
              <a:defRPr/>
            </a:pPr>
            <a:r>
              <a:rPr lang="en-US" altLang="en-US" dirty="0"/>
              <a:t>Or a boot management program for multi-</a:t>
            </a:r>
            <a:r>
              <a:rPr lang="en-US" altLang="en-US" dirty="0" err="1"/>
              <a:t>os</a:t>
            </a:r>
            <a:r>
              <a:rPr lang="en-US" altLang="en-US" dirty="0"/>
              <a:t> booting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573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xmlns="" id="{861CAA5E-9E81-4BFF-966C-689540E16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459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CA236D2-D1B1-1C46-99DF-440156F9D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6" y="1259539"/>
            <a:ext cx="7135813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Describe the physical structure of secondary storage devices and the effect of a device’s structure on its uses</a:t>
            </a:r>
          </a:p>
          <a:p>
            <a:pPr>
              <a:defRPr/>
            </a:pPr>
            <a:r>
              <a:rPr lang="en-US" dirty="0">
                <a:ea typeface="ＭＳ Ｐゴシック" charset="-128"/>
              </a:rPr>
              <a:t>Explain the performance characteristics of mass-storage devices</a:t>
            </a:r>
          </a:p>
          <a:p>
            <a:pPr>
              <a:defRPr/>
            </a:pPr>
            <a:r>
              <a:rPr lang="en-US" dirty="0">
                <a:ea typeface="ＭＳ Ｐゴシック" charset="-128"/>
              </a:rPr>
              <a:t>Evaluate I/O scheduling algorithms</a:t>
            </a:r>
          </a:p>
          <a:p>
            <a:pPr>
              <a:defRPr/>
            </a:pPr>
            <a:r>
              <a:rPr lang="en-US" dirty="0">
                <a:ea typeface="ＭＳ Ｐゴシック" charset="-128"/>
              </a:rPr>
              <a:t>Discuss operating-system services provided for mass storage, including RAID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342883" indent="-342883"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2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xmlns="" id="{081C65AD-451C-4425-BE1A-BC0C489C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42306"/>
            <a:ext cx="854062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Device Storage Management (Cont.)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xmlns="" id="{F6AFB42B-5C5B-4BF7-B644-21150D63A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174" y="1143293"/>
            <a:ext cx="3998913" cy="4692650"/>
          </a:xfrm>
        </p:spPr>
        <p:txBody>
          <a:bodyPr>
            <a:normAutofit fontScale="70000" lnSpcReduction="20000"/>
          </a:bodyPr>
          <a:lstStyle/>
          <a:p>
            <a:endParaRPr lang="en-US" altLang="en-US" sz="1400" dirty="0"/>
          </a:p>
          <a:p>
            <a:r>
              <a:rPr lang="en-US" altLang="en-US" dirty="0"/>
              <a:t>Raw disk access for apps that want to do their own block management, keep OS out of the way (databases for example)</a:t>
            </a:r>
          </a:p>
          <a:p>
            <a:r>
              <a:rPr lang="en-US" altLang="en-US" dirty="0"/>
              <a:t>Boot block initializes system</a:t>
            </a:r>
          </a:p>
          <a:p>
            <a:pPr lvl="1"/>
            <a:r>
              <a:rPr lang="en-US" altLang="en-US" dirty="0"/>
              <a:t>The bootstrap is stored in ROM, firmware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Bootstrap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loader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program stored in boot blocks of boot partition</a:t>
            </a:r>
          </a:p>
          <a:p>
            <a:r>
              <a:rPr lang="en-US" altLang="en-US" dirty="0"/>
              <a:t>Methods such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used to handle bad blocks</a:t>
            </a:r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xmlns="" id="{836D1A4C-0928-4D30-800B-FDF92032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109788"/>
            <a:ext cx="3138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1">
            <a:extLst>
              <a:ext uri="{FF2B5EF4-FFF2-40B4-BE49-F238E27FC236}">
                <a16:creationId xmlns:a16="http://schemas.microsoft.com/office/drawing/2014/main" xmlns="" id="{C10FCEEE-8703-409F-B410-3198C98B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583113"/>
            <a:ext cx="336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Booting from secondary storage in Windows</a:t>
            </a:r>
          </a:p>
        </p:txBody>
      </p:sp>
    </p:spTree>
    <p:extLst>
      <p:ext uri="{BB962C8B-B14F-4D97-AF65-F5344CB8AC3E}">
        <p14:creationId xmlns:p14="http://schemas.microsoft.com/office/powerpoint/2010/main" xmlns="" val="2315057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xmlns="" id="{D1AD4E4D-C902-4D6A-A885-A1EC8283B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Swap-Space Management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xmlns="" id="{2B5E13A3-EFBF-4B0B-90B0-A4D1FBCAB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838201"/>
            <a:ext cx="7238999" cy="441959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Used for moving entire processes (swapping), or pages (paging), from DRAM to secondary storage when DRAM not large enough for all processes</a:t>
            </a:r>
          </a:p>
          <a:p>
            <a:r>
              <a:rPr lang="en-US" altLang="en-US" dirty="0"/>
              <a:t>Operating system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management</a:t>
            </a:r>
          </a:p>
          <a:p>
            <a:pPr lvl="1"/>
            <a:r>
              <a:rPr lang="en-US" altLang="en-US" dirty="0"/>
              <a:t>Secondary storage slower than DRAM, so important to optimize performance</a:t>
            </a:r>
          </a:p>
          <a:p>
            <a:pPr lvl="1"/>
            <a:r>
              <a:rPr lang="en-US" altLang="en-US" dirty="0"/>
              <a:t>Usually multiple swap spaces possible – decreasing I/O load on any given device</a:t>
            </a:r>
          </a:p>
          <a:p>
            <a:pPr lvl="1"/>
            <a:r>
              <a:rPr lang="en-US" altLang="en-US" dirty="0"/>
              <a:t>Best to have dedicated devices</a:t>
            </a:r>
          </a:p>
          <a:p>
            <a:pPr lvl="1"/>
            <a:r>
              <a:rPr lang="en-US" altLang="en-US" dirty="0"/>
              <a:t>Can be in raw partition or a file within a file system (for convenience of adding)</a:t>
            </a:r>
          </a:p>
          <a:p>
            <a:pPr lvl="1"/>
            <a:r>
              <a:rPr lang="en-US" altLang="en-US" dirty="0"/>
              <a:t>Data structures for swapping on Linux systems:</a:t>
            </a: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xmlns="" id="{F476A4A6-069C-42E2-8E64-5716B12C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3856620" cy="14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3783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xmlns="" id="{E3F1A0B6-E8E8-4842-8C00-B7B20CE85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929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Storage Attachment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xmlns="" id="{394A12D8-B03D-46F0-9014-B6BE43E8CD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423" y="1198598"/>
            <a:ext cx="7778717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Computers access storage in three ways</a:t>
            </a:r>
          </a:p>
          <a:p>
            <a:pPr lvl="1"/>
            <a:r>
              <a:rPr lang="en-US" altLang="en-US" dirty="0"/>
              <a:t>host-attached</a:t>
            </a:r>
          </a:p>
          <a:p>
            <a:pPr lvl="1"/>
            <a:r>
              <a:rPr lang="en-US" altLang="en-US" dirty="0"/>
              <a:t>network-attached</a:t>
            </a:r>
          </a:p>
          <a:p>
            <a:pPr lvl="1"/>
            <a:r>
              <a:rPr lang="en-US" altLang="en-US" dirty="0"/>
              <a:t>cloud</a:t>
            </a:r>
          </a:p>
          <a:p>
            <a:r>
              <a:rPr lang="en-US" altLang="en-US" dirty="0"/>
              <a:t>Host attached access through local I/O ports, using one of several technologies</a:t>
            </a:r>
          </a:p>
          <a:p>
            <a:pPr lvl="1"/>
            <a:r>
              <a:rPr lang="en-US" altLang="en-US" dirty="0"/>
              <a:t>To attach many devices, use storage busses such as USB, firewire, thunderbolt</a:t>
            </a:r>
          </a:p>
          <a:p>
            <a:pPr lvl="1"/>
            <a:r>
              <a:rPr lang="en-US" altLang="en-US" dirty="0"/>
              <a:t>High-end systems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fibre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channel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High-speed serial architecture using fibre or copper cables</a:t>
            </a:r>
          </a:p>
          <a:p>
            <a:pPr lvl="2"/>
            <a:r>
              <a:rPr lang="en-US" altLang="en-US" dirty="0"/>
              <a:t>Multiple hosts and storage devices can connect to the FC fabric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4943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xmlns="" id="{B0F87042-DCF7-409A-B0EC-35ED3FC82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015" y="243929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Network-Attached Storage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xmlns="" id="{458B4B3A-F5AD-4126-99C7-0F578359D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055689"/>
            <a:ext cx="6400800" cy="366871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Network-attached storage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NAS</a:t>
            </a:r>
            <a:r>
              <a:rPr lang="en-US" altLang="en-US" dirty="0"/>
              <a:t>) is storage made available over a network rather than over a local connection (such as a bus)</a:t>
            </a:r>
          </a:p>
          <a:p>
            <a:pPr lvl="1"/>
            <a:r>
              <a:rPr lang="en-US" altLang="en-US" dirty="0"/>
              <a:t>Remotely attaching to file systems</a:t>
            </a:r>
          </a:p>
          <a:p>
            <a:r>
              <a:rPr lang="en-US" altLang="en-US" dirty="0"/>
              <a:t>NFS and CIFS are common protocols</a:t>
            </a:r>
          </a:p>
          <a:p>
            <a:r>
              <a:rPr lang="en-US" altLang="en-US" dirty="0"/>
              <a:t>Implemented via remote procedure calls (RPCs) between host and storage over typically TCP or UDP on IP network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iSCSI</a:t>
            </a:r>
            <a:r>
              <a:rPr lang="en-US" altLang="en-US" dirty="0"/>
              <a:t> protocol uses IP network to carry the SCSI protocol</a:t>
            </a:r>
          </a:p>
          <a:p>
            <a:pPr lvl="1"/>
            <a:r>
              <a:rPr lang="en-US" altLang="en-US" dirty="0"/>
              <a:t>Remotely attaching to devices (blocks)</a:t>
            </a:r>
          </a:p>
        </p:txBody>
      </p:sp>
      <p:pic>
        <p:nvPicPr>
          <p:cNvPr id="60419" name="Picture 6">
            <a:extLst>
              <a:ext uri="{FF2B5EF4-FFF2-40B4-BE49-F238E27FC236}">
                <a16:creationId xmlns:a16="http://schemas.microsoft.com/office/drawing/2014/main" xmlns="" id="{C045B8EF-A28E-446A-B14B-6414B024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563569"/>
            <a:ext cx="4348162" cy="18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16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xmlns="" id="{2055AE4C-1163-4015-AFC5-C2F754D78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59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Cloud Storage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xmlns="" id="{E81A358E-91DE-4B85-B1FD-2BD30158C8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762" y="1245253"/>
            <a:ext cx="715010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Similar to NAS, provides access to storage across a network</a:t>
            </a:r>
          </a:p>
          <a:p>
            <a:pPr lvl="1"/>
            <a:r>
              <a:rPr lang="en-US" altLang="en-US" dirty="0"/>
              <a:t>Unlike NAS, accessed over the Internet or a WAN to remote data center</a:t>
            </a:r>
          </a:p>
          <a:p>
            <a:r>
              <a:rPr lang="en-US" altLang="en-US" dirty="0"/>
              <a:t>NAS presented as just another file system, while cloud storage is API based, with programs using the APIs to provide access</a:t>
            </a:r>
          </a:p>
          <a:p>
            <a:pPr lvl="1"/>
            <a:r>
              <a:rPr lang="en-US" altLang="en-US" dirty="0"/>
              <a:t>Examples include Dropbox, Amazon S3, Microsoft OneDrive, Apple iCloud</a:t>
            </a:r>
          </a:p>
          <a:p>
            <a:pPr lvl="1"/>
            <a:r>
              <a:rPr lang="en-US" altLang="en-US" dirty="0"/>
              <a:t>Use APIs because of latency and failure scenarios (NAS protocols wouldn’t work well)</a:t>
            </a:r>
          </a:p>
          <a:p>
            <a:pPr lvl="1"/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444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xmlns="" id="{6B34DF92-B9D5-4FB7-9DCB-02820A4FD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214" y="23459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Storage Array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xmlns="" id="{1BE141C6-9904-4F24-845A-C7BF0D277B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0092" y="1207929"/>
            <a:ext cx="7610763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Can just attach disks, or arrays of disks</a:t>
            </a:r>
          </a:p>
          <a:p>
            <a:r>
              <a:rPr lang="en-US" altLang="en-US" dirty="0"/>
              <a:t>Avoids the NAS drawback of using network bandwidth</a:t>
            </a:r>
          </a:p>
          <a:p>
            <a:r>
              <a:rPr lang="en-US" altLang="en-US" dirty="0"/>
              <a:t>Storage Array has controller(s), provides features to attached host(s)</a:t>
            </a:r>
          </a:p>
          <a:p>
            <a:pPr lvl="1"/>
            <a:r>
              <a:rPr lang="en-US" altLang="en-US" dirty="0"/>
              <a:t>Ports to connect hosts to array</a:t>
            </a:r>
          </a:p>
          <a:p>
            <a:pPr lvl="1"/>
            <a:r>
              <a:rPr lang="en-US" altLang="en-US" dirty="0"/>
              <a:t>Memory, controlling software (sometimes NVRAM,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 few to thousands of disks</a:t>
            </a:r>
          </a:p>
          <a:p>
            <a:pPr lvl="1"/>
            <a:r>
              <a:rPr lang="en-US" altLang="en-US" dirty="0"/>
              <a:t>RAID, hot spares, hot swap (discussed later)</a:t>
            </a:r>
          </a:p>
          <a:p>
            <a:pPr lvl="1"/>
            <a:r>
              <a:rPr lang="en-US" altLang="en-US" dirty="0"/>
              <a:t>Shared storage -&gt; more efficiency</a:t>
            </a:r>
          </a:p>
          <a:p>
            <a:pPr lvl="1"/>
            <a:r>
              <a:rPr lang="en-US" altLang="en-US" dirty="0"/>
              <a:t>Features found in some file systems</a:t>
            </a:r>
          </a:p>
          <a:p>
            <a:pPr lvl="2"/>
            <a:r>
              <a:rPr lang="en-US" altLang="en-US" dirty="0" err="1"/>
              <a:t>Snaphots</a:t>
            </a:r>
            <a:r>
              <a:rPr lang="en-US" altLang="en-US" dirty="0"/>
              <a:t>, clones, thin provisioning, replication, deduplication,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864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xmlns="" id="{2F921473-8E50-4EA9-A6A6-E837DC6E6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48885"/>
            <a:ext cx="79486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Storage Area Network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xmlns="" id="{288331C3-ECD3-43D4-A61F-4197634C7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233488"/>
            <a:ext cx="7708739" cy="4530725"/>
          </a:xfrm>
        </p:spPr>
        <p:txBody>
          <a:bodyPr/>
          <a:lstStyle/>
          <a:p>
            <a:r>
              <a:rPr lang="en-US" altLang="en-US" dirty="0"/>
              <a:t>Common in large storage environments</a:t>
            </a:r>
            <a:endParaRPr lang="en-US" altLang="en-US" sz="800" dirty="0"/>
          </a:p>
          <a:p>
            <a:r>
              <a:rPr lang="en-US" altLang="en-US" dirty="0"/>
              <a:t>Multiple hosts attached to multiple storage arrays – flexible</a:t>
            </a:r>
          </a:p>
          <a:p>
            <a:endParaRPr lang="en-US" altLang="en-US" dirty="0"/>
          </a:p>
        </p:txBody>
      </p:sp>
      <p:pic>
        <p:nvPicPr>
          <p:cNvPr id="64515" name="Picture 1" descr="10_03.pdf">
            <a:extLst>
              <a:ext uri="{FF2B5EF4-FFF2-40B4-BE49-F238E27FC236}">
                <a16:creationId xmlns:a16="http://schemas.microsoft.com/office/drawing/2014/main" xmlns="" id="{68120415-D3B9-4A14-A2BD-D0CC74D2F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92350"/>
            <a:ext cx="56149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3144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xmlns="" id="{3792BFC1-A33F-47C5-8A58-0B056DD32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098" y="247880"/>
            <a:ext cx="7805701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Storage Area Network (Cont.)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xmlns="" id="{4C0EEB29-E143-4007-9C73-3F5EC0AD5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099" y="990600"/>
            <a:ext cx="3905506" cy="50053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SAN is one or more storage arrays</a:t>
            </a:r>
          </a:p>
          <a:p>
            <a:pPr lvl="1"/>
            <a:r>
              <a:rPr lang="en-US" altLang="en-US" dirty="0"/>
              <a:t>Connected to one or more Fibre Channel switches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InfiniBand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IB</a:t>
            </a:r>
            <a:r>
              <a:rPr lang="en-US" altLang="en-US" dirty="0"/>
              <a:t>) network</a:t>
            </a:r>
          </a:p>
          <a:p>
            <a:r>
              <a:rPr lang="en-US" altLang="en-US" dirty="0"/>
              <a:t>Hosts also attach to the switches</a:t>
            </a:r>
          </a:p>
          <a:p>
            <a:r>
              <a:rPr lang="en-US" altLang="en-US" dirty="0"/>
              <a:t>Storage made available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LUN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from specific arrays to specific servers</a:t>
            </a:r>
          </a:p>
          <a:p>
            <a:r>
              <a:rPr lang="en-US" altLang="en-US" dirty="0"/>
              <a:t>Easy to add or remove storage, add new host and allocate it storage</a:t>
            </a:r>
          </a:p>
          <a:p>
            <a:r>
              <a:rPr lang="en-US" altLang="en-US" dirty="0"/>
              <a:t>Why have separate storage networks and communications networks?</a:t>
            </a:r>
          </a:p>
          <a:p>
            <a:pPr lvl="1"/>
            <a:r>
              <a:rPr lang="en-US" altLang="en-US" dirty="0"/>
              <a:t>Consider iSCSI, FCOE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xmlns="" id="{455B71F6-1896-4AB1-B5F2-A3BEFA92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457450"/>
            <a:ext cx="34528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>
            <a:extLst>
              <a:ext uri="{FF2B5EF4-FFF2-40B4-BE49-F238E27FC236}">
                <a16:creationId xmlns:a16="http://schemas.microsoft.com/office/drawing/2014/main" xmlns="" id="{411C90A2-9CF5-4AB5-BDDE-9E24F282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818063"/>
            <a:ext cx="257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 Storage Array</a:t>
            </a:r>
          </a:p>
        </p:txBody>
      </p:sp>
    </p:spTree>
    <p:extLst>
      <p:ext uri="{BB962C8B-B14F-4D97-AF65-F5344CB8AC3E}">
        <p14:creationId xmlns:p14="http://schemas.microsoft.com/office/powerpoint/2010/main" xmlns="" val="3898300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xmlns="" id="{5DE0D008-0A62-4CD8-BC47-E584B8569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239713"/>
            <a:ext cx="776128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RAID Structure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xmlns="" id="{D8EDD3F9-288B-42EB-A492-D4B40B487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124744"/>
            <a:ext cx="7486650" cy="482453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dirty="0"/>
              <a:t>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redundant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array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inexpensive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disks</a:t>
            </a:r>
          </a:p>
          <a:p>
            <a:pPr lvl="1"/>
            <a:r>
              <a:rPr lang="en-US" altLang="en-US" dirty="0"/>
              <a:t>multiple disk drives provides reliability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redundancy</a:t>
            </a:r>
          </a:p>
          <a:p>
            <a:r>
              <a:rPr lang="en-US" altLang="en-US" dirty="0"/>
              <a:t>Increases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failure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repair</a:t>
            </a:r>
            <a:r>
              <a:rPr lang="en-US" altLang="en-US" b="1" dirty="0">
                <a:solidFill>
                  <a:srgbClr val="3366FF"/>
                </a:solidFill>
              </a:rPr>
              <a:t> – </a:t>
            </a:r>
            <a:r>
              <a:rPr lang="en-US" altLang="en-US" dirty="0"/>
              <a:t>exposure time when another failure could cause data loss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 to data loss </a:t>
            </a:r>
            <a:r>
              <a:rPr lang="en-US" altLang="en-US" dirty="0"/>
              <a:t>based on above factors</a:t>
            </a:r>
          </a:p>
          <a:p>
            <a:r>
              <a:rPr lang="en-US" altLang="en-US" dirty="0"/>
              <a:t>If mirrored disks fail independently, consider disk with 1300,000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failure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10 hour mean time to repair</a:t>
            </a:r>
          </a:p>
          <a:p>
            <a:pPr lvl="1"/>
            <a:r>
              <a:rPr lang="en-US" altLang="en-US" dirty="0"/>
              <a:t>Mean time to data loss is 100, 000</a:t>
            </a:r>
            <a:r>
              <a:rPr lang="en-US" altLang="en-US" baseline="30000" dirty="0"/>
              <a:t>2</a:t>
            </a:r>
            <a:r>
              <a:rPr lang="en-US" altLang="en-US" dirty="0"/>
              <a:t> / (2 ∗ 10) = 500 ∗ 10</a:t>
            </a:r>
            <a:r>
              <a:rPr lang="en-US" altLang="en-US" baseline="30000" dirty="0"/>
              <a:t>6</a:t>
            </a:r>
            <a:r>
              <a:rPr lang="en-US" altLang="en-US" dirty="0"/>
              <a:t> hours, or 57,000 years! </a:t>
            </a:r>
          </a:p>
          <a:p>
            <a:r>
              <a:rPr lang="en-US" altLang="en-US" dirty="0"/>
              <a:t>Frequently combined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NVRAM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improve write performance</a:t>
            </a:r>
          </a:p>
          <a:p>
            <a:r>
              <a:rPr lang="en-US" altLang="en-US" dirty="0"/>
              <a:t>Several improvements in disk-use techniques involve the use of multiple disks working cooperatively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5570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xmlns="" id="{8F7B0266-30CF-4AEF-A4A9-63B7DB38E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RAID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xmlns="" id="{0B1CFDD2-3FD1-4D70-84E5-E79C389C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5" y="986490"/>
            <a:ext cx="7226559" cy="5075237"/>
          </a:xfrm>
        </p:spPr>
        <p:txBody>
          <a:bodyPr>
            <a:normAutofit fontScale="70000" lnSpcReduction="20000"/>
          </a:bodyPr>
          <a:lstStyle/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r>
              <a:rPr lang="en-US" altLang="en-US" dirty="0"/>
              <a:t>Disk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striping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a group of disks as one storage unit</a:t>
            </a:r>
          </a:p>
          <a:p>
            <a:r>
              <a:rPr lang="en-US" altLang="en-US" dirty="0"/>
              <a:t>RAID is arranged into six different levels</a:t>
            </a:r>
            <a:endParaRPr lang="en-US" altLang="en-US" sz="800" dirty="0"/>
          </a:p>
          <a:p>
            <a:r>
              <a:rPr lang="en-US" altLang="en-US" dirty="0"/>
              <a:t>RAID schemes improve performance and improve the reliability of the storage system by storing redundant data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Mirroring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shadowing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 1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keeps duplicate of each disk</a:t>
            </a:r>
          </a:p>
          <a:p>
            <a:pPr lvl="1"/>
            <a:r>
              <a:rPr lang="en-US" altLang="en-US" dirty="0"/>
              <a:t>Striped mirrors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 1+0</a:t>
            </a:r>
            <a:r>
              <a:rPr lang="en-US" altLang="en-US" dirty="0"/>
              <a:t>) or mirrored stripes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 0+1</a:t>
            </a:r>
            <a:r>
              <a:rPr lang="en-US" altLang="en-US" dirty="0"/>
              <a:t>) provides high performance and high reliability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 interleaved parity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 4, 5, 6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much less redundancy</a:t>
            </a:r>
          </a:p>
          <a:p>
            <a:r>
              <a:rPr lang="en-US" altLang="en-US" dirty="0"/>
              <a:t>RAID within a storage array can still fail if the array fails, so automatic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replication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data between arrays is common</a:t>
            </a:r>
          </a:p>
          <a:p>
            <a:r>
              <a:rPr lang="en-US" altLang="en-US" dirty="0"/>
              <a:t>Frequently, a small number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hot-spare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disks are left unallocated, automatically replacing a failed disk and having data rebuilt onto them</a:t>
            </a:r>
          </a:p>
        </p:txBody>
      </p:sp>
    </p:spTree>
    <p:extLst>
      <p:ext uri="{BB962C8B-B14F-4D97-AF65-F5344CB8AC3E}">
        <p14:creationId xmlns:p14="http://schemas.microsoft.com/office/powerpoint/2010/main" xmlns="" val="261420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xmlns="" id="{5801E5FB-880A-4CA7-BEC2-ECFBA3820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79" y="152400"/>
            <a:ext cx="8612121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Overview of Mass Storage Structure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ACC91CC2-48D5-A84F-B48A-1DB03E8AD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914400"/>
            <a:ext cx="7683501" cy="5181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Bulk of secondary storage for modern computers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hard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HDDs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nonvolatile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NVM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devices</a:t>
            </a: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HDDs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spin platters of magnetically-coated material under moving read-write heads</a:t>
            </a:r>
          </a:p>
          <a:p>
            <a:pPr lvl="1">
              <a:defRPr/>
            </a:pPr>
            <a:r>
              <a:rPr lang="en-US" altLang="en-US" dirty="0"/>
              <a:t>Drives rotate at 60 to 250 times per second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rate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rate at which data flow between drive and computer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Positioning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random-access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dirty="0"/>
              <a:t>) is time to move disk arm to desired cylinder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seek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dirty="0"/>
              <a:t>) and time for desired sector to rotate under the disk head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rotational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latency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crash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results from disk head making contact with the disk surface  -- That</a:t>
            </a:r>
            <a:r>
              <a:rPr lang="ja-JP" altLang="en-US" dirty="0"/>
              <a:t>’</a:t>
            </a:r>
            <a:r>
              <a:rPr lang="en-US" altLang="ja-JP" dirty="0"/>
              <a:t>s bad</a:t>
            </a:r>
          </a:p>
          <a:p>
            <a:pPr>
              <a:defRPr/>
            </a:pPr>
            <a:r>
              <a:rPr lang="en-US" altLang="en-US" sz="2800" dirty="0"/>
              <a:t>Disks can be removable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2425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629400" cy="792162"/>
          </a:xfrm>
        </p:spPr>
        <p:txBody>
          <a:bodyPr/>
          <a:lstStyle/>
          <a:p>
            <a:r>
              <a:rPr lang="en-US" altLang="en-US" dirty="0" smtClean="0"/>
              <a:t>RAID Levels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EFDBB11-D413-4664-9357-96C6F5726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6959"/>
            <a:ext cx="3352800" cy="504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RAID (0 + 1) and (1 + 0)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257817D-500D-45D0-90DB-26E4AA5CC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507" y="1171231"/>
            <a:ext cx="4180893" cy="47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xmlns="" id="{6E541872-3CBC-44C0-A969-25FF54CB1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Other Features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xmlns="" id="{7A9273D2-0207-4D63-98EF-CA7F43779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549" y="1209905"/>
            <a:ext cx="7702291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Regardless of where RAID implemented, other useful features can be added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Snapshot</a:t>
            </a:r>
            <a:r>
              <a:rPr lang="en-US" altLang="en-US" dirty="0"/>
              <a:t> is a view of file system before a set of changes take place (i.e. at a point in time)</a:t>
            </a:r>
          </a:p>
          <a:p>
            <a:pPr lvl="1"/>
            <a:r>
              <a:rPr lang="en-US" altLang="en-US" dirty="0"/>
              <a:t>More in Ch 12</a:t>
            </a:r>
          </a:p>
          <a:p>
            <a:r>
              <a:rPr lang="en-US" altLang="en-US" dirty="0"/>
              <a:t>Replication is automatic duplication of writes between separate sites</a:t>
            </a:r>
          </a:p>
          <a:p>
            <a:pPr lvl="1"/>
            <a:r>
              <a:rPr lang="en-US" altLang="en-US" dirty="0"/>
              <a:t>For redundancy and disaster recovery</a:t>
            </a:r>
          </a:p>
          <a:p>
            <a:pPr lvl="1"/>
            <a:r>
              <a:rPr lang="en-US" altLang="en-US" dirty="0"/>
              <a:t>Can be synchronous or asynchronous</a:t>
            </a:r>
          </a:p>
          <a:p>
            <a:r>
              <a:rPr lang="en-US" altLang="en-US" dirty="0"/>
              <a:t>Hot spare disk is unused, automatically used by RAID production if a disk fails to replace the failed disk and rebuild the RAID set if possible</a:t>
            </a:r>
          </a:p>
          <a:p>
            <a:pPr lvl="1"/>
            <a:r>
              <a:rPr lang="en-US" altLang="en-US" dirty="0"/>
              <a:t>Decreases mean time to repair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7913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xmlns="" id="{70AF9224-D539-455B-BFB3-A87BB9E8A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Extensions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xmlns="" id="{48A9828E-6B54-4960-9A78-14C71DBB6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098" y="1157288"/>
            <a:ext cx="4808538" cy="51530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RAID alone does not prevent or detect data corruption or other errors, just disk failures</a:t>
            </a:r>
          </a:p>
          <a:p>
            <a:r>
              <a:rPr lang="en-US" altLang="en-US" dirty="0"/>
              <a:t>Solaris ZFS adds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checksums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all data and metadata</a:t>
            </a:r>
          </a:p>
          <a:p>
            <a:r>
              <a:rPr lang="en-US" altLang="en-US" dirty="0"/>
              <a:t>Checksums kept with pointer to object, to detect if object is the right one and whether it changed</a:t>
            </a:r>
          </a:p>
          <a:p>
            <a:r>
              <a:rPr lang="en-US" altLang="en-US" dirty="0"/>
              <a:t>Can detect and correct data and metadata corruption</a:t>
            </a:r>
          </a:p>
          <a:p>
            <a:r>
              <a:rPr lang="en-US" altLang="en-US" dirty="0"/>
              <a:t>ZFS also removes volumes, partitions</a:t>
            </a:r>
          </a:p>
          <a:p>
            <a:pPr lvl="1"/>
            <a:r>
              <a:rPr lang="en-US" altLang="en-US" dirty="0"/>
              <a:t>Disks allocated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pools</a:t>
            </a:r>
          </a:p>
          <a:p>
            <a:pPr lvl="1"/>
            <a:r>
              <a:rPr lang="en-US" altLang="en-US" dirty="0"/>
              <a:t>Filesystems with a pool share that pool, use and release space like </a:t>
            </a:r>
            <a:r>
              <a:rPr lang="en-US" altLang="ja-JP" b="1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altLang="ja-JP" dirty="0"/>
              <a:t> and </a:t>
            </a:r>
            <a:r>
              <a:rPr lang="en-US" altLang="ja-JP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en-US" altLang="ja-JP" dirty="0"/>
              <a:t> memory allocate / release calls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77827" name="Picture 1" descr="10_13.pdf">
            <a:extLst>
              <a:ext uri="{FF2B5EF4-FFF2-40B4-BE49-F238E27FC236}">
                <a16:creationId xmlns:a16="http://schemas.microsoft.com/office/drawing/2014/main" xmlns="" id="{FFC4D95E-5BF1-42FC-8E26-51D1C8BD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346325"/>
            <a:ext cx="28162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1">
            <a:extLst>
              <a:ext uri="{FF2B5EF4-FFF2-40B4-BE49-F238E27FC236}">
                <a16:creationId xmlns:a16="http://schemas.microsoft.com/office/drawing/2014/main" xmlns="" id="{5ADA5CB8-DCB0-44DA-9225-E2E0D209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5021263"/>
            <a:ext cx="307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ZFS checksums all metadata and data</a:t>
            </a:r>
          </a:p>
        </p:txBody>
      </p:sp>
    </p:spTree>
    <p:extLst>
      <p:ext uri="{BB962C8B-B14F-4D97-AF65-F5344CB8AC3E}">
        <p14:creationId xmlns:p14="http://schemas.microsoft.com/office/powerpoint/2010/main" xmlns="" val="4289551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xmlns="" id="{74FFC0FE-3F21-4C41-B071-FC1413734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38161"/>
            <a:ext cx="78898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Traditional and Pooled Storage</a:t>
            </a:r>
          </a:p>
        </p:txBody>
      </p:sp>
      <p:pic>
        <p:nvPicPr>
          <p:cNvPr id="79874" name="Picture 1" descr="10_14.pdf">
            <a:extLst>
              <a:ext uri="{FF2B5EF4-FFF2-40B4-BE49-F238E27FC236}">
                <a16:creationId xmlns:a16="http://schemas.microsoft.com/office/drawing/2014/main" xmlns="" id="{94EEC4A9-1475-4D58-8288-B1931543A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244600"/>
            <a:ext cx="299085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7772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xmlns="" id="{87DC666F-9A77-47CE-B530-87DFA2528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201613"/>
            <a:ext cx="7732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 Storage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xmlns="" id="{AF89251C-8CD7-46D2-89D3-26FE99134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795" y="1157289"/>
            <a:ext cx="6932498" cy="443462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General-purpose computing, file systems not sufficient for very large scale</a:t>
            </a:r>
          </a:p>
          <a:p>
            <a:r>
              <a:rPr lang="en-US" altLang="en-US" dirty="0"/>
              <a:t>Another approach – start with a storage pool and place objects in it</a:t>
            </a:r>
          </a:p>
          <a:p>
            <a:pPr lvl="1"/>
            <a:r>
              <a:rPr lang="en-US" altLang="en-US" dirty="0"/>
              <a:t>Object just a container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</a:p>
          <a:p>
            <a:pPr lvl="1"/>
            <a:r>
              <a:rPr lang="en-US" altLang="en-US" dirty="0"/>
              <a:t>No way to navigate the pool to find objects (no directory structures, few services</a:t>
            </a:r>
          </a:p>
          <a:p>
            <a:pPr lvl="1"/>
            <a:r>
              <a:rPr lang="en-US" altLang="en-US" dirty="0"/>
              <a:t>Computer-oriented, not user-oriented</a:t>
            </a:r>
          </a:p>
          <a:p>
            <a:r>
              <a:rPr lang="en-US" altLang="en-US" dirty="0"/>
              <a:t>Typical sequence</a:t>
            </a:r>
          </a:p>
          <a:p>
            <a:pPr lvl="1"/>
            <a:r>
              <a:rPr lang="en-US" altLang="en-US" dirty="0"/>
              <a:t>Create an object within the pool, receive an object ID</a:t>
            </a:r>
          </a:p>
          <a:p>
            <a:pPr lvl="1"/>
            <a:r>
              <a:rPr lang="en-US" altLang="en-US" dirty="0"/>
              <a:t>Access object via that ID</a:t>
            </a:r>
          </a:p>
          <a:p>
            <a:pPr lvl="1"/>
            <a:r>
              <a:rPr lang="en-US" altLang="en-US" dirty="0"/>
              <a:t>Delete object via that ID</a:t>
            </a:r>
          </a:p>
        </p:txBody>
      </p:sp>
    </p:spTree>
    <p:extLst>
      <p:ext uri="{BB962C8B-B14F-4D97-AF65-F5344CB8AC3E}">
        <p14:creationId xmlns:p14="http://schemas.microsoft.com/office/powerpoint/2010/main" xmlns="" val="3720647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xmlns="" id="{87DC666F-9A77-47CE-B530-87DFA2528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142998"/>
            <a:ext cx="7732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 Storage (Cont.)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xmlns="" id="{AF89251C-8CD7-46D2-89D3-26FE99134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794" y="1157288"/>
            <a:ext cx="7622723" cy="4530725"/>
          </a:xfrm>
        </p:spPr>
        <p:txBody>
          <a:bodyPr/>
          <a:lstStyle/>
          <a:p>
            <a:r>
              <a:rPr lang="en-US" altLang="en-US" dirty="0"/>
              <a:t>Object storage management software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Hadoop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HDFS</a:t>
            </a:r>
            <a:r>
              <a:rPr lang="en-US" altLang="en-US" dirty="0"/>
              <a:t>) and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Ceph</a:t>
            </a:r>
            <a:r>
              <a:rPr lang="en-US" altLang="en-US" dirty="0"/>
              <a:t> determine where to store objects, manages protection</a:t>
            </a:r>
          </a:p>
          <a:p>
            <a:pPr lvl="1"/>
            <a:r>
              <a:rPr lang="en-US" altLang="en-US" dirty="0"/>
              <a:t>Typically by storing N copies, across N systems, in the object storage cluster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Horizontally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scalable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addressable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xmlns="" val="2822053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altLang="en-US" dirty="0"/>
              <a:t>End of Chapter </a:t>
            </a:r>
            <a:r>
              <a:rPr lang="en-US" altLang="en-US" dirty="0" smtClean="0"/>
              <a:t>11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5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>
            <a:extLst>
              <a:ext uri="{FF2B5EF4-FFF2-40B4-BE49-F238E27FC236}">
                <a16:creationId xmlns:a16="http://schemas.microsoft.com/office/drawing/2014/main" xmlns="" id="{FA784B65-D9CF-4BA4-A4FA-D1FDF037F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562" y="238549"/>
            <a:ext cx="7527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Moving-head Disk Mechanism</a:t>
            </a:r>
          </a:p>
        </p:txBody>
      </p:sp>
      <p:pic>
        <p:nvPicPr>
          <p:cNvPr id="13314" name="Picture 1" descr="10_01.pdf">
            <a:extLst>
              <a:ext uri="{FF2B5EF4-FFF2-40B4-BE49-F238E27FC236}">
                <a16:creationId xmlns:a16="http://schemas.microsoft.com/office/drawing/2014/main" xmlns="" id="{DEEE75F2-D712-48C4-9214-B66B52B2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200150"/>
            <a:ext cx="51577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636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xmlns="" id="{202B2455-C60E-4123-903F-646089314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30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Hard Disk Drives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714E7A66-CD44-4D17-92E9-D7CA5ED34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1094" y="1301750"/>
            <a:ext cx="3946850" cy="4662488"/>
          </a:xfrm>
        </p:spPr>
        <p:txBody>
          <a:bodyPr/>
          <a:lstStyle/>
          <a:p>
            <a:r>
              <a:rPr lang="en-US" altLang="en-US" sz="1600" dirty="0"/>
              <a:t>Platters range from .85</a:t>
            </a:r>
            <a:r>
              <a:rPr lang="ja-JP" altLang="en-US" sz="1600" dirty="0"/>
              <a:t>”</a:t>
            </a:r>
            <a:r>
              <a:rPr lang="en-US" altLang="ja-JP" sz="1600" dirty="0"/>
              <a:t> to 14</a:t>
            </a:r>
            <a:r>
              <a:rPr lang="ja-JP" altLang="en-US" sz="1600" dirty="0"/>
              <a:t>”</a:t>
            </a:r>
            <a:r>
              <a:rPr lang="en-US" altLang="ja-JP" sz="1600" dirty="0"/>
              <a:t> (historically)</a:t>
            </a:r>
          </a:p>
          <a:p>
            <a:pPr lvl="1"/>
            <a:r>
              <a:rPr lang="en-US" altLang="en-US" sz="1600" dirty="0"/>
              <a:t>Commonly 3.5</a:t>
            </a:r>
            <a:r>
              <a:rPr lang="ja-JP" altLang="en-US" sz="1600" dirty="0"/>
              <a:t>”</a:t>
            </a:r>
            <a:r>
              <a:rPr lang="en-US" altLang="ja-JP" sz="1600" dirty="0"/>
              <a:t>, 2.5</a:t>
            </a:r>
            <a:r>
              <a:rPr lang="ja-JP" altLang="en-US" sz="1600" dirty="0"/>
              <a:t>”</a:t>
            </a:r>
            <a:r>
              <a:rPr lang="en-US" altLang="ja-JP" sz="1600" dirty="0"/>
              <a:t>, and 1.8</a:t>
            </a:r>
            <a:r>
              <a:rPr lang="ja-JP" altLang="en-US" sz="1600" dirty="0"/>
              <a:t>”</a:t>
            </a:r>
            <a:endParaRPr lang="en-US" altLang="ja-JP" sz="1600" dirty="0"/>
          </a:p>
          <a:p>
            <a:r>
              <a:rPr lang="en-US" altLang="en-US" sz="1600" dirty="0"/>
              <a:t>Range from 30GB to 3TB per drive</a:t>
            </a:r>
          </a:p>
          <a:p>
            <a:r>
              <a:rPr lang="en-US" altLang="en-US" sz="1600" dirty="0"/>
              <a:t>Performance </a:t>
            </a:r>
          </a:p>
          <a:p>
            <a:pPr lvl="1"/>
            <a:r>
              <a:rPr lang="en-US" altLang="en-US" sz="1600" dirty="0"/>
              <a:t>Transfer Rate – theoretical – 6 Gb/sec</a:t>
            </a:r>
          </a:p>
          <a:p>
            <a:pPr lvl="1"/>
            <a:r>
              <a:rPr lang="en-US" altLang="en-US" sz="1600" dirty="0"/>
              <a:t>Effective Transfer Rate – real – 1Gb/sec</a:t>
            </a:r>
          </a:p>
          <a:p>
            <a:pPr lvl="1"/>
            <a:r>
              <a:rPr lang="en-US" altLang="en-US" sz="1600" dirty="0"/>
              <a:t>Seek time from 3ms to 12ms – 9ms common for desktop drives</a:t>
            </a:r>
          </a:p>
          <a:p>
            <a:pPr lvl="1"/>
            <a:r>
              <a:rPr lang="en-US" altLang="en-US" sz="1600" dirty="0"/>
              <a:t>Average seek time measured or calculated based on 1/3 of tracks</a:t>
            </a:r>
          </a:p>
          <a:p>
            <a:pPr lvl="1"/>
            <a:r>
              <a:rPr lang="en-US" altLang="en-US" sz="1600" dirty="0"/>
              <a:t>Latency based on spindle speed</a:t>
            </a:r>
          </a:p>
          <a:p>
            <a:pPr lvl="2"/>
            <a:r>
              <a:rPr lang="en-US" altLang="en-US" sz="1600" dirty="0"/>
              <a:t>1 / (RPM / 60) = 60 / RPM</a:t>
            </a:r>
          </a:p>
          <a:p>
            <a:pPr lvl="1"/>
            <a:r>
              <a:rPr lang="en-US" altLang="en-US" sz="1600" dirty="0"/>
              <a:t>Average latency = ½ latency</a:t>
            </a:r>
          </a:p>
          <a:p>
            <a:pPr lvl="1"/>
            <a:endParaRPr lang="en-US" altLang="en-US" sz="1600" dirty="0"/>
          </a:p>
          <a:p>
            <a:endParaRPr lang="en-US" altLang="en-US" sz="1600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xmlns="" id="{DE2CC945-F928-4E84-BEF7-90C1B8BE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301750"/>
            <a:ext cx="379253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462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xmlns="" id="{EC211790-1046-47C4-B300-AD763BE90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517" y="24191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Hard Disk Performance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xmlns="" id="{3CBBC053-AFF1-42C2-98E7-12C0B1809B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049" y="1231968"/>
            <a:ext cx="7699114" cy="50593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Latency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=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Average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= average seek time + average latency</a:t>
            </a:r>
          </a:p>
          <a:p>
            <a:pPr lvl="1"/>
            <a:r>
              <a:rPr lang="en-US" altLang="en-US" dirty="0"/>
              <a:t>For fastest disk 3ms + 2ms = 5ms</a:t>
            </a:r>
          </a:p>
          <a:p>
            <a:pPr lvl="1"/>
            <a:r>
              <a:rPr lang="en-US" altLang="en-US" dirty="0"/>
              <a:t>For slow disk 9ms + 5.56ms = 14.56ms</a:t>
            </a:r>
          </a:p>
          <a:p>
            <a:r>
              <a:rPr lang="en-US" altLang="en-US" dirty="0"/>
              <a:t>Average I/O time = average access time + (amount to transfer / transfer rate) + controller overhead</a:t>
            </a:r>
          </a:p>
          <a:p>
            <a:r>
              <a:rPr lang="en-US" altLang="en-US" dirty="0"/>
              <a:t>For example to transfer a 4KB block on a 7200 RPM disk with a 5ms average seek time, 1Gb/sec transfer rate with a .1ms controller overhead =</a:t>
            </a:r>
          </a:p>
          <a:p>
            <a:pPr lvl="1"/>
            <a:r>
              <a:rPr lang="en-US" altLang="en-US" dirty="0"/>
              <a:t>5ms + 4.17ms + 0.1ms + transfer time =</a:t>
            </a:r>
          </a:p>
          <a:p>
            <a:pPr lvl="1"/>
            <a:r>
              <a:rPr lang="en-US" altLang="en-US" dirty="0"/>
              <a:t>Transfer time = 4KB / 1Gb/s * 8Gb / GB * 1GB / 1024</a:t>
            </a:r>
            <a:r>
              <a:rPr lang="en-US" altLang="en-US" baseline="30000" dirty="0"/>
              <a:t>2</a:t>
            </a:r>
            <a:r>
              <a:rPr lang="en-US" altLang="en-US" dirty="0"/>
              <a:t>KB = 32 / (1024</a:t>
            </a:r>
            <a:r>
              <a:rPr lang="en-US" altLang="en-US" baseline="30000" dirty="0"/>
              <a:t>2</a:t>
            </a:r>
            <a:r>
              <a:rPr lang="en-US" altLang="en-US" dirty="0"/>
              <a:t>) = 0.031 </a:t>
            </a:r>
            <a:r>
              <a:rPr lang="en-US" altLang="en-US" dirty="0" err="1"/>
              <a:t>ms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Average I/O time for 4KB block = 9.27ms + .031ms = 9.301ms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548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First Commercial Disk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939DAED-BEBB-4E42-9FF8-EC0CEC5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320" y="1235869"/>
            <a:ext cx="348138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5AFA6DD4-913D-456C-9412-2CA1AA33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167" y="1698625"/>
            <a:ext cx="3481389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1956</a:t>
            </a:r>
          </a:p>
          <a:p>
            <a:r>
              <a:rPr lang="en-US" altLang="en-US" dirty="0"/>
              <a:t>IBM RAMDAC computer included the IBM Model 350 disk storage system</a:t>
            </a:r>
          </a:p>
          <a:p>
            <a:endParaRPr lang="en-US" altLang="en-US" dirty="0"/>
          </a:p>
          <a:p>
            <a:r>
              <a:rPr lang="en-US" altLang="en-US" dirty="0"/>
              <a:t>5M (7 bit) characters</a:t>
            </a:r>
          </a:p>
          <a:p>
            <a:r>
              <a:rPr lang="en-US" altLang="en-US" dirty="0"/>
              <a:t>50 x 24</a:t>
            </a:r>
            <a:r>
              <a:rPr lang="ja-JP" altLang="en-US" dirty="0"/>
              <a:t>”</a:t>
            </a:r>
            <a:r>
              <a:rPr lang="en-US" altLang="ja-JP" dirty="0"/>
              <a:t> platters</a:t>
            </a:r>
          </a:p>
          <a:p>
            <a:r>
              <a:rPr lang="en-US" altLang="en-US" dirty="0"/>
              <a:t>Access time = &lt; 1 second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314</TotalTime>
  <Words>3222</Words>
  <Application>Microsoft Office PowerPoint</Application>
  <PresentationFormat>On-screen Show (4:3)</PresentationFormat>
  <Paragraphs>355</Paragraphs>
  <Slides>47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OS Template</vt:lpstr>
      <vt:lpstr>Chapter 11:  Mass Storage Systems</vt:lpstr>
      <vt:lpstr>Chapter 11:  Mass-Storage Systems</vt:lpstr>
      <vt:lpstr>Objectives</vt:lpstr>
      <vt:lpstr>Overview of Mass Storage Structure</vt:lpstr>
      <vt:lpstr>Slide 5</vt:lpstr>
      <vt:lpstr>Moving-head Disk Mechanism</vt:lpstr>
      <vt:lpstr>Hard Disk Drives</vt:lpstr>
      <vt:lpstr>Hard Disk Performance</vt:lpstr>
      <vt:lpstr>The First Commercial Disk Drive</vt:lpstr>
      <vt:lpstr>Nonvolatile Memory Devices</vt:lpstr>
      <vt:lpstr>Nonvolatile Memory Devices</vt:lpstr>
      <vt:lpstr>NAND Flash Controller Algorithms</vt:lpstr>
      <vt:lpstr>Volatile Memory</vt:lpstr>
      <vt:lpstr>Magnetic Tape</vt:lpstr>
      <vt:lpstr>Disk Structure</vt:lpstr>
      <vt:lpstr>Disk Attachment</vt:lpstr>
      <vt:lpstr>Address Mapping</vt:lpstr>
      <vt:lpstr>HDD Scheduling</vt:lpstr>
      <vt:lpstr>Disk Scheduling (Cont.)</vt:lpstr>
      <vt:lpstr>Disk Scheduling (Cont.)</vt:lpstr>
      <vt:lpstr>FCFS</vt:lpstr>
      <vt:lpstr>SCAN (Cont.)</vt:lpstr>
      <vt:lpstr>C-SCAN</vt:lpstr>
      <vt:lpstr>C-SCAN (Cont.)</vt:lpstr>
      <vt:lpstr>Selecting a Disk-Scheduling Algorithm</vt:lpstr>
      <vt:lpstr>NVM Scheduling</vt:lpstr>
      <vt:lpstr>Error Detection and Correction</vt:lpstr>
      <vt:lpstr>Storage Device Management</vt:lpstr>
      <vt:lpstr>Storage Device Management (cont.)</vt:lpstr>
      <vt:lpstr>Device Storage Management (Cont.)</vt:lpstr>
      <vt:lpstr>Swap-Space Management</vt:lpstr>
      <vt:lpstr>Storage Attachment</vt:lpstr>
      <vt:lpstr>Network-Attached Storage</vt:lpstr>
      <vt:lpstr>Cloud Storage</vt:lpstr>
      <vt:lpstr>Storage Array</vt:lpstr>
      <vt:lpstr>Storage Area Network</vt:lpstr>
      <vt:lpstr>Storage Area Network (Cont.)</vt:lpstr>
      <vt:lpstr>RAID Structure</vt:lpstr>
      <vt:lpstr>RAID (Cont.)</vt:lpstr>
      <vt:lpstr>RAID Levels</vt:lpstr>
      <vt:lpstr>RAID (0 + 1) and (1 + 0)</vt:lpstr>
      <vt:lpstr>Other Features</vt:lpstr>
      <vt:lpstr>Extensions</vt:lpstr>
      <vt:lpstr>Traditional and Pooled Storage</vt:lpstr>
      <vt:lpstr>Object Storage</vt:lpstr>
      <vt:lpstr>Object Storage (Cont.)</vt:lpstr>
      <vt:lpstr>End of Chapter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Introduction</dc:title>
  <dc:creator>Sheli Sinha Chaudhur</dc:creator>
  <cp:lastModifiedBy>user</cp:lastModifiedBy>
  <cp:revision>10</cp:revision>
  <dcterms:created xsi:type="dcterms:W3CDTF">2022-04-14T05:35:08Z</dcterms:created>
  <dcterms:modified xsi:type="dcterms:W3CDTF">2022-04-27T11:09:10Z</dcterms:modified>
</cp:coreProperties>
</file>