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8" r:id="rId3"/>
    <p:sldId id="259" r:id="rId4"/>
    <p:sldId id="260" r:id="rId5"/>
    <p:sldId id="261" r:id="rId6"/>
    <p:sldId id="262" r:id="rId7"/>
    <p:sldId id="343" r:id="rId8"/>
    <p:sldId id="344" r:id="rId9"/>
    <p:sldId id="345" r:id="rId10"/>
    <p:sldId id="266" r:id="rId11"/>
    <p:sldId id="267" r:id="rId12"/>
    <p:sldId id="268" r:id="rId13"/>
    <p:sldId id="269" r:id="rId14"/>
    <p:sldId id="346" r:id="rId15"/>
    <p:sldId id="271" r:id="rId16"/>
    <p:sldId id="347" r:id="rId17"/>
    <p:sldId id="34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50" r:id="rId32"/>
    <p:sldId id="287" r:id="rId33"/>
    <p:sldId id="349" r:id="rId34"/>
    <p:sldId id="289" r:id="rId35"/>
    <p:sldId id="351" r:id="rId36"/>
    <p:sldId id="291" r:id="rId37"/>
    <p:sldId id="352" r:id="rId38"/>
    <p:sldId id="293" r:id="rId39"/>
    <p:sldId id="294" r:id="rId40"/>
    <p:sldId id="295" r:id="rId41"/>
    <p:sldId id="296" r:id="rId42"/>
    <p:sldId id="297" r:id="rId43"/>
    <p:sldId id="298" r:id="rId44"/>
    <p:sldId id="353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5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55" r:id="rId81"/>
    <p:sldId id="338" r:id="rId82"/>
    <p:sldId id="356" r:id="rId83"/>
    <p:sldId id="340" r:id="rId84"/>
    <p:sldId id="341" r:id="rId85"/>
    <p:sldId id="342" r:id="rId86"/>
    <p:sldId id="35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66DA-893F-466E-8A90-7A360ED642F6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EE2-4897-4BDD-9D76-1FDC061D75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127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xmlns="" id="{571C26FC-F52D-411F-A4CB-DE8513A2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C0BC62-2152-49E6-8AF5-50FF44F1E1D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82389DE3-D492-4B0A-B0C5-CFC9B6B6F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13180D19-5B10-4758-A8C9-92667670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xmlns="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xmlns="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xmlns="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xmlns="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xmlns="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xmlns="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xmlns="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xmlns="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xmlns="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xmlns="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xmlns="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xmlns="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xmlns="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xmlns="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xmlns="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xmlns="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xmlns="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xmlns="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xmlns="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xmlns="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xmlns="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xmlns="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xmlns="" id="{52E873C4-C9CD-4CD4-BAA9-E38AC88BF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0FF08-90E6-43CF-AED6-E70CDB6B111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xmlns="" id="{3F1D349B-2E24-48E3-8375-7C2C1F69B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xmlns="" id="{1E228C2F-8790-4E86-8B66-4D3492B2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xmlns="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xmlns="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xmlns="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xmlns="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xmlns="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xmlns="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xmlns="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xmlns="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xmlns="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xmlns="" id="{A64CD54C-44CE-436F-93BE-552425E6C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FB345-C37B-41EB-99D5-09E432045D94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xmlns="" id="{29DAD370-8DFA-4D0F-8574-87D667E4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xmlns="" id="{AA98057B-1F4A-419C-B813-443BAD14D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xmlns="" id="{69926037-2DFC-49C1-BFE5-BEEB90670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720897-7524-49C1-AB7E-87D63B342608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xmlns="" id="{31EBDBDF-5FCA-4213-A6C0-A7B61F0E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xmlns="" id="{4B5706BF-EA71-4A33-91AF-EA4A2A0C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xmlns="" id="{96CBA23C-2721-468E-BF26-9B4A85235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5F5A3-B020-4290-AD98-D5279638C08E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xmlns="" id="{20008BC1-ECF1-41C8-9E3A-3EF0899AF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xmlns="" id="{AE97A9E2-2C5D-40BF-956A-508D26D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xmlns="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xmlns="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xmlns="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xmlns="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xmlns="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xmlns="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783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xmlns="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xmlns="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xmlns="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821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xmlns="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xmlns="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xmlns="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xmlns="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xmlns="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xmlns="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xmlns="" id="{65DA9622-ECD4-4E4D-A9C5-B037F3BF2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872443-CB56-4F1E-A9D0-0CA6A3CCD69F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xmlns="" id="{A18C2702-4265-41C0-BAB1-23B3407FB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xmlns="" id="{639B9B21-AD3F-4EC3-88E5-425A7776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xmlns="" id="{173C5A7B-AD1F-42C6-ACEC-C22E37FD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E28EDC-8892-4BD4-9B03-820979DFF076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xmlns="" id="{D57D674F-0290-48DC-AE81-36542FB4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xmlns="" id="{3DD1A532-1569-4A5E-88FC-8C5BA0E7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xmlns="" id="{D517E168-3094-4E5B-84D7-5C0153B1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0E586-48D7-4940-A2DF-E461BD85B025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xmlns="" id="{A319D073-D867-48CB-B66A-DADB82FB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xmlns="" id="{57FA871D-7C7C-49FB-B8AC-D03BA6E06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xmlns="" id="{805B1C17-66FA-4D85-BCF6-7A91DE02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281E3-0C39-498B-AF39-48565B4544FA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xmlns="" id="{1F9038FE-BD6E-44F1-ACE4-DD73792DB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xmlns="" id="{6096AB29-C31A-45C0-B5E1-9D36AC04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xmlns="" id="{4F2D9B1C-DEA5-4665-B47D-209786DA8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77D31-AB4E-4210-B2DB-080238C5EE9B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xmlns="" id="{4FEDE9AA-CD44-4982-B7AE-FB416BFCB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xmlns="" id="{49FDFE4F-372F-44B2-A051-88D045B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xmlns="" id="{4C151E44-C6F0-41B5-B34F-C628B106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98D01-049E-4171-943F-B5ABC66237D0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xmlns="" id="{E82A76F2-128F-483D-9772-9EC72CDD5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xmlns="" id="{42C6AA12-EFFD-48F7-8712-4AAE83A1B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xmlns="" id="{52A60322-55A6-48F1-BDAD-4359650D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D7419C-205B-4822-9762-6573B1EDC7C6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xmlns="" id="{12F1FD45-5D18-421B-B1DB-64EA20059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xmlns="" id="{D6A9EE16-EFCB-4E01-84DE-734D0AA1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xmlns="" id="{BE2D0BFB-ECA4-4C07-8994-8A88F29A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C82682-D545-467D-8124-18513B1E9CEB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xmlns="" id="{5A43AED6-E6E9-43A7-AC93-64E1E999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xmlns="" id="{772FBEB7-042D-4152-8A9C-1370E47C7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xmlns="" id="{28D453DF-2D5F-4B73-B4AC-B5CF546F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4C080-24BF-412B-8F06-E36EDFECF8DD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xmlns="" id="{5B0E173E-03EA-4E90-8188-93FE2E0C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xmlns="" id="{52774992-1B31-4E69-A7C1-2E636C6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xmlns="" id="{9280E73A-3A4D-4752-BAA4-1A310FEA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76500-2F49-4FEE-A5A8-EF61C8B87081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xmlns="" id="{A701F2A2-FCDE-49FF-B7E2-98FCCB5C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xmlns="" id="{D974233A-95CA-4EDD-A652-9932AF03D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xmlns="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xmlns="" id="{EA78C8BE-AB62-4F13-B00E-23C8DED2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6397F0-D1D0-4685-84E3-808C672B4567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xmlns="" id="{69050607-AE8D-4105-AE83-64E73643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xmlns="" id="{66ED02AB-6AB5-46AA-944A-EA7BCF3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xmlns="" id="{915C5E4C-7431-45EA-8BB3-5BD8E06B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EF08-9DD4-482D-90BC-07DC57F8A327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xmlns="" id="{558B275E-9CF5-48D4-A5BD-19F5360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xmlns="" id="{A74547C7-FBD4-4B6C-85C6-85B9726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xmlns="" id="{6F0924F5-C8A0-4A82-B2C8-3A8764D3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3A684B-4A3B-43F3-9569-2AE451F94590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xmlns="" id="{6272F2C8-C727-4B13-8012-44109A319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xmlns="" id="{CBA7C6D9-345E-49A5-81CA-E9E72D3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xmlns="" id="{E5CE511C-DD44-4CC6-9CBE-9703CA8C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ACEB9-9E2C-4066-B0B4-6F4B7E0755D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xmlns="" id="{597FC37B-8921-4AC3-B9D3-A6A503235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xmlns="" id="{CF833D2F-50D5-4C3B-8971-F677EE35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xmlns="" id="{278167FF-68E7-4609-AA07-581132200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xmlns="" id="{F62007A9-F825-4249-B71C-96CE76C9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xmlns="" id="{7EC77DD2-9B86-424C-BB4C-63BF79E1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8AE1AD-3F56-4889-BDA2-43C04193A71C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xmlns="" id="{9ACCB673-3231-4E3A-8A17-1FEB8B70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xmlns="" id="{CA63D3B0-42BE-44B8-A3E2-964AF314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xmlns="" id="{8BEEDF24-5968-420B-81A6-9FE8EB234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7D0B8B-BAFD-4A3D-B391-FA971194D587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xmlns="" id="{7AFA0411-D5C7-44F5-92FB-4A81DF3D6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xmlns="" id="{E683C887-9813-4BAE-8C1E-9184E7ADE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xmlns="" id="{A2EE2621-441A-47D4-B399-3CB877370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0A1341-C92E-4F22-99B6-43D85D252F2A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xmlns="" id="{943D789C-96B6-4CD8-BF4B-586C6695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xmlns="" id="{AE772594-B020-4887-B006-EBA74649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xmlns="" id="{DCE7D996-9F9E-4347-BCF2-24A8BF9B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6D20E2-6F0E-4310-B85C-56C40751DFA6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xmlns="" id="{006B23E7-D1B0-4608-9D99-3972F8CE9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xmlns="" id="{D0CECFB1-4291-4316-886C-C03A7814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xmlns="" id="{492DF3B2-6C49-4F9C-A110-A1740635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346C7A-1455-4A31-B80D-17977E7A4EF8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xmlns="" id="{6CCEDD2E-339A-4418-835D-64B58B723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xmlns="" id="{C57B1906-6C47-46E2-BDAD-997A0BD2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xmlns="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xmlns="" id="{BD92895B-4956-49C8-82F0-80BD7C3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514684-2866-4F4C-BBA1-FDD60510CA6C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xmlns="" id="{908E9BE6-BEEA-4EFA-87DA-D8D4D67D2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xmlns="" id="{F1113B83-162C-4998-89A0-8B8A49BA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xmlns="" id="{A7204802-73F0-4EFE-80F8-B5F8745C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7FEAF7-4BEB-42B5-B76A-25A683C8B678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xmlns="" id="{3EF8D3C4-8F2E-438D-BB36-43E69FF1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xmlns="" id="{C4C68196-D54E-4148-B032-CB54D71F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xmlns="" id="{EC2E17CB-4D30-407C-BFB4-332CEFB7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10020-71C2-454F-B242-56666943DF34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xmlns="" id="{F12DF0AA-3AA1-48FF-AE11-5633BA13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xmlns="" id="{5CCB7352-60B6-4ACB-9204-DD7FB14C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xmlns="" id="{2796DFB2-176E-4C36-8157-233A38262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19EF8C-4231-4782-B39A-7B2E0F77F2B4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xmlns="" id="{6BA96F8A-0303-451B-8FF0-F0231FFBE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xmlns="" id="{C2E866F9-9F63-4267-AE12-FD26BF4B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xmlns="" id="{F465EF95-595A-4F41-97F1-F2BBA1F4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CCE5AD-C314-4DFB-97F8-C64B9C4C8E4F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xmlns="" id="{DBE3F616-377A-4393-9F02-287285E02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xmlns="" id="{C682FE68-026E-4D64-ACA9-90978CF2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xmlns="" id="{56B4D174-7712-4CB1-A41E-3E47996C6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90860-9AF5-424D-A333-7DC8522BDD90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xmlns="" id="{D34CB649-2117-4081-91C0-CE968BFCF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xmlns="" id="{1E59B376-3E44-42AB-A505-B2EEEB36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xmlns="" id="{C5866CDD-4811-42A2-B280-A13D1C6C0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5CAD1E-1E22-4637-B2E6-50F21264D3FA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xmlns="" id="{C26A336E-B0A4-4355-9177-376B2811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xmlns="" id="{A2DC4382-E997-4207-A545-B2CB280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xmlns="" id="{93E4F0CE-D923-4137-8356-335CED0DA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58769-8F6C-489F-90D1-9CC8B1660090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xmlns="" id="{60738C59-F0E4-448F-A9D3-AD8236E66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xmlns="" id="{976268BD-A21D-4A9C-83D9-F6E58693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xmlns="" id="{590FCDA9-D6D2-4A25-9451-9A1C9532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BE8513-7EE7-473B-AF73-11B00E2FA16E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xmlns="" id="{8907C65B-75F9-4EFC-95B6-AD05FDE78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xmlns="" id="{54E0E54F-40AD-446E-881F-0326A4A4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xmlns="" id="{1837ECB5-7162-4CEC-A47D-E4BE9B6BE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9FEF30-9510-4C58-8BDC-945E5163F881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xmlns="" id="{07995171-3EE2-4E73-8490-2043FAF0F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xmlns="" id="{8C7CE5D7-69FE-4842-BF55-75D2A5D5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xmlns="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xmlns="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xmlns="" id="{9D6C97B1-3832-4F66-B910-70D74BAE3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FEAB0-D0B8-4413-8091-47B30D592B6D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xmlns="" id="{0CEA0066-5027-4471-91EA-9985ABD18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xmlns="" id="{47BEC658-299A-49A8-97E6-0EB7A45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xmlns="" id="{24D3D8AE-4DAC-4DEE-AA5C-7B9D62ADC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644C32-2110-4DA3-B36E-B20BD12B7688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xmlns="" id="{4CF9635B-E972-4ADB-922D-5E8C0E1E4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xmlns="" id="{DF851186-E4D7-4063-9EAE-A010C389F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xmlns="" id="{08E7E262-8EBF-413C-9234-CC065C7AF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FFE3F1-2A37-4DDB-9015-6B1A489622A6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xmlns="" id="{1CA3503E-2100-4841-8172-91A48E629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xmlns="" id="{22017BA5-0BDF-40DF-95A5-92B8BA34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xmlns="" id="{36A2E6F0-7B4E-4BB4-8DB7-B5394FE97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5EF551-EF8F-46DA-A89F-7791386C4B4D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xmlns="" id="{AF9BF14E-5289-4565-8CAE-65B31752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xmlns="" id="{27E7C323-6FDB-491B-A617-3A92C1757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xmlns="" id="{C0BEDB21-9A7F-45C8-BE9F-43E40499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CA6C3-4E4A-4280-9B61-3AC42C0B926C}" type="slidenum">
              <a:rPr lang="en-US" altLang="en-US"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xmlns="" id="{E5E2401C-DC3B-4423-9600-C48ABE98C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xmlns="" id="{A230136D-417F-43C6-B047-6351301C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xmlns="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xmlns="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xmlns="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xmlns="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xmlns="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22296" indent="-277806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11225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55571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00204" indent="-222245" defTabSz="91367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44469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88918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33367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778164" indent="-222245" defTabSz="913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hnschrif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3649464"/>
            <a:ext cx="9144000" cy="2880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90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583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0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Box 6"/>
          <p:cNvSpPr txBox="1"/>
          <p:nvPr userDrawn="1"/>
        </p:nvSpPr>
        <p:spPr>
          <a:xfrm>
            <a:off x="6560740" y="639333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Sheli</a:t>
            </a:r>
            <a:r>
              <a:rPr lang="en-GB" dirty="0" smtClean="0"/>
              <a:t> </a:t>
            </a:r>
            <a:r>
              <a:rPr lang="en-GB" dirty="0" err="1" smtClean="0"/>
              <a:t>Sinha</a:t>
            </a:r>
            <a:r>
              <a:rPr lang="en-GB" dirty="0" smtClean="0"/>
              <a:t> </a:t>
            </a:r>
            <a:r>
              <a:rPr lang="en-GB" dirty="0" err="1" smtClean="0"/>
              <a:t>Chaudhuri</a:t>
            </a:r>
            <a:endParaRPr lang="en-IN" dirty="0"/>
          </a:p>
        </p:txBody>
      </p:sp>
      <p:pic>
        <p:nvPicPr>
          <p:cNvPr id="1026" name="Picture 2" descr="What is an Operating System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" y="6031982"/>
            <a:ext cx="2843808" cy="826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1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4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33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6801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627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27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13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738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765-6E83-4CEA-8A9A-5725CD40EA21}" type="datetimeFigureOut">
              <a:rPr lang="en-IN" smtClean="0"/>
              <a:pPr/>
              <a:t>27-04-2022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CB64-9CEA-4340-9562-BD834BE4FCA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0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Sheli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Sinha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Chaudhuri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Professor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ETCE Department</a:t>
            </a:r>
            <a:endParaRPr lang="en-IN" dirty="0" smtClean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267CC3E-EC1E-46E0-9E0F-27020BA348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r>
              <a:rPr lang="en-US" altLang="en-US" dirty="0" smtClean="0"/>
              <a:t>Chapter 10:  Virtual Memory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32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Page is needed </a:t>
            </a:r>
            <a:r>
              <a:rPr lang="en-US" altLang="en-US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4049745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xmlns="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1054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With each page table entry a valid–invalid bit is associated</a:t>
            </a:r>
            <a:br>
              <a:rPr lang="en-US" altLang="en-US" sz="2400" dirty="0"/>
            </a:b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FF0000"/>
                </a:solidFill>
              </a:rPr>
              <a:t>v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 in-memory –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sz="2400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sz="2400" dirty="0">
                <a:sym typeface="Symbol" panose="05050102010706020507" pitchFamily="18" charset="2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 </a:t>
            </a:r>
            <a:r>
              <a:rPr lang="en-US" altLang="en-US" sz="2400" dirty="0" smtClean="0">
                <a:sym typeface="Symbol" panose="05050102010706020507" pitchFamily="18" charset="2"/>
              </a:rPr>
              <a:t>not-in-memory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sz="2400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/>
            </a:r>
            <a:br>
              <a:rPr lang="en-US" altLang="en-US" sz="2400" dirty="0">
                <a:sym typeface="Symbol" panose="05050102010706020507" pitchFamily="18" charset="2"/>
              </a:rPr>
            </a:br>
            <a:endParaRPr lang="en-US" altLang="en-US" sz="2400" dirty="0">
              <a:sym typeface="Symbol" panose="05050102010706020507" pitchFamily="18" charset="2"/>
            </a:endParaRPr>
          </a:p>
          <a:p>
            <a:r>
              <a:rPr lang="en-US" altLang="en-US" sz="2400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sz="2400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xmlns="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7" y="2590800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Page Table When Some Pages Are Not in Main Memory</a:t>
            </a:r>
            <a:endParaRPr lang="en-US" dirty="0"/>
          </a:p>
        </p:txBody>
      </p:sp>
      <p:pic>
        <p:nvPicPr>
          <p:cNvPr id="4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xmlns="" id="{EE8B21A0-27D4-48EC-AA1E-673C6BCAF8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54" y="1314338"/>
            <a:ext cx="4853646" cy="47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If there is a reference to a page, first reference to that page will trap to operating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Reset tables to indicate page now in memory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Set validation bit =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Steps in Handling a Page Fault (Cont.)</a:t>
            </a:r>
            <a:endParaRPr lang="en-US" dirty="0"/>
          </a:p>
        </p:txBody>
      </p:sp>
      <p:pic>
        <p:nvPicPr>
          <p:cNvPr id="4" name="Picture 4" descr="9">
            <a:extLst>
              <a:ext uri="{FF2B5EF4-FFF2-40B4-BE49-F238E27FC236}">
                <a16:creationId xmlns:a16="http://schemas.microsoft.com/office/drawing/2014/main" xmlns="" id="{4C87B603-A2E7-4FAE-A0CB-D034C6085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20814"/>
            <a:ext cx="5511936" cy="459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Steps in Handling a Page Fault (Cont.)</a:t>
            </a:r>
            <a:endParaRPr lang="en-US" dirty="0"/>
          </a:p>
        </p:txBody>
      </p:sp>
      <p:pic>
        <p:nvPicPr>
          <p:cNvPr id="4" name="Picture 4" descr="9">
            <a:extLst>
              <a:ext uri="{FF2B5EF4-FFF2-40B4-BE49-F238E27FC236}">
                <a16:creationId xmlns:a16="http://schemas.microsoft.com/office/drawing/2014/main" xmlns="" id="{4C87B603-A2E7-4FAE-A0CB-D034C6085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65" y="1099600"/>
            <a:ext cx="5622935" cy="46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Extreme case – start process with </a:t>
            </a:r>
            <a:r>
              <a:rPr lang="en-US" altLang="en-US" i="1" dirty="0"/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dirty="0"/>
              <a:t>Actually, a given instruction could access multiple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Block move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/>
            </a: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xmlns="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2685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70B1EC99-547A-4C3C-A7EB-2C649B5A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2587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Chapter 10:  Virtual Memory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4A23357C-07C3-4F42-A857-16101A8B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04137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Demand Paging</a:t>
            </a:r>
          </a:p>
          <a:p>
            <a:r>
              <a:rPr lang="en-US" altLang="en-US" dirty="0"/>
              <a:t>Copy-on-Write</a:t>
            </a:r>
          </a:p>
          <a:p>
            <a:r>
              <a:rPr lang="en-US" altLang="en-US" dirty="0"/>
              <a:t>Page Replacement</a:t>
            </a:r>
          </a:p>
          <a:p>
            <a:r>
              <a:rPr lang="en-US" altLang="en-US" dirty="0"/>
              <a:t>Allocation of Frames </a:t>
            </a:r>
          </a:p>
          <a:p>
            <a:r>
              <a:rPr lang="en-US" altLang="en-US" dirty="0"/>
              <a:t>Thrashing</a:t>
            </a:r>
          </a:p>
          <a:p>
            <a:r>
              <a:rPr lang="en-US" altLang="en-US" dirty="0"/>
              <a:t>Memory-Mapped Files</a:t>
            </a:r>
          </a:p>
          <a:p>
            <a:r>
              <a:rPr lang="en-US" altLang="en-US" dirty="0"/>
              <a:t>Allocating Kernel Memory</a:t>
            </a:r>
          </a:p>
          <a:p>
            <a:r>
              <a:rPr lang="en-US" altLang="en-US" dirty="0"/>
              <a:t>Other Considerations</a:t>
            </a:r>
          </a:p>
          <a:p>
            <a:r>
              <a:rPr lang="en-US" altLang="en-US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When a page fault occurs, the operating system must bring the desired page from secondary storage into main memory. </a:t>
            </a:r>
          </a:p>
          <a:p>
            <a:r>
              <a:rPr lang="en-US" altLang="en-US" dirty="0"/>
              <a:t>Most operating systems maintain a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b="1" dirty="0">
                <a:solidFill>
                  <a:srgbClr val="0070C0"/>
                </a:solidFill>
              </a:rPr>
              <a:t> list</a:t>
            </a:r>
            <a:r>
              <a:rPr lang="en-US" altLang="en-US" dirty="0"/>
              <a:t> -- a pool of free frames for satisfying such requests.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Operating system typically allocate free frames using a technique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dirty="0"/>
              <a:t> --  the content of the frames zeroed-out before being allocated.</a:t>
            </a:r>
          </a:p>
          <a:p>
            <a:r>
              <a:rPr lang="en-US" altLang="en-US" dirty="0"/>
              <a:t>When a system starts up, all available memory is placed on the free-frame list.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xmlns="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8" y="2827988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1" y="242727"/>
            <a:ext cx="861545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Stages </a:t>
            </a:r>
            <a:r>
              <a:rPr lang="en-US" altLang="en-US" sz="4000" dirty="0"/>
              <a:t>in Demand Paging – Worse 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EAT = (1 –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x memory </a:t>
            </a:r>
            <a:r>
              <a:rPr lang="en-US" altLang="en-US" dirty="0" smtClean="0">
                <a:sym typeface="Symbol" panose="05050102010706020507" pitchFamily="18" charset="2"/>
              </a:rPr>
              <a:t>access+ </a:t>
            </a:r>
            <a:r>
              <a:rPr lang="en-US" altLang="en-US" i="1" dirty="0" smtClean="0">
                <a:sym typeface="Symbol" panose="05050102010706020507" pitchFamily="18" charset="2"/>
              </a:rPr>
              <a:t>p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(page fault </a:t>
            </a:r>
            <a:r>
              <a:rPr lang="en-US" altLang="en-US" dirty="0" smtClean="0">
                <a:sym typeface="Symbol" panose="05050102010706020507" pitchFamily="18" charset="2"/>
              </a:rPr>
              <a:t>overhead </a:t>
            </a:r>
            <a:r>
              <a:rPr lang="en-US" altLang="en-US" dirty="0">
                <a:sym typeface="Symbol" panose="05050102010706020507" pitchFamily="18" charset="2"/>
              </a:rPr>
              <a:t>+ swap page </a:t>
            </a:r>
            <a:r>
              <a:rPr lang="en-US" altLang="en-US" dirty="0" smtClean="0">
                <a:sym typeface="Symbol" panose="05050102010706020507" pitchFamily="18" charset="2"/>
              </a:rPr>
              <a:t>out+ </a:t>
            </a:r>
            <a:r>
              <a:rPr lang="en-US" altLang="en-US" dirty="0">
                <a:sym typeface="Symbol" panose="05050102010706020507" pitchFamily="18" charset="2"/>
              </a:rPr>
              <a:t>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220 &gt; 200 + 7,999,800 x p</a:t>
            </a:r>
            <a:br>
              <a:rPr lang="en-US" altLang="en-US" dirty="0"/>
            </a:br>
            <a:r>
              <a:rPr lang="en-US" altLang="en-US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7567030" cy="5232400"/>
          </a:xfrm>
        </p:spPr>
        <p:txBody>
          <a:bodyPr/>
          <a:lstStyle/>
          <a:p>
            <a:r>
              <a:rPr lang="en-US" altLang="en-US" sz="1600" dirty="0"/>
              <a:t>Swap space I/O faster than file system I/O even if on the same device</a:t>
            </a:r>
          </a:p>
          <a:p>
            <a:pPr lvl="1"/>
            <a:r>
              <a:rPr lang="en-US" altLang="en-US" sz="1600" dirty="0"/>
              <a:t>Swap allocated in larger chunks,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1600" dirty="0"/>
              <a:t>Used in Solaris and current BSD</a:t>
            </a:r>
          </a:p>
          <a:p>
            <a:pPr lvl="1"/>
            <a:r>
              <a:rPr lang="en-US" altLang="en-US" sz="1600" dirty="0"/>
              <a:t>Still need to write to swap space</a:t>
            </a:r>
          </a:p>
          <a:p>
            <a:pPr lvl="2"/>
            <a:r>
              <a:rPr lang="en-US" altLang="en-US" sz="1600" dirty="0"/>
              <a:t>Pages not associated with a file (like stack and heap) –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memory</a:t>
            </a:r>
          </a:p>
          <a:p>
            <a:pPr lvl="2"/>
            <a:r>
              <a:rPr lang="en-US" altLang="en-US" sz="1600" dirty="0"/>
              <a:t>Pages modified in memory but not yet written back to the file system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15240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7725745" cy="5181600"/>
          </a:xfrm>
        </p:spPr>
        <p:txBody>
          <a:bodyPr>
            <a:noAutofit/>
          </a:bodyPr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(COW) allows both parent and child processes to initially </a:t>
            </a:r>
            <a:r>
              <a:rPr lang="en-US" altLang="en-US" sz="2000" b="1" i="1" dirty="0"/>
              <a:t>share</a:t>
            </a:r>
            <a:r>
              <a:rPr lang="en-US" altLang="en-US" sz="2000" dirty="0"/>
              <a:t> the same pages in memory</a:t>
            </a:r>
          </a:p>
          <a:p>
            <a:pPr lvl="1"/>
            <a:r>
              <a:rPr lang="en-US" altLang="en-US" sz="2000" dirty="0"/>
              <a:t>If either process modifies a shared page, only then is the page copied</a:t>
            </a:r>
          </a:p>
          <a:p>
            <a:r>
              <a:rPr lang="en-US" altLang="en-US" sz="2000" dirty="0"/>
              <a:t>COW allows more efficient process creation as only modified pages are copied</a:t>
            </a:r>
          </a:p>
          <a:p>
            <a:r>
              <a:rPr lang="en-US" altLang="en-US" sz="2000" dirty="0"/>
              <a:t>In general, free pages are allocated from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pool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pages</a:t>
            </a:r>
          </a:p>
          <a:p>
            <a:pPr lvl="1"/>
            <a:r>
              <a:rPr lang="en-US" altLang="en-US" sz="2000" dirty="0"/>
              <a:t>Pool should always have free frames for fast demand page execution</a:t>
            </a:r>
          </a:p>
          <a:p>
            <a:pPr lvl="2"/>
            <a:r>
              <a:rPr lang="en-US" altLang="en-US" sz="2000" dirty="0"/>
              <a:t>Don’t want to have to free a frame as well as other processing on page fault</a:t>
            </a:r>
          </a:p>
          <a:p>
            <a:pPr lvl="1"/>
            <a:r>
              <a:rPr lang="en-US" altLang="en-US" sz="2000" dirty="0"/>
              <a:t>Why zero-out a page before allocating it?</a:t>
            </a:r>
          </a:p>
          <a:p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2000" dirty="0"/>
              <a:t> variation on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sz="2000" dirty="0"/>
              <a:t>system call has parent suspend and child using copy-on-write address space of parent</a:t>
            </a:r>
          </a:p>
          <a:p>
            <a:pPr lvl="5">
              <a:buNone/>
            </a:pPr>
            <a:r>
              <a:rPr lang="en-US" altLang="en-US" sz="1600" dirty="0" smtClean="0"/>
              <a:t>- Designed </a:t>
            </a:r>
            <a:r>
              <a:rPr lang="en-US" altLang="en-US" sz="1600" dirty="0"/>
              <a:t>to have child call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5">
              <a:buNone/>
            </a:pPr>
            <a:r>
              <a:rPr lang="en-US" altLang="en-US" sz="1600" dirty="0" smtClean="0"/>
              <a:t>- Very </a:t>
            </a:r>
            <a:r>
              <a:rPr lang="en-US" altLang="en-US" sz="1600" dirty="0"/>
              <a:t>efficient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785" y="152400"/>
            <a:ext cx="844601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xmlns="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xmlns="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4" y="1319212"/>
            <a:ext cx="703956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4" y="152400"/>
            <a:ext cx="8840946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Used up by process pages</a:t>
            </a:r>
          </a:p>
          <a:p>
            <a:r>
              <a:rPr lang="en-US" altLang="en-US" dirty="0"/>
              <a:t>Also in demand from the kernel, I/O buffers,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How much to allocate to each?</a:t>
            </a:r>
          </a:p>
          <a:p>
            <a:r>
              <a:rPr lang="en-US" altLang="en-US" dirty="0"/>
              <a:t>Page replacement – find some page in memory, but not really in use, page it out</a:t>
            </a:r>
          </a:p>
          <a:p>
            <a:pPr lvl="1"/>
            <a:r>
              <a:rPr lang="en-US" altLang="en-US" dirty="0"/>
              <a:t>Algorithm – terminate? swap out? replace the page?</a:t>
            </a:r>
          </a:p>
          <a:p>
            <a:pPr lvl="1"/>
            <a:r>
              <a:rPr lang="en-US" altLang="en-US" dirty="0"/>
              <a:t>Performance – want an algorithm which will result in minimum number of page faults</a:t>
            </a:r>
          </a:p>
          <a:p>
            <a:r>
              <a:rPr lang="en-US" altLang="en-US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1FEDD64-E96D-422A-9610-4377FD8A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D0ECAB6-8759-48BC-9C7C-1E9AB9851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33488"/>
            <a:ext cx="7781731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Define virtual memory and describe its benefits.</a:t>
            </a:r>
          </a:p>
          <a:p>
            <a:r>
              <a:rPr lang="en-US" altLang="en-US" dirty="0"/>
              <a:t>Illustrate how pages are loaded into memory using demand paging.</a:t>
            </a:r>
          </a:p>
          <a:p>
            <a:r>
              <a:rPr lang="en-US" altLang="en-US" dirty="0"/>
              <a:t>Apply the FIFO, optimal, and  LRU page-replacement algorithms.</a:t>
            </a:r>
          </a:p>
          <a:p>
            <a:r>
              <a:rPr lang="en-US" altLang="en-US" dirty="0"/>
              <a:t>Describe the working set of a process, and explain how it is related to program locality.</a:t>
            </a:r>
          </a:p>
          <a:p>
            <a:r>
              <a:rPr lang="en-US" altLang="en-US" dirty="0"/>
              <a:t>Describe how Linux, Windows 10, and Solaris manage virtual memory.</a:t>
            </a:r>
          </a:p>
          <a:p>
            <a:r>
              <a:rPr lang="en-US" altLang="en-US" dirty="0"/>
              <a:t>Design a virtual memory manager simulation in the C programming language.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Prevent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dirty="0"/>
              <a:t> of memory by modifying page-fault service routine to include page replacement</a:t>
            </a:r>
          </a:p>
          <a:p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reduce overhead of page transfers – only modified pages are written to disk</a:t>
            </a:r>
          </a:p>
          <a:p>
            <a:r>
              <a:rPr lang="en-US" altLang="en-US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Page Replacement</a:t>
            </a:r>
            <a:endParaRPr lang="en-US" dirty="0"/>
          </a:p>
        </p:txBody>
      </p:sp>
      <p:pic>
        <p:nvPicPr>
          <p:cNvPr id="4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xmlns="" id="{74BEFCE0-4636-4163-8B0B-DF7F5FF02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8" y="1275996"/>
            <a:ext cx="7285391" cy="474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>
            <a:normAutofit fontScale="77500" lnSpcReduction="20000"/>
          </a:bodyPr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</a:t>
            </a:r>
            <a:r>
              <a:rPr lang="en-US" altLang="en-US" b="1" dirty="0">
                <a:solidFill>
                  <a:srgbClr val="3366FF"/>
                </a:solidFill>
              </a:rPr>
              <a:t/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   </a:t>
            </a:r>
            <a:r>
              <a:rPr lang="en-US" altLang="en-US" dirty="0"/>
              <a:t>-</a:t>
            </a:r>
            <a:r>
              <a:rPr lang="en-US" altLang="en-US" b="1" dirty="0"/>
              <a:t>  </a:t>
            </a:r>
            <a:r>
              <a:rPr lang="en-US" altLang="en-US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Page Replacement</a:t>
            </a:r>
            <a:endParaRPr lang="en-US" dirty="0"/>
          </a:p>
        </p:txBody>
      </p:sp>
      <p:pic>
        <p:nvPicPr>
          <p:cNvPr id="4" name="Picture 4" descr="9">
            <a:extLst>
              <a:ext uri="{FF2B5EF4-FFF2-40B4-BE49-F238E27FC236}">
                <a16:creationId xmlns:a16="http://schemas.microsoft.com/office/drawing/2014/main" xmlns="" id="{632D2467-D729-4E96-ABE0-D5CF1AD39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45"/>
            <a:ext cx="6431945" cy="47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33475"/>
            <a:ext cx="7679094" cy="4899025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dirty="0"/>
              <a:t>	              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Graph of Page Faults Versus the Number of Frames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6305A72B-A5ED-415A-9B8C-D45FEB5F4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" y="1447800"/>
            <a:ext cx="76923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FCA6CF77-12AF-4EC2-89B1-0E20EC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First-In-First-Out (FIFO)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6D1D5755-163C-4203-ABC8-2DA1622D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735" y="685800"/>
            <a:ext cx="7582515" cy="57626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Reference string: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dirty="0"/>
          </a:p>
          <a:p>
            <a:r>
              <a:rPr lang="en-US" altLang="en-US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Can vary by reference string: consider 1,2,3,4,1,2,5,1,2,3,4,5</a:t>
            </a:r>
          </a:p>
          <a:p>
            <a:pPr lvl="1"/>
            <a:r>
              <a:rPr lang="en-US" altLang="en-US" dirty="0"/>
              <a:t>Adding more frames can cause more page faults!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Belady</a:t>
            </a:r>
            <a:r>
              <a:rPr lang="ja-JP" altLang="en-US" b="1" dirty="0">
                <a:solidFill>
                  <a:srgbClr val="006699"/>
                </a:solidFill>
                <a:latin typeface="+mj-lt"/>
              </a:rPr>
              <a:t>’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s Anomaly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How to track ages of pages? </a:t>
            </a:r>
          </a:p>
          <a:p>
            <a:pPr lvl="1"/>
            <a:r>
              <a:rPr lang="en-US" altLang="en-US" dirty="0"/>
              <a:t>Just use a FIFO queue</a:t>
            </a:r>
          </a:p>
        </p:txBody>
      </p:sp>
      <p:sp>
        <p:nvSpPr>
          <p:cNvPr id="38916" name="Text Box 16">
            <a:extLst>
              <a:ext uri="{FF2B5EF4-FFF2-40B4-BE49-F238E27FC236}">
                <a16:creationId xmlns:a16="http://schemas.microsoft.com/office/drawing/2014/main" xmlns="" id="{70D1F977-A605-4231-817D-50B414B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15 page faults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xmlns="" id="{308629FE-BC55-408D-8CD8-72B5F698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FIFO Illustrating </a:t>
            </a:r>
            <a:r>
              <a:rPr lang="en-US" altLang="en-US" dirty="0" err="1" smtClean="0"/>
              <a:t>Belady</a:t>
            </a:r>
            <a:r>
              <a:rPr lang="ja-JP" altLang="en-US" smtClean="0"/>
              <a:t>’</a:t>
            </a:r>
            <a:r>
              <a:rPr lang="en-US" altLang="ja-JP" dirty="0" smtClean="0"/>
              <a:t>s Anomaly</a:t>
            </a:r>
            <a:endParaRPr lang="en-US" dirty="0"/>
          </a:p>
        </p:txBody>
      </p:sp>
      <p:pic>
        <p:nvPicPr>
          <p:cNvPr id="4" name="Picture 1" descr="9_13.pdf">
            <a:extLst>
              <a:ext uri="{FF2B5EF4-FFF2-40B4-BE49-F238E27FC236}">
                <a16:creationId xmlns:a16="http://schemas.microsoft.com/office/drawing/2014/main" xmlns="" id="{EE4A1B7A-865F-4B41-AE5D-E878A1F8D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3" y="1198892"/>
            <a:ext cx="7099323" cy="45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76095923-7FD6-4706-A8FA-9ABF0514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31422"/>
            <a:ext cx="7937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Optimal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25D0553F-9E25-4083-8F1B-77A52F7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19188"/>
            <a:ext cx="7495397" cy="2052637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1889125" algn="l"/>
              </a:tabLst>
            </a:pPr>
            <a:r>
              <a:rPr lang="en-US" altLang="en-US" dirty="0"/>
              <a:t>Replace page that will not be used for longest period of time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read the future</a:t>
            </a: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Used for measuring how well your algorithm performs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xmlns="" id="{0C2DEEDF-7F2E-4341-B388-D2725985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696FD466-53D6-40D8-87A0-F9D0699F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852" y="185249"/>
            <a:ext cx="8650348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Least Recently Used (LRU) Algorithm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B3F137F8-4D5E-42D0-B9E4-ACCE3B23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1260964"/>
            <a:ext cx="7751989" cy="48355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Use past knowledge rather than future</a:t>
            </a:r>
          </a:p>
          <a:p>
            <a:pPr>
              <a:defRPr/>
            </a:pPr>
            <a:r>
              <a:rPr lang="en-US" altLang="en-US" dirty="0"/>
              <a:t>Replace page that has not been used in the most amount of time</a:t>
            </a:r>
          </a:p>
          <a:p>
            <a:pPr>
              <a:defRPr/>
            </a:pPr>
            <a:r>
              <a:rPr lang="en-US" altLang="en-US" dirty="0"/>
              <a:t>Associate time of last use with each page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12 faults – better than FIFO but worse than OPT</a:t>
            </a:r>
          </a:p>
          <a:p>
            <a:pPr>
              <a:defRPr/>
            </a:pPr>
            <a:r>
              <a:rPr lang="en-US" altLang="en-US" dirty="0"/>
              <a:t>Generally good algorithm and frequently used</a:t>
            </a:r>
          </a:p>
          <a:p>
            <a:pPr>
              <a:defRPr/>
            </a:pPr>
            <a:r>
              <a:rPr lang="en-US" altLang="en-US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4" descr="9">
            <a:extLst>
              <a:ext uri="{FF2B5EF4-FFF2-40B4-BE49-F238E27FC236}">
                <a16:creationId xmlns:a16="http://schemas.microsoft.com/office/drawing/2014/main" xmlns="" id="{1C494269-8B4A-4BA9-9CC1-ED6087AC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635545"/>
            <a:ext cx="61706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Code needs to be in memory to execute, but entire program rarely used</a:t>
            </a:r>
          </a:p>
          <a:p>
            <a:pPr lvl="1"/>
            <a:r>
              <a:rPr lang="en-US" altLang="en-US" dirty="0"/>
              <a:t>Error code, unusual routines, large data structures</a:t>
            </a:r>
          </a:p>
          <a:p>
            <a:r>
              <a:rPr lang="en-US" altLang="en-US" dirty="0"/>
              <a:t>Entire program code not needed at same time</a:t>
            </a:r>
          </a:p>
          <a:p>
            <a:r>
              <a:rPr lang="en-US" altLang="en-US" dirty="0"/>
              <a:t>Consider ability to execute partially-loaded program</a:t>
            </a:r>
          </a:p>
          <a:p>
            <a:pPr lvl="1"/>
            <a:r>
              <a:rPr lang="en-US" altLang="en-US" dirty="0"/>
              <a:t>Program no longer constrained by limits of physical memory</a:t>
            </a:r>
          </a:p>
          <a:p>
            <a:pPr lvl="1"/>
            <a:r>
              <a:rPr lang="en-US" altLang="en-US" dirty="0"/>
              <a:t>Each program takes less memory while running -&gt; more programs run at the same time</a:t>
            </a:r>
          </a:p>
          <a:p>
            <a:pPr lvl="2"/>
            <a:r>
              <a:rPr lang="en-US" altLang="en-US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Counter implementation</a:t>
            </a:r>
          </a:p>
          <a:p>
            <a:pPr lvl="1"/>
            <a:r>
              <a:rPr lang="en-US" altLang="en-US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altLang="en-US" dirty="0"/>
              <a:t>When a page needs to be changed, look at the counters to find smallest value</a:t>
            </a:r>
          </a:p>
          <a:p>
            <a:pPr lvl="2"/>
            <a:r>
              <a:rPr lang="en-US" altLang="en-US" dirty="0"/>
              <a:t>Search through table needed</a:t>
            </a:r>
          </a:p>
          <a:p>
            <a:r>
              <a:rPr lang="en-US" altLang="en-US" dirty="0"/>
              <a:t>Stack implementation</a:t>
            </a:r>
          </a:p>
          <a:p>
            <a:pPr lvl="1"/>
            <a:r>
              <a:rPr lang="en-US" altLang="en-US" dirty="0"/>
              <a:t>Keep a stack of page numbers in a double link form:</a:t>
            </a:r>
          </a:p>
          <a:p>
            <a:pPr lvl="1"/>
            <a:r>
              <a:rPr lang="en-US" altLang="en-US" dirty="0"/>
              <a:t>Page referenced:</a:t>
            </a:r>
          </a:p>
          <a:p>
            <a:pPr lvl="2"/>
            <a:r>
              <a:rPr lang="en-US" altLang="en-US" dirty="0"/>
              <a:t>move it to the top</a:t>
            </a:r>
          </a:p>
          <a:p>
            <a:pPr lvl="2"/>
            <a:r>
              <a:rPr lang="en-US" altLang="en-US" dirty="0"/>
              <a:t>requires 6 pointers to be changed</a:t>
            </a:r>
          </a:p>
          <a:p>
            <a:pPr lvl="1"/>
            <a:r>
              <a:rPr lang="en-US" altLang="en-US" dirty="0"/>
              <a:t>But each update more expensive</a:t>
            </a:r>
          </a:p>
          <a:p>
            <a:pPr lvl="1"/>
            <a:r>
              <a:rPr lang="en-US" altLang="en-US" dirty="0"/>
              <a:t>No search for replacement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068887"/>
          </a:xfrm>
        </p:spPr>
        <p:txBody>
          <a:bodyPr/>
          <a:lstStyle/>
          <a:p>
            <a:r>
              <a:rPr lang="en-US" altLang="en-US" sz="2400" dirty="0"/>
              <a:t>LRU and OPT are cases of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stack algorithms </a:t>
            </a:r>
            <a:r>
              <a:rPr lang="en-US" altLang="en-US" sz="2400" dirty="0"/>
              <a:t>that don</a:t>
            </a:r>
            <a:r>
              <a:rPr lang="ja-JP" altLang="en-US" sz="2400" dirty="0"/>
              <a:t>’</a:t>
            </a:r>
            <a:r>
              <a:rPr lang="en-US" altLang="ja-JP" sz="2400" dirty="0"/>
              <a:t>t have Belady</a:t>
            </a:r>
            <a:r>
              <a:rPr lang="ja-JP" altLang="en-US" sz="2400" dirty="0"/>
              <a:t>’</a:t>
            </a:r>
            <a:r>
              <a:rPr lang="en-US" altLang="ja-JP" sz="2400" dirty="0"/>
              <a:t>s Anomaly</a:t>
            </a:r>
          </a:p>
          <a:p>
            <a:r>
              <a:rPr lang="en-US" altLang="en-US" sz="2400" dirty="0"/>
              <a:t>Use Of A Stack to Record Most Recent Page References</a:t>
            </a:r>
            <a:endParaRPr lang="en-US" sz="2400" dirty="0"/>
          </a:p>
          <a:p>
            <a:endParaRPr lang="en-US" altLang="en-US" dirty="0"/>
          </a:p>
        </p:txBody>
      </p:sp>
      <p:pic>
        <p:nvPicPr>
          <p:cNvPr id="4" name="Picture 1" descr="9_16.pdf">
            <a:extLst>
              <a:ext uri="{FF2B5EF4-FFF2-40B4-BE49-F238E27FC236}">
                <a16:creationId xmlns:a16="http://schemas.microsoft.com/office/drawing/2014/main" xmlns="" id="{650D8023-264A-4AC3-B430-E0C59C9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6035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7499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4" y="234791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LRU Approximation Algorithms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dirty="0"/>
              <a:t>LRU needs special hardware and still slow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 bit</a:t>
            </a:r>
          </a:p>
          <a:p>
            <a:pPr lvl="1"/>
            <a:r>
              <a:rPr lang="en-US" altLang="en-US" dirty="0"/>
              <a:t>With each page associate a bit, initially = 0</a:t>
            </a:r>
          </a:p>
          <a:p>
            <a:pPr lvl="1"/>
            <a:r>
              <a:rPr lang="en-US" altLang="en-US" dirty="0"/>
              <a:t>When page is referenced bit set to 1</a:t>
            </a:r>
          </a:p>
          <a:p>
            <a:pPr lvl="1"/>
            <a:r>
              <a:rPr lang="en-US" altLang="en-US" dirty="0"/>
              <a:t>Replace any with reference bit = 0 (if one exists)</a:t>
            </a:r>
          </a:p>
          <a:p>
            <a:pPr lvl="2"/>
            <a:r>
              <a:rPr lang="en-US" altLang="en-US" dirty="0"/>
              <a:t>We do not know the order, however</a:t>
            </a:r>
            <a:endParaRPr lang="en-US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4135672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79021"/>
            <a:ext cx="8856801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LRU Approximation Algorithms (cont.)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Second-chance algorithm</a:t>
            </a:r>
          </a:p>
          <a:p>
            <a:pPr lvl="1"/>
            <a:r>
              <a:rPr lang="en-US" altLang="en-US" dirty="0"/>
              <a:t>Generally FIFO, plus hardware-provided reference bit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Clock </a:t>
            </a:r>
            <a:r>
              <a:rPr lang="en-US" altLang="en-US" dirty="0"/>
              <a:t>replacement</a:t>
            </a:r>
          </a:p>
          <a:p>
            <a:pPr lvl="1"/>
            <a:r>
              <a:rPr lang="en-US" altLang="en-US" dirty="0"/>
              <a:t>If page to be replaced has </a:t>
            </a:r>
          </a:p>
          <a:p>
            <a:pPr lvl="2"/>
            <a:r>
              <a:rPr lang="en-US" altLang="en-US" dirty="0"/>
              <a:t>Reference bit = 0 -&gt; replace it</a:t>
            </a:r>
          </a:p>
          <a:p>
            <a:pPr lvl="2"/>
            <a:r>
              <a:rPr lang="en-US" altLang="en-US" dirty="0"/>
              <a:t>reference bit = 1 then:</a:t>
            </a:r>
          </a:p>
          <a:p>
            <a:pPr lvl="3"/>
            <a:r>
              <a:rPr lang="en-US" altLang="en-US" dirty="0"/>
              <a:t>set reference bit 0, leave page in memory</a:t>
            </a:r>
          </a:p>
          <a:p>
            <a:pPr lvl="3"/>
            <a:r>
              <a:rPr lang="en-US" altLang="en-US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Second-chance Algorithm</a:t>
            </a:r>
            <a:endParaRPr lang="en-US" dirty="0"/>
          </a:p>
        </p:txBody>
      </p:sp>
      <p:pic>
        <p:nvPicPr>
          <p:cNvPr id="4" name="Picture 1" descr="9_17.pdf">
            <a:extLst>
              <a:ext uri="{FF2B5EF4-FFF2-40B4-BE49-F238E27FC236}">
                <a16:creationId xmlns:a16="http://schemas.microsoft.com/office/drawing/2014/main" xmlns="" id="{5B0ED9B7-9A22-4A06-8760-CF9EC5AF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56" y="1102049"/>
            <a:ext cx="5458744" cy="49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96CF5A4B-5B56-4850-890B-CBC91DFC9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674" y="152400"/>
            <a:ext cx="8777926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Enhanced Second-Chance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B9C55B83-EA3F-497C-A3D1-F3E32BFF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1250302"/>
            <a:ext cx="7609925" cy="496793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Improve algorithm by using reference bit and modify bit (if available) in concert</a:t>
            </a:r>
          </a:p>
          <a:p>
            <a:r>
              <a:rPr lang="en-US" altLang="en-US" dirty="0"/>
              <a:t>Take ordered pair (reference, modify):</a:t>
            </a:r>
          </a:p>
          <a:p>
            <a:pPr lvl="1"/>
            <a:r>
              <a:rPr lang="en-US" altLang="en-US" dirty="0"/>
              <a:t>(0, 0) neither recently used not modified – best page to replace</a:t>
            </a:r>
          </a:p>
          <a:p>
            <a:pPr lvl="1"/>
            <a:r>
              <a:rPr lang="en-US" altLang="en-US" dirty="0"/>
              <a:t>(0, 1) not recently used but modified – not quite as good, must write out before replacement</a:t>
            </a:r>
          </a:p>
          <a:p>
            <a:pPr lvl="1"/>
            <a:r>
              <a:rPr lang="en-US" altLang="en-US" dirty="0"/>
              <a:t>(1, 0) recently used but clean – probably will be used again soon</a:t>
            </a:r>
          </a:p>
          <a:p>
            <a:pPr lvl="1"/>
            <a:r>
              <a:rPr lang="en-US" altLang="en-US" dirty="0"/>
              <a:t>(1, 1) recently used and modified – probably will be used again soon and need to write out before replacement</a:t>
            </a:r>
          </a:p>
          <a:p>
            <a:r>
              <a:rPr lang="en-US" altLang="en-US" dirty="0"/>
              <a:t>When page replacement called for, use the clock scheme  but use the four classes replace page in lowest non-empty class</a:t>
            </a:r>
          </a:p>
          <a:p>
            <a:pPr lvl="1"/>
            <a:r>
              <a:rPr lang="en-US" altLang="en-US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E1C6E0A3-953D-4211-ACA7-F7B6931B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61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Counting Algorithms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B52D61FC-D241-4C09-9149-F47482589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9" y="1230348"/>
            <a:ext cx="7311024" cy="4556841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Keep a counter of the number of references that have been made to each page</a:t>
            </a:r>
          </a:p>
          <a:p>
            <a:pPr lvl="1"/>
            <a:r>
              <a:rPr lang="en-US" altLang="en-US" dirty="0"/>
              <a:t>Not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Lease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  Replaces page with smallest count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xmlns="" id="{40DEB88A-1CE8-4A57-9FC0-D217E20A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Page-Buffering Algorithms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xmlns="" id="{15119F1C-1453-4532-9802-57285EC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1" y="1159105"/>
            <a:ext cx="7665519" cy="507841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Keep a pool of free frames, always</a:t>
            </a:r>
          </a:p>
          <a:p>
            <a:pPr lvl="1"/>
            <a:r>
              <a:rPr lang="en-US" altLang="en-US" dirty="0"/>
              <a:t>Then frame available when needed, not found at fault time</a:t>
            </a:r>
          </a:p>
          <a:p>
            <a:pPr lvl="1"/>
            <a:r>
              <a:rPr lang="en-US" altLang="en-US" dirty="0"/>
              <a:t>Read page into free frame and select victim to evict and add to free pool</a:t>
            </a:r>
          </a:p>
          <a:p>
            <a:pPr lvl="1"/>
            <a:r>
              <a:rPr lang="en-US" altLang="en-US" dirty="0"/>
              <a:t>When convenient, evict victim</a:t>
            </a:r>
          </a:p>
          <a:p>
            <a:r>
              <a:rPr lang="en-US" altLang="en-US" dirty="0"/>
              <a:t>Possibly, keep list of modified pages</a:t>
            </a:r>
          </a:p>
          <a:p>
            <a:pPr lvl="1"/>
            <a:r>
              <a:rPr lang="en-US" altLang="en-US" dirty="0"/>
              <a:t>When backing store otherwise idle, write pages there and set to non-dirty</a:t>
            </a:r>
          </a:p>
          <a:p>
            <a:r>
              <a:rPr lang="en-US" altLang="en-US" dirty="0"/>
              <a:t>Possibly, keep free frame contents intact and note what is in them</a:t>
            </a:r>
          </a:p>
          <a:p>
            <a:pPr lvl="1"/>
            <a:r>
              <a:rPr lang="en-US" altLang="en-US" dirty="0"/>
              <a:t>If referenced again before reused, no need to load contents again from disk</a:t>
            </a:r>
          </a:p>
          <a:p>
            <a:pPr lvl="1"/>
            <a:r>
              <a:rPr lang="en-US" altLang="en-US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xmlns="" id="{E6C864EC-8C8E-4994-BD1B-89C51B44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1422"/>
            <a:ext cx="847090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Applications and Page Replacement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xmlns="" id="{EF0654BE-5D3B-4F4B-9378-AD0158AA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43" y="1131888"/>
            <a:ext cx="7612353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All of these algorithms have OS guessing about future page access</a:t>
            </a:r>
          </a:p>
          <a:p>
            <a:r>
              <a:rPr lang="en-US" altLang="en-US" dirty="0"/>
              <a:t>Some applications have better knowledge – i.e. databases</a:t>
            </a:r>
          </a:p>
          <a:p>
            <a:r>
              <a:rPr lang="en-US" altLang="en-US" dirty="0"/>
              <a:t>Memory intensive applications can cause double buffering</a:t>
            </a:r>
          </a:p>
          <a:p>
            <a:pPr lvl="1"/>
            <a:r>
              <a:rPr lang="en-US" altLang="en-US" dirty="0"/>
              <a:t>OS keeps copy of page in memory as I/O buffer</a:t>
            </a:r>
          </a:p>
          <a:p>
            <a:pPr lvl="1"/>
            <a:r>
              <a:rPr lang="en-US" altLang="en-US" dirty="0"/>
              <a:t>Application keeps page in memory for its own work</a:t>
            </a:r>
          </a:p>
          <a:p>
            <a:r>
              <a:rPr lang="en-US" altLang="en-US" dirty="0"/>
              <a:t>Operating system can given direct access to the disk, getting out of the way of the applications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b="1" dirty="0"/>
              <a:t> </a:t>
            </a:r>
            <a:r>
              <a:rPr lang="en-US" altLang="en-US" dirty="0"/>
              <a:t>mode</a:t>
            </a:r>
          </a:p>
          <a:p>
            <a:r>
              <a:rPr lang="en-US" altLang="en-US" dirty="0"/>
              <a:t>Bypasses buffering, locking, etc.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362AB2CE-BAAA-4052-BCA8-703C3DC6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38158"/>
            <a:ext cx="78787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Allocation of Frames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700FB4A8-565F-4B3F-9EE9-D1D1028D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120775"/>
            <a:ext cx="7735078" cy="44831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Each process needs </a:t>
            </a:r>
            <a:r>
              <a:rPr lang="en-US" altLang="en-US" b="1" i="1" dirty="0"/>
              <a:t>minimum</a:t>
            </a:r>
            <a:r>
              <a:rPr lang="en-US" altLang="en-US" dirty="0"/>
              <a:t> number of frames</a:t>
            </a:r>
          </a:p>
          <a:p>
            <a:r>
              <a:rPr lang="en-US" altLang="en-US" dirty="0"/>
              <a:t>Example:  IBM 370 – 6 pages to handle SS MOVE instruction:</a:t>
            </a:r>
          </a:p>
          <a:p>
            <a:pPr lvl="1"/>
            <a:r>
              <a:rPr lang="en-US" altLang="en-US" dirty="0"/>
              <a:t>instruction is 6 bytes, might span 2 pages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from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to</a:t>
            </a:r>
          </a:p>
          <a:p>
            <a:r>
              <a:rPr lang="en-US" altLang="en-US" b="1" i="1" dirty="0"/>
              <a:t>Maximum</a:t>
            </a:r>
            <a:r>
              <a:rPr lang="en-US" altLang="en-US" i="1" dirty="0"/>
              <a:t> </a:t>
            </a:r>
            <a:r>
              <a:rPr lang="en-US" altLang="en-US" dirty="0"/>
              <a:t>of course is total frames in the system</a:t>
            </a:r>
          </a:p>
          <a:p>
            <a:r>
              <a:rPr lang="en-US" altLang="en-US" dirty="0"/>
              <a:t>Two major allocation schemes</a:t>
            </a:r>
          </a:p>
          <a:p>
            <a:pPr lvl="1"/>
            <a:r>
              <a:rPr lang="en-US" altLang="en-US" dirty="0"/>
              <a:t>fixed allocation</a:t>
            </a:r>
          </a:p>
          <a:p>
            <a:pPr lvl="1"/>
            <a:r>
              <a:rPr lang="en-US" altLang="en-US" dirty="0"/>
              <a:t>priority allocation</a:t>
            </a:r>
          </a:p>
          <a:p>
            <a:r>
              <a:rPr lang="en-US" altLang="en-US" dirty="0"/>
              <a:t>Many variations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memory </a:t>
            </a:r>
            <a:r>
              <a:rPr lang="en-US" altLang="en-US" dirty="0"/>
              <a:t>– separation of user logical memory from physical memory</a:t>
            </a:r>
          </a:p>
          <a:p>
            <a:pPr lvl="1"/>
            <a:r>
              <a:rPr lang="en-US" altLang="en-US" dirty="0"/>
              <a:t>Only part of the program needs to be in memory for execution</a:t>
            </a:r>
          </a:p>
          <a:p>
            <a:pPr lvl="1"/>
            <a:r>
              <a:rPr lang="en-US" altLang="en-US" dirty="0"/>
              <a:t>Logical address space can therefore be much larger than physical address space</a:t>
            </a:r>
          </a:p>
          <a:p>
            <a:pPr lvl="1"/>
            <a:r>
              <a:rPr lang="en-US" altLang="en-US" dirty="0"/>
              <a:t>Allows address spaces to be shared by several processes</a:t>
            </a:r>
          </a:p>
          <a:p>
            <a:pPr lvl="1"/>
            <a:r>
              <a:rPr lang="en-US" altLang="en-US" dirty="0"/>
              <a:t>Allows for more efficient process creation</a:t>
            </a:r>
          </a:p>
          <a:p>
            <a:pPr lvl="1"/>
            <a:r>
              <a:rPr lang="en-US" altLang="en-US" dirty="0"/>
              <a:t>More programs running concurrently</a:t>
            </a:r>
          </a:p>
          <a:p>
            <a:pPr lvl="1"/>
            <a:r>
              <a:rPr lang="en-US" altLang="en-US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xmlns="" id="{70E5B077-B145-42CF-B6DE-2F59CC899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5568"/>
            <a:ext cx="7948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Fixed Allocation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xmlns="" id="{0FF48B9C-0D56-4D18-919D-070428F3B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691796" cy="464502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altLang="en-US" sz="2400" dirty="0"/>
              <a:t>Keep some as free frame buffer pool</a:t>
            </a:r>
          </a:p>
          <a:p>
            <a:endParaRPr lang="en-US" altLang="en-US" sz="2400" dirty="0"/>
          </a:p>
          <a:p>
            <a:r>
              <a:rPr lang="en-US" altLang="en-US" sz="2400" dirty="0"/>
              <a:t>Proportional allocation – Allocate according to the size of process</a:t>
            </a:r>
          </a:p>
          <a:p>
            <a:pPr lvl="1"/>
            <a:r>
              <a:rPr lang="en-US" altLang="en-US" sz="2400" dirty="0"/>
              <a:t>Dynamic as degree of multiprogramming, process sizes change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xmlns="" id="{60101F45-DE12-4B60-9040-E3AC5E8C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495800"/>
          <a:ext cx="2857500" cy="1611312"/>
        </p:xfrm>
        <a:graphic>
          <a:graphicData uri="http://schemas.openxmlformats.org/presentationml/2006/ole">
            <p:oleObj spid="_x0000_s1026" name="Equation" r:id="rId4" imgW="2857500" imgH="1612900" progId="Equation.3">
              <p:embed/>
            </p:oleObj>
          </a:graphicData>
        </a:graphic>
      </p:graphicFrame>
      <p:sp>
        <p:nvSpPr>
          <p:cNvPr id="1030" name="Line 5">
            <a:extLst>
              <a:ext uri="{FF2B5EF4-FFF2-40B4-BE49-F238E27FC236}">
                <a16:creationId xmlns:a16="http://schemas.microsoft.com/office/drawing/2014/main" xmlns="" id="{8888DB1A-25C9-4D76-AE59-B4B5C1E6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xmlns="" id="{ECC2003F-96B6-47ED-AF4F-07170847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xmlns="" id="{5847D2CD-ECAD-4BC8-86B1-C8CE5E343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9895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3" name="Line 8">
            <a:extLst>
              <a:ext uri="{FF2B5EF4-FFF2-40B4-BE49-F238E27FC236}">
                <a16:creationId xmlns:a16="http://schemas.microsoft.com/office/drawing/2014/main" xmlns="" id="{B1B7ADDF-04E5-45DA-B979-4FC4DE3E1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9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xmlns="" id="{5598D165-43F5-47B6-A2A0-4E723009E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191000"/>
          <a:ext cx="1528762" cy="1973262"/>
        </p:xfrm>
        <a:graphic>
          <a:graphicData uri="http://schemas.openxmlformats.org/presentationml/2006/ole">
            <p:oleObj spid="_x0000_s1027" name="Equation" r:id="rId5" imgW="1155600" imgH="148572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F01C6E52-51B6-4080-B3CB-DA269501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235568"/>
            <a:ext cx="76565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Global vs. Local Allocation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4BDEEC50-DE5B-4191-A4E4-940F9E96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16013"/>
            <a:ext cx="7656512" cy="4470400"/>
          </a:xfrm>
        </p:spPr>
        <p:txBody>
          <a:bodyPr>
            <a:normAutofit fontScale="925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process selects a replacement frame from the set of all frames; one process can take a frame from another</a:t>
            </a:r>
          </a:p>
          <a:p>
            <a:pPr lvl="1"/>
            <a:r>
              <a:rPr lang="en-US" altLang="en-US" dirty="0"/>
              <a:t>But then process execution time can vary greatly</a:t>
            </a:r>
          </a:p>
          <a:p>
            <a:pPr lvl="1"/>
            <a:r>
              <a:rPr lang="en-US" altLang="en-US" dirty="0"/>
              <a:t>But greater throughput so more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each process selects from only its own set of allocated frames</a:t>
            </a:r>
          </a:p>
          <a:p>
            <a:pPr lvl="1"/>
            <a:r>
              <a:rPr lang="en-US" altLang="en-US" dirty="0"/>
              <a:t>More consistent per-process performance</a:t>
            </a:r>
          </a:p>
          <a:p>
            <a:pPr lvl="1"/>
            <a:r>
              <a:rPr lang="en-US" altLang="en-US" dirty="0"/>
              <a:t>But possibly underutilized memory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xmlns="" id="{8F89ABC5-C6DD-4713-ABCC-DF2FB1DB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116013"/>
            <a:ext cx="7669762" cy="4470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 strategy to implement global page-replacement policy </a:t>
            </a:r>
          </a:p>
          <a:p>
            <a:r>
              <a:rPr lang="en-US" altLang="en-US" dirty="0"/>
              <a:t>All memory requests  are satisfied from the free-frame list,  rather than waiting for the list to drop to zero before we begin selecting pages for replacement, </a:t>
            </a:r>
          </a:p>
          <a:p>
            <a:r>
              <a:rPr lang="en-US" altLang="en-US" dirty="0"/>
              <a:t>Page replacement  is triggered when the list falls below a certain threshold. </a:t>
            </a:r>
          </a:p>
          <a:p>
            <a:r>
              <a:rPr lang="en-US" altLang="en-US" dirty="0"/>
              <a:t>This strategy attempts to ensure there is always sufficient free memory to satisfy new requests</a:t>
            </a:r>
            <a:r>
              <a:rPr lang="en-US" altLang="en-US" b="1" dirty="0">
                <a:solidFill>
                  <a:srgbClr val="3366FF"/>
                </a:solidFill>
              </a:rPr>
              <a:t>.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xmlns="" id="{19A04316-FDA7-4603-B74E-219CB62A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0" y="233204"/>
            <a:ext cx="7315200" cy="5762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Reclaiming Pages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900A8FF6-4218-4A3C-97F8-029AF1E7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674" y="235568"/>
            <a:ext cx="76565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Reclaiming Pages Example </a:t>
            </a:r>
          </a:p>
        </p:txBody>
      </p:sp>
      <p:pic>
        <p:nvPicPr>
          <p:cNvPr id="54275" name="Picture 2" descr="B:\os-book\os10-dir\Slides-WORK-area\Figures-dir\ch10\JPG-dir\10_18.jpg">
            <a:extLst>
              <a:ext uri="{FF2B5EF4-FFF2-40B4-BE49-F238E27FC236}">
                <a16:creationId xmlns:a16="http://schemas.microsoft.com/office/drawing/2014/main" xmlns="" id="{1CBDD818-7B1C-4DDD-AAB3-4D84028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6260"/>
            <a:ext cx="4495800" cy="47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xmlns="" id="{49F6A49F-25D8-4FD7-9583-FB679D00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38937"/>
            <a:ext cx="7632441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Non-Uniform Memory Access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xmlns="" id="{DF2C4F7F-CB17-4666-828B-D606BF4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1081088"/>
            <a:ext cx="7472946" cy="19050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So far, we assumed that all memory accessed equally</a:t>
            </a:r>
          </a:p>
          <a:p>
            <a:r>
              <a:rPr lang="en-US" altLang="en-US" dirty="0"/>
              <a:t>Many systems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NUMA</a:t>
            </a:r>
            <a:r>
              <a:rPr lang="en-US" altLang="en-US" dirty="0"/>
              <a:t> – speed of access to memory varies</a:t>
            </a:r>
          </a:p>
          <a:p>
            <a:pPr lvl="1"/>
            <a:r>
              <a:rPr lang="en-US" altLang="en-US" dirty="0"/>
              <a:t>Consider system boards containing CPUs and memory, interconnected over a system bus</a:t>
            </a:r>
          </a:p>
          <a:p>
            <a:r>
              <a:rPr lang="en-US" altLang="en-US" dirty="0"/>
              <a:t>NUMA multiprocessing architecture</a:t>
            </a:r>
          </a:p>
        </p:txBody>
      </p:sp>
      <p:pic>
        <p:nvPicPr>
          <p:cNvPr id="55300" name="Picture 2" descr="B:\os-book\os10-dir\Slides-WORK-area\Figures-dir\ch10\JPG-dir\10_19.jpg">
            <a:extLst>
              <a:ext uri="{FF2B5EF4-FFF2-40B4-BE49-F238E27FC236}">
                <a16:creationId xmlns:a16="http://schemas.microsoft.com/office/drawing/2014/main" xmlns="" id="{DD1213BD-2F99-4C6A-82F6-7FDD3309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01963"/>
            <a:ext cx="2895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4F731FD3-D4BB-4495-AA41-BEE2A772C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Thrashing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1BFB067A-221A-4384-BE53-811322B7E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4526"/>
            <a:ext cx="7669763" cy="44831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If a process does not have </a:t>
            </a:r>
            <a:r>
              <a:rPr lang="ja-JP" altLang="en-US" dirty="0"/>
              <a:t>“</a:t>
            </a:r>
            <a:r>
              <a:rPr lang="en-US" altLang="ja-JP" dirty="0"/>
              <a:t>enough</a:t>
            </a:r>
            <a:r>
              <a:rPr lang="ja-JP" altLang="en-US" dirty="0"/>
              <a:t>”</a:t>
            </a:r>
            <a:r>
              <a:rPr lang="en-US" altLang="ja-JP" dirty="0"/>
              <a:t> pages, the page-fault rate is very high</a:t>
            </a:r>
          </a:p>
          <a:p>
            <a:pPr lvl="1"/>
            <a:r>
              <a:rPr lang="en-US" altLang="en-US" dirty="0"/>
              <a:t>Page fault to get page</a:t>
            </a:r>
          </a:p>
          <a:p>
            <a:pPr lvl="1"/>
            <a:r>
              <a:rPr lang="en-US" altLang="en-US" dirty="0"/>
              <a:t>Replace existing frame</a:t>
            </a:r>
          </a:p>
          <a:p>
            <a:pPr lvl="1"/>
            <a:r>
              <a:rPr lang="en-US" altLang="en-US" dirty="0"/>
              <a:t>But quickly need replaced frame back</a:t>
            </a:r>
          </a:p>
          <a:p>
            <a:pPr lvl="1"/>
            <a:r>
              <a:rPr lang="en-US" altLang="en-US" dirty="0"/>
              <a:t>This leads to:</a:t>
            </a:r>
          </a:p>
          <a:p>
            <a:pPr lvl="2"/>
            <a:r>
              <a:rPr lang="en-US" altLang="en-US" dirty="0"/>
              <a:t>Low CPU utilization</a:t>
            </a:r>
          </a:p>
          <a:p>
            <a:pPr lvl="2"/>
            <a:r>
              <a:rPr lang="en-US" altLang="en-US" dirty="0"/>
              <a:t>Operating system thinking that it needs to increase the degree of multiprogramming</a:t>
            </a:r>
          </a:p>
          <a:p>
            <a:pPr lvl="2"/>
            <a:r>
              <a:rPr lang="en-US" altLang="en-US" dirty="0"/>
              <a:t>Another process added to the system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F37029F3-575E-45E9-8727-29B42A6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Thrashing (Cont.)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1466EF36-C0B0-44EF-8514-5525DA5E5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206536"/>
            <a:ext cx="7265631" cy="939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Thrashing</a:t>
            </a:r>
            <a:r>
              <a:rPr lang="en-US" altLang="en-US" dirty="0">
                <a:solidFill>
                  <a:srgbClr val="3366FF"/>
                </a:solidFill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 A process is busy swapping pages in and out</a:t>
            </a:r>
            <a:endParaRPr lang="en-US" altLang="en-US" dirty="0"/>
          </a:p>
        </p:txBody>
      </p:sp>
      <p:pic>
        <p:nvPicPr>
          <p:cNvPr id="58372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xmlns="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74886"/>
            <a:ext cx="4868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99BDE40F-8BB8-4BDB-8637-B838D538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2" y="235568"/>
            <a:ext cx="796448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Demand Paging and Thrashing </a:t>
            </a:r>
            <a:endParaRPr lang="en-US" altLang="en-US" sz="24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1A781723-46DB-458A-85D2-73590F9B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4" y="1308200"/>
            <a:ext cx="7615238" cy="34734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Why does demand paging work?</a:t>
            </a:r>
          </a:p>
          <a:p>
            <a:pPr marL="0" indent="0">
              <a:buNone/>
            </a:pPr>
            <a:r>
              <a:rPr lang="en-US" altLang="en-US" sz="600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</a:p>
          <a:p>
            <a:pPr lvl="1"/>
            <a:r>
              <a:rPr lang="en-US" altLang="en-US" dirty="0"/>
              <a:t>Process migrates from one locality to another</a:t>
            </a:r>
          </a:p>
          <a:p>
            <a:pPr lvl="1"/>
            <a:r>
              <a:rPr lang="en-US" altLang="en-US" dirty="0"/>
              <a:t>Localities may overlap</a:t>
            </a:r>
          </a:p>
          <a:p>
            <a:r>
              <a:rPr lang="en-US" altLang="en-US" dirty="0"/>
              <a:t>Why does thrashing occur?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600" dirty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dirty="0">
                <a:sym typeface="Symbol" panose="05050102010706020507" pitchFamily="18" charset="2"/>
              </a:rPr>
              <a:t> size of locality &gt; total memory size</a:t>
            </a:r>
          </a:p>
          <a:p>
            <a:pPr>
              <a:buFont typeface="Monotype Sorts" pitchFamily="-84" charset="2"/>
              <a:buNone/>
            </a:pPr>
            <a:endParaRPr lang="en-US" altLang="en-US" sz="6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Limit effects by using local or priority page replacement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79438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Locality In A Memory-Reference Pattern</a:t>
            </a:r>
            <a:endParaRPr lang="en-US" sz="3600" dirty="0"/>
          </a:p>
        </p:txBody>
      </p:sp>
      <p:pic>
        <p:nvPicPr>
          <p:cNvPr id="4" name="Picture 1" descr="9_19.pdf">
            <a:extLst>
              <a:ext uri="{FF2B5EF4-FFF2-40B4-BE49-F238E27FC236}">
                <a16:creationId xmlns:a16="http://schemas.microsoft.com/office/drawing/2014/main" xmlns="" id="{7B3592D0-BC1D-4BDC-A24F-03A5C21C3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9574"/>
            <a:ext cx="4114800" cy="52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DE7B8486-A51C-4BCA-8A93-C6CAD6D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Working-Set Model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9738730A-946A-429F-BAEB-E143C39B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93788"/>
            <a:ext cx="7548757" cy="4881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(working set of Process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=  total number of pages referenced in the most recent  (varies in time)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=  </a:t>
            </a:r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Approximation of locality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dirty="0"/>
              <a:t>Usually start at address 0, contiguous addresses until end of space</a:t>
            </a:r>
          </a:p>
          <a:p>
            <a:pPr lvl="1"/>
            <a:r>
              <a:rPr lang="en-US" altLang="en-US" dirty="0"/>
              <a:t>Meanwhile, physical memory organized in page frames</a:t>
            </a:r>
          </a:p>
          <a:p>
            <a:pPr lvl="1"/>
            <a:r>
              <a:rPr lang="en-US" altLang="en-US" dirty="0"/>
              <a:t>MMU must map logical to physical</a:t>
            </a:r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dirty="0"/>
              <a:t>Demand paging </a:t>
            </a:r>
          </a:p>
          <a:p>
            <a:pPr lvl="1"/>
            <a:r>
              <a:rPr lang="en-US" altLang="en-US" dirty="0"/>
              <a:t>Demand segmentation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450C8928-B255-4148-8CE5-E08C2A2F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1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Working-Set Model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17706D0B-A6AA-455E-A13D-C7F91748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65213"/>
            <a:ext cx="6838756" cy="18065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</a:t>
            </a:r>
            <a:r>
              <a:rPr lang="en-US" altLang="en-US" i="1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 Thrashing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Policy 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m, then suspend or swap out one of the processes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xmlns="" id="{D78CC71D-4523-4A34-A452-9A1A6004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03525"/>
            <a:ext cx="6348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FC85D6D9-0BFB-4F79-84C7-A3D2AE8C3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238161"/>
            <a:ext cx="8483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Keeping Track of the Working Set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9BBF136A-DA53-4605-97A8-2C01EF4D2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119188"/>
            <a:ext cx="7567124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Approximate with interval timer + a reference bit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Whenever a timer interrupts copy and sets the values of all reference bits to 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E29888C5-2B9B-4A77-BC8C-19DD0EC7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47492"/>
            <a:ext cx="78898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Page-Fault Frequency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489687F2-3AE7-4450-84F0-336741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444" y="1049338"/>
            <a:ext cx="7563759" cy="166846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More direct approach than WSS</a:t>
            </a:r>
          </a:p>
          <a:p>
            <a:r>
              <a:rPr lang="en-US" altLang="en-US" dirty="0"/>
              <a:t>Establish </a:t>
            </a:r>
            <a:r>
              <a:rPr lang="ja-JP" altLang="en-US" dirty="0"/>
              <a:t>“</a:t>
            </a:r>
            <a:r>
              <a:rPr lang="en-US" altLang="ja-JP" dirty="0"/>
              <a:t>acceptable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page-fault frequency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(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PFF</a:t>
            </a:r>
            <a:r>
              <a:rPr lang="en-US" altLang="ja-JP" dirty="0"/>
              <a:t>)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rate and use local replacement policy</a:t>
            </a:r>
          </a:p>
          <a:p>
            <a:pPr lvl="1"/>
            <a:r>
              <a:rPr lang="en-US" altLang="en-US" dirty="0"/>
              <a:t>If actual rate too low, process loses frame</a:t>
            </a:r>
          </a:p>
          <a:p>
            <a:pPr lvl="1"/>
            <a:r>
              <a:rPr lang="en-US" altLang="en-US" dirty="0"/>
              <a:t>If actual rate too high, process gains frame</a:t>
            </a:r>
          </a:p>
        </p:txBody>
      </p:sp>
      <p:pic>
        <p:nvPicPr>
          <p:cNvPr id="64516" name="Picture 1" descr="9_21.pdf">
            <a:extLst>
              <a:ext uri="{FF2B5EF4-FFF2-40B4-BE49-F238E27FC236}">
                <a16:creationId xmlns:a16="http://schemas.microsoft.com/office/drawing/2014/main" xmlns="" id="{FA40E878-1621-4D69-A40B-3E5E659D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543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xmlns="" id="{32CF12F9-034E-460B-8BDF-E93A7F3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199"/>
            <a:ext cx="8654081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Working Sets and Page Fault Rates</a:t>
            </a:r>
          </a:p>
        </p:txBody>
      </p:sp>
      <p:pic>
        <p:nvPicPr>
          <p:cNvPr id="65539" name="Picture 4" descr="9">
            <a:extLst>
              <a:ext uri="{FF2B5EF4-FFF2-40B4-BE49-F238E27FC236}">
                <a16:creationId xmlns:a16="http://schemas.microsoft.com/office/drawing/2014/main" xmlns="" id="{3A803122-91F8-4F9C-A75C-06F0F91E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0C3821-2D01-463B-B43D-94D3624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D2F1A281-A3F7-478D-8F22-6700032B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38161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Allocating Kernel Memory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02CE61BF-9E24-439E-BBC6-87B0D25B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012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Treated differently from user memory</a:t>
            </a:r>
          </a:p>
          <a:p>
            <a:r>
              <a:rPr lang="en-US" altLang="en-US" dirty="0"/>
              <a:t>Often allocated from a free-memory pool</a:t>
            </a:r>
          </a:p>
          <a:p>
            <a:pPr lvl="1"/>
            <a:r>
              <a:rPr lang="en-US" altLang="en-US" dirty="0"/>
              <a:t>Kernel requests memory for structures of varying sizes</a:t>
            </a:r>
          </a:p>
          <a:p>
            <a:pPr lvl="1"/>
            <a:r>
              <a:rPr lang="en-US" altLang="en-US" dirty="0"/>
              <a:t>Some kernel memory needs to be contiguous</a:t>
            </a:r>
          </a:p>
          <a:p>
            <a:pPr lvl="2"/>
            <a:r>
              <a:rPr lang="en-US" altLang="en-US" dirty="0"/>
              <a:t>i.e., for device I/O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BEDF62A2-64B7-43DA-94A9-5E4FB769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924" y="23142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Buddy System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E5CAAA64-09C4-4B7D-B67B-72A26393B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54" y="1108305"/>
            <a:ext cx="7728794" cy="52435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Allocates memory from fixed-size segment consisting of 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power-of-2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3D7F2BFD-A139-44E1-A8C4-15AD88D1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28" y="248268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Buddy System Allocator</a:t>
            </a:r>
          </a:p>
        </p:txBody>
      </p:sp>
      <p:pic>
        <p:nvPicPr>
          <p:cNvPr id="68611" name="Picture 1" descr="9_26.pdf">
            <a:extLst>
              <a:ext uri="{FF2B5EF4-FFF2-40B4-BE49-F238E27FC236}">
                <a16:creationId xmlns:a16="http://schemas.microsoft.com/office/drawing/2014/main" xmlns="" id="{869C8A9C-EF25-4003-820B-18102B31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268413"/>
            <a:ext cx="4083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EDA6288A-EB91-479B-96DE-A3D011B2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28" y="244899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47A21D0E-511D-4C65-997E-BBF66953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4398"/>
            <a:ext cx="7605712" cy="504666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Alternate strategy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one or more physically contiguous pages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consists of one or more slabs</a:t>
            </a:r>
            <a:endParaRPr lang="en-US" altLang="en-US" sz="800" dirty="0"/>
          </a:p>
          <a:p>
            <a:r>
              <a:rPr lang="en-US" altLang="en-US" dirty="0"/>
              <a:t>Single cache for each unique kernel data structure</a:t>
            </a:r>
          </a:p>
          <a:p>
            <a:pPr lvl="1"/>
            <a:r>
              <a:rPr lang="en-US" altLang="en-US" dirty="0"/>
              <a:t>Each cache filled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instantiations of the data structure</a:t>
            </a:r>
            <a:endParaRPr lang="en-US" altLang="en-US" sz="800" dirty="0"/>
          </a:p>
          <a:p>
            <a:r>
              <a:rPr lang="en-US" altLang="en-US" dirty="0"/>
              <a:t>When cache created, filled with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800" b="1" dirty="0"/>
          </a:p>
          <a:p>
            <a:r>
              <a:rPr lang="en-US" altLang="en-US" dirty="0"/>
              <a:t>When structures stored,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800" b="1" dirty="0"/>
          </a:p>
          <a:p>
            <a:r>
              <a:rPr lang="en-US" altLang="en-US" dirty="0"/>
              <a:t>If slab is full of used objects, next object allocated from empty slab</a:t>
            </a:r>
          </a:p>
          <a:p>
            <a:pPr lvl="1"/>
            <a:r>
              <a:rPr lang="en-US" altLang="en-US" dirty="0"/>
              <a:t>If no empty slabs, new slab allocated</a:t>
            </a:r>
            <a:endParaRPr lang="en-US" altLang="en-US" sz="800" dirty="0"/>
          </a:p>
          <a:p>
            <a:r>
              <a:rPr lang="en-US" altLang="en-US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4A40E11A-B2D5-4E29-BF39-6BA9D3D28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6" y="238161"/>
            <a:ext cx="76358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Slab Allocation</a:t>
            </a:r>
          </a:p>
        </p:txBody>
      </p:sp>
      <p:pic>
        <p:nvPicPr>
          <p:cNvPr id="70659" name="Picture 1" descr="9_27.pdf">
            <a:extLst>
              <a:ext uri="{FF2B5EF4-FFF2-40B4-BE49-F238E27FC236}">
                <a16:creationId xmlns:a16="http://schemas.microsoft.com/office/drawing/2014/main" xmlns="" id="{0BAC7363-1517-4813-8378-BDB9D65A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83762B59-BFC2-467F-AE33-A4E58A10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06" y="235568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22327191-B344-4706-B7BA-4B24E2E93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67854"/>
            <a:ext cx="7501810" cy="521493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For example process descriptor is of type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 err="1"/>
              <a:t>Approx</a:t>
            </a:r>
            <a:r>
              <a:rPr lang="en-US" altLang="en-US" dirty="0"/>
              <a:t> 1.7KB of memory</a:t>
            </a:r>
          </a:p>
          <a:p>
            <a:r>
              <a:rPr lang="en-US" altLang="en-US" dirty="0"/>
              <a:t>New task -&gt; allocate new struct from cache</a:t>
            </a:r>
          </a:p>
          <a:p>
            <a:pPr lvl="1"/>
            <a:r>
              <a:rPr lang="en-US" altLang="en-US" dirty="0"/>
              <a:t>Will use existing free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Partial – mix of free and used</a:t>
            </a:r>
          </a:p>
          <a:p>
            <a:r>
              <a:rPr lang="en-US" altLang="en-US" dirty="0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 empty slab, create new empty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Virtual Memory That is Larger Than Physical Memory</a:t>
            </a:r>
            <a:endParaRPr lang="en-US" dirty="0"/>
          </a:p>
        </p:txBody>
      </p:sp>
      <p:pic>
        <p:nvPicPr>
          <p:cNvPr id="4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xmlns="" id="{75959D58-FD0D-4362-987B-001456C2B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32" y="1748650"/>
            <a:ext cx="5194868" cy="411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3750BB86-BC72-482A-B3BB-E6EF83BAB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142" y="244899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Slab Allocator in Linux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AEE52FFE-7E13-4422-8E6C-50D40511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142" y="1103313"/>
            <a:ext cx="7605712" cy="521493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Slab started in Solaris, now wide-spread for both kernel mode and user memory in various OSes</a:t>
            </a:r>
          </a:p>
          <a:p>
            <a:r>
              <a:rPr lang="en-US" altLang="en-US" dirty="0"/>
              <a:t>Linux  2.2 had SLAB, now has both SLOB and SLUB allocators</a:t>
            </a:r>
          </a:p>
          <a:p>
            <a:pPr lvl="1"/>
            <a:r>
              <a:rPr lang="en-US" altLang="en-US" dirty="0"/>
              <a:t>SLOB for systems with limited memory</a:t>
            </a:r>
          </a:p>
          <a:p>
            <a:pPr lvl="2"/>
            <a:r>
              <a:rPr lang="en-US" altLang="en-US" dirty="0"/>
              <a:t>Simple List of Blocks – maintains 3 list objects for small, medium, large objects</a:t>
            </a:r>
          </a:p>
          <a:p>
            <a:pPr lvl="1"/>
            <a:r>
              <a:rPr lang="en-US" altLang="en-US" dirty="0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6B76758C-1E6C-4B95-A8AA-7E0A28DAC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67" y="244899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Other Considerations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48081149-F761-4B98-AC52-65D65BDA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570" y="1170217"/>
            <a:ext cx="7027251" cy="49085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/>
              <a:t>Prepaging </a:t>
            </a:r>
          </a:p>
          <a:p>
            <a:pPr>
              <a:defRPr/>
            </a:pPr>
            <a:r>
              <a:rPr lang="en-US" altLang="en-US" dirty="0"/>
              <a:t>Page size</a:t>
            </a:r>
          </a:p>
          <a:p>
            <a:pPr>
              <a:defRPr/>
            </a:pPr>
            <a:r>
              <a:rPr lang="en-US" altLang="en-US" dirty="0"/>
              <a:t>TLB reach</a:t>
            </a:r>
          </a:p>
          <a:p>
            <a:pPr>
              <a:defRPr/>
            </a:pPr>
            <a:r>
              <a:rPr lang="en-US" altLang="en-US" dirty="0"/>
              <a:t>Inverted page table</a:t>
            </a:r>
          </a:p>
          <a:p>
            <a:pPr>
              <a:defRPr/>
            </a:pPr>
            <a:r>
              <a:rPr lang="en-US" altLang="en-US" dirty="0"/>
              <a:t>Program structure</a:t>
            </a:r>
          </a:p>
          <a:p>
            <a:pPr>
              <a:defRPr/>
            </a:pPr>
            <a:r>
              <a:rPr lang="en-US" altLang="en-US" dirty="0"/>
              <a:t>I/O interlock and page locking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8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1CDB9EE0-6EEF-4CAE-AF4B-D8E6BB27B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95" y="23556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Prepaging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AABE17C3-5680-4983-895A-8012E260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066800"/>
            <a:ext cx="7697752" cy="49085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To reduce the large number of page faults that occurs at process startup</a:t>
            </a:r>
          </a:p>
          <a:p>
            <a:r>
              <a:rPr lang="en-US" altLang="en-US" dirty="0" err="1"/>
              <a:t>Prepage</a:t>
            </a:r>
            <a:r>
              <a:rPr lang="en-US" altLang="en-US" dirty="0"/>
              <a:t> all or some of the pages a process will need, before they are referenced</a:t>
            </a:r>
          </a:p>
          <a:p>
            <a:r>
              <a:rPr lang="en-US" altLang="en-US" dirty="0"/>
              <a:t>But if </a:t>
            </a:r>
            <a:r>
              <a:rPr lang="en-US" altLang="en-US" dirty="0" err="1"/>
              <a:t>prepaged</a:t>
            </a:r>
            <a:r>
              <a:rPr lang="en-US" altLang="en-US" dirty="0"/>
              <a:t> pages are unused, I/O and memory was wasted</a:t>
            </a:r>
          </a:p>
          <a:p>
            <a:r>
              <a:rPr lang="en-US" altLang="en-US" dirty="0"/>
              <a:t>Assume </a:t>
            </a:r>
            <a:r>
              <a:rPr lang="en-US" altLang="en-US" i="1" dirty="0"/>
              <a:t>s</a:t>
            </a:r>
            <a:r>
              <a:rPr lang="en-US" altLang="en-US" dirty="0"/>
              <a:t> pages are </a:t>
            </a:r>
            <a:r>
              <a:rPr lang="en-US" altLang="en-US" dirty="0" err="1"/>
              <a:t>prepaged</a:t>
            </a:r>
            <a:r>
              <a:rPr lang="en-US" altLang="en-US" dirty="0"/>
              <a:t> and </a:t>
            </a:r>
            <a:r>
              <a:rPr lang="el-GR" altLang="en-US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of the pages is used</a:t>
            </a:r>
          </a:p>
          <a:p>
            <a:pPr lvl="1"/>
            <a:r>
              <a:rPr lang="en-US" altLang="en-US" dirty="0"/>
              <a:t>Is cost of </a:t>
            </a:r>
            <a:r>
              <a:rPr lang="en-US" altLang="en-US" b="1" i="1" dirty="0"/>
              <a:t>s * </a:t>
            </a:r>
            <a:r>
              <a:rPr lang="el-GR" altLang="en-US" b="1" i="1" dirty="0"/>
              <a:t>α</a:t>
            </a:r>
            <a:r>
              <a:rPr lang="en-US" altLang="en-US" b="1" i="1" dirty="0"/>
              <a:t>  </a:t>
            </a:r>
            <a:r>
              <a:rPr lang="en-US" altLang="en-US" dirty="0"/>
              <a:t>save pages faults &gt; or &lt; than the cost of </a:t>
            </a:r>
            <a:r>
              <a:rPr lang="en-US" altLang="en-US" dirty="0" err="1"/>
              <a:t>prepaging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b="1" i="1" dirty="0"/>
              <a:t>s * (1- </a:t>
            </a:r>
            <a:r>
              <a:rPr lang="el-GR" altLang="en-US" b="1" i="1" dirty="0"/>
              <a:t>α</a:t>
            </a:r>
            <a:r>
              <a:rPr lang="en-US" altLang="en-US" b="1" i="1" dirty="0"/>
              <a:t>) </a:t>
            </a:r>
            <a:r>
              <a:rPr lang="en-US" altLang="en-US" dirty="0"/>
              <a:t>unnecessary pages</a:t>
            </a:r>
            <a:r>
              <a:rPr lang="en-US" altLang="en-US" i="1" dirty="0"/>
              <a:t>?  </a:t>
            </a:r>
          </a:p>
          <a:p>
            <a:pPr lvl="1"/>
            <a:r>
              <a:rPr lang="el-GR" altLang="en-US" b="1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near zero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 err="1">
                <a:sym typeface="Symbol" panose="05050102010706020507" pitchFamily="18" charset="2"/>
              </a:rPr>
              <a:t>prepaging</a:t>
            </a:r>
            <a:r>
              <a:rPr lang="en-US" altLang="en-US" dirty="0">
                <a:sym typeface="Symbol" panose="05050102010706020507" pitchFamily="18" charset="2"/>
              </a:rPr>
              <a:t> loses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6AB72313-E0CB-45E4-B313-079673082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30" y="228830"/>
            <a:ext cx="7431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Page Size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DC9D45D-D520-4D10-ABA7-FAA4AD8B0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63" y="1153954"/>
            <a:ext cx="7654085" cy="47593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Sometimes OS designers have a choice</a:t>
            </a:r>
          </a:p>
          <a:p>
            <a:pPr lvl="1"/>
            <a:r>
              <a:rPr lang="en-US" altLang="en-US" dirty="0"/>
              <a:t>Especially if running on custom-built CPU</a:t>
            </a:r>
          </a:p>
          <a:p>
            <a:r>
              <a:rPr lang="en-US" altLang="en-US" dirty="0"/>
              <a:t>Page size selection must take into consideration:</a:t>
            </a:r>
          </a:p>
          <a:p>
            <a:pPr lvl="1"/>
            <a:r>
              <a:rPr lang="en-US" altLang="en-US" dirty="0"/>
              <a:t>Fragmentation</a:t>
            </a:r>
          </a:p>
          <a:p>
            <a:pPr lvl="1"/>
            <a:r>
              <a:rPr lang="en-US" altLang="en-US" dirty="0"/>
              <a:t>Page table size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Resolution</a:t>
            </a:r>
          </a:p>
          <a:p>
            <a:pPr lvl="1"/>
            <a:r>
              <a:rPr lang="en-US" altLang="en-US" dirty="0"/>
              <a:t>I/O overhead</a:t>
            </a:r>
          </a:p>
          <a:p>
            <a:pPr lvl="1"/>
            <a:r>
              <a:rPr lang="en-US" altLang="en-US" dirty="0"/>
              <a:t>Number of page faults</a:t>
            </a:r>
          </a:p>
          <a:p>
            <a:pPr lvl="1"/>
            <a:r>
              <a:rPr lang="en-US" altLang="en-US" dirty="0"/>
              <a:t>Locality</a:t>
            </a:r>
          </a:p>
          <a:p>
            <a:pPr lvl="1"/>
            <a:r>
              <a:rPr lang="en-US" altLang="en-US" dirty="0"/>
              <a:t>TLB size and effectiveness</a:t>
            </a:r>
          </a:p>
          <a:p>
            <a:r>
              <a:rPr lang="en-US" altLang="en-US" dirty="0"/>
              <a:t>Always power of 2, usually in the range 2</a:t>
            </a:r>
            <a:r>
              <a:rPr lang="en-US" altLang="en-US" baseline="30000" dirty="0"/>
              <a:t>12</a:t>
            </a:r>
            <a:r>
              <a:rPr lang="en-US" altLang="en-US" dirty="0"/>
              <a:t> (4,096 bytes) to 2</a:t>
            </a:r>
            <a:r>
              <a:rPr lang="en-US" altLang="en-US" baseline="30000" dirty="0"/>
              <a:t>22</a:t>
            </a:r>
            <a:r>
              <a:rPr lang="en-US" altLang="en-US" dirty="0"/>
              <a:t> (4,194,304 bytes)</a:t>
            </a:r>
          </a:p>
          <a:p>
            <a:r>
              <a:rPr lang="en-US" altLang="en-US" dirty="0"/>
              <a:t>On average, growing over time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9FEBEE20-4A5C-413A-B000-3484CAD4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7921691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TLB Reach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EA8B1F0E-2841-4D45-8806-4D096851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1165225"/>
            <a:ext cx="7694612" cy="441801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TLB Reach - The amount of memory accessible from the TLB</a:t>
            </a:r>
            <a:endParaRPr lang="en-US" altLang="en-US" sz="800" dirty="0"/>
          </a:p>
          <a:p>
            <a:r>
              <a:rPr lang="en-US" altLang="en-US" dirty="0"/>
              <a:t>TLB Reach = (TLB Size) X (Page Size)</a:t>
            </a:r>
            <a:endParaRPr lang="en-US" altLang="en-US" sz="800" dirty="0"/>
          </a:p>
          <a:p>
            <a:r>
              <a:rPr lang="en-US" altLang="en-US" dirty="0"/>
              <a:t>Ideally, the working set of each process is stored in the TLB</a:t>
            </a:r>
          </a:p>
          <a:p>
            <a:pPr lvl="1"/>
            <a:r>
              <a:rPr lang="en-US" altLang="en-US" dirty="0"/>
              <a:t>Otherwise there is a high degree of page faults</a:t>
            </a:r>
            <a:endParaRPr lang="en-US" altLang="en-US" sz="800" dirty="0"/>
          </a:p>
          <a:p>
            <a:r>
              <a:rPr lang="en-US" altLang="en-US" dirty="0"/>
              <a:t>Increase the Page Size</a:t>
            </a:r>
          </a:p>
          <a:p>
            <a:pPr lvl="1"/>
            <a:r>
              <a:rPr lang="en-US" altLang="en-US" dirty="0"/>
              <a:t>This may lead to an increase in fragmentation as not all applications require a large page size</a:t>
            </a:r>
            <a:endParaRPr lang="en-US" altLang="en-US" sz="800" dirty="0"/>
          </a:p>
          <a:p>
            <a:r>
              <a:rPr lang="en-US" altLang="en-US" dirty="0"/>
              <a:t>Provide Multiple Page Sizes</a:t>
            </a:r>
          </a:p>
          <a:p>
            <a:pPr lvl="1"/>
            <a:r>
              <a:rPr lang="en-US" altLang="en-US" dirty="0"/>
              <a:t>This allows applications that require larger page sizes the opportunity to use them without an increase in fragmentation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15C91CD0-BB6D-4937-B73B-85F51EAE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928" y="238161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Program Structure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29508830-6713-4F82-846C-6E4BBB6A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   for (j = 0; j &lt;128;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   data[i,j] = 0;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>     128 x 128 = 16,384 page faults 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for (j = 0; j &lt; 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128 page faults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4F98523-3E2E-4E25-A9ED-1A78B98D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203" y="244123"/>
            <a:ext cx="7800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I/O interlock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0E0BF8FC-FB9A-4B67-A07C-AD1B490A7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54" y="1193800"/>
            <a:ext cx="3929063" cy="445928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 Interlock </a:t>
            </a:r>
            <a:r>
              <a:rPr lang="en-US" altLang="en-US" dirty="0"/>
              <a:t>– Pages must sometimes be locked into memory</a:t>
            </a:r>
          </a:p>
          <a:p>
            <a:r>
              <a:rPr lang="en-US" altLang="en-US" dirty="0"/>
              <a:t>Consider I/O - Pages that are used for copying a file from a device must be locked from being selected for eviction by a page replacement algorithm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Pinning</a:t>
            </a:r>
            <a:r>
              <a:rPr lang="en-US" altLang="en-US" dirty="0"/>
              <a:t> of pages to lock into memory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xmlns="" id="{FBB37575-E6A2-42DB-B423-BAB349CD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430338"/>
            <a:ext cx="2733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041B9075-5D3D-4C1F-BC2C-51560950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09" y="241529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6623A637-B9A8-4EB5-9D3A-3D41FDDB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36" y="1435100"/>
            <a:ext cx="7351712" cy="4483100"/>
          </a:xfrm>
        </p:spPr>
        <p:txBody>
          <a:bodyPr/>
          <a:lstStyle/>
          <a:p>
            <a:r>
              <a:rPr lang="en-US" altLang="en-US" dirty="0"/>
              <a:t>Windows</a:t>
            </a:r>
          </a:p>
          <a:p>
            <a:endParaRPr lang="en-US" altLang="en-US" dirty="0"/>
          </a:p>
          <a:p>
            <a:r>
              <a:rPr lang="en-US" altLang="en-US" dirty="0"/>
              <a:t>Solaris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D8E3548C-E30B-4E4A-B512-89B05FD3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79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Windows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A7A5EE0C-B6B1-4A7D-8E79-BF30FDC85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14401"/>
            <a:ext cx="729615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Uses demand paging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clustering</a:t>
            </a:r>
            <a:r>
              <a:rPr lang="en-US" altLang="en-US" dirty="0"/>
              <a:t>. Clustering brings in pages surrounding the faulting page</a:t>
            </a:r>
            <a:endParaRPr lang="en-US" altLang="en-US" sz="800" dirty="0"/>
          </a:p>
          <a:p>
            <a:r>
              <a:rPr lang="en-US" altLang="en-US" dirty="0"/>
              <a:t>Processes are assigned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minimum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maximum</a:t>
            </a:r>
          </a:p>
          <a:p>
            <a:r>
              <a:rPr lang="en-US" altLang="en-US" dirty="0"/>
              <a:t>Working set minimum is the minimum number of pages the process is guaranteed to have in memory</a:t>
            </a:r>
            <a:endParaRPr lang="en-US" altLang="en-US" sz="800" dirty="0"/>
          </a:p>
          <a:p>
            <a:r>
              <a:rPr lang="en-US" altLang="en-US" dirty="0"/>
              <a:t>A process may be assigned as many pages up to its working set maximum</a:t>
            </a:r>
            <a:endParaRPr lang="en-US" altLang="en-US" sz="800" dirty="0"/>
          </a:p>
          <a:p>
            <a:r>
              <a:rPr lang="en-US" altLang="en-US" dirty="0"/>
              <a:t>When the amount of free memory in the system falls below a threshold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, automatic working set trimming </a:t>
            </a:r>
            <a:r>
              <a:rPr lang="en-US" altLang="en-US" dirty="0"/>
              <a:t>is performed to restore the amount of free memory</a:t>
            </a:r>
            <a:endParaRPr lang="en-US" altLang="en-US" sz="800" dirty="0"/>
          </a:p>
          <a:p>
            <a:r>
              <a:rPr lang="en-US" altLang="en-US" dirty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101AC173-6623-4D14-9B01-97F8273A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344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Solaris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476DC346-6E9C-4988-BE9D-C95801A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226231"/>
            <a:ext cx="7704883" cy="538638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Maintains a list of free pages to assign faulting processes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 dirty="0"/>
              <a:t> – threshold parameter (amount of free memory) to begin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 dirty="0"/>
              <a:t> – threshold parameter to increasing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 dirty="0"/>
              <a:t> – threshold parameter to being swapping</a:t>
            </a:r>
            <a:endParaRPr lang="en-US" altLang="en-US" sz="800" dirty="0"/>
          </a:p>
          <a:p>
            <a:r>
              <a:rPr lang="en-US" altLang="en-US" dirty="0"/>
              <a:t>Paging is performed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process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scans pages using modified clock algorithm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 dirty="0"/>
              <a:t> is the rate at which pages are scanned. This ranges from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 dirty="0"/>
              <a:t>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is called more frequently depending upon the amount of free memory available</a:t>
            </a:r>
          </a:p>
          <a:p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Priority paging </a:t>
            </a:r>
            <a:r>
              <a:rPr lang="en-US" altLang="en-US" dirty="0"/>
              <a:t>gives priority to process code pages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Virtual-address Space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1431A7-1D96-4E21-A5C9-CBD53450BE4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5638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normAutofit lnSpcReduction="10000"/>
          </a:bodyPr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 dirty="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 dirty="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990600"/>
            <a:ext cx="2464449" cy="5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Solaris 2 Page Scanner</a:t>
            </a:r>
            <a:endParaRPr lang="en-US" dirty="0"/>
          </a:p>
        </p:txBody>
      </p:sp>
      <p:pic>
        <p:nvPicPr>
          <p:cNvPr id="4" name="Picture 1" descr="9_29.pdf">
            <a:extLst>
              <a:ext uri="{FF2B5EF4-FFF2-40B4-BE49-F238E27FC236}">
                <a16:creationId xmlns:a16="http://schemas.microsoft.com/office/drawing/2014/main" xmlns="" id="{49CF2EFB-88B2-4276-AD30-C0B818F47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4" y="1242580"/>
            <a:ext cx="7089866" cy="47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EC179AE9-9C13-4F7A-BC57-436E09EE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48268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F42AF366-69F3-4C35-B25C-F05C383D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081088"/>
            <a:ext cx="7791450" cy="48498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/>
              <a:t>Stages in Demand Paging (worse case)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Issue a read from the disk to a free frame: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Begin the transfer of the page to a free frame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While waiting, allocate the CPU to some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Receive an interrupt from the disk I/O subsystem (I/O completed)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registers and process state for the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from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Correct the page table and other tables to show page is now in memory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CPU to be allocated to this process again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Restore the user registers, process state, and new page table, and then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Need For Page Replacement</a:t>
            </a:r>
            <a:endParaRPr lang="en-US" dirty="0"/>
          </a:p>
        </p:txBody>
      </p:sp>
      <p:pic>
        <p:nvPicPr>
          <p:cNvPr id="4" name="Picture 4" descr="9">
            <a:extLst>
              <a:ext uri="{FF2B5EF4-FFF2-40B4-BE49-F238E27FC236}">
                <a16:creationId xmlns:a16="http://schemas.microsoft.com/office/drawing/2014/main" xmlns="" id="{50E85EF8-613B-4255-9442-9E2F2002B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80" y="1349463"/>
            <a:ext cx="6411819" cy="4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E5965791-E5BF-4778-8388-5E29F702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52" y="248268"/>
            <a:ext cx="7820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Priority Allocation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D5D0864F-AA9C-4768-9C9F-9BA80EB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190625"/>
            <a:ext cx="7632438" cy="4394200"/>
          </a:xfrm>
        </p:spPr>
        <p:txBody>
          <a:bodyPr/>
          <a:lstStyle/>
          <a:p>
            <a:r>
              <a:rPr lang="en-US" altLang="en-US" dirty="0"/>
              <a:t>Use a proportional allocation scheme using priorities rather than size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generates a page fault,</a:t>
            </a:r>
          </a:p>
          <a:p>
            <a:pPr lvl="1"/>
            <a:r>
              <a:rPr lang="en-US" altLang="en-US" dirty="0"/>
              <a:t>select for replacement one of its frames</a:t>
            </a:r>
          </a:p>
          <a:p>
            <a:pPr lvl="1"/>
            <a:r>
              <a:rPr lang="en-US" altLang="en-US" dirty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2E6D5CCF-6012-4665-B4AD-2A86FA58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30" y="238161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 Compression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34495708-68AE-437E-9CE4-E4F80AD0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93788"/>
            <a:ext cx="7641771" cy="6929437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70C0"/>
                </a:solidFill>
              </a:rPr>
              <a:t>Memory compression  </a:t>
            </a:r>
            <a:r>
              <a:rPr lang="en-US" altLang="en-US" sz="1600" dirty="0"/>
              <a:t>--  rather than paging out modified frames to swap space, we compress several frames into a single frame, enabling the system to reduce memory usage without resorting to swapping pages.</a:t>
            </a:r>
          </a:p>
          <a:p>
            <a:r>
              <a:rPr lang="en-US" altLang="en-US" sz="1600" dirty="0"/>
              <a:t>Consider the following free-frame-list consisting of 6 frames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Assume that this number of free frames falls below a certain threshold that triggers page replacement.  The replacement algorithm (say, an LRU approximation algorithm) selects four frames -- 15, 3, 35, and 26 to place on the free-frame list. It first places these frames on a modified-frame list.  Typically, the modified-frame list would next be written to swap space, making the frames available to the free-frame list.  An alternative strategy is to compress a number of frames{\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}say, three{\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}and store their compressed versions n a single page frame.</a:t>
            </a:r>
          </a:p>
          <a:p>
            <a:endParaRPr lang="en-US" altLang="en-US" sz="1600" dirty="0"/>
          </a:p>
        </p:txBody>
      </p:sp>
      <p:pic>
        <p:nvPicPr>
          <p:cNvPr id="88068" name="Picture 4" descr="B:\os-book\os10-dir\Slides-WORK-area\Figures-dir\ch10\JPG-dir\10_24.jpg">
            <a:extLst>
              <a:ext uri="{FF2B5EF4-FFF2-40B4-BE49-F238E27FC236}">
                <a16:creationId xmlns:a16="http://schemas.microsoft.com/office/drawing/2014/main" xmlns="" id="{E3ED9481-4A42-4C37-AEDB-80B499BB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52" y="2363949"/>
            <a:ext cx="4449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1BC5715A-B927-4EBF-A480-30871076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282" y="238159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 Compression (Cont.)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FA8EC8F9-E77C-45B9-8E2B-6C2B6769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990600"/>
            <a:ext cx="767715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An alternative to paging is </a:t>
            </a:r>
            <a:r>
              <a:rPr lang="en-US" altLang="en-US" b="1" dirty="0">
                <a:solidFill>
                  <a:srgbClr val="0070C0"/>
                </a:solidFill>
              </a:rPr>
              <a:t>memory compression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Rather than paging out modified frames to swap space, we compress several frames into a single frame, enabling the system to reduce memory usage without resorting to swapping pages.</a:t>
            </a:r>
          </a:p>
        </p:txBody>
      </p:sp>
      <p:pic>
        <p:nvPicPr>
          <p:cNvPr id="89092" name="Picture 2" descr="B:\os-book\os10-dir\Slides-WORK-area\Figures-dir\ch10\JPG-dir\10_25.jpg">
            <a:extLst>
              <a:ext uri="{FF2B5EF4-FFF2-40B4-BE49-F238E27FC236}">
                <a16:creationId xmlns:a16="http://schemas.microsoft.com/office/drawing/2014/main" xmlns="" id="{C6DF927E-FBE8-46C4-A428-2179BD17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113213"/>
            <a:ext cx="51593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altLang="en-US" dirty="0"/>
              <a:t>End of </a:t>
            </a:r>
            <a:r>
              <a:rPr lang="en-US" altLang="en-US"/>
              <a:t>Chapter </a:t>
            </a:r>
            <a:r>
              <a:rPr lang="en-US" altLang="en-US" smtClean="0"/>
              <a:t>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53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Shared Library Using Virtual Memory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513F0E0-9020-4F02-8008-BA6516EC2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6955" cy="483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 Template</Template>
  <TotalTime>481</TotalTime>
  <Words>4395</Words>
  <Application>Microsoft Office PowerPoint</Application>
  <PresentationFormat>On-screen Show (4:3)</PresentationFormat>
  <Paragraphs>654</Paragraphs>
  <Slides>86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OS Template</vt:lpstr>
      <vt:lpstr>Equation</vt:lpstr>
      <vt:lpstr>Chapter 10:  Virtual Memory</vt:lpstr>
      <vt:lpstr>Chapter 10:  Virtual Memory</vt:lpstr>
      <vt:lpstr>Objectives</vt:lpstr>
      <vt:lpstr>Background</vt:lpstr>
      <vt:lpstr>Virtual memory </vt:lpstr>
      <vt:lpstr>Virtual memory  (Cont.)</vt:lpstr>
      <vt:lpstr>Virtual Memory That is Larger Than Physical Memory</vt:lpstr>
      <vt:lpstr>Virtual-address Space</vt:lpstr>
      <vt:lpstr>Shared Library Using Virtual Memory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Steps in Handling a Page Fault (Cont.)</vt:lpstr>
      <vt:lpstr>Aspects of Demand Paging</vt:lpstr>
      <vt:lpstr>Instruction Restart</vt:lpstr>
      <vt:lpstr>Free-Frame List</vt:lpstr>
      <vt:lpstr>Stages in Demand Paging – Worse Case</vt:lpstr>
      <vt:lpstr>Stages in Demand Paging  (Cont.)</vt:lpstr>
      <vt:lpstr>Performance of Demand Paging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Page Replacement</vt:lpstr>
      <vt:lpstr>Basic Page Replacement</vt:lpstr>
      <vt:lpstr>Page Replacement</vt:lpstr>
      <vt:lpstr>Page and Frame Replacement Algorithms</vt:lpstr>
      <vt:lpstr>Graph of Page Faults Versus the Number of Frames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LRU Algorithm (Cont.)</vt:lpstr>
      <vt:lpstr>LRU Approximation Algorithms</vt:lpstr>
      <vt:lpstr>LRU Approximation Algorithms (cont.)</vt:lpstr>
      <vt:lpstr>Second-chance Algorithm</vt:lpstr>
      <vt:lpstr>Enhanced Second-Chance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Global vs. Local Allocation</vt:lpstr>
      <vt:lpstr>Reclaiming Pages</vt:lpstr>
      <vt:lpstr>Reclaiming Pages Example </vt:lpstr>
      <vt:lpstr>Non-Uniform Memory Access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 (Cont.)</vt:lpstr>
      <vt:lpstr>Keeping Track of the Working Set</vt:lpstr>
      <vt:lpstr>Page-Fault Frequency</vt:lpstr>
      <vt:lpstr>Working Sets and Page Fault Rates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</vt:lpstr>
      <vt:lpstr>Prepaging</vt:lpstr>
      <vt:lpstr>Page Size</vt:lpstr>
      <vt:lpstr>TLB Reach </vt:lpstr>
      <vt:lpstr>Program Structure</vt:lpstr>
      <vt:lpstr>I/O interlock</vt:lpstr>
      <vt:lpstr>Operating System Examples</vt:lpstr>
      <vt:lpstr>Windows</vt:lpstr>
      <vt:lpstr>Solaris </vt:lpstr>
      <vt:lpstr>Solaris 2 Page Scanner</vt:lpstr>
      <vt:lpstr>Performance of Demand Paging</vt:lpstr>
      <vt:lpstr>Need For Page Replacement</vt:lpstr>
      <vt:lpstr>Priority Allocation</vt:lpstr>
      <vt:lpstr>Memory Compression</vt:lpstr>
      <vt:lpstr>Memory Compression (Cont.)</vt:lpstr>
      <vt:lpstr>End of Chapter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 Virtual Memory</dc:title>
  <dc:creator>user</dc:creator>
  <cp:lastModifiedBy>user</cp:lastModifiedBy>
  <cp:revision>41</cp:revision>
  <dcterms:created xsi:type="dcterms:W3CDTF">2022-04-11T05:36:34Z</dcterms:created>
  <dcterms:modified xsi:type="dcterms:W3CDTF">2022-04-27T10:56:55Z</dcterms:modified>
</cp:coreProperties>
</file>