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304" r:id="rId10"/>
    <p:sldId id="30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306" r:id="rId20"/>
    <p:sldId id="276" r:id="rId21"/>
    <p:sldId id="277" r:id="rId22"/>
    <p:sldId id="300" r:id="rId23"/>
    <p:sldId id="302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303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07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666DA-893F-466E-8A90-7A360ED642F6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13EE2-4897-4BDD-9D76-1FDC061D754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12723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xmlns="" id="{3E49DA5C-9C96-455B-BD41-985D1B07CD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73F77E98-83BC-45F0-9564-A2CA759AE191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EA8B14E3-EAA5-468B-8771-F49BC03DE1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FE6443A0-E601-4FA9-AF8A-86ED17B9E3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xmlns="" id="{3D1CD0EC-DA42-4B0A-91AE-C322FFF596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4E385A92-FB98-4E13-B633-A2409733F709}" type="slidenum">
              <a:rPr lang="en-US" altLang="en-US"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xmlns="" id="{A14F7186-B838-47BD-BB46-FCF66D59FA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1C57AA80-DBC4-41A7-B1E2-378433EB66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>
            <a:extLst>
              <a:ext uri="{FF2B5EF4-FFF2-40B4-BE49-F238E27FC236}">
                <a16:creationId xmlns:a16="http://schemas.microsoft.com/office/drawing/2014/main" xmlns="" id="{79311C47-F7AB-46DF-911B-8A18B25975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7A5BC7FA-2A8F-4C00-BF8D-85AE95F3803B}" type="slidenum">
              <a:rPr lang="en-US" altLang="en-US"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xmlns="" id="{4BACDE31-FAC6-484D-B679-84D4734C97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xmlns="" id="{AF1C660C-85C3-44DC-B351-84A7FEC205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xmlns="" id="{AD30CC9D-7DD3-44B2-A8FC-073E926D45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9C0FE232-0859-4FEB-B794-69908630F257}" type="slidenum">
              <a:rPr lang="en-US" altLang="en-US"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xmlns="" id="{23748D27-ADCC-4859-912A-07FA268013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xmlns="" id="{E5E0810E-A480-4FF7-B73F-667996217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>
            <a:extLst>
              <a:ext uri="{FF2B5EF4-FFF2-40B4-BE49-F238E27FC236}">
                <a16:creationId xmlns:a16="http://schemas.microsoft.com/office/drawing/2014/main" xmlns="" id="{37028435-25E6-4A3F-B20A-EB7193F776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61533BA6-63EA-4C8E-83D6-D75ED0A0DEDD}" type="slidenum">
              <a:rPr lang="en-US" altLang="en-US"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xmlns="" id="{60FDCA58-DEE3-4954-8951-F43ECB200C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xmlns="" id="{346113F0-86BE-41CA-9B9F-A08D697B7A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>
            <a:extLst>
              <a:ext uri="{FF2B5EF4-FFF2-40B4-BE49-F238E27FC236}">
                <a16:creationId xmlns:a16="http://schemas.microsoft.com/office/drawing/2014/main" xmlns="" id="{6792FF15-7A49-43D0-A115-585E2200E2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22923B9-B579-4C76-9C8F-F75E541564F1}" type="slidenum">
              <a:rPr lang="en-US" altLang="en-US"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xmlns="" id="{0CD7888D-A9DA-4CC5-A90D-5319A897CF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xmlns="" id="{8E4F605D-F0FE-4CA7-A649-128C342B2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>
            <a:extLst>
              <a:ext uri="{FF2B5EF4-FFF2-40B4-BE49-F238E27FC236}">
                <a16:creationId xmlns:a16="http://schemas.microsoft.com/office/drawing/2014/main" xmlns="" id="{37DD703A-9D9B-4A3C-94E4-94F0519663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ECCD7ED-0622-4446-BEE7-FC6134B518E5}" type="slidenum">
              <a:rPr lang="en-US" altLang="en-US">
                <a:latin typeface="Times New Roman" panose="02020603050405020304" pitchFamily="18" charset="0"/>
              </a:rPr>
              <a:pPr/>
              <a:t>21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xmlns="" id="{5EED2E36-0063-4F32-BEBB-00285C49C2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xmlns="" id="{952F800A-2C32-447C-A000-2690B96256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>
            <a:extLst>
              <a:ext uri="{FF2B5EF4-FFF2-40B4-BE49-F238E27FC236}">
                <a16:creationId xmlns:a16="http://schemas.microsoft.com/office/drawing/2014/main" xmlns="" id="{A4AF2CC2-7843-4103-B4FD-A7AAC6D1D6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024F6B0-400A-4243-88CD-37282AB90F11}" type="slidenum">
              <a:rPr lang="en-US" altLang="en-US">
                <a:latin typeface="Times New Roman" panose="02020603050405020304" pitchFamily="18" charset="0"/>
              </a:rPr>
              <a:pPr/>
              <a:t>24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xmlns="" id="{C1843D4D-D422-4E71-885E-FB6A7F165B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xmlns="" id="{49A406CF-8133-4241-A273-A716941B1C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>
            <a:extLst>
              <a:ext uri="{FF2B5EF4-FFF2-40B4-BE49-F238E27FC236}">
                <a16:creationId xmlns:a16="http://schemas.microsoft.com/office/drawing/2014/main" xmlns="" id="{6628516B-41BA-4A5F-B9F6-4374FDE052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C586326-4BC7-4B67-B6D0-BCE4326A5AA3}" type="slidenum">
              <a:rPr lang="en-US" altLang="en-US">
                <a:latin typeface="Times New Roman" panose="02020603050405020304" pitchFamily="18" charset="0"/>
              </a:rPr>
              <a:pPr/>
              <a:t>25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xmlns="" id="{70E7C568-95D9-4222-9AF6-17DB50942F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xmlns="" id="{A40EED6A-BEA4-4846-8DD6-49230CEDD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xmlns="" id="{F916C152-73D8-464B-99EE-F6F1FA4B18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A929230-05BF-4F8E-AAC6-9C2CABFA3A36}" type="slidenum">
              <a:rPr lang="en-US" altLang="en-US">
                <a:latin typeface="Times New Roman" panose="02020603050405020304" pitchFamily="18" charset="0"/>
              </a:rPr>
              <a:pPr/>
              <a:t>26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xmlns="" id="{79BA3C69-44B1-47E2-A112-EC9A898C7F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xmlns="" id="{836193AF-01D3-4E16-BA42-54D7E3B299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xmlns="" id="{6DE0041D-EB20-44A4-B890-E4F7209FD8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844A5C6-97A1-4829-A483-FFE95AC41A71}" type="slidenum">
              <a:rPr lang="en-US" altLang="en-US">
                <a:latin typeface="Times New Roman" panose="02020603050405020304" pitchFamily="18" charset="0"/>
              </a:rPr>
              <a:pPr/>
              <a:t>27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xmlns="" id="{FCB85357-8A0A-45B1-93B2-226D274F65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xmlns="" id="{46F5FF3A-C78E-4E91-9558-6F09843B9E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>
            <a:extLst>
              <a:ext uri="{FF2B5EF4-FFF2-40B4-BE49-F238E27FC236}">
                <a16:creationId xmlns:a16="http://schemas.microsoft.com/office/drawing/2014/main" xmlns="" id="{1132B9CC-18EE-4478-8D12-79FCC5CB98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F627E375-79F8-453D-B390-C386C8FE8BB0}" type="slidenum">
              <a:rPr lang="en-US" altLang="en-US"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D46E798B-69C3-4350-B87E-8BCD5B93D3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CC55E9DD-8D6A-4B1C-8480-D1203C92F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xmlns="" id="{AC5AB899-77D3-455F-9B21-6A69A2B369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47394D91-CE4B-4811-9F12-1C1C3BA044FD}" type="slidenum">
              <a:rPr lang="en-US" altLang="en-US">
                <a:latin typeface="Times New Roman" panose="02020603050405020304" pitchFamily="18" charset="0"/>
              </a:rPr>
              <a:pPr/>
              <a:t>28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xmlns="" id="{52DB2037-C37A-4CA1-BD76-5F7585DE66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xmlns="" id="{07AB9C24-6195-4426-8F5C-F51C8B6148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>
            <a:extLst>
              <a:ext uri="{FF2B5EF4-FFF2-40B4-BE49-F238E27FC236}">
                <a16:creationId xmlns:a16="http://schemas.microsoft.com/office/drawing/2014/main" xmlns="" id="{FCF99593-3D61-45EC-AE3E-666EA11677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9A47E08D-E788-4793-A447-675472F508F1}" type="slidenum">
              <a:rPr lang="en-US" altLang="en-US">
                <a:latin typeface="Times New Roman" panose="02020603050405020304" pitchFamily="18" charset="0"/>
              </a:rPr>
              <a:pPr/>
              <a:t>29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xmlns="" id="{8F011B3B-A08E-470C-A349-615B552E8C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xmlns="" id="{F0EC2961-88E3-4417-B379-0A1B1AAAF9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>
            <a:extLst>
              <a:ext uri="{FF2B5EF4-FFF2-40B4-BE49-F238E27FC236}">
                <a16:creationId xmlns:a16="http://schemas.microsoft.com/office/drawing/2014/main" xmlns="" id="{30159211-0323-4C37-9CD9-29B8BAD080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0CE425D2-AF5D-4132-9A2F-C7A3D296DE2A}" type="slidenum">
              <a:rPr lang="en-US" altLang="en-US">
                <a:latin typeface="Times New Roman" panose="02020603050405020304" pitchFamily="18" charset="0"/>
              </a:rPr>
              <a:pPr/>
              <a:t>30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xmlns="" id="{8B34BB0D-33CC-42F0-82C9-4C7D28821B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xmlns="" id="{06996B81-6007-4913-82D9-A0BE6BDC1E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>
            <a:extLst>
              <a:ext uri="{FF2B5EF4-FFF2-40B4-BE49-F238E27FC236}">
                <a16:creationId xmlns:a16="http://schemas.microsoft.com/office/drawing/2014/main" xmlns="" id="{FAC21EC5-CA2D-46EA-97C3-F21B8C2A09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A33DEFD-8CE8-4151-BD0F-A1B90B603367}" type="slidenum">
              <a:rPr lang="en-US" altLang="en-US">
                <a:latin typeface="Times New Roman" panose="02020603050405020304" pitchFamily="18" charset="0"/>
              </a:rPr>
              <a:pPr/>
              <a:t>31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xmlns="" id="{39EAC599-FAF6-4398-BBBD-0FB3C67A48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xmlns="" id="{CF563622-5D37-42A4-B057-9D3EA55C5F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xmlns="" id="{D6E12682-9701-4F39-BB3E-92E4FC21CC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47598336-7757-4016-8252-3D560ED463A8}" type="slidenum">
              <a:rPr lang="en-US" altLang="en-US">
                <a:latin typeface="Times New Roman" panose="02020603050405020304" pitchFamily="18" charset="0"/>
              </a:rPr>
              <a:pPr/>
              <a:t>32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xmlns="" id="{FE593242-7A5A-4B00-BA3E-61851F35DF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xmlns="" id="{EF75FE67-284F-41B4-A1B6-F34F94944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>
            <a:extLst>
              <a:ext uri="{FF2B5EF4-FFF2-40B4-BE49-F238E27FC236}">
                <a16:creationId xmlns:a16="http://schemas.microsoft.com/office/drawing/2014/main" xmlns="" id="{7961B956-A0C3-490F-AA7C-63E1D3F153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44E0DDC-DEED-4536-B61A-5F0C9D5EB9D2}" type="slidenum">
              <a:rPr lang="en-US" altLang="en-US">
                <a:latin typeface="Times New Roman" panose="02020603050405020304" pitchFamily="18" charset="0"/>
              </a:rPr>
              <a:pPr/>
              <a:t>33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xmlns="" id="{2E350ED2-0623-4ED7-B1A2-C3ED085450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xmlns="" id="{025808C0-0E5E-4B5C-8D23-736C3CFF2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>
            <a:extLst>
              <a:ext uri="{FF2B5EF4-FFF2-40B4-BE49-F238E27FC236}">
                <a16:creationId xmlns:a16="http://schemas.microsoft.com/office/drawing/2014/main" xmlns="" id="{53DE3335-3CD8-4BE6-8520-4541D24D5D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0FF74AF4-5110-4B4D-8D5F-3D303766ACDC}" type="slidenum">
              <a:rPr lang="en-US" altLang="en-US">
                <a:latin typeface="Times New Roman" panose="02020603050405020304" pitchFamily="18" charset="0"/>
              </a:rPr>
              <a:pPr/>
              <a:t>35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xmlns="" id="{CD171C36-DE07-41E4-B9A5-C9C9558E4C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xmlns="" id="{732FE629-FE3C-488F-8CC2-E0AB0D48F2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xmlns="" id="{C4B30BFB-1565-48F8-9931-E4896EF528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A584267-1E93-4193-AB8C-7CE8D18E655B}" type="slidenum">
              <a:rPr lang="en-US" altLang="en-US">
                <a:latin typeface="Times New Roman" panose="02020603050405020304" pitchFamily="18" charset="0"/>
              </a:rPr>
              <a:pPr/>
              <a:t>36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xmlns="" id="{5D799F1C-1708-4226-A08B-131126238D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xmlns="" id="{C8D6CD20-A953-4B1C-8FD6-276535612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>
            <a:extLst>
              <a:ext uri="{FF2B5EF4-FFF2-40B4-BE49-F238E27FC236}">
                <a16:creationId xmlns:a16="http://schemas.microsoft.com/office/drawing/2014/main" xmlns="" id="{7EFC8381-020E-475F-9CBF-F1C9278751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4BB14BB-F15E-4364-9A5F-D46CF6966674}" type="slidenum">
              <a:rPr lang="en-US" altLang="en-US">
                <a:latin typeface="Times New Roman" panose="02020603050405020304" pitchFamily="18" charset="0"/>
              </a:rPr>
              <a:pPr/>
              <a:t>37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xmlns="" id="{E839460C-E25F-4936-8FC3-1571CCB8EF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xmlns="" id="{1A1B5A7B-2C6F-4732-B6FF-6CAE4DD684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>
            <a:extLst>
              <a:ext uri="{FF2B5EF4-FFF2-40B4-BE49-F238E27FC236}">
                <a16:creationId xmlns:a16="http://schemas.microsoft.com/office/drawing/2014/main" xmlns="" id="{CA973F4B-8029-49E1-8C56-41A7E92407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2B14046-5666-41B3-886D-062DE8244CAC}" type="slidenum">
              <a:rPr lang="en-US" altLang="en-US">
                <a:latin typeface="Times New Roman" panose="02020603050405020304" pitchFamily="18" charset="0"/>
              </a:rPr>
              <a:pPr/>
              <a:t>38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xmlns="" id="{B0F8AA49-F542-42B6-975E-C7F0EFD76C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xmlns="" id="{26BCD7B1-5B82-46B6-AA4C-B0F269BAC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>
            <a:extLst>
              <a:ext uri="{FF2B5EF4-FFF2-40B4-BE49-F238E27FC236}">
                <a16:creationId xmlns:a16="http://schemas.microsoft.com/office/drawing/2014/main" xmlns="" id="{AD5D30B1-CAA9-4C7E-82FB-CACCC63DF9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5FC752A8-8EC3-41CB-8B59-F3DE3C42BF38}" type="slidenum">
              <a:rPr lang="en-US" altLang="en-US"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FA5E4639-96B8-4F2E-9BDC-7323C84004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7256AD8A-0021-4843-A1C4-5D5EB55E5C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>
            <a:extLst>
              <a:ext uri="{FF2B5EF4-FFF2-40B4-BE49-F238E27FC236}">
                <a16:creationId xmlns:a16="http://schemas.microsoft.com/office/drawing/2014/main" xmlns="" id="{1CEC2E7B-5B2B-4EB2-AAAD-E5691A6EDE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F5A80C5E-8E4D-4DA5-A27C-ECDA1D1CE610}" type="slidenum">
              <a:rPr lang="en-US" altLang="en-US">
                <a:latin typeface="Times New Roman" panose="02020603050405020304" pitchFamily="18" charset="0"/>
              </a:rPr>
              <a:pPr/>
              <a:t>39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xmlns="" id="{E1E57FEC-A475-42F5-B967-B10F8AB19A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xmlns="" id="{648F885B-5E1A-4E3A-B4EE-EBC0DC8DB0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>
            <a:extLst>
              <a:ext uri="{FF2B5EF4-FFF2-40B4-BE49-F238E27FC236}">
                <a16:creationId xmlns:a16="http://schemas.microsoft.com/office/drawing/2014/main" xmlns="" id="{49EC4C22-398C-4206-BB0C-E5D96B8496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A8FE1507-F8C6-4550-9308-FC6BF0D09833}" type="slidenum">
              <a:rPr lang="en-US" altLang="en-US">
                <a:latin typeface="Times New Roman" panose="02020603050405020304" pitchFamily="18" charset="0"/>
              </a:rPr>
              <a:pPr/>
              <a:t>40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xmlns="" id="{38DB72F6-E0EC-4635-B4F5-D9ECFAF7C4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xmlns="" id="{B98D8344-5E35-4121-8B1D-84F0EB7D9F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>
            <a:extLst>
              <a:ext uri="{FF2B5EF4-FFF2-40B4-BE49-F238E27FC236}">
                <a16:creationId xmlns:a16="http://schemas.microsoft.com/office/drawing/2014/main" xmlns="" id="{04A8DED5-9BEB-4215-BE0F-7C846434FD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9B925D9D-7534-4064-99E1-C9780FC489DC}" type="slidenum">
              <a:rPr lang="en-US" altLang="en-US">
                <a:latin typeface="Times New Roman" panose="02020603050405020304" pitchFamily="18" charset="0"/>
              </a:rPr>
              <a:pPr/>
              <a:t>41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xmlns="" id="{80D493A7-4A45-4901-915C-EC9EF0A661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xmlns="" id="{21F78BDF-9E0C-4AA4-8E28-044D8E9941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>
            <a:extLst>
              <a:ext uri="{FF2B5EF4-FFF2-40B4-BE49-F238E27FC236}">
                <a16:creationId xmlns:a16="http://schemas.microsoft.com/office/drawing/2014/main" xmlns="" id="{11BBF78D-E4AF-4A4D-839B-A0D51076B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2DB419FD-7D0A-4AA8-B70F-F67AF9A664FE}" type="slidenum">
              <a:rPr lang="en-US" altLang="en-US">
                <a:latin typeface="Times New Roman" panose="02020603050405020304" pitchFamily="18" charset="0"/>
              </a:rPr>
              <a:pPr/>
              <a:t>42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xmlns="" id="{E5BDA589-16EC-4BAC-BF6D-353F0ABD11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xmlns="" id="{DAF7CE04-5998-40E0-8D26-F2F5186252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>
            <a:extLst>
              <a:ext uri="{FF2B5EF4-FFF2-40B4-BE49-F238E27FC236}">
                <a16:creationId xmlns:a16="http://schemas.microsoft.com/office/drawing/2014/main" xmlns="" id="{5079486D-A568-4512-97A1-83E8EED762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4413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04413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04413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04413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04413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04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04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04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04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355255A-768F-4DA6-9FB2-D6327BA5FA1D}" type="slidenum">
              <a:rPr lang="en-US" altLang="en-US" smtClean="0"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xmlns="" id="{A1A371DD-73C6-47EE-A578-8E86506CF7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xmlns="" id="{98E01DCC-7830-4805-92C8-F11675DBC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>
            <a:extLst>
              <a:ext uri="{FF2B5EF4-FFF2-40B4-BE49-F238E27FC236}">
                <a16:creationId xmlns:a16="http://schemas.microsoft.com/office/drawing/2014/main" xmlns="" id="{9DFB9DE9-23F1-4586-8476-EB7515F086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CC4D9A07-B147-4B83-A52B-9062A420958D}" type="slidenum">
              <a:rPr lang="en-US" altLang="en-US"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4990E245-8548-4FEA-8094-0CB87CE401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90ACF84F-14F0-44C1-87FE-68D25CB11C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xmlns="" id="{91A421C3-D251-468B-8986-49310FCBB5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132B5525-892E-4BC9-B86F-030983BEA0EC}" type="slidenum">
              <a:rPr lang="en-US" altLang="en-US">
                <a:latin typeface="Times New Roman" panose="02020603050405020304" pitchFamily="18" charset="0"/>
              </a:rPr>
              <a:pPr/>
              <a:t>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87EA6A59-C89E-4757-AE6C-872BEFC906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EEA8330E-5E62-48F6-9094-D7C8ED9BC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xmlns="" id="{82DC06A2-6609-45C8-BDEC-A716F778D1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4EB62495-4ED4-41CA-BD1C-15D6C682AAAD}" type="slidenum">
              <a:rPr lang="en-US" altLang="en-US">
                <a:latin typeface="Times New Roman" panose="02020603050405020304" pitchFamily="18" charset="0"/>
              </a:rPr>
              <a:pPr/>
              <a:t>11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B340B1FD-4D5A-405F-BAC9-0F32DCF3A4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69FBEA20-FF0E-408A-AFC5-16ED6CDFE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xmlns="" id="{689F2254-CEAC-49B1-BE0A-D6CB96F435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8CD41B5E-17FB-4D46-9362-847B144758B3}" type="slidenum">
              <a:rPr lang="en-US" altLang="en-US">
                <a:latin typeface="Times New Roman" panose="02020603050405020304" pitchFamily="18" charset="0"/>
              </a:rPr>
              <a:pPr/>
              <a:t>12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4B1FD14C-9281-442C-8C41-64B3BE6376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594DEA45-1A08-4C66-97F7-6168200CE9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xmlns="" id="{9A353AA0-75CC-497D-91B9-904D63A07C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22296" indent="-277806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11225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55571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00204" indent="-222245" defTabSz="913674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44469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88918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33367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778164" indent="-222245" defTabSz="9136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EC6E1ECD-C743-4D6B-BD89-29F8B07C8DD9}" type="slidenum">
              <a:rPr lang="en-US" altLang="en-US"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9367321B-5D3F-40F6-873F-A0784A9360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xmlns="" id="{27737192-9A86-4917-AA29-F5DDF1F61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Bahnschrif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Bahnschrif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 userDrawn="1"/>
        </p:nvSpPr>
        <p:spPr>
          <a:xfrm>
            <a:off x="0" y="3649464"/>
            <a:ext cx="9144000" cy="28803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7790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658326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03028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ahnschrift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TextBox 6"/>
          <p:cNvSpPr txBox="1"/>
          <p:nvPr userDrawn="1"/>
        </p:nvSpPr>
        <p:spPr>
          <a:xfrm>
            <a:off x="6560740" y="6393338"/>
            <a:ext cx="222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Sheli</a:t>
            </a:r>
            <a:r>
              <a:rPr lang="en-GB" dirty="0" smtClean="0"/>
              <a:t> </a:t>
            </a:r>
            <a:r>
              <a:rPr lang="en-GB" dirty="0" err="1" smtClean="0"/>
              <a:t>Sinha</a:t>
            </a:r>
            <a:r>
              <a:rPr lang="en-GB" dirty="0" smtClean="0"/>
              <a:t> </a:t>
            </a:r>
            <a:r>
              <a:rPr lang="en-GB" dirty="0" err="1" smtClean="0"/>
              <a:t>Chaudhuri</a:t>
            </a:r>
            <a:endParaRPr lang="en-IN" dirty="0"/>
          </a:p>
        </p:txBody>
      </p:sp>
      <p:pic>
        <p:nvPicPr>
          <p:cNvPr id="1026" name="Picture 2" descr="What is an Operating System?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0" y="6031982"/>
            <a:ext cx="2843808" cy="8260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0814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6474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29338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96801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06271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2722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161357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373880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25765-6E83-4CEA-8A9A-5725CD40EA21}" type="datetimeFigureOut">
              <a:rPr lang="en-IN" smtClean="0"/>
              <a:pPr/>
              <a:t>27-04-2022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ECB64-9CEA-4340-9562-BD834BE4FCA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82041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6400800" cy="1752600"/>
          </a:xfrm>
        </p:spPr>
        <p:txBody>
          <a:bodyPr/>
          <a:lstStyle/>
          <a:p>
            <a:r>
              <a:rPr lang="en-GB" dirty="0" err="1" smtClean="0">
                <a:solidFill>
                  <a:srgbClr val="C00000"/>
                </a:solidFill>
              </a:rPr>
              <a:t>Sheli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Sinha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Chaudhuri</a:t>
            </a:r>
            <a:endParaRPr lang="en-GB" dirty="0" smtClean="0">
              <a:solidFill>
                <a:srgbClr val="C00000"/>
              </a:solidFill>
            </a:endParaRPr>
          </a:p>
          <a:p>
            <a:r>
              <a:rPr lang="en-GB" dirty="0" smtClean="0">
                <a:solidFill>
                  <a:srgbClr val="C00000"/>
                </a:solidFill>
              </a:rPr>
              <a:t>Professor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ETCE Department</a:t>
            </a:r>
            <a:endParaRPr lang="en-IN" dirty="0" smtClean="0">
              <a:solidFill>
                <a:srgbClr val="C00000"/>
              </a:solidFill>
            </a:endParaRPr>
          </a:p>
          <a:p>
            <a:endParaRPr lang="en-IN" dirty="0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6267CC3E-EC1E-46E0-9E0F-27020BA348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71475" y="1900238"/>
            <a:ext cx="8458200" cy="1143000"/>
          </a:xfrm>
          <a:noFill/>
        </p:spPr>
        <p:txBody>
          <a:bodyPr/>
          <a:lstStyle/>
          <a:p>
            <a:pPr eaLnBrk="1" hangingPunct="1"/>
            <a:r>
              <a:rPr lang="en-US" altLang="en-US" dirty="0"/>
              <a:t>Chapter </a:t>
            </a:r>
            <a:r>
              <a:rPr lang="en-US" altLang="en-US" dirty="0" smtClean="0"/>
              <a:t>8:  Deadlocks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36325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Resource Allocation Graph with a Cycle But no Deadlock</a:t>
            </a:r>
            <a:endParaRPr lang="en-US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xmlns="" id="{CC72185A-FCE6-4038-BA8E-B2DF5B5E46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02852"/>
            <a:ext cx="3657600" cy="4672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xmlns="" id="{F368CA74-5723-4606-85F5-095271A5A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36379"/>
            <a:ext cx="82296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Basic Facts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xmlns="" id="{7CA9EB25-8907-4C31-9562-78429BD39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5188" y="1217613"/>
            <a:ext cx="7635000" cy="4400550"/>
          </a:xfrm>
        </p:spPr>
        <p:txBody>
          <a:bodyPr/>
          <a:lstStyle/>
          <a:p>
            <a:r>
              <a:rPr lang="en-US" altLang="en-US" dirty="0"/>
              <a:t>If graph contains no cycles </a:t>
            </a:r>
            <a:r>
              <a:rPr lang="en-US" altLang="en-US" dirty="0">
                <a:sym typeface="Symbol" panose="05050102010706020507" pitchFamily="18" charset="2"/>
              </a:rPr>
              <a:t> no deadlock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If graph contains a cycle </a:t>
            </a:r>
          </a:p>
          <a:p>
            <a:pPr lvl="1"/>
            <a:r>
              <a:rPr lang="en-US" altLang="en-US" dirty="0">
                <a:sym typeface="Symbol" panose="05050102010706020507" pitchFamily="18" charset="2"/>
              </a:rPr>
              <a:t>if only one instance per resource type, then deadlock</a:t>
            </a:r>
          </a:p>
          <a:p>
            <a:pPr lvl="1"/>
            <a:r>
              <a:rPr lang="en-US" altLang="en-US" dirty="0">
                <a:sym typeface="Symbol" panose="05050102010706020507" pitchFamily="18" charset="2"/>
              </a:rPr>
              <a:t>if several instances per resource type, possibility of deadlock</a:t>
            </a:r>
          </a:p>
        </p:txBody>
      </p:sp>
    </p:spTree>
    <p:extLst>
      <p:ext uri="{BB962C8B-B14F-4D97-AF65-F5344CB8AC3E}">
        <p14:creationId xmlns="" xmlns:p14="http://schemas.microsoft.com/office/powerpoint/2010/main" val="4073381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xmlns="" id="{4E6DC195-A097-4489-91F0-0823981969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9663" y="214313"/>
            <a:ext cx="7577137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Methods for Handling Deadlocks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xmlns="" id="{0B1974F3-B27D-4398-888B-6020EB15E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2649" y="1198563"/>
            <a:ext cx="7577137" cy="3295650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Ensure that the system will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never</a:t>
            </a:r>
            <a:r>
              <a:rPr lang="en-US" altLang="en-US" dirty="0"/>
              <a:t> enter a deadlock state:</a:t>
            </a:r>
          </a:p>
          <a:p>
            <a:pPr lvl="1"/>
            <a:r>
              <a:rPr lang="en-US" altLang="en-US" dirty="0"/>
              <a:t>Deadlock prevention</a:t>
            </a:r>
          </a:p>
          <a:p>
            <a:pPr lvl="1"/>
            <a:r>
              <a:rPr lang="en-US" altLang="en-US" dirty="0"/>
              <a:t>Deadlock avoidance</a:t>
            </a:r>
          </a:p>
          <a:p>
            <a:r>
              <a:rPr lang="en-US" altLang="en-US" dirty="0"/>
              <a:t>Allow the system to enter a deadlock state and then recover</a:t>
            </a:r>
          </a:p>
          <a:p>
            <a:r>
              <a:rPr lang="en-US" altLang="en-US" dirty="0"/>
              <a:t>Ignore the problem and pretend that deadlocks never occur in the system.</a:t>
            </a:r>
          </a:p>
        </p:txBody>
      </p:sp>
    </p:spTree>
    <p:extLst>
      <p:ext uri="{BB962C8B-B14F-4D97-AF65-F5344CB8AC3E}">
        <p14:creationId xmlns="" xmlns:p14="http://schemas.microsoft.com/office/powerpoint/2010/main" val="2412772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026">
            <a:extLst>
              <a:ext uri="{FF2B5EF4-FFF2-40B4-BE49-F238E27FC236}">
                <a16:creationId xmlns:a16="http://schemas.microsoft.com/office/drawing/2014/main" xmlns="" id="{93884E20-FE6E-43AF-8F05-40E2C3E8F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5825" y="226431"/>
            <a:ext cx="780097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Deadlock Prevention</a:t>
            </a:r>
          </a:p>
        </p:txBody>
      </p:sp>
      <p:sp>
        <p:nvSpPr>
          <p:cNvPr id="25602" name="Rectangle 1027">
            <a:extLst>
              <a:ext uri="{FF2B5EF4-FFF2-40B4-BE49-F238E27FC236}">
                <a16:creationId xmlns:a16="http://schemas.microsoft.com/office/drawing/2014/main" xmlns="" id="{248F74CB-A637-4326-83AD-A85531E46B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3773" y="1717511"/>
            <a:ext cx="7237084" cy="3822700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b="1" dirty="0"/>
              <a:t>Mutual Exclusion</a:t>
            </a:r>
            <a:r>
              <a:rPr lang="en-US" altLang="en-US" dirty="0"/>
              <a:t> – not required for sharable resources (e.g., read-only files); must hold for non-sharable resources</a:t>
            </a:r>
          </a:p>
          <a:p>
            <a:r>
              <a:rPr lang="en-US" altLang="en-US" b="1" dirty="0"/>
              <a:t>Hold and Wait</a:t>
            </a:r>
            <a:r>
              <a:rPr lang="en-US" altLang="en-US" dirty="0"/>
              <a:t> – must guarantee that whenever a process requests a resource, it does not hold any other resources</a:t>
            </a:r>
          </a:p>
          <a:p>
            <a:pPr lvl="1"/>
            <a:r>
              <a:rPr lang="en-US" altLang="en-US" dirty="0"/>
              <a:t>Require process to request and be allocated all its resources before it begins execution, or allow process to request resources only when the process has none allocated to it.</a:t>
            </a:r>
          </a:p>
          <a:p>
            <a:pPr lvl="1"/>
            <a:r>
              <a:rPr lang="en-US" altLang="en-US" dirty="0"/>
              <a:t>Low resource utilization; starvation possible</a:t>
            </a:r>
          </a:p>
        </p:txBody>
      </p:sp>
      <p:sp>
        <p:nvSpPr>
          <p:cNvPr id="25603" name="Text Box 1028">
            <a:extLst>
              <a:ext uri="{FF2B5EF4-FFF2-40B4-BE49-F238E27FC236}">
                <a16:creationId xmlns:a16="http://schemas.microsoft.com/office/drawing/2014/main" xmlns="" id="{9845B2D7-F006-41D6-8929-1B9EF427F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6" y="1196734"/>
            <a:ext cx="78009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dirty="0"/>
              <a:t>Invalidate one of the four necessary conditions for deadlock:</a:t>
            </a:r>
          </a:p>
        </p:txBody>
      </p:sp>
    </p:spTree>
    <p:extLst>
      <p:ext uri="{BB962C8B-B14F-4D97-AF65-F5344CB8AC3E}">
        <p14:creationId xmlns="" xmlns:p14="http://schemas.microsoft.com/office/powerpoint/2010/main" val="3656253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026">
            <a:extLst>
              <a:ext uri="{FF2B5EF4-FFF2-40B4-BE49-F238E27FC236}">
                <a16:creationId xmlns:a16="http://schemas.microsoft.com/office/drawing/2014/main" xmlns="" id="{5E79F7A0-88E3-48D2-89FF-125D5DE02D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3300" y="232005"/>
            <a:ext cx="76835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Deadlock Prevention (Cont.)</a:t>
            </a:r>
          </a:p>
        </p:txBody>
      </p:sp>
      <p:sp>
        <p:nvSpPr>
          <p:cNvPr id="27650" name="Rectangle 1027">
            <a:extLst>
              <a:ext uri="{FF2B5EF4-FFF2-40B4-BE49-F238E27FC236}">
                <a16:creationId xmlns:a16="http://schemas.microsoft.com/office/drawing/2014/main" xmlns="" id="{D9A7966E-2C18-4BF6-AF61-56D535306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085853"/>
            <a:ext cx="7683500" cy="4446588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b="1" dirty="0"/>
              <a:t>No Preemption</a:t>
            </a:r>
            <a:r>
              <a:rPr lang="en-US" altLang="en-US" dirty="0"/>
              <a:t>:</a:t>
            </a:r>
          </a:p>
          <a:p>
            <a:pPr lvl="1"/>
            <a:r>
              <a:rPr lang="en-US" altLang="en-US" dirty="0"/>
              <a:t>If a process that is holding some resources requests another resource that cannot be immediately allocated to it, then all resources currently being held are released</a:t>
            </a:r>
          </a:p>
          <a:p>
            <a:pPr lvl="1"/>
            <a:r>
              <a:rPr lang="en-US" altLang="en-US" dirty="0"/>
              <a:t>Preempted resources are added to the list of resources for which the process is waiting</a:t>
            </a:r>
          </a:p>
          <a:p>
            <a:pPr lvl="1"/>
            <a:r>
              <a:rPr lang="en-US" altLang="en-US" dirty="0"/>
              <a:t>Process will be restarted only when it can regain its old resources, as well as the new ones that it is requesting</a:t>
            </a:r>
          </a:p>
          <a:p>
            <a:r>
              <a:rPr lang="en-US" altLang="en-US" b="1" dirty="0"/>
              <a:t>Circular Wait:</a:t>
            </a:r>
          </a:p>
          <a:p>
            <a:pPr lvl="1"/>
            <a:r>
              <a:rPr lang="en-US" altLang="en-US" dirty="0"/>
              <a:t>Impose a total ordering of all resource types, and require that each process requests resources in an increasing order of enumeration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432210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>
            <a:extLst>
              <a:ext uri="{FF2B5EF4-FFF2-40B4-BE49-F238E27FC236}">
                <a16:creationId xmlns:a16="http://schemas.microsoft.com/office/drawing/2014/main" xmlns="" id="{C9BCC94F-DF14-4CEF-B307-FFDB8B7BD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Circular Wait</a:t>
            </a:r>
          </a:p>
        </p:txBody>
      </p:sp>
      <p:sp>
        <p:nvSpPr>
          <p:cNvPr id="92162" name="Content Placeholder 2">
            <a:extLst>
              <a:ext uri="{FF2B5EF4-FFF2-40B4-BE49-F238E27FC236}">
                <a16:creationId xmlns:a16="http://schemas.microsoft.com/office/drawing/2014/main" xmlns="" id="{58AB02F0-3B68-482D-A95F-2D1605DF3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450" y="1233488"/>
            <a:ext cx="8229600" cy="4810125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Invalidating the circular wait condition is most common.</a:t>
            </a:r>
          </a:p>
          <a:p>
            <a:r>
              <a:rPr lang="en-US" altLang="en-US" dirty="0"/>
              <a:t>Simply assign each resource (i.e., mutex locks) a unique number.</a:t>
            </a:r>
          </a:p>
          <a:p>
            <a:r>
              <a:rPr lang="en-US" altLang="en-US" dirty="0"/>
              <a:t>Resources must be acquired in order.</a:t>
            </a:r>
          </a:p>
          <a:p>
            <a:r>
              <a:rPr lang="en-US" altLang="en-US" dirty="0"/>
              <a:t>If:</a:t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first_mutex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  <a:b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second_mutex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5</a:t>
            </a:r>
            <a:b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code for 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thread_two</a:t>
            </a:r>
            <a:r>
              <a:rPr lang="en-US" altLang="en-US" dirty="0"/>
              <a:t> could not be </a:t>
            </a:r>
            <a:br>
              <a:rPr lang="en-US" altLang="en-US" dirty="0"/>
            </a:br>
            <a:r>
              <a:rPr lang="en-US" altLang="en-US" dirty="0"/>
              <a:t>written as follows:</a:t>
            </a:r>
          </a:p>
        </p:txBody>
      </p:sp>
      <p:pic>
        <p:nvPicPr>
          <p:cNvPr id="92163" name="Content Placeholder 4">
            <a:extLst>
              <a:ext uri="{FF2B5EF4-FFF2-40B4-BE49-F238E27FC236}">
                <a16:creationId xmlns:a16="http://schemas.microsoft.com/office/drawing/2014/main" xmlns="" id="{211EEBA5-828D-4DE4-9727-3740CF9D02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8450" y="2011363"/>
            <a:ext cx="3098800" cy="391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2164" name="Straight Arrow Connector 5">
            <a:extLst>
              <a:ext uri="{FF2B5EF4-FFF2-40B4-BE49-F238E27FC236}">
                <a16:creationId xmlns:a16="http://schemas.microsoft.com/office/drawing/2014/main" xmlns="" id="{6FD34B5C-0025-47BD-A2A2-5E565E3A22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63888" y="4160838"/>
            <a:ext cx="2214562" cy="576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  <p:extLst>
      <p:ext uri="{BB962C8B-B14F-4D97-AF65-F5344CB8AC3E}">
        <p14:creationId xmlns="" xmlns:p14="http://schemas.microsoft.com/office/powerpoint/2010/main" val="3012300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xmlns="" id="{CAFFD0F5-6606-4126-85B7-48E43CCCD1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3925" y="226431"/>
            <a:ext cx="776287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Deadlock Avoidance</a:t>
            </a:r>
          </a:p>
        </p:txBody>
      </p:sp>
      <p:sp>
        <p:nvSpPr>
          <p:cNvPr id="29698" name="Rectangle 3">
            <a:extLst>
              <a:ext uri="{FF2B5EF4-FFF2-40B4-BE49-F238E27FC236}">
                <a16:creationId xmlns:a16="http://schemas.microsoft.com/office/drawing/2014/main" xmlns="" id="{F316B56B-E9C7-4926-A854-188C569231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40971" y="1814513"/>
            <a:ext cx="7296539" cy="3783012"/>
          </a:xfrm>
        </p:spPr>
        <p:txBody>
          <a:bodyPr>
            <a:normAutofit fontScale="85000" lnSpcReduction="10000"/>
          </a:bodyPr>
          <a:lstStyle/>
          <a:p>
            <a:r>
              <a:rPr lang="en-US" altLang="en-US" dirty="0"/>
              <a:t>Simplest and most useful model requires that each process declare the </a:t>
            </a:r>
            <a:r>
              <a:rPr lang="en-US" altLang="en-US" b="1" i="1" dirty="0"/>
              <a:t>maximum number</a:t>
            </a:r>
            <a:r>
              <a:rPr lang="en-US" altLang="en-US" b="1" dirty="0"/>
              <a:t> </a:t>
            </a:r>
            <a:r>
              <a:rPr lang="en-US" altLang="en-US" dirty="0"/>
              <a:t>of resources of each type that it may need</a:t>
            </a:r>
          </a:p>
          <a:p>
            <a:r>
              <a:rPr lang="en-US" altLang="en-US" dirty="0"/>
              <a:t>The deadlock-avoidance algorithm dynamically examines the resource-allocation state to ensure that there can never be a circular-wait condition</a:t>
            </a:r>
          </a:p>
          <a:p>
            <a:r>
              <a:rPr lang="en-US" altLang="en-US" dirty="0"/>
              <a:t>Resource-allocation </a:t>
            </a:r>
            <a:r>
              <a:rPr lang="en-US" altLang="en-US" i="1" dirty="0"/>
              <a:t>state</a:t>
            </a:r>
            <a:r>
              <a:rPr lang="en-US" altLang="en-US" dirty="0"/>
              <a:t> is defined by the number of available and allocated resources, and the maximum demands of the processes</a:t>
            </a:r>
          </a:p>
        </p:txBody>
      </p:sp>
      <p:sp>
        <p:nvSpPr>
          <p:cNvPr id="29699" name="Text Box 4">
            <a:extLst>
              <a:ext uri="{FF2B5EF4-FFF2-40B4-BE49-F238E27FC236}">
                <a16:creationId xmlns:a16="http://schemas.microsoft.com/office/drawing/2014/main" xmlns="" id="{19AE85A0-D9E0-41AE-B1B3-22E783F9D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417" y="1098550"/>
            <a:ext cx="767909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dirty="0"/>
              <a:t>Requires that the system has some additional </a:t>
            </a:r>
            <a:r>
              <a:rPr kumimoji="0" lang="en-US" altLang="en-US" b="1" i="1" dirty="0"/>
              <a:t>a priori </a:t>
            </a:r>
            <a:r>
              <a:rPr kumimoji="0" lang="en-US" altLang="en-US" dirty="0"/>
              <a:t>information </a:t>
            </a:r>
            <a:br>
              <a:rPr kumimoji="0" lang="en-US" altLang="en-US" dirty="0"/>
            </a:br>
            <a:r>
              <a:rPr kumimoji="0" lang="en-US" altLang="en-US" dirty="0"/>
              <a:t>available</a:t>
            </a:r>
          </a:p>
        </p:txBody>
      </p:sp>
    </p:spTree>
    <p:extLst>
      <p:ext uri="{BB962C8B-B14F-4D97-AF65-F5344CB8AC3E}">
        <p14:creationId xmlns="" xmlns:p14="http://schemas.microsoft.com/office/powerpoint/2010/main" val="2504802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xmlns="" id="{60134717-6B8D-4E64-9AC7-D74C60478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9835"/>
            <a:ext cx="82296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Safe State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xmlns="" id="{EFC0A195-78EA-410E-9026-C9CEFE55CB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9163" y="1165225"/>
            <a:ext cx="7310438" cy="4914562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dirty="0"/>
              <a:t>When a process requests an available resource, system must decide if immediate allocation leaves the system in a safe state</a:t>
            </a:r>
          </a:p>
          <a:p>
            <a:r>
              <a:rPr lang="en-US" altLang="en-US" dirty="0"/>
              <a:t>System is in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safe state </a:t>
            </a:r>
            <a:r>
              <a:rPr lang="en-US" altLang="en-US" dirty="0"/>
              <a:t>if there exists a sequence &lt;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1</a:t>
            </a:r>
            <a:r>
              <a:rPr lang="en-US" altLang="en-US" i="1" dirty="0"/>
              <a:t>, P</a:t>
            </a:r>
            <a:r>
              <a:rPr lang="en-US" altLang="en-US" i="1" baseline="-25000" dirty="0"/>
              <a:t>2</a:t>
            </a:r>
            <a:r>
              <a:rPr lang="en-US" altLang="en-US" i="1" dirty="0"/>
              <a:t>, …,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&gt; of ALL the  processes  in the systems such that  for each P</a:t>
            </a:r>
            <a:r>
              <a:rPr lang="en-US" altLang="en-US" baseline="-25000" dirty="0"/>
              <a:t>i</a:t>
            </a:r>
            <a:r>
              <a:rPr lang="en-US" altLang="en-US" dirty="0"/>
              <a:t>, the resources that P</a:t>
            </a:r>
            <a:r>
              <a:rPr lang="en-US" altLang="en-US" baseline="-25000" dirty="0"/>
              <a:t>i </a:t>
            </a:r>
            <a:r>
              <a:rPr lang="en-US" altLang="en-US" dirty="0"/>
              <a:t>can still request can be satisfied by currently available resources + resources held by all the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, with</a:t>
            </a:r>
            <a:r>
              <a:rPr lang="en-US" altLang="en-US" i="1" dirty="0"/>
              <a:t> j </a:t>
            </a:r>
            <a:r>
              <a:rPr lang="en-US" altLang="en-US" dirty="0"/>
              <a:t>&lt; </a:t>
            </a:r>
            <a:r>
              <a:rPr lang="en-US" altLang="en-US" i="1" dirty="0"/>
              <a:t>I</a:t>
            </a:r>
            <a:endParaRPr lang="en-US" altLang="en-US" dirty="0"/>
          </a:p>
          <a:p>
            <a:r>
              <a:rPr lang="en-US" altLang="en-US" dirty="0"/>
              <a:t>That is:</a:t>
            </a:r>
          </a:p>
          <a:p>
            <a:pPr lvl="1"/>
            <a:r>
              <a:rPr lang="en-US" altLang="en-US" dirty="0"/>
              <a:t>If P</a:t>
            </a:r>
            <a:r>
              <a:rPr lang="en-US" altLang="en-US" baseline="-25000" dirty="0"/>
              <a:t>i</a:t>
            </a:r>
            <a:r>
              <a:rPr lang="en-US" altLang="en-US" dirty="0"/>
              <a:t> resource needs are not immediately available, then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 can wait until all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j</a:t>
            </a:r>
            <a:r>
              <a:rPr lang="en-US" altLang="en-US" i="1" dirty="0"/>
              <a:t> </a:t>
            </a:r>
            <a:r>
              <a:rPr lang="en-US" altLang="en-US" dirty="0"/>
              <a:t>have finished</a:t>
            </a:r>
          </a:p>
          <a:p>
            <a:pPr lvl="1"/>
            <a:r>
              <a:rPr lang="en-US" altLang="en-US" dirty="0"/>
              <a:t>When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 is finished,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 can obtain needed resources, execute, return allocated resources, and terminate</a:t>
            </a:r>
          </a:p>
          <a:p>
            <a:pPr lvl="1"/>
            <a:r>
              <a:rPr lang="en-US" altLang="en-US" dirty="0"/>
              <a:t>When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 terminates,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 </a:t>
            </a:r>
            <a:r>
              <a:rPr lang="en-US" altLang="en-US" baseline="-25000" dirty="0"/>
              <a:t>+1</a:t>
            </a:r>
            <a:r>
              <a:rPr lang="en-US" altLang="en-US" dirty="0"/>
              <a:t> can obtain its needed resources, and so on </a:t>
            </a:r>
          </a:p>
        </p:txBody>
      </p:sp>
    </p:spTree>
    <p:extLst>
      <p:ext uri="{BB962C8B-B14F-4D97-AF65-F5344CB8AC3E}">
        <p14:creationId xmlns="" xmlns:p14="http://schemas.microsoft.com/office/powerpoint/2010/main" val="3044341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xmlns="" id="{9E27B5FF-B4F4-4F92-A75E-BC8329853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36379"/>
            <a:ext cx="82296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Basic Facts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xmlns="" id="{015BDF1D-C0EA-4FC7-A293-BF12CBE7C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2337" y="1190625"/>
            <a:ext cx="7652495" cy="4414838"/>
          </a:xfrm>
        </p:spPr>
        <p:txBody>
          <a:bodyPr/>
          <a:lstStyle/>
          <a:p>
            <a:r>
              <a:rPr lang="en-US" altLang="en-US" dirty="0"/>
              <a:t>If a system is in safe state </a:t>
            </a:r>
            <a:r>
              <a:rPr lang="en-US" altLang="en-US" dirty="0">
                <a:sym typeface="Symbol" panose="05050102010706020507" pitchFamily="18" charset="2"/>
              </a:rPr>
              <a:t> no deadlocks</a:t>
            </a:r>
            <a:br>
              <a:rPr lang="en-US" altLang="en-US" dirty="0">
                <a:sym typeface="Symbol" panose="05050102010706020507" pitchFamily="18" charset="2"/>
              </a:rPr>
            </a:br>
            <a:endParaRPr lang="en-US" altLang="en-US" dirty="0">
              <a:sym typeface="Symbol" panose="05050102010706020507" pitchFamily="18" charset="2"/>
            </a:endParaRPr>
          </a:p>
          <a:p>
            <a:r>
              <a:rPr lang="en-US" altLang="en-US" dirty="0">
                <a:sym typeface="Symbol" panose="05050102010706020507" pitchFamily="18" charset="2"/>
              </a:rPr>
              <a:t>If a system is in unsafe state  possibility of deadlock</a:t>
            </a:r>
            <a:br>
              <a:rPr lang="en-US" altLang="en-US" dirty="0">
                <a:sym typeface="Symbol" panose="05050102010706020507" pitchFamily="18" charset="2"/>
              </a:rPr>
            </a:br>
            <a:endParaRPr lang="en-US" altLang="en-US" dirty="0">
              <a:sym typeface="Symbol" panose="05050102010706020507" pitchFamily="18" charset="2"/>
            </a:endParaRPr>
          </a:p>
          <a:p>
            <a:r>
              <a:rPr lang="en-US" altLang="en-US" dirty="0">
                <a:sym typeface="Symbol" panose="05050102010706020507" pitchFamily="18" charset="2"/>
              </a:rPr>
              <a:t>Avoidance  ensure that a system will never enter an unsafe state.</a:t>
            </a:r>
          </a:p>
        </p:txBody>
      </p:sp>
    </p:spTree>
    <p:extLst>
      <p:ext uri="{BB962C8B-B14F-4D97-AF65-F5344CB8AC3E}">
        <p14:creationId xmlns="" xmlns:p14="http://schemas.microsoft.com/office/powerpoint/2010/main" val="3605406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>Safe, Unsafe, Deadlock State </a:t>
            </a:r>
            <a:endParaRPr lang="en-US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xmlns="" id="{138FEED4-3700-4E13-BB16-66A99CC6BD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418" y="1242219"/>
            <a:ext cx="4777581" cy="4777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>
            <a:extLst>
              <a:ext uri="{FF2B5EF4-FFF2-40B4-BE49-F238E27FC236}">
                <a16:creationId xmlns:a16="http://schemas.microsoft.com/office/drawing/2014/main" xmlns="" id="{C20AB209-B0F9-420A-89E6-E8E9E50B2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6450" y="225461"/>
            <a:ext cx="788035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Outline</a:t>
            </a:r>
          </a:p>
        </p:txBody>
      </p:sp>
      <p:sp>
        <p:nvSpPr>
          <p:cNvPr id="7170" name="Rectangle 3">
            <a:extLst>
              <a:ext uri="{FF2B5EF4-FFF2-40B4-BE49-F238E27FC236}">
                <a16:creationId xmlns:a16="http://schemas.microsoft.com/office/drawing/2014/main" xmlns="" id="{1D54AC39-219B-4A2F-8A80-B3261E1F1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6450" y="1309170"/>
            <a:ext cx="7588250" cy="4530725"/>
          </a:xfrm>
        </p:spPr>
        <p:txBody>
          <a:bodyPr/>
          <a:lstStyle/>
          <a:p>
            <a:r>
              <a:rPr lang="en-US" altLang="en-US" dirty="0"/>
              <a:t>System Model</a:t>
            </a:r>
          </a:p>
          <a:p>
            <a:r>
              <a:rPr lang="en-US" altLang="en-US" dirty="0"/>
              <a:t>Deadlock Characterization</a:t>
            </a:r>
          </a:p>
          <a:p>
            <a:r>
              <a:rPr lang="en-US" altLang="en-US" dirty="0"/>
              <a:t>Methods for Handling Deadlocks</a:t>
            </a:r>
          </a:p>
          <a:p>
            <a:r>
              <a:rPr lang="en-US" altLang="en-US" dirty="0"/>
              <a:t>Deadlock Prevention</a:t>
            </a:r>
          </a:p>
          <a:p>
            <a:r>
              <a:rPr lang="en-US" altLang="en-US" dirty="0"/>
              <a:t>Deadlock Avoidance</a:t>
            </a:r>
          </a:p>
          <a:p>
            <a:r>
              <a:rPr lang="en-US" altLang="en-US" dirty="0"/>
              <a:t>Deadlock Detection </a:t>
            </a:r>
          </a:p>
          <a:p>
            <a:r>
              <a:rPr lang="en-US" altLang="en-US" dirty="0"/>
              <a:t>Recovery from Deadlock </a:t>
            </a:r>
          </a:p>
        </p:txBody>
      </p:sp>
    </p:spTree>
    <p:extLst>
      <p:ext uri="{BB962C8B-B14F-4D97-AF65-F5344CB8AC3E}">
        <p14:creationId xmlns="" xmlns:p14="http://schemas.microsoft.com/office/powerpoint/2010/main" val="11085645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xmlns="" id="{9D3210E7-ED94-41D3-A580-4892C80D77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1400" y="241336"/>
            <a:ext cx="76454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Avoidance Algorithms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xmlns="" id="{03BE1552-DFDD-4C2D-ABAD-33391FB8DA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1171575"/>
            <a:ext cx="6659562" cy="4483100"/>
          </a:xfrm>
        </p:spPr>
        <p:txBody>
          <a:bodyPr/>
          <a:lstStyle/>
          <a:p>
            <a:r>
              <a:rPr lang="en-US" altLang="en-US" dirty="0"/>
              <a:t>Single instance of a resource type</a:t>
            </a:r>
          </a:p>
          <a:p>
            <a:pPr lvl="1"/>
            <a:r>
              <a:rPr lang="en-US" altLang="en-US" dirty="0"/>
              <a:t>Use a resource-allocation graph</a:t>
            </a:r>
          </a:p>
          <a:p>
            <a:pPr lvl="1">
              <a:buFont typeface="Monotype Sorts" pitchFamily="-84" charset="2"/>
              <a:buNone/>
            </a:pPr>
            <a:endParaRPr lang="en-US" altLang="en-US" dirty="0"/>
          </a:p>
          <a:p>
            <a:r>
              <a:rPr lang="en-US" altLang="en-US" dirty="0"/>
              <a:t>Multiple instances of a resource type</a:t>
            </a:r>
          </a:p>
          <a:p>
            <a:pPr lvl="1"/>
            <a:r>
              <a:rPr lang="en-US" altLang="en-US" dirty="0"/>
              <a:t> Use the Banker</a:t>
            </a:r>
            <a:r>
              <a:rPr lang="ja-JP" altLang="en-US" dirty="0"/>
              <a:t>’</a:t>
            </a:r>
            <a:r>
              <a:rPr lang="en-US" altLang="ja-JP" dirty="0"/>
              <a:t>s Algorithm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3012938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xmlns="" id="{462E1847-7FBC-4E3E-907B-AD5F78E08F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2673" y="235762"/>
            <a:ext cx="8586527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Resource-Allocation Graph Scheme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xmlns="" id="{86FC01CE-3998-490A-BDE6-3A62137978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8837" y="1308100"/>
            <a:ext cx="7697333" cy="4483100"/>
          </a:xfrm>
        </p:spPr>
        <p:txBody>
          <a:bodyPr>
            <a:normAutofit fontScale="85000" lnSpcReduction="10000"/>
          </a:bodyPr>
          <a:lstStyle/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Claim edge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 </a:t>
            </a:r>
            <a:r>
              <a:rPr lang="en-US" altLang="en-US" i="1" dirty="0" err="1">
                <a:sym typeface="Symbol" panose="05050102010706020507" pitchFamily="18" charset="2"/>
              </a:rPr>
              <a:t>R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dirty="0">
                <a:sym typeface="Symbol" panose="05050102010706020507" pitchFamily="18" charset="2"/>
              </a:rPr>
              <a:t> indicated that process </a:t>
            </a:r>
            <a:r>
              <a:rPr lang="en-US" altLang="en-US" i="1" dirty="0" err="1">
                <a:sym typeface="Symbol" panose="05050102010706020507" pitchFamily="18" charset="2"/>
              </a:rPr>
              <a:t>P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dirty="0">
                <a:sym typeface="Symbol" panose="05050102010706020507" pitchFamily="18" charset="2"/>
              </a:rPr>
              <a:t> may request resource </a:t>
            </a:r>
            <a:r>
              <a:rPr lang="en-US" altLang="en-US" i="1" dirty="0" err="1">
                <a:sym typeface="Symbol" panose="05050102010706020507" pitchFamily="18" charset="2"/>
              </a:rPr>
              <a:t>R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dirty="0">
                <a:sym typeface="Symbol" panose="05050102010706020507" pitchFamily="18" charset="2"/>
              </a:rPr>
              <a:t>; represented by a dashed line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Claim edge converts to request edge when a process requests a resource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Request edge converted to an assignment edge when the  resource is allocated to the process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When a resource is released by a process, assignment edge reconverts to a claim edge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Resources must be claimed </a:t>
            </a:r>
            <a:r>
              <a:rPr lang="en-US" altLang="en-US" i="1" dirty="0">
                <a:sym typeface="Symbol" panose="05050102010706020507" pitchFamily="18" charset="2"/>
              </a:rPr>
              <a:t>a priori</a:t>
            </a:r>
            <a:r>
              <a:rPr lang="en-US" altLang="en-US" dirty="0">
                <a:sym typeface="Symbol" panose="05050102010706020507" pitchFamily="18" charset="2"/>
              </a:rPr>
              <a:t> in the system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12580148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altLang="en-US" dirty="0"/>
              <a:t>Resource-Allocation Graph</a:t>
            </a:r>
            <a:endParaRPr lang="en-IN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xmlns="" id="{971D754B-5ADF-443C-9EFE-EC7015D917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177189"/>
            <a:ext cx="4824536" cy="486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33238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Unsafe State In Resource-Allocation Graph</a:t>
            </a:r>
            <a:endParaRPr lang="en-IN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xmlns="" id="{F5B9B755-77BC-48DD-8A47-C57BD11236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332" y="1612754"/>
            <a:ext cx="4372924" cy="4408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92578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xmlns="" id="{0FB8F846-16AC-4967-ACDC-17AEF923D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34792"/>
            <a:ext cx="86868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Resource-Allocation Graph Algorithm</a:t>
            </a:r>
          </a:p>
        </p:txBody>
      </p:sp>
      <p:sp>
        <p:nvSpPr>
          <p:cNvPr id="46082" name="Rectangle 3">
            <a:extLst>
              <a:ext uri="{FF2B5EF4-FFF2-40B4-BE49-F238E27FC236}">
                <a16:creationId xmlns:a16="http://schemas.microsoft.com/office/drawing/2014/main" xmlns="" id="{0A7AE779-FF63-41A9-B5BD-D519561ABD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5015" y="1187450"/>
            <a:ext cx="7656512" cy="4303713"/>
          </a:xfrm>
        </p:spPr>
        <p:txBody>
          <a:bodyPr/>
          <a:lstStyle/>
          <a:p>
            <a:r>
              <a:rPr lang="en-US" altLang="en-US" dirty="0"/>
              <a:t>Suppose that process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i</a:t>
            </a:r>
            <a:r>
              <a:rPr lang="en-US" altLang="en-US" dirty="0"/>
              <a:t> requests a resource </a:t>
            </a:r>
            <a:r>
              <a:rPr lang="en-US" altLang="en-US" i="1" dirty="0" err="1">
                <a:sym typeface="Symbol" panose="05050102010706020507" pitchFamily="18" charset="2"/>
              </a:rPr>
              <a:t>R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endParaRPr lang="en-US" altLang="en-US" i="1" baseline="-25000" dirty="0">
              <a:sym typeface="Symbol" panose="05050102010706020507" pitchFamily="18" charset="2"/>
            </a:endParaRPr>
          </a:p>
          <a:p>
            <a:r>
              <a:rPr lang="en-US" altLang="en-US" dirty="0">
                <a:sym typeface="Symbol" panose="05050102010706020507" pitchFamily="18" charset="2"/>
              </a:rPr>
              <a:t>The request can be granted only if converting the request edge to an assignment edge does not result in the formation of a cycle in the resource allocation graph</a:t>
            </a:r>
          </a:p>
        </p:txBody>
      </p:sp>
    </p:spTree>
    <p:extLst>
      <p:ext uri="{BB962C8B-B14F-4D97-AF65-F5344CB8AC3E}">
        <p14:creationId xmlns="" xmlns:p14="http://schemas.microsoft.com/office/powerpoint/2010/main" val="3033556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xmlns="" id="{29A3144D-3E55-44DD-99C2-5A81499214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38549"/>
            <a:ext cx="77724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Banker’s Algorithm</a:t>
            </a:r>
          </a:p>
        </p:txBody>
      </p:sp>
      <p:sp>
        <p:nvSpPr>
          <p:cNvPr id="48130" name="Rectangle 3">
            <a:extLst>
              <a:ext uri="{FF2B5EF4-FFF2-40B4-BE49-F238E27FC236}">
                <a16:creationId xmlns:a16="http://schemas.microsoft.com/office/drawing/2014/main" xmlns="" id="{D051B137-35A8-4BCD-B97B-829EA95E2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8838" y="1128713"/>
            <a:ext cx="7706664" cy="4441825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Multiple instances of resources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Each process must a priori claim maximum use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When a process requests a resource it may have to wait  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When a process gets all its resources it must return them in a finite amount of time</a:t>
            </a:r>
          </a:p>
        </p:txBody>
      </p:sp>
    </p:spTree>
    <p:extLst>
      <p:ext uri="{BB962C8B-B14F-4D97-AF65-F5344CB8AC3E}">
        <p14:creationId xmlns="" xmlns:p14="http://schemas.microsoft.com/office/powerpoint/2010/main" val="9372772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xmlns="" id="{87FA0DF4-BE04-4A21-8DF8-1258C2593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/>
              <a:t>Data Structures for the Banker</a:t>
            </a:r>
            <a:r>
              <a:rPr lang="ja-JP" altLang="en-US" sz="3600" dirty="0"/>
              <a:t>’</a:t>
            </a:r>
            <a:r>
              <a:rPr lang="en-US" altLang="ja-JP" sz="3600" dirty="0"/>
              <a:t>s Algorithm </a:t>
            </a:r>
            <a:endParaRPr lang="en-US" altLang="en-US" sz="3600" dirty="0"/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xmlns="" id="{9D3FB76A-D010-4081-9D81-A9865380F0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2213" y="1654175"/>
            <a:ext cx="7370762" cy="4387850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b="1" dirty="0"/>
              <a:t>Available</a:t>
            </a:r>
            <a:r>
              <a:rPr lang="en-US" altLang="en-US" i="1" dirty="0"/>
              <a:t>:</a:t>
            </a:r>
            <a:r>
              <a:rPr lang="en-US" altLang="en-US" dirty="0"/>
              <a:t>  Vector of length </a:t>
            </a:r>
            <a:r>
              <a:rPr lang="en-US" altLang="en-US" i="1" dirty="0"/>
              <a:t>m</a:t>
            </a:r>
            <a:r>
              <a:rPr lang="en-US" altLang="en-US" dirty="0"/>
              <a:t>. If available [</a:t>
            </a:r>
            <a:r>
              <a:rPr lang="en-US" altLang="en-US" i="1" dirty="0"/>
              <a:t>j</a:t>
            </a:r>
            <a:r>
              <a:rPr lang="en-US" altLang="en-US" dirty="0"/>
              <a:t>] = </a:t>
            </a:r>
            <a:r>
              <a:rPr lang="en-US" altLang="en-US" i="1" dirty="0"/>
              <a:t>k</a:t>
            </a:r>
            <a:r>
              <a:rPr lang="en-US" altLang="en-US" dirty="0"/>
              <a:t>, there are</a:t>
            </a:r>
            <a:r>
              <a:rPr lang="en-US" altLang="en-US" i="1" dirty="0"/>
              <a:t> k</a:t>
            </a:r>
            <a:r>
              <a:rPr lang="en-US" altLang="en-US" dirty="0"/>
              <a:t> instances of resource type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r>
              <a:rPr lang="en-US" altLang="en-US" baseline="-25000" dirty="0"/>
              <a:t>  </a:t>
            </a:r>
            <a:r>
              <a:rPr lang="en-US" altLang="en-US" dirty="0"/>
              <a:t>available</a:t>
            </a:r>
          </a:p>
          <a:p>
            <a:endParaRPr lang="en-US" altLang="en-US" sz="800" dirty="0"/>
          </a:p>
          <a:p>
            <a:r>
              <a:rPr lang="en-US" altLang="en-US" b="1" dirty="0">
                <a:solidFill>
                  <a:srgbClr val="000000"/>
                </a:solidFill>
              </a:rPr>
              <a:t>Max</a:t>
            </a:r>
            <a:r>
              <a:rPr lang="en-US" altLang="en-US" i="1" dirty="0"/>
              <a:t>: n x m</a:t>
            </a:r>
            <a:r>
              <a:rPr lang="en-US" altLang="en-US" dirty="0"/>
              <a:t> matrix.  If </a:t>
            </a:r>
            <a:r>
              <a:rPr lang="en-US" altLang="en-US" i="1" dirty="0"/>
              <a:t>Max </a:t>
            </a:r>
            <a:r>
              <a:rPr lang="en-US" altLang="en-US" dirty="0"/>
              <a:t>[</a:t>
            </a:r>
            <a:r>
              <a:rPr lang="en-US" altLang="en-US" i="1" dirty="0" err="1"/>
              <a:t>i,j</a:t>
            </a:r>
            <a:r>
              <a:rPr lang="en-US" altLang="en-US" dirty="0"/>
              <a:t>] = </a:t>
            </a:r>
            <a:r>
              <a:rPr lang="en-US" altLang="en-US" i="1" dirty="0"/>
              <a:t>k</a:t>
            </a:r>
            <a:r>
              <a:rPr lang="en-US" altLang="en-US" dirty="0"/>
              <a:t>, then process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may request at most</a:t>
            </a:r>
            <a:r>
              <a:rPr lang="en-US" altLang="en-US" i="1" dirty="0"/>
              <a:t> k </a:t>
            </a:r>
            <a:r>
              <a:rPr lang="en-US" altLang="en-US" dirty="0"/>
              <a:t>instances of resource type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endParaRPr lang="en-US" altLang="en-US" i="1" baseline="-25000" dirty="0"/>
          </a:p>
          <a:p>
            <a:endParaRPr lang="en-US" altLang="en-US" sz="800" i="1" baseline="-25000" dirty="0"/>
          </a:p>
          <a:p>
            <a:r>
              <a:rPr lang="en-US" altLang="en-US" b="1" dirty="0">
                <a:solidFill>
                  <a:srgbClr val="000000"/>
                </a:solidFill>
              </a:rPr>
              <a:t>Allocation</a:t>
            </a:r>
            <a:r>
              <a:rPr lang="en-US" altLang="en-US" i="1" dirty="0"/>
              <a:t>:  n </a:t>
            </a:r>
            <a:r>
              <a:rPr lang="en-US" altLang="en-US" dirty="0"/>
              <a:t>x</a:t>
            </a:r>
            <a:r>
              <a:rPr lang="en-US" altLang="en-US" i="1" dirty="0"/>
              <a:t> m</a:t>
            </a:r>
            <a:r>
              <a:rPr lang="en-US" altLang="en-US" dirty="0"/>
              <a:t> matrix.  If Allocation[</a:t>
            </a:r>
            <a:r>
              <a:rPr lang="en-US" altLang="en-US" i="1" dirty="0" err="1"/>
              <a:t>i,j</a:t>
            </a:r>
            <a:r>
              <a:rPr lang="en-US" altLang="en-US" dirty="0"/>
              <a:t>] = </a:t>
            </a:r>
            <a:r>
              <a:rPr lang="en-US" altLang="en-US" i="1" dirty="0"/>
              <a:t>k</a:t>
            </a:r>
            <a:r>
              <a:rPr lang="en-US" altLang="en-US" dirty="0"/>
              <a:t> then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i</a:t>
            </a:r>
            <a:r>
              <a:rPr lang="en-US" altLang="en-US" dirty="0"/>
              <a:t> is currently allocated </a:t>
            </a:r>
            <a:r>
              <a:rPr lang="en-US" altLang="en-US" i="1" dirty="0"/>
              <a:t>k</a:t>
            </a:r>
            <a:r>
              <a:rPr lang="en-US" altLang="en-US" dirty="0"/>
              <a:t> instances of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endParaRPr lang="en-US" altLang="en-US" i="1" baseline="-25000" dirty="0"/>
          </a:p>
          <a:p>
            <a:endParaRPr lang="en-US" altLang="en-US" sz="800" i="1" baseline="-25000" dirty="0"/>
          </a:p>
          <a:p>
            <a:r>
              <a:rPr lang="en-US" altLang="en-US" b="1" dirty="0">
                <a:solidFill>
                  <a:srgbClr val="000000"/>
                </a:solidFill>
              </a:rPr>
              <a:t>Need</a:t>
            </a:r>
            <a:r>
              <a:rPr lang="en-US" altLang="en-US" i="1" dirty="0"/>
              <a:t>:  n </a:t>
            </a:r>
            <a:r>
              <a:rPr lang="en-US" altLang="en-US" dirty="0"/>
              <a:t>x</a:t>
            </a:r>
            <a:r>
              <a:rPr lang="en-US" altLang="en-US" i="1" dirty="0"/>
              <a:t> m</a:t>
            </a:r>
            <a:r>
              <a:rPr lang="en-US" altLang="en-US" dirty="0"/>
              <a:t> matrix. If </a:t>
            </a:r>
            <a:r>
              <a:rPr lang="en-US" altLang="en-US" i="1" dirty="0"/>
              <a:t>Need</a:t>
            </a:r>
            <a:r>
              <a:rPr lang="en-US" altLang="en-US" dirty="0"/>
              <a:t>[</a:t>
            </a:r>
            <a:r>
              <a:rPr lang="en-US" altLang="en-US" i="1" dirty="0" err="1"/>
              <a:t>i,j</a:t>
            </a:r>
            <a:r>
              <a:rPr lang="en-US" altLang="en-US" dirty="0"/>
              <a:t>] =</a:t>
            </a:r>
            <a:r>
              <a:rPr lang="en-US" altLang="en-US" i="1" dirty="0"/>
              <a:t> k</a:t>
            </a:r>
            <a:r>
              <a:rPr lang="en-US" altLang="en-US" dirty="0"/>
              <a:t>, then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i</a:t>
            </a:r>
            <a:r>
              <a:rPr lang="en-US" altLang="en-US" dirty="0"/>
              <a:t> may need </a:t>
            </a:r>
            <a:r>
              <a:rPr lang="en-US" altLang="en-US" i="1" dirty="0"/>
              <a:t>k</a:t>
            </a:r>
            <a:r>
              <a:rPr lang="en-US" altLang="en-US" dirty="0"/>
              <a:t> more instances of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r>
              <a:rPr lang="en-US" altLang="en-US" baseline="-25000" dirty="0"/>
              <a:t> </a:t>
            </a:r>
            <a:r>
              <a:rPr lang="en-US" altLang="en-US" dirty="0"/>
              <a:t>to complete its task</a:t>
            </a:r>
          </a:p>
          <a:p>
            <a:pPr lvl="2">
              <a:buFont typeface="Webdings" panose="05030102010509060703" pitchFamily="18" charset="2"/>
              <a:buNone/>
            </a:pP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i="1" dirty="0"/>
              <a:t>Need</a:t>
            </a:r>
            <a:r>
              <a:rPr lang="en-US" altLang="en-US" dirty="0"/>
              <a:t> [</a:t>
            </a:r>
            <a:r>
              <a:rPr lang="en-US" altLang="en-US" i="1" dirty="0" err="1"/>
              <a:t>i,j</a:t>
            </a:r>
            <a:r>
              <a:rPr lang="en-US" altLang="en-US" i="1" dirty="0"/>
              <a:t>]</a:t>
            </a:r>
            <a:r>
              <a:rPr lang="en-US" altLang="en-US" dirty="0"/>
              <a:t> = </a:t>
            </a:r>
            <a:r>
              <a:rPr lang="en-US" altLang="en-US" i="1" dirty="0"/>
              <a:t>Max</a:t>
            </a:r>
            <a:r>
              <a:rPr lang="en-US" altLang="en-US" dirty="0"/>
              <a:t>[</a:t>
            </a:r>
            <a:r>
              <a:rPr lang="en-US" altLang="en-US" i="1" dirty="0" err="1"/>
              <a:t>i,j</a:t>
            </a:r>
            <a:r>
              <a:rPr lang="en-US" altLang="en-US" dirty="0"/>
              <a:t>] – </a:t>
            </a:r>
            <a:r>
              <a:rPr lang="en-US" altLang="en-US" i="1" dirty="0"/>
              <a:t>Allocation</a:t>
            </a:r>
            <a:r>
              <a:rPr lang="en-US" altLang="en-US" dirty="0"/>
              <a:t> [</a:t>
            </a:r>
            <a:r>
              <a:rPr lang="en-US" altLang="en-US" i="1" dirty="0" err="1"/>
              <a:t>i,j</a:t>
            </a:r>
            <a:r>
              <a:rPr lang="en-US" altLang="en-US" dirty="0"/>
              <a:t>]</a:t>
            </a:r>
          </a:p>
        </p:txBody>
      </p:sp>
      <p:sp>
        <p:nvSpPr>
          <p:cNvPr id="50179" name="Text Box 4">
            <a:extLst>
              <a:ext uri="{FF2B5EF4-FFF2-40B4-BE49-F238E27FC236}">
                <a16:creationId xmlns:a16="http://schemas.microsoft.com/office/drawing/2014/main" xmlns="" id="{AE86C5C3-E474-4D7C-8E73-3297B5AF2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0913" y="1108075"/>
            <a:ext cx="693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dirty="0"/>
              <a:t>Let </a:t>
            </a:r>
            <a:r>
              <a:rPr kumimoji="0" lang="en-US" altLang="en-US" i="1" dirty="0"/>
              <a:t>n</a:t>
            </a:r>
            <a:r>
              <a:rPr kumimoji="0" lang="en-US" altLang="en-US" dirty="0"/>
              <a:t> = number of processes, and </a:t>
            </a:r>
            <a:r>
              <a:rPr kumimoji="0" lang="en-US" altLang="en-US" i="1" dirty="0"/>
              <a:t>m </a:t>
            </a:r>
            <a:r>
              <a:rPr kumimoji="0" lang="en-US" altLang="en-US" dirty="0"/>
              <a:t>= number of resources types. </a:t>
            </a:r>
          </a:p>
        </p:txBody>
      </p:sp>
    </p:spTree>
    <p:extLst>
      <p:ext uri="{BB962C8B-B14F-4D97-AF65-F5344CB8AC3E}">
        <p14:creationId xmlns="" xmlns:p14="http://schemas.microsoft.com/office/powerpoint/2010/main" val="3017671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xmlns="" id="{2790C097-F637-4E56-9DE9-9732B5BC16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32005"/>
            <a:ext cx="82296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Safety Algorithm</a:t>
            </a:r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xmlns="" id="{3636911B-2CB1-426E-842A-DA9B08006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5825" y="1157288"/>
            <a:ext cx="7372350" cy="4943475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altLang="en-US" dirty="0"/>
              <a:t>Let </a:t>
            </a:r>
            <a:r>
              <a:rPr lang="en-US" altLang="en-US" b="1" i="1" dirty="0">
                <a:solidFill>
                  <a:srgbClr val="000000"/>
                </a:solidFill>
              </a:rPr>
              <a:t>Work</a:t>
            </a:r>
            <a:r>
              <a:rPr lang="en-US" altLang="en-US" i="1" dirty="0">
                <a:solidFill>
                  <a:srgbClr val="000000"/>
                </a:solidFill>
              </a:rPr>
              <a:t> </a:t>
            </a:r>
            <a:r>
              <a:rPr lang="en-US" altLang="en-US" dirty="0"/>
              <a:t>and </a:t>
            </a:r>
            <a:r>
              <a:rPr lang="en-US" altLang="en-US" b="1" i="1" dirty="0">
                <a:solidFill>
                  <a:srgbClr val="000000"/>
                </a:solidFill>
              </a:rPr>
              <a:t>Finish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/>
              <a:t>be vectors of length</a:t>
            </a:r>
            <a:r>
              <a:rPr lang="en-US" altLang="en-US" i="1" dirty="0"/>
              <a:t> m</a:t>
            </a:r>
            <a:r>
              <a:rPr lang="en-US" altLang="en-US" dirty="0"/>
              <a:t> and</a:t>
            </a:r>
            <a:r>
              <a:rPr lang="en-US" altLang="en-US" i="1" dirty="0"/>
              <a:t> n</a:t>
            </a:r>
            <a:r>
              <a:rPr lang="en-US" altLang="en-US" dirty="0"/>
              <a:t>, respectively.  Initialize:</a:t>
            </a:r>
          </a:p>
          <a:p>
            <a:pPr marL="1543050" lvl="3" indent="-342900">
              <a:lnSpc>
                <a:spcPct val="90000"/>
              </a:lnSpc>
              <a:buFontTx/>
              <a:buNone/>
            </a:pPr>
            <a:r>
              <a:rPr lang="en-US" altLang="en-US" b="1" i="1" dirty="0"/>
              <a:t>Work </a:t>
            </a:r>
            <a:r>
              <a:rPr lang="en-US" altLang="en-US" b="1" dirty="0"/>
              <a:t>= </a:t>
            </a:r>
            <a:r>
              <a:rPr lang="en-US" altLang="en-US" b="1" i="1" dirty="0"/>
              <a:t>Available</a:t>
            </a:r>
          </a:p>
          <a:p>
            <a:pPr marL="1543050" lvl="3" indent="-342900">
              <a:lnSpc>
                <a:spcPct val="90000"/>
              </a:lnSpc>
              <a:buFontTx/>
              <a:buNone/>
            </a:pPr>
            <a:r>
              <a:rPr lang="en-US" altLang="en-US" b="1" i="1" dirty="0"/>
              <a:t>Finish </a:t>
            </a:r>
            <a:r>
              <a:rPr lang="en-US" altLang="en-US" b="1" dirty="0"/>
              <a:t>[</a:t>
            </a:r>
            <a:r>
              <a:rPr lang="en-US" altLang="en-US" b="1" i="1" dirty="0"/>
              <a:t>i</a:t>
            </a:r>
            <a:r>
              <a:rPr lang="en-US" altLang="en-US" b="1" dirty="0"/>
              <a:t>] =</a:t>
            </a:r>
            <a:r>
              <a:rPr lang="en-US" altLang="en-US" b="1" i="1" dirty="0"/>
              <a:t> false </a:t>
            </a:r>
            <a:r>
              <a:rPr lang="en-US" altLang="en-US" b="1" dirty="0"/>
              <a:t>for</a:t>
            </a:r>
            <a:r>
              <a:rPr lang="en-US" altLang="en-US" b="1" i="1" dirty="0"/>
              <a:t> i</a:t>
            </a:r>
            <a:r>
              <a:rPr lang="en-US" altLang="en-US" b="1" dirty="0"/>
              <a:t> = 0, 1, …, </a:t>
            </a:r>
            <a:r>
              <a:rPr lang="en-US" altLang="en-US" b="1" i="1" dirty="0"/>
              <a:t>n- </a:t>
            </a:r>
            <a:r>
              <a:rPr lang="en-US" altLang="en-US" b="1" dirty="0"/>
              <a:t>1</a:t>
            </a:r>
          </a:p>
          <a:p>
            <a:pPr marL="1543050" lvl="3" indent="-342900">
              <a:lnSpc>
                <a:spcPct val="90000"/>
              </a:lnSpc>
              <a:buFontTx/>
              <a:buNone/>
            </a:pPr>
            <a:endParaRPr lang="en-US" altLang="en-US" sz="800" dirty="0"/>
          </a:p>
          <a:p>
            <a:pPr marL="342900" indent="-342900">
              <a:lnSpc>
                <a:spcPct val="90000"/>
              </a:lnSpc>
              <a:buFont typeface="+mj-lt"/>
              <a:buAutoNum type="arabicPeriod"/>
            </a:pPr>
            <a:r>
              <a:rPr lang="en-US" altLang="en-US" dirty="0"/>
              <a:t>Find an </a:t>
            </a:r>
            <a:r>
              <a:rPr lang="en-US" altLang="en-US" b="1" i="1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such that both: </a:t>
            </a:r>
          </a:p>
          <a:p>
            <a:pPr marL="800100" lvl="1" indent="-342900">
              <a:lnSpc>
                <a:spcPct val="90000"/>
              </a:lnSpc>
              <a:buFont typeface="Monotype Sorts" pitchFamily="-84" charset="2"/>
              <a:buNone/>
            </a:pPr>
            <a:r>
              <a:rPr lang="en-US" altLang="en-US" dirty="0"/>
              <a:t>  (a) </a:t>
            </a:r>
            <a:r>
              <a:rPr lang="en-US" altLang="en-US" b="1" i="1" dirty="0"/>
              <a:t>Finish</a:t>
            </a:r>
            <a:r>
              <a:rPr lang="en-US" altLang="en-US" b="1" dirty="0"/>
              <a:t> [</a:t>
            </a:r>
            <a:r>
              <a:rPr lang="en-US" altLang="en-US" b="1" i="1" dirty="0"/>
              <a:t>i</a:t>
            </a:r>
            <a:r>
              <a:rPr lang="en-US" altLang="en-US" b="1" dirty="0"/>
              <a:t>] = </a:t>
            </a:r>
            <a:r>
              <a:rPr lang="en-US" altLang="en-US" b="1" i="1" dirty="0"/>
              <a:t>false</a:t>
            </a:r>
            <a:endParaRPr lang="en-US" altLang="en-US" b="1" dirty="0"/>
          </a:p>
          <a:p>
            <a:pPr marL="800100" lvl="1" indent="-342900">
              <a:lnSpc>
                <a:spcPct val="90000"/>
              </a:lnSpc>
              <a:buFont typeface="Monotype Sorts" pitchFamily="-84" charset="2"/>
              <a:buNone/>
            </a:pPr>
            <a:r>
              <a:rPr lang="en-US" altLang="en-US" dirty="0"/>
              <a:t>  (b) </a:t>
            </a:r>
            <a:r>
              <a:rPr lang="en-US" altLang="en-US" b="1" i="1" dirty="0" err="1"/>
              <a:t>Need</a:t>
            </a:r>
            <a:r>
              <a:rPr lang="en-US" altLang="en-US" b="1" i="1" baseline="-25000" dirty="0" err="1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 </a:t>
            </a:r>
            <a:r>
              <a:rPr lang="en-US" altLang="en-US" b="1" i="1" dirty="0">
                <a:sym typeface="Symbol" panose="05050102010706020507" pitchFamily="18" charset="2"/>
              </a:rPr>
              <a:t>Work</a:t>
            </a:r>
          </a:p>
          <a:p>
            <a:pPr marL="800100" lvl="1" indent="-342900">
              <a:lnSpc>
                <a:spcPct val="90000"/>
              </a:lnSpc>
              <a:buFont typeface="Monotype Sorts" pitchFamily="-84" charset="2"/>
              <a:buNone/>
            </a:pPr>
            <a:r>
              <a:rPr lang="en-US" altLang="en-US" dirty="0">
                <a:sym typeface="Symbol" panose="05050102010706020507" pitchFamily="18" charset="2"/>
              </a:rPr>
              <a:t>   If no such</a:t>
            </a:r>
            <a:r>
              <a:rPr lang="en-US" altLang="en-US" b="1" dirty="0">
                <a:sym typeface="Symbol" panose="05050102010706020507" pitchFamily="18" charset="2"/>
              </a:rPr>
              <a:t> </a:t>
            </a:r>
            <a:r>
              <a:rPr lang="en-US" altLang="en-US" b="1" i="1" dirty="0">
                <a:sym typeface="Symbol" panose="05050102010706020507" pitchFamily="18" charset="2"/>
              </a:rPr>
              <a:t>i </a:t>
            </a:r>
            <a:r>
              <a:rPr lang="en-US" altLang="en-US" dirty="0">
                <a:sym typeface="Symbol" panose="05050102010706020507" pitchFamily="18" charset="2"/>
              </a:rPr>
              <a:t>exists, go to step 4</a:t>
            </a:r>
          </a:p>
          <a:p>
            <a:pPr marL="800100" lvl="1" indent="-342900">
              <a:lnSpc>
                <a:spcPct val="90000"/>
              </a:lnSpc>
              <a:buFont typeface="Monotype Sorts" pitchFamily="-84" charset="2"/>
              <a:buNone/>
            </a:pPr>
            <a:endParaRPr lang="en-US" altLang="en-US" sz="800" dirty="0">
              <a:sym typeface="Symbol" panose="05050102010706020507" pitchFamily="18" charset="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en-US" dirty="0"/>
              <a:t> </a:t>
            </a:r>
            <a:r>
              <a:rPr lang="en-US" altLang="en-US" b="1" i="1" dirty="0"/>
              <a:t>Work</a:t>
            </a:r>
            <a:r>
              <a:rPr lang="en-US" altLang="en-US" b="1" dirty="0"/>
              <a:t> = </a:t>
            </a:r>
            <a:r>
              <a:rPr lang="en-US" altLang="en-US" b="1" i="1" dirty="0"/>
              <a:t>Work </a:t>
            </a:r>
            <a:r>
              <a:rPr lang="en-US" altLang="en-US" b="1" dirty="0"/>
              <a:t>+ </a:t>
            </a:r>
            <a:r>
              <a:rPr lang="en-US" altLang="en-US" b="1" i="1" dirty="0" err="1"/>
              <a:t>Allocation</a:t>
            </a:r>
            <a:r>
              <a:rPr lang="en-US" altLang="en-US" b="1" i="1" baseline="-25000" dirty="0" err="1"/>
              <a:t>i</a:t>
            </a: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> </a:t>
            </a:r>
            <a:r>
              <a:rPr lang="en-US" altLang="en-US" b="1" i="1" dirty="0"/>
              <a:t>Finish</a:t>
            </a:r>
            <a:r>
              <a:rPr lang="en-US" altLang="en-US" b="1" dirty="0"/>
              <a:t>[</a:t>
            </a:r>
            <a:r>
              <a:rPr lang="en-US" altLang="en-US" b="1" i="1" dirty="0"/>
              <a:t>i</a:t>
            </a:r>
            <a:r>
              <a:rPr lang="en-US" altLang="en-US" b="1" dirty="0"/>
              <a:t>] =</a:t>
            </a:r>
            <a:r>
              <a:rPr lang="en-US" altLang="en-US" b="1" i="1" dirty="0"/>
              <a:t> true</a:t>
            </a: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>  </a:t>
            </a:r>
            <a:r>
              <a:rPr lang="en-US" altLang="en-US" dirty="0"/>
              <a:t>go to step 2</a:t>
            </a:r>
          </a:p>
          <a:p>
            <a:pPr marL="342900" indent="-342900">
              <a:lnSpc>
                <a:spcPct val="90000"/>
              </a:lnSpc>
              <a:buFont typeface="+mj-lt"/>
              <a:buAutoNum type="arabicPeriod"/>
            </a:pPr>
            <a:endParaRPr lang="en-US" altLang="en-US" sz="700" dirty="0"/>
          </a:p>
          <a:p>
            <a:pPr marL="342900" indent="-342900">
              <a:lnSpc>
                <a:spcPct val="90000"/>
              </a:lnSpc>
              <a:buFont typeface="+mj-lt"/>
              <a:buAutoNum type="arabicPeriod"/>
            </a:pPr>
            <a:r>
              <a:rPr lang="en-US" altLang="en-US" dirty="0"/>
              <a:t>If </a:t>
            </a:r>
            <a:r>
              <a:rPr lang="en-US" altLang="en-US" b="1" i="1" dirty="0"/>
              <a:t>Finish</a:t>
            </a:r>
            <a:r>
              <a:rPr lang="en-US" altLang="en-US" b="1" dirty="0"/>
              <a:t> [</a:t>
            </a:r>
            <a:r>
              <a:rPr lang="en-US" altLang="en-US" b="1" i="1" dirty="0"/>
              <a:t>i</a:t>
            </a:r>
            <a:r>
              <a:rPr lang="en-US" altLang="en-US" b="1" dirty="0"/>
              <a:t>] == </a:t>
            </a:r>
            <a:r>
              <a:rPr lang="en-US" altLang="en-US" b="1" i="1" dirty="0"/>
              <a:t>true</a:t>
            </a:r>
            <a:r>
              <a:rPr lang="en-US" altLang="en-US" b="1" dirty="0"/>
              <a:t> </a:t>
            </a:r>
            <a:r>
              <a:rPr lang="en-US" altLang="en-US" dirty="0"/>
              <a:t>for all </a:t>
            </a:r>
            <a:r>
              <a:rPr lang="en-US" altLang="en-US" b="1" i="1" dirty="0"/>
              <a:t>i</a:t>
            </a:r>
            <a:r>
              <a:rPr lang="en-US" altLang="en-US" dirty="0"/>
              <a:t>, then the system is in a safe state</a:t>
            </a:r>
          </a:p>
        </p:txBody>
      </p:sp>
    </p:spTree>
    <p:extLst>
      <p:ext uri="{BB962C8B-B14F-4D97-AF65-F5344CB8AC3E}">
        <p14:creationId xmlns="" xmlns:p14="http://schemas.microsoft.com/office/powerpoint/2010/main" val="41273310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xmlns="" id="{AD555E4E-D656-4473-9631-EC334BFD8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/>
              <a:t>Resource-Request Algorithm for Process </a:t>
            </a:r>
            <a:r>
              <a:rPr lang="en-US" altLang="en-US" sz="3600" i="1" dirty="0"/>
              <a:t>P</a:t>
            </a:r>
            <a:r>
              <a:rPr lang="en-US" altLang="en-US" sz="3600" i="1" baseline="-25000" dirty="0"/>
              <a:t>i</a:t>
            </a:r>
            <a:endParaRPr lang="en-US" altLang="en-US" sz="3600" dirty="0"/>
          </a:p>
        </p:txBody>
      </p:sp>
      <p:sp>
        <p:nvSpPr>
          <p:cNvPr id="54274" name="Rectangle 3">
            <a:extLst>
              <a:ext uri="{FF2B5EF4-FFF2-40B4-BE49-F238E27FC236}">
                <a16:creationId xmlns:a16="http://schemas.microsoft.com/office/drawing/2014/main" xmlns="" id="{778FADBB-9076-4FBD-93D9-F75ADC967E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2325" y="1114425"/>
            <a:ext cx="7642225" cy="4686300"/>
          </a:xfrm>
        </p:spPr>
        <p:txBody>
          <a:bodyPr>
            <a:normAutofit fontScale="77500" lnSpcReduction="20000"/>
          </a:bodyPr>
          <a:lstStyle/>
          <a:p>
            <a:pPr>
              <a:buFont typeface="Monotype Sorts" pitchFamily="-84" charset="2"/>
              <a:buNone/>
            </a:pPr>
            <a:r>
              <a:rPr lang="en-US" altLang="en-US" b="1" i="1" dirty="0"/>
              <a:t>     </a:t>
            </a:r>
            <a:r>
              <a:rPr lang="en-US" altLang="en-US" b="1" i="1" dirty="0" err="1"/>
              <a:t>Request</a:t>
            </a:r>
            <a:r>
              <a:rPr lang="en-US" altLang="en-US" b="1" i="1" baseline="-25000" dirty="0" err="1"/>
              <a:t>i</a:t>
            </a:r>
            <a:r>
              <a:rPr lang="en-US" altLang="en-US" dirty="0"/>
              <a:t> = request vector for process </a:t>
            </a:r>
            <a:r>
              <a:rPr lang="en-US" altLang="en-US" b="1" i="1" dirty="0"/>
              <a:t>P</a:t>
            </a:r>
            <a:r>
              <a:rPr lang="en-US" altLang="en-US" b="1" i="1" baseline="-25000" dirty="0"/>
              <a:t>i</a:t>
            </a:r>
            <a:r>
              <a:rPr lang="en-US" altLang="en-US" dirty="0"/>
              <a:t>.  If </a:t>
            </a:r>
            <a:r>
              <a:rPr lang="en-US" altLang="en-US" b="1" i="1" dirty="0" err="1"/>
              <a:t>Request</a:t>
            </a:r>
            <a:r>
              <a:rPr lang="en-US" altLang="en-US" b="1" i="1" baseline="-25000" dirty="0" err="1"/>
              <a:t>i</a:t>
            </a:r>
            <a:r>
              <a:rPr lang="en-US" altLang="en-US" b="1" baseline="-25000" dirty="0"/>
              <a:t> </a:t>
            </a:r>
            <a:r>
              <a:rPr lang="en-US" altLang="en-US" b="1" dirty="0"/>
              <a:t>[</a:t>
            </a:r>
            <a:r>
              <a:rPr lang="en-US" altLang="en-US" b="1" i="1" dirty="0"/>
              <a:t>j</a:t>
            </a:r>
            <a:r>
              <a:rPr lang="en-US" altLang="en-US" b="1" dirty="0"/>
              <a:t>] = </a:t>
            </a:r>
            <a:r>
              <a:rPr lang="en-US" altLang="en-US" b="1" i="1" dirty="0"/>
              <a:t>k</a:t>
            </a:r>
            <a:r>
              <a:rPr lang="en-US" altLang="en-US" b="1" dirty="0"/>
              <a:t> </a:t>
            </a:r>
            <a:r>
              <a:rPr lang="en-US" altLang="en-US" dirty="0"/>
              <a:t>then process </a:t>
            </a:r>
            <a:r>
              <a:rPr lang="en-US" altLang="en-US" b="1" i="1" dirty="0"/>
              <a:t>P</a:t>
            </a:r>
            <a:r>
              <a:rPr lang="en-US" altLang="en-US" b="1" i="1" baseline="-25000" dirty="0"/>
              <a:t>i</a:t>
            </a:r>
            <a:r>
              <a:rPr lang="en-US" altLang="en-US" dirty="0"/>
              <a:t> wants </a:t>
            </a:r>
            <a:r>
              <a:rPr lang="en-US" altLang="en-US" b="1" i="1" dirty="0"/>
              <a:t>k</a:t>
            </a:r>
            <a:r>
              <a:rPr lang="en-US" altLang="en-US" dirty="0"/>
              <a:t> instances of resource type </a:t>
            </a:r>
            <a:r>
              <a:rPr lang="en-US" altLang="en-US" b="1" i="1" dirty="0" err="1"/>
              <a:t>R</a:t>
            </a:r>
            <a:r>
              <a:rPr lang="en-US" altLang="en-US" b="1" i="1" baseline="-25000" dirty="0" err="1"/>
              <a:t>j</a:t>
            </a:r>
            <a:endParaRPr lang="en-US" altLang="en-US" b="1" baseline="-25000" dirty="0"/>
          </a:p>
          <a:p>
            <a:pPr marL="800100" lvl="1" indent="-342900">
              <a:buFont typeface="+mj-lt"/>
              <a:buAutoNum type="arabicPeriod"/>
            </a:pPr>
            <a:r>
              <a:rPr lang="en-US" altLang="en-US" dirty="0"/>
              <a:t>If </a:t>
            </a:r>
            <a:r>
              <a:rPr lang="en-US" altLang="en-US" b="1" i="1" dirty="0" err="1"/>
              <a:t>Request</a:t>
            </a:r>
            <a:r>
              <a:rPr lang="en-US" altLang="en-US" b="1" i="1" baseline="-25000" dirty="0" err="1"/>
              <a:t>i</a:t>
            </a:r>
            <a:r>
              <a:rPr lang="en-US" altLang="en-US" b="1" i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 </a:t>
            </a:r>
            <a:r>
              <a:rPr lang="en-US" altLang="en-US" b="1" i="1" dirty="0" err="1">
                <a:sym typeface="Symbol" panose="05050102010706020507" pitchFamily="18" charset="2"/>
              </a:rPr>
              <a:t>Need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b="1" i="1" dirty="0">
                <a:sym typeface="Symbol" panose="05050102010706020507" pitchFamily="18" charset="2"/>
              </a:rPr>
              <a:t> </a:t>
            </a:r>
            <a:r>
              <a:rPr lang="en-US" altLang="en-US" dirty="0">
                <a:sym typeface="Symbol" panose="05050102010706020507" pitchFamily="18" charset="2"/>
              </a:rPr>
              <a:t>go to step 2.  Otherwise, raise error condition, since process has exceeded its maximum claim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US" dirty="0">
                <a:sym typeface="Symbol" panose="05050102010706020507" pitchFamily="18" charset="2"/>
              </a:rPr>
              <a:t>If </a:t>
            </a:r>
            <a:r>
              <a:rPr lang="en-US" altLang="en-US" b="1" i="1" dirty="0" err="1"/>
              <a:t>Request</a:t>
            </a:r>
            <a:r>
              <a:rPr lang="en-US" altLang="en-US" b="1" i="1" baseline="-25000" dirty="0" err="1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 </a:t>
            </a:r>
            <a:r>
              <a:rPr lang="en-US" altLang="en-US" b="1" i="1" dirty="0">
                <a:sym typeface="Symbol" panose="05050102010706020507" pitchFamily="18" charset="2"/>
              </a:rPr>
              <a:t>Available</a:t>
            </a:r>
            <a:r>
              <a:rPr lang="en-US" altLang="en-US" dirty="0">
                <a:sym typeface="Symbol" panose="05050102010706020507" pitchFamily="18" charset="2"/>
              </a:rPr>
              <a:t>, go to step 3.  Otherwise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  <a:r>
              <a:rPr lang="en-US" altLang="en-US" dirty="0">
                <a:sym typeface="Symbol" panose="05050102010706020507" pitchFamily="18" charset="2"/>
              </a:rPr>
              <a:t>  must wait, since resources are not available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en-US" dirty="0">
                <a:sym typeface="Symbol" panose="05050102010706020507" pitchFamily="18" charset="2"/>
              </a:rPr>
              <a:t>Pretend to allocate requested resources to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  <a:r>
              <a:rPr lang="en-US" altLang="en-US" dirty="0">
                <a:sym typeface="Symbol" panose="05050102010706020507" pitchFamily="18" charset="2"/>
              </a:rPr>
              <a:t> by modifying the state as follows:</a:t>
            </a:r>
          </a:p>
          <a:p>
            <a:pPr lvl="3">
              <a:buFontTx/>
              <a:buNone/>
            </a:pPr>
            <a:r>
              <a:rPr lang="en-US" altLang="en-US" dirty="0">
                <a:sym typeface="Symbol" panose="05050102010706020507" pitchFamily="18" charset="2"/>
              </a:rPr>
              <a:t>		</a:t>
            </a:r>
            <a:r>
              <a:rPr lang="en-US" altLang="en-US" b="1" i="1" dirty="0">
                <a:sym typeface="Symbol" panose="05050102010706020507" pitchFamily="18" charset="2"/>
              </a:rPr>
              <a:t>Available</a:t>
            </a:r>
            <a:r>
              <a:rPr lang="en-US" altLang="en-US" b="1" dirty="0">
                <a:sym typeface="Symbol" panose="05050102010706020507" pitchFamily="18" charset="2"/>
              </a:rPr>
              <a:t> = </a:t>
            </a:r>
            <a:r>
              <a:rPr lang="en-US" altLang="en-US" b="1" i="1" dirty="0">
                <a:sym typeface="Symbol" panose="05050102010706020507" pitchFamily="18" charset="2"/>
              </a:rPr>
              <a:t>Available  </a:t>
            </a:r>
            <a:r>
              <a:rPr lang="en-US" altLang="en-US" b="1" dirty="0">
                <a:sym typeface="Symbol" panose="05050102010706020507" pitchFamily="18" charset="2"/>
              </a:rPr>
              <a:t>–</a:t>
            </a:r>
            <a:r>
              <a:rPr lang="en-US" altLang="en-US" b="1" i="1" dirty="0">
                <a:sym typeface="Symbol" panose="05050102010706020507" pitchFamily="18" charset="2"/>
              </a:rPr>
              <a:t> </a:t>
            </a:r>
            <a:r>
              <a:rPr lang="en-US" altLang="en-US" b="1" i="1" dirty="0" err="1">
                <a:sym typeface="Symbol" panose="05050102010706020507" pitchFamily="18" charset="2"/>
              </a:rPr>
              <a:t>Request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b="1" i="1" dirty="0">
                <a:sym typeface="Symbol" panose="05050102010706020507" pitchFamily="18" charset="2"/>
              </a:rPr>
              <a:t>;</a:t>
            </a:r>
          </a:p>
          <a:p>
            <a:pPr lvl="3">
              <a:buFontTx/>
              <a:buNone/>
            </a:pPr>
            <a:r>
              <a:rPr lang="en-US" altLang="en-US" b="1" dirty="0">
                <a:sym typeface="Symbol" panose="05050102010706020507" pitchFamily="18" charset="2"/>
              </a:rPr>
              <a:t>		</a:t>
            </a:r>
            <a:r>
              <a:rPr lang="en-US" altLang="en-US" b="1" i="1" dirty="0" err="1">
                <a:sym typeface="Symbol" panose="05050102010706020507" pitchFamily="18" charset="2"/>
              </a:rPr>
              <a:t>Allocation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b="1" baseline="-25000" dirty="0">
                <a:sym typeface="Symbol" panose="05050102010706020507" pitchFamily="18" charset="2"/>
              </a:rPr>
              <a:t> </a:t>
            </a:r>
            <a:r>
              <a:rPr lang="en-US" altLang="en-US" b="1" dirty="0">
                <a:sym typeface="Symbol" panose="05050102010706020507" pitchFamily="18" charset="2"/>
              </a:rPr>
              <a:t>= </a:t>
            </a:r>
            <a:r>
              <a:rPr lang="en-US" altLang="en-US" b="1" i="1" dirty="0" err="1">
                <a:sym typeface="Symbol" panose="05050102010706020507" pitchFamily="18" charset="2"/>
              </a:rPr>
              <a:t>Allocation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b="1" dirty="0">
                <a:sym typeface="Symbol" panose="05050102010706020507" pitchFamily="18" charset="2"/>
              </a:rPr>
              <a:t> + </a:t>
            </a:r>
            <a:r>
              <a:rPr lang="en-US" altLang="en-US" b="1" i="1" dirty="0" err="1">
                <a:sym typeface="Symbol" panose="05050102010706020507" pitchFamily="18" charset="2"/>
              </a:rPr>
              <a:t>Request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b="1" dirty="0">
                <a:sym typeface="Symbol" panose="05050102010706020507" pitchFamily="18" charset="2"/>
              </a:rPr>
              <a:t>;</a:t>
            </a:r>
          </a:p>
          <a:p>
            <a:pPr lvl="3">
              <a:buFontTx/>
              <a:buNone/>
            </a:pPr>
            <a:r>
              <a:rPr lang="en-US" altLang="en-US" b="1" dirty="0">
                <a:sym typeface="Symbol" panose="05050102010706020507" pitchFamily="18" charset="2"/>
              </a:rPr>
              <a:t>		</a:t>
            </a:r>
            <a:r>
              <a:rPr lang="en-US" altLang="en-US" b="1" i="1" dirty="0" err="1">
                <a:sym typeface="Symbol" panose="05050102010706020507" pitchFamily="18" charset="2"/>
              </a:rPr>
              <a:t>Need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b="1" i="1" dirty="0">
                <a:sym typeface="Symbol" panose="05050102010706020507" pitchFamily="18" charset="2"/>
              </a:rPr>
              <a:t> </a:t>
            </a:r>
            <a:r>
              <a:rPr lang="en-US" altLang="en-US" b="1" dirty="0">
                <a:sym typeface="Symbol" panose="05050102010706020507" pitchFamily="18" charset="2"/>
              </a:rPr>
              <a:t>=</a:t>
            </a:r>
            <a:r>
              <a:rPr lang="en-US" altLang="en-US" b="1" i="1" dirty="0">
                <a:sym typeface="Symbol" panose="05050102010706020507" pitchFamily="18" charset="2"/>
              </a:rPr>
              <a:t> </a:t>
            </a:r>
            <a:r>
              <a:rPr lang="en-US" altLang="en-US" b="1" i="1" dirty="0" err="1">
                <a:sym typeface="Symbol" panose="05050102010706020507" pitchFamily="18" charset="2"/>
              </a:rPr>
              <a:t>Need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b="1" dirty="0">
                <a:sym typeface="Symbol" panose="05050102010706020507" pitchFamily="18" charset="2"/>
              </a:rPr>
              <a:t> – </a:t>
            </a:r>
            <a:r>
              <a:rPr lang="en-US" altLang="en-US" b="1" i="1" dirty="0" err="1">
                <a:sym typeface="Symbol" panose="05050102010706020507" pitchFamily="18" charset="2"/>
              </a:rPr>
              <a:t>Request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i</a:t>
            </a:r>
            <a:r>
              <a:rPr lang="en-US" altLang="en-US" b="1" i="1" dirty="0">
                <a:sym typeface="Symbol" panose="05050102010706020507" pitchFamily="18" charset="2"/>
              </a:rPr>
              <a:t>;</a:t>
            </a:r>
          </a:p>
          <a:p>
            <a:pPr lvl="2">
              <a:buClr>
                <a:srgbClr val="CC6600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sym typeface="Symbol" panose="05050102010706020507" pitchFamily="18" charset="2"/>
              </a:rPr>
              <a:t>If safe  the resources are allocated to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</a:p>
          <a:p>
            <a:pPr lvl="2">
              <a:buClr>
                <a:srgbClr val="CC6600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altLang="en-US" dirty="0">
                <a:sym typeface="Symbol" panose="05050102010706020507" pitchFamily="18" charset="2"/>
              </a:rPr>
              <a:t>If unsafe 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  <a:r>
              <a:rPr lang="en-US" altLang="en-US" dirty="0">
                <a:sym typeface="Symbol" panose="05050102010706020507" pitchFamily="18" charset="2"/>
              </a:rPr>
              <a:t> must wait, and the old resource-allocation state is restored</a:t>
            </a:r>
          </a:p>
        </p:txBody>
      </p:sp>
    </p:spTree>
    <p:extLst>
      <p:ext uri="{BB962C8B-B14F-4D97-AF65-F5344CB8AC3E}">
        <p14:creationId xmlns="" xmlns:p14="http://schemas.microsoft.com/office/powerpoint/2010/main" val="33623378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xmlns="" id="{C18387C4-9D5B-4D54-8084-FE05B91CCC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2350" y="236379"/>
            <a:ext cx="766445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Example of Banker</a:t>
            </a:r>
            <a:r>
              <a:rPr lang="ja-JP" altLang="en-US" dirty="0"/>
              <a:t>’</a:t>
            </a:r>
            <a:r>
              <a:rPr lang="en-US" altLang="ja-JP" dirty="0"/>
              <a:t>s Algorithm</a:t>
            </a:r>
            <a:endParaRPr lang="en-US" altLang="en-US" dirty="0"/>
          </a:p>
        </p:txBody>
      </p:sp>
      <p:sp>
        <p:nvSpPr>
          <p:cNvPr id="56322" name="Rectangle 3">
            <a:extLst>
              <a:ext uri="{FF2B5EF4-FFF2-40B4-BE49-F238E27FC236}">
                <a16:creationId xmlns:a16="http://schemas.microsoft.com/office/drawing/2014/main" xmlns="" id="{F9D491DD-A38E-475F-8906-6128AD1F3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2488" y="1360488"/>
            <a:ext cx="7923212" cy="4540250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5 processes </a:t>
            </a:r>
            <a:r>
              <a:rPr lang="en-US" altLang="en-US" i="1" dirty="0"/>
              <a:t>P</a:t>
            </a:r>
            <a:r>
              <a:rPr lang="en-US" altLang="en-US" baseline="-25000" dirty="0"/>
              <a:t>0  </a:t>
            </a:r>
            <a:r>
              <a:rPr lang="en-US" altLang="en-US" dirty="0"/>
              <a:t>through </a:t>
            </a:r>
            <a:r>
              <a:rPr lang="en-US" altLang="en-US" i="1" dirty="0"/>
              <a:t>P</a:t>
            </a:r>
            <a:r>
              <a:rPr lang="en-US" altLang="en-US" baseline="-25000" dirty="0"/>
              <a:t>4</a:t>
            </a:r>
            <a:r>
              <a:rPr lang="en-US" altLang="en-US" dirty="0"/>
              <a:t>; </a:t>
            </a:r>
          </a:p>
          <a:p>
            <a:pPr>
              <a:buFont typeface="Monotype Sorts" pitchFamily="-84" charset="2"/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      3 resource types:</a:t>
            </a:r>
          </a:p>
          <a:p>
            <a:pPr>
              <a:buFont typeface="Monotype Sorts" pitchFamily="-84" charset="2"/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              </a:t>
            </a:r>
            <a:r>
              <a:rPr lang="en-US" altLang="en-US" i="1" dirty="0"/>
              <a:t>A</a:t>
            </a:r>
            <a:r>
              <a:rPr lang="en-US" altLang="en-US" dirty="0"/>
              <a:t> (10 instances),  </a:t>
            </a:r>
            <a:r>
              <a:rPr lang="en-US" altLang="en-US" i="1" dirty="0"/>
              <a:t>B</a:t>
            </a:r>
            <a:r>
              <a:rPr lang="en-US" altLang="en-US" dirty="0"/>
              <a:t> (5instances), and </a:t>
            </a:r>
            <a:r>
              <a:rPr lang="en-US" altLang="en-US" i="1" dirty="0"/>
              <a:t>C</a:t>
            </a:r>
            <a:r>
              <a:rPr lang="en-US" altLang="en-US" dirty="0"/>
              <a:t> (7 instances)</a:t>
            </a:r>
          </a:p>
          <a:p>
            <a:pPr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Snapshot at time </a:t>
            </a:r>
            <a:r>
              <a:rPr lang="en-US" altLang="en-US" i="1" dirty="0"/>
              <a:t>T</a:t>
            </a:r>
            <a:r>
              <a:rPr lang="en-US" altLang="en-US" baseline="-25000" dirty="0"/>
              <a:t>0</a:t>
            </a:r>
            <a:r>
              <a:rPr lang="en-US" altLang="en-US" dirty="0"/>
              <a:t>:</a:t>
            </a:r>
          </a:p>
          <a:p>
            <a:pPr>
              <a:buFont typeface="Monotype Sorts" pitchFamily="-84" charset="2"/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			</a:t>
            </a:r>
            <a:r>
              <a:rPr lang="en-US" altLang="en-US" i="1" u="sng" dirty="0"/>
              <a:t>Allocation</a:t>
            </a:r>
            <a:r>
              <a:rPr lang="en-US" altLang="en-US" i="1" dirty="0"/>
              <a:t>	 </a:t>
            </a:r>
            <a:r>
              <a:rPr lang="en-US" altLang="en-US" i="1" dirty="0" smtClean="0"/>
              <a:t>     </a:t>
            </a:r>
            <a:r>
              <a:rPr lang="en-US" altLang="en-US" i="1" u="sng" dirty="0"/>
              <a:t>Max</a:t>
            </a:r>
            <a:r>
              <a:rPr lang="en-US" altLang="en-US" i="1" dirty="0"/>
              <a:t>	</a:t>
            </a:r>
            <a:r>
              <a:rPr lang="en-US" altLang="en-US" i="1" dirty="0" smtClean="0"/>
              <a:t>      </a:t>
            </a:r>
            <a:r>
              <a:rPr lang="en-US" altLang="en-US" i="1" u="sng" dirty="0" smtClean="0"/>
              <a:t>Available</a:t>
            </a:r>
            <a:endParaRPr lang="en-US" altLang="en-US" i="1" dirty="0"/>
          </a:p>
          <a:p>
            <a:pPr>
              <a:buFont typeface="Monotype Sorts" pitchFamily="-84" charset="2"/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i="1" dirty="0"/>
              <a:t>			A B C	       A B C 	</a:t>
            </a:r>
            <a:r>
              <a:rPr lang="en-US" altLang="en-US" i="1" dirty="0" smtClean="0"/>
              <a:t>    A </a:t>
            </a:r>
            <a:r>
              <a:rPr lang="en-US" altLang="en-US" i="1" dirty="0"/>
              <a:t>B C</a:t>
            </a:r>
          </a:p>
          <a:p>
            <a:pPr>
              <a:buFont typeface="Monotype Sorts" pitchFamily="-84" charset="2"/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		</a:t>
            </a:r>
            <a:r>
              <a:rPr lang="en-US" altLang="en-US" i="1" dirty="0"/>
              <a:t>P</a:t>
            </a:r>
            <a:r>
              <a:rPr lang="en-US" altLang="en-US" baseline="-25000" dirty="0"/>
              <a:t>0	</a:t>
            </a:r>
            <a:r>
              <a:rPr lang="en-US" altLang="en-US" dirty="0"/>
              <a:t>0 1 0	         7 5 3 	</a:t>
            </a:r>
            <a:r>
              <a:rPr lang="en-US" altLang="en-US" dirty="0" smtClean="0"/>
              <a:t>    3 </a:t>
            </a:r>
            <a:r>
              <a:rPr lang="en-US" altLang="en-US" dirty="0"/>
              <a:t>3 2</a:t>
            </a:r>
          </a:p>
          <a:p>
            <a:pPr>
              <a:buFont typeface="Monotype Sorts" pitchFamily="-84" charset="2"/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1	</a:t>
            </a:r>
            <a:r>
              <a:rPr lang="en-US" altLang="en-US" dirty="0"/>
              <a:t>2 0 0 	        3 2 2  </a:t>
            </a:r>
          </a:p>
          <a:p>
            <a:pPr>
              <a:buFont typeface="Monotype Sorts" pitchFamily="-84" charset="2"/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	3 0 2 	        9 0 2</a:t>
            </a:r>
          </a:p>
          <a:p>
            <a:pPr>
              <a:buFont typeface="Monotype Sorts" pitchFamily="-84" charset="2"/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altLang="en-US" dirty="0"/>
              <a:t>	2 1 1 	        2 2 2</a:t>
            </a:r>
          </a:p>
          <a:p>
            <a:pPr>
              <a:buFont typeface="Monotype Sorts" pitchFamily="-84" charset="2"/>
              <a:buNone/>
              <a:tabLst>
                <a:tab pos="1371600" algn="l"/>
                <a:tab pos="2395538" algn="ctr"/>
                <a:tab pos="3594100" algn="ctr"/>
                <a:tab pos="4805363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4</a:t>
            </a:r>
            <a:r>
              <a:rPr lang="en-US" altLang="en-US" dirty="0"/>
              <a:t>	0 0 2	         4 3 3  		</a:t>
            </a:r>
          </a:p>
        </p:txBody>
      </p:sp>
    </p:spTree>
    <p:extLst>
      <p:ext uri="{BB962C8B-B14F-4D97-AF65-F5344CB8AC3E}">
        <p14:creationId xmlns="" xmlns:p14="http://schemas.microsoft.com/office/powerpoint/2010/main" val="102940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>
            <a:extLst>
              <a:ext uri="{FF2B5EF4-FFF2-40B4-BE49-F238E27FC236}">
                <a16:creationId xmlns:a16="http://schemas.microsoft.com/office/drawing/2014/main" xmlns="" id="{838D12EB-E650-49F7-BF5C-969347526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830"/>
            <a:ext cx="82296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Chapter Objectives</a:t>
            </a:r>
          </a:p>
        </p:txBody>
      </p:sp>
      <p:sp>
        <p:nvSpPr>
          <p:cNvPr id="9218" name="Rectangle 3">
            <a:extLst>
              <a:ext uri="{FF2B5EF4-FFF2-40B4-BE49-F238E27FC236}">
                <a16:creationId xmlns:a16="http://schemas.microsoft.com/office/drawing/2014/main" xmlns="" id="{6DA4E9BA-E5B9-48E9-A6E9-2CB00D1520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2433" y="1308136"/>
            <a:ext cx="7772400" cy="4500562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dirty="0"/>
              <a:t>Illustrate how deadlock can occur when mutex locks are used</a:t>
            </a:r>
          </a:p>
          <a:p>
            <a:r>
              <a:rPr lang="en-US" altLang="en-US" dirty="0"/>
              <a:t>Define the four necessary conditions that characterize deadlock</a:t>
            </a:r>
          </a:p>
          <a:p>
            <a:r>
              <a:rPr lang="en-US" altLang="en-US" dirty="0"/>
              <a:t>Identify a deadlock situation in a resource allocation graph</a:t>
            </a:r>
          </a:p>
          <a:p>
            <a:r>
              <a:rPr lang="en-US" altLang="en-US" dirty="0"/>
              <a:t>Evaluate the four different approaches for preventing deadlocks</a:t>
            </a:r>
          </a:p>
          <a:p>
            <a:r>
              <a:rPr lang="en-US" altLang="en-US" dirty="0"/>
              <a:t>Apply the banker’s algorithm for deadlock avoidance</a:t>
            </a:r>
          </a:p>
          <a:p>
            <a:r>
              <a:rPr lang="en-US" altLang="en-US" dirty="0"/>
              <a:t>Apply the deadlock detection algorithm</a:t>
            </a:r>
          </a:p>
          <a:p>
            <a:r>
              <a:rPr lang="en-US" altLang="en-US" dirty="0"/>
              <a:t>Evaluate approaches for recovering from deadlock</a:t>
            </a:r>
          </a:p>
          <a:p>
            <a:endParaRPr lang="en-US" altLang="en-US" dirty="0"/>
          </a:p>
          <a:p>
            <a:pPr>
              <a:buSzPct val="85000"/>
              <a:buFont typeface="Monotype Sorts" pitchFamily="-84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28315868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xmlns="" id="{DB8887BD-D3BC-4339-B372-7CC9B71D77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33314"/>
            <a:ext cx="82296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Example (Cont.)</a:t>
            </a:r>
          </a:p>
        </p:txBody>
      </p:sp>
      <p:sp>
        <p:nvSpPr>
          <p:cNvPr id="58370" name="Rectangle 3">
            <a:extLst>
              <a:ext uri="{FF2B5EF4-FFF2-40B4-BE49-F238E27FC236}">
                <a16:creationId xmlns:a16="http://schemas.microsoft.com/office/drawing/2014/main" xmlns="" id="{43FB620B-ED3D-4487-B4B3-8D8C199019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2433" y="1136650"/>
            <a:ext cx="7854205" cy="4640263"/>
          </a:xfrm>
        </p:spPr>
        <p:txBody>
          <a:bodyPr>
            <a:normAutofit fontScale="70000" lnSpcReduction="20000"/>
          </a:bodyPr>
          <a:lstStyle/>
          <a:p>
            <a:pPr>
              <a:tabLst>
                <a:tab pos="2452688" algn="l"/>
                <a:tab pos="3492500" algn="ctr"/>
              </a:tabLst>
            </a:pPr>
            <a:r>
              <a:rPr lang="en-US" altLang="en-US" sz="3400" dirty="0"/>
              <a:t>The content of the matrix </a:t>
            </a:r>
            <a:r>
              <a:rPr lang="en-US" altLang="en-US" sz="3400" b="1" i="1" dirty="0"/>
              <a:t>Need</a:t>
            </a:r>
            <a:r>
              <a:rPr lang="en-US" altLang="en-US" sz="3400" dirty="0"/>
              <a:t> is defined to be </a:t>
            </a:r>
            <a:r>
              <a:rPr lang="en-US" altLang="en-US" sz="3400" b="1" i="1" dirty="0"/>
              <a:t>Max</a:t>
            </a:r>
            <a:r>
              <a:rPr lang="en-US" altLang="en-US" sz="3400" b="1" dirty="0"/>
              <a:t> – </a:t>
            </a:r>
            <a:r>
              <a:rPr lang="en-US" altLang="en-US" sz="3400" b="1" i="1" dirty="0"/>
              <a:t>Allocation</a:t>
            </a:r>
            <a:endParaRPr lang="en-US" altLang="en-US" sz="3400" b="1" dirty="0"/>
          </a:p>
          <a:p>
            <a:pPr>
              <a:buFont typeface="Monotype Sorts" pitchFamily="-84" charset="2"/>
              <a:buNone/>
              <a:tabLst>
                <a:tab pos="2452688" algn="l"/>
                <a:tab pos="3492500" algn="ctr"/>
              </a:tabLst>
            </a:pPr>
            <a:endParaRPr lang="en-US" altLang="en-US" dirty="0"/>
          </a:p>
          <a:p>
            <a:pPr>
              <a:buFont typeface="Monotype Sorts" pitchFamily="-84" charset="2"/>
              <a:buNone/>
              <a:tabLst>
                <a:tab pos="2452688" algn="l"/>
                <a:tab pos="3492500" algn="ctr"/>
              </a:tabLst>
            </a:pPr>
            <a:r>
              <a:rPr lang="en-US" altLang="en-US" dirty="0"/>
              <a:t>			</a:t>
            </a:r>
            <a:r>
              <a:rPr lang="en-US" altLang="en-US" sz="3400" i="1" u="sng" dirty="0"/>
              <a:t>Need</a:t>
            </a:r>
            <a:endParaRPr lang="en-US" altLang="en-US" sz="3400" u="sng" dirty="0"/>
          </a:p>
          <a:p>
            <a:pPr>
              <a:buFont typeface="Monotype Sorts" pitchFamily="-84" charset="2"/>
              <a:buNone/>
              <a:tabLst>
                <a:tab pos="2452688" algn="l"/>
                <a:tab pos="3492500" algn="ctr"/>
              </a:tabLst>
            </a:pPr>
            <a:r>
              <a:rPr lang="en-US" altLang="en-US" sz="3400" dirty="0"/>
              <a:t>			</a:t>
            </a:r>
            <a:r>
              <a:rPr lang="en-US" altLang="en-US" sz="3400" i="1" dirty="0"/>
              <a:t>A B C</a:t>
            </a:r>
          </a:p>
          <a:p>
            <a:pPr>
              <a:buFont typeface="Monotype Sorts" pitchFamily="-84" charset="2"/>
              <a:buNone/>
              <a:tabLst>
                <a:tab pos="2452688" algn="l"/>
                <a:tab pos="3492500" algn="ctr"/>
              </a:tabLst>
            </a:pPr>
            <a:r>
              <a:rPr lang="en-US" altLang="en-US" sz="3400" dirty="0"/>
              <a:t>		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0	</a:t>
            </a:r>
            <a:r>
              <a:rPr lang="en-US" altLang="en-US" sz="3400" dirty="0"/>
              <a:t>7 4 3 </a:t>
            </a:r>
          </a:p>
          <a:p>
            <a:pPr>
              <a:buFont typeface="Monotype Sorts" pitchFamily="-84" charset="2"/>
              <a:buNone/>
              <a:tabLst>
                <a:tab pos="2452688" algn="l"/>
                <a:tab pos="3492500" algn="ctr"/>
              </a:tabLst>
            </a:pPr>
            <a:r>
              <a:rPr lang="en-US" altLang="en-US" sz="3400" dirty="0"/>
              <a:t>		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1	</a:t>
            </a:r>
            <a:r>
              <a:rPr lang="en-US" altLang="en-US" sz="3400" dirty="0"/>
              <a:t>1 2 2 </a:t>
            </a:r>
          </a:p>
          <a:p>
            <a:pPr>
              <a:buFont typeface="Monotype Sorts" pitchFamily="-84" charset="2"/>
              <a:buNone/>
              <a:tabLst>
                <a:tab pos="2452688" algn="l"/>
                <a:tab pos="3492500" algn="ctr"/>
              </a:tabLst>
            </a:pPr>
            <a:r>
              <a:rPr lang="en-US" altLang="en-US" sz="3400" dirty="0"/>
              <a:t>		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2</a:t>
            </a:r>
            <a:r>
              <a:rPr lang="en-US" altLang="en-US" sz="3400" dirty="0"/>
              <a:t>	6 0 0 </a:t>
            </a:r>
          </a:p>
          <a:p>
            <a:pPr>
              <a:buFont typeface="Monotype Sorts" pitchFamily="-84" charset="2"/>
              <a:buNone/>
              <a:tabLst>
                <a:tab pos="2452688" algn="l"/>
                <a:tab pos="3492500" algn="ctr"/>
              </a:tabLst>
            </a:pPr>
            <a:r>
              <a:rPr lang="en-US" altLang="en-US" sz="3400" dirty="0"/>
              <a:t>		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3</a:t>
            </a:r>
            <a:r>
              <a:rPr lang="en-US" altLang="en-US" sz="3400" dirty="0"/>
              <a:t>	0 1 1</a:t>
            </a:r>
          </a:p>
          <a:p>
            <a:pPr>
              <a:buFont typeface="Monotype Sorts" pitchFamily="-84" charset="2"/>
              <a:buNone/>
              <a:tabLst>
                <a:tab pos="2452688" algn="l"/>
                <a:tab pos="3492500" algn="ctr"/>
              </a:tabLst>
            </a:pPr>
            <a:r>
              <a:rPr lang="en-US" altLang="en-US" sz="3400" dirty="0"/>
              <a:t>		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4</a:t>
            </a:r>
            <a:r>
              <a:rPr lang="en-US" altLang="en-US" sz="3400" dirty="0"/>
              <a:t>	4 3 1 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  <a:p>
            <a:pPr>
              <a:tabLst>
                <a:tab pos="2452688" algn="l"/>
                <a:tab pos="3492500" algn="ctr"/>
              </a:tabLst>
            </a:pPr>
            <a:r>
              <a:rPr lang="en-US" altLang="en-US" sz="3400" dirty="0"/>
              <a:t>The system is in a safe state since the sequence &lt;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1</a:t>
            </a:r>
            <a:r>
              <a:rPr lang="en-US" altLang="en-US" sz="3400" dirty="0"/>
              <a:t>,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3</a:t>
            </a:r>
            <a:r>
              <a:rPr lang="en-US" altLang="en-US" sz="3400" dirty="0"/>
              <a:t>,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4</a:t>
            </a:r>
            <a:r>
              <a:rPr lang="en-US" altLang="en-US" sz="3400" dirty="0"/>
              <a:t>,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2</a:t>
            </a:r>
            <a:r>
              <a:rPr lang="en-US" altLang="en-US" sz="3400" dirty="0"/>
              <a:t>, </a:t>
            </a:r>
            <a:r>
              <a:rPr lang="en-US" altLang="en-US" sz="3400" i="1" dirty="0"/>
              <a:t>P</a:t>
            </a:r>
            <a:r>
              <a:rPr lang="en-US" altLang="en-US" sz="3400" baseline="-25000" dirty="0"/>
              <a:t>0</a:t>
            </a:r>
            <a:r>
              <a:rPr lang="en-US" altLang="en-US" sz="3400" dirty="0"/>
              <a:t>&gt; satisfies safety criteria</a:t>
            </a:r>
            <a:endParaRPr lang="en-US" altLang="en-US" sz="3400" baseline="-25000" dirty="0"/>
          </a:p>
        </p:txBody>
      </p:sp>
    </p:spTree>
    <p:extLst>
      <p:ext uri="{BB962C8B-B14F-4D97-AF65-F5344CB8AC3E}">
        <p14:creationId xmlns="" xmlns:p14="http://schemas.microsoft.com/office/powerpoint/2010/main" val="33690455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xmlns="" id="{AD3E796E-9D4C-428C-896A-890447D904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584" y="116632"/>
            <a:ext cx="7869237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Example: 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 Request (1,0,2)</a:t>
            </a:r>
          </a:p>
        </p:txBody>
      </p:sp>
      <p:sp>
        <p:nvSpPr>
          <p:cNvPr id="60418" name="Rectangle 3">
            <a:extLst>
              <a:ext uri="{FF2B5EF4-FFF2-40B4-BE49-F238E27FC236}">
                <a16:creationId xmlns:a16="http://schemas.microsoft.com/office/drawing/2014/main" xmlns="" id="{5866BF7C-1FA0-4840-882A-7A5E6F0E9A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576" y="836712"/>
            <a:ext cx="7869237" cy="5103812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Check that Request </a:t>
            </a:r>
            <a:r>
              <a:rPr lang="en-US" altLang="en-US" dirty="0">
                <a:sym typeface="Symbol" panose="05050102010706020507" pitchFamily="18" charset="2"/>
              </a:rPr>
              <a:t> Available (that is, (1,0,2)  (3,3,2)  true</a:t>
            </a:r>
            <a:endParaRPr lang="en-US" altLang="en-US" i="1" dirty="0">
              <a:sym typeface="Symbol" panose="05050102010706020507" pitchFamily="18" charset="2"/>
            </a:endParaRPr>
          </a:p>
          <a:p>
            <a:pPr>
              <a:buFont typeface="Monotype Sorts" pitchFamily="-84" charset="2"/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i="1" dirty="0"/>
              <a:t>			</a:t>
            </a:r>
            <a:r>
              <a:rPr lang="en-US" altLang="en-US" i="1" u="sng" dirty="0"/>
              <a:t>Allocation</a:t>
            </a:r>
            <a:r>
              <a:rPr lang="en-US" altLang="en-US" i="1" dirty="0"/>
              <a:t>	</a:t>
            </a:r>
            <a:r>
              <a:rPr lang="en-US" altLang="en-US" i="1" u="sng" dirty="0"/>
              <a:t>Need</a:t>
            </a:r>
            <a:r>
              <a:rPr lang="en-US" altLang="en-US" i="1" dirty="0"/>
              <a:t>	   </a:t>
            </a:r>
            <a:r>
              <a:rPr lang="en-US" altLang="en-US" i="1" u="sng" dirty="0"/>
              <a:t>Available</a:t>
            </a:r>
            <a:endParaRPr lang="en-US" altLang="en-US" i="1" dirty="0"/>
          </a:p>
          <a:p>
            <a:pPr>
              <a:buFont typeface="Monotype Sorts" pitchFamily="-84" charset="2"/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i="1" dirty="0"/>
              <a:t>			A B C	A B C	 A B C </a:t>
            </a:r>
          </a:p>
          <a:p>
            <a:pPr>
              <a:buFont typeface="Monotype Sorts" pitchFamily="-84" charset="2"/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		</a:t>
            </a:r>
            <a:r>
              <a:rPr lang="en-US" altLang="en-US" i="1" dirty="0"/>
              <a:t>P</a:t>
            </a:r>
            <a:r>
              <a:rPr lang="en-US" altLang="en-US" baseline="-25000" dirty="0"/>
              <a:t>0</a:t>
            </a:r>
            <a:r>
              <a:rPr lang="en-US" altLang="en-US" dirty="0"/>
              <a:t>	0 1 0 	7 4 3 	2 3 0</a:t>
            </a:r>
          </a:p>
          <a:p>
            <a:pPr>
              <a:buFont typeface="Monotype Sorts" pitchFamily="-84" charset="2"/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		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	   </a:t>
            </a:r>
            <a:r>
              <a:rPr lang="en-US" altLang="en-US" dirty="0" smtClean="0"/>
              <a:t> </a:t>
            </a:r>
            <a:r>
              <a:rPr lang="en-US" altLang="en-US" dirty="0"/>
              <a:t>3 0 2      </a:t>
            </a:r>
            <a:r>
              <a:rPr lang="en-US" altLang="en-US" dirty="0" smtClean="0"/>
              <a:t>    </a:t>
            </a:r>
            <a:r>
              <a:rPr lang="en-US" altLang="en-US" dirty="0"/>
              <a:t>0 2 0 	</a:t>
            </a:r>
          </a:p>
          <a:p>
            <a:pPr>
              <a:buFont typeface="Monotype Sorts" pitchFamily="-84" charset="2"/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		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	3 0 2 	 6 0 0 </a:t>
            </a:r>
          </a:p>
          <a:p>
            <a:pPr>
              <a:buFont typeface="Monotype Sorts" pitchFamily="-84" charset="2"/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		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altLang="en-US" dirty="0"/>
              <a:t>	2 1 1 	0 1 1</a:t>
            </a:r>
          </a:p>
          <a:p>
            <a:pPr>
              <a:buFont typeface="Monotype Sorts" pitchFamily="-84" charset="2"/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		</a:t>
            </a:r>
            <a:r>
              <a:rPr lang="en-US" altLang="en-US" i="1" dirty="0"/>
              <a:t>P</a:t>
            </a:r>
            <a:r>
              <a:rPr lang="en-US" altLang="en-US" baseline="-25000" dirty="0"/>
              <a:t>4</a:t>
            </a:r>
            <a:r>
              <a:rPr lang="en-US" altLang="en-US" dirty="0"/>
              <a:t>	0 0 2 	 4 3 1 </a:t>
            </a:r>
          </a:p>
          <a:p>
            <a:pPr>
              <a:buFont typeface="Monotype Sorts" pitchFamily="-84" charset="2"/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endParaRPr lang="en-US" altLang="en-US" sz="800" dirty="0"/>
          </a:p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Executing safety algorithm shows that sequence &lt;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1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3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4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0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2</a:t>
            </a:r>
            <a:r>
              <a:rPr lang="en-US" altLang="en-US" dirty="0"/>
              <a:t>&gt; satisfies safety requirement</a:t>
            </a:r>
          </a:p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endParaRPr lang="en-US" altLang="en-US" sz="800" dirty="0"/>
          </a:p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Can request for (3,3,0) by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4</a:t>
            </a:r>
            <a:r>
              <a:rPr lang="en-US" altLang="en-US" dirty="0"/>
              <a:t> be granted?</a:t>
            </a:r>
          </a:p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endParaRPr lang="en-US" altLang="en-US" sz="800" dirty="0"/>
          </a:p>
          <a:p>
            <a:pPr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r>
              <a:rPr lang="en-US" altLang="en-US" dirty="0"/>
              <a:t>Can request for (0,2,0) by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0</a:t>
            </a:r>
            <a:r>
              <a:rPr lang="en-US" altLang="en-US" dirty="0"/>
              <a:t> be granted?</a:t>
            </a:r>
          </a:p>
          <a:p>
            <a:pPr>
              <a:buFont typeface="Monotype Sorts" pitchFamily="-84" charset="2"/>
              <a:buNone/>
              <a:tabLst>
                <a:tab pos="1544638" algn="l"/>
                <a:tab pos="2452688" algn="ctr"/>
                <a:tab pos="3767138" algn="ctr"/>
                <a:tab pos="5022850" algn="ctr"/>
              </a:tabLst>
            </a:pP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3854778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xmlns="" id="{573354F7-D46C-481C-9D4A-3953C7C996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1413" y="235762"/>
            <a:ext cx="742156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Deadlock Detection</a:t>
            </a:r>
          </a:p>
        </p:txBody>
      </p:sp>
      <p:sp>
        <p:nvSpPr>
          <p:cNvPr id="62466" name="Rectangle 3">
            <a:extLst>
              <a:ext uri="{FF2B5EF4-FFF2-40B4-BE49-F238E27FC236}">
                <a16:creationId xmlns:a16="http://schemas.microsoft.com/office/drawing/2014/main" xmlns="" id="{B0C7DA51-11F7-430E-8F04-C804721EE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1765" y="1233488"/>
            <a:ext cx="7527990" cy="4530725"/>
          </a:xfrm>
        </p:spPr>
        <p:txBody>
          <a:bodyPr/>
          <a:lstStyle/>
          <a:p>
            <a:r>
              <a:rPr lang="en-US" altLang="en-US" dirty="0"/>
              <a:t>Allow system to enter deadlock state 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Detection algorithm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Recovery scheme</a:t>
            </a:r>
          </a:p>
        </p:txBody>
      </p:sp>
    </p:spTree>
    <p:extLst>
      <p:ext uri="{BB962C8B-B14F-4D97-AF65-F5344CB8AC3E}">
        <p14:creationId xmlns="" xmlns:p14="http://schemas.microsoft.com/office/powerpoint/2010/main" val="30125365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xmlns="" id="{2E0AC6EB-98B0-4800-BA12-8164E36330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46049"/>
            <a:ext cx="9144000" cy="8445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Single Instance of Each Resource Type</a:t>
            </a:r>
          </a:p>
        </p:txBody>
      </p:sp>
      <p:sp>
        <p:nvSpPr>
          <p:cNvPr id="64514" name="Rectangle 3">
            <a:extLst>
              <a:ext uri="{FF2B5EF4-FFF2-40B4-BE49-F238E27FC236}">
                <a16:creationId xmlns:a16="http://schemas.microsoft.com/office/drawing/2014/main" xmlns="" id="{9A96C6DF-1521-4C97-AEB7-B25DA22EF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7088" y="1173163"/>
            <a:ext cx="7585075" cy="4511675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Maintain </a:t>
            </a:r>
            <a:r>
              <a:rPr lang="en-US" altLang="en-US" b="1" dirty="0">
                <a:solidFill>
                  <a:srgbClr val="006699"/>
                </a:solidFill>
                <a:latin typeface="+mj-lt"/>
              </a:rPr>
              <a:t>wait-for</a:t>
            </a:r>
            <a:r>
              <a:rPr lang="en-US" altLang="en-US" b="1" dirty="0">
                <a:solidFill>
                  <a:srgbClr val="3366FF"/>
                </a:solidFill>
              </a:rPr>
              <a:t> </a:t>
            </a:r>
            <a:r>
              <a:rPr lang="en-US" altLang="en-US" dirty="0"/>
              <a:t>graph</a:t>
            </a:r>
          </a:p>
          <a:p>
            <a:pPr lvl="1"/>
            <a:r>
              <a:rPr lang="en-US" altLang="en-US" dirty="0"/>
              <a:t>Nodes are processes</a:t>
            </a:r>
          </a:p>
          <a:p>
            <a:pPr lvl="1"/>
            <a:r>
              <a:rPr lang="en-US" altLang="en-US" b="1" i="1" dirty="0"/>
              <a:t>P</a:t>
            </a:r>
            <a:r>
              <a:rPr lang="en-US" altLang="en-US" b="1" i="1" baseline="-25000" dirty="0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 </a:t>
            </a:r>
            <a:r>
              <a:rPr lang="en-US" altLang="en-US" b="1" i="1" dirty="0" err="1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b="1" i="1" baseline="-25000" dirty="0">
                <a:sym typeface="Symbol" panose="05050102010706020507" pitchFamily="18" charset="2"/>
              </a:rPr>
              <a:t>   </a:t>
            </a:r>
            <a:r>
              <a:rPr lang="en-US" altLang="en-US" dirty="0">
                <a:sym typeface="Symbol" panose="05050102010706020507" pitchFamily="18" charset="2"/>
              </a:rPr>
              <a:t>if </a:t>
            </a:r>
            <a:r>
              <a:rPr lang="en-US" altLang="en-US" b="1" i="1" dirty="0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>
                <a:sym typeface="Symbol" panose="05050102010706020507" pitchFamily="18" charset="2"/>
              </a:rPr>
              <a:t>i</a:t>
            </a:r>
            <a:r>
              <a:rPr lang="en-US" altLang="en-US" i="1" dirty="0">
                <a:sym typeface="Symbol" panose="05050102010706020507" pitchFamily="18" charset="2"/>
              </a:rPr>
              <a:t> </a:t>
            </a:r>
            <a:r>
              <a:rPr lang="en-US" altLang="en-US" dirty="0">
                <a:sym typeface="Symbol" panose="05050102010706020507" pitchFamily="18" charset="2"/>
              </a:rPr>
              <a:t>is waiting for</a:t>
            </a:r>
            <a:r>
              <a:rPr lang="en-US" altLang="en-US" i="1" dirty="0">
                <a:sym typeface="Symbol" panose="05050102010706020507" pitchFamily="18" charset="2"/>
              </a:rPr>
              <a:t> </a:t>
            </a:r>
            <a:r>
              <a:rPr lang="en-US" altLang="en-US" b="1" i="1" dirty="0" err="1">
                <a:sym typeface="Symbol" panose="05050102010706020507" pitchFamily="18" charset="2"/>
              </a:rPr>
              <a:t>P</a:t>
            </a:r>
            <a:r>
              <a:rPr lang="en-US" altLang="en-US" b="1" i="1" baseline="-25000" dirty="0" err="1">
                <a:sym typeface="Symbol" panose="05050102010706020507" pitchFamily="18" charset="2"/>
              </a:rPr>
              <a:t>j</a:t>
            </a:r>
            <a:r>
              <a:rPr lang="en-US" altLang="en-US" b="1" i="1" dirty="0">
                <a:sym typeface="Symbol" panose="05050102010706020507" pitchFamily="18" charset="2"/>
              </a:rPr>
              <a:t/>
            </a:r>
            <a:br>
              <a:rPr lang="en-US" altLang="en-US" b="1" i="1" dirty="0">
                <a:sym typeface="Symbol" panose="05050102010706020507" pitchFamily="18" charset="2"/>
              </a:rPr>
            </a:br>
            <a:endParaRPr lang="en-US" altLang="en-US" b="1" i="1" dirty="0">
              <a:sym typeface="Symbol" panose="05050102010706020507" pitchFamily="18" charset="2"/>
            </a:endParaRPr>
          </a:p>
          <a:p>
            <a:r>
              <a:rPr lang="en-US" altLang="en-US" dirty="0"/>
              <a:t>Periodically invoke an algorithm that searches for a cycle in the graph. If there is a cycle, there exists a deadlock</a:t>
            </a:r>
          </a:p>
          <a:p>
            <a:pPr>
              <a:buFont typeface="Monotype Sorts" pitchFamily="-84" charset="2"/>
              <a:buNone/>
            </a:pPr>
            <a:endParaRPr lang="en-US" altLang="en-US" dirty="0"/>
          </a:p>
          <a:p>
            <a:r>
              <a:rPr lang="en-US" altLang="en-US" dirty="0"/>
              <a:t>An algorithm to detect a cycle in a graph requires an order of</a:t>
            </a:r>
            <a:r>
              <a:rPr lang="en-US" altLang="en-US" i="1" dirty="0"/>
              <a:t> </a:t>
            </a:r>
            <a:r>
              <a:rPr lang="en-US" altLang="en-US" b="1" i="1" dirty="0"/>
              <a:t>n</a:t>
            </a:r>
            <a:r>
              <a:rPr lang="en-US" altLang="en-US" b="1" baseline="30000" dirty="0"/>
              <a:t>2</a:t>
            </a:r>
            <a:r>
              <a:rPr lang="en-US" altLang="en-US" b="1" dirty="0"/>
              <a:t> </a:t>
            </a:r>
            <a:r>
              <a:rPr lang="en-US" altLang="en-US" dirty="0"/>
              <a:t>operations, where </a:t>
            </a:r>
            <a:r>
              <a:rPr lang="en-US" altLang="en-US" b="1" i="1" dirty="0"/>
              <a:t>n</a:t>
            </a:r>
            <a:r>
              <a:rPr lang="en-US" altLang="en-US" dirty="0"/>
              <a:t> is the number of vertices in the graph</a:t>
            </a:r>
          </a:p>
        </p:txBody>
      </p:sp>
    </p:spTree>
    <p:extLst>
      <p:ext uri="{BB962C8B-B14F-4D97-AF65-F5344CB8AC3E}">
        <p14:creationId xmlns="" xmlns:p14="http://schemas.microsoft.com/office/powerpoint/2010/main" val="10481142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0484A614-EAE8-49DD-A55B-4F7E12A56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504" y="0"/>
            <a:ext cx="8928992" cy="1417638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000" dirty="0"/>
              <a:t>Resource-Allocation Graph and  Wait-for Graph</a:t>
            </a: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xmlns="" id="{0B62FAF8-3075-42AC-BA0B-5BDEAC7D4D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72816"/>
            <a:ext cx="5976664" cy="3856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5">
            <a:extLst>
              <a:ext uri="{FF2B5EF4-FFF2-40B4-BE49-F238E27FC236}">
                <a16:creationId xmlns:a16="http://schemas.microsoft.com/office/drawing/2014/main" xmlns="" id="{FD3E6C09-91AB-4252-8558-115F273E5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5294313"/>
            <a:ext cx="292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dirty="0"/>
              <a:t>Resource-Allocation Graph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xmlns="" id="{4DB892FA-9656-4369-B039-CF364DF80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125" y="5294313"/>
            <a:ext cx="314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dirty="0"/>
              <a:t>Corresponding wait-for graph</a:t>
            </a:r>
          </a:p>
        </p:txBody>
      </p:sp>
    </p:spTree>
    <p:extLst>
      <p:ext uri="{BB962C8B-B14F-4D97-AF65-F5344CB8AC3E}">
        <p14:creationId xmlns="" xmlns:p14="http://schemas.microsoft.com/office/powerpoint/2010/main" val="31048642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xmlns="" id="{A3ED25FA-FD51-4DC3-9667-49F48E2982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069" y="131947"/>
            <a:ext cx="8988731" cy="6286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Several Instances of a Resource Type</a:t>
            </a:r>
          </a:p>
        </p:txBody>
      </p:sp>
      <p:sp>
        <p:nvSpPr>
          <p:cNvPr id="68610" name="Rectangle 3">
            <a:extLst>
              <a:ext uri="{FF2B5EF4-FFF2-40B4-BE49-F238E27FC236}">
                <a16:creationId xmlns:a16="http://schemas.microsoft.com/office/drawing/2014/main" xmlns="" id="{A408F457-CD45-48AA-8181-E44F8AA0A5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2650" y="1187450"/>
            <a:ext cx="7580215" cy="3851275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b="1" dirty="0">
                <a:solidFill>
                  <a:srgbClr val="000000"/>
                </a:solidFill>
              </a:rPr>
              <a:t>Available</a:t>
            </a:r>
            <a:r>
              <a:rPr lang="en-US" altLang="en-US" i="1" dirty="0"/>
              <a:t>:</a:t>
            </a:r>
            <a:r>
              <a:rPr lang="en-US" altLang="en-US" dirty="0"/>
              <a:t>  A vector of length </a:t>
            </a:r>
            <a:r>
              <a:rPr lang="en-US" altLang="en-US" b="1" i="1" dirty="0"/>
              <a:t>m</a:t>
            </a:r>
            <a:r>
              <a:rPr lang="en-US" altLang="en-US" dirty="0"/>
              <a:t> indicates the number of available resources of each type</a:t>
            </a:r>
          </a:p>
          <a:p>
            <a:r>
              <a:rPr lang="en-US" altLang="en-US" b="1" dirty="0">
                <a:solidFill>
                  <a:srgbClr val="000000"/>
                </a:solidFill>
              </a:rPr>
              <a:t>Allocation</a:t>
            </a:r>
            <a:r>
              <a:rPr lang="en-US" altLang="en-US" i="1" dirty="0"/>
              <a:t>:</a:t>
            </a:r>
            <a:r>
              <a:rPr lang="en-US" altLang="en-US" dirty="0"/>
              <a:t>  An </a:t>
            </a:r>
            <a:r>
              <a:rPr lang="en-US" altLang="en-US" b="1" i="1" dirty="0"/>
              <a:t>n </a:t>
            </a:r>
            <a:r>
              <a:rPr lang="en-US" altLang="en-US" b="1" dirty="0"/>
              <a:t>x</a:t>
            </a:r>
            <a:r>
              <a:rPr lang="en-US" altLang="en-US" b="1" i="1" dirty="0"/>
              <a:t> m</a:t>
            </a:r>
            <a:r>
              <a:rPr lang="en-US" altLang="en-US" b="1" dirty="0"/>
              <a:t> </a:t>
            </a:r>
            <a:r>
              <a:rPr lang="en-US" altLang="en-US" dirty="0"/>
              <a:t>matrix defines the number of resources of each type currently allocated to each process</a:t>
            </a:r>
          </a:p>
          <a:p>
            <a:r>
              <a:rPr lang="en-US" altLang="en-US" b="1" dirty="0">
                <a:solidFill>
                  <a:srgbClr val="000000"/>
                </a:solidFill>
              </a:rPr>
              <a:t>Request</a:t>
            </a:r>
            <a:r>
              <a:rPr lang="en-US" altLang="en-US" i="1" dirty="0"/>
              <a:t>:</a:t>
            </a:r>
            <a:r>
              <a:rPr lang="en-US" altLang="en-US" dirty="0"/>
              <a:t>  An </a:t>
            </a:r>
            <a:r>
              <a:rPr lang="en-US" altLang="en-US" b="1" i="1" dirty="0"/>
              <a:t>n </a:t>
            </a:r>
            <a:r>
              <a:rPr lang="en-US" altLang="en-US" b="1" dirty="0"/>
              <a:t>x</a:t>
            </a:r>
            <a:r>
              <a:rPr lang="en-US" altLang="en-US" b="1" i="1" dirty="0"/>
              <a:t> m</a:t>
            </a:r>
            <a:r>
              <a:rPr lang="en-US" altLang="en-US" b="1" dirty="0"/>
              <a:t> </a:t>
            </a:r>
            <a:r>
              <a:rPr lang="en-US" altLang="en-US" dirty="0"/>
              <a:t>matrix indicates the current request  of each process.  If </a:t>
            </a:r>
            <a:r>
              <a:rPr lang="en-US" altLang="en-US" b="1" i="1" dirty="0"/>
              <a:t>Request </a:t>
            </a:r>
            <a:r>
              <a:rPr lang="en-US" altLang="en-US" b="1" dirty="0"/>
              <a:t>[</a:t>
            </a:r>
            <a:r>
              <a:rPr lang="en-US" altLang="en-US" b="1" i="1" dirty="0"/>
              <a:t>i</a:t>
            </a:r>
            <a:r>
              <a:rPr lang="en-US" altLang="en-US" b="1" dirty="0"/>
              <a:t>][</a:t>
            </a:r>
            <a:r>
              <a:rPr lang="en-US" altLang="en-US" b="1" i="1" dirty="0"/>
              <a:t>j</a:t>
            </a:r>
            <a:r>
              <a:rPr lang="en-US" altLang="en-US" b="1" dirty="0"/>
              <a:t>] = </a:t>
            </a:r>
            <a:r>
              <a:rPr lang="en-US" altLang="en-US" b="1" i="1" dirty="0"/>
              <a:t>k</a:t>
            </a:r>
            <a:r>
              <a:rPr lang="en-US" altLang="en-US" dirty="0"/>
              <a:t>, then process</a:t>
            </a:r>
            <a:r>
              <a:rPr lang="en-US" altLang="en-US" i="1" dirty="0"/>
              <a:t> </a:t>
            </a:r>
            <a:r>
              <a:rPr lang="en-US" altLang="en-US" b="1" i="1" dirty="0"/>
              <a:t>P</a:t>
            </a:r>
            <a:r>
              <a:rPr lang="en-US" altLang="en-US" b="1" i="1" baseline="-25000" dirty="0"/>
              <a:t>i</a:t>
            </a:r>
            <a:r>
              <a:rPr lang="en-US" altLang="en-US" dirty="0"/>
              <a:t> is requesting</a:t>
            </a:r>
            <a:r>
              <a:rPr lang="en-US" altLang="en-US" i="1" dirty="0"/>
              <a:t> </a:t>
            </a:r>
            <a:r>
              <a:rPr lang="en-US" altLang="en-US" b="1" i="1" dirty="0"/>
              <a:t>k</a:t>
            </a:r>
            <a:r>
              <a:rPr lang="en-US" altLang="en-US" dirty="0"/>
              <a:t> more instances of resource type </a:t>
            </a:r>
            <a:r>
              <a:rPr lang="en-US" altLang="en-US" b="1" i="1" dirty="0" err="1"/>
              <a:t>R</a:t>
            </a:r>
            <a:r>
              <a:rPr lang="en-US" altLang="en-US" b="1" i="1" baseline="-25000" dirty="0" err="1"/>
              <a:t>j</a:t>
            </a:r>
            <a:r>
              <a:rPr lang="en-US" alt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445110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xmlns="" id="{6A086C2B-A5AE-4F5F-8E2A-379050994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1415" y="236379"/>
            <a:ext cx="78994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Detection Algorithm</a:t>
            </a:r>
          </a:p>
        </p:txBody>
      </p:sp>
      <p:sp>
        <p:nvSpPr>
          <p:cNvPr id="70658" name="Rectangle 3">
            <a:extLst>
              <a:ext uri="{FF2B5EF4-FFF2-40B4-BE49-F238E27FC236}">
                <a16:creationId xmlns:a16="http://schemas.microsoft.com/office/drawing/2014/main" xmlns="" id="{4F25B4FD-55C6-400C-B972-1DEDC81853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5363" y="1233488"/>
            <a:ext cx="7753350" cy="4530725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altLang="en-US" dirty="0"/>
              <a:t>Let </a:t>
            </a:r>
            <a:r>
              <a:rPr lang="en-US" altLang="en-US" b="1" i="1" dirty="0"/>
              <a:t>Work</a:t>
            </a:r>
            <a:r>
              <a:rPr lang="en-US" altLang="en-US" dirty="0"/>
              <a:t> and </a:t>
            </a:r>
            <a:r>
              <a:rPr lang="en-US" altLang="en-US" b="1" i="1" dirty="0"/>
              <a:t>Finish</a:t>
            </a:r>
            <a:r>
              <a:rPr lang="en-US" altLang="en-US" dirty="0"/>
              <a:t> be vectors of length </a:t>
            </a:r>
            <a:r>
              <a:rPr lang="en-US" altLang="en-US" b="1" i="1" dirty="0"/>
              <a:t>m</a:t>
            </a:r>
            <a:r>
              <a:rPr lang="en-US" altLang="en-US" dirty="0"/>
              <a:t> and </a:t>
            </a:r>
            <a:r>
              <a:rPr lang="en-US" altLang="en-US" b="1" i="1" dirty="0"/>
              <a:t>n</a:t>
            </a:r>
            <a:r>
              <a:rPr lang="en-US" altLang="en-US" dirty="0"/>
              <a:t>, respectively Initialize:</a:t>
            </a:r>
          </a:p>
          <a:p>
            <a:pPr marL="850900" lvl="1" indent="-393700">
              <a:buFont typeface="+mj-lt"/>
              <a:buAutoNum type="alphaLcParenR"/>
            </a:pPr>
            <a:r>
              <a:rPr lang="en-US" altLang="en-US" i="1" dirty="0"/>
              <a:t> </a:t>
            </a:r>
            <a:r>
              <a:rPr lang="en-US" altLang="en-US" b="1" i="1" dirty="0"/>
              <a:t>Work</a:t>
            </a:r>
            <a:r>
              <a:rPr lang="en-US" altLang="en-US" b="1" dirty="0"/>
              <a:t> = </a:t>
            </a:r>
            <a:r>
              <a:rPr lang="en-US" altLang="en-US" b="1" i="1" dirty="0"/>
              <a:t>Available</a:t>
            </a:r>
            <a:endParaRPr lang="en-US" altLang="en-US" b="1" dirty="0"/>
          </a:p>
          <a:p>
            <a:pPr marL="850900" lvl="1" indent="-393700">
              <a:buFont typeface="+mj-lt"/>
              <a:buAutoNum type="alphaLcParenR"/>
            </a:pPr>
            <a:r>
              <a:rPr lang="en-US" altLang="en-US" dirty="0"/>
              <a:t> For </a:t>
            </a:r>
            <a:r>
              <a:rPr lang="en-US" altLang="en-US" b="1" i="1" dirty="0"/>
              <a:t>i</a:t>
            </a:r>
            <a:r>
              <a:rPr lang="en-US" altLang="en-US" b="1" dirty="0"/>
              <a:t> = 1,2, …,</a:t>
            </a:r>
            <a:r>
              <a:rPr lang="en-US" altLang="en-US" b="1" i="1" dirty="0"/>
              <a:t> n</a:t>
            </a:r>
            <a:r>
              <a:rPr lang="en-US" altLang="en-US" dirty="0"/>
              <a:t>, if </a:t>
            </a:r>
            <a:r>
              <a:rPr lang="en-US" altLang="en-US" b="1" i="1" dirty="0" err="1"/>
              <a:t>Allocation</a:t>
            </a:r>
            <a:r>
              <a:rPr lang="en-US" altLang="en-US" b="1" i="1" baseline="-25000" dirty="0" err="1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 0</a:t>
            </a:r>
            <a:r>
              <a:rPr lang="en-US" altLang="en-US" dirty="0">
                <a:sym typeface="Symbol" panose="05050102010706020507" pitchFamily="18" charset="2"/>
              </a:rPr>
              <a:t>, then </a:t>
            </a:r>
            <a:br>
              <a:rPr lang="en-US" altLang="en-US" dirty="0">
                <a:sym typeface="Symbol" panose="05050102010706020507" pitchFamily="18" charset="2"/>
              </a:rPr>
            </a:br>
            <a:r>
              <a:rPr lang="en-US" altLang="en-US" dirty="0">
                <a:sym typeface="Symbol" panose="05050102010706020507" pitchFamily="18" charset="2"/>
              </a:rPr>
              <a:t> </a:t>
            </a:r>
            <a:r>
              <a:rPr lang="en-US" altLang="en-US" b="1" i="1" dirty="0">
                <a:sym typeface="Symbol" panose="05050102010706020507" pitchFamily="18" charset="2"/>
              </a:rPr>
              <a:t>Finish</a:t>
            </a:r>
            <a:r>
              <a:rPr lang="en-US" altLang="en-US" b="1" dirty="0">
                <a:sym typeface="Symbol" panose="05050102010706020507" pitchFamily="18" charset="2"/>
              </a:rPr>
              <a:t>[i] </a:t>
            </a:r>
            <a:r>
              <a:rPr lang="en-US" altLang="en-US" b="1" i="1" dirty="0">
                <a:sym typeface="Symbol" panose="05050102010706020507" pitchFamily="18" charset="2"/>
              </a:rPr>
              <a:t>= false</a:t>
            </a:r>
            <a:r>
              <a:rPr lang="en-US" altLang="en-US" dirty="0">
                <a:sym typeface="Symbol" panose="05050102010706020507" pitchFamily="18" charset="2"/>
              </a:rPr>
              <a:t>; otherwise, </a:t>
            </a:r>
            <a:r>
              <a:rPr lang="en-US" altLang="en-US" b="1" i="1" dirty="0">
                <a:sym typeface="Symbol" panose="05050102010706020507" pitchFamily="18" charset="2"/>
              </a:rPr>
              <a:t>Finish</a:t>
            </a:r>
            <a:r>
              <a:rPr lang="en-US" altLang="en-US" b="1" dirty="0">
                <a:sym typeface="Symbol" panose="05050102010706020507" pitchFamily="18" charset="2"/>
              </a:rPr>
              <a:t>[i] = </a:t>
            </a:r>
            <a:r>
              <a:rPr lang="en-US" altLang="en-US" b="1" i="1" dirty="0">
                <a:sym typeface="Symbol" panose="05050102010706020507" pitchFamily="18" charset="2"/>
              </a:rPr>
              <a:t>true</a:t>
            </a:r>
          </a:p>
          <a:p>
            <a:pPr marL="850900" lvl="1" indent="-393700">
              <a:buFont typeface="Monotype Sorts" pitchFamily="-84" charset="2"/>
              <a:buNone/>
            </a:pPr>
            <a:endParaRPr lang="en-US" altLang="en-US" dirty="0">
              <a:sym typeface="Symbol" panose="05050102010706020507" pitchFamily="18" charset="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en-US" dirty="0"/>
              <a:t>Find an index </a:t>
            </a:r>
            <a:r>
              <a:rPr lang="en-US" altLang="en-US" b="1" i="1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such that both:</a:t>
            </a:r>
          </a:p>
          <a:p>
            <a:pPr marL="850900" lvl="1" indent="-393700">
              <a:buFont typeface="+mj-lt"/>
              <a:buAutoNum type="alphaLcParenR"/>
            </a:pPr>
            <a:r>
              <a:rPr lang="en-US" altLang="en-US" i="1" dirty="0"/>
              <a:t> </a:t>
            </a:r>
            <a:r>
              <a:rPr lang="en-US" altLang="en-US" b="1" i="1" dirty="0"/>
              <a:t>Finish</a:t>
            </a:r>
            <a:r>
              <a:rPr lang="en-US" altLang="en-US" b="1" dirty="0"/>
              <a:t>[</a:t>
            </a:r>
            <a:r>
              <a:rPr lang="en-US" altLang="en-US" b="1" i="1" dirty="0"/>
              <a:t>i</a:t>
            </a:r>
            <a:r>
              <a:rPr lang="en-US" altLang="en-US" b="1" dirty="0"/>
              <a:t>] == </a:t>
            </a:r>
            <a:r>
              <a:rPr lang="en-US" altLang="en-US" b="1" i="1" dirty="0"/>
              <a:t>false</a:t>
            </a:r>
            <a:endParaRPr lang="en-US" altLang="en-US" b="1" dirty="0"/>
          </a:p>
          <a:p>
            <a:pPr marL="850900" lvl="1" indent="-393700">
              <a:buFont typeface="+mj-lt"/>
              <a:buAutoNum type="alphaLcParenR"/>
            </a:pPr>
            <a:r>
              <a:rPr lang="en-US" altLang="en-US" i="1" dirty="0"/>
              <a:t> </a:t>
            </a:r>
            <a:r>
              <a:rPr lang="en-US" altLang="en-US" b="1" i="1" dirty="0" err="1"/>
              <a:t>Request</a:t>
            </a:r>
            <a:r>
              <a:rPr lang="en-US" altLang="en-US" b="1" i="1" baseline="-25000" dirty="0" err="1"/>
              <a:t>i</a:t>
            </a:r>
            <a:r>
              <a:rPr lang="en-US" altLang="en-US" b="1" dirty="0"/>
              <a:t> </a:t>
            </a:r>
            <a:r>
              <a:rPr lang="en-US" altLang="en-US" b="1" dirty="0">
                <a:sym typeface="Symbol" panose="05050102010706020507" pitchFamily="18" charset="2"/>
              </a:rPr>
              <a:t> </a:t>
            </a:r>
            <a:r>
              <a:rPr lang="en-US" altLang="en-US" b="1" i="1" dirty="0">
                <a:sym typeface="Symbol" panose="05050102010706020507" pitchFamily="18" charset="2"/>
              </a:rPr>
              <a:t>Work</a:t>
            </a:r>
            <a:br>
              <a:rPr lang="en-US" altLang="en-US" b="1" i="1" dirty="0">
                <a:sym typeface="Symbol" panose="05050102010706020507" pitchFamily="18" charset="2"/>
              </a:rPr>
            </a:br>
            <a:endParaRPr lang="en-US" altLang="en-US" b="1" dirty="0">
              <a:sym typeface="Symbol" panose="05050102010706020507" pitchFamily="18" charset="2"/>
            </a:endParaRPr>
          </a:p>
          <a:p>
            <a:pPr marL="850900" lvl="1" indent="-393700">
              <a:buFont typeface="Monotype Sorts" pitchFamily="-84" charset="2"/>
              <a:buNone/>
            </a:pPr>
            <a:r>
              <a:rPr lang="en-US" altLang="en-US" dirty="0">
                <a:sym typeface="Symbol" panose="05050102010706020507" pitchFamily="18" charset="2"/>
              </a:rPr>
              <a:t>If no such </a:t>
            </a:r>
            <a:r>
              <a:rPr lang="en-US" altLang="en-US" b="1" i="1" dirty="0">
                <a:sym typeface="Symbol" panose="05050102010706020507" pitchFamily="18" charset="2"/>
              </a:rPr>
              <a:t>i</a:t>
            </a:r>
            <a:r>
              <a:rPr lang="en-US" altLang="en-US" b="1" dirty="0">
                <a:sym typeface="Symbol" panose="05050102010706020507" pitchFamily="18" charset="2"/>
              </a:rPr>
              <a:t> </a:t>
            </a:r>
            <a:r>
              <a:rPr lang="en-US" altLang="en-US" dirty="0">
                <a:sym typeface="Symbol" panose="05050102010706020507" pitchFamily="18" charset="2"/>
              </a:rPr>
              <a:t>exists, go to step 4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31928669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>
            <a:extLst>
              <a:ext uri="{FF2B5EF4-FFF2-40B4-BE49-F238E27FC236}">
                <a16:creationId xmlns:a16="http://schemas.microsoft.com/office/drawing/2014/main" xmlns="" id="{AC8DFB5C-1F8D-4190-83A2-9517D93814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8713" y="214313"/>
            <a:ext cx="7558087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Detection Algorithm (Cont.)</a:t>
            </a:r>
          </a:p>
        </p:txBody>
      </p:sp>
      <p:sp>
        <p:nvSpPr>
          <p:cNvPr id="72706" name="Rectangle 3">
            <a:extLst>
              <a:ext uri="{FF2B5EF4-FFF2-40B4-BE49-F238E27FC236}">
                <a16:creationId xmlns:a16="http://schemas.microsoft.com/office/drawing/2014/main" xmlns="" id="{1590227E-597D-4241-9B48-CEE17B87BD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7738" y="1171575"/>
            <a:ext cx="7218362" cy="3265537"/>
          </a:xfrm>
        </p:spPr>
        <p:txBody>
          <a:bodyPr>
            <a:noAutofit/>
          </a:bodyPr>
          <a:lstStyle/>
          <a:p>
            <a:pPr marL="342900" indent="-342900">
              <a:lnSpc>
                <a:spcPct val="90000"/>
              </a:lnSpc>
              <a:buAutoNum type="arabicPeriod" startAt="3"/>
            </a:pPr>
            <a:r>
              <a:rPr lang="en-US" altLang="en-US" sz="2800" i="1" dirty="0"/>
              <a:t> </a:t>
            </a:r>
            <a:r>
              <a:rPr lang="en-US" altLang="en-US" sz="2800" b="1" i="1" dirty="0"/>
              <a:t>Work</a:t>
            </a:r>
            <a:r>
              <a:rPr lang="en-US" altLang="en-US" sz="2800" b="1" dirty="0"/>
              <a:t> = </a:t>
            </a:r>
            <a:r>
              <a:rPr lang="en-US" altLang="en-US" sz="2800" b="1" i="1" dirty="0"/>
              <a:t>Work</a:t>
            </a:r>
            <a:r>
              <a:rPr lang="en-US" altLang="en-US" sz="2800" b="1" dirty="0"/>
              <a:t> + </a:t>
            </a:r>
            <a:r>
              <a:rPr lang="en-US" altLang="en-US" sz="2800" b="1" i="1" dirty="0" err="1"/>
              <a:t>Allocation</a:t>
            </a:r>
            <a:r>
              <a:rPr lang="en-US" altLang="en-US" sz="2800" b="1" i="1" baseline="-25000" dirty="0" err="1"/>
              <a:t>i</a:t>
            </a:r>
            <a:r>
              <a:rPr lang="en-US" altLang="en-US" sz="2800" b="1" dirty="0"/>
              <a:t/>
            </a:r>
            <a:br>
              <a:rPr lang="en-US" altLang="en-US" sz="2800" b="1" dirty="0"/>
            </a:br>
            <a:r>
              <a:rPr lang="en-US" altLang="en-US" sz="2800" b="1" dirty="0"/>
              <a:t>     </a:t>
            </a:r>
            <a:r>
              <a:rPr lang="en-US" altLang="en-US" sz="2800" b="1" i="1" dirty="0"/>
              <a:t>Finish</a:t>
            </a:r>
            <a:r>
              <a:rPr lang="en-US" altLang="en-US" sz="2800" b="1" dirty="0"/>
              <a:t>[</a:t>
            </a:r>
            <a:r>
              <a:rPr lang="en-US" altLang="en-US" sz="2800" b="1" i="1" dirty="0"/>
              <a:t>i</a:t>
            </a:r>
            <a:r>
              <a:rPr lang="en-US" altLang="en-US" sz="2800" b="1" dirty="0"/>
              <a:t>] = </a:t>
            </a:r>
            <a:r>
              <a:rPr lang="en-US" altLang="en-US" sz="2800" b="1" i="1" dirty="0"/>
              <a:t>true</a:t>
            </a:r>
            <a:r>
              <a:rPr lang="en-US" altLang="en-US" sz="2800" b="1" dirty="0"/>
              <a:t/>
            </a:r>
            <a:br>
              <a:rPr lang="en-US" altLang="en-US" sz="2800" b="1" dirty="0"/>
            </a:br>
            <a:r>
              <a:rPr lang="en-US" altLang="en-US" sz="2800" b="1" dirty="0"/>
              <a:t>     </a:t>
            </a:r>
            <a:r>
              <a:rPr lang="en-US" altLang="en-US" sz="2800" dirty="0"/>
              <a:t>go to step 2</a:t>
            </a:r>
            <a:br>
              <a:rPr lang="en-US" altLang="en-US" sz="2800" dirty="0"/>
            </a:br>
            <a:r>
              <a:rPr lang="en-US" altLang="en-US" sz="2800" dirty="0"/>
              <a:t> </a:t>
            </a:r>
          </a:p>
          <a:p>
            <a:pPr marL="342900" indent="-342900">
              <a:lnSpc>
                <a:spcPct val="90000"/>
              </a:lnSpc>
              <a:buAutoNum type="arabicPeriod" startAt="3"/>
            </a:pPr>
            <a:r>
              <a:rPr lang="en-US" altLang="en-US" sz="2800" dirty="0"/>
              <a:t>If </a:t>
            </a:r>
            <a:r>
              <a:rPr lang="en-US" altLang="en-US" sz="2800" b="1" i="1" dirty="0"/>
              <a:t>Finish[i] == false</a:t>
            </a:r>
            <a:r>
              <a:rPr lang="en-US" altLang="en-US" sz="2800" dirty="0"/>
              <a:t>, for some </a:t>
            </a:r>
            <a:r>
              <a:rPr lang="en-US" altLang="en-US" sz="2800" b="1" i="1" dirty="0"/>
              <a:t>i</a:t>
            </a:r>
            <a:r>
              <a:rPr lang="en-US" altLang="en-US" sz="2800" dirty="0"/>
              <a:t>, 1 </a:t>
            </a:r>
            <a:r>
              <a:rPr lang="en-US" altLang="en-US" sz="2800" dirty="0">
                <a:sym typeface="Symbol" panose="05050102010706020507" pitchFamily="18" charset="2"/>
              </a:rPr>
              <a:t> </a:t>
            </a:r>
            <a:r>
              <a:rPr lang="en-US" altLang="en-US" sz="2800" b="1" i="1" dirty="0">
                <a:sym typeface="Symbol" panose="05050102010706020507" pitchFamily="18" charset="2"/>
              </a:rPr>
              <a:t>i</a:t>
            </a:r>
            <a:r>
              <a:rPr lang="en-US" altLang="en-US" sz="2800" dirty="0">
                <a:sym typeface="Symbol" panose="05050102010706020507" pitchFamily="18" charset="2"/>
              </a:rPr>
              <a:t>   </a:t>
            </a:r>
            <a:r>
              <a:rPr lang="en-US" altLang="en-US" sz="2800" b="1" i="1" dirty="0">
                <a:sym typeface="Symbol" panose="05050102010706020507" pitchFamily="18" charset="2"/>
              </a:rPr>
              <a:t>n</a:t>
            </a:r>
            <a:r>
              <a:rPr lang="en-US" altLang="en-US" sz="2800" dirty="0">
                <a:sym typeface="Symbol" panose="05050102010706020507" pitchFamily="18" charset="2"/>
              </a:rPr>
              <a:t>, then the system is in   deadlock state. Moreover, if </a:t>
            </a:r>
            <a:r>
              <a:rPr lang="en-US" altLang="en-US" sz="2800" b="1" i="1" dirty="0">
                <a:sym typeface="Symbol" panose="05050102010706020507" pitchFamily="18" charset="2"/>
              </a:rPr>
              <a:t>Finish</a:t>
            </a:r>
            <a:r>
              <a:rPr lang="en-US" altLang="en-US" sz="2800" b="1" dirty="0">
                <a:sym typeface="Symbol" panose="05050102010706020507" pitchFamily="18" charset="2"/>
              </a:rPr>
              <a:t>[</a:t>
            </a:r>
            <a:r>
              <a:rPr lang="en-US" altLang="en-US" sz="2800" b="1" i="1" dirty="0">
                <a:sym typeface="Symbol" panose="05050102010706020507" pitchFamily="18" charset="2"/>
              </a:rPr>
              <a:t>i</a:t>
            </a:r>
            <a:r>
              <a:rPr lang="en-US" altLang="en-US" sz="2800" b="1" dirty="0">
                <a:sym typeface="Symbol" panose="05050102010706020507" pitchFamily="18" charset="2"/>
              </a:rPr>
              <a:t>] == </a:t>
            </a:r>
            <a:r>
              <a:rPr lang="en-US" altLang="en-US" sz="2800" b="1" i="1" dirty="0">
                <a:sym typeface="Symbol" panose="05050102010706020507" pitchFamily="18" charset="2"/>
              </a:rPr>
              <a:t>false</a:t>
            </a:r>
            <a:r>
              <a:rPr lang="en-US" altLang="en-US" sz="2800" dirty="0">
                <a:sym typeface="Symbol" panose="05050102010706020507" pitchFamily="18" charset="2"/>
              </a:rPr>
              <a:t>, then </a:t>
            </a:r>
            <a:r>
              <a:rPr lang="en-US" altLang="en-US" sz="2800" b="1" i="1" dirty="0">
                <a:sym typeface="Symbol" panose="05050102010706020507" pitchFamily="18" charset="2"/>
              </a:rPr>
              <a:t>P</a:t>
            </a:r>
            <a:r>
              <a:rPr lang="en-US" altLang="en-US" sz="2800" b="1" i="1" baseline="-25000" dirty="0">
                <a:sym typeface="Symbol" panose="05050102010706020507" pitchFamily="18" charset="2"/>
              </a:rPr>
              <a:t>i</a:t>
            </a:r>
            <a:r>
              <a:rPr lang="en-US" altLang="en-US" sz="2800" dirty="0">
                <a:sym typeface="Symbol" panose="05050102010706020507" pitchFamily="18" charset="2"/>
              </a:rPr>
              <a:t> is deadlocked</a:t>
            </a:r>
          </a:p>
          <a:p>
            <a:pPr>
              <a:lnSpc>
                <a:spcPct val="90000"/>
              </a:lnSpc>
              <a:buFont typeface="Monotype Sorts" pitchFamily="-84" charset="2"/>
              <a:buNone/>
            </a:pPr>
            <a:r>
              <a:rPr lang="en-US" altLang="en-US" sz="2800" dirty="0">
                <a:sym typeface="Symbol" panose="05050102010706020507" pitchFamily="18" charset="2"/>
              </a:rPr>
              <a:t>	</a:t>
            </a:r>
            <a:endParaRPr lang="en-US" altLang="en-US" sz="2800" dirty="0"/>
          </a:p>
        </p:txBody>
      </p:sp>
      <p:sp>
        <p:nvSpPr>
          <p:cNvPr id="72707" name="Text Box 4">
            <a:extLst>
              <a:ext uri="{FF2B5EF4-FFF2-40B4-BE49-F238E27FC236}">
                <a16:creationId xmlns:a16="http://schemas.microsoft.com/office/drawing/2014/main" xmlns="" id="{96085A5E-EEBE-4448-A0CB-F924E9CDA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785" y="4653136"/>
            <a:ext cx="7694612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b="1" dirty="0">
                <a:solidFill>
                  <a:srgbClr val="FF0066"/>
                </a:solidFill>
                <a:sym typeface="Symbol" panose="05050102010706020507" pitchFamily="18" charset="2"/>
              </a:rPr>
              <a:t>Algorithm requires an order of O(</a:t>
            </a:r>
            <a:r>
              <a:rPr kumimoji="0" lang="en-US" altLang="en-US" b="1" i="1" dirty="0">
                <a:solidFill>
                  <a:srgbClr val="FF0066"/>
                </a:solidFill>
                <a:sym typeface="Symbol" panose="05050102010706020507" pitchFamily="18" charset="2"/>
              </a:rPr>
              <a:t>m </a:t>
            </a:r>
            <a:r>
              <a:rPr kumimoji="0" lang="en-US" altLang="en-US" b="1" dirty="0">
                <a:solidFill>
                  <a:srgbClr val="FF0066"/>
                </a:solidFill>
                <a:sym typeface="Symbol" panose="05050102010706020507" pitchFamily="18" charset="2"/>
              </a:rPr>
              <a:t>x</a:t>
            </a:r>
            <a:r>
              <a:rPr kumimoji="0" lang="en-US" altLang="en-US" b="1" i="1" dirty="0">
                <a:solidFill>
                  <a:srgbClr val="FF0066"/>
                </a:solidFill>
                <a:sym typeface="Symbol" panose="05050102010706020507" pitchFamily="18" charset="2"/>
              </a:rPr>
              <a:t> n</a:t>
            </a:r>
            <a:r>
              <a:rPr kumimoji="0" lang="en-US" altLang="en-US" b="1" baseline="30000" dirty="0">
                <a:solidFill>
                  <a:srgbClr val="FF0066"/>
                </a:solidFill>
                <a:sym typeface="Symbol" panose="05050102010706020507" pitchFamily="18" charset="2"/>
              </a:rPr>
              <a:t>2</a:t>
            </a:r>
            <a:r>
              <a:rPr kumimoji="0" lang="en-US" altLang="en-US" b="1" dirty="0">
                <a:solidFill>
                  <a:srgbClr val="FF0066"/>
                </a:solidFill>
                <a:sym typeface="Symbol" panose="05050102010706020507" pitchFamily="18" charset="2"/>
              </a:rPr>
              <a:t>) operations to detect whether the system is in deadlocked state</a:t>
            </a:r>
            <a:endParaRPr kumimoji="0" lang="en-US" altLang="en-US" dirty="0">
              <a:solidFill>
                <a:srgbClr val="FF0066"/>
              </a:solidFill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59223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xmlns="" id="{20245696-9CE8-4FC7-BC3D-C43A860346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2350" y="214313"/>
            <a:ext cx="766445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Example of Detection Algorithm</a:t>
            </a:r>
          </a:p>
        </p:txBody>
      </p:sp>
      <p:sp>
        <p:nvSpPr>
          <p:cNvPr id="74754" name="Rectangle 3">
            <a:extLst>
              <a:ext uri="{FF2B5EF4-FFF2-40B4-BE49-F238E27FC236}">
                <a16:creationId xmlns:a16="http://schemas.microsoft.com/office/drawing/2014/main" xmlns="" id="{CBEDF2A5-8F09-4357-9519-FCAE0F3F3B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1700" y="1108075"/>
            <a:ext cx="8037513" cy="5121275"/>
          </a:xfrm>
        </p:spPr>
        <p:txBody>
          <a:bodyPr>
            <a:normAutofit fontScale="70000" lnSpcReduction="20000"/>
          </a:bodyPr>
          <a:lstStyle/>
          <a:p>
            <a:pPr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Five processes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0</a:t>
            </a:r>
            <a:r>
              <a:rPr lang="en-US" altLang="en-US" dirty="0"/>
              <a:t> through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4</a:t>
            </a:r>
            <a:r>
              <a:rPr lang="en-US" altLang="en-US" dirty="0"/>
              <a:t>;</a:t>
            </a:r>
            <a:r>
              <a:rPr lang="en-US" altLang="en-US" baseline="-25000" dirty="0"/>
              <a:t> </a:t>
            </a:r>
            <a:r>
              <a:rPr lang="en-US" altLang="en-US" dirty="0"/>
              <a:t>three resource types </a:t>
            </a:r>
            <a:br>
              <a:rPr lang="en-US" altLang="en-US" dirty="0"/>
            </a:br>
            <a:r>
              <a:rPr lang="en-US" altLang="en-US" dirty="0"/>
              <a:t>A (7 instances), </a:t>
            </a:r>
            <a:r>
              <a:rPr lang="en-US" altLang="en-US" i="1" dirty="0"/>
              <a:t>B </a:t>
            </a:r>
            <a:r>
              <a:rPr lang="en-US" altLang="en-US" dirty="0"/>
              <a:t>(2 instances), and </a:t>
            </a:r>
            <a:r>
              <a:rPr lang="en-US" altLang="en-US" i="1" dirty="0"/>
              <a:t>C</a:t>
            </a:r>
            <a:r>
              <a:rPr lang="en-US" altLang="en-US" dirty="0"/>
              <a:t> (6 instances)</a:t>
            </a:r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endParaRPr lang="en-US" altLang="en-US" dirty="0"/>
          </a:p>
          <a:p>
            <a:pPr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Snapshot at time </a:t>
            </a:r>
            <a:r>
              <a:rPr lang="en-US" altLang="en-US" b="1" i="1" dirty="0"/>
              <a:t>T</a:t>
            </a:r>
            <a:r>
              <a:rPr lang="en-US" altLang="en-US" b="1" baseline="-25000" dirty="0"/>
              <a:t>0</a:t>
            </a:r>
            <a:r>
              <a:rPr lang="en-US" altLang="en-US" dirty="0"/>
              <a:t>:</a:t>
            </a:r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			 </a:t>
            </a:r>
            <a:r>
              <a:rPr lang="en-US" altLang="en-US" i="1" u="sng" dirty="0"/>
              <a:t>Allocation</a:t>
            </a:r>
            <a:r>
              <a:rPr lang="en-US" altLang="en-US" i="1" dirty="0"/>
              <a:t>	</a:t>
            </a:r>
            <a:r>
              <a:rPr lang="en-US" altLang="en-US" i="1" u="sng" dirty="0"/>
              <a:t>Request</a:t>
            </a:r>
            <a:r>
              <a:rPr lang="en-US" altLang="en-US" i="1" dirty="0"/>
              <a:t>	</a:t>
            </a:r>
            <a:r>
              <a:rPr lang="en-US" altLang="en-US" i="1" u="sng" dirty="0"/>
              <a:t>Available</a:t>
            </a:r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			</a:t>
            </a:r>
            <a:r>
              <a:rPr lang="en-US" altLang="en-US" i="1" dirty="0"/>
              <a:t>A B C 	  A B C 	A B C</a:t>
            </a:r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	        </a:t>
            </a:r>
            <a:r>
              <a:rPr lang="en-US" altLang="en-US" i="1" dirty="0"/>
              <a:t>P</a:t>
            </a:r>
            <a:r>
              <a:rPr lang="en-US" altLang="en-US" baseline="-25000" dirty="0"/>
              <a:t>0</a:t>
            </a:r>
            <a:r>
              <a:rPr lang="en-US" altLang="en-US" dirty="0"/>
              <a:t>	          0 1 0           </a:t>
            </a:r>
            <a:r>
              <a:rPr lang="en-US" altLang="en-US" dirty="0" smtClean="0"/>
              <a:t> </a:t>
            </a:r>
            <a:r>
              <a:rPr lang="en-US" altLang="en-US" dirty="0"/>
              <a:t>0 0 0 	0 0 0</a:t>
            </a:r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i="1" dirty="0"/>
              <a:t>             P</a:t>
            </a:r>
            <a:r>
              <a:rPr lang="en-US" altLang="en-US" baseline="-25000" dirty="0"/>
              <a:t>1</a:t>
            </a:r>
            <a:r>
              <a:rPr lang="en-US" altLang="en-US" dirty="0"/>
              <a:t>	          	2 0 0 	  2 0 2</a:t>
            </a:r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i="1" dirty="0"/>
              <a:t>             P</a:t>
            </a:r>
            <a:r>
              <a:rPr lang="en-US" altLang="en-US" baseline="-25000" dirty="0"/>
              <a:t>2</a:t>
            </a:r>
            <a:r>
              <a:rPr lang="en-US" altLang="en-US" dirty="0"/>
              <a:t>		          3 0 3             0 0 0 </a:t>
            </a:r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i="1" dirty="0"/>
              <a:t>             P</a:t>
            </a:r>
            <a:r>
              <a:rPr lang="en-US" altLang="en-US" baseline="-25000" dirty="0"/>
              <a:t>3</a:t>
            </a:r>
            <a:r>
              <a:rPr lang="en-US" altLang="en-US" dirty="0"/>
              <a:t>		2 1 1 	   1 0 0 </a:t>
            </a:r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	       </a:t>
            </a:r>
            <a:r>
              <a:rPr lang="en-US" altLang="en-US" i="1" dirty="0"/>
              <a:t>P</a:t>
            </a:r>
            <a:r>
              <a:rPr lang="en-US" altLang="en-US" baseline="-25000" dirty="0"/>
              <a:t>4	</a:t>
            </a:r>
            <a:r>
              <a:rPr lang="en-US" altLang="en-US" dirty="0"/>
              <a:t>	0 0 2 	   0 0 2</a:t>
            </a:r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endParaRPr lang="en-US" altLang="en-US" dirty="0"/>
          </a:p>
          <a:p>
            <a:pPr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r>
              <a:rPr lang="en-US" altLang="en-US" dirty="0"/>
              <a:t>Sequence &lt;</a:t>
            </a:r>
            <a:r>
              <a:rPr lang="en-US" altLang="en-US" b="1" i="1" dirty="0"/>
              <a:t>P</a:t>
            </a:r>
            <a:r>
              <a:rPr lang="en-US" altLang="en-US" b="1" i="1" baseline="-25000" dirty="0"/>
              <a:t>0</a:t>
            </a:r>
            <a:r>
              <a:rPr lang="en-US" altLang="en-US" b="1" i="1" dirty="0"/>
              <a:t>, P</a:t>
            </a:r>
            <a:r>
              <a:rPr lang="en-US" altLang="en-US" b="1" i="1" baseline="-25000" dirty="0"/>
              <a:t>2</a:t>
            </a:r>
            <a:r>
              <a:rPr lang="en-US" altLang="en-US" b="1" i="1" dirty="0"/>
              <a:t>, P</a:t>
            </a:r>
            <a:r>
              <a:rPr lang="en-US" altLang="en-US" b="1" i="1" baseline="-25000" dirty="0"/>
              <a:t>3</a:t>
            </a:r>
            <a:r>
              <a:rPr lang="en-US" altLang="en-US" b="1" i="1" dirty="0"/>
              <a:t>, P</a:t>
            </a:r>
            <a:r>
              <a:rPr lang="en-US" altLang="en-US" b="1" i="1" baseline="-25000" dirty="0"/>
              <a:t>1</a:t>
            </a:r>
            <a:r>
              <a:rPr lang="en-US" altLang="en-US" b="1" i="1" dirty="0"/>
              <a:t>, P</a:t>
            </a:r>
            <a:r>
              <a:rPr lang="en-US" altLang="en-US" b="1" i="1" baseline="-25000" dirty="0"/>
              <a:t>4</a:t>
            </a:r>
            <a:r>
              <a:rPr lang="en-US" altLang="en-US" dirty="0"/>
              <a:t>&gt; will result in </a:t>
            </a:r>
            <a:r>
              <a:rPr lang="en-US" altLang="en-US" b="1" i="1" dirty="0"/>
              <a:t>Finish[i] = true </a:t>
            </a:r>
            <a:r>
              <a:rPr lang="en-US" altLang="en-US" dirty="0"/>
              <a:t>for all </a:t>
            </a:r>
            <a:r>
              <a:rPr lang="en-US" altLang="en-US" b="1" i="1" dirty="0"/>
              <a:t>i</a:t>
            </a:r>
            <a:endParaRPr lang="en-US" altLang="en-US" b="1" dirty="0"/>
          </a:p>
          <a:p>
            <a:pPr>
              <a:buFont typeface="Monotype Sorts" pitchFamily="-84" charset="2"/>
              <a:buNone/>
              <a:tabLst>
                <a:tab pos="1428750" algn="l"/>
                <a:tab pos="2338388" algn="ctr"/>
                <a:tab pos="3594100" algn="ctr"/>
                <a:tab pos="4921250" algn="ctr"/>
              </a:tabLst>
            </a:pP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22083844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xmlns="" id="{DA86E4C4-151E-4B29-AF3A-94D82C4FF0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2296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Example (Cont.)</a:t>
            </a:r>
          </a:p>
        </p:txBody>
      </p:sp>
      <p:sp>
        <p:nvSpPr>
          <p:cNvPr id="76802" name="Rectangle 3">
            <a:extLst>
              <a:ext uri="{FF2B5EF4-FFF2-40B4-BE49-F238E27FC236}">
                <a16:creationId xmlns:a16="http://schemas.microsoft.com/office/drawing/2014/main" xmlns="" id="{198FFF5E-8931-4A8B-8BF7-20846C2891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6450" y="1233488"/>
            <a:ext cx="7781925" cy="5037137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2800350" algn="l"/>
                <a:tab pos="3708400" algn="ctr"/>
              </a:tabLst>
            </a:pPr>
            <a:r>
              <a:rPr lang="en-US" altLang="en-US" b="1" i="1" dirty="0"/>
              <a:t>P</a:t>
            </a:r>
            <a:r>
              <a:rPr lang="en-US" altLang="en-US" b="1" baseline="-25000" dirty="0"/>
              <a:t>2</a:t>
            </a:r>
            <a:r>
              <a:rPr lang="en-US" altLang="en-US" dirty="0"/>
              <a:t> requests an additional instance of type</a:t>
            </a:r>
            <a:r>
              <a:rPr lang="en-US" altLang="en-US" i="1" dirty="0"/>
              <a:t> </a:t>
            </a:r>
            <a:r>
              <a:rPr lang="en-US" altLang="en-US" b="1" i="1" dirty="0"/>
              <a:t>C</a:t>
            </a:r>
            <a:endParaRPr lang="en-US" altLang="en-US" b="1" dirty="0"/>
          </a:p>
          <a:p>
            <a:pPr>
              <a:buFont typeface="Monotype Sorts" pitchFamily="-84" charset="2"/>
              <a:buNone/>
              <a:tabLst>
                <a:tab pos="2800350" algn="l"/>
                <a:tab pos="3708400" algn="ctr"/>
              </a:tabLst>
            </a:pPr>
            <a:r>
              <a:rPr lang="en-US" altLang="en-US" dirty="0"/>
              <a:t>			</a:t>
            </a:r>
            <a:r>
              <a:rPr lang="en-US" altLang="en-US" i="1" u="sng" dirty="0"/>
              <a:t>Request</a:t>
            </a:r>
            <a:endParaRPr lang="en-US" altLang="en-US" i="1" dirty="0"/>
          </a:p>
          <a:p>
            <a:pPr>
              <a:buFont typeface="Monotype Sorts" pitchFamily="-84" charset="2"/>
              <a:buNone/>
              <a:tabLst>
                <a:tab pos="2800350" algn="l"/>
                <a:tab pos="3708400" algn="ctr"/>
              </a:tabLst>
            </a:pPr>
            <a:r>
              <a:rPr lang="en-US" altLang="en-US" i="1" dirty="0"/>
              <a:t>			A B C</a:t>
            </a:r>
          </a:p>
          <a:p>
            <a:pPr>
              <a:buFont typeface="Monotype Sorts" pitchFamily="-84" charset="2"/>
              <a:buNone/>
              <a:tabLst>
                <a:tab pos="2800350" algn="l"/>
                <a:tab pos="37084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0</a:t>
            </a:r>
            <a:r>
              <a:rPr lang="en-US" altLang="en-US" dirty="0"/>
              <a:t>	0 0 0</a:t>
            </a:r>
          </a:p>
          <a:p>
            <a:pPr>
              <a:buFont typeface="Monotype Sorts" pitchFamily="-84" charset="2"/>
              <a:buNone/>
              <a:tabLst>
                <a:tab pos="2800350" algn="l"/>
                <a:tab pos="37084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	2 0 2</a:t>
            </a:r>
          </a:p>
          <a:p>
            <a:pPr>
              <a:buFont typeface="Monotype Sorts" pitchFamily="-84" charset="2"/>
              <a:buNone/>
              <a:tabLst>
                <a:tab pos="2800350" algn="l"/>
                <a:tab pos="37084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	0 0 1</a:t>
            </a:r>
          </a:p>
          <a:p>
            <a:pPr>
              <a:buFont typeface="Monotype Sorts" pitchFamily="-84" charset="2"/>
              <a:buNone/>
              <a:tabLst>
                <a:tab pos="2800350" algn="l"/>
                <a:tab pos="37084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altLang="en-US" dirty="0"/>
              <a:t>	1 0 0 </a:t>
            </a:r>
          </a:p>
          <a:p>
            <a:pPr>
              <a:buFont typeface="Monotype Sorts" pitchFamily="-84" charset="2"/>
              <a:buNone/>
              <a:tabLst>
                <a:tab pos="2800350" algn="l"/>
                <a:tab pos="3708400" algn="ctr"/>
              </a:tabLst>
            </a:pPr>
            <a:r>
              <a:rPr lang="en-US" altLang="en-US" dirty="0"/>
              <a:t>		 </a:t>
            </a:r>
            <a:r>
              <a:rPr lang="en-US" altLang="en-US" i="1" dirty="0"/>
              <a:t>P</a:t>
            </a:r>
            <a:r>
              <a:rPr lang="en-US" altLang="en-US" baseline="-25000" dirty="0"/>
              <a:t>4</a:t>
            </a:r>
            <a:r>
              <a:rPr lang="en-US" altLang="en-US" dirty="0"/>
              <a:t>	0 0 2</a:t>
            </a:r>
          </a:p>
          <a:p>
            <a:pPr>
              <a:buFont typeface="Monotype Sorts" pitchFamily="-84" charset="2"/>
              <a:buNone/>
              <a:tabLst>
                <a:tab pos="2800350" algn="l"/>
                <a:tab pos="3708400" algn="ctr"/>
              </a:tabLst>
            </a:pPr>
            <a:endParaRPr lang="en-US" altLang="en-US" sz="800" dirty="0"/>
          </a:p>
          <a:p>
            <a:pPr>
              <a:tabLst>
                <a:tab pos="2800350" algn="l"/>
                <a:tab pos="3708400" algn="ctr"/>
              </a:tabLst>
            </a:pPr>
            <a:r>
              <a:rPr lang="en-US" altLang="en-US" dirty="0"/>
              <a:t>State of system?</a:t>
            </a:r>
          </a:p>
          <a:p>
            <a:pPr lvl="1">
              <a:tabLst>
                <a:tab pos="2800350" algn="l"/>
                <a:tab pos="3708400" algn="ctr"/>
              </a:tabLst>
            </a:pPr>
            <a:r>
              <a:rPr lang="en-US" altLang="en-US" dirty="0"/>
              <a:t>Can reclaim resources held by process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0</a:t>
            </a:r>
            <a:r>
              <a:rPr lang="en-US" altLang="en-US" dirty="0"/>
              <a:t>, but insufficient resources to fulfill other processes; requests</a:t>
            </a:r>
          </a:p>
          <a:p>
            <a:pPr lvl="1">
              <a:tabLst>
                <a:tab pos="2800350" algn="l"/>
                <a:tab pos="3708400" algn="ctr"/>
              </a:tabLst>
            </a:pPr>
            <a:r>
              <a:rPr lang="en-US" altLang="en-US" dirty="0"/>
              <a:t>Deadlock exists, consisting of processes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1</a:t>
            </a:r>
            <a:r>
              <a:rPr lang="en-US" altLang="en-US" b="1" dirty="0"/>
              <a:t>, </a:t>
            </a:r>
            <a:r>
              <a:rPr lang="en-US" altLang="en-US" b="1" baseline="-25000" dirty="0"/>
              <a:t>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2</a:t>
            </a:r>
            <a:r>
              <a:rPr lang="en-US" altLang="en-US" b="1" dirty="0"/>
              <a:t>,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3</a:t>
            </a:r>
            <a:r>
              <a:rPr lang="en-US" altLang="en-US" dirty="0"/>
              <a:t>, and </a:t>
            </a:r>
            <a:r>
              <a:rPr lang="en-US" altLang="en-US" b="1" i="1" dirty="0"/>
              <a:t>P</a:t>
            </a:r>
            <a:r>
              <a:rPr lang="en-US" altLang="en-US" b="1" baseline="-25000" dirty="0"/>
              <a:t>4</a:t>
            </a:r>
            <a:endParaRPr lang="en-US" alt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16743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>
            <a:extLst>
              <a:ext uri="{FF2B5EF4-FFF2-40B4-BE49-F238E27FC236}">
                <a16:creationId xmlns:a16="http://schemas.microsoft.com/office/drawing/2014/main" xmlns="" id="{661502D7-7068-4DDE-82B3-CB27E3C63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2868"/>
            <a:ext cx="82296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System Model</a:t>
            </a:r>
          </a:p>
        </p:txBody>
      </p:sp>
      <p:sp>
        <p:nvSpPr>
          <p:cNvPr id="11266" name="Rectangle 3">
            <a:extLst>
              <a:ext uri="{FF2B5EF4-FFF2-40B4-BE49-F238E27FC236}">
                <a16:creationId xmlns:a16="http://schemas.microsoft.com/office/drawing/2014/main" xmlns="" id="{CD8E9D65-BCDC-43F0-9CD9-F44119219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2834" y="1354816"/>
            <a:ext cx="7351712" cy="44831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System consists of resources</a:t>
            </a:r>
          </a:p>
          <a:p>
            <a:r>
              <a:rPr lang="en-US" altLang="en-US" dirty="0"/>
              <a:t>Resource types </a:t>
            </a:r>
            <a:r>
              <a:rPr lang="en-US" altLang="en-US" i="1" dirty="0"/>
              <a:t>R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R</a:t>
            </a:r>
            <a:r>
              <a:rPr lang="en-US" altLang="en-US" baseline="-25000" dirty="0"/>
              <a:t>2</a:t>
            </a:r>
            <a:r>
              <a:rPr lang="en-US" altLang="en-US" dirty="0"/>
              <a:t>, . . ., </a:t>
            </a:r>
            <a:r>
              <a:rPr lang="en-US" altLang="en-US" i="1" dirty="0"/>
              <a:t>R</a:t>
            </a:r>
            <a:r>
              <a:rPr lang="en-US" altLang="en-US" baseline="-25000" dirty="0"/>
              <a:t>m</a:t>
            </a:r>
          </a:p>
          <a:p>
            <a:pPr lvl="1"/>
            <a:r>
              <a:rPr lang="en-US" altLang="en-US" i="1" dirty="0"/>
              <a:t>CPU cycles, memory space, I/O devices</a:t>
            </a:r>
          </a:p>
          <a:p>
            <a:r>
              <a:rPr lang="en-US" altLang="en-US" dirty="0"/>
              <a:t>Each resource type </a:t>
            </a:r>
            <a:r>
              <a:rPr lang="en-US" altLang="en-US" i="1" dirty="0"/>
              <a:t>R</a:t>
            </a:r>
            <a:r>
              <a:rPr lang="en-US" altLang="en-US" baseline="-25000" dirty="0"/>
              <a:t>i</a:t>
            </a:r>
            <a:r>
              <a:rPr lang="en-US" altLang="en-US" dirty="0"/>
              <a:t> has </a:t>
            </a:r>
            <a:r>
              <a:rPr lang="en-US" altLang="en-US" i="1" dirty="0"/>
              <a:t>W</a:t>
            </a:r>
            <a:r>
              <a:rPr lang="en-US" altLang="en-US" baseline="-25000" dirty="0"/>
              <a:t>i</a:t>
            </a:r>
            <a:r>
              <a:rPr lang="en-US" altLang="en-US" dirty="0"/>
              <a:t> instances.</a:t>
            </a:r>
          </a:p>
          <a:p>
            <a:r>
              <a:rPr lang="en-US" altLang="en-US" dirty="0"/>
              <a:t>Each process utilizes a resource as follows:</a:t>
            </a:r>
          </a:p>
          <a:p>
            <a:pPr lvl="1"/>
            <a:r>
              <a:rPr lang="en-US" altLang="en-US" b="1" dirty="0"/>
              <a:t>request </a:t>
            </a:r>
          </a:p>
          <a:p>
            <a:pPr lvl="1"/>
            <a:r>
              <a:rPr lang="en-US" altLang="en-US" b="1" dirty="0"/>
              <a:t>use </a:t>
            </a:r>
          </a:p>
          <a:p>
            <a:pPr lvl="1"/>
            <a:r>
              <a:rPr lang="en-US" altLang="en-US" b="1" dirty="0"/>
              <a:t>release</a:t>
            </a:r>
          </a:p>
        </p:txBody>
      </p:sp>
    </p:spTree>
    <p:extLst>
      <p:ext uri="{BB962C8B-B14F-4D97-AF65-F5344CB8AC3E}">
        <p14:creationId xmlns="" xmlns:p14="http://schemas.microsoft.com/office/powerpoint/2010/main" val="12952123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xmlns="" id="{0D4BC432-7638-454C-8A48-5A8BCB25F5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0138" y="230188"/>
            <a:ext cx="7586662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Detection-Algorithm Usage</a:t>
            </a:r>
          </a:p>
        </p:txBody>
      </p:sp>
      <p:sp>
        <p:nvSpPr>
          <p:cNvPr id="78850" name="Rectangle 3">
            <a:extLst>
              <a:ext uri="{FF2B5EF4-FFF2-40B4-BE49-F238E27FC236}">
                <a16:creationId xmlns:a16="http://schemas.microsoft.com/office/drawing/2014/main" xmlns="" id="{158D4C12-F6CC-4793-92BE-5D929F7ED7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9949" y="1122363"/>
            <a:ext cx="7742205" cy="4530725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When, and how often, to invoke depends on:</a:t>
            </a:r>
          </a:p>
          <a:p>
            <a:pPr lvl="1"/>
            <a:r>
              <a:rPr lang="en-US" altLang="en-US" dirty="0"/>
              <a:t>How often a deadlock is likely to occur?</a:t>
            </a:r>
          </a:p>
          <a:p>
            <a:pPr lvl="1"/>
            <a:r>
              <a:rPr lang="en-US" altLang="en-US" dirty="0"/>
              <a:t>How many processes will need to be rolled back?</a:t>
            </a:r>
          </a:p>
          <a:p>
            <a:pPr lvl="2"/>
            <a:r>
              <a:rPr lang="en-US" altLang="en-US" dirty="0"/>
              <a:t>one for each disjoint cycle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If detection algorithm is invoked arbitrarily, there may be many cycles in the resource graph and so we would not be able to tell which of the many deadlocked processes </a:t>
            </a:r>
            <a:r>
              <a:rPr lang="ja-JP" altLang="en-US" dirty="0"/>
              <a:t>“</a:t>
            </a:r>
            <a:r>
              <a:rPr lang="en-US" altLang="ja-JP" dirty="0"/>
              <a:t>caused</a:t>
            </a:r>
            <a:r>
              <a:rPr lang="ja-JP" altLang="en-US" dirty="0"/>
              <a:t>”</a:t>
            </a:r>
            <a:r>
              <a:rPr lang="en-US" altLang="ja-JP" dirty="0"/>
              <a:t> the deadlock.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20565583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xmlns="" id="{1AC46895-F09F-4AA8-B270-CB5567B1C5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05106" cy="81643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/>
              <a:t>Recovery from Deadlock:  Process Termination</a:t>
            </a:r>
          </a:p>
        </p:txBody>
      </p:sp>
      <p:sp>
        <p:nvSpPr>
          <p:cNvPr id="80898" name="Rectangle 3">
            <a:extLst>
              <a:ext uri="{FF2B5EF4-FFF2-40B4-BE49-F238E27FC236}">
                <a16:creationId xmlns:a16="http://schemas.microsoft.com/office/drawing/2014/main" xmlns="" id="{38916639-ABF6-4FC4-8E81-7F4537AFC9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99592" y="1340768"/>
            <a:ext cx="7694612" cy="4530725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dirty="0"/>
              <a:t>Abort all deadlocked processes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Abort one process at a time until the deadlock cycle is eliminated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dirty="0"/>
              <a:t>In which order should we choose to abort?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Priority of the process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How long process has computed, and how much longer to completion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Resources the process has used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Resources process needs to complete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How many processes will need to be terminated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altLang="en-US" dirty="0"/>
              <a:t>Is process interactive or batch?</a:t>
            </a:r>
          </a:p>
        </p:txBody>
      </p:sp>
    </p:spTree>
    <p:extLst>
      <p:ext uri="{BB962C8B-B14F-4D97-AF65-F5344CB8AC3E}">
        <p14:creationId xmlns="" xmlns:p14="http://schemas.microsoft.com/office/powerpoint/2010/main" val="19609204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xmlns="" id="{019776DB-F4CF-4A0D-88E0-0C4A9C46D2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8856984" cy="980728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/>
              <a:t>Recovery from Deadlock:  Resource Preemption</a:t>
            </a:r>
          </a:p>
        </p:txBody>
      </p:sp>
      <p:sp>
        <p:nvSpPr>
          <p:cNvPr id="82946" name="Rectangle 3">
            <a:extLst>
              <a:ext uri="{FF2B5EF4-FFF2-40B4-BE49-F238E27FC236}">
                <a16:creationId xmlns:a16="http://schemas.microsoft.com/office/drawing/2014/main" xmlns="" id="{1EC2BE65-1915-4205-9A59-81178CB32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5616" y="1268760"/>
            <a:ext cx="6802437" cy="4483100"/>
          </a:xfrm>
        </p:spPr>
        <p:txBody>
          <a:bodyPr/>
          <a:lstStyle/>
          <a:p>
            <a:r>
              <a:rPr lang="en-US" altLang="en-US" b="1" dirty="0"/>
              <a:t>Selecting a victim </a:t>
            </a:r>
            <a:r>
              <a:rPr lang="en-US" altLang="en-US" dirty="0"/>
              <a:t>– minimize cost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b="1" dirty="0"/>
              <a:t>Rollback</a:t>
            </a:r>
            <a:r>
              <a:rPr lang="en-US" altLang="en-US" dirty="0"/>
              <a:t> – return to some safe state, restart process for that state</a:t>
            </a:r>
            <a:br>
              <a:rPr lang="en-US" altLang="en-US" dirty="0"/>
            </a:br>
            <a:endParaRPr lang="en-US" altLang="en-US" dirty="0"/>
          </a:p>
          <a:p>
            <a:r>
              <a:rPr lang="en-US" altLang="en-US" b="1" dirty="0"/>
              <a:t>Starvation</a:t>
            </a:r>
            <a:r>
              <a:rPr lang="en-US" altLang="en-US" dirty="0"/>
              <a:t> –  same process may always be picked as victim, include number of rollback in cost factor</a:t>
            </a:r>
          </a:p>
        </p:txBody>
      </p:sp>
    </p:spTree>
    <p:extLst>
      <p:ext uri="{BB962C8B-B14F-4D97-AF65-F5344CB8AC3E}">
        <p14:creationId xmlns="" xmlns:p14="http://schemas.microsoft.com/office/powerpoint/2010/main" val="35501598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143000"/>
          </a:xfrm>
        </p:spPr>
        <p:txBody>
          <a:bodyPr/>
          <a:lstStyle/>
          <a:p>
            <a:r>
              <a:rPr lang="en-US" altLang="en-US" dirty="0"/>
              <a:t>End of Chapter </a:t>
            </a:r>
            <a:r>
              <a:rPr lang="en-US" altLang="en-US" dirty="0" smtClean="0"/>
              <a:t>8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85316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xmlns="" id="{DB5CD8E6-87F9-4726-9621-AFEDA885C0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3925" y="175869"/>
            <a:ext cx="776287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Deadlock with Semaphores</a:t>
            </a:r>
          </a:p>
        </p:txBody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xmlns="" id="{5ED238E1-E3E6-41E4-AE23-2237E43D6A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7360" y="1331338"/>
            <a:ext cx="6959600" cy="4860925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Data:</a:t>
            </a:r>
          </a:p>
          <a:p>
            <a:pPr lvl="1"/>
            <a:r>
              <a:rPr lang="en-US" altLang="en-US" dirty="0"/>
              <a:t>A semaphore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S1 </a:t>
            </a:r>
            <a:r>
              <a:rPr lang="en-US" altLang="en-US" dirty="0"/>
              <a:t>initialized to 1</a:t>
            </a:r>
          </a:p>
          <a:p>
            <a:pPr lvl="1"/>
            <a:r>
              <a:rPr lang="en-US" altLang="en-US" dirty="0"/>
              <a:t>A semaphore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S2 </a:t>
            </a:r>
            <a:r>
              <a:rPr lang="en-US" altLang="en-US" dirty="0"/>
              <a:t>initialized to 1</a:t>
            </a:r>
          </a:p>
          <a:p>
            <a:r>
              <a:rPr lang="en-US" altLang="en-US" dirty="0"/>
              <a:t>Two processes P1 and P2</a:t>
            </a:r>
          </a:p>
          <a:p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P1:  </a:t>
            </a:r>
          </a:p>
          <a:p>
            <a:pPr marL="0" indent="0"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wait(s1)</a:t>
            </a:r>
          </a:p>
          <a:p>
            <a:pPr marL="0" indent="0"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wait(s2)</a:t>
            </a:r>
          </a:p>
          <a:p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P2:  </a:t>
            </a:r>
          </a:p>
          <a:p>
            <a:pPr marL="0" indent="0"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wait(s2)</a:t>
            </a:r>
          </a:p>
          <a:p>
            <a:pPr marL="0" indent="0"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wait(s1)</a:t>
            </a:r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1089876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xmlns="" id="{87ADAA0F-64F7-46C8-A7FE-1C5113FEB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49300" y="150997"/>
            <a:ext cx="79375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Deadlock Characterization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xmlns="" id="{F4824E8A-1421-4BF0-9A60-6CA3F5021C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93281" y="1685190"/>
            <a:ext cx="6757437" cy="4668837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Mutual exclusion</a:t>
            </a:r>
            <a:r>
              <a:rPr lang="en-US" altLang="en-US" b="1" dirty="0"/>
              <a:t>:</a:t>
            </a:r>
            <a:r>
              <a:rPr lang="en-US" altLang="en-US" dirty="0"/>
              <a:t>  only one process at a time can use a resource</a:t>
            </a:r>
            <a:endParaRPr lang="en-US" altLang="en-US" sz="800" dirty="0"/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Hold and wait</a:t>
            </a:r>
            <a:r>
              <a:rPr lang="en-US" altLang="en-US" b="1" dirty="0"/>
              <a:t>:</a:t>
            </a:r>
            <a:r>
              <a:rPr lang="en-US" altLang="en-US" dirty="0"/>
              <a:t>  a process holding at least one resource is waiting to acquire additional resources held by other processes</a:t>
            </a:r>
            <a:endParaRPr lang="en-US" altLang="en-US" sz="800" dirty="0"/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No preemption</a:t>
            </a:r>
            <a:r>
              <a:rPr lang="en-US" altLang="en-US" b="1" dirty="0"/>
              <a:t>:</a:t>
            </a:r>
            <a:r>
              <a:rPr lang="en-US" altLang="en-US" dirty="0"/>
              <a:t>  a resource can be released only voluntarily by the process holding it, after that process has completed its task</a:t>
            </a:r>
            <a:endParaRPr lang="en-US" altLang="en-US" sz="800" dirty="0"/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Circular wait</a:t>
            </a:r>
            <a:r>
              <a:rPr lang="en-US" altLang="en-US" b="1" dirty="0"/>
              <a:t>:</a:t>
            </a:r>
            <a:r>
              <a:rPr lang="en-US" altLang="en-US" dirty="0"/>
              <a:t>  there exists a set {</a:t>
            </a:r>
            <a:r>
              <a:rPr lang="en-US" altLang="en-US" i="1" dirty="0"/>
              <a:t>P</a:t>
            </a:r>
            <a:r>
              <a:rPr lang="en-US" altLang="en-US" baseline="-25000" dirty="0"/>
              <a:t>0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, …, </a:t>
            </a:r>
            <a:r>
              <a:rPr lang="en-US" altLang="en-US" i="1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} of waiting processes such that </a:t>
            </a:r>
            <a:r>
              <a:rPr lang="en-US" altLang="en-US" i="1" dirty="0"/>
              <a:t>P</a:t>
            </a:r>
            <a:r>
              <a:rPr lang="en-US" altLang="en-US" baseline="-25000" dirty="0"/>
              <a:t>0 </a:t>
            </a:r>
            <a:r>
              <a:rPr lang="en-US" altLang="en-US" dirty="0"/>
              <a:t>is waiting for a resource that is held by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 is waiting for a resource that is held by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n</a:t>
            </a:r>
            <a:r>
              <a:rPr lang="en-US" altLang="en-US" baseline="-25000" dirty="0"/>
              <a:t>–1</a:t>
            </a:r>
            <a:r>
              <a:rPr lang="en-US" altLang="en-US" dirty="0"/>
              <a:t> is waiting for a resource that is held by </a:t>
            </a:r>
            <a:r>
              <a:rPr lang="en-US" altLang="en-US" i="1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, and </a:t>
            </a:r>
            <a:r>
              <a:rPr lang="en-US" altLang="en-US" i="1" dirty="0" err="1"/>
              <a:t>P</a:t>
            </a:r>
            <a:r>
              <a:rPr lang="en-US" altLang="en-US" baseline="-25000" dirty="0" err="1"/>
              <a:t>n</a:t>
            </a:r>
            <a:r>
              <a:rPr lang="en-US" altLang="en-US" dirty="0"/>
              <a:t> is waiting for a resource that is held by </a:t>
            </a:r>
            <a:r>
              <a:rPr lang="en-US" altLang="en-US" i="1" dirty="0"/>
              <a:t>P</a:t>
            </a:r>
            <a:r>
              <a:rPr lang="en-US" altLang="en-US" baseline="-25000" dirty="0"/>
              <a:t>0</a:t>
            </a:r>
            <a:r>
              <a:rPr lang="en-US" altLang="en-US" dirty="0"/>
              <a:t>.</a:t>
            </a:r>
          </a:p>
          <a:p>
            <a:endParaRPr lang="en-US" altLang="en-US" dirty="0"/>
          </a:p>
        </p:txBody>
      </p:sp>
      <p:sp>
        <p:nvSpPr>
          <p:cNvPr id="13315" name="Text Box 5">
            <a:extLst>
              <a:ext uri="{FF2B5EF4-FFF2-40B4-BE49-F238E27FC236}">
                <a16:creationId xmlns:a16="http://schemas.microsoft.com/office/drawing/2014/main" xmlns="" id="{DD9E7C76-64A7-4BA1-B082-DA8BDA6C2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1226620"/>
            <a:ext cx="6485359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dirty="0"/>
              <a:t>Deadlock can arise if four conditions hold simultaneously.</a:t>
            </a:r>
          </a:p>
        </p:txBody>
      </p:sp>
    </p:spTree>
    <p:extLst>
      <p:ext uri="{BB962C8B-B14F-4D97-AF65-F5344CB8AC3E}">
        <p14:creationId xmlns="" xmlns:p14="http://schemas.microsoft.com/office/powerpoint/2010/main" val="3831801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xmlns="" id="{11C97935-CF39-4A80-87B3-E8FC1A79B9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4009" y="232005"/>
            <a:ext cx="76835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Resource-Allocation Graph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xmlns="" id="{97E50AC4-3665-4FFE-B1D6-0D72C5ECE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18253" y="1771945"/>
            <a:ext cx="6574810" cy="4019550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dirty="0"/>
              <a:t>V is partitioned into two types:</a:t>
            </a:r>
          </a:p>
          <a:p>
            <a:pPr lvl="1"/>
            <a:r>
              <a:rPr lang="en-US" altLang="en-US" i="1" dirty="0"/>
              <a:t>P</a:t>
            </a:r>
            <a:r>
              <a:rPr lang="en-US" altLang="en-US" dirty="0"/>
              <a:t> = {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 err="1"/>
              <a:t>P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}, the set consisting of all the processes in the system</a:t>
            </a:r>
            <a:br>
              <a:rPr lang="en-US" altLang="en-US" dirty="0"/>
            </a:br>
            <a:endParaRPr lang="en-US" altLang="en-US" dirty="0"/>
          </a:p>
          <a:p>
            <a:pPr lvl="1"/>
            <a:r>
              <a:rPr lang="en-US" altLang="en-US" i="1" dirty="0"/>
              <a:t>R</a:t>
            </a:r>
            <a:r>
              <a:rPr lang="en-US" altLang="en-US" dirty="0"/>
              <a:t> = {</a:t>
            </a:r>
            <a:r>
              <a:rPr lang="en-US" altLang="en-US" i="1" dirty="0"/>
              <a:t>R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R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/>
              <a:t>R</a:t>
            </a:r>
            <a:r>
              <a:rPr lang="en-US" altLang="en-US" i="1" baseline="-25000" dirty="0"/>
              <a:t>m</a:t>
            </a:r>
            <a:r>
              <a:rPr lang="en-US" altLang="en-US" dirty="0"/>
              <a:t>}, the set consisting of all resource types in the system</a:t>
            </a:r>
          </a:p>
          <a:p>
            <a:pPr lvl="1"/>
            <a:endParaRPr lang="en-US" altLang="en-US" sz="900" dirty="0"/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</a:rPr>
              <a:t>request edge </a:t>
            </a:r>
            <a:r>
              <a:rPr lang="en-US" altLang="en-US" dirty="0"/>
              <a:t>– directed edge </a:t>
            </a:r>
            <a:r>
              <a:rPr lang="en-US" altLang="en-US" i="1" dirty="0"/>
              <a:t>P</a:t>
            </a:r>
            <a:r>
              <a:rPr lang="en-US" altLang="en-US" i="1" baseline="-25000" dirty="0"/>
              <a:t>i </a:t>
            </a:r>
            <a:r>
              <a:rPr lang="en-US" altLang="en-US" dirty="0">
                <a:sym typeface="Symbol" panose="05050102010706020507" pitchFamily="18" charset="2"/>
              </a:rPr>
              <a:t> </a:t>
            </a:r>
            <a:r>
              <a:rPr lang="en-US" altLang="en-US" i="1" dirty="0" err="1">
                <a:sym typeface="Symbol" panose="05050102010706020507" pitchFamily="18" charset="2"/>
              </a:rPr>
              <a:t>R</a:t>
            </a:r>
            <a:r>
              <a:rPr lang="en-US" altLang="en-US" i="1" baseline="-25000" dirty="0" err="1">
                <a:sym typeface="Symbol" panose="05050102010706020507" pitchFamily="18" charset="2"/>
              </a:rPr>
              <a:t>j</a:t>
            </a:r>
            <a:endParaRPr lang="en-US" altLang="en-US" i="1" baseline="-25000" dirty="0">
              <a:sym typeface="Symbol" panose="05050102010706020507" pitchFamily="18" charset="2"/>
            </a:endParaRPr>
          </a:p>
          <a:p>
            <a:endParaRPr lang="en-US" altLang="en-US" sz="800" i="1" baseline="-25000" dirty="0">
              <a:sym typeface="Symbol" panose="05050102010706020507" pitchFamily="18" charset="2"/>
            </a:endParaRPr>
          </a:p>
          <a:p>
            <a:r>
              <a:rPr lang="en-US" altLang="en-US" b="1" dirty="0">
                <a:solidFill>
                  <a:srgbClr val="006699"/>
                </a:solidFill>
                <a:latin typeface="+mj-lt"/>
                <a:sym typeface="Symbol" panose="05050102010706020507" pitchFamily="18" charset="2"/>
              </a:rPr>
              <a:t>assignment edge </a:t>
            </a:r>
            <a:r>
              <a:rPr lang="en-US" altLang="en-US" dirty="0"/>
              <a:t>– directed edge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j</a:t>
            </a:r>
            <a:r>
              <a:rPr lang="en-US" altLang="en-US" i="1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 </a:t>
            </a:r>
            <a:r>
              <a:rPr lang="en-US" altLang="en-US" i="1" dirty="0">
                <a:sym typeface="Symbol" panose="05050102010706020507" pitchFamily="18" charset="2"/>
              </a:rPr>
              <a:t>P</a:t>
            </a:r>
            <a:r>
              <a:rPr lang="en-US" altLang="en-US" i="1" baseline="-25000" dirty="0">
                <a:sym typeface="Symbol" panose="05050102010706020507" pitchFamily="18" charset="2"/>
              </a:rPr>
              <a:t>i</a:t>
            </a:r>
            <a:endParaRPr lang="en-US" altLang="en-US" dirty="0">
              <a:sym typeface="Symbol" panose="05050102010706020507" pitchFamily="18" charset="2"/>
            </a:endParaRPr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xmlns="" id="{5FCC8E8A-16FC-4644-B90C-8C320716B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1522" y="1300748"/>
            <a:ext cx="42755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-84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rgbClr val="CC6600"/>
              </a:buClr>
              <a:buSzPct val="80000"/>
              <a:buFont typeface="Monotype Sorts" pitchFamily="-84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009900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SzPct val="7500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FF0066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dirty="0"/>
              <a:t>A set of vertices </a:t>
            </a:r>
            <a:r>
              <a:rPr kumimoji="0" lang="en-US" altLang="en-US" i="1" dirty="0"/>
              <a:t>V</a:t>
            </a:r>
            <a:r>
              <a:rPr kumimoji="0" lang="en-US" altLang="en-US" dirty="0"/>
              <a:t> and a set of edges </a:t>
            </a:r>
            <a:r>
              <a:rPr kumimoji="0" lang="en-US" altLang="en-US" i="1" dirty="0"/>
              <a:t>E</a:t>
            </a:r>
            <a:r>
              <a:rPr kumimoji="0" lang="en-US" alt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366586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>
            <a:extLst>
              <a:ext uri="{FF2B5EF4-FFF2-40B4-BE49-F238E27FC236}">
                <a16:creationId xmlns:a16="http://schemas.microsoft.com/office/drawing/2014/main" xmlns="" id="{1A4B64E3-DEA9-4327-B63F-42B7E3327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14006"/>
            <a:ext cx="8855415" cy="537202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Resource Allocation Graph Example</a:t>
            </a:r>
          </a:p>
        </p:txBody>
      </p:sp>
      <p:sp>
        <p:nvSpPr>
          <p:cNvPr id="91138" name="Content Placeholder 2">
            <a:extLst>
              <a:ext uri="{FF2B5EF4-FFF2-40B4-BE49-F238E27FC236}">
                <a16:creationId xmlns:a16="http://schemas.microsoft.com/office/drawing/2014/main" xmlns="" id="{66863360-8218-4F9C-99FE-9BE85325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450" y="1233488"/>
            <a:ext cx="4524375" cy="4530725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dirty="0"/>
              <a:t>One instance of R1</a:t>
            </a:r>
          </a:p>
          <a:p>
            <a:r>
              <a:rPr lang="en-US" altLang="en-US" dirty="0"/>
              <a:t>Two instances of R2</a:t>
            </a:r>
          </a:p>
          <a:p>
            <a:r>
              <a:rPr lang="en-US" altLang="en-US" dirty="0"/>
              <a:t>One instance of R3</a:t>
            </a:r>
          </a:p>
          <a:p>
            <a:r>
              <a:rPr lang="en-US" altLang="en-US" dirty="0"/>
              <a:t>Three instance of R4</a:t>
            </a:r>
          </a:p>
          <a:p>
            <a:r>
              <a:rPr lang="en-US" altLang="en-US" dirty="0"/>
              <a:t>T1 holds one instance of R2 and is waiting for an instance of R1</a:t>
            </a:r>
          </a:p>
          <a:p>
            <a:r>
              <a:rPr lang="en-US" altLang="en-US" dirty="0"/>
              <a:t>T2 holds one instance of R1, one instance of R2, and is waiting for an instance of R3</a:t>
            </a:r>
          </a:p>
          <a:p>
            <a:r>
              <a:rPr lang="en-US" altLang="en-US" dirty="0"/>
              <a:t>T3 is holds one instance of R3</a:t>
            </a:r>
          </a:p>
        </p:txBody>
      </p:sp>
      <p:pic>
        <p:nvPicPr>
          <p:cNvPr id="91139" name="Picture 3">
            <a:extLst>
              <a:ext uri="{FF2B5EF4-FFF2-40B4-BE49-F238E27FC236}">
                <a16:creationId xmlns:a16="http://schemas.microsoft.com/office/drawing/2014/main" xmlns="" id="{4B3F1686-A558-47EE-B9D9-DBE933ACC3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163" y="1500188"/>
            <a:ext cx="2497137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513233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Resource Allocation Graph with a Deadlock</a:t>
            </a:r>
            <a:endParaRPr lang="en-US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xmlns="" id="{6DC2929A-0DEC-4DB0-815C-C96B1DCBCD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496760"/>
            <a:ext cx="3352800" cy="495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S Templat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OS Template</Template>
  <TotalTime>586</TotalTime>
  <Words>1770</Words>
  <Application>Microsoft Office PowerPoint</Application>
  <PresentationFormat>On-screen Show (4:3)</PresentationFormat>
  <Paragraphs>316</Paragraphs>
  <Slides>43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OS Template</vt:lpstr>
      <vt:lpstr>Chapter 8:  Deadlocks</vt:lpstr>
      <vt:lpstr>Outline</vt:lpstr>
      <vt:lpstr>Chapter Objectives</vt:lpstr>
      <vt:lpstr>System Model</vt:lpstr>
      <vt:lpstr>Deadlock with Semaphores</vt:lpstr>
      <vt:lpstr>Deadlock Characterization</vt:lpstr>
      <vt:lpstr>Resource-Allocation Graph</vt:lpstr>
      <vt:lpstr>Resource Allocation Graph Example</vt:lpstr>
      <vt:lpstr>Resource Allocation Graph with a Deadlock</vt:lpstr>
      <vt:lpstr>Resource Allocation Graph with a Cycle But no Deadlock</vt:lpstr>
      <vt:lpstr>Basic Facts</vt:lpstr>
      <vt:lpstr>Methods for Handling Deadlocks</vt:lpstr>
      <vt:lpstr>Deadlock Prevention</vt:lpstr>
      <vt:lpstr>Deadlock Prevention (Cont.)</vt:lpstr>
      <vt:lpstr>Circular Wait</vt:lpstr>
      <vt:lpstr>Deadlock Avoidance</vt:lpstr>
      <vt:lpstr>Safe State</vt:lpstr>
      <vt:lpstr>Basic Facts</vt:lpstr>
      <vt:lpstr>Safe, Unsafe, Deadlock State </vt:lpstr>
      <vt:lpstr>Avoidance Algorithms</vt:lpstr>
      <vt:lpstr>Resource-Allocation Graph Scheme</vt:lpstr>
      <vt:lpstr>Resource-Allocation Graph</vt:lpstr>
      <vt:lpstr>Unsafe State In Resource-Allocation Graph</vt:lpstr>
      <vt:lpstr>Resource-Allocation Graph Algorithm</vt:lpstr>
      <vt:lpstr>Banker’s Algorithm</vt:lpstr>
      <vt:lpstr>Data Structures for the Banker’s Algorithm </vt:lpstr>
      <vt:lpstr>Safety Algorithm</vt:lpstr>
      <vt:lpstr>Resource-Request Algorithm for Process Pi</vt:lpstr>
      <vt:lpstr>Example of Banker’s Algorithm</vt:lpstr>
      <vt:lpstr>Example (Cont.)</vt:lpstr>
      <vt:lpstr>Example:  P1 Request (1,0,2)</vt:lpstr>
      <vt:lpstr>Deadlock Detection</vt:lpstr>
      <vt:lpstr>Single Instance of Each Resource Type</vt:lpstr>
      <vt:lpstr>Resource-Allocation Graph and  Wait-for Graph</vt:lpstr>
      <vt:lpstr>Several Instances of a Resource Type</vt:lpstr>
      <vt:lpstr>Detection Algorithm</vt:lpstr>
      <vt:lpstr>Detection Algorithm (Cont.)</vt:lpstr>
      <vt:lpstr>Example of Detection Algorithm</vt:lpstr>
      <vt:lpstr>Example (Cont.)</vt:lpstr>
      <vt:lpstr>Detection-Algorithm Usage</vt:lpstr>
      <vt:lpstr>Recovery from Deadlock:  Process Termination</vt:lpstr>
      <vt:lpstr>Recovery from Deadlock:  Resource Preemption</vt:lpstr>
      <vt:lpstr>End of Chapter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8:  Deadlocks</dc:title>
  <dc:creator>Sheli Sinha Chaudhur</dc:creator>
  <cp:lastModifiedBy>user</cp:lastModifiedBy>
  <cp:revision>12</cp:revision>
  <dcterms:created xsi:type="dcterms:W3CDTF">2021-04-20T14:50:47Z</dcterms:created>
  <dcterms:modified xsi:type="dcterms:W3CDTF">2022-04-27T10:56:01Z</dcterms:modified>
</cp:coreProperties>
</file>