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0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1" r:id="rId31"/>
    <p:sldId id="286" r:id="rId32"/>
    <p:sldId id="287" r:id="rId33"/>
    <p:sldId id="288" r:id="rId34"/>
    <p:sldId id="302" r:id="rId35"/>
    <p:sldId id="303" r:id="rId36"/>
    <p:sldId id="291" r:id="rId37"/>
    <p:sldId id="292" r:id="rId38"/>
    <p:sldId id="293" r:id="rId39"/>
    <p:sldId id="294" r:id="rId40"/>
    <p:sldId id="305" r:id="rId41"/>
    <p:sldId id="304" r:id="rId42"/>
    <p:sldId id="297" r:id="rId43"/>
    <p:sldId id="298" r:id="rId44"/>
    <p:sldId id="299" r:id="rId45"/>
    <p:sldId id="30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66DA-893F-466E-8A90-7A360ED642F6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EE2-4897-4BDD-9D76-1FDC061D75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7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xmlns="" id="{0BF0E1CA-E1F9-48F3-98D4-AE83DB73C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A8FD42-FB50-4F0E-83DB-032AD89E6B10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10C58F99-7224-4F82-A66E-F77DA5550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56610F8A-E173-4BEE-BFEB-FAAE867F0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xmlns="" id="{EF30C6CA-0F10-4E2E-ADBB-88AAB3EE5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9A9972C-A281-4ED9-A13B-A6C6E2D45CB3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B3679CC6-842E-4CC5-B72C-F6CA84D12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E78DDD2C-05BB-4045-8228-45C12D64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xmlns="" id="{31EF95C2-30F5-4674-B550-61EA8B43C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CA2DBE-B6D1-4FB7-B4F4-1496EA4F2FD3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63B1BE69-F2AE-4073-AD7F-EC55BF74D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00DDF634-7FF2-4300-8F34-0D079A7C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xmlns="" id="{1EFA09C3-CCE9-4618-9F0F-744AF0A9B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6BCBA1-9824-4D0D-B46E-F77E737E1BD9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26A9EEDA-A552-4242-97DB-1659999AC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D36BC16F-9F0B-40A3-B2DD-E0047170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xmlns="" id="{EBB8A803-DB78-4F6C-B680-D20C4FCC0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D69A58-CE8A-4061-AAAF-8375D0450CC5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75E4BD0-9DFA-4BA9-AAC6-7823B028C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B4E81E9D-8CA6-4A23-8358-5A492D8EB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xmlns="" id="{3E634DBD-1EC5-462D-BC22-327F348F0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C2B6B4-BF24-4262-A303-E000472979C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A07EA455-67B3-4FB5-8874-BE2716912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7F0F9981-F39D-4C6B-B808-D9D1D2A43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xmlns="" id="{D95EBFC2-2B79-4646-ADD4-D93CC4E0B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74824C-A7EB-42F2-A92A-66C769DAA6C3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DBE29177-BEE0-417C-A6E4-FE19B8175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44B2D3C1-BEE5-436B-8E3B-017945048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xmlns="" id="{AB2846DF-65BE-4297-BCCD-5DD45DE5C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09C59B-F3D6-4643-AE6C-CBF39D40191E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8F1D844C-2050-4115-9C9F-C1FCBEE90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5B58AFAD-2321-4F25-9350-97AC19EDD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xmlns="" id="{87523E38-5925-4EC3-AD23-1BB8D7C46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7C58BD-B6B5-4749-B877-32EA3B7DC92D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C272AD4E-5D91-45CF-9172-E8326201B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EA5338AB-875C-4ABC-A37A-C89E09B0A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xmlns="" id="{9963E017-B520-4B23-B95B-BB51BA1EB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EC47CB-D1FE-46D4-980C-88A4D4757783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ABD42012-3A5C-431F-8705-2F91DA77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EF1FE901-D349-4F0B-8068-D0DFF0BD9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xmlns="" id="{FCF68898-5594-43C9-B2BF-01B6699CA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2ACCBA-E8A3-4C2B-8DD9-FC91AE5630D9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C366574E-775D-44EF-BEAB-9931F2486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6722A4B5-9F83-4E0E-A7FC-4E4848D27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xmlns="" id="{149A2025-556A-439D-B416-B393448D1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B8218-B419-4C46-9B31-7C5CA16C0958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3097CAA5-5009-40F9-948A-088E43827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FF2A2029-71A1-427A-9D55-052D9150B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xmlns="" id="{17BDC8A1-89A0-49CD-A485-303F87612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49DC89-6AF6-48E6-B39A-159E5A129758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7C694FE6-9D3C-4E7B-B548-4472A6FCC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0128C4CB-B7D5-4AC4-AF1E-09C94FF02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xmlns="" id="{981730E4-8FEC-4CE0-8789-78B5EED18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07D80D-3384-4C2A-A880-A8F1855FF69F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85661878-89CF-4714-B17C-CBF183FE4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F73B3342-B8E6-4324-9515-057FA306C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xmlns="" id="{B422F43B-7A17-4E70-9902-B75D2AD87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3AE300-16A7-43AF-AE1F-1DE14735F1C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64F304B6-B49F-4C63-9E77-58BDCDE54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F0C8F3D9-B786-431D-AD5A-29215D79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xmlns="" id="{38769F49-5E48-4F61-A820-D92DE4D09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D748A9-A869-41DD-902B-3C31EC6B06E1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14B7CE5-FF07-4CF4-8A99-176990BB0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51215128-6CC2-485F-8CCE-6F4FEFACE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xmlns="" id="{2B454191-C00D-4881-8CC3-145741C18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868E1-D052-4404-8916-164E1D0D0B49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207D3C19-C6DC-4AF4-97F2-A512D0071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67534874-A7D8-4E15-AAAD-8916ECED8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xmlns="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4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xmlns="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5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xmlns="" id="{950B0E92-D303-4BB0-A4D8-C84931373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A8A344-8948-476E-AFBC-AE7944A55FD0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BD2136EB-8912-4394-B77C-6B86DF5CA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2F1F5DAD-71C2-48AE-88DA-58F7B2FAE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xmlns="" id="{C4B4CDFE-17FF-4FEE-B58E-763B8E6AB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FD57D9-9ACF-4A83-A909-F49ABBD723C3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ED68831C-2F81-44B4-9958-1F9967551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18370FE4-983D-4F1E-AFFB-EB46F1255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hnschrif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3649464"/>
            <a:ext cx="9144000" cy="2880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90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3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2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0740" y="639333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Sheli</a:t>
            </a:r>
            <a:r>
              <a:rPr lang="en-GB" dirty="0" smtClean="0"/>
              <a:t> </a:t>
            </a:r>
            <a:r>
              <a:rPr lang="en-GB" dirty="0" err="1" smtClean="0"/>
              <a:t>Sinha</a:t>
            </a:r>
            <a:r>
              <a:rPr lang="en-GB" dirty="0" smtClean="0"/>
              <a:t> </a:t>
            </a:r>
            <a:r>
              <a:rPr lang="en-GB" dirty="0" err="1" smtClean="0"/>
              <a:t>Chaudhuri</a:t>
            </a:r>
            <a:endParaRPr lang="en-IN" dirty="0"/>
          </a:p>
        </p:txBody>
      </p:sp>
      <p:pic>
        <p:nvPicPr>
          <p:cNvPr id="1026" name="Picture 2" descr="What is an Operating System?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6031982"/>
            <a:ext cx="2843808" cy="82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7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38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01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7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2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35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8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5765-6E83-4CEA-8A9A-5725CD40EA21}" type="datetimeFigureOut">
              <a:rPr lang="en-IN" smtClean="0"/>
              <a:t>03-02-2022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CB64-9CEA-4340-9562-BD834BE4FC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04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Sheli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Sinha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Chaudhuri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Professor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ETCE Department</a:t>
            </a:r>
            <a:endParaRPr lang="en-IN" dirty="0" smtClean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267CC3E-EC1E-46E0-9E0F-27020BA348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Chapter </a:t>
            </a:r>
            <a:r>
              <a:rPr lang="en-US" altLang="en-US" dirty="0"/>
              <a:t>7:  Synchronization Examples</a:t>
            </a:r>
          </a:p>
        </p:txBody>
      </p:sp>
    </p:spTree>
    <p:extLst>
      <p:ext uri="{BB962C8B-B14F-4D97-AF65-F5344CB8AC3E}">
        <p14:creationId xmlns:p14="http://schemas.microsoft.com/office/powerpoint/2010/main" val="3632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xmlns="" id="{BA3055BE-7D2A-422C-A590-55C99535B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050" y="227824"/>
            <a:ext cx="76517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502CB5B1-7086-4461-8E47-670C4EA54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715" y="1318921"/>
            <a:ext cx="7747000" cy="50657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The structure of a reader process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while (true){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	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++;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1) /* first reader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		   	     wait(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/* reading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read count--;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0) /* last reader */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	signal(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}</a:t>
            </a:r>
            <a:r>
              <a:rPr lang="en-US" altLang="en-US" sz="1400" b="1" dirty="0">
                <a:latin typeface="Courier New" panose="02070309020205020404" pitchFamily="49" charset="0"/>
              </a:rPr>
              <a:t/>
            </a:r>
            <a:br>
              <a:rPr lang="en-US" altLang="en-US" sz="1400" b="1" dirty="0">
                <a:latin typeface="Courier New" panose="02070309020205020404" pitchFamily="49" charset="0"/>
              </a:rPr>
            </a:br>
            <a:endParaRPr lang="en-US" altLang="en-US" sz="1400" b="1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863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xmlns="" id="{0E349B06-5C0D-4BD8-ABC8-DFC88C04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78" y="222286"/>
            <a:ext cx="767715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Readers-Writers Problem Variations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xmlns="" id="{47643E3C-87AB-40AB-8261-6DE65364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323457"/>
            <a:ext cx="6585627" cy="441843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The</a:t>
            </a:r>
            <a:r>
              <a:rPr lang="en-US" altLang="en-US" b="1" i="1" dirty="0"/>
              <a:t> </a:t>
            </a:r>
            <a:r>
              <a:rPr lang="en-US" altLang="en-US" dirty="0"/>
              <a:t>solution</a:t>
            </a:r>
            <a:r>
              <a:rPr lang="en-US" altLang="en-US" b="1" i="1" dirty="0"/>
              <a:t> </a:t>
            </a:r>
            <a:r>
              <a:rPr lang="en-US" altLang="en-US" dirty="0"/>
              <a:t>in previous slide can result in a situation where a writer  process never writes.  It is referred to as the “First reader-writer” problem.</a:t>
            </a:r>
          </a:p>
          <a:p>
            <a:r>
              <a:rPr lang="en-US" altLang="en-US" dirty="0"/>
              <a:t>The “Second reader-writer” problem is  a variation the first reader-writer problem that state:</a:t>
            </a:r>
          </a:p>
          <a:p>
            <a:pPr lvl="1"/>
            <a:r>
              <a:rPr lang="en-US" altLang="en-US" dirty="0"/>
              <a:t>Once a writer is ready to write, no “newly arrived reader” is allowed  to read.</a:t>
            </a:r>
          </a:p>
          <a:p>
            <a:r>
              <a:rPr lang="en-US" altLang="en-US" dirty="0"/>
              <a:t>Both the first and second may result in starvation. leading to even more variations</a:t>
            </a:r>
          </a:p>
          <a:p>
            <a:r>
              <a:rPr lang="en-US" altLang="en-US" dirty="0"/>
              <a:t>Problem is solved on some systems by kernel providing reader-writer locks</a:t>
            </a:r>
          </a:p>
        </p:txBody>
      </p:sp>
    </p:spTree>
    <p:extLst>
      <p:ext uri="{BB962C8B-B14F-4D97-AF65-F5344CB8AC3E}">
        <p14:creationId xmlns:p14="http://schemas.microsoft.com/office/powerpoint/2010/main" val="18513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xmlns="" id="{1EE9EBAB-3EEB-4813-BC45-A296B378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222286"/>
            <a:ext cx="7670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Dining-Philosophers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FB49ECF8-D29D-47B1-ACEF-3FF6F95DA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6" y="1057896"/>
            <a:ext cx="7819053" cy="5060516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N philosophers’ sit at a round table with a bowel of rice in the middle.</a:t>
            </a:r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spend their lives alternating thinking and eating.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do not </a:t>
            </a:r>
            <a:r>
              <a:rPr lang="en-US" altLang="ja-JP" dirty="0"/>
              <a:t> interact with their neighbors.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ja-JP" dirty="0"/>
              <a:t>Occasionally try to pick up 2 chopsticks (one at a time) to eat from bowl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dirty="0"/>
              <a:t>Need both to eat, then release both when done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In the case of 5 philosophers, the shared data 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Bowl of rice (data set)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Semaphore chopstick [5] initialized to 1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xmlns="" id="{3372D57C-AA90-40E5-88DD-A9DB78AAF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4" y="1561607"/>
            <a:ext cx="1532031" cy="14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4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xmlns="" id="{8B6BD45A-1C98-4906-8ECF-377709FEA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80175"/>
            <a:ext cx="886155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dirty="0"/>
              <a:t>  </a:t>
            </a:r>
            <a:r>
              <a:rPr lang="en-US" altLang="en-US" sz="4000" dirty="0"/>
              <a:t>Dining-Philosophers Problem Algorithm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07043318-65A3-4679-85CB-4872EC4E8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119188"/>
            <a:ext cx="7107237" cy="4784725"/>
          </a:xfrm>
        </p:spPr>
        <p:txBody>
          <a:bodyPr>
            <a:normAutofit fontScale="92500"/>
          </a:bodyPr>
          <a:lstStyle/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Semaphore Solution</a:t>
            </a: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The structure of Philosopher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6699"/>
                </a:solidFill>
                <a:latin typeface="+mj-lt"/>
              </a:rPr>
              <a:t>i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en-US" altLang="en-US" dirty="0"/>
              <a:t>: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while (true){ 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wait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wait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chopStick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eat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think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  What is the problem with this algorithm?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xmlns="" id="{016B3AFC-34FB-4DEC-AD70-73C1C59C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21770"/>
            <a:ext cx="8864727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Monitor Solution to Dining Philosophers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64B402AA-11CB-48F7-9FE8-279171630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6175" y="1123504"/>
            <a:ext cx="7345363" cy="460975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monitor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</a:t>
            </a: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 THINKING; HUNGRY, EATING) state [5]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condition self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void pickup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HUNGRY;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if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!= EATING)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].wait;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void putdown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// test left and right neighbors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223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xmlns="" id="{F792511B-46D3-4928-92CE-929DEC8C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68952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Solution to Dining Philosophers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xmlns="" id="{58F6B3C7-ABB8-477D-AE0E-1DDD21AA8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0463" y="1520627"/>
            <a:ext cx="6908800" cy="40686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test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if ((state[(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5] != EATING)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== HUNGRY)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5] != EATING) 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EATING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   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].signal ()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initialization_code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for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0;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&lt; 5;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535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xmlns="" id="{80D035CF-4D26-43B2-A96C-D8477EE69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102" y="1340768"/>
            <a:ext cx="7566673" cy="45365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Each </a:t>
            </a:r>
            <a:r>
              <a:rPr lang="en-US" altLang="en-US" dirty="0"/>
              <a:t>philosopher “i</a:t>
            </a:r>
            <a:r>
              <a:rPr lang="en-US" altLang="en-US" i="1" dirty="0"/>
              <a:t>” </a:t>
            </a:r>
            <a:r>
              <a:rPr lang="en-US" altLang="en-US" dirty="0"/>
              <a:t>invokes the</a:t>
            </a:r>
            <a:r>
              <a:rPr lang="en-US" altLang="en-US" i="1" dirty="0"/>
              <a:t> </a:t>
            </a:r>
            <a:r>
              <a:rPr lang="en-US" altLang="en-US" dirty="0"/>
              <a:t>operations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pickup()</a:t>
            </a:r>
            <a:r>
              <a:rPr lang="en-US" altLang="en-US" sz="2000" i="1" dirty="0"/>
              <a:t> </a:t>
            </a:r>
            <a:r>
              <a:rPr lang="en-US" altLang="en-US" dirty="0"/>
              <a:t>and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putdown()</a:t>
            </a:r>
            <a:r>
              <a:rPr lang="en-US" altLang="en-US" sz="2000" dirty="0"/>
              <a:t> </a:t>
            </a:r>
            <a:r>
              <a:rPr lang="en-US" altLang="en-US" dirty="0"/>
              <a:t>in the following sequence: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DiningPhilosophers.pickup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/** EAT **/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DiningPhilosophers.putdown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/>
              <a:t>No deadlock, but starvation is possible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4436D3F-DD94-4E20-9DAE-14699174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6688"/>
            <a:ext cx="8694523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Solution to Dining Philosophers (Cont.)</a:t>
            </a:r>
          </a:p>
        </p:txBody>
      </p:sp>
    </p:spTree>
    <p:extLst>
      <p:ext uri="{BB962C8B-B14F-4D97-AF65-F5344CB8AC3E}">
        <p14:creationId xmlns:p14="http://schemas.microsoft.com/office/powerpoint/2010/main" val="8376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xmlns="" id="{A281CE55-E949-4BCB-8916-7FED058CE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71425"/>
            <a:ext cx="847686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xmlns="" id="{CB0C9C47-5F4B-434A-94CC-F05FA91D8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4039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Uses interrupt masks to protect access to global resources on uniprocessor systems</a:t>
            </a:r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spinlocks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on multiprocessor systems</a:t>
            </a:r>
          </a:p>
          <a:p>
            <a:pPr lvl="1"/>
            <a:r>
              <a:rPr lang="en-US" altLang="en-US" dirty="0"/>
              <a:t>Spinlocking-thread will never be preempted</a:t>
            </a:r>
          </a:p>
          <a:p>
            <a:r>
              <a:rPr lang="en-US" altLang="en-US" dirty="0"/>
              <a:t>Also provides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dispatcher objects </a:t>
            </a:r>
            <a:r>
              <a:rPr lang="en-US" altLang="en-US" dirty="0" smtClean="0">
                <a:solidFill>
                  <a:srgbClr val="000000"/>
                </a:solidFill>
              </a:rPr>
              <a:t>using </a:t>
            </a:r>
            <a:r>
              <a:rPr lang="en-US" altLang="en-US" dirty="0"/>
              <a:t>which </a:t>
            </a:r>
            <a:r>
              <a:rPr lang="en-US" altLang="en-US" dirty="0" smtClean="0"/>
              <a:t>threads  synchronize based on </a:t>
            </a:r>
            <a:r>
              <a:rPr lang="en-US" altLang="en-US" dirty="0"/>
              <a:t>mutexes, semaphores, events, and </a:t>
            </a:r>
            <a:r>
              <a:rPr lang="en-US" altLang="en-US" dirty="0" smtClean="0"/>
              <a:t>timers.</a:t>
            </a:r>
            <a:endParaRPr lang="en-US" altLang="en-US" dirty="0"/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Events</a:t>
            </a:r>
          </a:p>
          <a:p>
            <a:pPr lvl="2"/>
            <a:r>
              <a:rPr lang="en-US" altLang="en-US" dirty="0"/>
              <a:t>An event acts much like a condition variable</a:t>
            </a:r>
          </a:p>
          <a:p>
            <a:pPr lvl="1"/>
            <a:r>
              <a:rPr lang="en-US" altLang="en-US" dirty="0"/>
              <a:t>Timers notify one or more thread when time expired</a:t>
            </a:r>
          </a:p>
          <a:p>
            <a:pPr lvl="1"/>
            <a:r>
              <a:rPr lang="en-US" altLang="en-US" dirty="0"/>
              <a:t>Dispatcher objects either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signaled-state </a:t>
            </a:r>
            <a:r>
              <a:rPr lang="en-US" altLang="en-US" dirty="0"/>
              <a:t>(object available)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non-signaled state </a:t>
            </a:r>
            <a:r>
              <a:rPr lang="en-US" altLang="en-US" dirty="0"/>
              <a:t>(thread will block)</a:t>
            </a:r>
          </a:p>
        </p:txBody>
      </p:sp>
    </p:spTree>
    <p:extLst>
      <p:ext uri="{BB962C8B-B14F-4D97-AF65-F5344CB8AC3E}">
        <p14:creationId xmlns:p14="http://schemas.microsoft.com/office/powerpoint/2010/main" val="42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xmlns="" id="{3F968EE9-B3EE-4C21-A6D3-3B3B4994C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1" y="227824"/>
            <a:ext cx="843528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xmlns="" id="{990F94B9-5686-4AF6-B868-7C2E74E75A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2060848"/>
            <a:ext cx="6994599" cy="3703365"/>
          </a:xfrm>
        </p:spPr>
        <p:txBody>
          <a:bodyPr/>
          <a:lstStyle/>
          <a:p>
            <a:r>
              <a:rPr lang="en-US" altLang="en-US" dirty="0" err="1"/>
              <a:t>Mutex</a:t>
            </a:r>
            <a:r>
              <a:rPr lang="en-US" altLang="en-US" dirty="0"/>
              <a:t> dispatcher object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xmlns="" id="{0BA9B59F-E609-4994-8025-E90085DBE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61" y="3356992"/>
            <a:ext cx="5618162" cy="17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xmlns="" id="{8330A2EE-B40D-4FE6-B9A4-00C5C35BB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227824"/>
            <a:ext cx="76882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xmlns="" id="{E38DE2E8-426D-448D-B9DB-18B8CE9B1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3771" y="1117600"/>
            <a:ext cx="7358424" cy="443603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Linux:</a:t>
            </a:r>
          </a:p>
          <a:p>
            <a:pPr lvl="1"/>
            <a:r>
              <a:rPr lang="en-US" altLang="en-US" dirty="0"/>
              <a:t>Prior to kernel Version 2.6, disables interrupts to implement short critical sections</a:t>
            </a:r>
          </a:p>
          <a:p>
            <a:pPr lvl="1"/>
            <a:r>
              <a:rPr lang="en-US" altLang="en-US" dirty="0"/>
              <a:t>Version 2.6 and later, fully preemptive</a:t>
            </a:r>
          </a:p>
          <a:p>
            <a:r>
              <a:rPr lang="en-US" altLang="en-US" dirty="0"/>
              <a:t>Linux provides: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Atomic integers</a:t>
            </a:r>
          </a:p>
          <a:p>
            <a:pPr lvl="1"/>
            <a:r>
              <a:rPr lang="en-US" altLang="en-US" dirty="0"/>
              <a:t>Spinlocks</a:t>
            </a:r>
          </a:p>
          <a:p>
            <a:pPr lvl="1"/>
            <a:r>
              <a:rPr lang="en-US" altLang="en-US" dirty="0"/>
              <a:t>Reader-writer versions of both</a:t>
            </a:r>
          </a:p>
          <a:p>
            <a:r>
              <a:rPr lang="en-US" altLang="en-US" dirty="0"/>
              <a:t>On single-CPU system, spinlocks replaced by enabling and disabling kernel preemption</a:t>
            </a:r>
          </a:p>
        </p:txBody>
      </p:sp>
    </p:spTree>
    <p:extLst>
      <p:ext uri="{BB962C8B-B14F-4D97-AF65-F5344CB8AC3E}">
        <p14:creationId xmlns:p14="http://schemas.microsoft.com/office/powerpoint/2010/main" val="30803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xmlns="" id="{9AFE23A2-3233-4A83-BA98-6544E85E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586" y="162366"/>
            <a:ext cx="77073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xmlns="" id="{78A0AF89-B4E3-498E-93FE-2E355823D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434" y="1225550"/>
            <a:ext cx="7707312" cy="327025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Explain the bounded-buffer synchronization problem</a:t>
            </a:r>
          </a:p>
          <a:p>
            <a:r>
              <a:rPr lang="en-US" altLang="en-US" dirty="0"/>
              <a:t>Explain the readers-writers synchronization problem</a:t>
            </a:r>
          </a:p>
          <a:p>
            <a:r>
              <a:rPr lang="en-US" altLang="en-US" dirty="0"/>
              <a:t>Explain and dining-philosophers synchronization problems</a:t>
            </a:r>
          </a:p>
          <a:p>
            <a:r>
              <a:rPr lang="en-US" altLang="en-US" dirty="0"/>
              <a:t>Describe the tools used by Linux and Windows to solve synchronization problems.</a:t>
            </a:r>
          </a:p>
          <a:p>
            <a:r>
              <a:rPr lang="en-US" altLang="en-US" dirty="0"/>
              <a:t>Illustrate how POSIX and Java can be used to solve process synchronization problems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xmlns="" id="{98EE148A-79D9-4237-8D17-FC87DB906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16513"/>
            <a:ext cx="407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xmlns="" id="{E9CBE34C-01A9-4F51-811B-75F50950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117636"/>
            <a:ext cx="76882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xmlns="" id="{4EC9C734-E39C-4447-B11A-7FC89B18D5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6187" y="1077912"/>
            <a:ext cx="67818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Atomic variables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dirty="0"/>
              <a:t> is the type for atomic integer</a:t>
            </a:r>
          </a:p>
          <a:p>
            <a:r>
              <a:rPr lang="en-US" altLang="en-US" dirty="0"/>
              <a:t>Consider the variables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counter;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xmlns="" id="{5A3D2D42-0C95-4635-9D2C-6C8736A0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3514725"/>
            <a:ext cx="6781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5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Synchronization</a:t>
            </a:r>
            <a:endParaRPr lang="en-IN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B899AC-D3DA-40DE-B034-67D8F80391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99176" cy="3845024"/>
          </a:xfrm>
        </p:spPr>
        <p:txBody>
          <a:bodyPr/>
          <a:lstStyle/>
          <a:p>
            <a:r>
              <a:rPr lang="en-US" altLang="en-US" dirty="0"/>
              <a:t>POSIX API provides</a:t>
            </a:r>
          </a:p>
          <a:p>
            <a:pPr lvl="1"/>
            <a:r>
              <a:rPr lang="en-US" altLang="en-US" dirty="0"/>
              <a:t>mutex locks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condition variable</a:t>
            </a:r>
          </a:p>
          <a:p>
            <a:r>
              <a:rPr lang="en-US" altLang="en-US" dirty="0"/>
              <a:t>Widely used on UNIX, Linux, and macOS</a:t>
            </a:r>
          </a:p>
        </p:txBody>
      </p:sp>
    </p:spTree>
    <p:extLst>
      <p:ext uri="{BB962C8B-B14F-4D97-AF65-F5344CB8AC3E}">
        <p14:creationId xmlns:p14="http://schemas.microsoft.com/office/powerpoint/2010/main" val="310706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xmlns="" id="{19FC13B4-CCA9-41F0-92B9-4DC071D2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POSIX Mutex Locks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xmlns="" id="{97B362C6-D2EF-4174-B4FC-ABBA8310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altLang="en-US" dirty="0"/>
              <a:t>Creating and initializing the lock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Acquiring </a:t>
            </a:r>
            <a:r>
              <a:rPr lang="en-US" altLang="en-US" dirty="0"/>
              <a:t>and releasing the lock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xmlns="" id="{7A9B15B6-6321-486B-AAC5-C1A1A24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700808"/>
            <a:ext cx="5092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xmlns="" id="{43D64EAF-0CE6-4473-BCDA-70225E10C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47" y="3284984"/>
            <a:ext cx="370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6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xmlns="" id="{31418EEB-44BA-4A35-BF05-9040A028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POSIX Semaphores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xmlns="" id="{88B0DD88-5E60-4AA4-B36D-9E62E5E1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POSIX provides two versions – </a:t>
            </a:r>
            <a:r>
              <a:rPr lang="en-US" altLang="en-US" b="1"/>
              <a:t>named</a:t>
            </a:r>
            <a:r>
              <a:rPr lang="en-US" altLang="en-US"/>
              <a:t> and </a:t>
            </a:r>
            <a:r>
              <a:rPr lang="en-US" altLang="en-US" b="1"/>
              <a:t>unnamed</a:t>
            </a:r>
            <a:r>
              <a:rPr lang="en-US" altLang="en-US"/>
              <a:t>.</a:t>
            </a:r>
          </a:p>
          <a:p>
            <a:r>
              <a:rPr lang="en-US" altLang="en-US"/>
              <a:t>Named semaphores can be used by unrelated processes, unnamed cannot.</a:t>
            </a:r>
          </a:p>
        </p:txBody>
      </p:sp>
    </p:spTree>
    <p:extLst>
      <p:ext uri="{BB962C8B-B14F-4D97-AF65-F5344CB8AC3E}">
        <p14:creationId xmlns:p14="http://schemas.microsoft.com/office/powerpoint/2010/main" val="33658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xmlns="" id="{D1FD5B3A-24E8-4E3E-801B-A57367BA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POSIX Named Semaphores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xmlns="" id="{1C644338-2EA3-4381-B0C2-E9F39074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027612"/>
          </a:xfrm>
        </p:spPr>
        <p:txBody>
          <a:bodyPr/>
          <a:lstStyle/>
          <a:p>
            <a:r>
              <a:rPr lang="en-US" altLang="en-US" sz="2800" dirty="0"/>
              <a:t>Creating an initializing the semaphore: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Another </a:t>
            </a:r>
            <a:r>
              <a:rPr lang="en-US" altLang="en-US" sz="2800" dirty="0"/>
              <a:t>process can access the semaphore by referring to its name 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Acquiring and releasing the semaphore: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xmlns="" id="{E71215B9-85A1-49C0-8E92-98B3705C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85464"/>
            <a:ext cx="6083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xmlns="" id="{86CEE521-DD92-43B2-8542-D9F0EF7B4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6673"/>
            <a:ext cx="3635896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1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xmlns="" id="{4FEE749F-18F0-4920-8F8A-D2AC98A7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POSIX Unnamed Semaphores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xmlns="" id="{51C2AC08-3586-4361-B942-E44CC003D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7049"/>
            <a:ext cx="8229600" cy="4525963"/>
          </a:xfrm>
        </p:spPr>
        <p:txBody>
          <a:bodyPr/>
          <a:lstStyle/>
          <a:p>
            <a:r>
              <a:rPr lang="en-US" altLang="en-US" sz="2800" dirty="0"/>
              <a:t>Creating an initializing the semaphore: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Acquiring </a:t>
            </a:r>
            <a:r>
              <a:rPr lang="en-US" altLang="en-US" sz="2800" dirty="0"/>
              <a:t>and releasing the semaphore:</a:t>
            </a: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xmlns="" id="{D32AB7B8-29E8-4E15-BE57-7F70C8F0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75" y="1772816"/>
            <a:ext cx="6083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xmlns="" id="{5594141B-2EFA-4DEC-B8C5-755B9FD4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72" y="3110646"/>
            <a:ext cx="4533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9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xmlns="" id="{53F3401E-0D76-4EA7-80E3-C109BF99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POSIX Condition Variables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xmlns="" id="{3044D515-471B-4811-9960-E3A7CF445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3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Since POSIX is typically used in C/C++ and these languages do not provide a monitor, POSIX condition variables are associated with a POSIX mutex lock to provide mutual exclusion: Creating and initializing the condition variable: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xmlns="" id="{53567E63-78B6-4E97-8409-85828A3D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149080"/>
            <a:ext cx="3962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xmlns="" id="{57A05B56-EBB1-4DC7-BEC6-02B57982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/>
              <a:t>POSIX Condition Variables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xmlns="" id="{B6C9CAA1-E2D2-4CF7-8F9C-0B07CED4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Thread waiting for the condition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== b </a:t>
            </a:r>
            <a:r>
              <a:rPr lang="en-US" altLang="en-US" dirty="0"/>
              <a:t>to become true: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Thread signaling another thread waiting on the condition variable:</a:t>
            </a:r>
          </a:p>
          <a:p>
            <a:endParaRPr lang="en-US" altLang="en-US" dirty="0"/>
          </a:p>
        </p:txBody>
      </p:sp>
      <p:pic>
        <p:nvPicPr>
          <p:cNvPr id="61443" name="Picture 6">
            <a:extLst>
              <a:ext uri="{FF2B5EF4-FFF2-40B4-BE49-F238E27FC236}">
                <a16:creationId xmlns:a16="http://schemas.microsoft.com/office/drawing/2014/main" xmlns="" id="{9273925A-CBB6-4438-8E69-C29554E9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48" y="2564904"/>
            <a:ext cx="495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>
            <a:extLst>
              <a:ext uri="{FF2B5EF4-FFF2-40B4-BE49-F238E27FC236}">
                <a16:creationId xmlns:a16="http://schemas.microsoft.com/office/drawing/2014/main" xmlns="" id="{08E890D1-08BA-421F-B471-95E7600B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903763"/>
            <a:ext cx="349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xmlns="" id="{D895C0A9-89AB-4099-9158-09FB3BE2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Synchronization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xmlns="" id="{D0302B4F-6AF2-45B2-A5F9-17764BA5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Java provides rich set of synchronization features: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Java monitors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Reentrant locks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Semaphores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Condition variables</a:t>
            </a:r>
          </a:p>
        </p:txBody>
      </p:sp>
    </p:spTree>
    <p:extLst>
      <p:ext uri="{BB962C8B-B14F-4D97-AF65-F5344CB8AC3E}">
        <p14:creationId xmlns:p14="http://schemas.microsoft.com/office/powerpoint/2010/main" val="10711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xmlns="" id="{9B736ABE-D232-4AC2-98B8-80667B9D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Monitors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xmlns="" id="{29EC6428-17A6-47A7-B43C-8EA71AF8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Every Java object has associated with it a single lock.</a:t>
            </a:r>
          </a:p>
          <a:p>
            <a:r>
              <a:rPr lang="en-US" altLang="en-US" dirty="0"/>
              <a:t>If a method is declared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 dirty="0"/>
              <a:t>, a calling thread must own the lock for the object.</a:t>
            </a:r>
          </a:p>
          <a:p>
            <a:r>
              <a:rPr lang="en-US" altLang="en-US" dirty="0"/>
              <a:t>If the lock is owned by another thread, the calling thread must wait for the lock until it is released.</a:t>
            </a:r>
          </a:p>
          <a:p>
            <a:r>
              <a:rPr lang="en-US" altLang="en-US" dirty="0"/>
              <a:t>Locks are released when the owning thread exits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 dirty="0"/>
              <a:t> method.</a:t>
            </a:r>
          </a:p>
        </p:txBody>
      </p:sp>
    </p:spTree>
    <p:extLst>
      <p:ext uri="{BB962C8B-B14F-4D97-AF65-F5344CB8AC3E}">
        <p14:creationId xmlns:p14="http://schemas.microsoft.com/office/powerpoint/2010/main" val="40031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xmlns="" id="{3AB92419-2F3E-4AB1-BD3A-358F1F8CF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80554"/>
            <a:ext cx="8990416" cy="94418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/>
              <a:t>Classical Problems of Synchronization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xmlns="" id="{D48FBE90-0458-4057-B57E-DA63D17D9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7903" y="1707955"/>
            <a:ext cx="6726465" cy="3953293"/>
          </a:xfrm>
        </p:spPr>
        <p:txBody>
          <a:bodyPr/>
          <a:lstStyle/>
          <a:p>
            <a:r>
              <a:rPr lang="en-US" altLang="en-US" dirty="0"/>
              <a:t>Classical problems used to test newly-proposed synchronization schemes</a:t>
            </a:r>
          </a:p>
          <a:p>
            <a:pPr lvl="1"/>
            <a:r>
              <a:rPr lang="en-US" altLang="en-US" dirty="0"/>
              <a:t>Bounded-Buffer Problem</a:t>
            </a:r>
          </a:p>
          <a:p>
            <a:pPr lvl="1"/>
            <a:r>
              <a:rPr lang="en-US" altLang="en-US" dirty="0"/>
              <a:t>Readers and Writers Problem</a:t>
            </a:r>
          </a:p>
          <a:p>
            <a:pPr lvl="1"/>
            <a:r>
              <a:rPr lang="en-US" altLang="en-US" dirty="0"/>
              <a:t>Dining-Philosophers Problem</a:t>
            </a:r>
          </a:p>
        </p:txBody>
      </p:sp>
    </p:spTree>
    <p:extLst>
      <p:ext uri="{BB962C8B-B14F-4D97-AF65-F5344CB8AC3E}">
        <p14:creationId xmlns:p14="http://schemas.microsoft.com/office/powerpoint/2010/main" val="30298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22114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Bounded Buffer – </a:t>
            </a:r>
            <a:r>
              <a:rPr kumimoji="1" lang="en-US" altLang="en-US" sz="3600" dirty="0"/>
              <a:t>Java</a:t>
            </a:r>
            <a:r>
              <a:rPr lang="en-US" altLang="en-US" sz="3600" dirty="0"/>
              <a:t> Synchronization</a:t>
            </a:r>
            <a:endParaRPr lang="en-IN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C121A20-B42E-4AE3-8725-0EE9C9C3F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813642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92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xmlns="" id="{A7063654-3368-408D-9DF3-2B295E85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Synchronization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xmlns="" id="{6382BE83-2E0A-488C-A3AE-CF46662C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thread that tries to acquire an unavailable lock is placed in the object’s </a:t>
            </a:r>
            <a:r>
              <a:rPr lang="en-US" altLang="en-US" b="1" dirty="0"/>
              <a:t>entry set</a:t>
            </a:r>
            <a:r>
              <a:rPr lang="en-US" altLang="en-US" dirty="0"/>
              <a:t>:</a:t>
            </a:r>
          </a:p>
        </p:txBody>
      </p:sp>
      <p:pic>
        <p:nvPicPr>
          <p:cNvPr id="65539" name="Picture 5">
            <a:extLst>
              <a:ext uri="{FF2B5EF4-FFF2-40B4-BE49-F238E27FC236}">
                <a16:creationId xmlns:a16="http://schemas.microsoft.com/office/drawing/2014/main" xmlns="" id="{773AA7CA-0382-4D64-8D2A-395FEE71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924944"/>
            <a:ext cx="59070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824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xmlns="" id="{652E010F-53B0-425D-B083-85B37DE9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77042F-4FED-4B9B-A666-AAE92424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Similarly, each object also has a </a:t>
            </a:r>
            <a:r>
              <a:rPr lang="en-US" b="1" dirty="0"/>
              <a:t>wait set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wait()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It releases the lock for the object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state of the thread is set to blocked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thread is placed in the wait set for the object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xmlns="" id="{58D6C7F3-75D5-4822-B482-AC533067B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6223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726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xmlns="" id="{B4675308-EC3D-4611-AF7B-2F36F484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2AEE8-8C1E-4697-8E09-54D24E89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A thread typically calls wait() when it is waiting for a condition to  become true.</a:t>
            </a:r>
          </a:p>
          <a:p>
            <a:pPr>
              <a:defRPr/>
            </a:pPr>
            <a:r>
              <a:rPr lang="en-US" dirty="0"/>
              <a:t>How does a thread get notified?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notify()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An arbitrary thread T is selected from the wait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 is moved from the wait set to the entry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Set the state of T from blocked to runnable.</a:t>
            </a:r>
          </a:p>
          <a:p>
            <a:pPr>
              <a:defRPr/>
            </a:pPr>
            <a:r>
              <a:rPr lang="en-US" dirty="0"/>
              <a:t>T can now compete for the lock to check if the condition it was waiting for is now true.</a:t>
            </a:r>
          </a:p>
        </p:txBody>
      </p:sp>
    </p:spTree>
    <p:extLst>
      <p:ext uri="{BB962C8B-B14F-4D97-AF65-F5344CB8AC3E}">
        <p14:creationId xmlns:p14="http://schemas.microsoft.com/office/powerpoint/2010/main" val="4208391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Bounded Buffer – Java Synchronization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C0AD0FA-0D7E-4059-A18C-3C09FE643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63" y="1546298"/>
            <a:ext cx="6093231" cy="433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61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Bounded Buffer – Java Synchronization</a:t>
            </a:r>
            <a:endParaRPr lang="en-IN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74C936A-0F55-4C6A-A679-31574757C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8741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47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xmlns="" id="{40EB4ADD-CC1F-4359-94C7-3F9CF5B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Java Reentrant Locks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xmlns="" id="{59E6C93E-7F33-4CC2-9EEF-9C2059B2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Similar to </a:t>
            </a:r>
            <a:r>
              <a:rPr lang="en-US" altLang="en-US" dirty="0" err="1"/>
              <a:t>mutex</a:t>
            </a:r>
            <a:r>
              <a:rPr lang="en-US" altLang="en-US" dirty="0"/>
              <a:t> locks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altLang="en-US" dirty="0"/>
              <a:t> clause ensures the lock will be released in case an exception occurs in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 dirty="0"/>
              <a:t> block.</a:t>
            </a:r>
          </a:p>
          <a:p>
            <a:endParaRPr lang="en-US" altLang="en-US" dirty="0"/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xmlns="" id="{8B5C645E-E8BC-4552-9C51-283654CC2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886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11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xmlns="" id="{E5074858-113B-4B67-8FB6-08771C6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Java Semaphores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xmlns="" id="{18E6D7F5-1113-455F-8371-62DEC0AF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Constructor: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Usage:</a:t>
            </a:r>
          </a:p>
          <a:p>
            <a:endParaRPr lang="en-US" altLang="en-US"/>
          </a:p>
        </p:txBody>
      </p:sp>
      <p:pic>
        <p:nvPicPr>
          <p:cNvPr id="71683" name="Picture 4">
            <a:extLst>
              <a:ext uri="{FF2B5EF4-FFF2-40B4-BE49-F238E27FC236}">
                <a16:creationId xmlns:a16="http://schemas.microsoft.com/office/drawing/2014/main" xmlns="" id="{9A958ADA-1FCB-4E3A-953C-B6B05A26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83746"/>
            <a:ext cx="259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:a16="http://schemas.microsoft.com/office/drawing/2014/main" xmlns="" id="{1EFA6A71-037A-4869-8A12-B495785D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4838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80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xmlns="" id="{D98F2754-6585-4F5C-8778-9F577B8B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Java Condition Variables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xmlns="" id="{BA141165-0B49-4685-9BA1-00EE0E47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Condition variables are associated with an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Creating a condition variable using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newCondition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 method of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A thread waits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await()</a:t>
            </a:r>
            <a:r>
              <a:rPr lang="en-US" altLang="en-US" dirty="0"/>
              <a:t> method, and signals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signal()</a:t>
            </a:r>
            <a:r>
              <a:rPr lang="en-US" altLang="en-US" dirty="0"/>
              <a:t> method.</a:t>
            </a:r>
          </a:p>
          <a:p>
            <a:endParaRPr lang="en-US" altLang="en-US" dirty="0"/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xmlns="" id="{319DAF66-BF33-4C59-85BB-AAC5407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455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563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xmlns="" id="{D682193C-8001-4466-AD49-43F8DFE3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Java Condition Variables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xmlns="" id="{2DAA0B1E-86CC-4AED-AB12-015FBBA6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83711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Example:</a:t>
            </a:r>
          </a:p>
          <a:p>
            <a:r>
              <a:rPr lang="en-US" altLang="en-US" dirty="0"/>
              <a:t>Five threads numbered 0 .. 4</a:t>
            </a:r>
          </a:p>
          <a:p>
            <a:r>
              <a:rPr lang="en-US" altLang="en-US" dirty="0"/>
              <a:t>Shared variable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turn</a:t>
            </a:r>
            <a:r>
              <a:rPr lang="en-US" altLang="en-US" dirty="0"/>
              <a:t> indicating which thread’s turn it is.</a:t>
            </a:r>
          </a:p>
          <a:p>
            <a:r>
              <a:rPr lang="en-US" altLang="en-US" dirty="0"/>
              <a:t>Thread calls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doWork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 when it wishes to do some work. (But it may only do work if it is their turn.</a:t>
            </a:r>
          </a:p>
          <a:p>
            <a:r>
              <a:rPr lang="en-US" altLang="en-US" dirty="0"/>
              <a:t>If not their turn, wait</a:t>
            </a:r>
          </a:p>
          <a:p>
            <a:r>
              <a:rPr lang="en-US" altLang="en-US" dirty="0"/>
              <a:t>If their turn, do some work for awhile </a:t>
            </a:r>
            <a:r>
              <a:rPr lang="is-IS" altLang="en-US" dirty="0"/>
              <a:t>…...</a:t>
            </a:r>
          </a:p>
          <a:p>
            <a:r>
              <a:rPr lang="is-IS" altLang="en-US" dirty="0"/>
              <a:t>When completed, notify the thread whose turn is next.</a:t>
            </a:r>
          </a:p>
          <a:p>
            <a:r>
              <a:rPr lang="is-IS" altLang="en-US" dirty="0"/>
              <a:t>Necessary data structures:</a:t>
            </a:r>
            <a:br>
              <a:rPr lang="is-IS" altLang="en-US" dirty="0"/>
            </a:br>
            <a:r>
              <a:rPr lang="is-IS" altLang="en-US" dirty="0"/>
              <a:t/>
            </a:r>
            <a:br>
              <a:rPr lang="is-IS" altLang="en-US" dirty="0"/>
            </a:br>
            <a:endParaRPr lang="en-US" altLang="en-US" dirty="0"/>
          </a:p>
          <a:p>
            <a:endParaRPr lang="en-US" altLang="en-US" dirty="0"/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xmlns="" id="{0BB7AB9A-0CC7-4E39-9B1A-C10ABE07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40" y="4941168"/>
            <a:ext cx="4889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4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xmlns="" id="{445FFABD-D0ED-4BD7-90B8-096D05870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731" y="277813"/>
            <a:ext cx="7763069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Bounded-Buffer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xmlns="" id="{D956C55F-640F-4784-8984-36E14C723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9083" y="1293813"/>
            <a:ext cx="7210425" cy="3725862"/>
          </a:xfrm>
        </p:spPr>
        <p:txBody>
          <a:bodyPr/>
          <a:lstStyle/>
          <a:p>
            <a:r>
              <a:rPr lang="en-US" altLang="en-US" sz="2000" b="1" i="1" dirty="0"/>
              <a:t>n</a:t>
            </a:r>
            <a:r>
              <a:rPr lang="en-US" altLang="en-US" dirty="0"/>
              <a:t> buffers, each can hold one item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dirty="0">
                <a:solidFill>
                  <a:srgbClr val="000000"/>
                </a:solidFill>
              </a:rPr>
              <a:t> i</a:t>
            </a:r>
            <a:r>
              <a:rPr lang="en-US" altLang="en-US" dirty="0"/>
              <a:t>nitialized to the value 1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full</a:t>
            </a:r>
            <a:r>
              <a:rPr lang="en-US" altLang="en-US" dirty="0">
                <a:solidFill>
                  <a:srgbClr val="000000"/>
                </a:solidFill>
              </a:rPr>
              <a:t> initialized </a:t>
            </a:r>
            <a:r>
              <a:rPr lang="en-US" altLang="en-US" dirty="0"/>
              <a:t>to the value 0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empty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initialized </a:t>
            </a:r>
            <a:r>
              <a:rPr lang="en-US" altLang="en-US" dirty="0"/>
              <a:t>to the value n</a:t>
            </a:r>
          </a:p>
          <a:p>
            <a:endParaRPr lang="en-US" altLang="en-US" dirty="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xmlns="" id="{91998508-D538-4C89-AD83-931DA05A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3246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B57EE46-1C7A-4918-8405-158CA6529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Alternative Approaches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6A1BEE2-3DDB-401E-8AEA-ACA01E7F0B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en-US" altLang="en-US" dirty="0"/>
              <a:t>Transactional Memory</a:t>
            </a:r>
          </a:p>
          <a:p>
            <a:r>
              <a:rPr lang="en-US" altLang="en-US" dirty="0"/>
              <a:t>OpenMP</a:t>
            </a:r>
          </a:p>
          <a:p>
            <a:r>
              <a:rPr lang="en-US" altLang="en-US" dirty="0"/>
              <a:t>Functional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207567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B6DE50F-BF8B-4188-9DB0-742EF889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Java Condition Variables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0FF7FDF-FD26-47E3-9937-9D869B962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256584" cy="48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4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xmlns="" id="{C187FFE3-B997-442C-B2F6-983AA85364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880" y="771525"/>
            <a:ext cx="7021512" cy="56784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r>
              <a:rPr lang="en-US" altLang="en-US" dirty="0"/>
              <a:t>Consider a function update() that must be called atomically. One option is to use mutex locks: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sz="1000" dirty="0"/>
          </a:p>
          <a:p>
            <a:endParaRPr lang="en-US" altLang="en-US" sz="1000" dirty="0"/>
          </a:p>
          <a:p>
            <a:endParaRPr lang="en-US" altLang="en-US" sz="1000" dirty="0"/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b="1" dirty="0"/>
              <a:t>memory transaction </a:t>
            </a:r>
            <a:r>
              <a:rPr lang="en-US" altLang="en-US" dirty="0"/>
              <a:t>is a sequence of read-write operations to memory that are performed atomically. A transaction can be completed by adding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atomic{S}</a:t>
            </a:r>
            <a:r>
              <a:rPr lang="en-US" altLang="en-US" dirty="0"/>
              <a:t> which ensure statements in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dirty="0"/>
              <a:t> are executed atomically: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5C367A7E-459E-409E-89AA-861F0B17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33" y="116410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Bahnschrift" pitchFamily="34" charset="0"/>
              </a:rPr>
              <a:t>Transactional Memory</a:t>
            </a: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xmlns="" id="{BBB00BB2-4E55-476D-A2A6-79F300410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811450"/>
            <a:ext cx="33734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>
            <a:extLst>
              <a:ext uri="{FF2B5EF4-FFF2-40B4-BE49-F238E27FC236}">
                <a16:creationId xmlns:a16="http://schemas.microsoft.com/office/drawing/2014/main" xmlns="" id="{203EA14E-3ABE-49DE-A97D-83909A6BA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14" y="5266032"/>
            <a:ext cx="3619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37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xmlns="" id="{890F933E-4773-4C54-A0AD-CCEA2CC1B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880" y="915541"/>
            <a:ext cx="7021512" cy="496173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OpenMP is a set of compiler directives and API that support parallel </a:t>
            </a:r>
            <a:r>
              <a:rPr lang="en-US" altLang="en-US" dirty="0" err="1"/>
              <a:t>progamming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update(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value)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#pragma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omp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critical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	count += value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/>
              <a:t>The code contained within the </a:t>
            </a: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critical </a:t>
            </a:r>
            <a:r>
              <a:rPr lang="en-US" altLang="en-US" dirty="0"/>
              <a:t>directive is treated as a critical section and performed atomically.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0C92B3FE-3AC2-4C5E-B6DA-D168D0F0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48" y="160566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Bahnschrift" pitchFamily="34" charset="0"/>
              </a:rPr>
              <a:t>OpenMP</a:t>
            </a:r>
          </a:p>
        </p:txBody>
      </p:sp>
    </p:spTree>
    <p:extLst>
      <p:ext uri="{BB962C8B-B14F-4D97-AF65-F5344CB8AC3E}">
        <p14:creationId xmlns:p14="http://schemas.microsoft.com/office/powerpoint/2010/main" val="44104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xmlns="" id="{1C120B78-2CD1-47DC-BBD5-ADF8409FF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2175" y="914400"/>
            <a:ext cx="7021513" cy="52689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Functional programming languages offer a different paradigm than procedural languages in that they do not maintain state. </a:t>
            </a:r>
          </a:p>
          <a:p>
            <a:r>
              <a:rPr lang="en-US" altLang="en-US" dirty="0"/>
              <a:t>Variables are treated as immutable and cannot change state once they have been assigned a value.</a:t>
            </a:r>
          </a:p>
          <a:p>
            <a:r>
              <a:rPr lang="en-US" altLang="en-US" dirty="0"/>
              <a:t>There is increasing interest in functional languages such as Erlang and Scala for their approach in handling data races.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553A2126-3399-43E9-98A0-7D03BB26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8944"/>
            <a:ext cx="8640960" cy="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Bahnschrift" pitchFamily="34" charset="0"/>
              </a:rPr>
              <a:t>Functional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937450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US" altLang="en-US" dirty="0"/>
              <a:t>End of Chapter </a:t>
            </a:r>
            <a:r>
              <a:rPr lang="en-US" altLang="en-US" dirty="0" smtClean="0"/>
              <a:t>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3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xmlns="" id="{2FAD360A-E679-4DC4-99D8-0FFD8BCE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0" y="222868"/>
            <a:ext cx="75755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xmlns="" id="{C2887F7A-B34E-4133-B1D8-7BCD1F232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424" y="1279525"/>
            <a:ext cx="7932576" cy="48768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The structure of the producer process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produce an item in </a:t>
            </a:r>
            <a:r>
              <a:rPr lang="en-US" altLang="en-US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b="1" dirty="0">
                <a:latin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add next produced to the buffer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  <a:br>
              <a:rPr lang="en-US" altLang="en-US" b="1" dirty="0">
                <a:latin typeface="Courier New" panose="02070309020205020404" pitchFamily="49" charset="0"/>
              </a:rPr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xmlns="" id="{861A0BAA-76CB-484A-B14F-F0AF8A703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367" y="222868"/>
            <a:ext cx="8086089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EF1ED0C8-1F57-420E-ADCE-1E7B94E90E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788" y="1152525"/>
            <a:ext cx="8156294" cy="4851587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The structure of the consumer process</a:t>
            </a:r>
          </a:p>
          <a:p>
            <a:endParaRPr lang="en-US" altLang="en-US" sz="1600" dirty="0"/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/* remove an item from buffer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consume the item in next consumed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814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xmlns="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812" y="230028"/>
            <a:ext cx="75660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Readers-Writers Problem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 data set is shared among a number of concurrent processes</a:t>
            </a:r>
          </a:p>
          <a:p>
            <a:pPr lvl="1"/>
            <a:r>
              <a:rPr lang="en-US" altLang="en-US" b="1" dirty="0"/>
              <a:t>Readers</a:t>
            </a:r>
            <a:r>
              <a:rPr lang="en-US" altLang="en-US" dirty="0"/>
              <a:t> – only read the data set; they do </a:t>
            </a:r>
            <a:r>
              <a:rPr lang="en-US" altLang="en-US" b="1" i="1" dirty="0"/>
              <a:t>not</a:t>
            </a:r>
            <a:r>
              <a:rPr lang="en-US" altLang="en-US" b="1" dirty="0"/>
              <a:t> </a:t>
            </a:r>
            <a:r>
              <a:rPr lang="en-US" altLang="en-US" dirty="0"/>
              <a:t>perform any updates</a:t>
            </a:r>
          </a:p>
          <a:p>
            <a:pPr lvl="1"/>
            <a:r>
              <a:rPr lang="en-US" altLang="en-US" b="1" dirty="0"/>
              <a:t>Writers</a:t>
            </a:r>
            <a:r>
              <a:rPr lang="en-US" altLang="en-US" dirty="0"/>
              <a:t>   – can both read and write</a:t>
            </a:r>
          </a:p>
          <a:p>
            <a:r>
              <a:rPr lang="en-US" altLang="en-US" dirty="0"/>
              <a:t>Problem – allow multiple readers to read at the same time</a:t>
            </a:r>
          </a:p>
          <a:p>
            <a:pPr lvl="1"/>
            <a:r>
              <a:rPr lang="en-US" altLang="en-US" dirty="0"/>
              <a:t>Only one single writer can access the shared data at the same time</a:t>
            </a:r>
          </a:p>
          <a:p>
            <a:r>
              <a:rPr lang="en-US" altLang="en-US" dirty="0"/>
              <a:t>Several variations of how readers and writers are considered  – all involve some form of priorities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76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xmlns="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169512"/>
            <a:ext cx="8067801" cy="8832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975346"/>
            <a:ext cx="7639763" cy="3181846"/>
          </a:xfrm>
        </p:spPr>
        <p:txBody>
          <a:bodyPr/>
          <a:lstStyle/>
          <a:p>
            <a:r>
              <a:rPr lang="en-US" altLang="en-US" dirty="0"/>
              <a:t>Shared Data</a:t>
            </a:r>
          </a:p>
          <a:p>
            <a:pPr lvl="1"/>
            <a:r>
              <a:rPr lang="en-US" altLang="en-US" dirty="0"/>
              <a:t>Data set</a:t>
            </a:r>
          </a:p>
          <a:p>
            <a:pPr lvl="1"/>
            <a:r>
              <a:rPr lang="en-US" altLang="en-US" dirty="0"/>
              <a:t>Semaphore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Integer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read_count</a:t>
            </a:r>
            <a:r>
              <a:rPr lang="en-US" altLang="en-US" dirty="0"/>
              <a:t> initialized to 0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70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xmlns="" id="{7DDAEEDB-CB95-4A25-8454-9889DA57C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7824"/>
            <a:ext cx="76612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D5CD744B-6617-4A23-86E8-A0935A7F9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79525"/>
            <a:ext cx="7848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The structure of a writer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while (true) {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wait(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/* writing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signal(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0908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 Template</Template>
  <TotalTime>1512</TotalTime>
  <Words>1315</Words>
  <Application>Microsoft Office PowerPoint</Application>
  <PresentationFormat>On-screen Show (4:3)</PresentationFormat>
  <Paragraphs>326</Paragraphs>
  <Slides>45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OS Template</vt:lpstr>
      <vt:lpstr>Chapter 7:  Synchronization Examples</vt:lpstr>
      <vt:lpstr>Outline</vt:lpstr>
      <vt:lpstr>Classical Problems of Synchronization</vt:lpstr>
      <vt:lpstr>Bounded-Buffer Problem</vt:lpstr>
      <vt:lpstr>Bounded Buffer Problem (Cont.)</vt:lpstr>
      <vt:lpstr>Bounded Buffer Problem (Cont.)</vt:lpstr>
      <vt:lpstr>Readers-Writers Problem</vt:lpstr>
      <vt:lpstr>Readers-Writers Problem (Cont.)</vt:lpstr>
      <vt:lpstr>Readers-Writers Problem (Cont.)</vt:lpstr>
      <vt:lpstr>Readers-Writers Problem (Cont.)</vt:lpstr>
      <vt:lpstr>Readers-Writers Problem Variations</vt:lpstr>
      <vt:lpstr>Dining-Philosophers Problem</vt:lpstr>
      <vt:lpstr>  Dining-Philosophers Problem Algorithm</vt:lpstr>
      <vt:lpstr>Monitor Solution to Dining Philosophers</vt:lpstr>
      <vt:lpstr>Solution to Dining Philosophers (Cont.)</vt:lpstr>
      <vt:lpstr>Solution to Dining Philosophers (Cont.)</vt:lpstr>
      <vt:lpstr>Kernel Synchronization - Windows</vt:lpstr>
      <vt:lpstr>Kernel Synchronization - Windows</vt:lpstr>
      <vt:lpstr>Linux Synchronization</vt:lpstr>
      <vt:lpstr>Linux Synchronization</vt:lpstr>
      <vt:lpstr>POSIX Synchronization</vt:lpstr>
      <vt:lpstr>POSIX Mutex Locks</vt:lpstr>
      <vt:lpstr>POSIX Semaphores</vt:lpstr>
      <vt:lpstr>POSIX Named Semaphores</vt:lpstr>
      <vt:lpstr>POSIX Unnamed Semaphores</vt:lpstr>
      <vt:lpstr>POSIX Condition Variables</vt:lpstr>
      <vt:lpstr>POSIX Condition Variables</vt:lpstr>
      <vt:lpstr>Java Synchronization</vt:lpstr>
      <vt:lpstr>Java Monitors</vt:lpstr>
      <vt:lpstr>Bounded Buffer – Java Synchronization</vt:lpstr>
      <vt:lpstr>Java Synchronization</vt:lpstr>
      <vt:lpstr>Java Synchronization</vt:lpstr>
      <vt:lpstr>Java Synchronization</vt:lpstr>
      <vt:lpstr>Bounded Buffer – Java Synchronization</vt:lpstr>
      <vt:lpstr>Bounded Buffer – Java Synchronization</vt:lpstr>
      <vt:lpstr>Java Reentrant Locks</vt:lpstr>
      <vt:lpstr>Java Semaphores</vt:lpstr>
      <vt:lpstr>Java Condition Variables</vt:lpstr>
      <vt:lpstr>Java Condition Variables</vt:lpstr>
      <vt:lpstr>Alternative Approaches</vt:lpstr>
      <vt:lpstr>Java Condition Variables</vt:lpstr>
      <vt:lpstr>PowerPoint Presentation</vt:lpstr>
      <vt:lpstr>PowerPoint Presentation</vt:lpstr>
      <vt:lpstr>PowerPoint Presentation</vt:lpstr>
      <vt:lpstr>End of Chapter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Threads &amp; Concurrency</dc:title>
  <dc:creator>Sheli Sinha Chaudhur</dc:creator>
  <cp:lastModifiedBy>SSC</cp:lastModifiedBy>
  <cp:revision>17</cp:revision>
  <dcterms:created xsi:type="dcterms:W3CDTF">2021-03-07T14:15:10Z</dcterms:created>
  <dcterms:modified xsi:type="dcterms:W3CDTF">2022-02-03T10:41:52Z</dcterms:modified>
</cp:coreProperties>
</file>