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4"/>
  </p:notesMasterIdLst>
  <p:sldIdLst>
    <p:sldId id="256" r:id="rId2"/>
    <p:sldId id="376" r:id="rId3"/>
    <p:sldId id="377" r:id="rId4"/>
    <p:sldId id="379" r:id="rId5"/>
    <p:sldId id="381" r:id="rId6"/>
    <p:sldId id="380" r:id="rId7"/>
    <p:sldId id="382" r:id="rId8"/>
    <p:sldId id="389" r:id="rId9"/>
    <p:sldId id="390" r:id="rId10"/>
    <p:sldId id="383" r:id="rId11"/>
    <p:sldId id="385" r:id="rId12"/>
    <p:sldId id="391" r:id="rId13"/>
    <p:sldId id="392" r:id="rId14"/>
    <p:sldId id="393" r:id="rId15"/>
    <p:sldId id="394" r:id="rId16"/>
    <p:sldId id="395" r:id="rId17"/>
    <p:sldId id="384" r:id="rId18"/>
    <p:sldId id="396" r:id="rId19"/>
    <p:sldId id="397" r:id="rId20"/>
    <p:sldId id="387" r:id="rId21"/>
    <p:sldId id="388" r:id="rId22"/>
    <p:sldId id="398" r:id="rId23"/>
    <p:sldId id="399" r:id="rId24"/>
    <p:sldId id="400" r:id="rId25"/>
    <p:sldId id="401" r:id="rId26"/>
    <p:sldId id="402" r:id="rId27"/>
    <p:sldId id="404" r:id="rId28"/>
    <p:sldId id="405" r:id="rId29"/>
    <p:sldId id="406" r:id="rId30"/>
    <p:sldId id="407" r:id="rId31"/>
    <p:sldId id="419" r:id="rId32"/>
    <p:sldId id="409" r:id="rId33"/>
    <p:sldId id="410" r:id="rId34"/>
    <p:sldId id="417" r:id="rId35"/>
    <p:sldId id="412" r:id="rId36"/>
    <p:sldId id="413" r:id="rId37"/>
    <p:sldId id="414" r:id="rId38"/>
    <p:sldId id="415" r:id="rId39"/>
    <p:sldId id="416" r:id="rId40"/>
    <p:sldId id="378" r:id="rId41"/>
    <p:sldId id="326" r:id="rId42"/>
    <p:sldId id="367" r:id="rId43"/>
    <p:sldId id="368" r:id="rId44"/>
    <p:sldId id="327" r:id="rId45"/>
    <p:sldId id="328" r:id="rId46"/>
    <p:sldId id="329" r:id="rId47"/>
    <p:sldId id="373" r:id="rId48"/>
    <p:sldId id="374" r:id="rId49"/>
    <p:sldId id="332" r:id="rId50"/>
    <p:sldId id="333" r:id="rId51"/>
    <p:sldId id="334" r:id="rId52"/>
    <p:sldId id="335" r:id="rId53"/>
    <p:sldId id="336" r:id="rId54"/>
    <p:sldId id="337" r:id="rId55"/>
    <p:sldId id="338" r:id="rId56"/>
    <p:sldId id="339" r:id="rId57"/>
    <p:sldId id="340" r:id="rId58"/>
    <p:sldId id="372" r:id="rId59"/>
    <p:sldId id="342" r:id="rId60"/>
    <p:sldId id="343" r:id="rId61"/>
    <p:sldId id="369" r:id="rId62"/>
    <p:sldId id="371" r:id="rId63"/>
    <p:sldId id="346" r:id="rId64"/>
    <p:sldId id="347" r:id="rId65"/>
    <p:sldId id="348" r:id="rId66"/>
    <p:sldId id="349" r:id="rId67"/>
    <p:sldId id="350" r:id="rId68"/>
    <p:sldId id="351" r:id="rId69"/>
    <p:sldId id="352" r:id="rId70"/>
    <p:sldId id="353" r:id="rId71"/>
    <p:sldId id="354" r:id="rId72"/>
    <p:sldId id="355" r:id="rId73"/>
    <p:sldId id="375" r:id="rId74"/>
    <p:sldId id="357" r:id="rId75"/>
    <p:sldId id="358" r:id="rId76"/>
    <p:sldId id="359" r:id="rId77"/>
    <p:sldId id="360" r:id="rId78"/>
    <p:sldId id="361" r:id="rId79"/>
    <p:sldId id="362" r:id="rId80"/>
    <p:sldId id="363" r:id="rId81"/>
    <p:sldId id="364" r:id="rId82"/>
    <p:sldId id="366" r:id="rId8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20" d="100"/>
          <a:sy n="120" d="100"/>
        </p:scale>
        <p:origin x="-1374" y="1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1666DA-893F-466E-8A90-7A360ED642F6}" type="datetimeFigureOut">
              <a:rPr lang="en-IN" smtClean="0"/>
              <a:pPr/>
              <a:t>21-03-2023</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013EE2-4897-4BDD-9D76-1FDC061D754C}" type="slidenum">
              <a:rPr lang="en-IN" smtClean="0"/>
              <a:pPr/>
              <a:t>‹#›</a:t>
            </a:fld>
            <a:endParaRPr lang="en-IN"/>
          </a:p>
        </p:txBody>
      </p:sp>
    </p:spTree>
    <p:extLst>
      <p:ext uri="{BB962C8B-B14F-4D97-AF65-F5344CB8AC3E}">
        <p14:creationId xmlns:p14="http://schemas.microsoft.com/office/powerpoint/2010/main" xmlns="" val="36127239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86013EE2-4897-4BDD-9D76-1FDC061D754C}" type="slidenum">
              <a:rPr lang="en-IN" smtClean="0"/>
              <a:pPr/>
              <a:t>22</a:t>
            </a:fld>
            <a:endParaRPr lang="en-IN"/>
          </a:p>
        </p:txBody>
      </p:sp>
    </p:spTree>
    <p:extLst>
      <p:ext uri="{BB962C8B-B14F-4D97-AF65-F5344CB8AC3E}">
        <p14:creationId xmlns:p14="http://schemas.microsoft.com/office/powerpoint/2010/main" xmlns="" val="2222300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7">
            <a:extLst>
              <a:ext uri="{FF2B5EF4-FFF2-40B4-BE49-F238E27FC236}">
                <a16:creationId xmlns="" xmlns:a16="http://schemas.microsoft.com/office/drawing/2014/main" id="{D9C756DA-0910-4B7D-BA30-48A9FC686C03}"/>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2755">
              <a:defRPr>
                <a:solidFill>
                  <a:schemeClr val="tx1"/>
                </a:solidFill>
                <a:latin typeface="Verdana" panose="020B0604030504040204" pitchFamily="34" charset="0"/>
                <a:ea typeface="MS PGothic" panose="020B0600070205080204" pitchFamily="34" charset="-128"/>
              </a:defRPr>
            </a:lvl1pPr>
            <a:lvl2pPr marL="728958" indent="-280368" defTabSz="912755">
              <a:defRPr>
                <a:solidFill>
                  <a:schemeClr val="tx1"/>
                </a:solidFill>
                <a:latin typeface="Verdana" panose="020B0604030504040204" pitchFamily="34" charset="0"/>
                <a:ea typeface="MS PGothic" panose="020B0600070205080204" pitchFamily="34" charset="-128"/>
              </a:defRPr>
            </a:lvl2pPr>
            <a:lvl3pPr marL="1121475" indent="-224295" defTabSz="912755">
              <a:defRPr>
                <a:solidFill>
                  <a:schemeClr val="tx1"/>
                </a:solidFill>
                <a:latin typeface="Verdana" panose="020B0604030504040204" pitchFamily="34" charset="0"/>
                <a:ea typeface="MS PGothic" panose="020B0600070205080204" pitchFamily="34" charset="-128"/>
              </a:defRPr>
            </a:lvl3pPr>
            <a:lvl4pPr marL="1570064" indent="-224295" defTabSz="912755">
              <a:defRPr>
                <a:solidFill>
                  <a:schemeClr val="tx1"/>
                </a:solidFill>
                <a:latin typeface="Verdana" panose="020B0604030504040204" pitchFamily="34" charset="0"/>
                <a:ea typeface="MS PGothic" panose="020B0600070205080204" pitchFamily="34" charset="-128"/>
              </a:defRPr>
            </a:lvl4pPr>
            <a:lvl5pPr marL="2018654" indent="-224295" defTabSz="912755">
              <a:defRPr>
                <a:solidFill>
                  <a:schemeClr val="tx1"/>
                </a:solidFill>
                <a:latin typeface="Verdana" panose="020B0604030504040204" pitchFamily="34" charset="0"/>
                <a:ea typeface="MS PGothic" panose="020B0600070205080204" pitchFamily="34" charset="-128"/>
              </a:defRPr>
            </a:lvl5pPr>
            <a:lvl6pPr marL="2467244"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15833"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364423"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13012"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EDB137B5-843E-4699-AC99-27F3C83659A6}" type="slidenum">
              <a:rPr lang="en-US" altLang="en-US" smtClean="0">
                <a:latin typeface="Times New Roman" panose="02020603050405020304" pitchFamily="18" charset="0"/>
              </a:rPr>
              <a:pPr/>
              <a:t>37</a:t>
            </a:fld>
            <a:endParaRPr lang="en-US" altLang="en-US">
              <a:latin typeface="Times New Roman" panose="02020603050405020304" pitchFamily="18" charset="0"/>
            </a:endParaRPr>
          </a:p>
        </p:txBody>
      </p:sp>
      <p:sp>
        <p:nvSpPr>
          <p:cNvPr id="72706" name="Rectangle 2">
            <a:extLst>
              <a:ext uri="{FF2B5EF4-FFF2-40B4-BE49-F238E27FC236}">
                <a16:creationId xmlns="" xmlns:a16="http://schemas.microsoft.com/office/drawing/2014/main" id="{A93A18B2-8712-47B2-8840-D2BF4C07E1B3}"/>
              </a:ext>
            </a:extLst>
          </p:cNvPr>
          <p:cNvSpPr>
            <a:spLocks noGrp="1" noRot="1" noChangeAspect="1" noChangeArrowheads="1" noTextEdit="1"/>
          </p:cNvSpPr>
          <p:nvPr>
            <p:ph type="sldImg"/>
          </p:nvPr>
        </p:nvSpPr>
        <p:spPr>
          <a:ln/>
        </p:spPr>
      </p:sp>
      <p:sp>
        <p:nvSpPr>
          <p:cNvPr id="72707" name="Rectangle 3">
            <a:extLst>
              <a:ext uri="{FF2B5EF4-FFF2-40B4-BE49-F238E27FC236}">
                <a16:creationId xmlns="" xmlns:a16="http://schemas.microsoft.com/office/drawing/2014/main" id="{B65C61F6-2681-487B-AD98-ABBC0818958C}"/>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7">
            <a:extLst>
              <a:ext uri="{FF2B5EF4-FFF2-40B4-BE49-F238E27FC236}">
                <a16:creationId xmlns="" xmlns:a16="http://schemas.microsoft.com/office/drawing/2014/main" id="{DB77C4CC-0B6E-4673-9841-95D0B39AA62C}"/>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2755">
              <a:defRPr>
                <a:solidFill>
                  <a:schemeClr val="tx1"/>
                </a:solidFill>
                <a:latin typeface="Verdana" panose="020B0604030504040204" pitchFamily="34" charset="0"/>
                <a:ea typeface="MS PGothic" panose="020B0600070205080204" pitchFamily="34" charset="-128"/>
              </a:defRPr>
            </a:lvl1pPr>
            <a:lvl2pPr marL="728958" indent="-280368" defTabSz="912755">
              <a:defRPr>
                <a:solidFill>
                  <a:schemeClr val="tx1"/>
                </a:solidFill>
                <a:latin typeface="Verdana" panose="020B0604030504040204" pitchFamily="34" charset="0"/>
                <a:ea typeface="MS PGothic" panose="020B0600070205080204" pitchFamily="34" charset="-128"/>
              </a:defRPr>
            </a:lvl2pPr>
            <a:lvl3pPr marL="1121475" indent="-224295" defTabSz="912755">
              <a:defRPr>
                <a:solidFill>
                  <a:schemeClr val="tx1"/>
                </a:solidFill>
                <a:latin typeface="Verdana" panose="020B0604030504040204" pitchFamily="34" charset="0"/>
                <a:ea typeface="MS PGothic" panose="020B0600070205080204" pitchFamily="34" charset="-128"/>
              </a:defRPr>
            </a:lvl3pPr>
            <a:lvl4pPr marL="1570064" indent="-224295" defTabSz="912755">
              <a:defRPr>
                <a:solidFill>
                  <a:schemeClr val="tx1"/>
                </a:solidFill>
                <a:latin typeface="Verdana" panose="020B0604030504040204" pitchFamily="34" charset="0"/>
                <a:ea typeface="MS PGothic" panose="020B0600070205080204" pitchFamily="34" charset="-128"/>
              </a:defRPr>
            </a:lvl4pPr>
            <a:lvl5pPr marL="2018654" indent="-224295" defTabSz="912755">
              <a:defRPr>
                <a:solidFill>
                  <a:schemeClr val="tx1"/>
                </a:solidFill>
                <a:latin typeface="Verdana" panose="020B0604030504040204" pitchFamily="34" charset="0"/>
                <a:ea typeface="MS PGothic" panose="020B0600070205080204" pitchFamily="34" charset="-128"/>
              </a:defRPr>
            </a:lvl5pPr>
            <a:lvl6pPr marL="2467244"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15833"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364423"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13012"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36501839-7371-45B1-A86F-4D6848EB5C24}" type="slidenum">
              <a:rPr lang="en-US" altLang="en-US" smtClean="0">
                <a:latin typeface="Times New Roman" panose="02020603050405020304" pitchFamily="18" charset="0"/>
              </a:rPr>
              <a:pPr/>
              <a:t>38</a:t>
            </a:fld>
            <a:endParaRPr lang="en-US" altLang="en-US">
              <a:latin typeface="Times New Roman" panose="02020603050405020304" pitchFamily="18" charset="0"/>
            </a:endParaRPr>
          </a:p>
        </p:txBody>
      </p:sp>
      <p:sp>
        <p:nvSpPr>
          <p:cNvPr id="74754" name="Rectangle 2">
            <a:extLst>
              <a:ext uri="{FF2B5EF4-FFF2-40B4-BE49-F238E27FC236}">
                <a16:creationId xmlns="" xmlns:a16="http://schemas.microsoft.com/office/drawing/2014/main" id="{7E671584-9367-4579-B3BD-07FD1DBA19B5}"/>
              </a:ext>
            </a:extLst>
          </p:cNvPr>
          <p:cNvSpPr>
            <a:spLocks noGrp="1" noRot="1" noChangeAspect="1" noChangeArrowheads="1" noTextEdit="1"/>
          </p:cNvSpPr>
          <p:nvPr>
            <p:ph type="sldImg"/>
          </p:nvPr>
        </p:nvSpPr>
        <p:spPr>
          <a:ln/>
        </p:spPr>
      </p:sp>
      <p:sp>
        <p:nvSpPr>
          <p:cNvPr id="74755" name="Rectangle 3">
            <a:extLst>
              <a:ext uri="{FF2B5EF4-FFF2-40B4-BE49-F238E27FC236}">
                <a16:creationId xmlns="" xmlns:a16="http://schemas.microsoft.com/office/drawing/2014/main" id="{67CCFE29-A06F-49EB-AABF-030082EB231C}"/>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B802799B-B8C7-4D5C-B9D6-12E9AD2AA4E6}" type="slidenum">
              <a:rPr lang="en-US" altLang="en-US" smtClean="0">
                <a:latin typeface="Times New Roman" pitchFamily="18" charset="0"/>
              </a:rPr>
              <a:pPr/>
              <a:t>40</a:t>
            </a:fld>
            <a:endParaRPr lang="en-US" altLang="en-US" smtClean="0">
              <a:latin typeface="Times New Roman" pitchFamily="18"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B853DBB1-FF47-4806-8736-CCC72C781AF4}" type="slidenum">
              <a:rPr lang="en-US" altLang="en-US" smtClean="0">
                <a:latin typeface="Times New Roman" pitchFamily="18" charset="0"/>
              </a:rPr>
              <a:pPr/>
              <a:t>41</a:t>
            </a:fld>
            <a:endParaRPr lang="en-US" altLang="en-US" smtClean="0">
              <a:latin typeface="Times New Roman" pitchFamily="18" charset="0"/>
            </a:endParaRPr>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CAFF30EE-9D98-461B-BDBA-3070E5141D67}" type="slidenum">
              <a:rPr lang="en-US" altLang="en-US" smtClean="0">
                <a:latin typeface="Times New Roman" pitchFamily="18" charset="0"/>
              </a:rPr>
              <a:pPr/>
              <a:t>44</a:t>
            </a:fld>
            <a:endParaRPr lang="en-US" altLang="en-US" smtClean="0">
              <a:latin typeface="Times New Roman" pitchFamily="18"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7641DE44-98B1-42D9-AF7F-8FA2D737E8F5}" type="slidenum">
              <a:rPr lang="en-US" altLang="en-US" smtClean="0">
                <a:latin typeface="Times New Roman" pitchFamily="18" charset="0"/>
              </a:rPr>
              <a:pPr/>
              <a:t>45</a:t>
            </a:fld>
            <a:endParaRPr lang="en-US" altLang="en-US" smtClean="0">
              <a:latin typeface="Times New Roman" pitchFamily="18" charset="0"/>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650B8CB4-0411-483C-A4D4-C836410C2887}" type="slidenum">
              <a:rPr lang="en-US" altLang="en-US" smtClean="0">
                <a:latin typeface="Times New Roman" pitchFamily="18" charset="0"/>
              </a:rPr>
              <a:pPr/>
              <a:t>46</a:t>
            </a:fld>
            <a:endParaRPr lang="en-US" altLang="en-US" smtClean="0">
              <a:latin typeface="Times New Roman" pitchFamily="18"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1BF6E98E-AFFD-4C47-8B57-D03CD0F7D1CB}" type="slidenum">
              <a:rPr lang="en-US" altLang="en-US" smtClean="0">
                <a:latin typeface="Times New Roman" pitchFamily="18" charset="0"/>
              </a:rPr>
              <a:pPr/>
              <a:t>49</a:t>
            </a:fld>
            <a:endParaRPr lang="en-US" altLang="en-US" smtClean="0">
              <a:latin typeface="Times New Roman" pitchFamily="18" charset="0"/>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FD7FAE03-44E6-47A8-8580-AFBD18520541}" type="slidenum">
              <a:rPr lang="en-US" altLang="en-US" smtClean="0">
                <a:latin typeface="Times New Roman" pitchFamily="18" charset="0"/>
              </a:rPr>
              <a:pPr/>
              <a:t>50</a:t>
            </a:fld>
            <a:endParaRPr lang="en-US" altLang="en-US" smtClean="0">
              <a:latin typeface="Times New Roman" pitchFamily="18"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3EF250EF-0032-493A-A6B7-3561440CD6E4}" type="slidenum">
              <a:rPr lang="en-US" altLang="en-US" smtClean="0">
                <a:latin typeface="Times New Roman" pitchFamily="18" charset="0"/>
              </a:rPr>
              <a:pPr/>
              <a:t>51</a:t>
            </a:fld>
            <a:endParaRPr lang="en-US" altLang="en-US" smtClean="0">
              <a:latin typeface="Times New Roman" pitchFamily="18" charset="0"/>
            </a:endParaRPr>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7">
            <a:extLst>
              <a:ext uri="{FF2B5EF4-FFF2-40B4-BE49-F238E27FC236}">
                <a16:creationId xmlns="" xmlns:a16="http://schemas.microsoft.com/office/drawing/2014/main" id="{9FDA0858-E9C4-4DC2-9826-F92D8725823C}"/>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2755">
              <a:defRPr>
                <a:solidFill>
                  <a:schemeClr val="tx1"/>
                </a:solidFill>
                <a:latin typeface="Verdana" panose="020B0604030504040204" pitchFamily="34" charset="0"/>
                <a:ea typeface="MS PGothic" panose="020B0600070205080204" pitchFamily="34" charset="-128"/>
              </a:defRPr>
            </a:lvl1pPr>
            <a:lvl2pPr marL="728958" indent="-280368" defTabSz="912755">
              <a:defRPr>
                <a:solidFill>
                  <a:schemeClr val="tx1"/>
                </a:solidFill>
                <a:latin typeface="Verdana" panose="020B0604030504040204" pitchFamily="34" charset="0"/>
                <a:ea typeface="MS PGothic" panose="020B0600070205080204" pitchFamily="34" charset="-128"/>
              </a:defRPr>
            </a:lvl2pPr>
            <a:lvl3pPr marL="1121475" indent="-224295" defTabSz="912755">
              <a:defRPr>
                <a:solidFill>
                  <a:schemeClr val="tx1"/>
                </a:solidFill>
                <a:latin typeface="Verdana" panose="020B0604030504040204" pitchFamily="34" charset="0"/>
                <a:ea typeface="MS PGothic" panose="020B0600070205080204" pitchFamily="34" charset="-128"/>
              </a:defRPr>
            </a:lvl3pPr>
            <a:lvl4pPr marL="1570064" indent="-224295" defTabSz="912755">
              <a:defRPr>
                <a:solidFill>
                  <a:schemeClr val="tx1"/>
                </a:solidFill>
                <a:latin typeface="Verdana" panose="020B0604030504040204" pitchFamily="34" charset="0"/>
                <a:ea typeface="MS PGothic" panose="020B0600070205080204" pitchFamily="34" charset="-128"/>
              </a:defRPr>
            </a:lvl4pPr>
            <a:lvl5pPr marL="2018654" indent="-224295" defTabSz="912755">
              <a:defRPr>
                <a:solidFill>
                  <a:schemeClr val="tx1"/>
                </a:solidFill>
                <a:latin typeface="Verdana" panose="020B0604030504040204" pitchFamily="34" charset="0"/>
                <a:ea typeface="MS PGothic" panose="020B0600070205080204" pitchFamily="34" charset="-128"/>
              </a:defRPr>
            </a:lvl5pPr>
            <a:lvl6pPr marL="2467244"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15833"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364423"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13012"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CEF9A8F4-F1D6-4272-AED5-590EF7CE35C7}" type="slidenum">
              <a:rPr lang="en-US" altLang="en-US" smtClean="0">
                <a:latin typeface="Times New Roman" panose="02020603050405020304" pitchFamily="18" charset="0"/>
              </a:rPr>
              <a:pPr/>
              <a:t>27</a:t>
            </a:fld>
            <a:endParaRPr lang="en-US" altLang="en-US">
              <a:latin typeface="Times New Roman" panose="02020603050405020304" pitchFamily="18" charset="0"/>
            </a:endParaRPr>
          </a:p>
        </p:txBody>
      </p:sp>
      <p:sp>
        <p:nvSpPr>
          <p:cNvPr id="54274" name="Rectangle 2">
            <a:extLst>
              <a:ext uri="{FF2B5EF4-FFF2-40B4-BE49-F238E27FC236}">
                <a16:creationId xmlns="" xmlns:a16="http://schemas.microsoft.com/office/drawing/2014/main" id="{4D8923D2-A2C3-46C7-9836-D36B1C9F6415}"/>
              </a:ext>
            </a:extLst>
          </p:cNvPr>
          <p:cNvSpPr>
            <a:spLocks noGrp="1" noRot="1" noChangeAspect="1" noChangeArrowheads="1" noTextEdit="1"/>
          </p:cNvSpPr>
          <p:nvPr>
            <p:ph type="sldImg"/>
          </p:nvPr>
        </p:nvSpPr>
        <p:spPr>
          <a:ln/>
        </p:spPr>
      </p:sp>
      <p:sp>
        <p:nvSpPr>
          <p:cNvPr id="54275" name="Rectangle 3">
            <a:extLst>
              <a:ext uri="{FF2B5EF4-FFF2-40B4-BE49-F238E27FC236}">
                <a16:creationId xmlns="" xmlns:a16="http://schemas.microsoft.com/office/drawing/2014/main" id="{6F36617B-142F-4377-AE4D-6B921EFEFE41}"/>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xmlns="" val="26576408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C804CE3E-20DA-4406-9250-B27127C0D8F5}" type="slidenum">
              <a:rPr lang="en-US" altLang="en-US" smtClean="0">
                <a:latin typeface="Times New Roman" pitchFamily="18" charset="0"/>
              </a:rPr>
              <a:pPr/>
              <a:t>52</a:t>
            </a:fld>
            <a:endParaRPr lang="en-US" altLang="en-US" smtClean="0">
              <a:latin typeface="Times New Roman" pitchFamily="18"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CF2AD63D-24F4-427F-8FF6-430CD2E31AD6}" type="slidenum">
              <a:rPr lang="en-US" altLang="en-US" smtClean="0">
                <a:latin typeface="Times New Roman" pitchFamily="18" charset="0"/>
              </a:rPr>
              <a:pPr/>
              <a:t>53</a:t>
            </a:fld>
            <a:endParaRPr lang="en-US" altLang="en-US" smtClean="0">
              <a:latin typeface="Times New Roman" pitchFamily="18"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165B541C-F359-4B96-8B47-D06146D29919}" type="slidenum">
              <a:rPr lang="en-US" altLang="en-US" smtClean="0">
                <a:latin typeface="Times New Roman" pitchFamily="18" charset="0"/>
              </a:rPr>
              <a:pPr/>
              <a:t>54</a:t>
            </a:fld>
            <a:endParaRPr lang="en-US" altLang="en-US" smtClean="0">
              <a:latin typeface="Times New Roman" pitchFamily="18"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FDA47FB7-E654-4F92-9DF6-1552DF1C8BCC}" type="slidenum">
              <a:rPr lang="en-US" altLang="en-US" smtClean="0">
                <a:latin typeface="Times New Roman" pitchFamily="18" charset="0"/>
              </a:rPr>
              <a:pPr/>
              <a:t>55</a:t>
            </a:fld>
            <a:endParaRPr lang="en-US" altLang="en-US" smtClean="0">
              <a:latin typeface="Times New Roman" pitchFamily="18"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458F535C-EFA6-47C9-9188-E75070D407A9}" type="slidenum">
              <a:rPr lang="en-US" altLang="en-US" smtClean="0">
                <a:latin typeface="Times New Roman" pitchFamily="18" charset="0"/>
              </a:rPr>
              <a:pPr/>
              <a:t>56</a:t>
            </a:fld>
            <a:endParaRPr lang="en-US" altLang="en-US" smtClean="0">
              <a:latin typeface="Times New Roman" pitchFamily="18" charset="0"/>
            </a:endParaRPr>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5A403C89-2F19-486F-8A65-33BF457E64F9}" type="slidenum">
              <a:rPr lang="en-US" altLang="en-US" smtClean="0">
                <a:latin typeface="Times New Roman" pitchFamily="18" charset="0"/>
              </a:rPr>
              <a:pPr/>
              <a:t>57</a:t>
            </a:fld>
            <a:endParaRPr lang="en-US" altLang="en-US" smtClean="0">
              <a:latin typeface="Times New Roman" pitchFamily="18" charset="0"/>
            </a:endParaRPr>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DE3710AA-1667-4AFA-99DE-0D125A7EB164}" type="slidenum">
              <a:rPr lang="en-US" altLang="en-US" smtClean="0">
                <a:latin typeface="Times New Roman" pitchFamily="18" charset="0"/>
              </a:rPr>
              <a:pPr/>
              <a:t>59</a:t>
            </a:fld>
            <a:endParaRPr lang="en-US" altLang="en-US" smtClean="0">
              <a:latin typeface="Times New Roman" pitchFamily="18" charset="0"/>
            </a:endParaRPr>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6BF1262B-C6F9-4F5F-80F4-0031F0827C6E}" type="slidenum">
              <a:rPr lang="en-US" altLang="en-US" smtClean="0">
                <a:latin typeface="Times New Roman" pitchFamily="18" charset="0"/>
              </a:rPr>
              <a:pPr/>
              <a:t>60</a:t>
            </a:fld>
            <a:endParaRPr lang="en-US" altLang="en-US" smtClean="0">
              <a:latin typeface="Times New Roman" pitchFamily="18" charset="0"/>
            </a:endParaRPr>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9CF4B373-ED82-4627-9765-CEF58CCDCFD7}" type="slidenum">
              <a:rPr lang="en-US" altLang="en-US" smtClean="0">
                <a:latin typeface="Times New Roman" pitchFamily="18" charset="0"/>
              </a:rPr>
              <a:pPr/>
              <a:t>63</a:t>
            </a:fld>
            <a:endParaRPr lang="en-US" altLang="en-US" smtClean="0">
              <a:latin typeface="Times New Roman" pitchFamily="18"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805C7652-B2C6-47B4-8D2B-5C8712EE20A4}" type="slidenum">
              <a:rPr lang="en-US" altLang="en-US" smtClean="0">
                <a:latin typeface="Times New Roman" pitchFamily="18" charset="0"/>
              </a:rPr>
              <a:pPr/>
              <a:t>64</a:t>
            </a:fld>
            <a:endParaRPr lang="en-US" altLang="en-US" smtClean="0">
              <a:latin typeface="Times New Roman" pitchFamily="18" charset="0"/>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7">
            <a:extLst>
              <a:ext uri="{FF2B5EF4-FFF2-40B4-BE49-F238E27FC236}">
                <a16:creationId xmlns="" xmlns:a16="http://schemas.microsoft.com/office/drawing/2014/main" id="{0BC3FEF9-C8F7-4699-8523-4135C0D582F6}"/>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2755">
              <a:defRPr>
                <a:solidFill>
                  <a:schemeClr val="tx1"/>
                </a:solidFill>
                <a:latin typeface="Verdana" panose="020B0604030504040204" pitchFamily="34" charset="0"/>
                <a:ea typeface="MS PGothic" panose="020B0600070205080204" pitchFamily="34" charset="-128"/>
              </a:defRPr>
            </a:lvl1pPr>
            <a:lvl2pPr marL="728958" indent="-280368" defTabSz="912755">
              <a:defRPr>
                <a:solidFill>
                  <a:schemeClr val="tx1"/>
                </a:solidFill>
                <a:latin typeface="Verdana" panose="020B0604030504040204" pitchFamily="34" charset="0"/>
                <a:ea typeface="MS PGothic" panose="020B0600070205080204" pitchFamily="34" charset="-128"/>
              </a:defRPr>
            </a:lvl2pPr>
            <a:lvl3pPr marL="1121475" indent="-224295" defTabSz="912755">
              <a:defRPr>
                <a:solidFill>
                  <a:schemeClr val="tx1"/>
                </a:solidFill>
                <a:latin typeface="Verdana" panose="020B0604030504040204" pitchFamily="34" charset="0"/>
                <a:ea typeface="MS PGothic" panose="020B0600070205080204" pitchFamily="34" charset="-128"/>
              </a:defRPr>
            </a:lvl3pPr>
            <a:lvl4pPr marL="1570064" indent="-224295" defTabSz="912755">
              <a:defRPr>
                <a:solidFill>
                  <a:schemeClr val="tx1"/>
                </a:solidFill>
                <a:latin typeface="Verdana" panose="020B0604030504040204" pitchFamily="34" charset="0"/>
                <a:ea typeface="MS PGothic" panose="020B0600070205080204" pitchFamily="34" charset="-128"/>
              </a:defRPr>
            </a:lvl4pPr>
            <a:lvl5pPr marL="2018654" indent="-224295" defTabSz="912755">
              <a:defRPr>
                <a:solidFill>
                  <a:schemeClr val="tx1"/>
                </a:solidFill>
                <a:latin typeface="Verdana" panose="020B0604030504040204" pitchFamily="34" charset="0"/>
                <a:ea typeface="MS PGothic" panose="020B0600070205080204" pitchFamily="34" charset="-128"/>
              </a:defRPr>
            </a:lvl5pPr>
            <a:lvl6pPr marL="2467244"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15833"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364423"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13012"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CD5B653E-C24A-4F9F-9ED4-52FDB2A09115}" type="slidenum">
              <a:rPr lang="en-US" altLang="en-US" smtClean="0">
                <a:latin typeface="Times New Roman" panose="02020603050405020304" pitchFamily="18" charset="0"/>
              </a:rPr>
              <a:pPr/>
              <a:t>28</a:t>
            </a:fld>
            <a:endParaRPr lang="en-US" altLang="en-US">
              <a:latin typeface="Times New Roman" panose="02020603050405020304" pitchFamily="18" charset="0"/>
            </a:endParaRPr>
          </a:p>
        </p:txBody>
      </p:sp>
      <p:sp>
        <p:nvSpPr>
          <p:cNvPr id="56322" name="Rectangle 2">
            <a:extLst>
              <a:ext uri="{FF2B5EF4-FFF2-40B4-BE49-F238E27FC236}">
                <a16:creationId xmlns="" xmlns:a16="http://schemas.microsoft.com/office/drawing/2014/main" id="{99D82252-23EB-4A7A-BAFD-57F96077D9B3}"/>
              </a:ext>
            </a:extLst>
          </p:cNvPr>
          <p:cNvSpPr>
            <a:spLocks noGrp="1" noRot="1" noChangeAspect="1" noChangeArrowheads="1" noTextEdit="1"/>
          </p:cNvSpPr>
          <p:nvPr>
            <p:ph type="sldImg"/>
          </p:nvPr>
        </p:nvSpPr>
        <p:spPr>
          <a:ln/>
        </p:spPr>
      </p:sp>
      <p:sp>
        <p:nvSpPr>
          <p:cNvPr id="56323" name="Rectangle 3">
            <a:extLst>
              <a:ext uri="{FF2B5EF4-FFF2-40B4-BE49-F238E27FC236}">
                <a16:creationId xmlns="" xmlns:a16="http://schemas.microsoft.com/office/drawing/2014/main" id="{2985C9D0-DDF5-4203-A2BB-0A86572CA878}"/>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9AF21CE0-72DD-46D8-A7CF-512C3E4A399D}" type="slidenum">
              <a:rPr lang="en-US" altLang="en-US" smtClean="0">
                <a:latin typeface="Times New Roman" pitchFamily="18" charset="0"/>
              </a:rPr>
              <a:pPr/>
              <a:t>65</a:t>
            </a:fld>
            <a:endParaRPr lang="en-US" altLang="en-US" smtClean="0">
              <a:latin typeface="Times New Roman" pitchFamily="18" charset="0"/>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24BD9451-D0FD-4CEE-BDA3-F7F301AB6306}" type="slidenum">
              <a:rPr lang="en-US" altLang="en-US" smtClean="0">
                <a:latin typeface="Times New Roman" pitchFamily="18" charset="0"/>
              </a:rPr>
              <a:pPr/>
              <a:t>66</a:t>
            </a:fld>
            <a:endParaRPr lang="en-US" altLang="en-US" smtClean="0">
              <a:latin typeface="Times New Roman" pitchFamily="18" charset="0"/>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125BE8EB-2C15-4724-8AD7-10FAA9390FBD}" type="slidenum">
              <a:rPr lang="en-US" altLang="en-US" smtClean="0">
                <a:latin typeface="Times New Roman" pitchFamily="18" charset="0"/>
              </a:rPr>
              <a:pPr/>
              <a:t>67</a:t>
            </a:fld>
            <a:endParaRPr lang="en-US" altLang="en-US" smtClean="0">
              <a:latin typeface="Times New Roman" pitchFamily="18" charset="0"/>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FD72247F-ACCD-4A18-8E0B-BFC2BA019A31}" type="slidenum">
              <a:rPr lang="en-US" altLang="en-US" smtClean="0">
                <a:latin typeface="Times New Roman" pitchFamily="18" charset="0"/>
              </a:rPr>
              <a:pPr/>
              <a:t>68</a:t>
            </a:fld>
            <a:endParaRPr lang="en-US" altLang="en-US" smtClean="0">
              <a:latin typeface="Times New Roman" pitchFamily="18" charset="0"/>
            </a:endParaRP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6C7F45BD-6C5A-4E88-9CD6-DDC8410A1311}" type="slidenum">
              <a:rPr lang="en-US" altLang="en-US" smtClean="0">
                <a:latin typeface="Times New Roman" pitchFamily="18" charset="0"/>
              </a:rPr>
              <a:pPr/>
              <a:t>69</a:t>
            </a:fld>
            <a:endParaRPr lang="en-US" altLang="en-US" smtClean="0">
              <a:latin typeface="Times New Roman" pitchFamily="18" charset="0"/>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D173A4CA-C9B3-46E0-AD89-7805C3B43C45}" type="slidenum">
              <a:rPr lang="en-US" altLang="en-US" smtClean="0">
                <a:latin typeface="Times New Roman" pitchFamily="18" charset="0"/>
              </a:rPr>
              <a:pPr/>
              <a:t>70</a:t>
            </a:fld>
            <a:endParaRPr lang="en-US" altLang="en-US" smtClean="0">
              <a:latin typeface="Times New Roman" pitchFamily="18" charset="0"/>
            </a:endParaRPr>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E6813C0E-8A59-4049-A1A2-4D9BF0A4C81A}" type="slidenum">
              <a:rPr lang="en-US" altLang="en-US" smtClean="0">
                <a:latin typeface="Times New Roman" pitchFamily="18" charset="0"/>
              </a:rPr>
              <a:pPr/>
              <a:t>71</a:t>
            </a:fld>
            <a:endParaRPr lang="en-US" altLang="en-US" smtClean="0">
              <a:latin typeface="Times New Roman" pitchFamily="18" charset="0"/>
            </a:endParaRP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A213C0E5-3677-4791-AA7F-7D46753436E4}" type="slidenum">
              <a:rPr lang="en-US" altLang="en-US" smtClean="0">
                <a:latin typeface="Times New Roman" pitchFamily="18" charset="0"/>
              </a:rPr>
              <a:pPr/>
              <a:t>72</a:t>
            </a:fld>
            <a:endParaRPr lang="en-US" altLang="en-US" smtClean="0">
              <a:latin typeface="Times New Roman" pitchFamily="18" charset="0"/>
            </a:endParaRP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4C7A9BF7-5809-4DB9-8ACB-9407B3DE58BE}" type="slidenum">
              <a:rPr lang="en-US" altLang="en-US" smtClean="0">
                <a:latin typeface="Times New Roman" pitchFamily="18" charset="0"/>
              </a:rPr>
              <a:pPr/>
              <a:t>74</a:t>
            </a:fld>
            <a:endParaRPr lang="en-US" altLang="en-US" smtClean="0">
              <a:latin typeface="Times New Roman" pitchFamily="18" charset="0"/>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393A6B47-EBC9-4306-B95D-86A7313E5AE5}" type="slidenum">
              <a:rPr lang="en-US" altLang="en-US" smtClean="0">
                <a:latin typeface="Times New Roman" pitchFamily="18" charset="0"/>
              </a:rPr>
              <a:pPr/>
              <a:t>75</a:t>
            </a:fld>
            <a:endParaRPr lang="en-US" altLang="en-US" smtClean="0">
              <a:latin typeface="Times New Roman" pitchFamily="18" charset="0"/>
            </a:endParaRPr>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7">
            <a:extLst>
              <a:ext uri="{FF2B5EF4-FFF2-40B4-BE49-F238E27FC236}">
                <a16:creationId xmlns="" xmlns:a16="http://schemas.microsoft.com/office/drawing/2014/main" id="{5079486D-A568-4512-97A1-83E8EED762BB}"/>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2755">
              <a:defRPr>
                <a:solidFill>
                  <a:schemeClr val="tx1"/>
                </a:solidFill>
                <a:latin typeface="Verdana" panose="020B0604030504040204" pitchFamily="34" charset="0"/>
                <a:ea typeface="MS PGothic" panose="020B0600070205080204" pitchFamily="34" charset="-128"/>
              </a:defRPr>
            </a:lvl1pPr>
            <a:lvl2pPr marL="728958" indent="-280368" defTabSz="912755">
              <a:defRPr>
                <a:solidFill>
                  <a:schemeClr val="tx1"/>
                </a:solidFill>
                <a:latin typeface="Verdana" panose="020B0604030504040204" pitchFamily="34" charset="0"/>
                <a:ea typeface="MS PGothic" panose="020B0600070205080204" pitchFamily="34" charset="-128"/>
              </a:defRPr>
            </a:lvl2pPr>
            <a:lvl3pPr marL="1121475" indent="-224295" defTabSz="912755">
              <a:defRPr>
                <a:solidFill>
                  <a:schemeClr val="tx1"/>
                </a:solidFill>
                <a:latin typeface="Verdana" panose="020B0604030504040204" pitchFamily="34" charset="0"/>
                <a:ea typeface="MS PGothic" panose="020B0600070205080204" pitchFamily="34" charset="-128"/>
              </a:defRPr>
            </a:lvl3pPr>
            <a:lvl4pPr marL="1570064" indent="-224295" defTabSz="912755">
              <a:defRPr>
                <a:solidFill>
                  <a:schemeClr val="tx1"/>
                </a:solidFill>
                <a:latin typeface="Verdana" panose="020B0604030504040204" pitchFamily="34" charset="0"/>
                <a:ea typeface="MS PGothic" panose="020B0600070205080204" pitchFamily="34" charset="-128"/>
              </a:defRPr>
            </a:lvl4pPr>
            <a:lvl5pPr marL="2018654" indent="-224295" defTabSz="912755">
              <a:defRPr>
                <a:solidFill>
                  <a:schemeClr val="tx1"/>
                </a:solidFill>
                <a:latin typeface="Verdana" panose="020B0604030504040204" pitchFamily="34" charset="0"/>
                <a:ea typeface="MS PGothic" panose="020B0600070205080204" pitchFamily="34" charset="-128"/>
              </a:defRPr>
            </a:lvl5pPr>
            <a:lvl6pPr marL="2467244"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15833"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364423"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13012"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E355255A-768F-4DA6-9FB2-D6327BA5FA1D}" type="slidenum">
              <a:rPr lang="en-US" altLang="en-US" smtClean="0">
                <a:latin typeface="Times New Roman" panose="02020603050405020304" pitchFamily="18" charset="0"/>
              </a:rPr>
              <a:pPr/>
              <a:t>29</a:t>
            </a:fld>
            <a:endParaRPr lang="en-US" altLang="en-US">
              <a:latin typeface="Times New Roman" panose="02020603050405020304" pitchFamily="18" charset="0"/>
            </a:endParaRPr>
          </a:p>
        </p:txBody>
      </p:sp>
      <p:sp>
        <p:nvSpPr>
          <p:cNvPr id="58370" name="Rectangle 2">
            <a:extLst>
              <a:ext uri="{FF2B5EF4-FFF2-40B4-BE49-F238E27FC236}">
                <a16:creationId xmlns="" xmlns:a16="http://schemas.microsoft.com/office/drawing/2014/main" id="{A1A371DD-73C6-47EE-A578-8E86506CF787}"/>
              </a:ext>
            </a:extLst>
          </p:cNvPr>
          <p:cNvSpPr>
            <a:spLocks noGrp="1" noRot="1" noChangeAspect="1" noChangeArrowheads="1" noTextEdit="1"/>
          </p:cNvSpPr>
          <p:nvPr>
            <p:ph type="sldImg"/>
          </p:nvPr>
        </p:nvSpPr>
        <p:spPr>
          <a:ln/>
        </p:spPr>
      </p:sp>
      <p:sp>
        <p:nvSpPr>
          <p:cNvPr id="58371" name="Rectangle 3">
            <a:extLst>
              <a:ext uri="{FF2B5EF4-FFF2-40B4-BE49-F238E27FC236}">
                <a16:creationId xmlns="" xmlns:a16="http://schemas.microsoft.com/office/drawing/2014/main" id="{98E01DCC-7830-4805-92C8-F11675DBC9B4}"/>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7E58146A-49DD-494D-B0D2-9CB628205C3E}" type="slidenum">
              <a:rPr lang="en-US" altLang="en-US" smtClean="0">
                <a:latin typeface="Times New Roman" pitchFamily="18" charset="0"/>
              </a:rPr>
              <a:pPr/>
              <a:t>76</a:t>
            </a:fld>
            <a:endParaRPr lang="en-US" altLang="en-US" smtClean="0">
              <a:latin typeface="Times New Roman" pitchFamily="18" charset="0"/>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98C946CE-5B48-49E7-BA37-6FA32F0A7487}" type="slidenum">
              <a:rPr lang="en-US" altLang="en-US" smtClean="0">
                <a:latin typeface="Times New Roman" pitchFamily="18" charset="0"/>
              </a:rPr>
              <a:pPr/>
              <a:t>77</a:t>
            </a:fld>
            <a:endParaRPr lang="en-US" altLang="en-US" smtClean="0">
              <a:latin typeface="Times New Roman" pitchFamily="18" charset="0"/>
            </a:endParaRPr>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ED1CCAA1-FD47-40FE-A2ED-B1178AE95B8B}" type="slidenum">
              <a:rPr lang="en-US" altLang="en-US" smtClean="0">
                <a:latin typeface="Times New Roman" pitchFamily="18" charset="0"/>
              </a:rPr>
              <a:pPr/>
              <a:t>78</a:t>
            </a:fld>
            <a:endParaRPr lang="en-US" altLang="en-US" smtClean="0">
              <a:latin typeface="Times New Roman" pitchFamily="18" charset="0"/>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2667E74F-257E-4AD2-92FD-56709A360D69}" type="slidenum">
              <a:rPr lang="en-US" altLang="en-US" smtClean="0">
                <a:latin typeface="Times New Roman" pitchFamily="18" charset="0"/>
              </a:rPr>
              <a:pPr/>
              <a:t>79</a:t>
            </a:fld>
            <a:endParaRPr lang="en-US" altLang="en-US" smtClean="0">
              <a:latin typeface="Times New Roman" pitchFamily="18" charset="0"/>
            </a:endParaRPr>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0529B7E9-A3DC-4DE2-9E1E-D0B32642E12F}" type="slidenum">
              <a:rPr lang="en-US" altLang="en-US" smtClean="0">
                <a:latin typeface="Times New Roman" pitchFamily="18" charset="0"/>
              </a:rPr>
              <a:pPr/>
              <a:t>80</a:t>
            </a:fld>
            <a:endParaRPr lang="en-US" altLang="en-US" smtClean="0">
              <a:latin typeface="Times New Roman" pitchFamily="18" charset="0"/>
            </a:endParaRPr>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3674">
              <a:defRPr>
                <a:solidFill>
                  <a:schemeClr val="tx1"/>
                </a:solidFill>
                <a:latin typeface="Verdana" pitchFamily="34" charset="0"/>
                <a:ea typeface="MS PGothic" pitchFamily="34" charset="-128"/>
              </a:defRPr>
            </a:lvl1pPr>
            <a:lvl2pPr marL="722296" indent="-277806" defTabSz="913674">
              <a:defRPr>
                <a:solidFill>
                  <a:schemeClr val="tx1"/>
                </a:solidFill>
                <a:latin typeface="Verdana" pitchFamily="34" charset="0"/>
                <a:ea typeface="MS PGothic" pitchFamily="34" charset="-128"/>
              </a:defRPr>
            </a:lvl2pPr>
            <a:lvl3pPr marL="1111225" indent="-222245" defTabSz="913674">
              <a:defRPr>
                <a:solidFill>
                  <a:schemeClr val="tx1"/>
                </a:solidFill>
                <a:latin typeface="Verdana" pitchFamily="34" charset="0"/>
                <a:ea typeface="MS PGothic" pitchFamily="34" charset="-128"/>
              </a:defRPr>
            </a:lvl3pPr>
            <a:lvl4pPr marL="1555714" indent="-222245" defTabSz="913674">
              <a:defRPr>
                <a:solidFill>
                  <a:schemeClr val="tx1"/>
                </a:solidFill>
                <a:latin typeface="Verdana" pitchFamily="34" charset="0"/>
                <a:ea typeface="MS PGothic" pitchFamily="34" charset="-128"/>
              </a:defRPr>
            </a:lvl4pPr>
            <a:lvl5pPr marL="2000204" indent="-222245" defTabSz="913674">
              <a:defRPr>
                <a:solidFill>
                  <a:schemeClr val="tx1"/>
                </a:solidFill>
                <a:latin typeface="Verdana" pitchFamily="34" charset="0"/>
                <a:ea typeface="MS PGothic" pitchFamily="34" charset="-128"/>
              </a:defRPr>
            </a:lvl5pPr>
            <a:lvl6pPr marL="2444694" indent="-222245" defTabSz="913674" eaLnBrk="0" fontAlgn="base" hangingPunct="0">
              <a:spcBef>
                <a:spcPct val="0"/>
              </a:spcBef>
              <a:spcAft>
                <a:spcPct val="0"/>
              </a:spcAft>
              <a:defRPr>
                <a:solidFill>
                  <a:schemeClr val="tx1"/>
                </a:solidFill>
                <a:latin typeface="Verdana" pitchFamily="34" charset="0"/>
                <a:ea typeface="MS PGothic" pitchFamily="34" charset="-128"/>
              </a:defRPr>
            </a:lvl6pPr>
            <a:lvl7pPr marL="2889184" indent="-222245" defTabSz="913674" eaLnBrk="0" fontAlgn="base" hangingPunct="0">
              <a:spcBef>
                <a:spcPct val="0"/>
              </a:spcBef>
              <a:spcAft>
                <a:spcPct val="0"/>
              </a:spcAft>
              <a:defRPr>
                <a:solidFill>
                  <a:schemeClr val="tx1"/>
                </a:solidFill>
                <a:latin typeface="Verdana" pitchFamily="34" charset="0"/>
                <a:ea typeface="MS PGothic" pitchFamily="34" charset="-128"/>
              </a:defRPr>
            </a:lvl7pPr>
            <a:lvl8pPr marL="3333674" indent="-222245" defTabSz="913674" eaLnBrk="0" fontAlgn="base" hangingPunct="0">
              <a:spcBef>
                <a:spcPct val="0"/>
              </a:spcBef>
              <a:spcAft>
                <a:spcPct val="0"/>
              </a:spcAft>
              <a:defRPr>
                <a:solidFill>
                  <a:schemeClr val="tx1"/>
                </a:solidFill>
                <a:latin typeface="Verdana" pitchFamily="34" charset="0"/>
                <a:ea typeface="MS PGothic" pitchFamily="34" charset="-128"/>
              </a:defRPr>
            </a:lvl8pPr>
            <a:lvl9pPr marL="3778164" indent="-222245" defTabSz="913674" eaLnBrk="0" fontAlgn="base" hangingPunct="0">
              <a:spcBef>
                <a:spcPct val="0"/>
              </a:spcBef>
              <a:spcAft>
                <a:spcPct val="0"/>
              </a:spcAft>
              <a:defRPr>
                <a:solidFill>
                  <a:schemeClr val="tx1"/>
                </a:solidFill>
                <a:latin typeface="Verdana" pitchFamily="34" charset="0"/>
                <a:ea typeface="MS PGothic" pitchFamily="34" charset="-128"/>
              </a:defRPr>
            </a:lvl9pPr>
          </a:lstStyle>
          <a:p>
            <a:fld id="{F0B2CE3E-8422-42D2-B8F8-A1CD67DB01D7}" type="slidenum">
              <a:rPr lang="en-US" altLang="en-US" smtClean="0">
                <a:latin typeface="Times New Roman" pitchFamily="18" charset="0"/>
              </a:rPr>
              <a:pPr/>
              <a:t>81</a:t>
            </a:fld>
            <a:endParaRPr lang="en-US" altLang="en-US" smtClean="0">
              <a:latin typeface="Times New Roman" pitchFamily="18" charset="0"/>
            </a:endParaRPr>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7">
            <a:extLst>
              <a:ext uri="{FF2B5EF4-FFF2-40B4-BE49-F238E27FC236}">
                <a16:creationId xmlns="" xmlns:a16="http://schemas.microsoft.com/office/drawing/2014/main" id="{B8F2FBEB-02A4-4584-8264-A9584D0E16E9}"/>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2755">
              <a:defRPr>
                <a:solidFill>
                  <a:schemeClr val="tx1"/>
                </a:solidFill>
                <a:latin typeface="Verdana" panose="020B0604030504040204" pitchFamily="34" charset="0"/>
                <a:ea typeface="MS PGothic" panose="020B0600070205080204" pitchFamily="34" charset="-128"/>
              </a:defRPr>
            </a:lvl1pPr>
            <a:lvl2pPr marL="728958" indent="-280368" defTabSz="912755">
              <a:defRPr>
                <a:solidFill>
                  <a:schemeClr val="tx1"/>
                </a:solidFill>
                <a:latin typeface="Verdana" panose="020B0604030504040204" pitchFamily="34" charset="0"/>
                <a:ea typeface="MS PGothic" panose="020B0600070205080204" pitchFamily="34" charset="-128"/>
              </a:defRPr>
            </a:lvl2pPr>
            <a:lvl3pPr marL="1121475" indent="-224295" defTabSz="912755">
              <a:defRPr>
                <a:solidFill>
                  <a:schemeClr val="tx1"/>
                </a:solidFill>
                <a:latin typeface="Verdana" panose="020B0604030504040204" pitchFamily="34" charset="0"/>
                <a:ea typeface="MS PGothic" panose="020B0600070205080204" pitchFamily="34" charset="-128"/>
              </a:defRPr>
            </a:lvl3pPr>
            <a:lvl4pPr marL="1570064" indent="-224295" defTabSz="912755">
              <a:defRPr>
                <a:solidFill>
                  <a:schemeClr val="tx1"/>
                </a:solidFill>
                <a:latin typeface="Verdana" panose="020B0604030504040204" pitchFamily="34" charset="0"/>
                <a:ea typeface="MS PGothic" panose="020B0600070205080204" pitchFamily="34" charset="-128"/>
              </a:defRPr>
            </a:lvl4pPr>
            <a:lvl5pPr marL="2018654" indent="-224295" defTabSz="912755">
              <a:defRPr>
                <a:solidFill>
                  <a:schemeClr val="tx1"/>
                </a:solidFill>
                <a:latin typeface="Verdana" panose="020B0604030504040204" pitchFamily="34" charset="0"/>
                <a:ea typeface="MS PGothic" panose="020B0600070205080204" pitchFamily="34" charset="-128"/>
              </a:defRPr>
            </a:lvl5pPr>
            <a:lvl6pPr marL="2467244"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15833"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364423"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13012"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82B29415-63C3-4DAE-BA64-18F91B5F9D31}" type="slidenum">
              <a:rPr lang="en-US" altLang="en-US" smtClean="0">
                <a:latin typeface="Times New Roman" panose="02020603050405020304" pitchFamily="18" charset="0"/>
              </a:rPr>
              <a:pPr/>
              <a:t>30</a:t>
            </a:fld>
            <a:endParaRPr lang="en-US" altLang="en-US">
              <a:latin typeface="Times New Roman" panose="02020603050405020304" pitchFamily="18" charset="0"/>
            </a:endParaRPr>
          </a:p>
        </p:txBody>
      </p:sp>
      <p:sp>
        <p:nvSpPr>
          <p:cNvPr id="60418" name="Rectangle 2">
            <a:extLst>
              <a:ext uri="{FF2B5EF4-FFF2-40B4-BE49-F238E27FC236}">
                <a16:creationId xmlns="" xmlns:a16="http://schemas.microsoft.com/office/drawing/2014/main" id="{A02EF62C-439E-41F2-B592-539CA3CFE488}"/>
              </a:ext>
            </a:extLst>
          </p:cNvPr>
          <p:cNvSpPr>
            <a:spLocks noGrp="1" noRot="1" noChangeAspect="1" noChangeArrowheads="1" noTextEdit="1"/>
          </p:cNvSpPr>
          <p:nvPr>
            <p:ph type="sldImg"/>
          </p:nvPr>
        </p:nvSpPr>
        <p:spPr>
          <a:ln/>
        </p:spPr>
      </p:sp>
      <p:sp>
        <p:nvSpPr>
          <p:cNvPr id="60419" name="Rectangle 3">
            <a:extLst>
              <a:ext uri="{FF2B5EF4-FFF2-40B4-BE49-F238E27FC236}">
                <a16:creationId xmlns="" xmlns:a16="http://schemas.microsoft.com/office/drawing/2014/main" id="{CBFD4124-805F-46D0-9DC2-2E8BE0FE29BA}"/>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7">
            <a:extLst>
              <a:ext uri="{FF2B5EF4-FFF2-40B4-BE49-F238E27FC236}">
                <a16:creationId xmlns="" xmlns:a16="http://schemas.microsoft.com/office/drawing/2014/main" id="{6AD0BD55-6A92-4F88-90ED-359CE2D3E572}"/>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2755">
              <a:defRPr>
                <a:solidFill>
                  <a:schemeClr val="tx1"/>
                </a:solidFill>
                <a:latin typeface="Verdana" panose="020B0604030504040204" pitchFamily="34" charset="0"/>
                <a:ea typeface="MS PGothic" panose="020B0600070205080204" pitchFamily="34" charset="-128"/>
              </a:defRPr>
            </a:lvl1pPr>
            <a:lvl2pPr marL="728958" indent="-280368" defTabSz="912755">
              <a:defRPr>
                <a:solidFill>
                  <a:schemeClr val="tx1"/>
                </a:solidFill>
                <a:latin typeface="Verdana" panose="020B0604030504040204" pitchFamily="34" charset="0"/>
                <a:ea typeface="MS PGothic" panose="020B0600070205080204" pitchFamily="34" charset="-128"/>
              </a:defRPr>
            </a:lvl2pPr>
            <a:lvl3pPr marL="1121475" indent="-224295" defTabSz="912755">
              <a:defRPr>
                <a:solidFill>
                  <a:schemeClr val="tx1"/>
                </a:solidFill>
                <a:latin typeface="Verdana" panose="020B0604030504040204" pitchFamily="34" charset="0"/>
                <a:ea typeface="MS PGothic" panose="020B0600070205080204" pitchFamily="34" charset="-128"/>
              </a:defRPr>
            </a:lvl3pPr>
            <a:lvl4pPr marL="1570064" indent="-224295" defTabSz="912755">
              <a:defRPr>
                <a:solidFill>
                  <a:schemeClr val="tx1"/>
                </a:solidFill>
                <a:latin typeface="Verdana" panose="020B0604030504040204" pitchFamily="34" charset="0"/>
                <a:ea typeface="MS PGothic" panose="020B0600070205080204" pitchFamily="34" charset="-128"/>
              </a:defRPr>
            </a:lvl4pPr>
            <a:lvl5pPr marL="2018654" indent="-224295" defTabSz="912755">
              <a:defRPr>
                <a:solidFill>
                  <a:schemeClr val="tx1"/>
                </a:solidFill>
                <a:latin typeface="Verdana" panose="020B0604030504040204" pitchFamily="34" charset="0"/>
                <a:ea typeface="MS PGothic" panose="020B0600070205080204" pitchFamily="34" charset="-128"/>
              </a:defRPr>
            </a:lvl5pPr>
            <a:lvl6pPr marL="2467244"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15833"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364423"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13012"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FF512000-0E18-4481-B56B-0DEA762F80A5}" type="slidenum">
              <a:rPr lang="en-US" altLang="en-US" smtClean="0">
                <a:latin typeface="Times New Roman" panose="02020603050405020304" pitchFamily="18" charset="0"/>
              </a:rPr>
              <a:pPr/>
              <a:t>32</a:t>
            </a:fld>
            <a:endParaRPr lang="en-US" altLang="en-US">
              <a:latin typeface="Times New Roman" panose="02020603050405020304" pitchFamily="18" charset="0"/>
            </a:endParaRPr>
          </a:p>
        </p:txBody>
      </p:sp>
      <p:sp>
        <p:nvSpPr>
          <p:cNvPr id="70658" name="Rectangle 2">
            <a:extLst>
              <a:ext uri="{FF2B5EF4-FFF2-40B4-BE49-F238E27FC236}">
                <a16:creationId xmlns="" xmlns:a16="http://schemas.microsoft.com/office/drawing/2014/main" id="{E643181C-F470-46AF-A2B4-3EA6410E14E2}"/>
              </a:ext>
            </a:extLst>
          </p:cNvPr>
          <p:cNvSpPr>
            <a:spLocks noGrp="1" noRot="1" noChangeAspect="1" noChangeArrowheads="1" noTextEdit="1"/>
          </p:cNvSpPr>
          <p:nvPr>
            <p:ph type="sldImg"/>
          </p:nvPr>
        </p:nvSpPr>
        <p:spPr>
          <a:ln/>
        </p:spPr>
      </p:sp>
      <p:sp>
        <p:nvSpPr>
          <p:cNvPr id="70659" name="Rectangle 3">
            <a:extLst>
              <a:ext uri="{FF2B5EF4-FFF2-40B4-BE49-F238E27FC236}">
                <a16:creationId xmlns="" xmlns:a16="http://schemas.microsoft.com/office/drawing/2014/main" id="{2E497F62-F187-4326-884D-04AE9539DB9C}"/>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xmlns="" val="19251330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7">
            <a:extLst>
              <a:ext uri="{FF2B5EF4-FFF2-40B4-BE49-F238E27FC236}">
                <a16:creationId xmlns="" xmlns:a16="http://schemas.microsoft.com/office/drawing/2014/main" id="{519C0DD0-7768-4606-AA45-3637BF83A994}"/>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2755">
              <a:defRPr>
                <a:solidFill>
                  <a:schemeClr val="tx1"/>
                </a:solidFill>
                <a:latin typeface="Verdana" panose="020B0604030504040204" pitchFamily="34" charset="0"/>
                <a:ea typeface="MS PGothic" panose="020B0600070205080204" pitchFamily="34" charset="-128"/>
              </a:defRPr>
            </a:lvl1pPr>
            <a:lvl2pPr marL="728958" indent="-280368" defTabSz="912755">
              <a:defRPr>
                <a:solidFill>
                  <a:schemeClr val="tx1"/>
                </a:solidFill>
                <a:latin typeface="Verdana" panose="020B0604030504040204" pitchFamily="34" charset="0"/>
                <a:ea typeface="MS PGothic" panose="020B0600070205080204" pitchFamily="34" charset="-128"/>
              </a:defRPr>
            </a:lvl2pPr>
            <a:lvl3pPr marL="1121475" indent="-224295" defTabSz="912755">
              <a:defRPr>
                <a:solidFill>
                  <a:schemeClr val="tx1"/>
                </a:solidFill>
                <a:latin typeface="Verdana" panose="020B0604030504040204" pitchFamily="34" charset="0"/>
                <a:ea typeface="MS PGothic" panose="020B0600070205080204" pitchFamily="34" charset="-128"/>
              </a:defRPr>
            </a:lvl3pPr>
            <a:lvl4pPr marL="1570064" indent="-224295" defTabSz="912755">
              <a:defRPr>
                <a:solidFill>
                  <a:schemeClr val="tx1"/>
                </a:solidFill>
                <a:latin typeface="Verdana" panose="020B0604030504040204" pitchFamily="34" charset="0"/>
                <a:ea typeface="MS PGothic" panose="020B0600070205080204" pitchFamily="34" charset="-128"/>
              </a:defRPr>
            </a:lvl4pPr>
            <a:lvl5pPr marL="2018654" indent="-224295" defTabSz="912755">
              <a:defRPr>
                <a:solidFill>
                  <a:schemeClr val="tx1"/>
                </a:solidFill>
                <a:latin typeface="Verdana" panose="020B0604030504040204" pitchFamily="34" charset="0"/>
                <a:ea typeface="MS PGothic" panose="020B0600070205080204" pitchFamily="34" charset="-128"/>
              </a:defRPr>
            </a:lvl5pPr>
            <a:lvl6pPr marL="2467244"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15833"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364423"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13012"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4E5FD585-2D3C-4D4C-9C46-95A9B1AAE880}" type="slidenum">
              <a:rPr lang="en-US" altLang="en-US" smtClean="0">
                <a:latin typeface="Times New Roman" panose="02020603050405020304" pitchFamily="18" charset="0"/>
              </a:rPr>
              <a:pPr/>
              <a:t>33</a:t>
            </a:fld>
            <a:endParaRPr lang="en-US" altLang="en-US">
              <a:latin typeface="Times New Roman" panose="02020603050405020304" pitchFamily="18" charset="0"/>
            </a:endParaRPr>
          </a:p>
        </p:txBody>
      </p:sp>
      <p:sp>
        <p:nvSpPr>
          <p:cNvPr id="64514" name="Rectangle 2">
            <a:extLst>
              <a:ext uri="{FF2B5EF4-FFF2-40B4-BE49-F238E27FC236}">
                <a16:creationId xmlns="" xmlns:a16="http://schemas.microsoft.com/office/drawing/2014/main" id="{A6DC1BB6-9B39-4275-B20C-1BB155364C94}"/>
              </a:ext>
            </a:extLst>
          </p:cNvPr>
          <p:cNvSpPr>
            <a:spLocks noGrp="1" noRot="1" noChangeAspect="1" noChangeArrowheads="1" noTextEdit="1"/>
          </p:cNvSpPr>
          <p:nvPr>
            <p:ph type="sldImg"/>
          </p:nvPr>
        </p:nvSpPr>
        <p:spPr>
          <a:ln/>
        </p:spPr>
      </p:sp>
      <p:sp>
        <p:nvSpPr>
          <p:cNvPr id="64515" name="Rectangle 3">
            <a:extLst>
              <a:ext uri="{FF2B5EF4-FFF2-40B4-BE49-F238E27FC236}">
                <a16:creationId xmlns="" xmlns:a16="http://schemas.microsoft.com/office/drawing/2014/main" id="{8FA965D6-E750-46A5-90AA-01EAA6CC776D}"/>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7">
            <a:extLst>
              <a:ext uri="{FF2B5EF4-FFF2-40B4-BE49-F238E27FC236}">
                <a16:creationId xmlns="" xmlns:a16="http://schemas.microsoft.com/office/drawing/2014/main" id="{B8CD07B8-F07A-461B-9870-CD87F0680054}"/>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2755">
              <a:defRPr>
                <a:solidFill>
                  <a:schemeClr val="tx1"/>
                </a:solidFill>
                <a:latin typeface="Verdana" panose="020B0604030504040204" pitchFamily="34" charset="0"/>
                <a:ea typeface="MS PGothic" panose="020B0600070205080204" pitchFamily="34" charset="-128"/>
              </a:defRPr>
            </a:lvl1pPr>
            <a:lvl2pPr marL="728958" indent="-280368" defTabSz="912755">
              <a:defRPr>
                <a:solidFill>
                  <a:schemeClr val="tx1"/>
                </a:solidFill>
                <a:latin typeface="Verdana" panose="020B0604030504040204" pitchFamily="34" charset="0"/>
                <a:ea typeface="MS PGothic" panose="020B0600070205080204" pitchFamily="34" charset="-128"/>
              </a:defRPr>
            </a:lvl2pPr>
            <a:lvl3pPr marL="1121475" indent="-224295" defTabSz="912755">
              <a:defRPr>
                <a:solidFill>
                  <a:schemeClr val="tx1"/>
                </a:solidFill>
                <a:latin typeface="Verdana" panose="020B0604030504040204" pitchFamily="34" charset="0"/>
                <a:ea typeface="MS PGothic" panose="020B0600070205080204" pitchFamily="34" charset="-128"/>
              </a:defRPr>
            </a:lvl3pPr>
            <a:lvl4pPr marL="1570064" indent="-224295" defTabSz="912755">
              <a:defRPr>
                <a:solidFill>
                  <a:schemeClr val="tx1"/>
                </a:solidFill>
                <a:latin typeface="Verdana" panose="020B0604030504040204" pitchFamily="34" charset="0"/>
                <a:ea typeface="MS PGothic" panose="020B0600070205080204" pitchFamily="34" charset="-128"/>
              </a:defRPr>
            </a:lvl4pPr>
            <a:lvl5pPr marL="2018654" indent="-224295" defTabSz="912755">
              <a:defRPr>
                <a:solidFill>
                  <a:schemeClr val="tx1"/>
                </a:solidFill>
                <a:latin typeface="Verdana" panose="020B0604030504040204" pitchFamily="34" charset="0"/>
                <a:ea typeface="MS PGothic" panose="020B0600070205080204" pitchFamily="34" charset="-128"/>
              </a:defRPr>
            </a:lvl5pPr>
            <a:lvl6pPr marL="2467244"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15833"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364423"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13012"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63B43569-0A7E-4A87-B121-BDA389BA814F}" type="slidenum">
              <a:rPr lang="en-US" altLang="en-US" smtClean="0">
                <a:latin typeface="Times New Roman" panose="02020603050405020304" pitchFamily="18" charset="0"/>
              </a:rPr>
              <a:pPr/>
              <a:t>35</a:t>
            </a:fld>
            <a:endParaRPr lang="en-US" altLang="en-US">
              <a:latin typeface="Times New Roman" panose="02020603050405020304" pitchFamily="18" charset="0"/>
            </a:endParaRPr>
          </a:p>
        </p:txBody>
      </p:sp>
      <p:sp>
        <p:nvSpPr>
          <p:cNvPr id="50178" name="Rectangle 2">
            <a:extLst>
              <a:ext uri="{FF2B5EF4-FFF2-40B4-BE49-F238E27FC236}">
                <a16:creationId xmlns="" xmlns:a16="http://schemas.microsoft.com/office/drawing/2014/main" id="{4BE37BCC-4CBA-4828-A188-3888FD17B880}"/>
              </a:ext>
            </a:extLst>
          </p:cNvPr>
          <p:cNvSpPr>
            <a:spLocks noGrp="1" noRot="1" noChangeAspect="1" noChangeArrowheads="1" noTextEdit="1"/>
          </p:cNvSpPr>
          <p:nvPr>
            <p:ph type="sldImg"/>
          </p:nvPr>
        </p:nvSpPr>
        <p:spPr>
          <a:ln/>
        </p:spPr>
      </p:sp>
      <p:sp>
        <p:nvSpPr>
          <p:cNvPr id="50179" name="Rectangle 3">
            <a:extLst>
              <a:ext uri="{FF2B5EF4-FFF2-40B4-BE49-F238E27FC236}">
                <a16:creationId xmlns="" xmlns:a16="http://schemas.microsoft.com/office/drawing/2014/main" id="{1B0EE473-9B55-4F39-87ED-365CBC922074}"/>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xmlns="" val="4192188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7">
            <a:extLst>
              <a:ext uri="{FF2B5EF4-FFF2-40B4-BE49-F238E27FC236}">
                <a16:creationId xmlns="" xmlns:a16="http://schemas.microsoft.com/office/drawing/2014/main" id="{6AD0BD55-6A92-4F88-90ED-359CE2D3E572}"/>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2755">
              <a:defRPr>
                <a:solidFill>
                  <a:schemeClr val="tx1"/>
                </a:solidFill>
                <a:latin typeface="Verdana" panose="020B0604030504040204" pitchFamily="34" charset="0"/>
                <a:ea typeface="MS PGothic" panose="020B0600070205080204" pitchFamily="34" charset="-128"/>
              </a:defRPr>
            </a:lvl1pPr>
            <a:lvl2pPr marL="728958" indent="-280368" defTabSz="912755">
              <a:defRPr>
                <a:solidFill>
                  <a:schemeClr val="tx1"/>
                </a:solidFill>
                <a:latin typeface="Verdana" panose="020B0604030504040204" pitchFamily="34" charset="0"/>
                <a:ea typeface="MS PGothic" panose="020B0600070205080204" pitchFamily="34" charset="-128"/>
              </a:defRPr>
            </a:lvl2pPr>
            <a:lvl3pPr marL="1121475" indent="-224295" defTabSz="912755">
              <a:defRPr>
                <a:solidFill>
                  <a:schemeClr val="tx1"/>
                </a:solidFill>
                <a:latin typeface="Verdana" panose="020B0604030504040204" pitchFamily="34" charset="0"/>
                <a:ea typeface="MS PGothic" panose="020B0600070205080204" pitchFamily="34" charset="-128"/>
              </a:defRPr>
            </a:lvl3pPr>
            <a:lvl4pPr marL="1570064" indent="-224295" defTabSz="912755">
              <a:defRPr>
                <a:solidFill>
                  <a:schemeClr val="tx1"/>
                </a:solidFill>
                <a:latin typeface="Verdana" panose="020B0604030504040204" pitchFamily="34" charset="0"/>
                <a:ea typeface="MS PGothic" panose="020B0600070205080204" pitchFamily="34" charset="-128"/>
              </a:defRPr>
            </a:lvl4pPr>
            <a:lvl5pPr marL="2018654" indent="-224295" defTabSz="912755">
              <a:defRPr>
                <a:solidFill>
                  <a:schemeClr val="tx1"/>
                </a:solidFill>
                <a:latin typeface="Verdana" panose="020B0604030504040204" pitchFamily="34" charset="0"/>
                <a:ea typeface="MS PGothic" panose="020B0600070205080204" pitchFamily="34" charset="-128"/>
              </a:defRPr>
            </a:lvl5pPr>
            <a:lvl6pPr marL="2467244"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15833"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364423"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13012" indent="-224295" defTabSz="91275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FF512000-0E18-4481-B56B-0DEA762F80A5}" type="slidenum">
              <a:rPr lang="en-US" altLang="en-US" smtClean="0">
                <a:latin typeface="Times New Roman" panose="02020603050405020304" pitchFamily="18" charset="0"/>
              </a:rPr>
              <a:pPr/>
              <a:t>36</a:t>
            </a:fld>
            <a:endParaRPr lang="en-US" altLang="en-US">
              <a:latin typeface="Times New Roman" panose="02020603050405020304" pitchFamily="18" charset="0"/>
            </a:endParaRPr>
          </a:p>
        </p:txBody>
      </p:sp>
      <p:sp>
        <p:nvSpPr>
          <p:cNvPr id="70658" name="Rectangle 2">
            <a:extLst>
              <a:ext uri="{FF2B5EF4-FFF2-40B4-BE49-F238E27FC236}">
                <a16:creationId xmlns="" xmlns:a16="http://schemas.microsoft.com/office/drawing/2014/main" id="{E643181C-F470-46AF-A2B4-3EA6410E14E2}"/>
              </a:ext>
            </a:extLst>
          </p:cNvPr>
          <p:cNvSpPr>
            <a:spLocks noGrp="1" noRot="1" noChangeAspect="1" noChangeArrowheads="1" noTextEdit="1"/>
          </p:cNvSpPr>
          <p:nvPr>
            <p:ph type="sldImg"/>
          </p:nvPr>
        </p:nvSpPr>
        <p:spPr>
          <a:ln/>
        </p:spPr>
      </p:sp>
      <p:sp>
        <p:nvSpPr>
          <p:cNvPr id="70659" name="Rectangle 3">
            <a:extLst>
              <a:ext uri="{FF2B5EF4-FFF2-40B4-BE49-F238E27FC236}">
                <a16:creationId xmlns="" xmlns:a16="http://schemas.microsoft.com/office/drawing/2014/main" id="{2E497F62-F187-4326-884D-04AE9539DB9C}"/>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latin typeface="Bahnschrift" pitchFamily="34" charset="0"/>
              </a:defRPr>
            </a:lvl1p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Bahnschrift"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E2525765-6E83-4CEA-8A9A-5725CD40EA21}" type="datetimeFigureOut">
              <a:rPr lang="en-IN" smtClean="0"/>
              <a:pPr/>
              <a:t>21-03-2023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77ECB64-9CEA-4340-9562-BD834BE4FCAF}" type="slidenum">
              <a:rPr lang="en-IN" smtClean="0"/>
              <a:pPr/>
              <a:t>‹#›</a:t>
            </a:fld>
            <a:endParaRPr lang="en-IN"/>
          </a:p>
        </p:txBody>
      </p:sp>
      <p:sp>
        <p:nvSpPr>
          <p:cNvPr id="7" name="Rectangle 6"/>
          <p:cNvSpPr/>
          <p:nvPr userDrawn="1"/>
        </p:nvSpPr>
        <p:spPr>
          <a:xfrm>
            <a:off x="0" y="3649464"/>
            <a:ext cx="9144000" cy="288032"/>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xmlns="" val="1077906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2525765-6E83-4CEA-8A9A-5725CD40EA21}" type="datetimeFigureOut">
              <a:rPr lang="en-IN" smtClean="0"/>
              <a:pPr/>
              <a:t>21-03-2023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77ECB64-9CEA-4340-9562-BD834BE4FCAF}" type="slidenum">
              <a:rPr lang="en-IN" smtClean="0"/>
              <a:pPr/>
              <a:t>‹#›</a:t>
            </a:fld>
            <a:endParaRPr lang="en-IN"/>
          </a:p>
        </p:txBody>
      </p:sp>
    </p:spTree>
    <p:extLst>
      <p:ext uri="{BB962C8B-B14F-4D97-AF65-F5344CB8AC3E}">
        <p14:creationId xmlns:p14="http://schemas.microsoft.com/office/powerpoint/2010/main" xmlns="" val="1658326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2525765-6E83-4CEA-8A9A-5725CD40EA21}" type="datetimeFigureOut">
              <a:rPr lang="en-IN" smtClean="0"/>
              <a:pPr/>
              <a:t>21-03-2023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77ECB64-9CEA-4340-9562-BD834BE4FCAF}" type="slidenum">
              <a:rPr lang="en-IN" smtClean="0"/>
              <a:pPr/>
              <a:t>‹#›</a:t>
            </a:fld>
            <a:endParaRPr lang="en-IN"/>
          </a:p>
        </p:txBody>
      </p:sp>
    </p:spTree>
    <p:extLst>
      <p:ext uri="{BB962C8B-B14F-4D97-AF65-F5344CB8AC3E}">
        <p14:creationId xmlns:p14="http://schemas.microsoft.com/office/powerpoint/2010/main" xmlns="" val="4030287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Bahnschrift" pitchFamily="34" charset="0"/>
              </a:defRPr>
            </a:lvl1p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2525765-6E83-4CEA-8A9A-5725CD40EA21}" type="datetimeFigureOut">
              <a:rPr lang="en-IN" smtClean="0"/>
              <a:pPr/>
              <a:t>21-03-2023</a:t>
            </a:fld>
            <a:endParaRPr lang="en-IN"/>
          </a:p>
        </p:txBody>
      </p:sp>
      <p:sp>
        <p:nvSpPr>
          <p:cNvPr id="5" name="Footer Placeholder 4"/>
          <p:cNvSpPr>
            <a:spLocks noGrp="1"/>
          </p:cNvSpPr>
          <p:nvPr>
            <p:ph type="ftr" sz="quarter" idx="11"/>
          </p:nvPr>
        </p:nvSpPr>
        <p:spPr/>
        <p:txBody>
          <a:bodyPr/>
          <a:lstStyle/>
          <a:p>
            <a:endParaRPr lang="en-IN"/>
          </a:p>
        </p:txBody>
      </p:sp>
      <p:sp>
        <p:nvSpPr>
          <p:cNvPr id="7" name="TextBox 6"/>
          <p:cNvSpPr txBox="1"/>
          <p:nvPr userDrawn="1"/>
        </p:nvSpPr>
        <p:spPr>
          <a:xfrm>
            <a:off x="6560740" y="6393338"/>
            <a:ext cx="2228495" cy="369332"/>
          </a:xfrm>
          <a:prstGeom prst="rect">
            <a:avLst/>
          </a:prstGeom>
          <a:noFill/>
        </p:spPr>
        <p:txBody>
          <a:bodyPr wrap="none" rtlCol="0">
            <a:spAutoFit/>
          </a:bodyPr>
          <a:lstStyle/>
          <a:p>
            <a:r>
              <a:rPr lang="en-GB" dirty="0" err="1" smtClean="0"/>
              <a:t>Sheli</a:t>
            </a:r>
            <a:r>
              <a:rPr lang="en-GB" dirty="0" smtClean="0"/>
              <a:t> </a:t>
            </a:r>
            <a:r>
              <a:rPr lang="en-GB" dirty="0" err="1" smtClean="0"/>
              <a:t>Sinha</a:t>
            </a:r>
            <a:r>
              <a:rPr lang="en-GB" dirty="0" smtClean="0"/>
              <a:t> </a:t>
            </a:r>
            <a:r>
              <a:rPr lang="en-GB" dirty="0" err="1" smtClean="0"/>
              <a:t>Chaudhuri</a:t>
            </a:r>
            <a:endParaRPr lang="en-IN" dirty="0"/>
          </a:p>
        </p:txBody>
      </p:sp>
      <p:pic>
        <p:nvPicPr>
          <p:cNvPr id="1026" name="Picture 2" descr="What is an Operating System?"/>
          <p:cNvPicPr>
            <a:picLocks noChangeAspect="1" noChangeArrowheads="1"/>
          </p:cNvPicPr>
          <p:nvPr userDrawn="1"/>
        </p:nvPicPr>
        <p:blipFill>
          <a:blip r:embed="rId2">
            <a:extLst>
              <a:ext uri="{28A0092B-C50C-407E-A947-70E740481C1C}">
                <a14:useLocalDpi xmlns:a14="http://schemas.microsoft.com/office/drawing/2010/main" xmlns="" val="0"/>
              </a:ext>
            </a:extLst>
          </a:blip>
          <a:srcRect/>
          <a:stretch>
            <a:fillRect/>
          </a:stretch>
        </p:blipFill>
        <p:spPr bwMode="auto">
          <a:xfrm>
            <a:off x="-1240" y="6031982"/>
            <a:ext cx="2843808" cy="82601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508148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2525765-6E83-4CEA-8A9A-5725CD40EA21}" type="datetimeFigureOut">
              <a:rPr lang="en-IN" smtClean="0"/>
              <a:pPr/>
              <a:t>21-03-2023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77ECB64-9CEA-4340-9562-BD834BE4FCAF}" type="slidenum">
              <a:rPr lang="en-IN" smtClean="0"/>
              <a:pPr/>
              <a:t>‹#›</a:t>
            </a:fld>
            <a:endParaRPr lang="en-IN"/>
          </a:p>
        </p:txBody>
      </p:sp>
    </p:spTree>
    <p:extLst>
      <p:ext uri="{BB962C8B-B14F-4D97-AF65-F5344CB8AC3E}">
        <p14:creationId xmlns:p14="http://schemas.microsoft.com/office/powerpoint/2010/main" xmlns="" val="764745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E2525765-6E83-4CEA-8A9A-5725CD40EA21}" type="datetimeFigureOut">
              <a:rPr lang="en-IN" smtClean="0"/>
              <a:pPr/>
              <a:t>21-03-2023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77ECB64-9CEA-4340-9562-BD834BE4FCAF}" type="slidenum">
              <a:rPr lang="en-IN" smtClean="0"/>
              <a:pPr/>
              <a:t>‹#›</a:t>
            </a:fld>
            <a:endParaRPr lang="en-IN"/>
          </a:p>
        </p:txBody>
      </p:sp>
    </p:spTree>
    <p:extLst>
      <p:ext uri="{BB962C8B-B14F-4D97-AF65-F5344CB8AC3E}">
        <p14:creationId xmlns:p14="http://schemas.microsoft.com/office/powerpoint/2010/main" xmlns="" val="3293384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E2525765-6E83-4CEA-8A9A-5725CD40EA21}" type="datetimeFigureOut">
              <a:rPr lang="en-IN" smtClean="0"/>
              <a:pPr/>
              <a:t>21-03-2023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77ECB64-9CEA-4340-9562-BD834BE4FCAF}" type="slidenum">
              <a:rPr lang="en-IN" smtClean="0"/>
              <a:pPr/>
              <a:t>‹#›</a:t>
            </a:fld>
            <a:endParaRPr lang="en-IN"/>
          </a:p>
        </p:txBody>
      </p:sp>
    </p:spTree>
    <p:extLst>
      <p:ext uri="{BB962C8B-B14F-4D97-AF65-F5344CB8AC3E}">
        <p14:creationId xmlns:p14="http://schemas.microsoft.com/office/powerpoint/2010/main" xmlns="" val="2968014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E2525765-6E83-4CEA-8A9A-5725CD40EA21}" type="datetimeFigureOut">
              <a:rPr lang="en-IN" smtClean="0"/>
              <a:pPr/>
              <a:t>21-03-2023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77ECB64-9CEA-4340-9562-BD834BE4FCAF}" type="slidenum">
              <a:rPr lang="en-IN" smtClean="0"/>
              <a:pPr/>
              <a:t>‹#›</a:t>
            </a:fld>
            <a:endParaRPr lang="en-IN"/>
          </a:p>
        </p:txBody>
      </p:sp>
    </p:spTree>
    <p:extLst>
      <p:ext uri="{BB962C8B-B14F-4D97-AF65-F5344CB8AC3E}">
        <p14:creationId xmlns:p14="http://schemas.microsoft.com/office/powerpoint/2010/main" xmlns="" val="3062717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525765-6E83-4CEA-8A9A-5725CD40EA21}" type="datetimeFigureOut">
              <a:rPr lang="en-IN" smtClean="0"/>
              <a:pPr/>
              <a:t>21-03-2023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77ECB64-9CEA-4340-9562-BD834BE4FCAF}" type="slidenum">
              <a:rPr lang="en-IN" smtClean="0"/>
              <a:pPr/>
              <a:t>‹#›</a:t>
            </a:fld>
            <a:endParaRPr lang="en-IN"/>
          </a:p>
        </p:txBody>
      </p:sp>
    </p:spTree>
    <p:extLst>
      <p:ext uri="{BB962C8B-B14F-4D97-AF65-F5344CB8AC3E}">
        <p14:creationId xmlns:p14="http://schemas.microsoft.com/office/powerpoint/2010/main" xmlns="" val="3727224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525765-6E83-4CEA-8A9A-5725CD40EA21}" type="datetimeFigureOut">
              <a:rPr lang="en-IN" smtClean="0"/>
              <a:pPr/>
              <a:t>21-03-2023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77ECB64-9CEA-4340-9562-BD834BE4FCAF}" type="slidenum">
              <a:rPr lang="en-IN" smtClean="0"/>
              <a:pPr/>
              <a:t>‹#›</a:t>
            </a:fld>
            <a:endParaRPr lang="en-IN"/>
          </a:p>
        </p:txBody>
      </p:sp>
    </p:spTree>
    <p:extLst>
      <p:ext uri="{BB962C8B-B14F-4D97-AF65-F5344CB8AC3E}">
        <p14:creationId xmlns:p14="http://schemas.microsoft.com/office/powerpoint/2010/main" xmlns="" val="2161357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525765-6E83-4CEA-8A9A-5725CD40EA21}" type="datetimeFigureOut">
              <a:rPr lang="en-IN" smtClean="0"/>
              <a:pPr/>
              <a:t>21-03-2023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77ECB64-9CEA-4340-9562-BD834BE4FCAF}" type="slidenum">
              <a:rPr lang="en-IN" smtClean="0"/>
              <a:pPr/>
              <a:t>‹#›</a:t>
            </a:fld>
            <a:endParaRPr lang="en-IN"/>
          </a:p>
        </p:txBody>
      </p:sp>
    </p:spTree>
    <p:extLst>
      <p:ext uri="{BB962C8B-B14F-4D97-AF65-F5344CB8AC3E}">
        <p14:creationId xmlns:p14="http://schemas.microsoft.com/office/powerpoint/2010/main" xmlns="" val="1373880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525765-6E83-4CEA-8A9A-5725CD40EA21}" type="datetimeFigureOut">
              <a:rPr lang="en-IN" smtClean="0"/>
              <a:pPr/>
              <a:t>21-03-2023</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7ECB64-9CEA-4340-9562-BD834BE4FCAF}" type="slidenum">
              <a:rPr lang="en-IN" smtClean="0"/>
              <a:pPr/>
              <a:t>‹#›</a:t>
            </a:fld>
            <a:endParaRPr lang="en-IN"/>
          </a:p>
        </p:txBody>
      </p:sp>
    </p:spTree>
    <p:extLst>
      <p:ext uri="{BB962C8B-B14F-4D97-AF65-F5344CB8AC3E}">
        <p14:creationId xmlns:p14="http://schemas.microsoft.com/office/powerpoint/2010/main" xmlns="" val="28204172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03648" y="4365104"/>
            <a:ext cx="6400800" cy="1752600"/>
          </a:xfrm>
        </p:spPr>
        <p:txBody>
          <a:bodyPr/>
          <a:lstStyle/>
          <a:p>
            <a:r>
              <a:rPr lang="en-GB" dirty="0" err="1" smtClean="0">
                <a:solidFill>
                  <a:srgbClr val="C00000"/>
                </a:solidFill>
              </a:rPr>
              <a:t>Sheli</a:t>
            </a:r>
            <a:r>
              <a:rPr lang="en-GB" dirty="0" smtClean="0">
                <a:solidFill>
                  <a:srgbClr val="C00000"/>
                </a:solidFill>
              </a:rPr>
              <a:t> </a:t>
            </a:r>
            <a:r>
              <a:rPr lang="en-GB" dirty="0" err="1" smtClean="0">
                <a:solidFill>
                  <a:srgbClr val="C00000"/>
                </a:solidFill>
              </a:rPr>
              <a:t>Sinha</a:t>
            </a:r>
            <a:r>
              <a:rPr lang="en-GB" dirty="0" smtClean="0">
                <a:solidFill>
                  <a:srgbClr val="C00000"/>
                </a:solidFill>
              </a:rPr>
              <a:t> </a:t>
            </a:r>
            <a:r>
              <a:rPr lang="en-GB" dirty="0" err="1" smtClean="0">
                <a:solidFill>
                  <a:srgbClr val="C00000"/>
                </a:solidFill>
              </a:rPr>
              <a:t>Chaudhuri</a:t>
            </a:r>
            <a:endParaRPr lang="en-GB" dirty="0" smtClean="0">
              <a:solidFill>
                <a:srgbClr val="C00000"/>
              </a:solidFill>
            </a:endParaRPr>
          </a:p>
          <a:p>
            <a:r>
              <a:rPr lang="en-GB" dirty="0" smtClean="0">
                <a:solidFill>
                  <a:srgbClr val="C00000"/>
                </a:solidFill>
              </a:rPr>
              <a:t>Professor</a:t>
            </a:r>
          </a:p>
          <a:p>
            <a:r>
              <a:rPr lang="en-GB" dirty="0" smtClean="0">
                <a:solidFill>
                  <a:srgbClr val="C00000"/>
                </a:solidFill>
              </a:rPr>
              <a:t>ETCE Department</a:t>
            </a:r>
            <a:endParaRPr lang="en-IN" dirty="0" smtClean="0">
              <a:solidFill>
                <a:srgbClr val="C00000"/>
              </a:solidFill>
            </a:endParaRPr>
          </a:p>
          <a:p>
            <a:endParaRPr lang="en-IN" dirty="0"/>
          </a:p>
        </p:txBody>
      </p:sp>
      <p:sp>
        <p:nvSpPr>
          <p:cNvPr id="4" name="Rectangle 4">
            <a:extLst>
              <a:ext uri="{FF2B5EF4-FFF2-40B4-BE49-F238E27FC236}">
                <a16:creationId xmlns:a16="http://schemas.microsoft.com/office/drawing/2014/main" xmlns="" id="{6267CC3E-EC1E-46E0-9E0F-27020BA348BD}"/>
              </a:ext>
            </a:extLst>
          </p:cNvPr>
          <p:cNvSpPr>
            <a:spLocks noGrp="1" noChangeArrowheads="1"/>
          </p:cNvSpPr>
          <p:nvPr>
            <p:ph type="ctrTitle"/>
          </p:nvPr>
        </p:nvSpPr>
        <p:spPr>
          <a:xfrm>
            <a:off x="371475" y="1900238"/>
            <a:ext cx="8458200" cy="1143000"/>
          </a:xfrm>
          <a:noFill/>
        </p:spPr>
        <p:txBody>
          <a:bodyPr>
            <a:normAutofit fontScale="90000"/>
          </a:bodyPr>
          <a:lstStyle/>
          <a:p>
            <a:r>
              <a:rPr lang="en-US" altLang="en-US"/>
              <a:t>Chapter </a:t>
            </a:r>
            <a:r>
              <a:rPr lang="en-US" altLang="en-US" smtClean="0"/>
              <a:t>6: </a:t>
            </a:r>
            <a:r>
              <a:rPr lang="en-US" altLang="en-US" dirty="0" smtClean="0"/>
              <a:t>Process Synchronizing Tools</a:t>
            </a:r>
            <a:endParaRPr lang="en-US" altLang="en-US" dirty="0"/>
          </a:p>
        </p:txBody>
      </p:sp>
    </p:spTree>
    <p:extLst>
      <p:ext uri="{BB962C8B-B14F-4D97-AF65-F5344CB8AC3E}">
        <p14:creationId xmlns:p14="http://schemas.microsoft.com/office/powerpoint/2010/main" xmlns="" val="36325324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1000" y="274638"/>
            <a:ext cx="8382000" cy="868362"/>
          </a:xfrm>
        </p:spPr>
        <p:txBody>
          <a:bodyPr>
            <a:normAutofit fontScale="90000"/>
          </a:bodyPr>
          <a:lstStyle/>
          <a:p>
            <a:r>
              <a:rPr lang="en-GB" dirty="0"/>
              <a:t>Solution to Critical Section Problem</a:t>
            </a:r>
            <a:endParaRPr lang="en-IN" dirty="0"/>
          </a:p>
        </p:txBody>
      </p:sp>
      <p:sp>
        <p:nvSpPr>
          <p:cNvPr id="5" name="Content Placeholder 4"/>
          <p:cNvSpPr>
            <a:spLocks noGrp="1"/>
          </p:cNvSpPr>
          <p:nvPr>
            <p:ph idx="1"/>
          </p:nvPr>
        </p:nvSpPr>
        <p:spPr>
          <a:xfrm>
            <a:off x="457200" y="1219200"/>
            <a:ext cx="8229600" cy="4525963"/>
          </a:xfrm>
        </p:spPr>
        <p:txBody>
          <a:bodyPr>
            <a:normAutofit lnSpcReduction="10000"/>
          </a:bodyPr>
          <a:lstStyle/>
          <a:p>
            <a:r>
              <a:rPr lang="en-GB" dirty="0" smtClean="0"/>
              <a:t>Disabling interrupts on a multiprocessor environment can be time consuming, reducing system efficiency.</a:t>
            </a:r>
          </a:p>
          <a:p>
            <a:r>
              <a:rPr lang="en-GB" dirty="0" smtClean="0"/>
              <a:t>Modern computers provide special hardware instructions allowing:</a:t>
            </a:r>
          </a:p>
          <a:p>
            <a:pPr lvl="1"/>
            <a:r>
              <a:rPr lang="en-GB" dirty="0" smtClean="0"/>
              <a:t>Test and modify the content </a:t>
            </a:r>
            <a:r>
              <a:rPr lang="en-GB" dirty="0" smtClean="0"/>
              <a:t>of </a:t>
            </a:r>
            <a:r>
              <a:rPr lang="en-GB" dirty="0" smtClean="0"/>
              <a:t>a or to swap the contents of two words </a:t>
            </a:r>
            <a:r>
              <a:rPr lang="en-GB" b="1" dirty="0" smtClean="0">
                <a:solidFill>
                  <a:srgbClr val="C00000"/>
                </a:solidFill>
              </a:rPr>
              <a:t>atomically</a:t>
            </a:r>
            <a:r>
              <a:rPr lang="en-GB" dirty="0" smtClean="0"/>
              <a:t>- as one uninterruptible unit.</a:t>
            </a:r>
          </a:p>
          <a:p>
            <a:pPr lvl="1"/>
            <a:r>
              <a:rPr lang="en-GB" dirty="0" smtClean="0"/>
              <a:t>These special instructions are useful to solve the critical-section problem in a simple way</a:t>
            </a:r>
          </a:p>
          <a:p>
            <a:pPr lvl="1"/>
            <a:endParaRPr lang="en-IN" dirty="0"/>
          </a:p>
        </p:txBody>
      </p:sp>
    </p:spTree>
    <p:extLst>
      <p:ext uri="{BB962C8B-B14F-4D97-AF65-F5344CB8AC3E}">
        <p14:creationId xmlns:p14="http://schemas.microsoft.com/office/powerpoint/2010/main" xmlns="" val="4130270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0848" y="1218063"/>
            <a:ext cx="8229600" cy="4525963"/>
          </a:xfrm>
        </p:spPr>
        <p:txBody>
          <a:bodyPr>
            <a:normAutofit fontScale="85000" lnSpcReduction="10000"/>
          </a:bodyPr>
          <a:lstStyle/>
          <a:p>
            <a:r>
              <a:rPr lang="en-GB" dirty="0" smtClean="0"/>
              <a:t>Test and set () instruction is executed atomically</a:t>
            </a:r>
          </a:p>
          <a:p>
            <a:r>
              <a:rPr lang="en-GB" dirty="0" smtClean="0"/>
              <a:t>If two test </a:t>
            </a:r>
            <a:r>
              <a:rPr lang="en-GB" dirty="0"/>
              <a:t>and set () </a:t>
            </a:r>
            <a:r>
              <a:rPr lang="en-GB" dirty="0" smtClean="0"/>
              <a:t>instructions are executed simultaneously they will be executed sequentially in some arbitrary order.</a:t>
            </a:r>
          </a:p>
          <a:p>
            <a:r>
              <a:rPr lang="en-GB" dirty="0" smtClean="0"/>
              <a:t>Using this instruction mutual exclusion can be implemented by declaring a </a:t>
            </a:r>
            <a:r>
              <a:rPr lang="en-GB" dirty="0" err="1" smtClean="0"/>
              <a:t>boolean</a:t>
            </a:r>
            <a:r>
              <a:rPr lang="en-GB" dirty="0" smtClean="0"/>
              <a:t> variable lock initialized to false.</a:t>
            </a:r>
          </a:p>
          <a:p>
            <a:r>
              <a:rPr lang="en-GB" dirty="0" err="1" smtClean="0"/>
              <a:t>Compare_and_swap</a:t>
            </a:r>
            <a:r>
              <a:rPr lang="en-GB" dirty="0" smtClean="0"/>
              <a:t> () instruction operates on three operands. Operand value is set to </a:t>
            </a:r>
            <a:r>
              <a:rPr lang="en-GB" dirty="0" err="1" smtClean="0"/>
              <a:t>new_value</a:t>
            </a:r>
            <a:r>
              <a:rPr lang="en-GB" dirty="0" smtClean="0"/>
              <a:t> only if the expression (*value==executed) is true. Instruction is executed </a:t>
            </a:r>
            <a:r>
              <a:rPr lang="en-GB" dirty="0" smtClean="0"/>
              <a:t>atomically.</a:t>
            </a:r>
            <a:endParaRPr lang="en-IN" dirty="0"/>
          </a:p>
        </p:txBody>
      </p:sp>
      <p:sp>
        <p:nvSpPr>
          <p:cNvPr id="4" name="Title 1"/>
          <p:cNvSpPr>
            <a:spLocks noGrp="1"/>
          </p:cNvSpPr>
          <p:nvPr>
            <p:ph type="title"/>
          </p:nvPr>
        </p:nvSpPr>
        <p:spPr>
          <a:xfrm>
            <a:off x="457200" y="228600"/>
            <a:ext cx="8382000" cy="762000"/>
          </a:xfrm>
        </p:spPr>
        <p:txBody>
          <a:bodyPr>
            <a:normAutofit fontScale="90000"/>
          </a:bodyPr>
          <a:lstStyle/>
          <a:p>
            <a:r>
              <a:rPr lang="en-GB" dirty="0"/>
              <a:t>Solution to Critical Section Problem</a:t>
            </a:r>
            <a:endParaRPr lang="en-IN" dirty="0"/>
          </a:p>
        </p:txBody>
      </p:sp>
    </p:spTree>
    <p:extLst>
      <p:ext uri="{BB962C8B-B14F-4D97-AF65-F5344CB8AC3E}">
        <p14:creationId xmlns:p14="http://schemas.microsoft.com/office/powerpoint/2010/main" xmlns="" val="2752492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 xmlns:a16="http://schemas.microsoft.com/office/drawing/2014/main" id="{AA450727-31EB-4901-A991-F21A53F3C62A}"/>
              </a:ext>
            </a:extLst>
          </p:cNvPr>
          <p:cNvSpPr>
            <a:spLocks noGrp="1"/>
          </p:cNvSpPr>
          <p:nvPr>
            <p:ph idx="1"/>
          </p:nvPr>
        </p:nvSpPr>
        <p:spPr/>
        <p:txBody>
          <a:bodyPr>
            <a:normAutofit fontScale="85000" lnSpcReduction="20000"/>
          </a:bodyPr>
          <a:lstStyle/>
          <a:p>
            <a:r>
              <a:rPr lang="en-US" altLang="en-US" dirty="0"/>
              <a:t>Definition</a:t>
            </a:r>
          </a:p>
          <a:p>
            <a:pPr>
              <a:lnSpc>
                <a:spcPct val="90000"/>
              </a:lnSpc>
              <a:buFont typeface="Monotype Sorts" pitchFamily="-84" charset="2"/>
              <a:buNone/>
              <a:tabLst>
                <a:tab pos="739775" algn="l"/>
                <a:tab pos="1020763" algn="l"/>
                <a:tab pos="1257300" algn="l"/>
              </a:tabLst>
            </a:pPr>
            <a:r>
              <a:rPr lang="en-US" altLang="en-US" b="1" dirty="0">
                <a:solidFill>
                  <a:srgbClr val="000000"/>
                </a:solidFill>
                <a:latin typeface="Courier New" panose="02070309020205020404" pitchFamily="49" charset="0"/>
              </a:rPr>
              <a:t>      </a:t>
            </a:r>
            <a:r>
              <a:rPr lang="en-US" altLang="en-US" b="1" dirty="0" err="1">
                <a:solidFill>
                  <a:srgbClr val="000000"/>
                </a:solidFill>
                <a:latin typeface="Courier New" panose="02070309020205020404" pitchFamily="49" charset="0"/>
              </a:rPr>
              <a:t>boolean</a:t>
            </a:r>
            <a:r>
              <a:rPr lang="en-US" altLang="en-US" b="1" dirty="0">
                <a:solidFill>
                  <a:srgbClr val="000000"/>
                </a:solidFill>
                <a:latin typeface="Courier New" panose="02070309020205020404" pitchFamily="49" charset="0"/>
              </a:rPr>
              <a:t> test_and_set (</a:t>
            </a:r>
            <a:r>
              <a:rPr lang="en-US" altLang="en-US" b="1" dirty="0" err="1">
                <a:solidFill>
                  <a:srgbClr val="000000"/>
                </a:solidFill>
                <a:latin typeface="Courier New" panose="02070309020205020404" pitchFamily="49" charset="0"/>
              </a:rPr>
              <a:t>boolean</a:t>
            </a:r>
            <a:r>
              <a:rPr lang="en-US" altLang="en-US" b="1" dirty="0">
                <a:solidFill>
                  <a:srgbClr val="000000"/>
                </a:solidFill>
                <a:latin typeface="Courier New" panose="02070309020205020404" pitchFamily="49" charset="0"/>
              </a:rPr>
              <a:t> *target)</a:t>
            </a:r>
          </a:p>
          <a:p>
            <a:pPr>
              <a:lnSpc>
                <a:spcPct val="90000"/>
              </a:lnSpc>
              <a:buFont typeface="Monotype Sorts" pitchFamily="-84" charset="2"/>
              <a:buNone/>
              <a:tabLst>
                <a:tab pos="739775" algn="l"/>
                <a:tab pos="1020763" algn="l"/>
                <a:tab pos="1257300" algn="l"/>
              </a:tabLst>
            </a:pPr>
            <a:r>
              <a:rPr lang="en-US" altLang="en-US" b="1" dirty="0">
                <a:solidFill>
                  <a:srgbClr val="000000"/>
                </a:solidFill>
                <a:latin typeface="Courier New" panose="02070309020205020404" pitchFamily="49" charset="0"/>
              </a:rPr>
              <a:t>        {</a:t>
            </a:r>
          </a:p>
          <a:p>
            <a:pPr>
              <a:lnSpc>
                <a:spcPct val="90000"/>
              </a:lnSpc>
              <a:buFont typeface="Monotype Sorts" pitchFamily="-84" charset="2"/>
              <a:buNone/>
              <a:tabLst>
                <a:tab pos="739775" algn="l"/>
                <a:tab pos="1020763" algn="l"/>
                <a:tab pos="1257300" algn="l"/>
              </a:tabLst>
            </a:pPr>
            <a:r>
              <a:rPr lang="en-US" altLang="en-US" b="1" dirty="0">
                <a:solidFill>
                  <a:srgbClr val="000000"/>
                </a:solidFill>
                <a:latin typeface="Courier New" panose="02070309020205020404" pitchFamily="49" charset="0"/>
              </a:rPr>
              <a:t>               </a:t>
            </a:r>
            <a:r>
              <a:rPr lang="en-US" altLang="en-US" b="1" dirty="0" err="1">
                <a:solidFill>
                  <a:srgbClr val="000000"/>
                </a:solidFill>
                <a:latin typeface="Courier New" panose="02070309020205020404" pitchFamily="49" charset="0"/>
              </a:rPr>
              <a:t>boolean</a:t>
            </a:r>
            <a:r>
              <a:rPr lang="en-US" altLang="en-US" b="1" dirty="0">
                <a:solidFill>
                  <a:srgbClr val="000000"/>
                </a:solidFill>
                <a:latin typeface="Courier New" panose="02070309020205020404" pitchFamily="49" charset="0"/>
              </a:rPr>
              <a:t> </a:t>
            </a:r>
            <a:r>
              <a:rPr lang="en-US" altLang="en-US" b="1" dirty="0" err="1">
                <a:solidFill>
                  <a:srgbClr val="000000"/>
                </a:solidFill>
                <a:latin typeface="Courier New" panose="02070309020205020404" pitchFamily="49" charset="0"/>
              </a:rPr>
              <a:t>rv</a:t>
            </a:r>
            <a:r>
              <a:rPr lang="en-US" altLang="en-US" b="1" dirty="0">
                <a:solidFill>
                  <a:srgbClr val="000000"/>
                </a:solidFill>
                <a:latin typeface="Courier New" panose="02070309020205020404" pitchFamily="49" charset="0"/>
              </a:rPr>
              <a:t> = *target;</a:t>
            </a:r>
          </a:p>
          <a:p>
            <a:pPr>
              <a:lnSpc>
                <a:spcPct val="90000"/>
              </a:lnSpc>
              <a:buFont typeface="Monotype Sorts" pitchFamily="-84" charset="2"/>
              <a:buNone/>
              <a:tabLst>
                <a:tab pos="739775" algn="l"/>
                <a:tab pos="1020763" algn="l"/>
                <a:tab pos="1257300" algn="l"/>
              </a:tabLst>
            </a:pPr>
            <a:r>
              <a:rPr lang="en-US" altLang="en-US" b="1" dirty="0">
                <a:solidFill>
                  <a:srgbClr val="000000"/>
                </a:solidFill>
                <a:latin typeface="Courier New" panose="02070309020205020404" pitchFamily="49" charset="0"/>
              </a:rPr>
              <a:t>               *target = true;</a:t>
            </a:r>
          </a:p>
          <a:p>
            <a:pPr>
              <a:lnSpc>
                <a:spcPct val="90000"/>
              </a:lnSpc>
              <a:buFont typeface="Monotype Sorts" pitchFamily="-84" charset="2"/>
              <a:buNone/>
              <a:tabLst>
                <a:tab pos="739775" algn="l"/>
                <a:tab pos="1020763" algn="l"/>
                <a:tab pos="1257300" algn="l"/>
              </a:tabLst>
            </a:pPr>
            <a:r>
              <a:rPr lang="en-US" altLang="en-US" b="1" dirty="0">
                <a:solidFill>
                  <a:srgbClr val="000000"/>
                </a:solidFill>
                <a:latin typeface="Courier New" panose="02070309020205020404" pitchFamily="49" charset="0"/>
              </a:rPr>
              <a:t>               return </a:t>
            </a:r>
            <a:r>
              <a:rPr lang="en-US" altLang="en-US" b="1" dirty="0" err="1">
                <a:solidFill>
                  <a:srgbClr val="000000"/>
                </a:solidFill>
                <a:latin typeface="Courier New" panose="02070309020205020404" pitchFamily="49" charset="0"/>
              </a:rPr>
              <a:t>rv</a:t>
            </a:r>
            <a:r>
              <a:rPr lang="en-US" altLang="en-US" b="1" dirty="0">
                <a:solidFill>
                  <a:srgbClr val="000000"/>
                </a:solidFill>
                <a:latin typeface="Courier New" panose="02070309020205020404" pitchFamily="49" charset="0"/>
              </a:rPr>
              <a:t>:</a:t>
            </a:r>
          </a:p>
          <a:p>
            <a:pPr>
              <a:lnSpc>
                <a:spcPct val="90000"/>
              </a:lnSpc>
              <a:buFont typeface="Monotype Sorts" pitchFamily="-84" charset="2"/>
              <a:buNone/>
              <a:tabLst>
                <a:tab pos="739775" algn="l"/>
                <a:tab pos="1020763" algn="l"/>
                <a:tab pos="1257300" algn="l"/>
              </a:tabLst>
            </a:pPr>
            <a:r>
              <a:rPr lang="en-US" altLang="en-US" b="1" dirty="0">
                <a:solidFill>
                  <a:srgbClr val="000000"/>
                </a:solidFill>
                <a:latin typeface="Courier New" panose="02070309020205020404" pitchFamily="49" charset="0"/>
              </a:rPr>
              <a:t>        }</a:t>
            </a:r>
            <a:endParaRPr lang="en-US" altLang="en-US" dirty="0">
              <a:solidFill>
                <a:srgbClr val="0000FF"/>
              </a:solidFill>
            </a:endParaRPr>
          </a:p>
          <a:p>
            <a:r>
              <a:rPr lang="en-US" altLang="en-US" dirty="0"/>
              <a:t>Properties</a:t>
            </a:r>
          </a:p>
          <a:p>
            <a:pPr lvl="1"/>
            <a:r>
              <a:rPr lang="en-US" altLang="en-US" dirty="0"/>
              <a:t>Executed atomically</a:t>
            </a:r>
          </a:p>
          <a:p>
            <a:pPr lvl="1"/>
            <a:r>
              <a:rPr lang="en-US" altLang="en-US" dirty="0"/>
              <a:t>Returns the original value of passed parameter</a:t>
            </a:r>
          </a:p>
          <a:p>
            <a:pPr lvl="1"/>
            <a:r>
              <a:rPr lang="en-US" altLang="en-US" dirty="0"/>
              <a:t>Set the new value of passed parameter to </a:t>
            </a:r>
            <a:r>
              <a:rPr lang="en-US" altLang="en-US" b="1" dirty="0">
                <a:solidFill>
                  <a:srgbClr val="000000"/>
                </a:solidFill>
                <a:latin typeface="Courier New" panose="02070309020205020404" pitchFamily="49" charset="0"/>
              </a:rPr>
              <a:t>true</a:t>
            </a:r>
            <a:endParaRPr lang="en-US" altLang="en-US" b="1" dirty="0">
              <a:latin typeface="Courier New" panose="02070309020205020404" pitchFamily="49" charset="0"/>
              <a:cs typeface="Courier New" panose="02070309020205020404" pitchFamily="49" charset="0"/>
            </a:endParaRPr>
          </a:p>
          <a:p>
            <a:pPr lvl="1"/>
            <a:endParaRPr lang="en-US" altLang="en-US" dirty="0"/>
          </a:p>
        </p:txBody>
      </p:sp>
      <p:sp>
        <p:nvSpPr>
          <p:cNvPr id="5" name="Title 1"/>
          <p:cNvSpPr>
            <a:spLocks noGrp="1"/>
          </p:cNvSpPr>
          <p:nvPr>
            <p:ph type="title"/>
          </p:nvPr>
        </p:nvSpPr>
        <p:spPr>
          <a:xfrm>
            <a:off x="381000" y="274638"/>
            <a:ext cx="8382000" cy="868362"/>
          </a:xfrm>
        </p:spPr>
        <p:txBody>
          <a:bodyPr>
            <a:normAutofit fontScale="90000"/>
          </a:bodyPr>
          <a:lstStyle/>
          <a:p>
            <a:r>
              <a:rPr lang="en-GB" dirty="0"/>
              <a:t>Solution to Critical Section Problem</a:t>
            </a:r>
            <a:endParaRPr lang="en-IN" dirty="0"/>
          </a:p>
        </p:txBody>
      </p:sp>
    </p:spTree>
    <p:extLst>
      <p:ext uri="{BB962C8B-B14F-4D97-AF65-F5344CB8AC3E}">
        <p14:creationId xmlns:p14="http://schemas.microsoft.com/office/powerpoint/2010/main" xmlns="" val="20884321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8373B695-ABAB-490F-AEA7-7E59C905C7D0}"/>
              </a:ext>
            </a:extLst>
          </p:cNvPr>
          <p:cNvSpPr>
            <a:spLocks noGrp="1" noChangeArrowheads="1"/>
          </p:cNvSpPr>
          <p:nvPr>
            <p:ph idx="1"/>
          </p:nvPr>
        </p:nvSpPr>
        <p:spPr/>
        <p:txBody>
          <a:bodyPr>
            <a:normAutofit fontScale="85000" lnSpcReduction="10000"/>
          </a:bodyPr>
          <a:lstStyle/>
          <a:p>
            <a:pPr>
              <a:lnSpc>
                <a:spcPct val="90000"/>
              </a:lnSpc>
              <a:tabLst>
                <a:tab pos="741363" algn="l"/>
                <a:tab pos="1022350" algn="l"/>
                <a:tab pos="1258888" algn="l"/>
              </a:tabLst>
            </a:pPr>
            <a:r>
              <a:rPr lang="en-US" altLang="en-US" dirty="0"/>
              <a:t>Shared </a:t>
            </a:r>
            <a:r>
              <a:rPr lang="en-US" altLang="en-US" dirty="0" err="1"/>
              <a:t>boolean</a:t>
            </a:r>
            <a:r>
              <a:rPr lang="en-US" altLang="en-US" dirty="0"/>
              <a:t> variable </a:t>
            </a:r>
            <a:r>
              <a:rPr lang="en-US" altLang="en-US" b="1" dirty="0">
                <a:latin typeface="Courier New" panose="02070309020205020404" pitchFamily="49" charset="0"/>
                <a:cs typeface="Courier New" panose="02070309020205020404" pitchFamily="49" charset="0"/>
              </a:rPr>
              <a:t>lock</a:t>
            </a:r>
            <a:r>
              <a:rPr lang="en-US" altLang="en-US" dirty="0"/>
              <a:t>, initialized to </a:t>
            </a:r>
            <a:r>
              <a:rPr lang="en-US" altLang="en-US" b="1" dirty="0">
                <a:latin typeface="Courier New" panose="02070309020205020404" pitchFamily="49" charset="0"/>
                <a:cs typeface="Courier New" panose="02070309020205020404" pitchFamily="49" charset="0"/>
              </a:rPr>
              <a:t>false</a:t>
            </a:r>
          </a:p>
          <a:p>
            <a:pPr>
              <a:lnSpc>
                <a:spcPct val="90000"/>
              </a:lnSpc>
              <a:tabLst>
                <a:tab pos="741363" algn="l"/>
                <a:tab pos="1022350" algn="l"/>
                <a:tab pos="1258888" algn="l"/>
              </a:tabLst>
            </a:pPr>
            <a:r>
              <a:rPr lang="en-US" altLang="en-US" dirty="0"/>
              <a:t>Solution:</a:t>
            </a:r>
            <a:endParaRPr lang="en-US" altLang="en-US" sz="1400" b="1" dirty="0">
              <a:latin typeface="Courier New" panose="02070309020205020404" pitchFamily="49" charset="0"/>
              <a:cs typeface="Courier New" panose="02070309020205020404" pitchFamily="49" charset="0"/>
            </a:endParaRPr>
          </a:p>
          <a:p>
            <a:pPr>
              <a:buFont typeface="Monotype Sorts" pitchFamily="-84" charset="2"/>
              <a:buNone/>
              <a:tabLst>
                <a:tab pos="741363" algn="l"/>
                <a:tab pos="1022350" algn="l"/>
                <a:tab pos="1258888" algn="l"/>
              </a:tabLst>
            </a:pPr>
            <a:r>
              <a:rPr lang="en-US" altLang="en-US" sz="1400" b="1" dirty="0">
                <a:latin typeface="Courier New" panose="02070309020205020404" pitchFamily="49" charset="0"/>
                <a:cs typeface="Courier New" panose="02070309020205020404" pitchFamily="49" charset="0"/>
              </a:rPr>
              <a:t>       </a:t>
            </a:r>
            <a:r>
              <a:rPr lang="en-US" altLang="en-US" sz="1600" b="1" dirty="0">
                <a:solidFill>
                  <a:srgbClr val="000000"/>
                </a:solidFill>
                <a:latin typeface="Courier New" panose="02070309020205020404" pitchFamily="49" charset="0"/>
                <a:cs typeface="Courier New" panose="02070309020205020404" pitchFamily="49" charset="0"/>
              </a:rPr>
              <a:t>do {</a:t>
            </a:r>
            <a:br>
              <a:rPr lang="en-US" altLang="en-US" sz="1600" b="1" dirty="0">
                <a:solidFill>
                  <a:srgbClr val="000000"/>
                </a:solidFill>
                <a:latin typeface="Courier New" panose="02070309020205020404" pitchFamily="49" charset="0"/>
                <a:cs typeface="Courier New" panose="02070309020205020404" pitchFamily="49" charset="0"/>
              </a:rPr>
            </a:br>
            <a:r>
              <a:rPr lang="en-US" altLang="en-US" sz="1600" b="1" dirty="0">
                <a:solidFill>
                  <a:srgbClr val="000000"/>
                </a:solidFill>
                <a:latin typeface="Courier New" panose="02070309020205020404" pitchFamily="49" charset="0"/>
                <a:cs typeface="Courier New" panose="02070309020205020404" pitchFamily="49" charset="0"/>
              </a:rPr>
              <a:t>          while (test_and_set(&amp;lock)) </a:t>
            </a:r>
          </a:p>
          <a:p>
            <a:pPr>
              <a:buFont typeface="Monotype Sorts" pitchFamily="-84" charset="2"/>
              <a:buNone/>
              <a:tabLst>
                <a:tab pos="741363" algn="l"/>
                <a:tab pos="1022350" algn="l"/>
                <a:tab pos="1258888" algn="l"/>
              </a:tabLst>
            </a:pPr>
            <a:r>
              <a:rPr lang="en-US" altLang="en-US" sz="1600" b="1" dirty="0">
                <a:solidFill>
                  <a:srgbClr val="000000"/>
                </a:solidFill>
                <a:latin typeface="Courier New" panose="02070309020205020404" pitchFamily="49" charset="0"/>
                <a:cs typeface="Courier New" panose="02070309020205020404" pitchFamily="49" charset="0"/>
              </a:rPr>
              <a:t>             ; /* do nothing */ </a:t>
            </a:r>
            <a:br>
              <a:rPr lang="en-US" altLang="en-US" sz="1600" b="1" dirty="0">
                <a:solidFill>
                  <a:srgbClr val="000000"/>
                </a:solidFill>
                <a:latin typeface="Courier New" panose="02070309020205020404" pitchFamily="49" charset="0"/>
                <a:cs typeface="Courier New" panose="02070309020205020404" pitchFamily="49" charset="0"/>
              </a:rPr>
            </a:br>
            <a:endParaRPr lang="en-US" altLang="en-US" sz="1600" b="1" dirty="0">
              <a:solidFill>
                <a:srgbClr val="000000"/>
              </a:solidFill>
              <a:latin typeface="Courier New" panose="02070309020205020404" pitchFamily="49" charset="0"/>
              <a:cs typeface="Courier New" panose="02070309020205020404" pitchFamily="49" charset="0"/>
            </a:endParaRPr>
          </a:p>
          <a:p>
            <a:pPr>
              <a:buFont typeface="Monotype Sorts" pitchFamily="-84" charset="2"/>
              <a:buNone/>
              <a:tabLst>
                <a:tab pos="741363" algn="l"/>
                <a:tab pos="1022350" algn="l"/>
                <a:tab pos="1258888" algn="l"/>
              </a:tabLst>
            </a:pPr>
            <a:r>
              <a:rPr lang="en-US" altLang="en-US" sz="1600" b="1" dirty="0">
                <a:solidFill>
                  <a:srgbClr val="000000"/>
                </a:solidFill>
                <a:latin typeface="Courier New" panose="02070309020205020404" pitchFamily="49" charset="0"/>
                <a:cs typeface="Courier New" panose="02070309020205020404" pitchFamily="49" charset="0"/>
              </a:rPr>
              <a:t>                 /* critical section */ </a:t>
            </a:r>
            <a:br>
              <a:rPr lang="en-US" altLang="en-US" sz="1600" b="1" dirty="0">
                <a:solidFill>
                  <a:srgbClr val="000000"/>
                </a:solidFill>
                <a:latin typeface="Courier New" panose="02070309020205020404" pitchFamily="49" charset="0"/>
                <a:cs typeface="Courier New" panose="02070309020205020404" pitchFamily="49" charset="0"/>
              </a:rPr>
            </a:br>
            <a:endParaRPr lang="en-US" altLang="en-US" sz="1600" b="1" dirty="0">
              <a:solidFill>
                <a:srgbClr val="000000"/>
              </a:solidFill>
              <a:latin typeface="Courier New" panose="02070309020205020404" pitchFamily="49" charset="0"/>
              <a:cs typeface="Courier New" panose="02070309020205020404" pitchFamily="49" charset="0"/>
            </a:endParaRPr>
          </a:p>
          <a:p>
            <a:pPr>
              <a:buFont typeface="Monotype Sorts" pitchFamily="-84" charset="2"/>
              <a:buNone/>
              <a:tabLst>
                <a:tab pos="741363" algn="l"/>
                <a:tab pos="1022350" algn="l"/>
                <a:tab pos="1258888" algn="l"/>
              </a:tabLst>
            </a:pPr>
            <a:r>
              <a:rPr lang="en-US" altLang="en-US" sz="1600" b="1" dirty="0">
                <a:solidFill>
                  <a:srgbClr val="000000"/>
                </a:solidFill>
                <a:latin typeface="Courier New" panose="02070309020205020404" pitchFamily="49" charset="0"/>
                <a:cs typeface="Courier New" panose="02070309020205020404" pitchFamily="49" charset="0"/>
              </a:rPr>
              <a:t>          lock = false; </a:t>
            </a:r>
          </a:p>
          <a:p>
            <a:pPr>
              <a:buFont typeface="Monotype Sorts" pitchFamily="-84" charset="2"/>
              <a:buNone/>
              <a:tabLst>
                <a:tab pos="741363" algn="l"/>
                <a:tab pos="1022350" algn="l"/>
                <a:tab pos="1258888" algn="l"/>
              </a:tabLst>
            </a:pPr>
            <a:r>
              <a:rPr lang="en-US" altLang="en-US" sz="1600" b="1" dirty="0">
                <a:solidFill>
                  <a:srgbClr val="000000"/>
                </a:solidFill>
                <a:latin typeface="Courier New" panose="02070309020205020404" pitchFamily="49" charset="0"/>
                <a:cs typeface="Courier New" panose="02070309020205020404" pitchFamily="49" charset="0"/>
              </a:rPr>
              <a:t>                 /* remainder section */ </a:t>
            </a:r>
          </a:p>
          <a:p>
            <a:pPr>
              <a:buFont typeface="Monotype Sorts" pitchFamily="-84" charset="2"/>
              <a:buNone/>
              <a:tabLst>
                <a:tab pos="741363" algn="l"/>
                <a:tab pos="1022350" algn="l"/>
                <a:tab pos="1258888" algn="l"/>
              </a:tabLst>
            </a:pPr>
            <a:r>
              <a:rPr lang="en-US" altLang="en-US" sz="1600" b="1" dirty="0">
                <a:solidFill>
                  <a:srgbClr val="000000"/>
                </a:solidFill>
                <a:latin typeface="Courier New" panose="02070309020205020404" pitchFamily="49" charset="0"/>
                <a:cs typeface="Courier New" panose="02070309020205020404" pitchFamily="49" charset="0"/>
              </a:rPr>
              <a:t>       } while (true);</a:t>
            </a:r>
          </a:p>
          <a:p>
            <a:pPr>
              <a:buFont typeface="Monotype Sorts" pitchFamily="-84" charset="2"/>
              <a:buNone/>
              <a:tabLst>
                <a:tab pos="741363" algn="l"/>
                <a:tab pos="1022350" algn="l"/>
                <a:tab pos="1258888" algn="l"/>
              </a:tabLst>
            </a:pPr>
            <a:endParaRPr lang="en-US" altLang="en-US" sz="1600" b="1" dirty="0">
              <a:solidFill>
                <a:srgbClr val="000000"/>
              </a:solidFill>
              <a:latin typeface="Courier New" panose="02070309020205020404" pitchFamily="49" charset="0"/>
              <a:cs typeface="Courier New" panose="02070309020205020404" pitchFamily="49" charset="0"/>
            </a:endParaRPr>
          </a:p>
          <a:p>
            <a:pPr>
              <a:tabLst>
                <a:tab pos="741363" algn="l"/>
                <a:tab pos="1022350" algn="l"/>
                <a:tab pos="1258888" algn="l"/>
              </a:tabLst>
            </a:pPr>
            <a:r>
              <a:rPr lang="en-US" altLang="en-US" dirty="0"/>
              <a:t>Does it solve the critical-section problem?</a:t>
            </a:r>
          </a:p>
          <a:p>
            <a:pPr>
              <a:lnSpc>
                <a:spcPct val="90000"/>
              </a:lnSpc>
              <a:buFont typeface="Monotype Sorts" pitchFamily="-84" charset="2"/>
              <a:buNone/>
              <a:tabLst>
                <a:tab pos="741363" algn="l"/>
                <a:tab pos="1022350" algn="l"/>
                <a:tab pos="1258888" algn="l"/>
              </a:tabLst>
            </a:pPr>
            <a:endParaRPr lang="en-US" altLang="en-US" dirty="0"/>
          </a:p>
          <a:p>
            <a:pPr>
              <a:lnSpc>
                <a:spcPct val="90000"/>
              </a:lnSpc>
              <a:buFont typeface="Monotype Sorts" pitchFamily="-84" charset="2"/>
              <a:buNone/>
              <a:tabLst>
                <a:tab pos="741363" algn="l"/>
                <a:tab pos="1022350" algn="l"/>
                <a:tab pos="1258888" algn="l"/>
              </a:tabLst>
            </a:pPr>
            <a:r>
              <a:rPr lang="en-US" altLang="en-US" dirty="0"/>
              <a:t>               </a:t>
            </a:r>
          </a:p>
        </p:txBody>
      </p:sp>
      <p:sp>
        <p:nvSpPr>
          <p:cNvPr id="5" name="Title 1"/>
          <p:cNvSpPr>
            <a:spLocks noGrp="1"/>
          </p:cNvSpPr>
          <p:nvPr>
            <p:ph type="title"/>
          </p:nvPr>
        </p:nvSpPr>
        <p:spPr>
          <a:xfrm>
            <a:off x="457200" y="274638"/>
            <a:ext cx="8382000" cy="868362"/>
          </a:xfrm>
        </p:spPr>
        <p:txBody>
          <a:bodyPr>
            <a:normAutofit fontScale="90000"/>
          </a:bodyPr>
          <a:lstStyle/>
          <a:p>
            <a:r>
              <a:rPr lang="en-GB" dirty="0"/>
              <a:t>Solution to Critical Section Problem</a:t>
            </a:r>
            <a:endParaRPr lang="en-IN" dirty="0"/>
          </a:p>
        </p:txBody>
      </p:sp>
    </p:spTree>
    <p:extLst>
      <p:ext uri="{BB962C8B-B14F-4D97-AF65-F5344CB8AC3E}">
        <p14:creationId xmlns:p14="http://schemas.microsoft.com/office/powerpoint/2010/main" xmlns="" val="34030584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 xmlns:a16="http://schemas.microsoft.com/office/drawing/2014/main" id="{AA450727-31EB-4901-A991-F21A53F3C62A}"/>
              </a:ext>
            </a:extLst>
          </p:cNvPr>
          <p:cNvSpPr>
            <a:spLocks noGrp="1"/>
          </p:cNvSpPr>
          <p:nvPr>
            <p:ph idx="1"/>
          </p:nvPr>
        </p:nvSpPr>
        <p:spPr>
          <a:xfrm>
            <a:off x="457200" y="1219200"/>
            <a:ext cx="8229600" cy="4876800"/>
          </a:xfrm>
        </p:spPr>
        <p:txBody>
          <a:bodyPr>
            <a:normAutofit fontScale="77500" lnSpcReduction="20000"/>
          </a:bodyPr>
          <a:lstStyle/>
          <a:p>
            <a:r>
              <a:rPr lang="en-US" altLang="en-US" dirty="0"/>
              <a:t>Definition</a:t>
            </a:r>
          </a:p>
          <a:p>
            <a:pPr>
              <a:buFont typeface="Monotype Sorts" pitchFamily="-84" charset="2"/>
              <a:buNone/>
              <a:tabLst>
                <a:tab pos="741363" algn="l"/>
                <a:tab pos="1022350" algn="l"/>
                <a:tab pos="1258888" algn="l"/>
              </a:tabLst>
            </a:pPr>
            <a:r>
              <a:rPr lang="en-US" altLang="en-US" sz="2600" b="1" dirty="0">
                <a:latin typeface="Courier New" panose="02070309020205020404" pitchFamily="49" charset="0"/>
              </a:rPr>
              <a:t>    int </a:t>
            </a:r>
            <a:r>
              <a:rPr lang="en-US" altLang="en-US" sz="2600" b="1" dirty="0" err="1">
                <a:latin typeface="Courier New" panose="02070309020205020404" pitchFamily="49" charset="0"/>
              </a:rPr>
              <a:t>compare_and_swap</a:t>
            </a:r>
            <a:r>
              <a:rPr lang="en-US" altLang="en-US" sz="2600" b="1" dirty="0">
                <a:latin typeface="Courier New" panose="02070309020205020404" pitchFamily="49" charset="0"/>
              </a:rPr>
              <a:t>(int *value, int expected, int </a:t>
            </a:r>
            <a:r>
              <a:rPr lang="en-US" altLang="en-US" sz="2600" b="1" dirty="0" err="1">
                <a:latin typeface="Courier New" panose="02070309020205020404" pitchFamily="49" charset="0"/>
              </a:rPr>
              <a:t>new_value</a:t>
            </a:r>
            <a:r>
              <a:rPr lang="en-US" altLang="en-US" sz="2600" b="1" dirty="0">
                <a:latin typeface="Courier New" panose="02070309020205020404" pitchFamily="49" charset="0"/>
              </a:rPr>
              <a:t>)</a:t>
            </a:r>
          </a:p>
          <a:p>
            <a:pPr>
              <a:buFont typeface="Monotype Sorts" pitchFamily="-84" charset="2"/>
              <a:buNone/>
              <a:tabLst>
                <a:tab pos="741363" algn="l"/>
                <a:tab pos="1022350" algn="l"/>
                <a:tab pos="1258888" algn="l"/>
              </a:tabLst>
            </a:pPr>
            <a:r>
              <a:rPr lang="en-US" altLang="en-US" sz="2600" b="1" dirty="0">
                <a:latin typeface="Courier New" panose="02070309020205020404" pitchFamily="49" charset="0"/>
              </a:rPr>
              <a:t>      {                  </a:t>
            </a:r>
          </a:p>
          <a:p>
            <a:pPr>
              <a:buFont typeface="Monotype Sorts" pitchFamily="-84" charset="2"/>
              <a:buNone/>
              <a:tabLst>
                <a:tab pos="741363" algn="l"/>
                <a:tab pos="1022350" algn="l"/>
                <a:tab pos="1258888" algn="l"/>
              </a:tabLst>
            </a:pPr>
            <a:r>
              <a:rPr lang="en-US" altLang="en-US" sz="2600" b="1" dirty="0">
                <a:latin typeface="Courier New" panose="02070309020205020404" pitchFamily="49" charset="0"/>
              </a:rPr>
              <a:t>       int temp = *value; </a:t>
            </a:r>
          </a:p>
          <a:p>
            <a:pPr>
              <a:buFont typeface="Monotype Sorts" pitchFamily="-84" charset="2"/>
              <a:buNone/>
              <a:tabLst>
                <a:tab pos="741363" algn="l"/>
                <a:tab pos="1022350" algn="l"/>
                <a:tab pos="1258888" algn="l"/>
              </a:tabLst>
            </a:pPr>
            <a:r>
              <a:rPr lang="en-US" altLang="en-US" sz="2600" b="1" dirty="0">
                <a:latin typeface="Courier New" panose="02070309020205020404" pitchFamily="49" charset="0"/>
              </a:rPr>
              <a:t>        if (*value == expected) </a:t>
            </a:r>
          </a:p>
          <a:p>
            <a:pPr>
              <a:buFont typeface="Monotype Sorts" pitchFamily="-84" charset="2"/>
              <a:buNone/>
              <a:tabLst>
                <a:tab pos="741363" algn="l"/>
                <a:tab pos="1022350" algn="l"/>
                <a:tab pos="1258888" algn="l"/>
              </a:tabLst>
            </a:pPr>
            <a:r>
              <a:rPr lang="en-US" altLang="en-US" sz="2600" b="1" dirty="0">
                <a:latin typeface="Courier New" panose="02070309020205020404" pitchFamily="49" charset="0"/>
              </a:rPr>
              <a:t>            *value = </a:t>
            </a:r>
            <a:r>
              <a:rPr lang="en-US" altLang="en-US" sz="2600" b="1" dirty="0" err="1">
                <a:latin typeface="Courier New" panose="02070309020205020404" pitchFamily="49" charset="0"/>
              </a:rPr>
              <a:t>new_value</a:t>
            </a:r>
            <a:r>
              <a:rPr lang="en-US" altLang="en-US" sz="2600" b="1" dirty="0">
                <a:latin typeface="Courier New" panose="02070309020205020404" pitchFamily="49" charset="0"/>
              </a:rPr>
              <a:t>; </a:t>
            </a:r>
          </a:p>
          <a:p>
            <a:pPr>
              <a:buFont typeface="Monotype Sorts" pitchFamily="-84" charset="2"/>
              <a:buNone/>
              <a:tabLst>
                <a:tab pos="741363" algn="l"/>
                <a:tab pos="1022350" algn="l"/>
                <a:tab pos="1258888" algn="l"/>
              </a:tabLst>
            </a:pPr>
            <a:r>
              <a:rPr lang="en-US" altLang="en-US" sz="2600" b="1" dirty="0">
                <a:latin typeface="Courier New" panose="02070309020205020404" pitchFamily="49" charset="0"/>
              </a:rPr>
              <a:t>         return temp; </a:t>
            </a:r>
          </a:p>
          <a:p>
            <a:pPr>
              <a:buFont typeface="Monotype Sorts" pitchFamily="-84" charset="2"/>
              <a:buNone/>
              <a:tabLst>
                <a:tab pos="741363" algn="l"/>
                <a:tab pos="1022350" algn="l"/>
                <a:tab pos="1258888" algn="l"/>
              </a:tabLst>
            </a:pPr>
            <a:r>
              <a:rPr lang="en-US" altLang="en-US" b="1" dirty="0">
                <a:latin typeface="Courier New" panose="02070309020205020404" pitchFamily="49" charset="0"/>
              </a:rPr>
              <a:t>     } </a:t>
            </a:r>
            <a:endParaRPr lang="en-US" altLang="en-US" dirty="0"/>
          </a:p>
          <a:p>
            <a:r>
              <a:rPr lang="en-US" altLang="en-US" dirty="0"/>
              <a:t>Properties</a:t>
            </a:r>
          </a:p>
          <a:p>
            <a:pPr lvl="1"/>
            <a:r>
              <a:rPr lang="en-US" altLang="en-US" dirty="0"/>
              <a:t>Executed atomically</a:t>
            </a:r>
          </a:p>
          <a:p>
            <a:pPr lvl="1"/>
            <a:r>
              <a:rPr lang="en-US" altLang="en-US" dirty="0"/>
              <a:t>Returns the original value of passed parameter </a:t>
            </a:r>
            <a:r>
              <a:rPr lang="en-US" altLang="en-US" b="1" dirty="0">
                <a:latin typeface="Courier New" panose="02070309020205020404" pitchFamily="49" charset="0"/>
                <a:cs typeface="Courier New" panose="02070309020205020404" pitchFamily="49" charset="0"/>
              </a:rPr>
              <a:t>value</a:t>
            </a:r>
            <a:endParaRPr lang="en-US" altLang="en-US" dirty="0"/>
          </a:p>
          <a:p>
            <a:pPr lvl="1"/>
            <a:r>
              <a:rPr lang="en-US" altLang="en-US" dirty="0"/>
              <a:t>Set  the variable </a:t>
            </a:r>
            <a:r>
              <a:rPr lang="en-US" altLang="en-US" b="1" dirty="0">
                <a:latin typeface="Courier New" panose="02070309020205020404" pitchFamily="49" charset="0"/>
                <a:cs typeface="Courier New" panose="02070309020205020404" pitchFamily="49" charset="0"/>
              </a:rPr>
              <a:t>value</a:t>
            </a:r>
            <a:r>
              <a:rPr lang="en-US" altLang="en-US" dirty="0"/>
              <a:t> the value of the passed parameter </a:t>
            </a:r>
            <a:r>
              <a:rPr lang="en-US" altLang="en-US" b="1" dirty="0" err="1">
                <a:latin typeface="Courier New" panose="02070309020205020404" pitchFamily="49" charset="0"/>
                <a:cs typeface="Courier New" panose="02070309020205020404" pitchFamily="49" charset="0"/>
              </a:rPr>
              <a:t>new_value</a:t>
            </a:r>
            <a:r>
              <a:rPr lang="en-US" altLang="en-US" dirty="0"/>
              <a:t> but only if </a:t>
            </a:r>
            <a:r>
              <a:rPr lang="en-US" altLang="en-US" b="1" dirty="0">
                <a:latin typeface="Courier New" panose="02070309020205020404" pitchFamily="49" charset="0"/>
                <a:cs typeface="Courier New" panose="02070309020205020404" pitchFamily="49" charset="0"/>
              </a:rPr>
              <a:t>*value == expected </a:t>
            </a:r>
            <a:r>
              <a:rPr lang="en-US" altLang="en-US" dirty="0"/>
              <a:t>is true. That is, the swap takes place only under this condition</a:t>
            </a:r>
            <a:r>
              <a:rPr lang="en-US" altLang="en-US" dirty="0" smtClean="0"/>
              <a:t>.</a:t>
            </a:r>
            <a:endParaRPr lang="en-US" altLang="en-US" dirty="0"/>
          </a:p>
        </p:txBody>
      </p:sp>
      <p:sp>
        <p:nvSpPr>
          <p:cNvPr id="5" name="Title 1"/>
          <p:cNvSpPr>
            <a:spLocks noGrp="1"/>
          </p:cNvSpPr>
          <p:nvPr>
            <p:ph type="title"/>
          </p:nvPr>
        </p:nvSpPr>
        <p:spPr>
          <a:xfrm>
            <a:off x="381000" y="274638"/>
            <a:ext cx="8382000" cy="792162"/>
          </a:xfrm>
        </p:spPr>
        <p:txBody>
          <a:bodyPr>
            <a:normAutofit fontScale="90000"/>
          </a:bodyPr>
          <a:lstStyle/>
          <a:p>
            <a:r>
              <a:rPr lang="en-GB" dirty="0"/>
              <a:t>Solution to Critical Section Problem</a:t>
            </a:r>
            <a:endParaRPr lang="en-IN" dirty="0"/>
          </a:p>
        </p:txBody>
      </p:sp>
    </p:spTree>
    <p:extLst>
      <p:ext uri="{BB962C8B-B14F-4D97-AF65-F5344CB8AC3E}">
        <p14:creationId xmlns:p14="http://schemas.microsoft.com/office/powerpoint/2010/main" xmlns="" val="40638871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FB36B605-24F7-4EAF-99B9-DC6343A49A68}"/>
              </a:ext>
            </a:extLst>
          </p:cNvPr>
          <p:cNvSpPr>
            <a:spLocks noGrp="1" noChangeArrowheads="1"/>
          </p:cNvSpPr>
          <p:nvPr>
            <p:ph idx="1"/>
          </p:nvPr>
        </p:nvSpPr>
        <p:spPr/>
        <p:txBody>
          <a:bodyPr>
            <a:normAutofit fontScale="92500" lnSpcReduction="20000"/>
          </a:bodyPr>
          <a:lstStyle/>
          <a:p>
            <a:pPr>
              <a:lnSpc>
                <a:spcPct val="90000"/>
              </a:lnSpc>
              <a:tabLst>
                <a:tab pos="741363" algn="l"/>
                <a:tab pos="1022350" algn="l"/>
                <a:tab pos="1258888" algn="l"/>
              </a:tabLst>
            </a:pPr>
            <a:r>
              <a:rPr lang="en-US" altLang="en-US" dirty="0"/>
              <a:t>Shared integer  </a:t>
            </a:r>
            <a:r>
              <a:rPr lang="en-US" altLang="ja-JP" b="1" dirty="0">
                <a:latin typeface="Courier New" panose="02070309020205020404" pitchFamily="49" charset="0"/>
                <a:cs typeface="Courier New" panose="02070309020205020404" pitchFamily="49" charset="0"/>
              </a:rPr>
              <a:t>lock</a:t>
            </a:r>
            <a:r>
              <a:rPr lang="en-US" altLang="ja-JP" dirty="0"/>
              <a:t>  initialized to 0; </a:t>
            </a:r>
          </a:p>
          <a:p>
            <a:pPr>
              <a:lnSpc>
                <a:spcPct val="90000"/>
              </a:lnSpc>
              <a:tabLst>
                <a:tab pos="741363" algn="l"/>
                <a:tab pos="1022350" algn="l"/>
                <a:tab pos="1258888" algn="l"/>
              </a:tabLst>
            </a:pPr>
            <a:r>
              <a:rPr lang="en-US" altLang="en-US" dirty="0"/>
              <a:t>Solution:</a:t>
            </a:r>
          </a:p>
          <a:p>
            <a:pPr>
              <a:buFont typeface="Monotype Sorts" pitchFamily="-84" charset="2"/>
              <a:buNone/>
              <a:tabLst>
                <a:tab pos="741363" algn="l"/>
                <a:tab pos="1022350" algn="l"/>
                <a:tab pos="1258888" algn="l"/>
              </a:tabLst>
            </a:pPr>
            <a:r>
              <a:rPr lang="en-US" altLang="en-US" b="1" dirty="0">
                <a:latin typeface="Courier New" panose="02070309020205020404" pitchFamily="49" charset="0"/>
              </a:rPr>
              <a:t>      </a:t>
            </a:r>
            <a:r>
              <a:rPr lang="en-US" altLang="en-US" sz="1600" b="1" dirty="0">
                <a:latin typeface="Courier New" panose="02070309020205020404" pitchFamily="49" charset="0"/>
              </a:rPr>
              <a:t>while (true){</a:t>
            </a:r>
            <a:br>
              <a:rPr lang="en-US" altLang="en-US" sz="1600" b="1" dirty="0">
                <a:latin typeface="Courier New" panose="02070309020205020404" pitchFamily="49" charset="0"/>
              </a:rPr>
            </a:br>
            <a:r>
              <a:rPr lang="en-US" altLang="en-US" sz="1600" b="1" dirty="0">
                <a:latin typeface="Courier New" panose="02070309020205020404" pitchFamily="49" charset="0"/>
              </a:rPr>
              <a:t>    		while (</a:t>
            </a:r>
            <a:r>
              <a:rPr lang="en-US" altLang="en-US" sz="1600" b="1" dirty="0" err="1">
                <a:latin typeface="Courier New" panose="02070309020205020404" pitchFamily="49" charset="0"/>
              </a:rPr>
              <a:t>compare_and_swap</a:t>
            </a:r>
            <a:r>
              <a:rPr lang="en-US" altLang="en-US" sz="1600" b="1" dirty="0">
                <a:latin typeface="Courier New" panose="02070309020205020404" pitchFamily="49" charset="0"/>
              </a:rPr>
              <a:t>(&amp;lock, 0, 1) != 0) </a:t>
            </a:r>
          </a:p>
          <a:p>
            <a:pPr>
              <a:buFont typeface="Monotype Sorts" pitchFamily="-84" charset="2"/>
              <a:buNone/>
              <a:tabLst>
                <a:tab pos="741363" algn="l"/>
                <a:tab pos="1022350" algn="l"/>
                <a:tab pos="1258888" algn="l"/>
              </a:tabLst>
            </a:pPr>
            <a:r>
              <a:rPr lang="en-US" altLang="en-US" sz="1600" b="1" dirty="0">
                <a:latin typeface="Courier New" panose="02070309020205020404" pitchFamily="49" charset="0"/>
              </a:rPr>
              <a:t>            	; /* do nothing */ </a:t>
            </a:r>
            <a:br>
              <a:rPr lang="en-US" altLang="en-US" sz="1600" b="1" dirty="0">
                <a:latin typeface="Courier New" panose="02070309020205020404" pitchFamily="49" charset="0"/>
              </a:rPr>
            </a:br>
            <a:endParaRPr lang="en-US" altLang="en-US" sz="1600" b="1" dirty="0">
              <a:latin typeface="Courier New" panose="02070309020205020404" pitchFamily="49" charset="0"/>
            </a:endParaRPr>
          </a:p>
          <a:p>
            <a:pPr>
              <a:buFont typeface="Monotype Sorts" pitchFamily="-84" charset="2"/>
              <a:buNone/>
              <a:tabLst>
                <a:tab pos="741363" algn="l"/>
                <a:tab pos="1022350" algn="l"/>
                <a:tab pos="1258888" algn="l"/>
              </a:tabLst>
            </a:pPr>
            <a:r>
              <a:rPr lang="en-US" altLang="en-US" sz="1600" b="1" dirty="0">
                <a:latin typeface="Courier New" panose="02070309020205020404" pitchFamily="49" charset="0"/>
              </a:rPr>
              <a:t>       		/* critical section */ </a:t>
            </a:r>
            <a:br>
              <a:rPr lang="en-US" altLang="en-US" sz="1600" b="1" dirty="0">
                <a:latin typeface="Courier New" panose="02070309020205020404" pitchFamily="49" charset="0"/>
              </a:rPr>
            </a:br>
            <a:endParaRPr lang="en-US" altLang="en-US" sz="1600" b="1" dirty="0">
              <a:latin typeface="Courier New" panose="02070309020205020404" pitchFamily="49" charset="0"/>
            </a:endParaRPr>
          </a:p>
          <a:p>
            <a:pPr>
              <a:buFont typeface="Monotype Sorts" pitchFamily="-84" charset="2"/>
              <a:buNone/>
              <a:tabLst>
                <a:tab pos="741363" algn="l"/>
                <a:tab pos="1022350" algn="l"/>
                <a:tab pos="1258888" algn="l"/>
              </a:tabLst>
            </a:pPr>
            <a:r>
              <a:rPr lang="en-US" altLang="en-US" sz="1600" b="1" dirty="0">
                <a:latin typeface="Courier New" panose="02070309020205020404" pitchFamily="49" charset="0"/>
              </a:rPr>
              <a:t>       		lock = 0; </a:t>
            </a:r>
            <a:br>
              <a:rPr lang="en-US" altLang="en-US" sz="1600" b="1" dirty="0">
                <a:latin typeface="Courier New" panose="02070309020205020404" pitchFamily="49" charset="0"/>
              </a:rPr>
            </a:br>
            <a:endParaRPr lang="en-US" altLang="en-US" sz="1600" b="1" dirty="0">
              <a:latin typeface="Courier New" panose="02070309020205020404" pitchFamily="49" charset="0"/>
            </a:endParaRPr>
          </a:p>
          <a:p>
            <a:pPr>
              <a:buFont typeface="Monotype Sorts" pitchFamily="-84" charset="2"/>
              <a:buNone/>
              <a:tabLst>
                <a:tab pos="741363" algn="l"/>
                <a:tab pos="1022350" algn="l"/>
                <a:tab pos="1258888" algn="l"/>
              </a:tabLst>
            </a:pPr>
            <a:r>
              <a:rPr lang="en-US" altLang="en-US" sz="1600" b="1" dirty="0">
                <a:latin typeface="Courier New" panose="02070309020205020404" pitchFamily="49" charset="0"/>
              </a:rPr>
              <a:t>          /* remainder section */ </a:t>
            </a:r>
          </a:p>
          <a:p>
            <a:pPr>
              <a:buFont typeface="Monotype Sorts" pitchFamily="-84" charset="2"/>
              <a:buNone/>
              <a:tabLst>
                <a:tab pos="741363" algn="l"/>
                <a:tab pos="1022350" algn="l"/>
                <a:tab pos="1258888" algn="l"/>
              </a:tabLst>
            </a:pPr>
            <a:r>
              <a:rPr lang="en-US" altLang="en-US" sz="1600" b="1" dirty="0">
                <a:latin typeface="Courier New" panose="02070309020205020404" pitchFamily="49" charset="0"/>
              </a:rPr>
              <a:t>      } </a:t>
            </a:r>
          </a:p>
          <a:p>
            <a:pPr>
              <a:buFont typeface="Monotype Sorts" pitchFamily="-84" charset="2"/>
              <a:buNone/>
              <a:tabLst>
                <a:tab pos="741363" algn="l"/>
                <a:tab pos="1022350" algn="l"/>
                <a:tab pos="1258888" algn="l"/>
              </a:tabLst>
            </a:pPr>
            <a:endParaRPr lang="en-US" altLang="en-US" sz="1600" b="1" dirty="0">
              <a:latin typeface="Courier New" panose="02070309020205020404" pitchFamily="49" charset="0"/>
            </a:endParaRPr>
          </a:p>
          <a:p>
            <a:pPr>
              <a:tabLst>
                <a:tab pos="741363" algn="l"/>
                <a:tab pos="1022350" algn="l"/>
                <a:tab pos="1258888" algn="l"/>
              </a:tabLst>
            </a:pPr>
            <a:r>
              <a:rPr lang="en-US" altLang="en-US" dirty="0"/>
              <a:t>Does it solve the critical-section problem?</a:t>
            </a:r>
          </a:p>
          <a:p>
            <a:pPr marL="0" indent="0">
              <a:buNone/>
              <a:tabLst>
                <a:tab pos="741363" algn="l"/>
                <a:tab pos="1022350" algn="l"/>
                <a:tab pos="1258888" algn="l"/>
              </a:tabLst>
            </a:pPr>
            <a:endParaRPr lang="en-US" altLang="en-US" sz="1600" b="1" dirty="0">
              <a:latin typeface="Courier New" panose="02070309020205020404" pitchFamily="49" charset="0"/>
            </a:endParaRPr>
          </a:p>
          <a:p>
            <a:pPr>
              <a:lnSpc>
                <a:spcPct val="90000"/>
              </a:lnSpc>
              <a:buFont typeface="Monotype Sorts" pitchFamily="-84" charset="2"/>
              <a:buNone/>
              <a:tabLst>
                <a:tab pos="741363" algn="l"/>
                <a:tab pos="1022350" algn="l"/>
                <a:tab pos="1258888" algn="l"/>
              </a:tabLst>
            </a:pPr>
            <a:r>
              <a:rPr lang="en-US" altLang="en-US" sz="1600" dirty="0"/>
              <a:t>               </a:t>
            </a:r>
          </a:p>
        </p:txBody>
      </p:sp>
      <p:sp>
        <p:nvSpPr>
          <p:cNvPr id="5" name="Title 1"/>
          <p:cNvSpPr>
            <a:spLocks noGrp="1"/>
          </p:cNvSpPr>
          <p:nvPr>
            <p:ph type="title"/>
          </p:nvPr>
        </p:nvSpPr>
        <p:spPr>
          <a:xfrm>
            <a:off x="457200" y="274638"/>
            <a:ext cx="8458200" cy="792162"/>
          </a:xfrm>
        </p:spPr>
        <p:txBody>
          <a:bodyPr>
            <a:normAutofit fontScale="90000"/>
          </a:bodyPr>
          <a:lstStyle/>
          <a:p>
            <a:r>
              <a:rPr lang="en-GB" dirty="0"/>
              <a:t>Solution to Critical Section Problem</a:t>
            </a:r>
            <a:endParaRPr lang="en-IN" dirty="0"/>
          </a:p>
        </p:txBody>
      </p:sp>
    </p:spTree>
    <p:extLst>
      <p:ext uri="{BB962C8B-B14F-4D97-AF65-F5344CB8AC3E}">
        <p14:creationId xmlns:p14="http://schemas.microsoft.com/office/powerpoint/2010/main" xmlns="" val="7271169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 xmlns:a16="http://schemas.microsoft.com/office/drawing/2014/main" id="{4E8D67E4-BCAA-45F8-A130-6E0213E73223}"/>
              </a:ext>
            </a:extLst>
          </p:cNvPr>
          <p:cNvSpPr>
            <a:spLocks noGrp="1"/>
          </p:cNvSpPr>
          <p:nvPr>
            <p:ph idx="1"/>
          </p:nvPr>
        </p:nvSpPr>
        <p:spPr>
          <a:xfrm>
            <a:off x="457200" y="990600"/>
            <a:ext cx="8229600" cy="5135563"/>
          </a:xfrm>
        </p:spPr>
        <p:txBody>
          <a:bodyPr/>
          <a:lstStyle/>
          <a:p>
            <a:pPr marL="0" indent="0">
              <a:buFont typeface="Monotype Sorts" pitchFamily="-84" charset="2"/>
              <a:buNone/>
            </a:pPr>
            <a:r>
              <a:rPr lang="en-US" altLang="en-US" sz="2400" b="1" dirty="0" smtClean="0">
                <a:latin typeface="Courier New" panose="02070309020205020404" pitchFamily="49" charset="0"/>
              </a:rPr>
              <a:t>Bounded Waiting with </a:t>
            </a:r>
            <a:r>
              <a:rPr lang="en-US" altLang="en-US" sz="2400" b="1" dirty="0" err="1" smtClean="0">
                <a:latin typeface="Courier New" panose="02070309020205020404" pitchFamily="49" charset="0"/>
              </a:rPr>
              <a:t>compare_and</a:t>
            </a:r>
            <a:r>
              <a:rPr lang="en-US" altLang="en-US" sz="2400" b="1" dirty="0" smtClean="0">
                <a:latin typeface="Courier New" panose="02070309020205020404" pitchFamily="49" charset="0"/>
              </a:rPr>
              <a:t> _swap</a:t>
            </a:r>
          </a:p>
          <a:p>
            <a:pPr marL="0" indent="0">
              <a:buFont typeface="Monotype Sorts" pitchFamily="-84" charset="2"/>
              <a:buNone/>
            </a:pPr>
            <a:r>
              <a:rPr lang="en-US" altLang="en-US" sz="1600" b="1" dirty="0" smtClean="0">
                <a:latin typeface="Courier New" panose="02070309020205020404" pitchFamily="49" charset="0"/>
              </a:rPr>
              <a:t>while </a:t>
            </a:r>
            <a:r>
              <a:rPr lang="en-US" altLang="en-US" sz="1600" b="1" dirty="0">
                <a:latin typeface="Courier New" panose="02070309020205020404" pitchFamily="49" charset="0"/>
              </a:rPr>
              <a:t>(true) {</a:t>
            </a:r>
            <a:br>
              <a:rPr lang="en-US" altLang="en-US" sz="1600" b="1" dirty="0">
                <a:latin typeface="Courier New" panose="02070309020205020404" pitchFamily="49" charset="0"/>
              </a:rPr>
            </a:br>
            <a:r>
              <a:rPr lang="en-US" altLang="en-US" sz="1600" b="1" dirty="0">
                <a:latin typeface="Courier New" panose="02070309020205020404" pitchFamily="49" charset="0"/>
              </a:rPr>
              <a:t>   waiting[i] = true;</a:t>
            </a:r>
            <a:br>
              <a:rPr lang="en-US" altLang="en-US" sz="1600" b="1" dirty="0">
                <a:latin typeface="Courier New" panose="02070309020205020404" pitchFamily="49" charset="0"/>
              </a:rPr>
            </a:br>
            <a:r>
              <a:rPr lang="en-US" altLang="en-US" sz="1600" b="1" dirty="0">
                <a:latin typeface="Courier New" panose="02070309020205020404" pitchFamily="49" charset="0"/>
              </a:rPr>
              <a:t>   key = 1;</a:t>
            </a:r>
            <a:br>
              <a:rPr lang="en-US" altLang="en-US" sz="1600" b="1" dirty="0">
                <a:latin typeface="Courier New" panose="02070309020205020404" pitchFamily="49" charset="0"/>
              </a:rPr>
            </a:br>
            <a:r>
              <a:rPr lang="en-US" altLang="en-US" sz="1600" b="1" dirty="0">
                <a:latin typeface="Courier New" panose="02070309020205020404" pitchFamily="49" charset="0"/>
              </a:rPr>
              <a:t>   while (waiting[i] &amp;&amp; key == 1) </a:t>
            </a:r>
          </a:p>
          <a:p>
            <a:pPr marL="0" indent="0">
              <a:buFont typeface="Monotype Sorts" pitchFamily="-84" charset="2"/>
              <a:buNone/>
            </a:pPr>
            <a:r>
              <a:rPr lang="en-US" altLang="en-US" sz="1600" b="1" dirty="0">
                <a:latin typeface="Courier New" panose="02070309020205020404" pitchFamily="49" charset="0"/>
              </a:rPr>
              <a:t>      key = </a:t>
            </a:r>
            <a:r>
              <a:rPr lang="en-US" altLang="en-US" sz="1600" b="1" dirty="0" err="1">
                <a:latin typeface="Courier New" panose="02070309020205020404" pitchFamily="49" charset="0"/>
              </a:rPr>
              <a:t>compare_and_swap</a:t>
            </a:r>
            <a:r>
              <a:rPr lang="en-US" altLang="en-US" sz="1600" b="1" dirty="0">
                <a:latin typeface="Courier New" panose="02070309020205020404" pitchFamily="49" charset="0"/>
              </a:rPr>
              <a:t>(&amp;lock,0,1); </a:t>
            </a:r>
          </a:p>
          <a:p>
            <a:pPr marL="0" indent="0">
              <a:buFont typeface="Monotype Sorts" pitchFamily="-84" charset="2"/>
              <a:buNone/>
            </a:pPr>
            <a:r>
              <a:rPr lang="en-US" altLang="en-US" sz="1600" b="1" dirty="0">
                <a:latin typeface="Courier New" panose="02070309020205020404" pitchFamily="49" charset="0"/>
              </a:rPr>
              <a:t>   waiting[</a:t>
            </a:r>
            <a:r>
              <a:rPr lang="en-US" altLang="en-US" sz="1600" b="1" dirty="0" err="1">
                <a:latin typeface="Courier New" panose="02070309020205020404" pitchFamily="49" charset="0"/>
              </a:rPr>
              <a:t>i</a:t>
            </a:r>
            <a:r>
              <a:rPr lang="en-US" altLang="en-US" sz="1600" b="1" dirty="0">
                <a:latin typeface="Courier New" panose="02070309020205020404" pitchFamily="49" charset="0"/>
              </a:rPr>
              <a:t>] = false; </a:t>
            </a:r>
          </a:p>
          <a:p>
            <a:pPr marL="0" indent="0">
              <a:buFont typeface="Monotype Sorts" pitchFamily="-84" charset="2"/>
              <a:buNone/>
            </a:pPr>
            <a:r>
              <a:rPr lang="en-US" altLang="en-US" sz="1600" b="1" dirty="0">
                <a:latin typeface="Courier New" panose="02070309020205020404" pitchFamily="49" charset="0"/>
              </a:rPr>
              <a:t>   /* critical section */ </a:t>
            </a:r>
          </a:p>
          <a:p>
            <a:pPr marL="0" indent="0">
              <a:buFont typeface="Monotype Sorts" pitchFamily="-84" charset="2"/>
              <a:buNone/>
            </a:pPr>
            <a:r>
              <a:rPr lang="en-US" altLang="en-US" sz="1600" b="1" dirty="0">
                <a:latin typeface="Courier New" panose="02070309020205020404" pitchFamily="49" charset="0"/>
              </a:rPr>
              <a:t>   j = (</a:t>
            </a:r>
            <a:r>
              <a:rPr lang="en-US" altLang="en-US" sz="1600" b="1" dirty="0" err="1">
                <a:latin typeface="Courier New" panose="02070309020205020404" pitchFamily="49" charset="0"/>
              </a:rPr>
              <a:t>i</a:t>
            </a:r>
            <a:r>
              <a:rPr lang="en-US" altLang="en-US" sz="1600" b="1" dirty="0">
                <a:latin typeface="Courier New" panose="02070309020205020404" pitchFamily="49" charset="0"/>
              </a:rPr>
              <a:t> + 1) % n; </a:t>
            </a:r>
          </a:p>
          <a:p>
            <a:pPr marL="0" indent="0">
              <a:buFont typeface="Monotype Sorts" pitchFamily="-84" charset="2"/>
              <a:buNone/>
            </a:pPr>
            <a:r>
              <a:rPr lang="en-US" altLang="en-US" sz="1600" b="1" dirty="0">
                <a:latin typeface="Courier New" panose="02070309020205020404" pitchFamily="49" charset="0"/>
              </a:rPr>
              <a:t>   while ((j != </a:t>
            </a:r>
            <a:r>
              <a:rPr lang="en-US" altLang="en-US" sz="1600" b="1" dirty="0" err="1">
                <a:latin typeface="Courier New" panose="02070309020205020404" pitchFamily="49" charset="0"/>
              </a:rPr>
              <a:t>i</a:t>
            </a:r>
            <a:r>
              <a:rPr lang="en-US" altLang="en-US" sz="1600" b="1" dirty="0">
                <a:latin typeface="Courier New" panose="02070309020205020404" pitchFamily="49" charset="0"/>
              </a:rPr>
              <a:t>) &amp;&amp; !waiting[j]) </a:t>
            </a:r>
          </a:p>
          <a:p>
            <a:pPr marL="0" indent="0">
              <a:buFont typeface="Monotype Sorts" pitchFamily="-84" charset="2"/>
              <a:buNone/>
            </a:pPr>
            <a:r>
              <a:rPr lang="en-US" altLang="en-US" sz="1600" b="1" dirty="0">
                <a:latin typeface="Courier New" panose="02070309020205020404" pitchFamily="49" charset="0"/>
              </a:rPr>
              <a:t>      j = (j + 1) % n; </a:t>
            </a:r>
          </a:p>
          <a:p>
            <a:pPr marL="0" indent="0">
              <a:buFont typeface="Monotype Sorts" pitchFamily="-84" charset="2"/>
              <a:buNone/>
            </a:pPr>
            <a:r>
              <a:rPr lang="en-US" altLang="en-US" sz="1600" b="1" dirty="0">
                <a:latin typeface="Courier New" panose="02070309020205020404" pitchFamily="49" charset="0"/>
              </a:rPr>
              <a:t>   if (j == </a:t>
            </a:r>
            <a:r>
              <a:rPr lang="en-US" altLang="en-US" sz="1600" b="1" dirty="0" err="1">
                <a:latin typeface="Courier New" panose="02070309020205020404" pitchFamily="49" charset="0"/>
              </a:rPr>
              <a:t>i</a:t>
            </a:r>
            <a:r>
              <a:rPr lang="en-US" altLang="en-US" sz="1600" b="1" dirty="0">
                <a:latin typeface="Courier New" panose="02070309020205020404" pitchFamily="49" charset="0"/>
              </a:rPr>
              <a:t>) </a:t>
            </a:r>
          </a:p>
          <a:p>
            <a:pPr marL="0" indent="0">
              <a:buFont typeface="Monotype Sorts" pitchFamily="-84" charset="2"/>
              <a:buNone/>
            </a:pPr>
            <a:r>
              <a:rPr lang="en-US" altLang="en-US" sz="1600" b="1" dirty="0">
                <a:latin typeface="Courier New" panose="02070309020205020404" pitchFamily="49" charset="0"/>
              </a:rPr>
              <a:t>      lock = 0; </a:t>
            </a:r>
          </a:p>
          <a:p>
            <a:pPr marL="0" indent="0">
              <a:buFont typeface="Monotype Sorts" pitchFamily="-84" charset="2"/>
              <a:buNone/>
            </a:pPr>
            <a:r>
              <a:rPr lang="en-US" altLang="en-US" sz="1600" b="1" dirty="0">
                <a:latin typeface="Courier New" panose="02070309020205020404" pitchFamily="49" charset="0"/>
              </a:rPr>
              <a:t>   else </a:t>
            </a:r>
          </a:p>
          <a:p>
            <a:pPr marL="0" indent="0">
              <a:buFont typeface="Monotype Sorts" pitchFamily="-84" charset="2"/>
              <a:buNone/>
            </a:pPr>
            <a:r>
              <a:rPr lang="en-US" altLang="en-US" sz="1600" b="1" dirty="0">
                <a:latin typeface="Courier New" panose="02070309020205020404" pitchFamily="49" charset="0"/>
              </a:rPr>
              <a:t>      waiting[j] = false; </a:t>
            </a:r>
          </a:p>
          <a:p>
            <a:pPr marL="0" indent="0">
              <a:buFont typeface="Monotype Sorts" pitchFamily="-84" charset="2"/>
              <a:buNone/>
            </a:pPr>
            <a:r>
              <a:rPr lang="en-US" altLang="en-US" sz="1600" b="1" dirty="0">
                <a:latin typeface="Courier New" panose="02070309020205020404" pitchFamily="49" charset="0"/>
              </a:rPr>
              <a:t>   /* remainder section */ </a:t>
            </a:r>
          </a:p>
          <a:p>
            <a:pPr marL="0" indent="0">
              <a:buFont typeface="Monotype Sorts" pitchFamily="-84" charset="2"/>
              <a:buNone/>
            </a:pPr>
            <a:r>
              <a:rPr lang="en-US" altLang="en-US" sz="1600" b="1" dirty="0">
                <a:latin typeface="Courier New" panose="02070309020205020404" pitchFamily="49" charset="0"/>
              </a:rPr>
              <a:t>}</a:t>
            </a:r>
          </a:p>
        </p:txBody>
      </p:sp>
      <p:sp>
        <p:nvSpPr>
          <p:cNvPr id="5" name="Title 1"/>
          <p:cNvSpPr>
            <a:spLocks noGrp="1"/>
          </p:cNvSpPr>
          <p:nvPr>
            <p:ph type="title"/>
          </p:nvPr>
        </p:nvSpPr>
        <p:spPr>
          <a:xfrm>
            <a:off x="457200" y="152400"/>
            <a:ext cx="8382000" cy="762000"/>
          </a:xfrm>
        </p:spPr>
        <p:txBody>
          <a:bodyPr>
            <a:normAutofit fontScale="90000"/>
          </a:bodyPr>
          <a:lstStyle/>
          <a:p>
            <a:r>
              <a:rPr lang="en-GB" dirty="0"/>
              <a:t>Solution to Critical Section Problem</a:t>
            </a:r>
            <a:endParaRPr lang="en-IN" dirty="0"/>
          </a:p>
        </p:txBody>
      </p:sp>
    </p:spTree>
    <p:extLst>
      <p:ext uri="{BB962C8B-B14F-4D97-AF65-F5344CB8AC3E}">
        <p14:creationId xmlns:p14="http://schemas.microsoft.com/office/powerpoint/2010/main" xmlns="" val="37777679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81000" y="228600"/>
            <a:ext cx="8458200" cy="792162"/>
          </a:xfrm>
        </p:spPr>
        <p:txBody>
          <a:bodyPr>
            <a:normAutofit fontScale="90000"/>
          </a:bodyPr>
          <a:lstStyle/>
          <a:p>
            <a:r>
              <a:rPr lang="en-GB" dirty="0"/>
              <a:t>Solution to Critical Section Problem</a:t>
            </a:r>
            <a:endParaRPr lang="en-IN" dirty="0"/>
          </a:p>
        </p:txBody>
      </p:sp>
      <p:pic>
        <p:nvPicPr>
          <p:cNvPr id="2051" name="Picture 3"/>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0" y="990600"/>
            <a:ext cx="8988443" cy="495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5597587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GB" dirty="0" smtClean="0"/>
              <a:t>Atomic Variables</a:t>
            </a:r>
            <a:endParaRPr lang="en-IN" dirty="0"/>
          </a:p>
        </p:txBody>
      </p:sp>
      <p:sp>
        <p:nvSpPr>
          <p:cNvPr id="4" name="Content Placeholder 2">
            <a:extLst>
              <a:ext uri="{FF2B5EF4-FFF2-40B4-BE49-F238E27FC236}">
                <a16:creationId xmlns="" xmlns:a16="http://schemas.microsoft.com/office/drawing/2014/main" id="{9375CC9B-92B8-4895-9A58-CAE891E48CB4}"/>
              </a:ext>
            </a:extLst>
          </p:cNvPr>
          <p:cNvSpPr>
            <a:spLocks noGrp="1"/>
          </p:cNvSpPr>
          <p:nvPr>
            <p:ph idx="1"/>
          </p:nvPr>
        </p:nvSpPr>
        <p:spPr/>
        <p:txBody>
          <a:bodyPr>
            <a:normAutofit fontScale="77500" lnSpcReduction="20000"/>
          </a:bodyPr>
          <a:lstStyle/>
          <a:p>
            <a:r>
              <a:rPr lang="en-US" altLang="en-US" dirty="0"/>
              <a:t>Typically, instructions such as compare-and-swap are used as building blocks for other synchronization tools.</a:t>
            </a:r>
          </a:p>
          <a:p>
            <a:r>
              <a:rPr lang="en-US" altLang="en-US" dirty="0"/>
              <a:t>One tool is an </a:t>
            </a:r>
            <a:r>
              <a:rPr lang="en-US" altLang="en-US" b="1" dirty="0"/>
              <a:t>atomic variable </a:t>
            </a:r>
            <a:r>
              <a:rPr lang="en-US" altLang="en-US" dirty="0"/>
              <a:t>that provides </a:t>
            </a:r>
            <a:r>
              <a:rPr lang="en-US" altLang="en-US" i="1" dirty="0"/>
              <a:t>atomic</a:t>
            </a:r>
            <a:r>
              <a:rPr lang="en-US" altLang="en-US" dirty="0"/>
              <a:t> (uninterruptible) updates on basic data types such as integers and </a:t>
            </a:r>
            <a:r>
              <a:rPr lang="en-US" altLang="en-US" dirty="0" err="1"/>
              <a:t>booleans</a:t>
            </a:r>
            <a:r>
              <a:rPr lang="en-US" altLang="en-US" dirty="0"/>
              <a:t>.</a:t>
            </a:r>
          </a:p>
          <a:p>
            <a:r>
              <a:rPr lang="en-US" altLang="en-US" dirty="0"/>
              <a:t>For example:</a:t>
            </a:r>
          </a:p>
          <a:p>
            <a:pPr lvl="1"/>
            <a:r>
              <a:rPr lang="en-US" altLang="en-US" dirty="0"/>
              <a:t>Let </a:t>
            </a:r>
            <a:r>
              <a:rPr lang="en-US" altLang="en-US" sz="2000" b="1" dirty="0">
                <a:latin typeface="Courier New" panose="02070309020205020404" pitchFamily="49" charset="0"/>
                <a:cs typeface="Courier New" panose="02070309020205020404" pitchFamily="49" charset="0"/>
              </a:rPr>
              <a:t>sequence </a:t>
            </a:r>
            <a:r>
              <a:rPr lang="en-US" altLang="en-US" dirty="0"/>
              <a:t>be an atomic variable </a:t>
            </a:r>
          </a:p>
          <a:p>
            <a:pPr lvl="1"/>
            <a:r>
              <a:rPr lang="en-US" altLang="en-US" dirty="0"/>
              <a:t>Let  </a:t>
            </a:r>
            <a:r>
              <a:rPr lang="en-US" altLang="en-US" sz="2000" b="1" dirty="0">
                <a:latin typeface="Courier New" panose="02070309020205020404" pitchFamily="49" charset="0"/>
                <a:cs typeface="Courier New" panose="02070309020205020404" pitchFamily="49" charset="0"/>
              </a:rPr>
              <a:t>increment()</a:t>
            </a:r>
            <a:r>
              <a:rPr lang="en-US" altLang="en-US" dirty="0"/>
              <a:t> be operation on the atomic variable </a:t>
            </a:r>
            <a:r>
              <a:rPr lang="en-US" altLang="en-US" sz="2000" b="1" dirty="0">
                <a:latin typeface="Courier New" panose="02070309020205020404" pitchFamily="49" charset="0"/>
                <a:cs typeface="Courier New" panose="02070309020205020404" pitchFamily="49" charset="0"/>
              </a:rPr>
              <a:t>sequence</a:t>
            </a:r>
            <a:r>
              <a:rPr lang="en-US" altLang="en-US" dirty="0"/>
              <a:t> </a:t>
            </a:r>
          </a:p>
          <a:p>
            <a:pPr lvl="1"/>
            <a:r>
              <a:rPr lang="en-US" altLang="en-US" dirty="0"/>
              <a:t>The Command:</a:t>
            </a:r>
          </a:p>
          <a:p>
            <a:pPr marL="457200" lvl="1" indent="0">
              <a:buNone/>
            </a:pPr>
            <a:r>
              <a:rPr lang="en-US" altLang="en-US" b="1" dirty="0">
                <a:latin typeface="Courier New" panose="02070309020205020404" pitchFamily="49" charset="0"/>
                <a:cs typeface="Courier New" panose="02070309020205020404" pitchFamily="49" charset="0"/>
              </a:rPr>
              <a:t>     </a:t>
            </a:r>
            <a:r>
              <a:rPr lang="en-US" altLang="en-US" sz="2000" b="1" dirty="0">
                <a:latin typeface="Courier New" panose="02070309020205020404" pitchFamily="49" charset="0"/>
                <a:cs typeface="Courier New" panose="02070309020205020404" pitchFamily="49" charset="0"/>
              </a:rPr>
              <a:t>increment(&amp;sequence);</a:t>
            </a:r>
            <a:r>
              <a:rPr lang="en-US" altLang="en-US" sz="2000" dirty="0"/>
              <a:t> </a:t>
            </a:r>
          </a:p>
          <a:p>
            <a:pPr marL="457200" lvl="1" indent="0">
              <a:buNone/>
            </a:pPr>
            <a:r>
              <a:rPr lang="en-US" altLang="en-US" dirty="0"/>
              <a:t>      ensures </a:t>
            </a:r>
            <a:r>
              <a:rPr lang="en-US" altLang="en-US" sz="2000" b="1" dirty="0">
                <a:latin typeface="Courier New" panose="02070309020205020404" pitchFamily="49" charset="0"/>
                <a:cs typeface="Courier New" panose="02070309020205020404" pitchFamily="49" charset="0"/>
              </a:rPr>
              <a:t>sequence</a:t>
            </a:r>
            <a:r>
              <a:rPr lang="en-US" altLang="en-US" dirty="0"/>
              <a:t> is incremented without interruption:</a:t>
            </a:r>
            <a:br>
              <a:rPr lang="en-US" altLang="en-US" dirty="0"/>
            </a:br>
            <a:r>
              <a:rPr lang="en-US" altLang="en-US" dirty="0"/>
              <a:t/>
            </a:r>
            <a:br>
              <a:rPr lang="en-US" altLang="en-US" dirty="0"/>
            </a:br>
            <a:endParaRPr lang="en-US" altLang="en-US" dirty="0"/>
          </a:p>
        </p:txBody>
      </p:sp>
    </p:spTree>
    <p:extLst>
      <p:ext uri="{BB962C8B-B14F-4D97-AF65-F5344CB8AC3E}">
        <p14:creationId xmlns:p14="http://schemas.microsoft.com/office/powerpoint/2010/main" xmlns="" val="18409661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868362"/>
          </a:xfrm>
        </p:spPr>
        <p:txBody>
          <a:bodyPr>
            <a:normAutofit/>
          </a:bodyPr>
          <a:lstStyle/>
          <a:p>
            <a:r>
              <a:rPr lang="en-GB" dirty="0" smtClean="0"/>
              <a:t>Atomic Variables</a:t>
            </a:r>
            <a:endParaRPr lang="en-IN" dirty="0"/>
          </a:p>
        </p:txBody>
      </p:sp>
      <p:sp>
        <p:nvSpPr>
          <p:cNvPr id="5" name="Content Placeholder 2">
            <a:extLst>
              <a:ext uri="{FF2B5EF4-FFF2-40B4-BE49-F238E27FC236}">
                <a16:creationId xmlns="" xmlns:a16="http://schemas.microsoft.com/office/drawing/2014/main" id="{777D8569-7C38-48EC-AED3-7ADEDDAAD5CF}"/>
              </a:ext>
            </a:extLst>
          </p:cNvPr>
          <p:cNvSpPr>
            <a:spLocks noGrp="1"/>
          </p:cNvSpPr>
          <p:nvPr>
            <p:ph idx="1"/>
          </p:nvPr>
        </p:nvSpPr>
        <p:spPr>
          <a:xfrm>
            <a:off x="457200" y="1600201"/>
            <a:ext cx="8229600" cy="4038600"/>
          </a:xfrm>
        </p:spPr>
        <p:txBody>
          <a:bodyPr>
            <a:normAutofit fontScale="70000" lnSpcReduction="20000"/>
          </a:bodyPr>
          <a:lstStyle/>
          <a:p>
            <a:r>
              <a:rPr lang="en-US" altLang="en-US" dirty="0"/>
              <a:t>The </a:t>
            </a:r>
            <a:r>
              <a:rPr lang="en-US" altLang="en-US" b="1" dirty="0">
                <a:latin typeface="Courier New" panose="02070309020205020404" pitchFamily="49" charset="0"/>
                <a:cs typeface="Courier New" panose="02070309020205020404" pitchFamily="49" charset="0"/>
              </a:rPr>
              <a:t>increment()</a:t>
            </a:r>
            <a:r>
              <a:rPr lang="en-US" altLang="en-US" dirty="0"/>
              <a:t> function can be implemented as follows:</a:t>
            </a:r>
            <a:br>
              <a:rPr lang="en-US" altLang="en-US" dirty="0"/>
            </a:br>
            <a:r>
              <a:rPr lang="en-US" altLang="en-US" dirty="0"/>
              <a:t/>
            </a:r>
            <a:br>
              <a:rPr lang="en-US" altLang="en-US" dirty="0"/>
            </a:br>
            <a:r>
              <a:rPr lang="en-US" altLang="en-US" b="1" dirty="0">
                <a:latin typeface="Courier New" panose="02070309020205020404" pitchFamily="49" charset="0"/>
                <a:cs typeface="Courier New" panose="02070309020205020404" pitchFamily="49" charset="0"/>
              </a:rPr>
              <a:t>void increment(</a:t>
            </a:r>
            <a:r>
              <a:rPr lang="en-US" altLang="en-US" b="1" dirty="0" err="1">
                <a:latin typeface="Courier New" panose="02070309020205020404" pitchFamily="49" charset="0"/>
                <a:cs typeface="Courier New" panose="02070309020205020404" pitchFamily="49" charset="0"/>
              </a:rPr>
              <a:t>atomic_int</a:t>
            </a:r>
            <a:r>
              <a:rPr lang="en-US" altLang="en-US" b="1" dirty="0">
                <a:latin typeface="Courier New" panose="02070309020205020404" pitchFamily="49" charset="0"/>
                <a:cs typeface="Courier New" panose="02070309020205020404" pitchFamily="49" charset="0"/>
              </a:rPr>
              <a:t> *v)</a:t>
            </a:r>
            <a:br>
              <a:rPr lang="en-US" altLang="en-US" b="1" dirty="0">
                <a:latin typeface="Courier New" panose="02070309020205020404" pitchFamily="49" charset="0"/>
                <a:cs typeface="Courier New" panose="02070309020205020404" pitchFamily="49" charset="0"/>
              </a:rPr>
            </a:br>
            <a:r>
              <a:rPr lang="en-US" altLang="en-US" b="1" dirty="0">
                <a:latin typeface="Courier New" panose="02070309020205020404" pitchFamily="49" charset="0"/>
                <a:cs typeface="Courier New" panose="02070309020205020404" pitchFamily="49" charset="0"/>
              </a:rPr>
              <a:t>{</a:t>
            </a:r>
            <a:br>
              <a:rPr lang="en-US" altLang="en-US" b="1" dirty="0">
                <a:latin typeface="Courier New" panose="02070309020205020404" pitchFamily="49" charset="0"/>
                <a:cs typeface="Courier New" panose="02070309020205020404" pitchFamily="49" charset="0"/>
              </a:rPr>
            </a:br>
            <a:r>
              <a:rPr lang="en-US" altLang="en-US" b="1" dirty="0">
                <a:latin typeface="Courier New" panose="02070309020205020404" pitchFamily="49" charset="0"/>
                <a:cs typeface="Courier New" panose="02070309020205020404" pitchFamily="49" charset="0"/>
              </a:rPr>
              <a:t>	int temp;</a:t>
            </a:r>
            <a:br>
              <a:rPr lang="en-US" altLang="en-US" b="1" dirty="0">
                <a:latin typeface="Courier New" panose="02070309020205020404" pitchFamily="49" charset="0"/>
                <a:cs typeface="Courier New" panose="02070309020205020404" pitchFamily="49" charset="0"/>
              </a:rPr>
            </a:br>
            <a:r>
              <a:rPr lang="en-US" altLang="en-US" b="1" dirty="0">
                <a:latin typeface="Courier New" panose="02070309020205020404" pitchFamily="49" charset="0"/>
                <a:cs typeface="Courier New" panose="02070309020205020404" pitchFamily="49" charset="0"/>
              </a:rPr>
              <a:t>	do {</a:t>
            </a:r>
            <a:br>
              <a:rPr lang="en-US" altLang="en-US" b="1" dirty="0">
                <a:latin typeface="Courier New" panose="02070309020205020404" pitchFamily="49" charset="0"/>
                <a:cs typeface="Courier New" panose="02070309020205020404" pitchFamily="49" charset="0"/>
              </a:rPr>
            </a:br>
            <a:r>
              <a:rPr lang="en-US" altLang="en-US" b="1" dirty="0">
                <a:latin typeface="Courier New" panose="02070309020205020404" pitchFamily="49" charset="0"/>
                <a:cs typeface="Courier New" panose="02070309020205020404" pitchFamily="49" charset="0"/>
              </a:rPr>
              <a:t>		temp = *v;</a:t>
            </a:r>
            <a:br>
              <a:rPr lang="en-US" altLang="en-US" b="1" dirty="0">
                <a:latin typeface="Courier New" panose="02070309020205020404" pitchFamily="49" charset="0"/>
                <a:cs typeface="Courier New" panose="02070309020205020404" pitchFamily="49" charset="0"/>
              </a:rPr>
            </a:br>
            <a:r>
              <a:rPr lang="en-US" altLang="en-US" b="1" dirty="0">
                <a:latin typeface="Courier New" panose="02070309020205020404" pitchFamily="49" charset="0"/>
                <a:cs typeface="Courier New" panose="02070309020205020404" pitchFamily="49" charset="0"/>
              </a:rPr>
              <a:t>	}</a:t>
            </a:r>
            <a:br>
              <a:rPr lang="en-US" altLang="en-US" b="1" dirty="0">
                <a:latin typeface="Courier New" panose="02070309020205020404" pitchFamily="49" charset="0"/>
                <a:cs typeface="Courier New" panose="02070309020205020404" pitchFamily="49" charset="0"/>
              </a:rPr>
            </a:br>
            <a:r>
              <a:rPr lang="en-US" altLang="en-US" b="1" dirty="0">
                <a:latin typeface="Courier New" panose="02070309020205020404" pitchFamily="49" charset="0"/>
                <a:cs typeface="Courier New" panose="02070309020205020404" pitchFamily="49" charset="0"/>
              </a:rPr>
              <a:t>	while (temp != </a:t>
            </a:r>
            <a:r>
              <a:rPr lang="en-US" altLang="en-US" b="1" dirty="0" smtClean="0">
                <a:latin typeface="Courier New" panose="02070309020205020404" pitchFamily="49" charset="0"/>
                <a:cs typeface="Courier New" panose="02070309020205020404" pitchFamily="49" charset="0"/>
              </a:rPr>
              <a:t>      </a:t>
            </a:r>
            <a:r>
              <a:rPr lang="en-US" altLang="en-US" b="1" dirty="0" err="1" smtClean="0">
                <a:latin typeface="Courier New" panose="02070309020205020404" pitchFamily="49" charset="0"/>
                <a:cs typeface="Courier New" panose="02070309020205020404" pitchFamily="49" charset="0"/>
              </a:rPr>
              <a:t>compare_and_swap</a:t>
            </a:r>
            <a:r>
              <a:rPr lang="en-US" altLang="en-US" b="1" dirty="0" smtClean="0">
                <a:latin typeface="Courier New" panose="02070309020205020404" pitchFamily="49" charset="0"/>
                <a:cs typeface="Courier New" panose="02070309020205020404" pitchFamily="49" charset="0"/>
              </a:rPr>
              <a:t>(v,temp,temp+1</a:t>
            </a:r>
            <a:r>
              <a:rPr lang="en-US" altLang="en-US" b="1" dirty="0">
                <a:latin typeface="Courier New" panose="02070309020205020404" pitchFamily="49" charset="0"/>
                <a:cs typeface="Courier New" panose="02070309020205020404" pitchFamily="49" charset="0"/>
              </a:rPr>
              <a:t>));</a:t>
            </a:r>
            <a:br>
              <a:rPr lang="en-US" altLang="en-US" b="1" dirty="0">
                <a:latin typeface="Courier New" panose="02070309020205020404" pitchFamily="49" charset="0"/>
                <a:cs typeface="Courier New" panose="02070309020205020404" pitchFamily="49" charset="0"/>
              </a:rPr>
            </a:br>
            <a:r>
              <a:rPr lang="en-US" altLang="en-US" b="1" dirty="0">
                <a:latin typeface="Courier New" panose="02070309020205020404" pitchFamily="49" charset="0"/>
                <a:cs typeface="Courier New" panose="02070309020205020404" pitchFamily="49" charset="0"/>
              </a:rPr>
              <a:t>} </a:t>
            </a:r>
            <a:br>
              <a:rPr lang="en-US" altLang="en-US" b="1" dirty="0">
                <a:latin typeface="Courier New" panose="02070309020205020404" pitchFamily="49" charset="0"/>
                <a:cs typeface="Courier New" panose="02070309020205020404" pitchFamily="49" charset="0"/>
              </a:rPr>
            </a:br>
            <a:r>
              <a:rPr lang="en-US" altLang="en-US" dirty="0"/>
              <a:t/>
            </a:r>
            <a:br>
              <a:rPr lang="en-US" altLang="en-US" dirty="0"/>
            </a:br>
            <a:endParaRPr lang="en-US" altLang="en-US" dirty="0"/>
          </a:p>
        </p:txBody>
      </p:sp>
    </p:spTree>
    <p:extLst>
      <p:ext uri="{BB962C8B-B14F-4D97-AF65-F5344CB8AC3E}">
        <p14:creationId xmlns:p14="http://schemas.microsoft.com/office/powerpoint/2010/main" xmlns="" val="710700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Critical Section Problem</a:t>
            </a:r>
            <a:endParaRPr lang="en-IN"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2362201" y="1390768"/>
            <a:ext cx="3852862" cy="43107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489694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39762"/>
          </a:xfrm>
        </p:spPr>
        <p:txBody>
          <a:bodyPr>
            <a:normAutofit fontScale="90000"/>
          </a:bodyPr>
          <a:lstStyle/>
          <a:p>
            <a:r>
              <a:rPr lang="en-GB" dirty="0" err="1" smtClean="0"/>
              <a:t>Mutex</a:t>
            </a:r>
            <a:r>
              <a:rPr lang="en-GB" dirty="0" smtClean="0"/>
              <a:t> Locks</a:t>
            </a:r>
            <a:endParaRPr lang="en-IN" dirty="0"/>
          </a:p>
        </p:txBody>
      </p:sp>
      <p:sp>
        <p:nvSpPr>
          <p:cNvPr id="3" name="Content Placeholder 2"/>
          <p:cNvSpPr>
            <a:spLocks noGrp="1"/>
          </p:cNvSpPr>
          <p:nvPr>
            <p:ph idx="1"/>
          </p:nvPr>
        </p:nvSpPr>
        <p:spPr>
          <a:xfrm>
            <a:off x="20472" y="914400"/>
            <a:ext cx="4627728" cy="4525963"/>
          </a:xfrm>
        </p:spPr>
        <p:txBody>
          <a:bodyPr/>
          <a:lstStyle/>
          <a:p>
            <a:pPr marL="0" indent="0">
              <a:buNone/>
            </a:pPr>
            <a:r>
              <a:rPr lang="en-GB" sz="2800" dirty="0" err="1" smtClean="0"/>
              <a:t>Mutex</a:t>
            </a:r>
            <a:r>
              <a:rPr lang="en-GB" sz="2800" dirty="0" smtClean="0"/>
              <a:t> locks are software tools</a:t>
            </a:r>
          </a:p>
          <a:p>
            <a:pPr marL="0" indent="0">
              <a:buNone/>
            </a:pPr>
            <a:r>
              <a:rPr lang="en-GB" dirty="0" smtClean="0"/>
              <a:t>-</a:t>
            </a:r>
            <a:r>
              <a:rPr lang="en-GB" sz="2400" dirty="0" smtClean="0"/>
              <a:t>used to protect critical regions and prevent race conditions</a:t>
            </a:r>
          </a:p>
          <a:p>
            <a:pPr marL="0" indent="0">
              <a:buNone/>
            </a:pPr>
            <a:r>
              <a:rPr lang="en-GB" sz="2400" dirty="0" smtClean="0"/>
              <a:t>-process must acquire the lock before entering a critical section; releases when it leaves the critical section</a:t>
            </a:r>
          </a:p>
          <a:p>
            <a:pPr marL="0" indent="0">
              <a:buNone/>
            </a:pPr>
            <a:r>
              <a:rPr lang="en-GB" sz="2400" dirty="0" smtClean="0"/>
              <a:t>-calls to either acquire () or release() must be performed atomically</a:t>
            </a:r>
          </a:p>
          <a:p>
            <a:endParaRPr lang="en-IN"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572001" y="1524000"/>
            <a:ext cx="4572000" cy="3152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2141778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GB" dirty="0" err="1" smtClean="0"/>
              <a:t>Mutex</a:t>
            </a:r>
            <a:r>
              <a:rPr lang="en-GB" dirty="0" smtClean="0"/>
              <a:t> Locks</a:t>
            </a:r>
            <a:endParaRPr lang="en-IN" dirty="0"/>
          </a:p>
        </p:txBody>
      </p:sp>
      <p:sp>
        <p:nvSpPr>
          <p:cNvPr id="3" name="Content Placeholder 2"/>
          <p:cNvSpPr>
            <a:spLocks noGrp="1"/>
          </p:cNvSpPr>
          <p:nvPr>
            <p:ph idx="1"/>
          </p:nvPr>
        </p:nvSpPr>
        <p:spPr>
          <a:xfrm>
            <a:off x="457200" y="1219200"/>
            <a:ext cx="8229600" cy="4525963"/>
          </a:xfrm>
        </p:spPr>
        <p:txBody>
          <a:bodyPr>
            <a:normAutofit fontScale="92500" lnSpcReduction="20000"/>
          </a:bodyPr>
          <a:lstStyle/>
          <a:p>
            <a:r>
              <a:rPr lang="en-GB" dirty="0" smtClean="0"/>
              <a:t>Main disadvantage of </a:t>
            </a:r>
            <a:r>
              <a:rPr lang="en-GB" dirty="0" err="1" smtClean="0"/>
              <a:t>mutex</a:t>
            </a:r>
            <a:r>
              <a:rPr lang="en-GB" dirty="0" smtClean="0"/>
              <a:t> lock implementation is busy waiting</a:t>
            </a:r>
          </a:p>
          <a:p>
            <a:r>
              <a:rPr lang="en-GB" dirty="0" smtClean="0"/>
              <a:t>This leads to processes waiting to enter critical section to loop continuously in the call to acquire ()</a:t>
            </a:r>
          </a:p>
          <a:p>
            <a:r>
              <a:rPr lang="en-GB" dirty="0" smtClean="0"/>
              <a:t>This type of </a:t>
            </a:r>
            <a:r>
              <a:rPr lang="en-GB" dirty="0" err="1" smtClean="0"/>
              <a:t>mutex</a:t>
            </a:r>
            <a:r>
              <a:rPr lang="en-GB" dirty="0" smtClean="0"/>
              <a:t> lock is also called </a:t>
            </a:r>
            <a:r>
              <a:rPr lang="en-GB" b="1" dirty="0" smtClean="0">
                <a:solidFill>
                  <a:srgbClr val="C00000"/>
                </a:solidFill>
              </a:rPr>
              <a:t>spinlock</a:t>
            </a:r>
          </a:p>
          <a:p>
            <a:r>
              <a:rPr lang="en-GB" dirty="0" smtClean="0"/>
              <a:t>Spinlocks  are not required when a process waits on a lock and a context switch takes time</a:t>
            </a:r>
          </a:p>
          <a:p>
            <a:r>
              <a:rPr lang="en-GB" dirty="0" smtClean="0"/>
              <a:t>Spinlocks are useful when locks are expected to be held for short times</a:t>
            </a:r>
            <a:endParaRPr lang="en-IN" dirty="0"/>
          </a:p>
        </p:txBody>
      </p:sp>
    </p:spTree>
    <p:extLst>
      <p:ext uri="{BB962C8B-B14F-4D97-AF65-F5344CB8AC3E}">
        <p14:creationId xmlns:p14="http://schemas.microsoft.com/office/powerpoint/2010/main" xmlns="" val="12120219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GB" dirty="0" smtClean="0"/>
              <a:t>Semaphores</a:t>
            </a:r>
            <a:endParaRPr lang="en-IN" dirty="0"/>
          </a:p>
        </p:txBody>
      </p:sp>
      <p:sp>
        <p:nvSpPr>
          <p:cNvPr id="4" name="Rectangle 3">
            <a:extLst>
              <a:ext uri="{FF2B5EF4-FFF2-40B4-BE49-F238E27FC236}">
                <a16:creationId xmlns="" xmlns:a16="http://schemas.microsoft.com/office/drawing/2014/main" id="{D8E7E59E-3E80-43DF-9BC3-B07A6DD91591}"/>
              </a:ext>
            </a:extLst>
          </p:cNvPr>
          <p:cNvSpPr>
            <a:spLocks noGrp="1" noChangeArrowheads="1"/>
          </p:cNvSpPr>
          <p:nvPr>
            <p:ph idx="1"/>
          </p:nvPr>
        </p:nvSpPr>
        <p:spPr>
          <a:xfrm>
            <a:off x="457200" y="990600"/>
            <a:ext cx="8229600" cy="5105399"/>
          </a:xfrm>
        </p:spPr>
        <p:txBody>
          <a:bodyPr>
            <a:normAutofit fontScale="92500" lnSpcReduction="20000"/>
          </a:bodyPr>
          <a:lstStyle/>
          <a:p>
            <a:pPr>
              <a:lnSpc>
                <a:spcPct val="90000"/>
              </a:lnSpc>
            </a:pPr>
            <a:r>
              <a:rPr lang="en-US" altLang="en-US" sz="2200" dirty="0"/>
              <a:t>Synchronization tool that provides more sophisticated ways (than Mutex locks)  for processes to synchronize their activities.</a:t>
            </a:r>
            <a:endParaRPr lang="en-US" altLang="en-US" sz="2200" i="1" dirty="0">
              <a:solidFill>
                <a:schemeClr val="tx2"/>
              </a:solidFill>
            </a:endParaRPr>
          </a:p>
          <a:p>
            <a:pPr>
              <a:lnSpc>
                <a:spcPct val="90000"/>
              </a:lnSpc>
            </a:pPr>
            <a:r>
              <a:rPr lang="en-US" altLang="en-US" sz="2200" dirty="0"/>
              <a:t>Semaphore </a:t>
            </a:r>
            <a:r>
              <a:rPr lang="en-US" altLang="en-US" sz="2200" b="1" i="1" dirty="0"/>
              <a:t>S</a:t>
            </a:r>
            <a:r>
              <a:rPr lang="en-US" altLang="en-US" sz="2200" dirty="0"/>
              <a:t> – integer variable</a:t>
            </a:r>
          </a:p>
          <a:p>
            <a:pPr>
              <a:lnSpc>
                <a:spcPct val="90000"/>
              </a:lnSpc>
            </a:pPr>
            <a:r>
              <a:rPr lang="en-US" altLang="en-US" sz="2200" dirty="0"/>
              <a:t>Can only be accessed via two indivisible (atomic) operations</a:t>
            </a:r>
          </a:p>
          <a:p>
            <a:pPr lvl="1">
              <a:lnSpc>
                <a:spcPct val="90000"/>
              </a:lnSpc>
            </a:pPr>
            <a:r>
              <a:rPr lang="en-US" altLang="en-US" b="1" dirty="0">
                <a:solidFill>
                  <a:srgbClr val="000000"/>
                </a:solidFill>
                <a:latin typeface="Courier New" panose="02070309020205020404" pitchFamily="49" charset="0"/>
              </a:rPr>
              <a:t>wait()</a:t>
            </a:r>
            <a:r>
              <a:rPr lang="en-US" altLang="en-US" dirty="0">
                <a:solidFill>
                  <a:srgbClr val="000000"/>
                </a:solidFill>
              </a:rPr>
              <a:t> </a:t>
            </a:r>
            <a:r>
              <a:rPr lang="en-US" altLang="en-US" sz="2200" dirty="0">
                <a:solidFill>
                  <a:srgbClr val="000000"/>
                </a:solidFill>
              </a:rPr>
              <a:t>and</a:t>
            </a:r>
            <a:r>
              <a:rPr lang="en-US" altLang="en-US" sz="1600" dirty="0">
                <a:solidFill>
                  <a:srgbClr val="000000"/>
                </a:solidFill>
              </a:rPr>
              <a:t> </a:t>
            </a:r>
            <a:r>
              <a:rPr lang="en-US" altLang="en-US" b="1" dirty="0">
                <a:solidFill>
                  <a:srgbClr val="000000"/>
                </a:solidFill>
                <a:latin typeface="Courier New" panose="02070309020205020404" pitchFamily="49" charset="0"/>
              </a:rPr>
              <a:t>signal()</a:t>
            </a:r>
          </a:p>
          <a:p>
            <a:pPr lvl="2">
              <a:lnSpc>
                <a:spcPct val="90000"/>
              </a:lnSpc>
            </a:pPr>
            <a:r>
              <a:rPr lang="en-US" altLang="en-US" sz="2200" dirty="0"/>
              <a:t>Originally called </a:t>
            </a:r>
            <a:r>
              <a:rPr lang="en-US" altLang="en-US" b="1" dirty="0">
                <a:solidFill>
                  <a:srgbClr val="000000"/>
                </a:solidFill>
                <a:latin typeface="Courier New" panose="02070309020205020404" pitchFamily="49" charset="0"/>
              </a:rPr>
              <a:t>P()</a:t>
            </a:r>
            <a:r>
              <a:rPr lang="en-US" altLang="en-US" dirty="0"/>
              <a:t> </a:t>
            </a:r>
            <a:r>
              <a:rPr lang="en-US" altLang="en-US" sz="2200" dirty="0"/>
              <a:t>and</a:t>
            </a:r>
            <a:r>
              <a:rPr lang="en-US" altLang="en-US" sz="1600" dirty="0"/>
              <a:t> </a:t>
            </a:r>
            <a:r>
              <a:rPr lang="en-US" altLang="en-US" b="1" dirty="0">
                <a:solidFill>
                  <a:srgbClr val="000000"/>
                </a:solidFill>
                <a:latin typeface="Courier New" panose="02070309020205020404" pitchFamily="49" charset="0"/>
              </a:rPr>
              <a:t>V()</a:t>
            </a:r>
          </a:p>
          <a:p>
            <a:pPr>
              <a:lnSpc>
                <a:spcPct val="90000"/>
              </a:lnSpc>
            </a:pPr>
            <a:r>
              <a:rPr lang="en-US" altLang="en-US" sz="2200" dirty="0"/>
              <a:t>Definition of  the </a:t>
            </a:r>
            <a:r>
              <a:rPr lang="en-US" altLang="en-US" b="1" dirty="0">
                <a:solidFill>
                  <a:srgbClr val="000000"/>
                </a:solidFill>
                <a:latin typeface="Courier New" panose="02070309020205020404" pitchFamily="49" charset="0"/>
              </a:rPr>
              <a:t>wait() operation</a:t>
            </a:r>
          </a:p>
          <a:p>
            <a:pPr lvl="1">
              <a:lnSpc>
                <a:spcPct val="90000"/>
              </a:lnSpc>
              <a:buFont typeface="Monotype Sorts" pitchFamily="-84" charset="2"/>
              <a:buNone/>
            </a:pPr>
            <a:r>
              <a:rPr lang="en-US" altLang="en-US" b="1" dirty="0">
                <a:latin typeface="Courier New" panose="02070309020205020404" pitchFamily="49" charset="0"/>
                <a:sym typeface="Symbol" panose="05050102010706020507" pitchFamily="18" charset="2"/>
              </a:rPr>
              <a:t>wait(S)</a:t>
            </a:r>
            <a:r>
              <a:rPr lang="en-US" altLang="en-US" sz="1600" b="1" dirty="0">
                <a:latin typeface="Courier New" panose="02070309020205020404" pitchFamily="49" charset="0"/>
                <a:sym typeface="Symbol" panose="05050102010706020507" pitchFamily="18" charset="2"/>
              </a:rPr>
              <a:t> { </a:t>
            </a:r>
          </a:p>
          <a:p>
            <a:pPr lvl="1">
              <a:lnSpc>
                <a:spcPct val="90000"/>
              </a:lnSpc>
              <a:buFont typeface="Monotype Sorts" pitchFamily="-84" charset="2"/>
              <a:buNone/>
            </a:pPr>
            <a:r>
              <a:rPr lang="en-US" altLang="en-US" sz="1600" b="1" dirty="0">
                <a:latin typeface="Courier New" panose="02070309020205020404" pitchFamily="49" charset="0"/>
                <a:sym typeface="Symbol" panose="05050102010706020507" pitchFamily="18" charset="2"/>
              </a:rPr>
              <a:t>    </a:t>
            </a:r>
            <a:r>
              <a:rPr lang="en-US" altLang="en-US" sz="2200" b="1" dirty="0">
                <a:latin typeface="Courier New" panose="02070309020205020404" pitchFamily="49" charset="0"/>
                <a:sym typeface="Symbol" panose="05050102010706020507" pitchFamily="18" charset="2"/>
              </a:rPr>
              <a:t>while (S &lt;= 0)</a:t>
            </a:r>
          </a:p>
          <a:p>
            <a:pPr lvl="1">
              <a:lnSpc>
                <a:spcPct val="90000"/>
              </a:lnSpc>
              <a:buFont typeface="Monotype Sorts" pitchFamily="-84" charset="2"/>
              <a:buNone/>
            </a:pPr>
            <a:r>
              <a:rPr lang="en-US" altLang="en-US" sz="2200" b="1" dirty="0">
                <a:latin typeface="Courier New" panose="02070309020205020404" pitchFamily="49" charset="0"/>
                <a:sym typeface="Symbol" panose="05050102010706020507" pitchFamily="18" charset="2"/>
              </a:rPr>
              <a:t>       ; // busy wait</a:t>
            </a:r>
          </a:p>
          <a:p>
            <a:pPr lvl="1">
              <a:lnSpc>
                <a:spcPct val="90000"/>
              </a:lnSpc>
              <a:buFont typeface="Monotype Sorts" pitchFamily="-84" charset="2"/>
              <a:buNone/>
            </a:pPr>
            <a:r>
              <a:rPr lang="en-US" altLang="en-US" sz="2200" b="1" dirty="0">
                <a:latin typeface="Courier New" panose="02070309020205020404" pitchFamily="49" charset="0"/>
                <a:sym typeface="Symbol" panose="05050102010706020507" pitchFamily="18" charset="2"/>
              </a:rPr>
              <a:t>    S--;</a:t>
            </a:r>
          </a:p>
          <a:p>
            <a:pPr lvl="1">
              <a:lnSpc>
                <a:spcPct val="90000"/>
              </a:lnSpc>
              <a:buFont typeface="Monotype Sorts" pitchFamily="-84" charset="2"/>
              <a:buNone/>
            </a:pPr>
            <a:r>
              <a:rPr lang="en-US" altLang="en-US" sz="2200" b="1" dirty="0">
                <a:latin typeface="Courier New" panose="02070309020205020404" pitchFamily="49" charset="0"/>
                <a:sym typeface="Symbol" panose="05050102010706020507" pitchFamily="18" charset="2"/>
              </a:rPr>
              <a:t>}</a:t>
            </a:r>
          </a:p>
          <a:p>
            <a:pPr>
              <a:lnSpc>
                <a:spcPct val="90000"/>
              </a:lnSpc>
            </a:pPr>
            <a:r>
              <a:rPr lang="en-US" altLang="en-US" sz="2200" dirty="0"/>
              <a:t>Definition of  </a:t>
            </a:r>
            <a:r>
              <a:rPr lang="en-US" altLang="en-US" sz="1600" dirty="0"/>
              <a:t>the </a:t>
            </a:r>
            <a:r>
              <a:rPr lang="en-US" altLang="en-US" b="1" dirty="0">
                <a:solidFill>
                  <a:srgbClr val="000000"/>
                </a:solidFill>
                <a:latin typeface="Courier New" panose="02070309020205020404" pitchFamily="49" charset="0"/>
              </a:rPr>
              <a:t>signal() operation</a:t>
            </a:r>
            <a:endParaRPr lang="en-US" altLang="en-US" sz="1600" b="1" dirty="0">
              <a:latin typeface="Courier New" panose="02070309020205020404" pitchFamily="49" charset="0"/>
              <a:sym typeface="Symbol" panose="05050102010706020507" pitchFamily="18" charset="2"/>
            </a:endParaRPr>
          </a:p>
          <a:p>
            <a:pPr lvl="1">
              <a:lnSpc>
                <a:spcPct val="90000"/>
              </a:lnSpc>
              <a:buFont typeface="Monotype Sorts" pitchFamily="-84" charset="2"/>
              <a:buNone/>
            </a:pPr>
            <a:r>
              <a:rPr lang="en-US" altLang="en-US" b="1" dirty="0">
                <a:latin typeface="Courier New" panose="02070309020205020404" pitchFamily="49" charset="0"/>
                <a:sym typeface="Symbol" panose="05050102010706020507" pitchFamily="18" charset="2"/>
              </a:rPr>
              <a:t>signal(S)</a:t>
            </a:r>
            <a:r>
              <a:rPr lang="en-US" altLang="en-US" sz="1600" b="1" dirty="0">
                <a:latin typeface="Courier New" panose="02070309020205020404" pitchFamily="49" charset="0"/>
                <a:sym typeface="Symbol" panose="05050102010706020507" pitchFamily="18" charset="2"/>
              </a:rPr>
              <a:t> { </a:t>
            </a:r>
          </a:p>
          <a:p>
            <a:pPr lvl="1">
              <a:lnSpc>
                <a:spcPct val="90000"/>
              </a:lnSpc>
              <a:buFont typeface="Monotype Sorts" pitchFamily="-84" charset="2"/>
              <a:buNone/>
            </a:pPr>
            <a:r>
              <a:rPr lang="en-US" altLang="en-US" sz="2200" b="1" dirty="0">
                <a:latin typeface="Courier New" panose="02070309020205020404" pitchFamily="49" charset="0"/>
                <a:sym typeface="Symbol" panose="05050102010706020507" pitchFamily="18" charset="2"/>
              </a:rPr>
              <a:t>    S++;</a:t>
            </a:r>
          </a:p>
          <a:p>
            <a:pPr lvl="1">
              <a:lnSpc>
                <a:spcPct val="90000"/>
              </a:lnSpc>
              <a:buFont typeface="Monotype Sorts" pitchFamily="-84" charset="2"/>
              <a:buNone/>
            </a:pPr>
            <a:r>
              <a:rPr lang="en-US" altLang="en-US" sz="2200" b="1" dirty="0">
                <a:latin typeface="Courier New" panose="02070309020205020404" pitchFamily="49" charset="0"/>
                <a:sym typeface="Symbol" panose="05050102010706020507" pitchFamily="18" charset="2"/>
              </a:rPr>
              <a:t>}</a:t>
            </a:r>
          </a:p>
        </p:txBody>
      </p:sp>
    </p:spTree>
    <p:extLst>
      <p:ext uri="{BB962C8B-B14F-4D97-AF65-F5344CB8AC3E}">
        <p14:creationId xmlns:p14="http://schemas.microsoft.com/office/powerpoint/2010/main" xmlns="" val="20445508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GB" dirty="0" smtClean="0"/>
              <a:t>Semaphores</a:t>
            </a:r>
            <a:endParaRPr lang="en-IN" dirty="0"/>
          </a:p>
        </p:txBody>
      </p:sp>
      <p:sp>
        <p:nvSpPr>
          <p:cNvPr id="4" name="Rectangle 3">
            <a:extLst>
              <a:ext uri="{FF2B5EF4-FFF2-40B4-BE49-F238E27FC236}">
                <a16:creationId xmlns="" xmlns:a16="http://schemas.microsoft.com/office/drawing/2014/main" id="{FB8E9419-6392-4032-837A-E65A5DBEFCFA}"/>
              </a:ext>
            </a:extLst>
          </p:cNvPr>
          <p:cNvSpPr>
            <a:spLocks noGrp="1" noChangeArrowheads="1"/>
          </p:cNvSpPr>
          <p:nvPr>
            <p:ph idx="1"/>
          </p:nvPr>
        </p:nvSpPr>
        <p:spPr/>
        <p:txBody>
          <a:bodyPr>
            <a:normAutofit lnSpcReduction="10000"/>
          </a:bodyPr>
          <a:lstStyle/>
          <a:p>
            <a:pPr>
              <a:tabLst>
                <a:tab pos="2001838" algn="ctr"/>
                <a:tab pos="4513263" algn="ctr"/>
              </a:tabLst>
            </a:pPr>
            <a:r>
              <a:rPr lang="en-US" altLang="en-US" b="1" dirty="0">
                <a:solidFill>
                  <a:srgbClr val="006699"/>
                </a:solidFill>
                <a:latin typeface="+mj-lt"/>
              </a:rPr>
              <a:t>Counting semaphore</a:t>
            </a:r>
            <a:r>
              <a:rPr lang="en-US" altLang="en-US" b="1" dirty="0">
                <a:solidFill>
                  <a:srgbClr val="3366FF"/>
                </a:solidFill>
              </a:rPr>
              <a:t> </a:t>
            </a:r>
            <a:r>
              <a:rPr lang="en-US" altLang="en-US" dirty="0"/>
              <a:t>– integer value can range over an unrestricted domain</a:t>
            </a:r>
          </a:p>
          <a:p>
            <a:pPr>
              <a:tabLst>
                <a:tab pos="2001838" algn="ctr"/>
                <a:tab pos="4513263" algn="ctr"/>
              </a:tabLst>
            </a:pPr>
            <a:r>
              <a:rPr lang="en-US" altLang="en-US" b="1" dirty="0">
                <a:solidFill>
                  <a:srgbClr val="006699"/>
                </a:solidFill>
                <a:latin typeface="+mj-lt"/>
              </a:rPr>
              <a:t>Binary semaphore </a:t>
            </a:r>
            <a:r>
              <a:rPr lang="en-US" altLang="en-US" dirty="0"/>
              <a:t>– integer value can range only between 0 and 1</a:t>
            </a:r>
          </a:p>
          <a:p>
            <a:pPr lvl="1">
              <a:tabLst>
                <a:tab pos="2001838" algn="ctr"/>
                <a:tab pos="4513263" algn="ctr"/>
              </a:tabLst>
            </a:pPr>
            <a:r>
              <a:rPr lang="en-US" altLang="en-US" dirty="0">
                <a:sym typeface="MT Extra" panose="05050102010205020202" pitchFamily="18" charset="2"/>
              </a:rPr>
              <a:t>Same as a </a:t>
            </a:r>
            <a:r>
              <a:rPr lang="en-US" altLang="en-US" b="1" dirty="0">
                <a:solidFill>
                  <a:srgbClr val="006699"/>
                </a:solidFill>
                <a:latin typeface="+mj-lt"/>
                <a:sym typeface="MT Extra" panose="05050102010205020202" pitchFamily="18" charset="2"/>
              </a:rPr>
              <a:t>mutex lock</a:t>
            </a:r>
          </a:p>
          <a:p>
            <a:pPr>
              <a:tabLst>
                <a:tab pos="2001838" algn="ctr"/>
                <a:tab pos="4513263" algn="ctr"/>
              </a:tabLst>
            </a:pPr>
            <a:r>
              <a:rPr lang="en-US" altLang="en-US" dirty="0"/>
              <a:t>Can implement a counting semaphore </a:t>
            </a:r>
            <a:r>
              <a:rPr lang="en-US" altLang="en-US" b="1" i="1" dirty="0">
                <a:solidFill>
                  <a:srgbClr val="000000"/>
                </a:solidFill>
              </a:rPr>
              <a:t>S</a:t>
            </a:r>
            <a:r>
              <a:rPr lang="en-US" altLang="en-US" dirty="0"/>
              <a:t> as a binary semaphore</a:t>
            </a:r>
            <a:endParaRPr lang="en-US" altLang="en-US" b="1" dirty="0">
              <a:solidFill>
                <a:srgbClr val="3366FF"/>
              </a:solidFill>
            </a:endParaRPr>
          </a:p>
          <a:p>
            <a:pPr>
              <a:tabLst>
                <a:tab pos="2001838" algn="ctr"/>
                <a:tab pos="4513263" algn="ctr"/>
              </a:tabLst>
            </a:pPr>
            <a:r>
              <a:rPr lang="en-US" altLang="en-US" dirty="0">
                <a:sym typeface="MT Extra" panose="05050102010205020202" pitchFamily="18" charset="2"/>
              </a:rPr>
              <a:t>With semaphores we can solve various synchronization problems</a:t>
            </a:r>
          </a:p>
          <a:p>
            <a:pPr marL="0" indent="0">
              <a:buNone/>
              <a:tabLst>
                <a:tab pos="2001838" algn="ctr"/>
                <a:tab pos="4513263" algn="ctr"/>
              </a:tabLst>
            </a:pPr>
            <a:endParaRPr lang="en-US" altLang="en-US" sz="1600" b="1" i="1" baseline="-25000" dirty="0">
              <a:sym typeface="MT Extra" panose="05050102010205020202" pitchFamily="18" charset="2"/>
            </a:endParaRPr>
          </a:p>
        </p:txBody>
      </p:sp>
    </p:spTree>
    <p:extLst>
      <p:ext uri="{BB962C8B-B14F-4D97-AF65-F5344CB8AC3E}">
        <p14:creationId xmlns:p14="http://schemas.microsoft.com/office/powerpoint/2010/main" xmlns="" val="39571597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GB" dirty="0" smtClean="0"/>
              <a:t>Semaphores</a:t>
            </a:r>
            <a:endParaRPr lang="en-IN" dirty="0"/>
          </a:p>
        </p:txBody>
      </p:sp>
      <p:sp>
        <p:nvSpPr>
          <p:cNvPr id="4" name="Rectangle 3">
            <a:extLst>
              <a:ext uri="{FF2B5EF4-FFF2-40B4-BE49-F238E27FC236}">
                <a16:creationId xmlns="" xmlns:a16="http://schemas.microsoft.com/office/drawing/2014/main" id="{FB8E9419-6392-4032-837A-E65A5DBEFCFA}"/>
              </a:ext>
            </a:extLst>
          </p:cNvPr>
          <p:cNvSpPr>
            <a:spLocks noGrp="1" noChangeArrowheads="1"/>
          </p:cNvSpPr>
          <p:nvPr>
            <p:ph idx="1"/>
          </p:nvPr>
        </p:nvSpPr>
        <p:spPr/>
        <p:txBody>
          <a:bodyPr>
            <a:normAutofit fontScale="77500" lnSpcReduction="20000"/>
          </a:bodyPr>
          <a:lstStyle/>
          <a:p>
            <a:pPr>
              <a:tabLst>
                <a:tab pos="2001838" algn="ctr"/>
                <a:tab pos="4513263" algn="ctr"/>
              </a:tabLst>
            </a:pPr>
            <a:r>
              <a:rPr lang="en-US" altLang="en-US" dirty="0">
                <a:sym typeface="MT Extra" panose="05050102010205020202" pitchFamily="18" charset="2"/>
              </a:rPr>
              <a:t>Solution to the CS Problem</a:t>
            </a:r>
          </a:p>
          <a:p>
            <a:pPr lvl="1">
              <a:tabLst>
                <a:tab pos="2001838" algn="ctr"/>
                <a:tab pos="4513263" algn="ctr"/>
              </a:tabLst>
            </a:pPr>
            <a:r>
              <a:rPr lang="en-US" altLang="en-US" dirty="0">
                <a:sym typeface="MT Extra" panose="05050102010205020202" pitchFamily="18" charset="2"/>
              </a:rPr>
              <a:t>Create a semaphore “</a:t>
            </a:r>
            <a:r>
              <a:rPr lang="en-US" altLang="en-US" b="1" dirty="0">
                <a:solidFill>
                  <a:srgbClr val="000000"/>
                </a:solidFill>
                <a:latin typeface="Courier New" panose="02070309020205020404" pitchFamily="49" charset="0"/>
                <a:sym typeface="MT Extra" panose="05050102010205020202" pitchFamily="18" charset="2"/>
              </a:rPr>
              <a:t>mutex</a:t>
            </a:r>
            <a:r>
              <a:rPr lang="en-US" altLang="en-US" dirty="0">
                <a:sym typeface="MT Extra" panose="05050102010205020202" pitchFamily="18" charset="2"/>
              </a:rPr>
              <a:t>”</a:t>
            </a:r>
            <a:r>
              <a:rPr lang="en-US" altLang="ja-JP" dirty="0">
                <a:sym typeface="MT Extra" panose="05050102010205020202" pitchFamily="18" charset="2"/>
              </a:rPr>
              <a:t> initialized to 1 </a:t>
            </a:r>
          </a:p>
          <a:p>
            <a:pPr lvl="2">
              <a:buNone/>
              <a:tabLst>
                <a:tab pos="2001838" algn="ctr"/>
                <a:tab pos="4513263" algn="ctr"/>
              </a:tabLst>
            </a:pPr>
            <a:r>
              <a:rPr lang="en-US" altLang="en-US" b="1" dirty="0">
                <a:solidFill>
                  <a:srgbClr val="000000"/>
                </a:solidFill>
                <a:latin typeface="Courier New" panose="02070309020205020404" pitchFamily="49" charset="0"/>
                <a:sym typeface="MT Extra" panose="05050102010205020202" pitchFamily="18" charset="2"/>
              </a:rPr>
              <a:t>wait(mutex);</a:t>
            </a:r>
          </a:p>
          <a:p>
            <a:pPr lvl="2">
              <a:buNone/>
              <a:tabLst>
                <a:tab pos="2001838" algn="ctr"/>
                <a:tab pos="4513263" algn="ctr"/>
              </a:tabLst>
            </a:pPr>
            <a:r>
              <a:rPr lang="en-US" altLang="en-US" b="1" dirty="0">
                <a:solidFill>
                  <a:srgbClr val="000000"/>
                </a:solidFill>
                <a:latin typeface="Courier New" panose="02070309020205020404" pitchFamily="49" charset="0"/>
                <a:sym typeface="MT Extra" panose="05050102010205020202" pitchFamily="18" charset="2"/>
              </a:rPr>
              <a:t>   CS</a:t>
            </a:r>
          </a:p>
          <a:p>
            <a:pPr lvl="2">
              <a:buNone/>
              <a:tabLst>
                <a:tab pos="2001838" algn="ctr"/>
                <a:tab pos="4513263" algn="ctr"/>
              </a:tabLst>
            </a:pPr>
            <a:r>
              <a:rPr lang="en-US" altLang="en-US" b="1" dirty="0">
                <a:solidFill>
                  <a:srgbClr val="000000"/>
                </a:solidFill>
                <a:latin typeface="Courier New" panose="02070309020205020404" pitchFamily="49" charset="0"/>
                <a:sym typeface="MT Extra" panose="05050102010205020202" pitchFamily="18" charset="2"/>
              </a:rPr>
              <a:t>signal(mutex)</a:t>
            </a:r>
            <a:r>
              <a:rPr lang="en-US" altLang="en-US" b="1" dirty="0">
                <a:solidFill>
                  <a:srgbClr val="0000FF"/>
                </a:solidFill>
                <a:latin typeface="Courier New" panose="02070309020205020404" pitchFamily="49" charset="0"/>
                <a:sym typeface="MT Extra" panose="05050102010205020202" pitchFamily="18" charset="2"/>
              </a:rPr>
              <a:t>;</a:t>
            </a:r>
            <a:endParaRPr lang="en-US" altLang="en-US" dirty="0">
              <a:sym typeface="MT Extra" panose="05050102010205020202" pitchFamily="18" charset="2"/>
            </a:endParaRPr>
          </a:p>
          <a:p>
            <a:pPr>
              <a:tabLst>
                <a:tab pos="2001838" algn="ctr"/>
                <a:tab pos="4513263" algn="ctr"/>
              </a:tabLst>
            </a:pPr>
            <a:r>
              <a:rPr lang="en-US" altLang="en-US" dirty="0">
                <a:sym typeface="MT Extra" panose="05050102010205020202" pitchFamily="18" charset="2"/>
              </a:rPr>
              <a:t>Consider </a:t>
            </a:r>
            <a:r>
              <a:rPr lang="en-US" altLang="en-US" b="1" i="1" dirty="0">
                <a:sym typeface="MT Extra" panose="05050102010205020202" pitchFamily="18" charset="2"/>
              </a:rPr>
              <a:t>P</a:t>
            </a:r>
            <a:r>
              <a:rPr lang="en-US" altLang="en-US" b="1" i="1" baseline="-25000" dirty="0">
                <a:sym typeface="MT Extra" panose="05050102010205020202" pitchFamily="18" charset="2"/>
              </a:rPr>
              <a:t>1</a:t>
            </a:r>
            <a:r>
              <a:rPr lang="en-US" altLang="en-US" b="1" i="1" dirty="0">
                <a:sym typeface="MT Extra" panose="05050102010205020202" pitchFamily="18" charset="2"/>
              </a:rPr>
              <a:t> </a:t>
            </a:r>
            <a:r>
              <a:rPr lang="en-US" altLang="en-US" dirty="0">
                <a:sym typeface="MT Extra" panose="05050102010205020202" pitchFamily="18" charset="2"/>
              </a:rPr>
              <a:t> and </a:t>
            </a:r>
            <a:r>
              <a:rPr lang="en-US" altLang="en-US" b="1" i="1" dirty="0">
                <a:sym typeface="MT Extra" panose="05050102010205020202" pitchFamily="18" charset="2"/>
              </a:rPr>
              <a:t>P</a:t>
            </a:r>
            <a:r>
              <a:rPr lang="en-US" altLang="en-US" b="1" i="1" baseline="-25000" dirty="0">
                <a:sym typeface="MT Extra" panose="05050102010205020202" pitchFamily="18" charset="2"/>
              </a:rPr>
              <a:t>2</a:t>
            </a:r>
            <a:r>
              <a:rPr lang="en-US" altLang="en-US" dirty="0">
                <a:sym typeface="MT Extra" panose="05050102010205020202" pitchFamily="18" charset="2"/>
              </a:rPr>
              <a:t> that with two statements </a:t>
            </a:r>
            <a:r>
              <a:rPr lang="en-US" altLang="en-US" b="1" i="1" dirty="0">
                <a:sym typeface="MT Extra" panose="05050102010205020202" pitchFamily="18" charset="2"/>
              </a:rPr>
              <a:t>S</a:t>
            </a:r>
            <a:r>
              <a:rPr lang="en-US" altLang="en-US" b="1" i="1" baseline="-25000" dirty="0">
                <a:sym typeface="MT Extra" panose="05050102010205020202" pitchFamily="18" charset="2"/>
              </a:rPr>
              <a:t>1</a:t>
            </a:r>
            <a:r>
              <a:rPr lang="en-US" altLang="en-US" b="1" i="1" dirty="0">
                <a:sym typeface="MT Extra" panose="05050102010205020202" pitchFamily="18" charset="2"/>
              </a:rPr>
              <a:t> </a:t>
            </a:r>
            <a:r>
              <a:rPr lang="en-US" altLang="en-US" dirty="0">
                <a:sym typeface="MT Extra" panose="05050102010205020202" pitchFamily="18" charset="2"/>
              </a:rPr>
              <a:t>and</a:t>
            </a:r>
            <a:r>
              <a:rPr lang="en-US" altLang="en-US" b="1" i="1" dirty="0">
                <a:sym typeface="MT Extra" panose="05050102010205020202" pitchFamily="18" charset="2"/>
              </a:rPr>
              <a:t> S</a:t>
            </a:r>
            <a:r>
              <a:rPr lang="en-US" altLang="en-US" b="1" i="1" baseline="-25000" dirty="0">
                <a:sym typeface="MT Extra" panose="05050102010205020202" pitchFamily="18" charset="2"/>
              </a:rPr>
              <a:t>2    </a:t>
            </a:r>
            <a:r>
              <a:rPr lang="en-US" altLang="en-US" dirty="0">
                <a:sym typeface="MT Extra" panose="05050102010205020202" pitchFamily="18" charset="2"/>
              </a:rPr>
              <a:t>and the requirement </a:t>
            </a:r>
            <a:r>
              <a:rPr lang="en-US" altLang="en-US" b="1" i="1" dirty="0">
                <a:sym typeface="MT Extra" panose="05050102010205020202" pitchFamily="18" charset="2"/>
              </a:rPr>
              <a:t> </a:t>
            </a:r>
            <a:r>
              <a:rPr lang="en-US" altLang="en-US" dirty="0">
                <a:sym typeface="MT Extra" panose="05050102010205020202" pitchFamily="18" charset="2"/>
              </a:rPr>
              <a:t>that</a:t>
            </a:r>
            <a:r>
              <a:rPr lang="en-US" altLang="en-US" b="1" i="1" dirty="0">
                <a:sym typeface="MT Extra" panose="05050102010205020202" pitchFamily="18" charset="2"/>
              </a:rPr>
              <a:t> S</a:t>
            </a:r>
            <a:r>
              <a:rPr lang="en-US" altLang="en-US" b="1" i="1" baseline="-25000" dirty="0">
                <a:sym typeface="MT Extra" panose="05050102010205020202" pitchFamily="18" charset="2"/>
              </a:rPr>
              <a:t>1</a:t>
            </a:r>
            <a:r>
              <a:rPr lang="en-US" altLang="en-US" b="1" i="1" dirty="0">
                <a:sym typeface="MT Extra" panose="05050102010205020202" pitchFamily="18" charset="2"/>
              </a:rPr>
              <a:t> </a:t>
            </a:r>
            <a:r>
              <a:rPr lang="en-US" altLang="en-US" dirty="0">
                <a:sym typeface="MT Extra" panose="05050102010205020202" pitchFamily="18" charset="2"/>
              </a:rPr>
              <a:t>to happen before </a:t>
            </a:r>
            <a:r>
              <a:rPr lang="en-US" altLang="en-US" b="1" i="1" dirty="0">
                <a:sym typeface="MT Extra" panose="05050102010205020202" pitchFamily="18" charset="2"/>
              </a:rPr>
              <a:t>S</a:t>
            </a:r>
            <a:r>
              <a:rPr lang="en-US" altLang="en-US" b="1" i="1" baseline="-25000" dirty="0">
                <a:sym typeface="MT Extra" panose="05050102010205020202" pitchFamily="18" charset="2"/>
              </a:rPr>
              <a:t>2</a:t>
            </a:r>
          </a:p>
          <a:p>
            <a:pPr lvl="1">
              <a:tabLst>
                <a:tab pos="2001838" algn="ctr"/>
                <a:tab pos="4513263" algn="ctr"/>
              </a:tabLst>
            </a:pPr>
            <a:r>
              <a:rPr lang="en-US" altLang="en-US" dirty="0">
                <a:sym typeface="MT Extra" panose="05050102010205020202" pitchFamily="18" charset="2"/>
              </a:rPr>
              <a:t>Create a semaphore “</a:t>
            </a:r>
            <a:r>
              <a:rPr lang="en-US" altLang="ja-JP" b="1" dirty="0">
                <a:solidFill>
                  <a:srgbClr val="000000"/>
                </a:solidFill>
                <a:latin typeface="Courier New" panose="02070309020205020404" pitchFamily="49" charset="0"/>
                <a:sym typeface="MT Extra" panose="05050102010205020202" pitchFamily="18" charset="2"/>
              </a:rPr>
              <a:t>synch</a:t>
            </a:r>
            <a:r>
              <a:rPr lang="en-US" altLang="en-US" dirty="0">
                <a:sym typeface="MT Extra" panose="05050102010205020202" pitchFamily="18" charset="2"/>
              </a:rPr>
              <a:t>”</a:t>
            </a:r>
            <a:r>
              <a:rPr lang="en-US" altLang="ja-JP" dirty="0">
                <a:sym typeface="MT Extra" panose="05050102010205020202" pitchFamily="18" charset="2"/>
              </a:rPr>
              <a:t> initialized to 0 </a:t>
            </a:r>
          </a:p>
          <a:p>
            <a:pPr lvl="2">
              <a:buNone/>
              <a:tabLst>
                <a:tab pos="2001838" algn="ctr"/>
                <a:tab pos="4513263" algn="ctr"/>
              </a:tabLst>
            </a:pPr>
            <a:r>
              <a:rPr lang="en-US" altLang="en-US" b="1" dirty="0">
                <a:solidFill>
                  <a:srgbClr val="000000"/>
                </a:solidFill>
                <a:latin typeface="Courier New" panose="02070309020205020404" pitchFamily="49" charset="0"/>
                <a:sym typeface="MT Extra" panose="05050102010205020202" pitchFamily="18" charset="2"/>
              </a:rPr>
              <a:t>P1:</a:t>
            </a:r>
          </a:p>
          <a:p>
            <a:pPr lvl="2">
              <a:buNone/>
              <a:tabLst>
                <a:tab pos="2001838" algn="ctr"/>
                <a:tab pos="4513263" algn="ctr"/>
              </a:tabLst>
            </a:pPr>
            <a:r>
              <a:rPr lang="en-US" altLang="en-US" b="1" dirty="0">
                <a:solidFill>
                  <a:srgbClr val="000000"/>
                </a:solidFill>
                <a:latin typeface="Courier New" panose="02070309020205020404" pitchFamily="49" charset="0"/>
                <a:sym typeface="MT Extra" panose="05050102010205020202" pitchFamily="18" charset="2"/>
              </a:rPr>
              <a:t>   S</a:t>
            </a:r>
            <a:r>
              <a:rPr lang="en-US" altLang="en-US" b="1" baseline="-25000" dirty="0">
                <a:solidFill>
                  <a:srgbClr val="000000"/>
                </a:solidFill>
                <a:latin typeface="Courier New" panose="02070309020205020404" pitchFamily="49" charset="0"/>
                <a:sym typeface="MT Extra" panose="05050102010205020202" pitchFamily="18" charset="2"/>
              </a:rPr>
              <a:t>1</a:t>
            </a:r>
            <a:r>
              <a:rPr lang="en-US" altLang="en-US" b="1" dirty="0">
                <a:solidFill>
                  <a:srgbClr val="000000"/>
                </a:solidFill>
                <a:latin typeface="Courier New" panose="02070309020205020404" pitchFamily="49" charset="0"/>
                <a:sym typeface="MT Extra" panose="05050102010205020202" pitchFamily="18" charset="2"/>
              </a:rPr>
              <a:t>;</a:t>
            </a:r>
          </a:p>
          <a:p>
            <a:pPr lvl="2">
              <a:buNone/>
              <a:tabLst>
                <a:tab pos="2001838" algn="ctr"/>
                <a:tab pos="4513263" algn="ctr"/>
              </a:tabLst>
            </a:pPr>
            <a:r>
              <a:rPr lang="en-US" altLang="en-US" b="1" dirty="0">
                <a:solidFill>
                  <a:srgbClr val="000000"/>
                </a:solidFill>
                <a:latin typeface="Courier New" panose="02070309020205020404" pitchFamily="49" charset="0"/>
                <a:sym typeface="MT Extra" panose="05050102010205020202" pitchFamily="18" charset="2"/>
              </a:rPr>
              <a:t>   signal(synch);</a:t>
            </a:r>
          </a:p>
          <a:p>
            <a:pPr lvl="2">
              <a:buNone/>
              <a:tabLst>
                <a:tab pos="2001838" algn="ctr"/>
                <a:tab pos="4513263" algn="ctr"/>
              </a:tabLst>
            </a:pPr>
            <a:r>
              <a:rPr lang="en-US" altLang="en-US" b="1" dirty="0">
                <a:solidFill>
                  <a:srgbClr val="000000"/>
                </a:solidFill>
                <a:latin typeface="Courier New" panose="02070309020205020404" pitchFamily="49" charset="0"/>
                <a:sym typeface="MT Extra" panose="05050102010205020202" pitchFamily="18" charset="2"/>
              </a:rPr>
              <a:t>P2:</a:t>
            </a:r>
          </a:p>
          <a:p>
            <a:pPr lvl="2">
              <a:buNone/>
              <a:tabLst>
                <a:tab pos="2001838" algn="ctr"/>
                <a:tab pos="4513263" algn="ctr"/>
              </a:tabLst>
            </a:pPr>
            <a:r>
              <a:rPr lang="en-US" altLang="en-US" b="1" dirty="0">
                <a:solidFill>
                  <a:srgbClr val="000000"/>
                </a:solidFill>
                <a:latin typeface="Courier New" panose="02070309020205020404" pitchFamily="49" charset="0"/>
                <a:sym typeface="MT Extra" panose="05050102010205020202" pitchFamily="18" charset="2"/>
              </a:rPr>
              <a:t>   wait(synch)</a:t>
            </a:r>
            <a:r>
              <a:rPr lang="en-US" altLang="en-US" dirty="0">
                <a:solidFill>
                  <a:srgbClr val="0000FF"/>
                </a:solidFill>
                <a:sym typeface="MT Extra" panose="05050102010205020202" pitchFamily="18" charset="2"/>
              </a:rPr>
              <a:t>;</a:t>
            </a:r>
            <a:endParaRPr lang="en-US" altLang="en-US" b="1" dirty="0">
              <a:solidFill>
                <a:srgbClr val="000000"/>
              </a:solidFill>
              <a:latin typeface="Courier New" panose="02070309020205020404" pitchFamily="49" charset="0"/>
              <a:sym typeface="MT Extra" panose="05050102010205020202" pitchFamily="18" charset="2"/>
            </a:endParaRPr>
          </a:p>
          <a:p>
            <a:pPr lvl="2">
              <a:buNone/>
              <a:tabLst>
                <a:tab pos="2001838" algn="ctr"/>
                <a:tab pos="4513263" algn="ctr"/>
              </a:tabLst>
            </a:pPr>
            <a:r>
              <a:rPr lang="en-US" altLang="en-US" b="1" dirty="0">
                <a:solidFill>
                  <a:srgbClr val="000000"/>
                </a:solidFill>
                <a:latin typeface="Courier New" panose="02070309020205020404" pitchFamily="49" charset="0"/>
                <a:sym typeface="MT Extra" panose="05050102010205020202" pitchFamily="18" charset="2"/>
              </a:rPr>
              <a:t>   S</a:t>
            </a:r>
            <a:r>
              <a:rPr lang="en-US" altLang="en-US" b="1" baseline="-25000" dirty="0">
                <a:solidFill>
                  <a:srgbClr val="000000"/>
                </a:solidFill>
                <a:latin typeface="Courier New" panose="02070309020205020404" pitchFamily="49" charset="0"/>
                <a:sym typeface="MT Extra" panose="05050102010205020202" pitchFamily="18" charset="2"/>
              </a:rPr>
              <a:t>2</a:t>
            </a:r>
            <a:r>
              <a:rPr lang="en-US" altLang="en-US" b="1" dirty="0">
                <a:solidFill>
                  <a:srgbClr val="000000"/>
                </a:solidFill>
                <a:latin typeface="Courier New" panose="02070309020205020404" pitchFamily="49" charset="0"/>
                <a:sym typeface="MT Extra" panose="05050102010205020202" pitchFamily="18" charset="2"/>
              </a:rPr>
              <a:t>;</a:t>
            </a:r>
            <a:endParaRPr lang="en-US" altLang="en-US" dirty="0">
              <a:sym typeface="MT Extra" panose="05050102010205020202" pitchFamily="18" charset="2"/>
            </a:endParaRPr>
          </a:p>
          <a:p>
            <a:pPr>
              <a:tabLst>
                <a:tab pos="2001838" algn="ctr"/>
                <a:tab pos="4513263" algn="ctr"/>
              </a:tabLst>
            </a:pPr>
            <a:endParaRPr lang="en-US" altLang="en-US" sz="1600" b="1" i="1" baseline="-25000" dirty="0">
              <a:sym typeface="MT Extra" panose="05050102010205020202" pitchFamily="18" charset="2"/>
            </a:endParaRPr>
          </a:p>
        </p:txBody>
      </p:sp>
    </p:spTree>
    <p:extLst>
      <p:ext uri="{BB962C8B-B14F-4D97-AF65-F5344CB8AC3E}">
        <p14:creationId xmlns:p14="http://schemas.microsoft.com/office/powerpoint/2010/main" xmlns="" val="28848092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GB" dirty="0" smtClean="0"/>
              <a:t>Semaphores</a:t>
            </a:r>
            <a:endParaRPr lang="en-IN" dirty="0"/>
          </a:p>
        </p:txBody>
      </p:sp>
      <p:sp>
        <p:nvSpPr>
          <p:cNvPr id="4" name="Rectangle 3">
            <a:extLst>
              <a:ext uri="{FF2B5EF4-FFF2-40B4-BE49-F238E27FC236}">
                <a16:creationId xmlns="" xmlns:a16="http://schemas.microsoft.com/office/drawing/2014/main" id="{81C74B36-24EB-4A50-92A5-8C139CA647C1}"/>
              </a:ext>
            </a:extLst>
          </p:cNvPr>
          <p:cNvSpPr>
            <a:spLocks noGrp="1" noChangeArrowheads="1"/>
          </p:cNvSpPr>
          <p:nvPr>
            <p:ph idx="1"/>
          </p:nvPr>
        </p:nvSpPr>
        <p:spPr>
          <a:xfrm>
            <a:off x="457200" y="1371600"/>
            <a:ext cx="8229600" cy="4525963"/>
          </a:xfrm>
        </p:spPr>
        <p:txBody>
          <a:bodyPr>
            <a:normAutofit fontScale="77500" lnSpcReduction="20000"/>
          </a:bodyPr>
          <a:lstStyle/>
          <a:p>
            <a:r>
              <a:rPr lang="en-US" altLang="en-US" dirty="0"/>
              <a:t>Must guarantee that no two processes can execute  the </a:t>
            </a:r>
            <a:r>
              <a:rPr lang="en-US" altLang="en-US" sz="2000" b="1" dirty="0">
                <a:latin typeface="Courier New" panose="02070309020205020404" pitchFamily="49" charset="0"/>
              </a:rPr>
              <a:t>wait() </a:t>
            </a:r>
            <a:r>
              <a:rPr lang="en-US" altLang="en-US" dirty="0"/>
              <a:t>and </a:t>
            </a:r>
            <a:r>
              <a:rPr lang="en-US" altLang="en-US" sz="2000" b="1" dirty="0">
                <a:latin typeface="Courier New" panose="02070309020205020404" pitchFamily="49" charset="0"/>
              </a:rPr>
              <a:t>signal() </a:t>
            </a:r>
            <a:r>
              <a:rPr lang="en-US" altLang="en-US" dirty="0"/>
              <a:t>on the same semaphore at the same time</a:t>
            </a:r>
          </a:p>
          <a:p>
            <a:r>
              <a:rPr lang="en-US" altLang="en-US" dirty="0"/>
              <a:t>Thus, the implementation becomes the critical section problem where the </a:t>
            </a:r>
            <a:r>
              <a:rPr lang="en-US" altLang="en-US" sz="2000" b="1" dirty="0">
                <a:latin typeface="Courier New" panose="02070309020205020404" pitchFamily="49" charset="0"/>
              </a:rPr>
              <a:t>wait</a:t>
            </a:r>
            <a:r>
              <a:rPr lang="en-US" altLang="en-US" dirty="0"/>
              <a:t> and </a:t>
            </a:r>
            <a:r>
              <a:rPr lang="en-US" altLang="en-US" sz="2000" b="1" dirty="0">
                <a:latin typeface="Courier New" panose="02070309020205020404" pitchFamily="49" charset="0"/>
              </a:rPr>
              <a:t>signal</a:t>
            </a:r>
            <a:r>
              <a:rPr lang="en-US" altLang="en-US" dirty="0"/>
              <a:t> code are placed in the critical section</a:t>
            </a:r>
          </a:p>
          <a:p>
            <a:r>
              <a:rPr lang="en-US" altLang="en-US" dirty="0"/>
              <a:t>Could now have </a:t>
            </a:r>
            <a:r>
              <a:rPr lang="en-US" altLang="en-US" b="1" dirty="0">
                <a:solidFill>
                  <a:srgbClr val="006699"/>
                </a:solidFill>
                <a:latin typeface="+mj-lt"/>
              </a:rPr>
              <a:t>busy waiting </a:t>
            </a:r>
            <a:r>
              <a:rPr lang="en-US" altLang="en-US" dirty="0"/>
              <a:t>in critical section implementation</a:t>
            </a:r>
          </a:p>
          <a:p>
            <a:pPr lvl="1"/>
            <a:r>
              <a:rPr lang="en-US" altLang="en-US" dirty="0"/>
              <a:t>But implementation code is short</a:t>
            </a:r>
          </a:p>
          <a:p>
            <a:pPr lvl="1"/>
            <a:r>
              <a:rPr lang="en-US" altLang="en-US" dirty="0"/>
              <a:t>Little busy waiting if critical section rarely occupied</a:t>
            </a:r>
          </a:p>
          <a:p>
            <a:r>
              <a:rPr lang="en-US" altLang="en-US" dirty="0"/>
              <a:t>Note that applications may spend lots of time in critical sections and therefore this is not a good solution</a:t>
            </a:r>
          </a:p>
          <a:p>
            <a:pPr>
              <a:buFont typeface="Monotype Sorts" pitchFamily="-84" charset="2"/>
              <a:buNone/>
            </a:pPr>
            <a:r>
              <a:rPr lang="en-US" altLang="en-US" dirty="0"/>
              <a:t> </a:t>
            </a:r>
          </a:p>
          <a:p>
            <a:pPr lvl="1">
              <a:buFont typeface="Monotype Sorts" pitchFamily="-84" charset="2"/>
              <a:buNone/>
            </a:pPr>
            <a:endParaRPr lang="en-US" altLang="en-US" dirty="0"/>
          </a:p>
        </p:txBody>
      </p:sp>
    </p:spTree>
    <p:extLst>
      <p:ext uri="{BB962C8B-B14F-4D97-AF65-F5344CB8AC3E}">
        <p14:creationId xmlns:p14="http://schemas.microsoft.com/office/powerpoint/2010/main" xmlns="" val="18777913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Semaphore Implementation with no busy waiting</a:t>
            </a:r>
            <a:endParaRPr lang="en-IN" dirty="0"/>
          </a:p>
        </p:txBody>
      </p:sp>
      <p:sp>
        <p:nvSpPr>
          <p:cNvPr id="4" name="Rectangle 3">
            <a:extLst>
              <a:ext uri="{FF2B5EF4-FFF2-40B4-BE49-F238E27FC236}">
                <a16:creationId xmlns="" xmlns:a16="http://schemas.microsoft.com/office/drawing/2014/main" id="{9D87702A-689B-4A72-8F7D-2FB6350A3FC6}"/>
              </a:ext>
            </a:extLst>
          </p:cNvPr>
          <p:cNvSpPr>
            <a:spLocks noGrp="1" noChangeArrowheads="1"/>
          </p:cNvSpPr>
          <p:nvPr>
            <p:ph idx="1"/>
          </p:nvPr>
        </p:nvSpPr>
        <p:spPr>
          <a:xfrm>
            <a:off x="457200" y="1752600"/>
            <a:ext cx="8229600" cy="3733800"/>
          </a:xfrm>
        </p:spPr>
        <p:txBody>
          <a:bodyPr>
            <a:normAutofit fontScale="70000" lnSpcReduction="20000"/>
          </a:bodyPr>
          <a:lstStyle/>
          <a:p>
            <a:r>
              <a:rPr lang="en-US" altLang="en-US" dirty="0"/>
              <a:t>With each semaphore there is an associated waiting queue</a:t>
            </a:r>
          </a:p>
          <a:p>
            <a:r>
              <a:rPr lang="en-US" altLang="en-US" dirty="0"/>
              <a:t>Each entry in a waiting queue has two data items:</a:t>
            </a:r>
          </a:p>
          <a:p>
            <a:pPr lvl="1"/>
            <a:r>
              <a:rPr lang="en-US" altLang="en-US" dirty="0"/>
              <a:t> Value (of type integer)</a:t>
            </a:r>
          </a:p>
          <a:p>
            <a:pPr lvl="1"/>
            <a:r>
              <a:rPr lang="en-US" altLang="en-US" dirty="0"/>
              <a:t> Pointer to next record in the list</a:t>
            </a:r>
          </a:p>
          <a:p>
            <a:r>
              <a:rPr lang="en-US" altLang="en-US" dirty="0"/>
              <a:t>Two operations:</a:t>
            </a:r>
          </a:p>
          <a:p>
            <a:pPr lvl="1"/>
            <a:r>
              <a:rPr lang="en-US" altLang="en-US" b="1" dirty="0">
                <a:solidFill>
                  <a:srgbClr val="006699"/>
                </a:solidFill>
                <a:latin typeface="+mj-lt"/>
              </a:rPr>
              <a:t>block </a:t>
            </a:r>
            <a:r>
              <a:rPr lang="en-US" altLang="en-US" dirty="0"/>
              <a:t>– place the process invoking the operation on the appropriate waiting queue</a:t>
            </a:r>
          </a:p>
          <a:p>
            <a:pPr lvl="1"/>
            <a:r>
              <a:rPr lang="en-US" altLang="en-US" b="1" dirty="0">
                <a:solidFill>
                  <a:srgbClr val="006699"/>
                </a:solidFill>
                <a:latin typeface="+mj-lt"/>
              </a:rPr>
              <a:t>wakeup</a:t>
            </a:r>
            <a:r>
              <a:rPr lang="en-US" altLang="en-US" dirty="0">
                <a:solidFill>
                  <a:srgbClr val="3366FF"/>
                </a:solidFill>
              </a:rPr>
              <a:t> </a:t>
            </a:r>
            <a:r>
              <a:rPr lang="en-US" altLang="en-US" dirty="0"/>
              <a:t>– remove one of processes in the waiting queue and place it in the ready queue</a:t>
            </a:r>
          </a:p>
          <a:p>
            <a:pPr marL="0" indent="0">
              <a:buNone/>
            </a:pPr>
            <a:endParaRPr lang="en-US" altLang="en-US" dirty="0"/>
          </a:p>
          <a:p>
            <a:pPr lvl="1"/>
            <a:endParaRPr lang="en-US" altLang="en-US" dirty="0"/>
          </a:p>
          <a:p>
            <a:pPr>
              <a:buFont typeface="Monotype Sorts" pitchFamily="-84" charset="2"/>
              <a:buNone/>
            </a:pPr>
            <a:r>
              <a:rPr lang="en-US" altLang="en-US" dirty="0">
                <a:solidFill>
                  <a:srgbClr val="0000FF"/>
                </a:solidFill>
              </a:rPr>
              <a:t>                        </a:t>
            </a:r>
          </a:p>
        </p:txBody>
      </p:sp>
    </p:spTree>
    <p:extLst>
      <p:ext uri="{BB962C8B-B14F-4D97-AF65-F5344CB8AC3E}">
        <p14:creationId xmlns:p14="http://schemas.microsoft.com/office/powerpoint/2010/main" xmlns="" val="13597878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a:extLst>
              <a:ext uri="{FF2B5EF4-FFF2-40B4-BE49-F238E27FC236}">
                <a16:creationId xmlns="" xmlns:a16="http://schemas.microsoft.com/office/drawing/2014/main" id="{9D87702A-689B-4A72-8F7D-2FB6350A3FC6}"/>
              </a:ext>
            </a:extLst>
          </p:cNvPr>
          <p:cNvSpPr>
            <a:spLocks noGrp="1" noChangeArrowheads="1"/>
          </p:cNvSpPr>
          <p:nvPr>
            <p:ph idx="1"/>
          </p:nvPr>
        </p:nvSpPr>
        <p:spPr>
          <a:xfrm>
            <a:off x="861980" y="1078706"/>
            <a:ext cx="7582224" cy="4700588"/>
          </a:xfrm>
        </p:spPr>
        <p:txBody>
          <a:bodyPr>
            <a:normAutofit fontScale="92500" lnSpcReduction="10000"/>
          </a:bodyPr>
          <a:lstStyle/>
          <a:p>
            <a:endParaRPr lang="en-US" altLang="en-US" dirty="0"/>
          </a:p>
          <a:p>
            <a:r>
              <a:rPr lang="en-US" altLang="en-US" dirty="0"/>
              <a:t>Waiting queue</a:t>
            </a:r>
          </a:p>
          <a:p>
            <a:pPr marL="0" indent="0">
              <a:buNone/>
            </a:pPr>
            <a:r>
              <a:rPr lang="en-US" altLang="en-US" b="1" dirty="0">
                <a:latin typeface="Courier New" panose="02070309020205020404" pitchFamily="49" charset="0"/>
              </a:rPr>
              <a:t>    typedef struct { </a:t>
            </a:r>
          </a:p>
          <a:p>
            <a:pPr>
              <a:buFont typeface="Monotype Sorts" pitchFamily="-84" charset="2"/>
              <a:buNone/>
            </a:pPr>
            <a:r>
              <a:rPr lang="en-US" altLang="en-US" b="1" dirty="0">
                <a:latin typeface="Courier New" panose="02070309020205020404" pitchFamily="49" charset="0"/>
              </a:rPr>
              <a:t>   	</a:t>
            </a:r>
            <a:r>
              <a:rPr lang="en-US" altLang="en-US" b="1" dirty="0" err="1">
                <a:latin typeface="Courier New" panose="02070309020205020404" pitchFamily="49" charset="0"/>
              </a:rPr>
              <a:t>int</a:t>
            </a:r>
            <a:r>
              <a:rPr lang="en-US" altLang="en-US" b="1" dirty="0">
                <a:latin typeface="Courier New" panose="02070309020205020404" pitchFamily="49" charset="0"/>
              </a:rPr>
              <a:t> value; </a:t>
            </a:r>
          </a:p>
          <a:p>
            <a:pPr>
              <a:buFont typeface="Monotype Sorts" pitchFamily="-84" charset="2"/>
              <a:buNone/>
            </a:pPr>
            <a:r>
              <a:rPr lang="en-US" altLang="en-US" b="1" dirty="0">
                <a:latin typeface="Courier New" panose="02070309020205020404" pitchFamily="49" charset="0"/>
              </a:rPr>
              <a:t>   	struct process *list; </a:t>
            </a:r>
          </a:p>
          <a:p>
            <a:pPr>
              <a:buFont typeface="Monotype Sorts" pitchFamily="-84" charset="2"/>
              <a:buNone/>
            </a:pPr>
            <a:r>
              <a:rPr lang="en-US" altLang="en-US" b="1" dirty="0">
                <a:latin typeface="Courier New" panose="02070309020205020404" pitchFamily="49" charset="0"/>
              </a:rPr>
              <a:t>    } semaphore; </a:t>
            </a:r>
          </a:p>
          <a:p>
            <a:endParaRPr lang="en-US" altLang="en-US" dirty="0"/>
          </a:p>
          <a:p>
            <a:pPr lvl="1"/>
            <a:endParaRPr lang="en-US" altLang="en-US" dirty="0"/>
          </a:p>
          <a:p>
            <a:pPr>
              <a:buFont typeface="Monotype Sorts" pitchFamily="-84" charset="2"/>
              <a:buNone/>
            </a:pPr>
            <a:r>
              <a:rPr lang="en-US" altLang="en-US" dirty="0">
                <a:solidFill>
                  <a:srgbClr val="0000FF"/>
                </a:solidFill>
              </a:rPr>
              <a:t>                        </a:t>
            </a:r>
          </a:p>
        </p:txBody>
      </p:sp>
      <p:sp>
        <p:nvSpPr>
          <p:cNvPr id="4" name="Title 1"/>
          <p:cNvSpPr txBox="1">
            <a:spLocks/>
          </p:cNvSpPr>
          <p:nvPr/>
        </p:nvSpPr>
        <p:spPr>
          <a:xfrm>
            <a:off x="457200" y="304800"/>
            <a:ext cx="8229600" cy="1143000"/>
          </a:xfrm>
          <a:prstGeom prst="rect">
            <a:avLst/>
          </a:prstGeom>
        </p:spPr>
        <p:txBody>
          <a:bodyPr vert="horz" lIns="91440" tIns="45720" rIns="91440" bIns="45720" rtlCol="0" anchor="ctr">
            <a:normAutofit fontScale="90000" lnSpcReduction="20000"/>
          </a:bodyPr>
          <a:lstStyle>
            <a:lvl1pPr algn="ctr" defTabSz="914400" rtl="0" eaLnBrk="1" latinLnBrk="0" hangingPunct="1">
              <a:spcBef>
                <a:spcPct val="0"/>
              </a:spcBef>
              <a:buNone/>
              <a:defRPr sz="4400" kern="1200">
                <a:solidFill>
                  <a:schemeClr val="tx1"/>
                </a:solidFill>
                <a:latin typeface="Bahnschrift" pitchFamily="34" charset="0"/>
                <a:ea typeface="+mj-ea"/>
                <a:cs typeface="+mj-cs"/>
              </a:defRPr>
            </a:lvl1pPr>
          </a:lstStyle>
          <a:p>
            <a:r>
              <a:rPr lang="en-GB" dirty="0" smtClean="0"/>
              <a:t>Semaphore Implementation with no busy waiting</a:t>
            </a:r>
            <a:endParaRPr lang="en-IN" dirty="0"/>
          </a:p>
        </p:txBody>
      </p:sp>
    </p:spTree>
    <p:extLst>
      <p:ext uri="{BB962C8B-B14F-4D97-AF65-F5344CB8AC3E}">
        <p14:creationId xmlns:p14="http://schemas.microsoft.com/office/powerpoint/2010/main" xmlns="" val="39287157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3">
            <a:extLst>
              <a:ext uri="{FF2B5EF4-FFF2-40B4-BE49-F238E27FC236}">
                <a16:creationId xmlns="" xmlns:a16="http://schemas.microsoft.com/office/drawing/2014/main" id="{E98F4248-9756-4C5B-BA54-44B5C180256E}"/>
              </a:ext>
            </a:extLst>
          </p:cNvPr>
          <p:cNvSpPr>
            <a:spLocks noGrp="1" noChangeArrowheads="1"/>
          </p:cNvSpPr>
          <p:nvPr>
            <p:ph idx="1"/>
          </p:nvPr>
        </p:nvSpPr>
        <p:spPr>
          <a:xfrm>
            <a:off x="1295400" y="1143000"/>
            <a:ext cx="6122987" cy="5029200"/>
          </a:xfrm>
        </p:spPr>
        <p:txBody>
          <a:bodyPr/>
          <a:lstStyle/>
          <a:p>
            <a:pPr marL="0" indent="0">
              <a:buFont typeface="Monotype Sorts" pitchFamily="-84" charset="2"/>
              <a:buNone/>
            </a:pPr>
            <a:endParaRPr lang="en-US" altLang="en-US" sz="1400" b="1" dirty="0">
              <a:latin typeface="Courier New" panose="02070309020205020404" pitchFamily="49" charset="0"/>
            </a:endParaRPr>
          </a:p>
          <a:p>
            <a:pPr marL="0" indent="0">
              <a:buFont typeface="Monotype Sorts" pitchFamily="-84" charset="2"/>
              <a:buNone/>
            </a:pPr>
            <a:r>
              <a:rPr lang="en-US" altLang="en-US" sz="1600" b="1" dirty="0">
                <a:latin typeface="Courier New" panose="02070309020205020404" pitchFamily="49" charset="0"/>
              </a:rPr>
              <a:t>wait(semaphore *S) { </a:t>
            </a:r>
          </a:p>
          <a:p>
            <a:pPr marL="0" indent="0">
              <a:buFont typeface="Monotype Sorts" pitchFamily="-84" charset="2"/>
              <a:buNone/>
            </a:pPr>
            <a:r>
              <a:rPr lang="en-US" altLang="en-US" sz="1600" b="1" dirty="0">
                <a:latin typeface="Courier New" panose="02070309020205020404" pitchFamily="49" charset="0"/>
              </a:rPr>
              <a:t>   S-&gt;value--; </a:t>
            </a:r>
          </a:p>
          <a:p>
            <a:pPr marL="0" indent="0">
              <a:buFont typeface="Monotype Sorts" pitchFamily="-84" charset="2"/>
              <a:buNone/>
            </a:pPr>
            <a:r>
              <a:rPr lang="en-US" altLang="en-US" sz="1600" b="1" dirty="0">
                <a:latin typeface="Courier New" panose="02070309020205020404" pitchFamily="49" charset="0"/>
              </a:rPr>
              <a:t>   if (S-&gt;value &lt; 0) {</a:t>
            </a:r>
            <a:br>
              <a:rPr lang="en-US" altLang="en-US" sz="1600" b="1" dirty="0">
                <a:latin typeface="Courier New" panose="02070309020205020404" pitchFamily="49" charset="0"/>
              </a:rPr>
            </a:br>
            <a:r>
              <a:rPr lang="en-US" altLang="en-US" sz="1600" b="1" dirty="0">
                <a:latin typeface="Courier New" panose="02070309020205020404" pitchFamily="49" charset="0"/>
              </a:rPr>
              <a:t>      add this process to S-&gt;list; </a:t>
            </a:r>
          </a:p>
          <a:p>
            <a:pPr marL="0" indent="0">
              <a:buFont typeface="Monotype Sorts" pitchFamily="-84" charset="2"/>
              <a:buNone/>
            </a:pPr>
            <a:r>
              <a:rPr lang="en-US" altLang="en-US" sz="1600" b="1" dirty="0">
                <a:latin typeface="Courier New" panose="02070309020205020404" pitchFamily="49" charset="0"/>
              </a:rPr>
              <a:t>      block(); </a:t>
            </a:r>
          </a:p>
          <a:p>
            <a:pPr marL="0" indent="0">
              <a:buFont typeface="Monotype Sorts" pitchFamily="-84" charset="2"/>
              <a:buNone/>
            </a:pPr>
            <a:r>
              <a:rPr lang="en-US" altLang="en-US" sz="1600" b="1" dirty="0">
                <a:latin typeface="Courier New" panose="02070309020205020404" pitchFamily="49" charset="0"/>
              </a:rPr>
              <a:t>   } </a:t>
            </a:r>
          </a:p>
          <a:p>
            <a:pPr marL="0" indent="0">
              <a:buFont typeface="Monotype Sorts" pitchFamily="-84" charset="2"/>
              <a:buNone/>
            </a:pPr>
            <a:r>
              <a:rPr lang="en-US" altLang="en-US" sz="1600" b="1" dirty="0">
                <a:latin typeface="Courier New" panose="02070309020205020404" pitchFamily="49" charset="0"/>
              </a:rPr>
              <a:t>}</a:t>
            </a:r>
          </a:p>
          <a:p>
            <a:pPr marL="0" indent="0">
              <a:buFont typeface="Monotype Sorts" pitchFamily="-84" charset="2"/>
              <a:buNone/>
            </a:pPr>
            <a:endParaRPr lang="en-US" altLang="en-US" sz="1600" b="1" dirty="0">
              <a:latin typeface="Courier New" panose="02070309020205020404" pitchFamily="49" charset="0"/>
            </a:endParaRPr>
          </a:p>
          <a:p>
            <a:pPr marL="0" indent="0">
              <a:buFont typeface="Monotype Sorts" pitchFamily="-84" charset="2"/>
              <a:buNone/>
            </a:pPr>
            <a:r>
              <a:rPr lang="en-US" altLang="en-US" sz="1600" b="1" dirty="0">
                <a:latin typeface="Courier New" panose="02070309020205020404" pitchFamily="49" charset="0"/>
              </a:rPr>
              <a:t>signal(semaphore *S) { </a:t>
            </a:r>
          </a:p>
          <a:p>
            <a:pPr marL="0" indent="0">
              <a:buFont typeface="Monotype Sorts" pitchFamily="-84" charset="2"/>
              <a:buNone/>
            </a:pPr>
            <a:r>
              <a:rPr lang="en-US" altLang="en-US" sz="1600" b="1" dirty="0">
                <a:latin typeface="Courier New" panose="02070309020205020404" pitchFamily="49" charset="0"/>
              </a:rPr>
              <a:t>   S-&gt;value++; </a:t>
            </a:r>
          </a:p>
          <a:p>
            <a:pPr marL="0" indent="0">
              <a:buFont typeface="Monotype Sorts" pitchFamily="-84" charset="2"/>
              <a:buNone/>
            </a:pPr>
            <a:r>
              <a:rPr lang="en-US" altLang="en-US" sz="1600" b="1" dirty="0">
                <a:latin typeface="Courier New" panose="02070309020205020404" pitchFamily="49" charset="0"/>
              </a:rPr>
              <a:t>   if (S-&gt;value &lt;= 0) {</a:t>
            </a:r>
            <a:br>
              <a:rPr lang="en-US" altLang="en-US" sz="1600" b="1" dirty="0">
                <a:latin typeface="Courier New" panose="02070309020205020404" pitchFamily="49" charset="0"/>
              </a:rPr>
            </a:br>
            <a:r>
              <a:rPr lang="en-US" altLang="en-US" sz="1600" b="1" dirty="0">
                <a:latin typeface="Courier New" panose="02070309020205020404" pitchFamily="49" charset="0"/>
              </a:rPr>
              <a:t>      remove a process P from S-&gt;list; </a:t>
            </a:r>
          </a:p>
          <a:p>
            <a:pPr marL="0" indent="0">
              <a:buFont typeface="Monotype Sorts" pitchFamily="-84" charset="2"/>
              <a:buNone/>
            </a:pPr>
            <a:r>
              <a:rPr lang="en-US" altLang="en-US" sz="1600" b="1" dirty="0">
                <a:latin typeface="Courier New" panose="02070309020205020404" pitchFamily="49" charset="0"/>
              </a:rPr>
              <a:t>      wakeup(P); </a:t>
            </a:r>
          </a:p>
          <a:p>
            <a:pPr marL="0" indent="0">
              <a:buFont typeface="Monotype Sorts" pitchFamily="-84" charset="2"/>
              <a:buNone/>
            </a:pPr>
            <a:r>
              <a:rPr lang="en-US" altLang="en-US" sz="1600" b="1" dirty="0">
                <a:latin typeface="Courier New" panose="02070309020205020404" pitchFamily="49" charset="0"/>
              </a:rPr>
              <a:t>   } </a:t>
            </a:r>
          </a:p>
          <a:p>
            <a:pPr marL="0" indent="0">
              <a:buFont typeface="Monotype Sorts" pitchFamily="-84" charset="2"/>
              <a:buNone/>
            </a:pPr>
            <a:r>
              <a:rPr lang="en-US" altLang="en-US" sz="1600" b="1" dirty="0">
                <a:latin typeface="Courier New" panose="02070309020205020404" pitchFamily="49" charset="0"/>
              </a:rPr>
              <a:t>} </a:t>
            </a:r>
          </a:p>
        </p:txBody>
      </p:sp>
      <p:sp>
        <p:nvSpPr>
          <p:cNvPr id="4" name="Title 1"/>
          <p:cNvSpPr>
            <a:spLocks noGrp="1"/>
          </p:cNvSpPr>
          <p:nvPr>
            <p:ph type="title"/>
          </p:nvPr>
        </p:nvSpPr>
        <p:spPr>
          <a:xfrm>
            <a:off x="457200" y="152400"/>
            <a:ext cx="8229600" cy="1143000"/>
          </a:xfrm>
        </p:spPr>
        <p:txBody>
          <a:bodyPr>
            <a:normAutofit fontScale="90000"/>
          </a:bodyPr>
          <a:lstStyle/>
          <a:p>
            <a:r>
              <a:rPr lang="en-GB" dirty="0" smtClean="0"/>
              <a:t>Semaphore Implementation with no busy waiting</a:t>
            </a:r>
            <a:endParaRPr lang="en-IN" dirty="0"/>
          </a:p>
        </p:txBody>
      </p:sp>
    </p:spTree>
    <p:extLst>
      <p:ext uri="{BB962C8B-B14F-4D97-AF65-F5344CB8AC3E}">
        <p14:creationId xmlns:p14="http://schemas.microsoft.com/office/powerpoint/2010/main" xmlns="" val="28862633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a:extLst>
              <a:ext uri="{FF2B5EF4-FFF2-40B4-BE49-F238E27FC236}">
                <a16:creationId xmlns="" xmlns:a16="http://schemas.microsoft.com/office/drawing/2014/main" id="{DB5CD8E6-87F9-4726-9621-AFEDA885C08D}"/>
              </a:ext>
            </a:extLst>
          </p:cNvPr>
          <p:cNvSpPr>
            <a:spLocks noGrp="1" noChangeArrowheads="1"/>
          </p:cNvSpPr>
          <p:nvPr>
            <p:ph type="title"/>
          </p:nvPr>
        </p:nvSpPr>
        <p:spPr>
          <a:xfrm>
            <a:off x="923925" y="175869"/>
            <a:ext cx="7762875" cy="576263"/>
          </a:xfrm>
        </p:spPr>
        <p:txBody>
          <a:bodyPr>
            <a:normAutofit fontScale="90000"/>
          </a:bodyPr>
          <a:lstStyle/>
          <a:p>
            <a:pPr eaLnBrk="1" hangingPunct="1"/>
            <a:r>
              <a:rPr lang="en-US" altLang="en-US" dirty="0"/>
              <a:t>Problems with Semaphores</a:t>
            </a:r>
          </a:p>
        </p:txBody>
      </p:sp>
      <p:sp>
        <p:nvSpPr>
          <p:cNvPr id="57346" name="Rectangle 3">
            <a:extLst>
              <a:ext uri="{FF2B5EF4-FFF2-40B4-BE49-F238E27FC236}">
                <a16:creationId xmlns="" xmlns:a16="http://schemas.microsoft.com/office/drawing/2014/main" id="{5ED238E1-E3E6-41E4-AE23-2237E43D6AD6}"/>
              </a:ext>
            </a:extLst>
          </p:cNvPr>
          <p:cNvSpPr>
            <a:spLocks noGrp="1" noChangeArrowheads="1"/>
          </p:cNvSpPr>
          <p:nvPr>
            <p:ph idx="1"/>
          </p:nvPr>
        </p:nvSpPr>
        <p:spPr>
          <a:xfrm>
            <a:off x="838200" y="1143000"/>
            <a:ext cx="6959600" cy="4860925"/>
          </a:xfrm>
        </p:spPr>
        <p:txBody>
          <a:bodyPr>
            <a:normAutofit lnSpcReduction="10000"/>
          </a:bodyPr>
          <a:lstStyle/>
          <a:p>
            <a:r>
              <a:rPr lang="en-US" altLang="en-US" dirty="0"/>
              <a:t> </a:t>
            </a:r>
            <a:r>
              <a:rPr lang="en-US" altLang="en-US" sz="2400" dirty="0"/>
              <a:t>Incorrect use of semaphore operations:</a:t>
            </a:r>
            <a:br>
              <a:rPr lang="en-US" altLang="en-US" sz="2400" dirty="0"/>
            </a:br>
            <a:endParaRPr lang="en-US" altLang="en-US" sz="2400" dirty="0"/>
          </a:p>
          <a:p>
            <a:pPr lvl="1"/>
            <a:r>
              <a:rPr lang="en-US" altLang="en-US" sz="2400" dirty="0"/>
              <a:t> </a:t>
            </a:r>
            <a:r>
              <a:rPr lang="en-US" altLang="en-US" sz="2400" b="1" dirty="0">
                <a:latin typeface="Courier New" panose="02070309020205020404" pitchFamily="49" charset="0"/>
                <a:cs typeface="Courier New" panose="02070309020205020404" pitchFamily="49" charset="0"/>
              </a:rPr>
              <a:t>signal(mutex)  ….  wait(mutex)</a:t>
            </a:r>
            <a:br>
              <a:rPr lang="en-US" altLang="en-US" sz="2400" b="1" dirty="0">
                <a:latin typeface="Courier New" panose="02070309020205020404" pitchFamily="49" charset="0"/>
                <a:cs typeface="Courier New" panose="02070309020205020404" pitchFamily="49" charset="0"/>
              </a:rPr>
            </a:br>
            <a:endParaRPr lang="en-US" altLang="en-US" sz="2400" b="1" dirty="0">
              <a:latin typeface="Courier New" panose="02070309020205020404" pitchFamily="49" charset="0"/>
              <a:cs typeface="Courier New" panose="02070309020205020404" pitchFamily="49" charset="0"/>
            </a:endParaRPr>
          </a:p>
          <a:p>
            <a:pPr lvl="1"/>
            <a:r>
              <a:rPr lang="en-US" altLang="en-US" sz="2400" dirty="0"/>
              <a:t> </a:t>
            </a:r>
            <a:r>
              <a:rPr lang="en-US" altLang="en-US" sz="2400" b="1" dirty="0">
                <a:latin typeface="Courier New" panose="02070309020205020404" pitchFamily="49" charset="0"/>
                <a:cs typeface="Courier New" panose="02070309020205020404" pitchFamily="49" charset="0"/>
              </a:rPr>
              <a:t>wait(mutex)  …  wait(mutex)</a:t>
            </a:r>
          </a:p>
          <a:p>
            <a:pPr lvl="1"/>
            <a:endParaRPr lang="en-US" altLang="en-US" sz="2400" b="1" dirty="0">
              <a:latin typeface="Courier New" panose="02070309020205020404" pitchFamily="49" charset="0"/>
              <a:cs typeface="Courier New" panose="02070309020205020404" pitchFamily="49" charset="0"/>
            </a:endParaRPr>
          </a:p>
          <a:p>
            <a:pPr lvl="1"/>
            <a:r>
              <a:rPr lang="en-US" altLang="en-US" sz="2400" dirty="0"/>
              <a:t> Omitting  of </a:t>
            </a:r>
            <a:r>
              <a:rPr lang="en-US" altLang="en-US" sz="2400" b="1" dirty="0">
                <a:latin typeface="Courier New" panose="02070309020205020404" pitchFamily="49" charset="0"/>
                <a:cs typeface="Courier New" panose="02070309020205020404" pitchFamily="49" charset="0"/>
              </a:rPr>
              <a:t>wait (mutex) </a:t>
            </a:r>
            <a:r>
              <a:rPr lang="en-US" altLang="en-US" sz="2400" dirty="0"/>
              <a:t>and/or </a:t>
            </a:r>
            <a:r>
              <a:rPr lang="en-US" altLang="en-US" sz="2400" b="1" dirty="0">
                <a:latin typeface="Courier New" panose="02070309020205020404" pitchFamily="49" charset="0"/>
                <a:cs typeface="Courier New" panose="02070309020205020404" pitchFamily="49" charset="0"/>
              </a:rPr>
              <a:t>signal (mutex)</a:t>
            </a:r>
            <a:endParaRPr lang="en-US" altLang="en-US" sz="2400" dirty="0"/>
          </a:p>
          <a:p>
            <a:pPr lvl="1"/>
            <a:endParaRPr lang="en-US" altLang="en-US" sz="2400" dirty="0"/>
          </a:p>
          <a:p>
            <a:r>
              <a:rPr lang="en-US" altLang="en-US" sz="2400" dirty="0"/>
              <a:t>These – and others – are examples of what can occur when semaphores and other synchronization tools are used incorrectly.</a:t>
            </a:r>
          </a:p>
          <a:p>
            <a:endParaRPr lang="en-US" altLang="en-US" dirty="0"/>
          </a:p>
          <a:p>
            <a:endParaRPr lang="en-US" altLang="en-US" dirty="0"/>
          </a:p>
          <a:p>
            <a:endParaRPr lang="en-US" altLang="en-US" dirty="0"/>
          </a:p>
        </p:txBody>
      </p:sp>
    </p:spTree>
    <p:extLst>
      <p:ext uri="{BB962C8B-B14F-4D97-AF65-F5344CB8AC3E}">
        <p14:creationId xmlns:p14="http://schemas.microsoft.com/office/powerpoint/2010/main" xmlns="" val="4059675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lstStyle/>
          <a:p>
            <a:r>
              <a:rPr lang="en-GB" dirty="0" smtClean="0"/>
              <a:t>Critical Section Problem</a:t>
            </a:r>
            <a:endParaRPr lang="en-IN" dirty="0"/>
          </a:p>
        </p:txBody>
      </p:sp>
      <p:sp>
        <p:nvSpPr>
          <p:cNvPr id="4" name="Content Placeholder 3"/>
          <p:cNvSpPr>
            <a:spLocks noGrp="1"/>
          </p:cNvSpPr>
          <p:nvPr>
            <p:ph idx="1"/>
          </p:nvPr>
        </p:nvSpPr>
        <p:spPr/>
        <p:txBody>
          <a:bodyPr/>
          <a:lstStyle/>
          <a:p>
            <a:r>
              <a:rPr lang="en-GB" dirty="0"/>
              <a:t>n</a:t>
            </a:r>
            <a:r>
              <a:rPr lang="en-GB" dirty="0" smtClean="0"/>
              <a:t> cooperating processes are there all competing to use shared resources</a:t>
            </a:r>
          </a:p>
          <a:p>
            <a:r>
              <a:rPr lang="en-GB" dirty="0" smtClean="0"/>
              <a:t>Each process has a </a:t>
            </a:r>
            <a:r>
              <a:rPr lang="en-GB" dirty="0"/>
              <a:t>c</a:t>
            </a:r>
            <a:r>
              <a:rPr lang="en-GB" dirty="0" smtClean="0"/>
              <a:t>ode segment, called critical segment, in which the shared data is accessed.</a:t>
            </a:r>
          </a:p>
          <a:p>
            <a:r>
              <a:rPr lang="en-GB" dirty="0" smtClean="0"/>
              <a:t>When one process is accessing its critical section, no other process is allowed to execute in its critical section</a:t>
            </a:r>
            <a:endParaRPr lang="en-IN" dirty="0"/>
          </a:p>
        </p:txBody>
      </p:sp>
    </p:spTree>
    <p:extLst>
      <p:ext uri="{BB962C8B-B14F-4D97-AF65-F5344CB8AC3E}">
        <p14:creationId xmlns:p14="http://schemas.microsoft.com/office/powerpoint/2010/main" xmlns="" val="19845903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a:extLst>
              <a:ext uri="{FF2B5EF4-FFF2-40B4-BE49-F238E27FC236}">
                <a16:creationId xmlns="" xmlns:a16="http://schemas.microsoft.com/office/drawing/2014/main" id="{D8EF5652-864F-45D9-B03A-C5641C84E4D5}"/>
              </a:ext>
            </a:extLst>
          </p:cNvPr>
          <p:cNvSpPr>
            <a:spLocks noGrp="1" noChangeArrowheads="1"/>
          </p:cNvSpPr>
          <p:nvPr>
            <p:ph type="title"/>
          </p:nvPr>
        </p:nvSpPr>
        <p:spPr>
          <a:xfrm>
            <a:off x="457200" y="222868"/>
            <a:ext cx="8229600" cy="576262"/>
          </a:xfrm>
        </p:spPr>
        <p:txBody>
          <a:bodyPr>
            <a:normAutofit fontScale="90000"/>
          </a:bodyPr>
          <a:lstStyle/>
          <a:p>
            <a:pPr eaLnBrk="1" hangingPunct="1"/>
            <a:r>
              <a:rPr lang="en-US" altLang="en-US" dirty="0"/>
              <a:t>Monitors</a:t>
            </a:r>
          </a:p>
        </p:txBody>
      </p:sp>
      <p:sp>
        <p:nvSpPr>
          <p:cNvPr id="59394" name="Rectangle 3">
            <a:extLst>
              <a:ext uri="{FF2B5EF4-FFF2-40B4-BE49-F238E27FC236}">
                <a16:creationId xmlns="" xmlns:a16="http://schemas.microsoft.com/office/drawing/2014/main" id="{FD3AB3C2-A7A5-4526-A61F-5C1CB7C4C0BB}"/>
              </a:ext>
            </a:extLst>
          </p:cNvPr>
          <p:cNvSpPr>
            <a:spLocks noGrp="1" noChangeArrowheads="1"/>
          </p:cNvSpPr>
          <p:nvPr>
            <p:ph idx="1"/>
          </p:nvPr>
        </p:nvSpPr>
        <p:spPr>
          <a:xfrm>
            <a:off x="855663" y="1209675"/>
            <a:ext cx="7691178" cy="4860925"/>
          </a:xfrm>
        </p:spPr>
        <p:txBody>
          <a:bodyPr>
            <a:normAutofit fontScale="92500" lnSpcReduction="20000"/>
          </a:bodyPr>
          <a:lstStyle/>
          <a:p>
            <a:pPr>
              <a:lnSpc>
                <a:spcPct val="80000"/>
              </a:lnSpc>
            </a:pPr>
            <a:r>
              <a:rPr lang="en-US" altLang="en-US" sz="3000" dirty="0"/>
              <a:t>A high-level abstraction that provides a convenient and effective mechanism for process synchronization</a:t>
            </a:r>
          </a:p>
          <a:p>
            <a:pPr>
              <a:lnSpc>
                <a:spcPct val="80000"/>
              </a:lnSpc>
            </a:pPr>
            <a:r>
              <a:rPr lang="en-US" altLang="en-US" sz="3000" i="1" dirty="0"/>
              <a:t>Abstract data type</a:t>
            </a:r>
            <a:r>
              <a:rPr lang="en-US" altLang="en-US" sz="3000" dirty="0"/>
              <a:t>, internal variables only accessible by code within the procedure</a:t>
            </a:r>
          </a:p>
          <a:p>
            <a:pPr>
              <a:lnSpc>
                <a:spcPct val="80000"/>
              </a:lnSpc>
            </a:pPr>
            <a:r>
              <a:rPr lang="en-US" altLang="en-US" sz="3000" dirty="0"/>
              <a:t>Only one process may be active within the monitor at a time</a:t>
            </a:r>
          </a:p>
          <a:p>
            <a:pPr>
              <a:lnSpc>
                <a:spcPct val="80000"/>
              </a:lnSpc>
            </a:pPr>
            <a:r>
              <a:rPr lang="en-US" altLang="en-US" sz="3000" dirty="0"/>
              <a:t>Pseudocode syntax of a monitor:</a:t>
            </a:r>
          </a:p>
          <a:p>
            <a:pPr lvl="2">
              <a:lnSpc>
                <a:spcPct val="80000"/>
              </a:lnSpc>
              <a:buFont typeface="Webdings" panose="05030102010509060703" pitchFamily="18" charset="2"/>
              <a:buNone/>
            </a:pPr>
            <a:endParaRPr lang="en-US" altLang="en-US" sz="1400" dirty="0">
              <a:solidFill>
                <a:srgbClr val="0000FF"/>
              </a:solidFill>
            </a:endParaRPr>
          </a:p>
          <a:p>
            <a:pPr lvl="2">
              <a:lnSpc>
                <a:spcPct val="80000"/>
              </a:lnSpc>
              <a:buFont typeface="Webdings" panose="05030102010509060703" pitchFamily="18" charset="2"/>
              <a:buNone/>
            </a:pPr>
            <a:r>
              <a:rPr lang="en-US" altLang="en-US" sz="1600" b="1" dirty="0">
                <a:solidFill>
                  <a:srgbClr val="000000"/>
                </a:solidFill>
                <a:latin typeface="Courier New" panose="02070309020205020404" pitchFamily="49" charset="0"/>
              </a:rPr>
              <a:t>monitor monitor-name</a:t>
            </a:r>
          </a:p>
          <a:p>
            <a:pPr lvl="2">
              <a:lnSpc>
                <a:spcPct val="80000"/>
              </a:lnSpc>
              <a:buFont typeface="Webdings" panose="05030102010509060703" pitchFamily="18" charset="2"/>
              <a:buNone/>
            </a:pPr>
            <a:r>
              <a:rPr lang="en-US" altLang="en-US" sz="1600" b="1" dirty="0">
                <a:solidFill>
                  <a:srgbClr val="000000"/>
                </a:solidFill>
                <a:latin typeface="Courier New" panose="02070309020205020404" pitchFamily="49" charset="0"/>
              </a:rPr>
              <a:t>{</a:t>
            </a:r>
          </a:p>
          <a:p>
            <a:pPr lvl="2">
              <a:lnSpc>
                <a:spcPct val="80000"/>
              </a:lnSpc>
              <a:buFont typeface="Webdings" panose="05030102010509060703" pitchFamily="18" charset="2"/>
              <a:buNone/>
            </a:pPr>
            <a:r>
              <a:rPr lang="en-US" altLang="en-US" sz="1600" b="1" dirty="0">
                <a:solidFill>
                  <a:srgbClr val="000000"/>
                </a:solidFill>
                <a:latin typeface="Courier New" panose="02070309020205020404" pitchFamily="49" charset="0"/>
              </a:rPr>
              <a:t>	// shared variable declarations</a:t>
            </a:r>
          </a:p>
          <a:p>
            <a:pPr lvl="2">
              <a:lnSpc>
                <a:spcPct val="80000"/>
              </a:lnSpc>
              <a:buFont typeface="Webdings" panose="05030102010509060703" pitchFamily="18" charset="2"/>
              <a:buNone/>
            </a:pPr>
            <a:r>
              <a:rPr lang="en-US" altLang="en-US" sz="1600" b="1" dirty="0">
                <a:solidFill>
                  <a:srgbClr val="000000"/>
                </a:solidFill>
                <a:latin typeface="Courier New" panose="02070309020205020404" pitchFamily="49" charset="0"/>
              </a:rPr>
              <a:t>	procedure P1 (…) { …. }</a:t>
            </a:r>
          </a:p>
          <a:p>
            <a:pPr lvl="2">
              <a:lnSpc>
                <a:spcPct val="80000"/>
              </a:lnSpc>
              <a:buFont typeface="Webdings" panose="05030102010509060703" pitchFamily="18" charset="2"/>
              <a:buNone/>
            </a:pPr>
            <a:endParaRPr lang="en-US" altLang="en-US" sz="1600" b="1" dirty="0">
              <a:solidFill>
                <a:srgbClr val="000000"/>
              </a:solidFill>
              <a:latin typeface="Courier New" panose="02070309020205020404" pitchFamily="49" charset="0"/>
            </a:endParaRPr>
          </a:p>
          <a:p>
            <a:pPr lvl="2">
              <a:lnSpc>
                <a:spcPct val="80000"/>
              </a:lnSpc>
              <a:buFont typeface="Webdings" panose="05030102010509060703" pitchFamily="18" charset="2"/>
              <a:buNone/>
            </a:pPr>
            <a:r>
              <a:rPr lang="en-US" altLang="en-US" sz="1600" b="1" dirty="0">
                <a:solidFill>
                  <a:srgbClr val="000000"/>
                </a:solidFill>
                <a:latin typeface="Courier New" panose="02070309020205020404" pitchFamily="49" charset="0"/>
              </a:rPr>
              <a:t>	procedure P2 (…) { …. }</a:t>
            </a:r>
            <a:br>
              <a:rPr lang="en-US" altLang="en-US" sz="1600" b="1" dirty="0">
                <a:solidFill>
                  <a:srgbClr val="000000"/>
                </a:solidFill>
                <a:latin typeface="Courier New" panose="02070309020205020404" pitchFamily="49" charset="0"/>
              </a:rPr>
            </a:br>
            <a:endParaRPr lang="en-US" altLang="en-US" sz="1600" b="1" dirty="0">
              <a:solidFill>
                <a:srgbClr val="000000"/>
              </a:solidFill>
              <a:latin typeface="Courier New" panose="02070309020205020404" pitchFamily="49" charset="0"/>
            </a:endParaRPr>
          </a:p>
          <a:p>
            <a:pPr lvl="2">
              <a:lnSpc>
                <a:spcPct val="80000"/>
              </a:lnSpc>
              <a:buFont typeface="Webdings" panose="05030102010509060703" pitchFamily="18" charset="2"/>
              <a:buNone/>
            </a:pPr>
            <a:r>
              <a:rPr lang="en-US" altLang="en-US" sz="1600" b="1" dirty="0">
                <a:solidFill>
                  <a:srgbClr val="000000"/>
                </a:solidFill>
                <a:latin typeface="Courier New" panose="02070309020205020404" pitchFamily="49" charset="0"/>
              </a:rPr>
              <a:t>	procedure </a:t>
            </a:r>
            <a:r>
              <a:rPr lang="en-US" altLang="en-US" sz="1600" b="1" dirty="0" err="1">
                <a:solidFill>
                  <a:srgbClr val="000000"/>
                </a:solidFill>
                <a:latin typeface="Courier New" panose="02070309020205020404" pitchFamily="49" charset="0"/>
              </a:rPr>
              <a:t>Pn</a:t>
            </a:r>
            <a:r>
              <a:rPr lang="en-US" altLang="en-US" sz="1600" b="1" dirty="0">
                <a:solidFill>
                  <a:srgbClr val="000000"/>
                </a:solidFill>
                <a:latin typeface="Courier New" panose="02070309020205020404" pitchFamily="49" charset="0"/>
              </a:rPr>
              <a:t> (…) {……}</a:t>
            </a:r>
          </a:p>
          <a:p>
            <a:pPr lvl="2">
              <a:lnSpc>
                <a:spcPct val="80000"/>
              </a:lnSpc>
              <a:buFont typeface="Webdings" panose="05030102010509060703" pitchFamily="18" charset="2"/>
              <a:buNone/>
            </a:pPr>
            <a:endParaRPr lang="en-US" altLang="en-US" sz="1600" b="1" dirty="0">
              <a:solidFill>
                <a:srgbClr val="000000"/>
              </a:solidFill>
              <a:latin typeface="Courier New" panose="02070309020205020404" pitchFamily="49" charset="0"/>
            </a:endParaRPr>
          </a:p>
          <a:p>
            <a:pPr lvl="2">
              <a:lnSpc>
                <a:spcPct val="80000"/>
              </a:lnSpc>
              <a:buFont typeface="Webdings" panose="05030102010509060703" pitchFamily="18" charset="2"/>
              <a:buNone/>
            </a:pPr>
            <a:r>
              <a:rPr lang="en-US" altLang="en-US" sz="1600" b="1" dirty="0">
                <a:solidFill>
                  <a:srgbClr val="000000"/>
                </a:solidFill>
                <a:latin typeface="Courier New" panose="02070309020205020404" pitchFamily="49" charset="0"/>
              </a:rPr>
              <a:t>  initialization code (…) { … }</a:t>
            </a:r>
          </a:p>
          <a:p>
            <a:pPr lvl="2">
              <a:lnSpc>
                <a:spcPct val="80000"/>
              </a:lnSpc>
              <a:buFont typeface="Webdings" panose="05030102010509060703" pitchFamily="18" charset="2"/>
              <a:buNone/>
            </a:pPr>
            <a:r>
              <a:rPr lang="en-US" altLang="en-US" sz="1600" b="1" dirty="0">
                <a:solidFill>
                  <a:srgbClr val="000000"/>
                </a:solidFill>
                <a:latin typeface="Courier New" panose="02070309020205020404" pitchFamily="49" charset="0"/>
              </a:rPr>
              <a:t>}</a:t>
            </a:r>
          </a:p>
        </p:txBody>
      </p:sp>
    </p:spTree>
    <p:extLst>
      <p:ext uri="{BB962C8B-B14F-4D97-AF65-F5344CB8AC3E}">
        <p14:creationId xmlns:p14="http://schemas.microsoft.com/office/powerpoint/2010/main" xmlns="" val="32164067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 xmlns:a16="http://schemas.microsoft.com/office/drawing/2014/main" id="{B4923FCB-66D7-440A-AA43-CBFF531DF558}"/>
              </a:ext>
            </a:extLst>
          </p:cNvPr>
          <p:cNvSpPr>
            <a:spLocks noGrp="1" noChangeArrowheads="1"/>
          </p:cNvSpPr>
          <p:nvPr>
            <p:ph type="title"/>
          </p:nvPr>
        </p:nvSpPr>
        <p:spPr>
          <a:xfrm>
            <a:off x="457200" y="274638"/>
            <a:ext cx="8229600" cy="792162"/>
          </a:xfrm>
        </p:spPr>
        <p:txBody>
          <a:bodyPr>
            <a:normAutofit/>
          </a:bodyPr>
          <a:lstStyle/>
          <a:p>
            <a:pPr eaLnBrk="1" hangingPunct="1"/>
            <a:r>
              <a:rPr lang="en-US" altLang="en-US" dirty="0"/>
              <a:t>Schematic view of a Monitor</a:t>
            </a:r>
          </a:p>
        </p:txBody>
      </p:sp>
      <p:pic>
        <p:nvPicPr>
          <p:cNvPr id="5" name="Picture 1">
            <a:extLst>
              <a:ext uri="{FF2B5EF4-FFF2-40B4-BE49-F238E27FC236}">
                <a16:creationId xmlns="" xmlns:a16="http://schemas.microsoft.com/office/drawing/2014/main" id="{C3D3F299-7901-40B9-A225-DFB5D193D4A5}"/>
              </a:ext>
            </a:extLst>
          </p:cNvPr>
          <p:cNvPicPr>
            <a:picLocks noGrp="1" noChangeAspect="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2057400" y="1328536"/>
            <a:ext cx="4800600" cy="45671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41316448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a:extLst>
              <a:ext uri="{FF2B5EF4-FFF2-40B4-BE49-F238E27FC236}">
                <a16:creationId xmlns="" xmlns:a16="http://schemas.microsoft.com/office/drawing/2014/main" id="{0F41CF7B-D2B1-4FB9-A034-C8DE3F4F04E5}"/>
              </a:ext>
            </a:extLst>
          </p:cNvPr>
          <p:cNvSpPr>
            <a:spLocks noGrp="1" noChangeArrowheads="1"/>
          </p:cNvSpPr>
          <p:nvPr>
            <p:ph type="title"/>
          </p:nvPr>
        </p:nvSpPr>
        <p:spPr>
          <a:xfrm>
            <a:off x="609600" y="76200"/>
            <a:ext cx="8243758" cy="1066800"/>
          </a:xfrm>
        </p:spPr>
        <p:txBody>
          <a:bodyPr>
            <a:noAutofit/>
          </a:bodyPr>
          <a:lstStyle/>
          <a:p>
            <a:pPr eaLnBrk="1" hangingPunct="1"/>
            <a:r>
              <a:rPr lang="en-US" altLang="en-US" sz="4000" dirty="0"/>
              <a:t>Monitor Implementation Using Semaphores</a:t>
            </a:r>
          </a:p>
        </p:txBody>
      </p:sp>
      <p:sp>
        <p:nvSpPr>
          <p:cNvPr id="69634" name="Rectangle 3">
            <a:extLst>
              <a:ext uri="{FF2B5EF4-FFF2-40B4-BE49-F238E27FC236}">
                <a16:creationId xmlns="" xmlns:a16="http://schemas.microsoft.com/office/drawing/2014/main" id="{AD9FED74-378E-47C8-BC46-4E9BB596D8F0}"/>
              </a:ext>
            </a:extLst>
          </p:cNvPr>
          <p:cNvSpPr>
            <a:spLocks noGrp="1" noChangeArrowheads="1"/>
          </p:cNvSpPr>
          <p:nvPr>
            <p:ph idx="1"/>
          </p:nvPr>
        </p:nvSpPr>
        <p:spPr>
          <a:xfrm>
            <a:off x="877077" y="1133475"/>
            <a:ext cx="7733523" cy="5243513"/>
          </a:xfrm>
        </p:spPr>
        <p:txBody>
          <a:bodyPr>
            <a:normAutofit/>
          </a:bodyPr>
          <a:lstStyle/>
          <a:p>
            <a:pPr>
              <a:lnSpc>
                <a:spcPct val="80000"/>
              </a:lnSpc>
              <a:tabLst>
                <a:tab pos="1887538" algn="l"/>
                <a:tab pos="2335213" algn="l"/>
                <a:tab pos="2506663" algn="l"/>
              </a:tabLst>
            </a:pPr>
            <a:r>
              <a:rPr lang="en-US" altLang="en-US" sz="2400" dirty="0"/>
              <a:t>Variables </a:t>
            </a:r>
          </a:p>
          <a:p>
            <a:pPr>
              <a:lnSpc>
                <a:spcPct val="80000"/>
              </a:lnSpc>
              <a:buFont typeface="Monotype Sorts" pitchFamily="-84" charset="2"/>
              <a:buNone/>
              <a:tabLst>
                <a:tab pos="1887538" algn="l"/>
                <a:tab pos="2335213" algn="l"/>
                <a:tab pos="2506663" algn="l"/>
              </a:tabLst>
            </a:pPr>
            <a:endParaRPr lang="en-US" altLang="en-US" sz="2400" dirty="0"/>
          </a:p>
          <a:p>
            <a:pPr>
              <a:lnSpc>
                <a:spcPct val="80000"/>
              </a:lnSpc>
              <a:spcBef>
                <a:spcPct val="15000"/>
              </a:spcBef>
              <a:buFont typeface="Monotype Sorts" pitchFamily="-84" charset="2"/>
              <a:buNone/>
              <a:tabLst>
                <a:tab pos="1887538" algn="l"/>
                <a:tab pos="2335213" algn="l"/>
                <a:tab pos="2506663" algn="l"/>
              </a:tabLst>
            </a:pPr>
            <a:r>
              <a:rPr lang="en-US" altLang="en-US" sz="2400" b="1" dirty="0">
                <a:solidFill>
                  <a:srgbClr val="000000"/>
                </a:solidFill>
                <a:latin typeface="Courier New" panose="02070309020205020404" pitchFamily="49" charset="0"/>
              </a:rPr>
              <a:t>	 semaphore mutex </a:t>
            </a:r>
          </a:p>
          <a:p>
            <a:pPr>
              <a:lnSpc>
                <a:spcPct val="80000"/>
              </a:lnSpc>
              <a:spcBef>
                <a:spcPct val="15000"/>
              </a:spcBef>
              <a:buFont typeface="Monotype Sorts" pitchFamily="-84" charset="2"/>
              <a:buNone/>
              <a:tabLst>
                <a:tab pos="1887538" algn="l"/>
                <a:tab pos="2335213" algn="l"/>
                <a:tab pos="2506663" algn="l"/>
              </a:tabLst>
            </a:pPr>
            <a:r>
              <a:rPr lang="en-US" altLang="en-US" sz="2400" b="1" dirty="0">
                <a:solidFill>
                  <a:srgbClr val="000000"/>
                </a:solidFill>
                <a:latin typeface="Courier New" panose="02070309020205020404" pitchFamily="49" charset="0"/>
              </a:rPr>
              <a:t>	 mutex = 1</a:t>
            </a:r>
            <a:br>
              <a:rPr lang="en-US" altLang="en-US" sz="2400" b="1" dirty="0">
                <a:solidFill>
                  <a:srgbClr val="000000"/>
                </a:solidFill>
                <a:latin typeface="Courier New" panose="02070309020205020404" pitchFamily="49" charset="0"/>
              </a:rPr>
            </a:br>
            <a:endParaRPr lang="en-US" altLang="en-US" sz="2400" b="1" dirty="0">
              <a:solidFill>
                <a:srgbClr val="000000"/>
              </a:solidFill>
              <a:latin typeface="Courier New" panose="02070309020205020404" pitchFamily="49" charset="0"/>
            </a:endParaRPr>
          </a:p>
          <a:p>
            <a:pPr>
              <a:lnSpc>
                <a:spcPct val="80000"/>
              </a:lnSpc>
              <a:tabLst>
                <a:tab pos="1887538" algn="l"/>
                <a:tab pos="2335213" algn="l"/>
                <a:tab pos="2506663" algn="l"/>
              </a:tabLst>
            </a:pPr>
            <a:r>
              <a:rPr lang="en-US" altLang="en-US" sz="2400" dirty="0"/>
              <a:t>Each procedure </a:t>
            </a:r>
            <a:r>
              <a:rPr lang="en-US" altLang="en-US" sz="2400" b="1" i="1" dirty="0"/>
              <a:t>P</a:t>
            </a:r>
            <a:r>
              <a:rPr lang="en-US" altLang="en-US" sz="2400" dirty="0"/>
              <a:t>  is replaced by</a:t>
            </a:r>
          </a:p>
          <a:p>
            <a:pPr>
              <a:lnSpc>
                <a:spcPct val="80000"/>
              </a:lnSpc>
              <a:tabLst>
                <a:tab pos="1887538" algn="l"/>
                <a:tab pos="2335213" algn="l"/>
                <a:tab pos="2506663" algn="l"/>
              </a:tabLst>
            </a:pPr>
            <a:endParaRPr lang="en-US" altLang="en-US" sz="2400" dirty="0"/>
          </a:p>
          <a:p>
            <a:pPr>
              <a:lnSpc>
                <a:spcPct val="80000"/>
              </a:lnSpc>
              <a:spcBef>
                <a:spcPct val="15000"/>
              </a:spcBef>
              <a:buFont typeface="Monotype Sorts" pitchFamily="-84" charset="2"/>
              <a:buNone/>
              <a:tabLst>
                <a:tab pos="1887538" algn="l"/>
                <a:tab pos="2335213" algn="l"/>
                <a:tab pos="2506663" algn="l"/>
              </a:tabLst>
            </a:pPr>
            <a:r>
              <a:rPr lang="en-US" altLang="en-US" sz="2400" b="1" dirty="0">
                <a:solidFill>
                  <a:srgbClr val="000000"/>
                </a:solidFill>
                <a:latin typeface="Courier New" panose="02070309020205020404" pitchFamily="49" charset="0"/>
              </a:rPr>
              <a:t>			wait(mutex);</a:t>
            </a:r>
          </a:p>
          <a:p>
            <a:pPr>
              <a:lnSpc>
                <a:spcPct val="80000"/>
              </a:lnSpc>
              <a:spcBef>
                <a:spcPct val="15000"/>
              </a:spcBef>
              <a:buFont typeface="Monotype Sorts" pitchFamily="-84" charset="2"/>
              <a:buNone/>
              <a:tabLst>
                <a:tab pos="1887538" algn="l"/>
                <a:tab pos="2335213" algn="l"/>
                <a:tab pos="2506663" algn="l"/>
              </a:tabLst>
            </a:pPr>
            <a:r>
              <a:rPr lang="en-US" altLang="en-US" sz="2400" b="1" dirty="0">
                <a:solidFill>
                  <a:srgbClr val="000000"/>
                </a:solidFill>
                <a:latin typeface="Courier New" panose="02070309020205020404" pitchFamily="49" charset="0"/>
              </a:rPr>
              <a:t>			     …			 </a:t>
            </a:r>
          </a:p>
          <a:p>
            <a:pPr>
              <a:lnSpc>
                <a:spcPct val="80000"/>
              </a:lnSpc>
              <a:spcBef>
                <a:spcPct val="15000"/>
              </a:spcBef>
              <a:buFont typeface="Monotype Sorts" pitchFamily="-84" charset="2"/>
              <a:buNone/>
              <a:tabLst>
                <a:tab pos="1887538" algn="l"/>
                <a:tab pos="2335213" algn="l"/>
                <a:tab pos="2506663" algn="l"/>
              </a:tabLst>
            </a:pPr>
            <a:r>
              <a:rPr lang="en-US" altLang="en-US" sz="2400" b="1" dirty="0">
                <a:solidFill>
                  <a:srgbClr val="000000"/>
                </a:solidFill>
                <a:latin typeface="Courier New" panose="02070309020205020404" pitchFamily="49" charset="0"/>
              </a:rPr>
              <a:t>                    body of P;</a:t>
            </a:r>
          </a:p>
          <a:p>
            <a:pPr>
              <a:lnSpc>
                <a:spcPct val="80000"/>
              </a:lnSpc>
              <a:spcBef>
                <a:spcPct val="15000"/>
              </a:spcBef>
              <a:buFont typeface="Monotype Sorts" pitchFamily="-84" charset="2"/>
              <a:buNone/>
              <a:tabLst>
                <a:tab pos="1887538" algn="l"/>
                <a:tab pos="2335213" algn="l"/>
                <a:tab pos="2506663" algn="l"/>
              </a:tabLst>
            </a:pPr>
            <a:r>
              <a:rPr lang="en-US" altLang="en-US" sz="2400" b="1" dirty="0">
                <a:solidFill>
                  <a:srgbClr val="000000"/>
                </a:solidFill>
                <a:latin typeface="Courier New" panose="02070309020205020404" pitchFamily="49" charset="0"/>
              </a:rPr>
              <a:t>			     …     </a:t>
            </a:r>
          </a:p>
          <a:p>
            <a:pPr>
              <a:lnSpc>
                <a:spcPct val="80000"/>
              </a:lnSpc>
              <a:spcBef>
                <a:spcPct val="15000"/>
              </a:spcBef>
              <a:buFont typeface="Monotype Sorts" pitchFamily="-84" charset="2"/>
              <a:buNone/>
              <a:tabLst>
                <a:tab pos="1887538" algn="l"/>
                <a:tab pos="2335213" algn="l"/>
                <a:tab pos="2506663" algn="l"/>
              </a:tabLst>
            </a:pPr>
            <a:r>
              <a:rPr lang="en-US" altLang="en-US" sz="2400" b="1" dirty="0">
                <a:solidFill>
                  <a:srgbClr val="000000"/>
                </a:solidFill>
                <a:latin typeface="Courier New" panose="02070309020205020404" pitchFamily="49" charset="0"/>
              </a:rPr>
              <a:t>			signal(mutex);</a:t>
            </a:r>
            <a:br>
              <a:rPr lang="en-US" altLang="en-US" sz="2400" b="1" dirty="0">
                <a:solidFill>
                  <a:srgbClr val="000000"/>
                </a:solidFill>
                <a:latin typeface="Courier New" panose="02070309020205020404" pitchFamily="49" charset="0"/>
              </a:rPr>
            </a:br>
            <a:endParaRPr lang="en-US" altLang="en-US" sz="2400" b="1" dirty="0">
              <a:solidFill>
                <a:srgbClr val="000000"/>
              </a:solidFill>
              <a:latin typeface="Courier New" panose="02070309020205020404" pitchFamily="49" charset="0"/>
            </a:endParaRPr>
          </a:p>
          <a:p>
            <a:pPr>
              <a:lnSpc>
                <a:spcPct val="80000"/>
              </a:lnSpc>
              <a:tabLst>
                <a:tab pos="1887538" algn="l"/>
                <a:tab pos="2335213" algn="l"/>
                <a:tab pos="2506663" algn="l"/>
              </a:tabLst>
            </a:pPr>
            <a:r>
              <a:rPr lang="en-US" altLang="en-US" sz="2400" dirty="0"/>
              <a:t>Mutual exclusion within a monitor is ensured</a:t>
            </a:r>
          </a:p>
        </p:txBody>
      </p:sp>
    </p:spTree>
    <p:extLst>
      <p:ext uri="{BB962C8B-B14F-4D97-AF65-F5344CB8AC3E}">
        <p14:creationId xmlns:p14="http://schemas.microsoft.com/office/powerpoint/2010/main" xmlns="" val="40064859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4">
            <a:extLst>
              <a:ext uri="{FF2B5EF4-FFF2-40B4-BE49-F238E27FC236}">
                <a16:creationId xmlns="" xmlns:a16="http://schemas.microsoft.com/office/drawing/2014/main" id="{574EFF2A-E6E5-4268-916F-B5A118FF1B2E}"/>
              </a:ext>
            </a:extLst>
          </p:cNvPr>
          <p:cNvSpPr>
            <a:spLocks noGrp="1" noChangeArrowheads="1"/>
          </p:cNvSpPr>
          <p:nvPr>
            <p:ph type="title"/>
          </p:nvPr>
        </p:nvSpPr>
        <p:spPr>
          <a:xfrm>
            <a:off x="1027113" y="217911"/>
            <a:ext cx="7659687" cy="576263"/>
          </a:xfrm>
        </p:spPr>
        <p:txBody>
          <a:bodyPr>
            <a:normAutofit fontScale="90000"/>
          </a:bodyPr>
          <a:lstStyle/>
          <a:p>
            <a:pPr eaLnBrk="1" hangingPunct="1"/>
            <a:r>
              <a:rPr lang="en-US" altLang="en-US" dirty="0"/>
              <a:t>Condition Variables</a:t>
            </a:r>
          </a:p>
        </p:txBody>
      </p:sp>
      <p:sp>
        <p:nvSpPr>
          <p:cNvPr id="63490" name="Rectangle 5">
            <a:extLst>
              <a:ext uri="{FF2B5EF4-FFF2-40B4-BE49-F238E27FC236}">
                <a16:creationId xmlns="" xmlns:a16="http://schemas.microsoft.com/office/drawing/2014/main" id="{E8899307-6996-47CE-A409-977A6B2D9949}"/>
              </a:ext>
            </a:extLst>
          </p:cNvPr>
          <p:cNvSpPr>
            <a:spLocks noGrp="1" noChangeArrowheads="1"/>
          </p:cNvSpPr>
          <p:nvPr>
            <p:ph idx="1"/>
          </p:nvPr>
        </p:nvSpPr>
        <p:spPr>
          <a:xfrm>
            <a:off x="827088" y="1150938"/>
            <a:ext cx="7659687" cy="4394200"/>
          </a:xfrm>
        </p:spPr>
        <p:txBody>
          <a:bodyPr/>
          <a:lstStyle/>
          <a:p>
            <a:r>
              <a:rPr lang="en-US" altLang="en-US" b="1" dirty="0">
                <a:solidFill>
                  <a:srgbClr val="000000"/>
                </a:solidFill>
                <a:latin typeface="Courier New" panose="02070309020205020404" pitchFamily="49" charset="0"/>
              </a:rPr>
              <a:t>condition x, y;</a:t>
            </a:r>
            <a:endParaRPr lang="en-US" altLang="en-US" dirty="0">
              <a:solidFill>
                <a:srgbClr val="0000FF"/>
              </a:solidFill>
            </a:endParaRPr>
          </a:p>
          <a:p>
            <a:r>
              <a:rPr lang="en-US" altLang="en-US" dirty="0"/>
              <a:t>Two operations are allowed on a condition variable:</a:t>
            </a:r>
          </a:p>
          <a:p>
            <a:pPr lvl="1"/>
            <a:r>
              <a:rPr lang="en-US" altLang="en-US" sz="2000" b="1" dirty="0" err="1">
                <a:solidFill>
                  <a:srgbClr val="000000"/>
                </a:solidFill>
                <a:latin typeface="Courier New" panose="02070309020205020404" pitchFamily="49" charset="0"/>
              </a:rPr>
              <a:t>x.wait</a:t>
            </a:r>
            <a:r>
              <a:rPr lang="en-US" altLang="en-US" sz="2000" b="1" dirty="0">
                <a:solidFill>
                  <a:srgbClr val="000000"/>
                </a:solidFill>
                <a:latin typeface="Courier New" panose="02070309020205020404" pitchFamily="49" charset="0"/>
              </a:rPr>
              <a:t>() </a:t>
            </a:r>
            <a:r>
              <a:rPr lang="en-US" altLang="en-US" dirty="0"/>
              <a:t>–  a process that invokes the operation is suspended until </a:t>
            </a:r>
            <a:r>
              <a:rPr lang="en-US" altLang="en-US" sz="2000" b="1" dirty="0" err="1">
                <a:solidFill>
                  <a:srgbClr val="000000"/>
                </a:solidFill>
                <a:latin typeface="Courier New" panose="02070309020205020404" pitchFamily="49" charset="0"/>
              </a:rPr>
              <a:t>x.signal</a:t>
            </a:r>
            <a:r>
              <a:rPr lang="en-US" altLang="en-US" sz="2000" b="1" dirty="0">
                <a:solidFill>
                  <a:srgbClr val="000000"/>
                </a:solidFill>
                <a:latin typeface="Courier New" panose="02070309020205020404" pitchFamily="49" charset="0"/>
              </a:rPr>
              <a:t>() </a:t>
            </a:r>
          </a:p>
          <a:p>
            <a:pPr lvl="1"/>
            <a:r>
              <a:rPr lang="en-US" altLang="en-US" sz="2000" b="1" dirty="0" err="1">
                <a:solidFill>
                  <a:srgbClr val="000000"/>
                </a:solidFill>
                <a:latin typeface="Courier New" panose="02070309020205020404" pitchFamily="49" charset="0"/>
              </a:rPr>
              <a:t>x.signal</a:t>
            </a:r>
            <a:r>
              <a:rPr lang="en-US" altLang="en-US" sz="2000" b="1" dirty="0">
                <a:solidFill>
                  <a:srgbClr val="000000"/>
                </a:solidFill>
                <a:latin typeface="Courier New" panose="02070309020205020404" pitchFamily="49" charset="0"/>
              </a:rPr>
              <a:t>() </a:t>
            </a:r>
            <a:r>
              <a:rPr lang="en-US" altLang="en-US" dirty="0"/>
              <a:t>–</a:t>
            </a:r>
            <a:r>
              <a:rPr lang="en-US" altLang="en-US" dirty="0">
                <a:solidFill>
                  <a:srgbClr val="0000FF"/>
                </a:solidFill>
              </a:rPr>
              <a:t> </a:t>
            </a:r>
            <a:r>
              <a:rPr lang="en-US" altLang="en-US" dirty="0"/>
              <a:t>resumes one of processes</a:t>
            </a:r>
            <a:r>
              <a:rPr lang="en-US" altLang="en-US" dirty="0">
                <a:solidFill>
                  <a:srgbClr val="0000FF"/>
                </a:solidFill>
              </a:rPr>
              <a:t> </a:t>
            </a:r>
            <a:r>
              <a:rPr lang="en-US" altLang="en-US" dirty="0"/>
              <a:t>(if any)</a:t>
            </a:r>
            <a:r>
              <a:rPr lang="en-US" altLang="en-US" dirty="0">
                <a:solidFill>
                  <a:srgbClr val="0000FF"/>
                </a:solidFill>
              </a:rPr>
              <a:t> </a:t>
            </a:r>
            <a:r>
              <a:rPr lang="en-US" altLang="en-US" dirty="0"/>
              <a:t>that</a:t>
            </a:r>
            <a:r>
              <a:rPr lang="en-US" altLang="en-US" dirty="0">
                <a:solidFill>
                  <a:srgbClr val="0000FF"/>
                </a:solidFill>
              </a:rPr>
              <a:t> </a:t>
            </a:r>
            <a:r>
              <a:rPr lang="en-US" altLang="en-US" dirty="0"/>
              <a:t> invoked</a:t>
            </a:r>
            <a:r>
              <a:rPr lang="en-US" altLang="en-US" dirty="0">
                <a:solidFill>
                  <a:srgbClr val="0000FF"/>
                </a:solidFill>
              </a:rPr>
              <a:t> </a:t>
            </a:r>
            <a:r>
              <a:rPr lang="en-US" altLang="en-US" sz="2000" b="1" dirty="0" err="1">
                <a:solidFill>
                  <a:srgbClr val="000000"/>
                </a:solidFill>
                <a:latin typeface="Courier New" panose="02070309020205020404" pitchFamily="49" charset="0"/>
              </a:rPr>
              <a:t>x.wait</a:t>
            </a:r>
            <a:r>
              <a:rPr lang="en-US" altLang="en-US" sz="2000" b="1" dirty="0">
                <a:solidFill>
                  <a:srgbClr val="000000"/>
                </a:solidFill>
                <a:latin typeface="Courier New" panose="02070309020205020404" pitchFamily="49" charset="0"/>
              </a:rPr>
              <a:t>()</a:t>
            </a:r>
          </a:p>
          <a:p>
            <a:pPr lvl="2"/>
            <a:r>
              <a:rPr lang="en-US" altLang="en-US" dirty="0"/>
              <a:t>If no </a:t>
            </a:r>
            <a:r>
              <a:rPr lang="en-US" altLang="en-US" sz="2000" b="1" dirty="0" err="1">
                <a:solidFill>
                  <a:srgbClr val="000000"/>
                </a:solidFill>
                <a:latin typeface="Courier New" panose="02070309020205020404" pitchFamily="49" charset="0"/>
              </a:rPr>
              <a:t>x.wait</a:t>
            </a:r>
            <a:r>
              <a:rPr lang="en-US" altLang="en-US" sz="2000" b="1" dirty="0">
                <a:solidFill>
                  <a:srgbClr val="000000"/>
                </a:solidFill>
                <a:latin typeface="Courier New" panose="02070309020205020404" pitchFamily="49" charset="0"/>
              </a:rPr>
              <a:t>()</a:t>
            </a:r>
            <a:r>
              <a:rPr lang="en-US" altLang="en-US" sz="2000" dirty="0">
                <a:solidFill>
                  <a:srgbClr val="0000FF"/>
                </a:solidFill>
              </a:rPr>
              <a:t> </a:t>
            </a:r>
            <a:r>
              <a:rPr lang="en-US" altLang="en-US" dirty="0"/>
              <a:t>on the variable, then it has no effect on the variable</a:t>
            </a:r>
          </a:p>
        </p:txBody>
      </p:sp>
    </p:spTree>
    <p:extLst>
      <p:ext uri="{BB962C8B-B14F-4D97-AF65-F5344CB8AC3E}">
        <p14:creationId xmlns:p14="http://schemas.microsoft.com/office/powerpoint/2010/main" xmlns="" val="899630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 xmlns:a16="http://schemas.microsoft.com/office/drawing/2014/main" id="{9762E27F-C786-4739-B149-00BEA2E58932}"/>
              </a:ext>
            </a:extLst>
          </p:cNvPr>
          <p:cNvSpPr>
            <a:spLocks noGrp="1" noChangeArrowheads="1"/>
          </p:cNvSpPr>
          <p:nvPr>
            <p:ph type="title"/>
          </p:nvPr>
        </p:nvSpPr>
        <p:spPr>
          <a:xfrm>
            <a:off x="457200" y="274638"/>
            <a:ext cx="8229600" cy="792162"/>
          </a:xfrm>
        </p:spPr>
        <p:txBody>
          <a:bodyPr>
            <a:normAutofit fontScale="90000"/>
          </a:bodyPr>
          <a:lstStyle/>
          <a:p>
            <a:pPr eaLnBrk="1" hangingPunct="1"/>
            <a:r>
              <a:rPr lang="en-US" altLang="en-US" dirty="0"/>
              <a:t> Monitor with Condition Variables</a:t>
            </a:r>
          </a:p>
        </p:txBody>
      </p:sp>
      <p:pic>
        <p:nvPicPr>
          <p:cNvPr id="5" name="Picture 1">
            <a:extLst>
              <a:ext uri="{FF2B5EF4-FFF2-40B4-BE49-F238E27FC236}">
                <a16:creationId xmlns="" xmlns:a16="http://schemas.microsoft.com/office/drawing/2014/main" id="{DB48DE8F-C17D-4286-A385-B405B2E72498}"/>
              </a:ext>
            </a:extLst>
          </p:cNvPr>
          <p:cNvPicPr>
            <a:picLocks noGrp="1" noChangeAspect="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1346578" y="1447800"/>
            <a:ext cx="6497691" cy="4493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8360020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a:extLst>
              <a:ext uri="{FF2B5EF4-FFF2-40B4-BE49-F238E27FC236}">
                <a16:creationId xmlns="" xmlns:a16="http://schemas.microsoft.com/office/drawing/2014/main" id="{ACB075CF-AF19-4E05-BBD4-93BC3F79BB8D}"/>
              </a:ext>
            </a:extLst>
          </p:cNvPr>
          <p:cNvSpPr>
            <a:spLocks noGrp="1" noChangeArrowheads="1"/>
          </p:cNvSpPr>
          <p:nvPr>
            <p:ph type="title"/>
          </p:nvPr>
        </p:nvSpPr>
        <p:spPr>
          <a:xfrm>
            <a:off x="152401" y="152400"/>
            <a:ext cx="8915400" cy="685800"/>
          </a:xfrm>
        </p:spPr>
        <p:txBody>
          <a:bodyPr>
            <a:normAutofit fontScale="90000"/>
          </a:bodyPr>
          <a:lstStyle/>
          <a:p>
            <a:pPr eaLnBrk="1" hangingPunct="1"/>
            <a:r>
              <a:rPr lang="en-US" altLang="en-US" dirty="0"/>
              <a:t> Usage of Condition Variable  Example</a:t>
            </a:r>
          </a:p>
        </p:txBody>
      </p:sp>
      <p:sp>
        <p:nvSpPr>
          <p:cNvPr id="49154" name="Rectangle 3">
            <a:extLst>
              <a:ext uri="{FF2B5EF4-FFF2-40B4-BE49-F238E27FC236}">
                <a16:creationId xmlns="" xmlns:a16="http://schemas.microsoft.com/office/drawing/2014/main" id="{FB8E9419-6392-4032-837A-E65A5DBEFCFA}"/>
              </a:ext>
            </a:extLst>
          </p:cNvPr>
          <p:cNvSpPr>
            <a:spLocks noGrp="1" noChangeArrowheads="1"/>
          </p:cNvSpPr>
          <p:nvPr>
            <p:ph idx="1"/>
          </p:nvPr>
        </p:nvSpPr>
        <p:spPr>
          <a:xfrm>
            <a:off x="914400" y="1093788"/>
            <a:ext cx="7512798" cy="5044794"/>
          </a:xfrm>
        </p:spPr>
        <p:txBody>
          <a:bodyPr>
            <a:normAutofit fontScale="85000" lnSpcReduction="20000"/>
          </a:bodyPr>
          <a:lstStyle/>
          <a:p>
            <a:pPr>
              <a:tabLst>
                <a:tab pos="2001838" algn="ctr"/>
                <a:tab pos="4513263" algn="ctr"/>
              </a:tabLst>
            </a:pPr>
            <a:r>
              <a:rPr lang="en-US" altLang="en-US" dirty="0">
                <a:sym typeface="MT Extra" panose="05050102010205020202" pitchFamily="18" charset="2"/>
              </a:rPr>
              <a:t>Consider </a:t>
            </a:r>
            <a:r>
              <a:rPr lang="en-US" altLang="en-US" i="1" dirty="0">
                <a:sym typeface="MT Extra" panose="05050102010205020202" pitchFamily="18" charset="2"/>
              </a:rPr>
              <a:t>P</a:t>
            </a:r>
            <a:r>
              <a:rPr lang="en-US" altLang="en-US" i="1" baseline="-25000" dirty="0">
                <a:sym typeface="MT Extra" panose="05050102010205020202" pitchFamily="18" charset="2"/>
              </a:rPr>
              <a:t>1</a:t>
            </a:r>
            <a:r>
              <a:rPr lang="en-US" altLang="en-US" b="1" i="1" dirty="0">
                <a:sym typeface="MT Extra" panose="05050102010205020202" pitchFamily="18" charset="2"/>
              </a:rPr>
              <a:t> </a:t>
            </a:r>
            <a:r>
              <a:rPr lang="en-US" altLang="en-US" dirty="0">
                <a:sym typeface="MT Extra" panose="05050102010205020202" pitchFamily="18" charset="2"/>
              </a:rPr>
              <a:t> and </a:t>
            </a:r>
            <a:r>
              <a:rPr lang="en-US" altLang="en-US" i="1" dirty="0">
                <a:sym typeface="MT Extra" panose="05050102010205020202" pitchFamily="18" charset="2"/>
              </a:rPr>
              <a:t>P</a:t>
            </a:r>
            <a:r>
              <a:rPr lang="en-US" altLang="en-US" i="1" baseline="-25000" dirty="0">
                <a:sym typeface="MT Extra" panose="05050102010205020202" pitchFamily="18" charset="2"/>
              </a:rPr>
              <a:t>2</a:t>
            </a:r>
            <a:r>
              <a:rPr lang="en-US" altLang="en-US" dirty="0">
                <a:sym typeface="MT Extra" panose="05050102010205020202" pitchFamily="18" charset="2"/>
              </a:rPr>
              <a:t> that that need to execute two statements </a:t>
            </a:r>
            <a:r>
              <a:rPr lang="en-US" altLang="en-US" i="1" dirty="0">
                <a:sym typeface="MT Extra" panose="05050102010205020202" pitchFamily="18" charset="2"/>
              </a:rPr>
              <a:t>S</a:t>
            </a:r>
            <a:r>
              <a:rPr lang="en-US" altLang="en-US" i="1" baseline="-25000" dirty="0">
                <a:sym typeface="MT Extra" panose="05050102010205020202" pitchFamily="18" charset="2"/>
              </a:rPr>
              <a:t>1</a:t>
            </a:r>
            <a:r>
              <a:rPr lang="en-US" altLang="en-US" i="1" dirty="0">
                <a:sym typeface="MT Extra" panose="05050102010205020202" pitchFamily="18" charset="2"/>
              </a:rPr>
              <a:t> </a:t>
            </a:r>
            <a:r>
              <a:rPr lang="en-US" altLang="en-US" dirty="0">
                <a:sym typeface="MT Extra" panose="05050102010205020202" pitchFamily="18" charset="2"/>
              </a:rPr>
              <a:t>and</a:t>
            </a:r>
            <a:r>
              <a:rPr lang="en-US" altLang="en-US" b="1" i="1" dirty="0">
                <a:sym typeface="MT Extra" panose="05050102010205020202" pitchFamily="18" charset="2"/>
              </a:rPr>
              <a:t> </a:t>
            </a:r>
            <a:r>
              <a:rPr lang="en-US" altLang="en-US" i="1" dirty="0">
                <a:sym typeface="MT Extra" panose="05050102010205020202" pitchFamily="18" charset="2"/>
              </a:rPr>
              <a:t>S</a:t>
            </a:r>
            <a:r>
              <a:rPr lang="en-US" altLang="en-US" i="1" baseline="-25000" dirty="0">
                <a:sym typeface="MT Extra" panose="05050102010205020202" pitchFamily="18" charset="2"/>
              </a:rPr>
              <a:t>2</a:t>
            </a:r>
            <a:r>
              <a:rPr lang="en-US" altLang="en-US" b="1" i="1" baseline="-25000" dirty="0">
                <a:sym typeface="MT Extra" panose="05050102010205020202" pitchFamily="18" charset="2"/>
              </a:rPr>
              <a:t>   </a:t>
            </a:r>
            <a:r>
              <a:rPr lang="en-US" altLang="en-US" dirty="0">
                <a:sym typeface="MT Extra" panose="05050102010205020202" pitchFamily="18" charset="2"/>
              </a:rPr>
              <a:t>and the requirement </a:t>
            </a:r>
            <a:r>
              <a:rPr lang="en-US" altLang="en-US" b="1" i="1" dirty="0">
                <a:sym typeface="MT Extra" panose="05050102010205020202" pitchFamily="18" charset="2"/>
              </a:rPr>
              <a:t> </a:t>
            </a:r>
            <a:r>
              <a:rPr lang="en-US" altLang="en-US" dirty="0">
                <a:sym typeface="MT Extra" panose="05050102010205020202" pitchFamily="18" charset="2"/>
              </a:rPr>
              <a:t>that</a:t>
            </a:r>
            <a:r>
              <a:rPr lang="en-US" altLang="en-US" b="1" i="1" dirty="0">
                <a:sym typeface="MT Extra" panose="05050102010205020202" pitchFamily="18" charset="2"/>
              </a:rPr>
              <a:t> </a:t>
            </a:r>
            <a:r>
              <a:rPr lang="en-US" altLang="en-US" i="1" dirty="0">
                <a:sym typeface="MT Extra" panose="05050102010205020202" pitchFamily="18" charset="2"/>
              </a:rPr>
              <a:t>S</a:t>
            </a:r>
            <a:r>
              <a:rPr lang="en-US" altLang="en-US" i="1" baseline="-25000" dirty="0">
                <a:sym typeface="MT Extra" panose="05050102010205020202" pitchFamily="18" charset="2"/>
              </a:rPr>
              <a:t>1</a:t>
            </a:r>
            <a:r>
              <a:rPr lang="en-US" altLang="en-US" b="1" i="1" dirty="0">
                <a:sym typeface="MT Extra" panose="05050102010205020202" pitchFamily="18" charset="2"/>
              </a:rPr>
              <a:t> </a:t>
            </a:r>
            <a:r>
              <a:rPr lang="en-US" altLang="en-US" dirty="0">
                <a:sym typeface="MT Extra" panose="05050102010205020202" pitchFamily="18" charset="2"/>
              </a:rPr>
              <a:t>to happen before </a:t>
            </a:r>
            <a:r>
              <a:rPr lang="en-US" altLang="en-US" i="1" dirty="0">
                <a:sym typeface="MT Extra" panose="05050102010205020202" pitchFamily="18" charset="2"/>
              </a:rPr>
              <a:t>S</a:t>
            </a:r>
            <a:r>
              <a:rPr lang="en-US" altLang="en-US" i="1" baseline="-25000" dirty="0">
                <a:sym typeface="MT Extra" panose="05050102010205020202" pitchFamily="18" charset="2"/>
              </a:rPr>
              <a:t>2</a:t>
            </a:r>
          </a:p>
          <a:p>
            <a:pPr lvl="1">
              <a:tabLst>
                <a:tab pos="2001838" algn="ctr"/>
                <a:tab pos="4513263" algn="ctr"/>
              </a:tabLst>
            </a:pPr>
            <a:r>
              <a:rPr lang="en-US" altLang="en-US" dirty="0">
                <a:sym typeface="MT Extra" panose="05050102010205020202" pitchFamily="18" charset="2"/>
              </a:rPr>
              <a:t>Create a monitor with two procedures </a:t>
            </a:r>
            <a:r>
              <a:rPr lang="en-US" altLang="en-US" i="1" dirty="0">
                <a:sym typeface="MT Extra" panose="05050102010205020202" pitchFamily="18" charset="2"/>
              </a:rPr>
              <a:t>F</a:t>
            </a:r>
            <a:r>
              <a:rPr lang="en-US" altLang="en-US" i="1" baseline="-25000" dirty="0">
                <a:sym typeface="MT Extra" panose="05050102010205020202" pitchFamily="18" charset="2"/>
              </a:rPr>
              <a:t>1</a:t>
            </a:r>
            <a:r>
              <a:rPr lang="en-US" altLang="en-US" b="1" i="1" dirty="0">
                <a:sym typeface="MT Extra" panose="05050102010205020202" pitchFamily="18" charset="2"/>
              </a:rPr>
              <a:t> </a:t>
            </a:r>
            <a:r>
              <a:rPr lang="en-US" altLang="en-US" dirty="0">
                <a:sym typeface="MT Extra" panose="05050102010205020202" pitchFamily="18" charset="2"/>
              </a:rPr>
              <a:t> and </a:t>
            </a:r>
            <a:r>
              <a:rPr lang="en-US" altLang="en-US" i="1" dirty="0">
                <a:sym typeface="MT Extra" panose="05050102010205020202" pitchFamily="18" charset="2"/>
              </a:rPr>
              <a:t>F</a:t>
            </a:r>
            <a:r>
              <a:rPr lang="en-US" altLang="en-US" i="1" baseline="-25000" dirty="0">
                <a:sym typeface="MT Extra" panose="05050102010205020202" pitchFamily="18" charset="2"/>
              </a:rPr>
              <a:t>2</a:t>
            </a:r>
            <a:r>
              <a:rPr lang="en-US" altLang="en-US" dirty="0">
                <a:sym typeface="MT Extra" panose="05050102010205020202" pitchFamily="18" charset="2"/>
              </a:rPr>
              <a:t>  that are invoked by </a:t>
            </a:r>
            <a:r>
              <a:rPr lang="en-US" altLang="en-US" i="1" dirty="0">
                <a:sym typeface="MT Extra" panose="05050102010205020202" pitchFamily="18" charset="2"/>
              </a:rPr>
              <a:t>P</a:t>
            </a:r>
            <a:r>
              <a:rPr lang="en-US" altLang="en-US" i="1" baseline="-25000" dirty="0">
                <a:sym typeface="MT Extra" panose="05050102010205020202" pitchFamily="18" charset="2"/>
              </a:rPr>
              <a:t>1</a:t>
            </a:r>
            <a:r>
              <a:rPr lang="en-US" altLang="en-US" b="1" i="1" dirty="0">
                <a:sym typeface="MT Extra" panose="05050102010205020202" pitchFamily="18" charset="2"/>
              </a:rPr>
              <a:t> </a:t>
            </a:r>
            <a:r>
              <a:rPr lang="en-US" altLang="en-US" dirty="0">
                <a:sym typeface="MT Extra" panose="05050102010205020202" pitchFamily="18" charset="2"/>
              </a:rPr>
              <a:t> and </a:t>
            </a:r>
            <a:r>
              <a:rPr lang="en-US" altLang="en-US" i="1" dirty="0">
                <a:sym typeface="MT Extra" panose="05050102010205020202" pitchFamily="18" charset="2"/>
              </a:rPr>
              <a:t>P</a:t>
            </a:r>
            <a:r>
              <a:rPr lang="en-US" altLang="en-US" i="1" baseline="-25000" dirty="0">
                <a:sym typeface="MT Extra" panose="05050102010205020202" pitchFamily="18" charset="2"/>
              </a:rPr>
              <a:t>2</a:t>
            </a:r>
            <a:r>
              <a:rPr lang="en-US" altLang="en-US" dirty="0">
                <a:sym typeface="MT Extra" panose="05050102010205020202" pitchFamily="18" charset="2"/>
              </a:rPr>
              <a:t>  respectively</a:t>
            </a:r>
          </a:p>
          <a:p>
            <a:pPr lvl="1">
              <a:tabLst>
                <a:tab pos="2001838" algn="ctr"/>
                <a:tab pos="4513263" algn="ctr"/>
              </a:tabLst>
            </a:pPr>
            <a:r>
              <a:rPr lang="en-US" altLang="en-US" dirty="0">
                <a:sym typeface="MT Extra" panose="05050102010205020202" pitchFamily="18" charset="2"/>
              </a:rPr>
              <a:t>One condition variable “x”</a:t>
            </a:r>
            <a:r>
              <a:rPr lang="en-US" altLang="ja-JP" dirty="0">
                <a:sym typeface="MT Extra" panose="05050102010205020202" pitchFamily="18" charset="2"/>
              </a:rPr>
              <a:t> initialized to 0 </a:t>
            </a:r>
          </a:p>
          <a:p>
            <a:pPr lvl="1">
              <a:tabLst>
                <a:tab pos="2001838" algn="ctr"/>
                <a:tab pos="4513263" algn="ctr"/>
              </a:tabLst>
            </a:pPr>
            <a:r>
              <a:rPr lang="en-US" altLang="ja-JP" dirty="0">
                <a:sym typeface="MT Extra" panose="05050102010205020202" pitchFamily="18" charset="2"/>
              </a:rPr>
              <a:t>One Boolean variable “done”</a:t>
            </a:r>
          </a:p>
          <a:p>
            <a:pPr lvl="1">
              <a:tabLst>
                <a:tab pos="2001838" algn="ctr"/>
                <a:tab pos="4513263" algn="ctr"/>
              </a:tabLst>
            </a:pPr>
            <a:r>
              <a:rPr lang="en-US" altLang="en-US" b="1" dirty="0">
                <a:solidFill>
                  <a:srgbClr val="000000"/>
                </a:solidFill>
                <a:latin typeface="Courier New" panose="02070309020205020404" pitchFamily="49" charset="0"/>
                <a:sym typeface="MT Extra" panose="05050102010205020202" pitchFamily="18" charset="2"/>
              </a:rPr>
              <a:t>F1:</a:t>
            </a:r>
          </a:p>
          <a:p>
            <a:pPr lvl="2">
              <a:buNone/>
              <a:tabLst>
                <a:tab pos="2001838" algn="ctr"/>
                <a:tab pos="4513263" algn="ctr"/>
              </a:tabLst>
            </a:pPr>
            <a:r>
              <a:rPr lang="en-US" altLang="en-US" b="1" dirty="0">
                <a:solidFill>
                  <a:srgbClr val="000000"/>
                </a:solidFill>
                <a:latin typeface="Courier New" panose="02070309020205020404" pitchFamily="49" charset="0"/>
                <a:sym typeface="MT Extra" panose="05050102010205020202" pitchFamily="18" charset="2"/>
              </a:rPr>
              <a:t>   S</a:t>
            </a:r>
            <a:r>
              <a:rPr lang="en-US" altLang="en-US" b="1" baseline="-25000" dirty="0">
                <a:solidFill>
                  <a:srgbClr val="000000"/>
                </a:solidFill>
                <a:latin typeface="Courier New" panose="02070309020205020404" pitchFamily="49" charset="0"/>
                <a:sym typeface="MT Extra" panose="05050102010205020202" pitchFamily="18" charset="2"/>
              </a:rPr>
              <a:t>1</a:t>
            </a:r>
            <a:r>
              <a:rPr lang="en-US" altLang="en-US" b="1" dirty="0">
                <a:solidFill>
                  <a:srgbClr val="000000"/>
                </a:solidFill>
                <a:latin typeface="Courier New" panose="02070309020205020404" pitchFamily="49" charset="0"/>
                <a:sym typeface="MT Extra" panose="05050102010205020202" pitchFamily="18" charset="2"/>
              </a:rPr>
              <a:t>;</a:t>
            </a:r>
          </a:p>
          <a:p>
            <a:pPr lvl="2">
              <a:buNone/>
              <a:tabLst>
                <a:tab pos="2001838" algn="ctr"/>
                <a:tab pos="4513263" algn="ctr"/>
              </a:tabLst>
            </a:pPr>
            <a:r>
              <a:rPr lang="en-US" altLang="en-US" b="1" dirty="0">
                <a:solidFill>
                  <a:srgbClr val="000000"/>
                </a:solidFill>
                <a:latin typeface="Courier New" panose="02070309020205020404" pitchFamily="49" charset="0"/>
                <a:sym typeface="MT Extra" panose="05050102010205020202" pitchFamily="18" charset="2"/>
              </a:rPr>
              <a:t>   done = true;</a:t>
            </a:r>
          </a:p>
          <a:p>
            <a:pPr lvl="2">
              <a:buNone/>
              <a:tabLst>
                <a:tab pos="2001838" algn="ctr"/>
                <a:tab pos="4513263" algn="ctr"/>
              </a:tabLst>
            </a:pPr>
            <a:r>
              <a:rPr lang="en-US" altLang="en-US" b="1" dirty="0">
                <a:solidFill>
                  <a:srgbClr val="000000"/>
                </a:solidFill>
                <a:latin typeface="Courier New" panose="02070309020205020404" pitchFamily="49" charset="0"/>
                <a:sym typeface="MT Extra" panose="05050102010205020202" pitchFamily="18" charset="2"/>
              </a:rPr>
              <a:t>   </a:t>
            </a:r>
            <a:r>
              <a:rPr lang="en-US" altLang="en-US" b="1" dirty="0" err="1">
                <a:solidFill>
                  <a:srgbClr val="000000"/>
                </a:solidFill>
                <a:latin typeface="Courier New" panose="02070309020205020404" pitchFamily="49" charset="0"/>
                <a:sym typeface="MT Extra" panose="05050102010205020202" pitchFamily="18" charset="2"/>
              </a:rPr>
              <a:t>x.signal</a:t>
            </a:r>
            <a:r>
              <a:rPr lang="en-US" altLang="en-US" b="1" dirty="0">
                <a:solidFill>
                  <a:srgbClr val="000000"/>
                </a:solidFill>
                <a:latin typeface="Courier New" panose="02070309020205020404" pitchFamily="49" charset="0"/>
                <a:sym typeface="MT Extra" panose="05050102010205020202" pitchFamily="18" charset="2"/>
              </a:rPr>
              <a:t>();</a:t>
            </a:r>
          </a:p>
          <a:p>
            <a:pPr lvl="1">
              <a:tabLst>
                <a:tab pos="2001838" algn="ctr"/>
                <a:tab pos="4513263" algn="ctr"/>
              </a:tabLst>
            </a:pPr>
            <a:r>
              <a:rPr lang="en-US" altLang="en-US" b="1" dirty="0">
                <a:solidFill>
                  <a:srgbClr val="000000"/>
                </a:solidFill>
                <a:latin typeface="Courier New" panose="02070309020205020404" pitchFamily="49" charset="0"/>
                <a:sym typeface="MT Extra" panose="05050102010205020202" pitchFamily="18" charset="2"/>
              </a:rPr>
              <a:t>F2:</a:t>
            </a:r>
          </a:p>
          <a:p>
            <a:pPr lvl="2">
              <a:buNone/>
              <a:tabLst>
                <a:tab pos="2001838" algn="ctr"/>
                <a:tab pos="4513263" algn="ctr"/>
              </a:tabLst>
            </a:pPr>
            <a:r>
              <a:rPr lang="en-US" altLang="en-US" b="1" dirty="0">
                <a:solidFill>
                  <a:srgbClr val="000000"/>
                </a:solidFill>
                <a:latin typeface="Courier New" panose="02070309020205020404" pitchFamily="49" charset="0"/>
                <a:sym typeface="MT Extra" panose="05050102010205020202" pitchFamily="18" charset="2"/>
              </a:rPr>
              <a:t>   if done = false</a:t>
            </a:r>
          </a:p>
          <a:p>
            <a:pPr lvl="2">
              <a:buNone/>
              <a:tabLst>
                <a:tab pos="2001838" algn="ctr"/>
                <a:tab pos="4513263" algn="ctr"/>
              </a:tabLst>
            </a:pPr>
            <a:r>
              <a:rPr lang="en-US" altLang="en-US" b="1" dirty="0">
                <a:solidFill>
                  <a:srgbClr val="000000"/>
                </a:solidFill>
                <a:latin typeface="Courier New" panose="02070309020205020404" pitchFamily="49" charset="0"/>
                <a:sym typeface="MT Extra" panose="05050102010205020202" pitchFamily="18" charset="2"/>
              </a:rPr>
              <a:t>      </a:t>
            </a:r>
            <a:r>
              <a:rPr lang="en-US" altLang="en-US" b="1" dirty="0" err="1">
                <a:solidFill>
                  <a:srgbClr val="000000"/>
                </a:solidFill>
                <a:latin typeface="Courier New" panose="02070309020205020404" pitchFamily="49" charset="0"/>
                <a:sym typeface="MT Extra" panose="05050102010205020202" pitchFamily="18" charset="2"/>
              </a:rPr>
              <a:t>x.wait</a:t>
            </a:r>
            <a:r>
              <a:rPr lang="en-US" altLang="en-US" b="1" dirty="0">
                <a:solidFill>
                  <a:srgbClr val="000000"/>
                </a:solidFill>
                <a:latin typeface="Courier New" panose="02070309020205020404" pitchFamily="49" charset="0"/>
                <a:sym typeface="MT Extra" panose="05050102010205020202" pitchFamily="18" charset="2"/>
              </a:rPr>
              <a:t>()</a:t>
            </a:r>
          </a:p>
          <a:p>
            <a:pPr lvl="2">
              <a:buNone/>
              <a:tabLst>
                <a:tab pos="2001838" algn="ctr"/>
                <a:tab pos="4513263" algn="ctr"/>
              </a:tabLst>
            </a:pPr>
            <a:r>
              <a:rPr lang="en-US" altLang="en-US" b="1" dirty="0">
                <a:solidFill>
                  <a:srgbClr val="000000"/>
                </a:solidFill>
                <a:latin typeface="Courier New" panose="02070309020205020404" pitchFamily="49" charset="0"/>
                <a:sym typeface="MT Extra" panose="05050102010205020202" pitchFamily="18" charset="2"/>
              </a:rPr>
              <a:t>   S</a:t>
            </a:r>
            <a:r>
              <a:rPr lang="en-US" altLang="en-US" b="1" baseline="-25000" dirty="0">
                <a:solidFill>
                  <a:srgbClr val="000000"/>
                </a:solidFill>
                <a:latin typeface="Courier New" panose="02070309020205020404" pitchFamily="49" charset="0"/>
                <a:sym typeface="MT Extra" panose="05050102010205020202" pitchFamily="18" charset="2"/>
              </a:rPr>
              <a:t>2</a:t>
            </a:r>
            <a:r>
              <a:rPr lang="en-US" altLang="en-US" b="1" dirty="0">
                <a:solidFill>
                  <a:srgbClr val="000000"/>
                </a:solidFill>
                <a:latin typeface="Courier New" panose="02070309020205020404" pitchFamily="49" charset="0"/>
                <a:sym typeface="MT Extra" panose="05050102010205020202" pitchFamily="18" charset="2"/>
              </a:rPr>
              <a:t>;</a:t>
            </a:r>
            <a:endParaRPr lang="en-US" altLang="en-US" sz="1600" b="1" i="1" baseline="-25000" dirty="0">
              <a:solidFill>
                <a:srgbClr val="000000"/>
              </a:solidFill>
              <a:latin typeface="Courier New" panose="02070309020205020404" pitchFamily="49" charset="0"/>
              <a:sym typeface="MT Extra" panose="05050102010205020202" pitchFamily="18" charset="2"/>
            </a:endParaRPr>
          </a:p>
          <a:p>
            <a:pPr lvl="2">
              <a:buNone/>
              <a:tabLst>
                <a:tab pos="2001838" algn="ctr"/>
                <a:tab pos="4513263" algn="ctr"/>
              </a:tabLst>
            </a:pPr>
            <a:endParaRPr lang="en-US" altLang="en-US" b="1" dirty="0">
              <a:solidFill>
                <a:srgbClr val="000000"/>
              </a:solidFill>
              <a:latin typeface="Courier New" panose="02070309020205020404" pitchFamily="49" charset="0"/>
              <a:sym typeface="MT Extra" panose="05050102010205020202" pitchFamily="18" charset="2"/>
            </a:endParaRPr>
          </a:p>
        </p:txBody>
      </p:sp>
    </p:spTree>
    <p:extLst>
      <p:ext uri="{BB962C8B-B14F-4D97-AF65-F5344CB8AC3E}">
        <p14:creationId xmlns:p14="http://schemas.microsoft.com/office/powerpoint/2010/main" xmlns="" val="38590913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a:extLst>
              <a:ext uri="{FF2B5EF4-FFF2-40B4-BE49-F238E27FC236}">
                <a16:creationId xmlns="" xmlns:a16="http://schemas.microsoft.com/office/drawing/2014/main" id="{0F41CF7B-D2B1-4FB9-A034-C8DE3F4F04E5}"/>
              </a:ext>
            </a:extLst>
          </p:cNvPr>
          <p:cNvSpPr>
            <a:spLocks noGrp="1" noChangeArrowheads="1"/>
          </p:cNvSpPr>
          <p:nvPr>
            <p:ph type="title"/>
          </p:nvPr>
        </p:nvSpPr>
        <p:spPr>
          <a:xfrm>
            <a:off x="0" y="69850"/>
            <a:ext cx="9144000" cy="844550"/>
          </a:xfrm>
        </p:spPr>
        <p:txBody>
          <a:bodyPr>
            <a:noAutofit/>
          </a:bodyPr>
          <a:lstStyle/>
          <a:p>
            <a:pPr eaLnBrk="1" hangingPunct="1"/>
            <a:r>
              <a:rPr lang="en-US" altLang="en-US" sz="4000" dirty="0"/>
              <a:t>Monitor Implementation Using Semaphores</a:t>
            </a:r>
          </a:p>
        </p:txBody>
      </p:sp>
      <p:sp>
        <p:nvSpPr>
          <p:cNvPr id="69634" name="Rectangle 3">
            <a:extLst>
              <a:ext uri="{FF2B5EF4-FFF2-40B4-BE49-F238E27FC236}">
                <a16:creationId xmlns="" xmlns:a16="http://schemas.microsoft.com/office/drawing/2014/main" id="{AD9FED74-378E-47C8-BC46-4E9BB596D8F0}"/>
              </a:ext>
            </a:extLst>
          </p:cNvPr>
          <p:cNvSpPr>
            <a:spLocks noGrp="1" noChangeArrowheads="1"/>
          </p:cNvSpPr>
          <p:nvPr>
            <p:ph idx="1"/>
          </p:nvPr>
        </p:nvSpPr>
        <p:spPr>
          <a:xfrm>
            <a:off x="877077" y="1133475"/>
            <a:ext cx="7733523" cy="4886325"/>
          </a:xfrm>
        </p:spPr>
        <p:txBody>
          <a:bodyPr>
            <a:normAutofit fontScale="70000" lnSpcReduction="20000"/>
          </a:bodyPr>
          <a:lstStyle/>
          <a:p>
            <a:pPr>
              <a:lnSpc>
                <a:spcPct val="80000"/>
              </a:lnSpc>
              <a:tabLst>
                <a:tab pos="1887538" algn="l"/>
                <a:tab pos="2335213" algn="l"/>
                <a:tab pos="2506663" algn="l"/>
              </a:tabLst>
            </a:pPr>
            <a:r>
              <a:rPr lang="en-US" altLang="en-US" dirty="0"/>
              <a:t>Variables </a:t>
            </a:r>
          </a:p>
          <a:p>
            <a:pPr>
              <a:lnSpc>
                <a:spcPct val="80000"/>
              </a:lnSpc>
              <a:buFont typeface="Monotype Sorts" pitchFamily="-84" charset="2"/>
              <a:buNone/>
              <a:tabLst>
                <a:tab pos="1887538" algn="l"/>
                <a:tab pos="2335213" algn="l"/>
                <a:tab pos="2506663" algn="l"/>
              </a:tabLst>
            </a:pPr>
            <a:endParaRPr lang="en-US" altLang="en-US" dirty="0"/>
          </a:p>
          <a:p>
            <a:pPr>
              <a:lnSpc>
                <a:spcPct val="80000"/>
              </a:lnSpc>
              <a:spcBef>
                <a:spcPct val="15000"/>
              </a:spcBef>
              <a:buFont typeface="Monotype Sorts" pitchFamily="-84" charset="2"/>
              <a:buNone/>
              <a:tabLst>
                <a:tab pos="1887538" algn="l"/>
                <a:tab pos="2335213" algn="l"/>
                <a:tab pos="2506663" algn="l"/>
              </a:tabLst>
            </a:pPr>
            <a:r>
              <a:rPr lang="en-US" altLang="en-US" b="1" dirty="0">
                <a:solidFill>
                  <a:srgbClr val="000000"/>
                </a:solidFill>
                <a:latin typeface="Courier New" panose="02070309020205020404" pitchFamily="49" charset="0"/>
              </a:rPr>
              <a:t>	 semaphore mutex;  // (initially  = 1)</a:t>
            </a:r>
          </a:p>
          <a:p>
            <a:pPr>
              <a:lnSpc>
                <a:spcPct val="80000"/>
              </a:lnSpc>
              <a:spcBef>
                <a:spcPct val="15000"/>
              </a:spcBef>
              <a:buFont typeface="Monotype Sorts" pitchFamily="-84" charset="2"/>
              <a:buNone/>
              <a:tabLst>
                <a:tab pos="1887538" algn="l"/>
                <a:tab pos="2335213" algn="l"/>
                <a:tab pos="2506663" algn="l"/>
              </a:tabLst>
            </a:pPr>
            <a:r>
              <a:rPr lang="en-US" altLang="en-US" b="1" dirty="0">
                <a:solidFill>
                  <a:srgbClr val="000000"/>
                </a:solidFill>
                <a:latin typeface="Courier New" panose="02070309020205020404" pitchFamily="49" charset="0"/>
              </a:rPr>
              <a:t>	 semaphore next;   // (initially  = 0)</a:t>
            </a:r>
          </a:p>
          <a:p>
            <a:pPr>
              <a:lnSpc>
                <a:spcPct val="80000"/>
              </a:lnSpc>
              <a:spcBef>
                <a:spcPct val="15000"/>
              </a:spcBef>
              <a:buFont typeface="Monotype Sorts" pitchFamily="-84" charset="2"/>
              <a:buNone/>
              <a:tabLst>
                <a:tab pos="1887538" algn="l"/>
                <a:tab pos="2335213" algn="l"/>
                <a:tab pos="2506663" algn="l"/>
              </a:tabLst>
            </a:pPr>
            <a:r>
              <a:rPr lang="en-US" altLang="en-US" b="1" dirty="0">
                <a:solidFill>
                  <a:srgbClr val="000000"/>
                </a:solidFill>
                <a:latin typeface="Courier New" panose="02070309020205020404" pitchFamily="49" charset="0"/>
              </a:rPr>
              <a:t>	 int </a:t>
            </a:r>
            <a:r>
              <a:rPr lang="en-US" altLang="en-US" b="1" dirty="0" err="1">
                <a:solidFill>
                  <a:srgbClr val="000000"/>
                </a:solidFill>
                <a:latin typeface="Courier New" panose="02070309020205020404" pitchFamily="49" charset="0"/>
              </a:rPr>
              <a:t>next_count</a:t>
            </a:r>
            <a:r>
              <a:rPr lang="en-US" altLang="en-US" b="1" dirty="0">
                <a:solidFill>
                  <a:srgbClr val="000000"/>
                </a:solidFill>
                <a:latin typeface="Courier New" panose="02070309020205020404" pitchFamily="49" charset="0"/>
              </a:rPr>
              <a:t> = 0; // number of </a:t>
            </a:r>
            <a:endParaRPr lang="en-US" altLang="en-US" b="1" dirty="0" smtClean="0">
              <a:solidFill>
                <a:srgbClr val="000000"/>
              </a:solidFill>
              <a:latin typeface="Courier New" panose="02070309020205020404" pitchFamily="49" charset="0"/>
            </a:endParaRPr>
          </a:p>
          <a:p>
            <a:pPr>
              <a:lnSpc>
                <a:spcPct val="80000"/>
              </a:lnSpc>
              <a:spcBef>
                <a:spcPct val="15000"/>
              </a:spcBef>
              <a:buFont typeface="Monotype Sorts" pitchFamily="-84" charset="2"/>
              <a:buNone/>
              <a:tabLst>
                <a:tab pos="1887538" algn="l"/>
                <a:tab pos="2335213" algn="l"/>
                <a:tab pos="2506663" algn="l"/>
              </a:tabLst>
            </a:pPr>
            <a:r>
              <a:rPr lang="en-US" altLang="en-US" b="1" dirty="0">
                <a:solidFill>
                  <a:srgbClr val="000000"/>
                </a:solidFill>
                <a:latin typeface="Courier New" panose="02070309020205020404" pitchFamily="49" charset="0"/>
              </a:rPr>
              <a:t> </a:t>
            </a:r>
            <a:r>
              <a:rPr lang="en-US" altLang="en-US" b="1" dirty="0" smtClean="0">
                <a:solidFill>
                  <a:srgbClr val="000000"/>
                </a:solidFill>
                <a:latin typeface="Courier New" panose="02070309020205020404" pitchFamily="49" charset="0"/>
              </a:rPr>
              <a:t>  processes </a:t>
            </a:r>
            <a:r>
              <a:rPr lang="en-US" altLang="en-US" b="1" dirty="0">
                <a:solidFill>
                  <a:srgbClr val="000000"/>
                </a:solidFill>
                <a:latin typeface="Courier New" panose="02070309020205020404" pitchFamily="49" charset="0"/>
              </a:rPr>
              <a:t>waiting </a:t>
            </a:r>
            <a:r>
              <a:rPr lang="en-US" altLang="en-US" b="1" dirty="0" smtClean="0">
                <a:solidFill>
                  <a:srgbClr val="000000"/>
                </a:solidFill>
                <a:latin typeface="Courier New" panose="02070309020205020404" pitchFamily="49" charset="0"/>
              </a:rPr>
              <a:t> inside the monitor       </a:t>
            </a:r>
            <a:endParaRPr lang="en-US" altLang="en-US" b="1" dirty="0">
              <a:solidFill>
                <a:srgbClr val="000000"/>
              </a:solidFill>
              <a:latin typeface="Courier New" panose="02070309020205020404" pitchFamily="49" charset="0"/>
            </a:endParaRPr>
          </a:p>
          <a:p>
            <a:pPr>
              <a:lnSpc>
                <a:spcPct val="80000"/>
              </a:lnSpc>
              <a:spcBef>
                <a:spcPct val="15000"/>
              </a:spcBef>
              <a:buFont typeface="Monotype Sorts" pitchFamily="-84" charset="2"/>
              <a:buNone/>
              <a:tabLst>
                <a:tab pos="1887538" algn="l"/>
                <a:tab pos="2335213" algn="l"/>
                <a:tab pos="2506663" algn="l"/>
              </a:tabLst>
            </a:pPr>
            <a:r>
              <a:rPr lang="en-US" altLang="en-US" b="1" dirty="0">
                <a:solidFill>
                  <a:srgbClr val="000000"/>
                </a:solidFill>
                <a:latin typeface="Courier New" panose="02070309020205020404" pitchFamily="49" charset="0"/>
              </a:rPr>
              <a:t>                         </a:t>
            </a:r>
          </a:p>
          <a:p>
            <a:pPr>
              <a:lnSpc>
                <a:spcPct val="80000"/>
              </a:lnSpc>
              <a:tabLst>
                <a:tab pos="1887538" algn="l"/>
                <a:tab pos="2335213" algn="l"/>
                <a:tab pos="2506663" algn="l"/>
              </a:tabLst>
            </a:pPr>
            <a:r>
              <a:rPr lang="en-US" altLang="en-US" dirty="0"/>
              <a:t>Each function </a:t>
            </a:r>
            <a:r>
              <a:rPr lang="en-US" altLang="en-US" b="1" i="1" dirty="0"/>
              <a:t>P</a:t>
            </a:r>
            <a:r>
              <a:rPr lang="en-US" altLang="en-US" dirty="0"/>
              <a:t>  will be replaced by</a:t>
            </a:r>
          </a:p>
          <a:p>
            <a:pPr>
              <a:lnSpc>
                <a:spcPct val="80000"/>
              </a:lnSpc>
              <a:tabLst>
                <a:tab pos="1887538" algn="l"/>
                <a:tab pos="2335213" algn="l"/>
                <a:tab pos="2506663" algn="l"/>
              </a:tabLst>
            </a:pPr>
            <a:endParaRPr lang="en-US" altLang="en-US" sz="1600" dirty="0"/>
          </a:p>
          <a:p>
            <a:pPr>
              <a:lnSpc>
                <a:spcPct val="80000"/>
              </a:lnSpc>
              <a:spcBef>
                <a:spcPct val="15000"/>
              </a:spcBef>
              <a:buFont typeface="Monotype Sorts" pitchFamily="-84" charset="2"/>
              <a:buNone/>
              <a:tabLst>
                <a:tab pos="1887538" algn="l"/>
                <a:tab pos="2335213" algn="l"/>
                <a:tab pos="2506663" algn="l"/>
              </a:tabLst>
            </a:pPr>
            <a:r>
              <a:rPr lang="en-US" altLang="en-US" b="1" dirty="0">
                <a:solidFill>
                  <a:srgbClr val="000000"/>
                </a:solidFill>
                <a:latin typeface="Courier New" panose="02070309020205020404" pitchFamily="49" charset="0"/>
              </a:rPr>
              <a:t>			wait(mutex);</a:t>
            </a:r>
          </a:p>
          <a:p>
            <a:pPr>
              <a:lnSpc>
                <a:spcPct val="80000"/>
              </a:lnSpc>
              <a:spcBef>
                <a:spcPct val="15000"/>
              </a:spcBef>
              <a:buFont typeface="Monotype Sorts" pitchFamily="-84" charset="2"/>
              <a:buNone/>
              <a:tabLst>
                <a:tab pos="1887538" algn="l"/>
                <a:tab pos="2335213" algn="l"/>
                <a:tab pos="2506663" algn="l"/>
              </a:tabLst>
            </a:pPr>
            <a:r>
              <a:rPr lang="en-US" altLang="en-US" b="1" dirty="0">
                <a:solidFill>
                  <a:srgbClr val="000000"/>
                </a:solidFill>
                <a:latin typeface="Courier New" panose="02070309020205020404" pitchFamily="49" charset="0"/>
              </a:rPr>
              <a:t>			     …			 </a:t>
            </a:r>
          </a:p>
          <a:p>
            <a:pPr>
              <a:lnSpc>
                <a:spcPct val="80000"/>
              </a:lnSpc>
              <a:spcBef>
                <a:spcPct val="15000"/>
              </a:spcBef>
              <a:buFont typeface="Monotype Sorts" pitchFamily="-84" charset="2"/>
              <a:buNone/>
              <a:tabLst>
                <a:tab pos="1887538" algn="l"/>
                <a:tab pos="2335213" algn="l"/>
                <a:tab pos="2506663" algn="l"/>
              </a:tabLst>
            </a:pPr>
            <a:r>
              <a:rPr lang="en-US" altLang="en-US" b="1" dirty="0">
                <a:solidFill>
                  <a:srgbClr val="000000"/>
                </a:solidFill>
                <a:latin typeface="Courier New" panose="02070309020205020404" pitchFamily="49" charset="0"/>
              </a:rPr>
              <a:t>                    body of P;</a:t>
            </a:r>
          </a:p>
          <a:p>
            <a:pPr>
              <a:lnSpc>
                <a:spcPct val="80000"/>
              </a:lnSpc>
              <a:spcBef>
                <a:spcPct val="15000"/>
              </a:spcBef>
              <a:buFont typeface="Monotype Sorts" pitchFamily="-84" charset="2"/>
              <a:buNone/>
              <a:tabLst>
                <a:tab pos="1887538" algn="l"/>
                <a:tab pos="2335213" algn="l"/>
                <a:tab pos="2506663" algn="l"/>
              </a:tabLst>
            </a:pPr>
            <a:r>
              <a:rPr lang="en-US" altLang="en-US" b="1" dirty="0">
                <a:solidFill>
                  <a:srgbClr val="000000"/>
                </a:solidFill>
                <a:latin typeface="Courier New" panose="02070309020205020404" pitchFamily="49" charset="0"/>
              </a:rPr>
              <a:t>			     …</a:t>
            </a:r>
          </a:p>
          <a:p>
            <a:pPr>
              <a:lnSpc>
                <a:spcPct val="80000"/>
              </a:lnSpc>
              <a:spcBef>
                <a:spcPct val="15000"/>
              </a:spcBef>
              <a:buFont typeface="Monotype Sorts" pitchFamily="-84" charset="2"/>
              <a:buNone/>
              <a:tabLst>
                <a:tab pos="1887538" algn="l"/>
                <a:tab pos="2335213" algn="l"/>
                <a:tab pos="2506663" algn="l"/>
              </a:tabLst>
            </a:pPr>
            <a:r>
              <a:rPr lang="en-US" altLang="en-US" b="1" dirty="0">
                <a:solidFill>
                  <a:srgbClr val="000000"/>
                </a:solidFill>
                <a:latin typeface="Courier New" panose="02070309020205020404" pitchFamily="49" charset="0"/>
              </a:rPr>
              <a:t>			if (</a:t>
            </a:r>
            <a:r>
              <a:rPr lang="en-US" altLang="en-US" b="1" dirty="0" err="1">
                <a:solidFill>
                  <a:srgbClr val="000000"/>
                </a:solidFill>
                <a:latin typeface="Courier New" panose="02070309020205020404" pitchFamily="49" charset="0"/>
              </a:rPr>
              <a:t>next_count</a:t>
            </a:r>
            <a:r>
              <a:rPr lang="en-US" altLang="en-US" b="1" dirty="0">
                <a:solidFill>
                  <a:srgbClr val="000000"/>
                </a:solidFill>
                <a:latin typeface="Courier New" panose="02070309020205020404" pitchFamily="49" charset="0"/>
              </a:rPr>
              <a:t> &gt; 0)</a:t>
            </a:r>
          </a:p>
          <a:p>
            <a:pPr>
              <a:lnSpc>
                <a:spcPct val="80000"/>
              </a:lnSpc>
              <a:spcBef>
                <a:spcPct val="15000"/>
              </a:spcBef>
              <a:buFont typeface="Monotype Sorts" pitchFamily="-84" charset="2"/>
              <a:buNone/>
              <a:tabLst>
                <a:tab pos="1887538" algn="l"/>
                <a:tab pos="2335213" algn="l"/>
                <a:tab pos="2506663" algn="l"/>
              </a:tabLst>
            </a:pPr>
            <a:r>
              <a:rPr lang="en-US" altLang="en-US" b="1" dirty="0">
                <a:solidFill>
                  <a:srgbClr val="000000"/>
                </a:solidFill>
                <a:latin typeface="Courier New" panose="02070309020205020404" pitchFamily="49" charset="0"/>
              </a:rPr>
              <a:t>				signal(next)</a:t>
            </a:r>
          </a:p>
          <a:p>
            <a:pPr>
              <a:lnSpc>
                <a:spcPct val="80000"/>
              </a:lnSpc>
              <a:spcBef>
                <a:spcPct val="15000"/>
              </a:spcBef>
              <a:buFont typeface="Monotype Sorts" pitchFamily="-84" charset="2"/>
              <a:buNone/>
              <a:tabLst>
                <a:tab pos="1887538" algn="l"/>
                <a:tab pos="2335213" algn="l"/>
                <a:tab pos="2506663" algn="l"/>
              </a:tabLst>
            </a:pPr>
            <a:r>
              <a:rPr lang="en-US" altLang="en-US" b="1" dirty="0">
                <a:solidFill>
                  <a:srgbClr val="000000"/>
                </a:solidFill>
                <a:latin typeface="Courier New" panose="02070309020205020404" pitchFamily="49" charset="0"/>
              </a:rPr>
              <a:t>			else </a:t>
            </a:r>
          </a:p>
          <a:p>
            <a:pPr>
              <a:lnSpc>
                <a:spcPct val="80000"/>
              </a:lnSpc>
              <a:spcBef>
                <a:spcPct val="15000"/>
              </a:spcBef>
              <a:buFont typeface="Monotype Sorts" pitchFamily="-84" charset="2"/>
              <a:buNone/>
              <a:tabLst>
                <a:tab pos="1887538" algn="l"/>
                <a:tab pos="2335213" algn="l"/>
                <a:tab pos="2506663" algn="l"/>
              </a:tabLst>
            </a:pPr>
            <a:r>
              <a:rPr lang="en-US" altLang="en-US" b="1" dirty="0">
                <a:solidFill>
                  <a:srgbClr val="000000"/>
                </a:solidFill>
                <a:latin typeface="Courier New" panose="02070309020205020404" pitchFamily="49" charset="0"/>
              </a:rPr>
              <a:t>				signal(mutex);</a:t>
            </a:r>
            <a:br>
              <a:rPr lang="en-US" altLang="en-US" b="1" dirty="0">
                <a:solidFill>
                  <a:srgbClr val="000000"/>
                </a:solidFill>
                <a:latin typeface="Courier New" panose="02070309020205020404" pitchFamily="49" charset="0"/>
              </a:rPr>
            </a:br>
            <a:endParaRPr lang="en-US" altLang="en-US" b="1" dirty="0">
              <a:solidFill>
                <a:srgbClr val="000000"/>
              </a:solidFill>
              <a:latin typeface="Courier New" panose="02070309020205020404" pitchFamily="49" charset="0"/>
            </a:endParaRPr>
          </a:p>
          <a:p>
            <a:pPr>
              <a:lnSpc>
                <a:spcPct val="80000"/>
              </a:lnSpc>
              <a:tabLst>
                <a:tab pos="1887538" algn="l"/>
                <a:tab pos="2335213" algn="l"/>
                <a:tab pos="2506663" algn="l"/>
              </a:tabLst>
            </a:pPr>
            <a:r>
              <a:rPr lang="en-US" altLang="en-US" dirty="0"/>
              <a:t>Mutual exclusion within a monitor is ensured</a:t>
            </a:r>
          </a:p>
        </p:txBody>
      </p:sp>
    </p:spTree>
    <p:extLst>
      <p:ext uri="{BB962C8B-B14F-4D97-AF65-F5344CB8AC3E}">
        <p14:creationId xmlns:p14="http://schemas.microsoft.com/office/powerpoint/2010/main" xmlns="" val="7747799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a:extLst>
              <a:ext uri="{FF2B5EF4-FFF2-40B4-BE49-F238E27FC236}">
                <a16:creationId xmlns="" xmlns:a16="http://schemas.microsoft.com/office/drawing/2014/main" id="{A3781ED7-7E2C-44ED-849F-F7EC81647318}"/>
              </a:ext>
            </a:extLst>
          </p:cNvPr>
          <p:cNvSpPr>
            <a:spLocks noGrp="1" noChangeArrowheads="1"/>
          </p:cNvSpPr>
          <p:nvPr>
            <p:ph type="title"/>
          </p:nvPr>
        </p:nvSpPr>
        <p:spPr>
          <a:xfrm>
            <a:off x="152400" y="173267"/>
            <a:ext cx="8892526" cy="741133"/>
          </a:xfrm>
        </p:spPr>
        <p:txBody>
          <a:bodyPr>
            <a:normAutofit fontScale="90000"/>
          </a:bodyPr>
          <a:lstStyle/>
          <a:p>
            <a:pPr eaLnBrk="1" hangingPunct="1"/>
            <a:r>
              <a:rPr lang="en-US" altLang="en-US" sz="2800" dirty="0"/>
              <a:t> </a:t>
            </a:r>
            <a:r>
              <a:rPr lang="en-US" altLang="en-US" dirty="0"/>
              <a:t>Implementation – Condition Variables</a:t>
            </a:r>
          </a:p>
        </p:txBody>
      </p:sp>
      <p:sp>
        <p:nvSpPr>
          <p:cNvPr id="71682" name="Rectangle 3">
            <a:extLst>
              <a:ext uri="{FF2B5EF4-FFF2-40B4-BE49-F238E27FC236}">
                <a16:creationId xmlns="" xmlns:a16="http://schemas.microsoft.com/office/drawing/2014/main" id="{0632FD3B-F164-4834-96CE-D7C1853C60A6}"/>
              </a:ext>
            </a:extLst>
          </p:cNvPr>
          <p:cNvSpPr>
            <a:spLocks noGrp="1" noChangeArrowheads="1"/>
          </p:cNvSpPr>
          <p:nvPr>
            <p:ph idx="1"/>
          </p:nvPr>
        </p:nvSpPr>
        <p:spPr>
          <a:xfrm>
            <a:off x="457201" y="1336675"/>
            <a:ext cx="8280400" cy="4530725"/>
          </a:xfrm>
        </p:spPr>
        <p:txBody>
          <a:bodyPr>
            <a:normAutofit fontScale="70000" lnSpcReduction="20000"/>
          </a:bodyPr>
          <a:lstStyle/>
          <a:p>
            <a:pPr>
              <a:lnSpc>
                <a:spcPct val="90000"/>
              </a:lnSpc>
              <a:spcBef>
                <a:spcPct val="15000"/>
              </a:spcBef>
              <a:tabLst>
                <a:tab pos="1828800" algn="l"/>
                <a:tab pos="2217738" algn="l"/>
              </a:tabLst>
            </a:pPr>
            <a:r>
              <a:rPr lang="en-US" altLang="en-US" dirty="0"/>
              <a:t>For each condition variable </a:t>
            </a:r>
            <a:r>
              <a:rPr lang="en-US" altLang="en-US" b="1" i="1" dirty="0"/>
              <a:t>x</a:t>
            </a:r>
            <a:r>
              <a:rPr lang="en-US" altLang="en-US" dirty="0"/>
              <a:t>, we  have</a:t>
            </a:r>
            <a:r>
              <a:rPr lang="en-US" altLang="en-US" sz="1600" dirty="0"/>
              <a:t>:</a:t>
            </a:r>
          </a:p>
          <a:p>
            <a:pPr>
              <a:lnSpc>
                <a:spcPct val="90000"/>
              </a:lnSpc>
              <a:spcBef>
                <a:spcPct val="15000"/>
              </a:spcBef>
              <a:buFont typeface="Monotype Sorts" pitchFamily="-84" charset="2"/>
              <a:buNone/>
              <a:tabLst>
                <a:tab pos="1828800" algn="l"/>
                <a:tab pos="2217738" algn="l"/>
              </a:tabLst>
            </a:pPr>
            <a:endParaRPr lang="en-US" altLang="en-US" sz="1600" dirty="0"/>
          </a:p>
          <a:p>
            <a:pPr>
              <a:lnSpc>
                <a:spcPct val="90000"/>
              </a:lnSpc>
              <a:spcBef>
                <a:spcPct val="15000"/>
              </a:spcBef>
              <a:buFont typeface="Monotype Sorts" pitchFamily="-84" charset="2"/>
              <a:buNone/>
              <a:tabLst>
                <a:tab pos="1828800" algn="l"/>
                <a:tab pos="2217738" algn="l"/>
              </a:tabLst>
            </a:pPr>
            <a:r>
              <a:rPr lang="en-US" altLang="en-US" b="1" dirty="0">
                <a:solidFill>
                  <a:srgbClr val="000000"/>
                </a:solidFill>
                <a:latin typeface="Courier New" panose="02070309020205020404" pitchFamily="49" charset="0"/>
              </a:rPr>
              <a:t>		semaphore </a:t>
            </a:r>
            <a:r>
              <a:rPr lang="en-US" altLang="en-US" b="1" dirty="0" err="1">
                <a:solidFill>
                  <a:srgbClr val="000000"/>
                </a:solidFill>
                <a:latin typeface="Courier New" panose="02070309020205020404" pitchFamily="49" charset="0"/>
              </a:rPr>
              <a:t>x_sem</a:t>
            </a:r>
            <a:r>
              <a:rPr lang="en-US" altLang="en-US" b="1" dirty="0">
                <a:solidFill>
                  <a:srgbClr val="000000"/>
                </a:solidFill>
                <a:latin typeface="Courier New" panose="02070309020205020404" pitchFamily="49" charset="0"/>
              </a:rPr>
              <a:t>; // (initially  = 0)</a:t>
            </a:r>
          </a:p>
          <a:p>
            <a:pPr>
              <a:lnSpc>
                <a:spcPct val="90000"/>
              </a:lnSpc>
              <a:spcBef>
                <a:spcPct val="15000"/>
              </a:spcBef>
              <a:buFont typeface="Monotype Sorts" pitchFamily="-84" charset="2"/>
              <a:buNone/>
              <a:tabLst>
                <a:tab pos="1828800" algn="l"/>
                <a:tab pos="2217738" algn="l"/>
              </a:tabLst>
            </a:pPr>
            <a:r>
              <a:rPr lang="en-US" altLang="en-US" b="1" dirty="0">
                <a:solidFill>
                  <a:srgbClr val="000000"/>
                </a:solidFill>
                <a:latin typeface="Courier New" panose="02070309020205020404" pitchFamily="49" charset="0"/>
              </a:rPr>
              <a:t>		int </a:t>
            </a:r>
            <a:r>
              <a:rPr lang="en-US" altLang="en-US" b="1" dirty="0" err="1">
                <a:solidFill>
                  <a:srgbClr val="000000"/>
                </a:solidFill>
                <a:latin typeface="Courier New" panose="02070309020205020404" pitchFamily="49" charset="0"/>
              </a:rPr>
              <a:t>x_count</a:t>
            </a:r>
            <a:r>
              <a:rPr lang="en-US" altLang="en-US" b="1" dirty="0">
                <a:solidFill>
                  <a:srgbClr val="000000"/>
                </a:solidFill>
                <a:latin typeface="Courier New" panose="02070309020205020404" pitchFamily="49" charset="0"/>
              </a:rPr>
              <a:t> = 0;</a:t>
            </a:r>
            <a:br>
              <a:rPr lang="en-US" altLang="en-US" b="1" dirty="0">
                <a:solidFill>
                  <a:srgbClr val="000000"/>
                </a:solidFill>
                <a:latin typeface="Courier New" panose="02070309020205020404" pitchFamily="49" charset="0"/>
              </a:rPr>
            </a:br>
            <a:endParaRPr lang="en-US" altLang="en-US" b="1" dirty="0">
              <a:solidFill>
                <a:srgbClr val="000000"/>
              </a:solidFill>
              <a:latin typeface="Courier New" panose="02070309020205020404" pitchFamily="49" charset="0"/>
            </a:endParaRPr>
          </a:p>
          <a:p>
            <a:pPr>
              <a:lnSpc>
                <a:spcPct val="90000"/>
              </a:lnSpc>
              <a:spcBef>
                <a:spcPct val="15000"/>
              </a:spcBef>
              <a:tabLst>
                <a:tab pos="1828800" algn="l"/>
                <a:tab pos="2217738" algn="l"/>
              </a:tabLst>
            </a:pPr>
            <a:r>
              <a:rPr lang="en-US" altLang="en-US" dirty="0"/>
              <a:t>The operation </a:t>
            </a:r>
            <a:r>
              <a:rPr lang="en-US" altLang="en-US" b="1" dirty="0" err="1">
                <a:latin typeface="Courier New" panose="02070309020205020404" pitchFamily="49" charset="0"/>
                <a:cs typeface="Courier New" panose="02070309020205020404" pitchFamily="49" charset="0"/>
              </a:rPr>
              <a:t>x.wait</a:t>
            </a:r>
            <a:r>
              <a:rPr lang="en-US" altLang="en-US" b="1" dirty="0">
                <a:latin typeface="Courier New" panose="02070309020205020404" pitchFamily="49" charset="0"/>
                <a:cs typeface="Courier New" panose="02070309020205020404" pitchFamily="49" charset="0"/>
              </a:rPr>
              <a:t>() </a:t>
            </a:r>
            <a:r>
              <a:rPr lang="en-US" altLang="en-US" dirty="0"/>
              <a:t>can be implemented as</a:t>
            </a:r>
            <a:r>
              <a:rPr lang="en-US" altLang="en-US" sz="1600" dirty="0"/>
              <a:t>:</a:t>
            </a:r>
          </a:p>
          <a:p>
            <a:pPr>
              <a:lnSpc>
                <a:spcPct val="90000"/>
              </a:lnSpc>
              <a:spcBef>
                <a:spcPct val="15000"/>
              </a:spcBef>
              <a:buFont typeface="Monotype Sorts" pitchFamily="-84" charset="2"/>
              <a:buNone/>
              <a:tabLst>
                <a:tab pos="1828800" algn="l"/>
                <a:tab pos="2217738" algn="l"/>
              </a:tabLst>
            </a:pPr>
            <a:r>
              <a:rPr lang="en-US" altLang="en-US" sz="1600" dirty="0"/>
              <a:t>		</a:t>
            </a:r>
          </a:p>
          <a:p>
            <a:pPr>
              <a:lnSpc>
                <a:spcPct val="90000"/>
              </a:lnSpc>
              <a:spcBef>
                <a:spcPct val="15000"/>
              </a:spcBef>
              <a:buFont typeface="Monotype Sorts" pitchFamily="-84" charset="2"/>
              <a:buNone/>
              <a:tabLst>
                <a:tab pos="1828800" algn="l"/>
                <a:tab pos="2217738" algn="l"/>
              </a:tabLst>
            </a:pPr>
            <a:r>
              <a:rPr lang="en-US" altLang="en-US" b="1" dirty="0">
                <a:solidFill>
                  <a:srgbClr val="000000"/>
                </a:solidFill>
                <a:latin typeface="Courier New" panose="02070309020205020404" pitchFamily="49" charset="0"/>
              </a:rPr>
              <a:t>		</a:t>
            </a:r>
            <a:r>
              <a:rPr lang="en-US" altLang="en-US" b="1" dirty="0" err="1">
                <a:solidFill>
                  <a:srgbClr val="000000"/>
                </a:solidFill>
                <a:latin typeface="Courier New" panose="02070309020205020404" pitchFamily="49" charset="0"/>
              </a:rPr>
              <a:t>x_count</a:t>
            </a:r>
            <a:r>
              <a:rPr lang="en-US" altLang="en-US" b="1" dirty="0">
                <a:solidFill>
                  <a:srgbClr val="000000"/>
                </a:solidFill>
                <a:latin typeface="Courier New" panose="02070309020205020404" pitchFamily="49" charset="0"/>
              </a:rPr>
              <a:t>++;</a:t>
            </a:r>
          </a:p>
          <a:p>
            <a:pPr>
              <a:lnSpc>
                <a:spcPct val="90000"/>
              </a:lnSpc>
              <a:spcBef>
                <a:spcPct val="15000"/>
              </a:spcBef>
              <a:buFont typeface="Monotype Sorts" pitchFamily="-84" charset="2"/>
              <a:buNone/>
              <a:tabLst>
                <a:tab pos="1828800" algn="l"/>
                <a:tab pos="2217738" algn="l"/>
              </a:tabLst>
            </a:pPr>
            <a:r>
              <a:rPr lang="en-US" altLang="en-US" b="1" dirty="0">
                <a:solidFill>
                  <a:srgbClr val="000000"/>
                </a:solidFill>
                <a:latin typeface="Courier New" panose="02070309020205020404" pitchFamily="49" charset="0"/>
              </a:rPr>
              <a:t>		if (</a:t>
            </a:r>
            <a:r>
              <a:rPr lang="en-US" altLang="en-US" b="1" dirty="0" err="1">
                <a:solidFill>
                  <a:srgbClr val="000000"/>
                </a:solidFill>
                <a:latin typeface="Courier New" panose="02070309020205020404" pitchFamily="49" charset="0"/>
              </a:rPr>
              <a:t>next_count</a:t>
            </a:r>
            <a:r>
              <a:rPr lang="en-US" altLang="en-US" b="1" dirty="0">
                <a:solidFill>
                  <a:srgbClr val="000000"/>
                </a:solidFill>
                <a:latin typeface="Courier New" panose="02070309020205020404" pitchFamily="49" charset="0"/>
              </a:rPr>
              <a:t> &gt; 0)</a:t>
            </a:r>
          </a:p>
          <a:p>
            <a:pPr>
              <a:lnSpc>
                <a:spcPct val="90000"/>
              </a:lnSpc>
              <a:spcBef>
                <a:spcPct val="15000"/>
              </a:spcBef>
              <a:buFont typeface="Monotype Sorts" pitchFamily="-84" charset="2"/>
              <a:buNone/>
              <a:tabLst>
                <a:tab pos="1828800" algn="l"/>
                <a:tab pos="2217738" algn="l"/>
              </a:tabLst>
            </a:pPr>
            <a:r>
              <a:rPr lang="en-US" altLang="en-US" b="1" dirty="0">
                <a:solidFill>
                  <a:srgbClr val="000000"/>
                </a:solidFill>
                <a:latin typeface="Courier New" panose="02070309020205020404" pitchFamily="49" charset="0"/>
              </a:rPr>
              <a:t>			 signal(next);</a:t>
            </a:r>
          </a:p>
          <a:p>
            <a:pPr>
              <a:lnSpc>
                <a:spcPct val="90000"/>
              </a:lnSpc>
              <a:spcBef>
                <a:spcPct val="15000"/>
              </a:spcBef>
              <a:buFont typeface="Monotype Sorts" pitchFamily="-84" charset="2"/>
              <a:buNone/>
              <a:tabLst>
                <a:tab pos="1828800" algn="l"/>
                <a:tab pos="2217738" algn="l"/>
              </a:tabLst>
            </a:pPr>
            <a:r>
              <a:rPr lang="en-US" altLang="en-US" b="1" dirty="0">
                <a:solidFill>
                  <a:srgbClr val="000000"/>
                </a:solidFill>
                <a:latin typeface="Courier New" panose="02070309020205020404" pitchFamily="49" charset="0"/>
              </a:rPr>
              <a:t>		else</a:t>
            </a:r>
          </a:p>
          <a:p>
            <a:pPr>
              <a:lnSpc>
                <a:spcPct val="90000"/>
              </a:lnSpc>
              <a:spcBef>
                <a:spcPct val="15000"/>
              </a:spcBef>
              <a:buFont typeface="Monotype Sorts" pitchFamily="-84" charset="2"/>
              <a:buNone/>
              <a:tabLst>
                <a:tab pos="1828800" algn="l"/>
                <a:tab pos="2217738" algn="l"/>
              </a:tabLst>
            </a:pPr>
            <a:r>
              <a:rPr lang="en-US" altLang="en-US" b="1" dirty="0">
                <a:solidFill>
                  <a:srgbClr val="000000"/>
                </a:solidFill>
                <a:latin typeface="Courier New" panose="02070309020205020404" pitchFamily="49" charset="0"/>
              </a:rPr>
              <a:t>			signal(mutex);</a:t>
            </a:r>
          </a:p>
          <a:p>
            <a:pPr>
              <a:lnSpc>
                <a:spcPct val="90000"/>
              </a:lnSpc>
              <a:spcBef>
                <a:spcPct val="15000"/>
              </a:spcBef>
              <a:buFont typeface="Monotype Sorts" pitchFamily="-84" charset="2"/>
              <a:buNone/>
              <a:tabLst>
                <a:tab pos="1828800" algn="l"/>
                <a:tab pos="2217738" algn="l"/>
              </a:tabLst>
            </a:pPr>
            <a:r>
              <a:rPr lang="en-US" altLang="en-US" b="1" dirty="0">
                <a:solidFill>
                  <a:srgbClr val="000000"/>
                </a:solidFill>
                <a:latin typeface="Courier New" panose="02070309020205020404" pitchFamily="49" charset="0"/>
              </a:rPr>
              <a:t>		wait(</a:t>
            </a:r>
            <a:r>
              <a:rPr lang="en-US" altLang="en-US" b="1" dirty="0" err="1">
                <a:solidFill>
                  <a:srgbClr val="000000"/>
                </a:solidFill>
                <a:latin typeface="Courier New" panose="02070309020205020404" pitchFamily="49" charset="0"/>
              </a:rPr>
              <a:t>x_sem</a:t>
            </a:r>
            <a:r>
              <a:rPr lang="en-US" altLang="en-US" b="1" dirty="0">
                <a:solidFill>
                  <a:srgbClr val="000000"/>
                </a:solidFill>
                <a:latin typeface="Courier New" panose="02070309020205020404" pitchFamily="49" charset="0"/>
              </a:rPr>
              <a:t>);</a:t>
            </a:r>
          </a:p>
          <a:p>
            <a:pPr>
              <a:lnSpc>
                <a:spcPct val="90000"/>
              </a:lnSpc>
              <a:spcBef>
                <a:spcPct val="15000"/>
              </a:spcBef>
              <a:buFont typeface="Monotype Sorts" pitchFamily="-84" charset="2"/>
              <a:buNone/>
              <a:tabLst>
                <a:tab pos="1828800" algn="l"/>
                <a:tab pos="2217738" algn="l"/>
              </a:tabLst>
            </a:pPr>
            <a:r>
              <a:rPr lang="en-US" altLang="en-US" b="1" dirty="0">
                <a:solidFill>
                  <a:srgbClr val="000000"/>
                </a:solidFill>
                <a:latin typeface="Courier New" panose="02070309020205020404" pitchFamily="49" charset="0"/>
              </a:rPr>
              <a:t>		</a:t>
            </a:r>
            <a:r>
              <a:rPr lang="en-US" altLang="en-US" b="1" dirty="0" err="1">
                <a:solidFill>
                  <a:srgbClr val="000000"/>
                </a:solidFill>
                <a:latin typeface="Courier New" panose="02070309020205020404" pitchFamily="49" charset="0"/>
              </a:rPr>
              <a:t>x_count</a:t>
            </a:r>
            <a:r>
              <a:rPr lang="en-US" altLang="en-US" b="1" dirty="0">
                <a:solidFill>
                  <a:srgbClr val="000000"/>
                </a:solidFill>
                <a:latin typeface="Courier New" panose="02070309020205020404" pitchFamily="49" charset="0"/>
              </a:rPr>
              <a:t>--;</a:t>
            </a:r>
          </a:p>
          <a:p>
            <a:pPr>
              <a:lnSpc>
                <a:spcPct val="90000"/>
              </a:lnSpc>
              <a:spcBef>
                <a:spcPct val="15000"/>
              </a:spcBef>
              <a:buFont typeface="Monotype Sorts" pitchFamily="-84" charset="2"/>
              <a:buNone/>
              <a:tabLst>
                <a:tab pos="1828800" algn="l"/>
                <a:tab pos="2217738" algn="l"/>
              </a:tabLst>
            </a:pPr>
            <a:r>
              <a:rPr lang="en-US" altLang="en-US" sz="1600" b="1" dirty="0"/>
              <a:t>		</a:t>
            </a:r>
          </a:p>
        </p:txBody>
      </p:sp>
    </p:spTree>
    <p:extLst>
      <p:ext uri="{BB962C8B-B14F-4D97-AF65-F5344CB8AC3E}">
        <p14:creationId xmlns:p14="http://schemas.microsoft.com/office/powerpoint/2010/main" xmlns="" val="7098232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a:extLst>
              <a:ext uri="{FF2B5EF4-FFF2-40B4-BE49-F238E27FC236}">
                <a16:creationId xmlns="" xmlns:a16="http://schemas.microsoft.com/office/drawing/2014/main" id="{FCD1EAFB-0631-4AB6-8B81-00F8342C9418}"/>
              </a:ext>
            </a:extLst>
          </p:cNvPr>
          <p:cNvSpPr>
            <a:spLocks noGrp="1" noChangeArrowheads="1"/>
          </p:cNvSpPr>
          <p:nvPr>
            <p:ph type="title"/>
          </p:nvPr>
        </p:nvSpPr>
        <p:spPr>
          <a:xfrm>
            <a:off x="933450" y="195298"/>
            <a:ext cx="7753350" cy="576263"/>
          </a:xfrm>
        </p:spPr>
        <p:txBody>
          <a:bodyPr>
            <a:normAutofit fontScale="90000"/>
          </a:bodyPr>
          <a:lstStyle/>
          <a:p>
            <a:pPr eaLnBrk="1" hangingPunct="1"/>
            <a:r>
              <a:rPr lang="en-US" altLang="en-US" dirty="0"/>
              <a:t>Implementation (Cont.)</a:t>
            </a:r>
          </a:p>
        </p:txBody>
      </p:sp>
      <p:sp>
        <p:nvSpPr>
          <p:cNvPr id="73730" name="Rectangle 3">
            <a:extLst>
              <a:ext uri="{FF2B5EF4-FFF2-40B4-BE49-F238E27FC236}">
                <a16:creationId xmlns="" xmlns:a16="http://schemas.microsoft.com/office/drawing/2014/main" id="{4DADAEF0-291C-40B5-9E31-7AAF1A95E331}"/>
              </a:ext>
            </a:extLst>
          </p:cNvPr>
          <p:cNvSpPr>
            <a:spLocks noGrp="1" noChangeArrowheads="1"/>
          </p:cNvSpPr>
          <p:nvPr>
            <p:ph idx="1"/>
          </p:nvPr>
        </p:nvSpPr>
        <p:spPr>
          <a:xfrm>
            <a:off x="457200" y="1600201"/>
            <a:ext cx="8229600" cy="4419600"/>
          </a:xfrm>
        </p:spPr>
        <p:txBody>
          <a:bodyPr>
            <a:normAutofit fontScale="85000" lnSpcReduction="10000"/>
          </a:bodyPr>
          <a:lstStyle/>
          <a:p>
            <a:pPr>
              <a:tabLst>
                <a:tab pos="1368425" algn="l"/>
                <a:tab pos="1712913" algn="l"/>
                <a:tab pos="2335213" algn="l"/>
              </a:tabLst>
            </a:pPr>
            <a:r>
              <a:rPr lang="en-US" altLang="en-US" dirty="0"/>
              <a:t>The operation </a:t>
            </a:r>
            <a:r>
              <a:rPr lang="en-US" altLang="en-US" b="1" dirty="0" err="1">
                <a:solidFill>
                  <a:srgbClr val="000000"/>
                </a:solidFill>
                <a:latin typeface="Courier New" panose="02070309020205020404" pitchFamily="49" charset="0"/>
              </a:rPr>
              <a:t>x.signal</a:t>
            </a:r>
            <a:r>
              <a:rPr lang="en-US" altLang="en-US" b="1" dirty="0">
                <a:solidFill>
                  <a:srgbClr val="000000"/>
                </a:solidFill>
                <a:latin typeface="Courier New" panose="02070309020205020404" pitchFamily="49" charset="0"/>
              </a:rPr>
              <a:t>() </a:t>
            </a:r>
            <a:r>
              <a:rPr lang="en-US" altLang="en-US" dirty="0"/>
              <a:t>can be implemented as:</a:t>
            </a:r>
            <a:br>
              <a:rPr lang="en-US" altLang="en-US" dirty="0"/>
            </a:br>
            <a:endParaRPr lang="en-US" altLang="en-US" dirty="0"/>
          </a:p>
          <a:p>
            <a:pPr>
              <a:spcBef>
                <a:spcPct val="15000"/>
              </a:spcBef>
              <a:buFont typeface="Monotype Sorts" pitchFamily="-84" charset="2"/>
              <a:buNone/>
              <a:tabLst>
                <a:tab pos="1368425" algn="l"/>
                <a:tab pos="1712913" algn="l"/>
                <a:tab pos="2335213" algn="l"/>
              </a:tabLst>
            </a:pPr>
            <a:r>
              <a:rPr lang="en-US" altLang="en-US" b="1" dirty="0">
                <a:solidFill>
                  <a:srgbClr val="000000"/>
                </a:solidFill>
                <a:latin typeface="Courier New" panose="02070309020205020404" pitchFamily="49" charset="0"/>
              </a:rPr>
              <a:t>		if (</a:t>
            </a:r>
            <a:r>
              <a:rPr lang="en-US" altLang="en-US" b="1" dirty="0" err="1">
                <a:solidFill>
                  <a:srgbClr val="000000"/>
                </a:solidFill>
                <a:latin typeface="Courier New" panose="02070309020205020404" pitchFamily="49" charset="0"/>
              </a:rPr>
              <a:t>x_count</a:t>
            </a:r>
            <a:r>
              <a:rPr lang="en-US" altLang="en-US" b="1" dirty="0">
                <a:solidFill>
                  <a:srgbClr val="000000"/>
                </a:solidFill>
                <a:latin typeface="Courier New" panose="02070309020205020404" pitchFamily="49" charset="0"/>
              </a:rPr>
              <a:t> &gt; 0) </a:t>
            </a:r>
            <a:endParaRPr lang="en-US" altLang="en-US" b="1" dirty="0" smtClean="0">
              <a:solidFill>
                <a:srgbClr val="000000"/>
              </a:solidFill>
              <a:latin typeface="Courier New" panose="02070309020205020404" pitchFamily="49" charset="0"/>
            </a:endParaRPr>
          </a:p>
          <a:p>
            <a:pPr>
              <a:spcBef>
                <a:spcPct val="15000"/>
              </a:spcBef>
              <a:buFont typeface="Monotype Sorts" pitchFamily="-84" charset="2"/>
              <a:buNone/>
              <a:tabLst>
                <a:tab pos="1368425" algn="l"/>
                <a:tab pos="1712913" algn="l"/>
                <a:tab pos="2335213" algn="l"/>
              </a:tabLst>
            </a:pPr>
            <a:r>
              <a:rPr lang="en-US" altLang="en-US" b="1" dirty="0">
                <a:solidFill>
                  <a:srgbClr val="000000"/>
                </a:solidFill>
                <a:latin typeface="Courier New" panose="02070309020205020404" pitchFamily="49" charset="0"/>
              </a:rPr>
              <a:t> </a:t>
            </a:r>
            <a:r>
              <a:rPr lang="en-US" altLang="en-US" b="1" dirty="0" smtClean="0">
                <a:solidFill>
                  <a:srgbClr val="000000"/>
                </a:solidFill>
                <a:latin typeface="Courier New" panose="02070309020205020404" pitchFamily="49" charset="0"/>
              </a:rPr>
              <a:t>     {</a:t>
            </a:r>
            <a:endParaRPr lang="en-US" altLang="en-US" b="1" dirty="0">
              <a:solidFill>
                <a:srgbClr val="000000"/>
              </a:solidFill>
              <a:latin typeface="Courier New" panose="02070309020205020404" pitchFamily="49" charset="0"/>
            </a:endParaRPr>
          </a:p>
          <a:p>
            <a:pPr>
              <a:spcBef>
                <a:spcPct val="15000"/>
              </a:spcBef>
              <a:buFont typeface="Monotype Sorts" pitchFamily="-84" charset="2"/>
              <a:buNone/>
              <a:tabLst>
                <a:tab pos="1368425" algn="l"/>
                <a:tab pos="1712913" algn="l"/>
                <a:tab pos="2335213" algn="l"/>
              </a:tabLst>
            </a:pPr>
            <a:r>
              <a:rPr lang="en-US" altLang="en-US" b="1" dirty="0">
                <a:solidFill>
                  <a:srgbClr val="000000"/>
                </a:solidFill>
                <a:latin typeface="Courier New" panose="02070309020205020404" pitchFamily="49" charset="0"/>
              </a:rPr>
              <a:t>			</a:t>
            </a:r>
            <a:r>
              <a:rPr lang="en-US" altLang="en-US" b="1" dirty="0" err="1">
                <a:solidFill>
                  <a:srgbClr val="000000"/>
                </a:solidFill>
                <a:latin typeface="Courier New" panose="02070309020205020404" pitchFamily="49" charset="0"/>
              </a:rPr>
              <a:t>next_count</a:t>
            </a:r>
            <a:r>
              <a:rPr lang="en-US" altLang="en-US" b="1" dirty="0">
                <a:solidFill>
                  <a:srgbClr val="000000"/>
                </a:solidFill>
                <a:latin typeface="Courier New" panose="02070309020205020404" pitchFamily="49" charset="0"/>
              </a:rPr>
              <a:t>++;</a:t>
            </a:r>
          </a:p>
          <a:p>
            <a:pPr>
              <a:spcBef>
                <a:spcPct val="15000"/>
              </a:spcBef>
              <a:buFont typeface="Monotype Sorts" pitchFamily="-84" charset="2"/>
              <a:buNone/>
              <a:tabLst>
                <a:tab pos="1368425" algn="l"/>
                <a:tab pos="1712913" algn="l"/>
                <a:tab pos="2335213" algn="l"/>
              </a:tabLst>
            </a:pPr>
            <a:r>
              <a:rPr lang="en-US" altLang="en-US" b="1" dirty="0">
                <a:solidFill>
                  <a:srgbClr val="000000"/>
                </a:solidFill>
                <a:latin typeface="Courier New" panose="02070309020205020404" pitchFamily="49" charset="0"/>
              </a:rPr>
              <a:t>			signal(</a:t>
            </a:r>
            <a:r>
              <a:rPr lang="en-US" altLang="en-US" b="1" dirty="0" err="1">
                <a:solidFill>
                  <a:srgbClr val="000000"/>
                </a:solidFill>
                <a:latin typeface="Courier New" panose="02070309020205020404" pitchFamily="49" charset="0"/>
              </a:rPr>
              <a:t>x_sem</a:t>
            </a:r>
            <a:r>
              <a:rPr lang="en-US" altLang="en-US" b="1" dirty="0">
                <a:solidFill>
                  <a:srgbClr val="000000"/>
                </a:solidFill>
                <a:latin typeface="Courier New" panose="02070309020205020404" pitchFamily="49" charset="0"/>
              </a:rPr>
              <a:t>);</a:t>
            </a:r>
          </a:p>
          <a:p>
            <a:pPr>
              <a:spcBef>
                <a:spcPct val="15000"/>
              </a:spcBef>
              <a:buFont typeface="Monotype Sorts" pitchFamily="-84" charset="2"/>
              <a:buNone/>
              <a:tabLst>
                <a:tab pos="1368425" algn="l"/>
                <a:tab pos="1712913" algn="l"/>
                <a:tab pos="2335213" algn="l"/>
              </a:tabLst>
            </a:pPr>
            <a:r>
              <a:rPr lang="en-US" altLang="en-US" b="1" dirty="0">
                <a:solidFill>
                  <a:srgbClr val="000000"/>
                </a:solidFill>
                <a:latin typeface="Courier New" panose="02070309020205020404" pitchFamily="49" charset="0"/>
              </a:rPr>
              <a:t>			wait(next);</a:t>
            </a:r>
          </a:p>
          <a:p>
            <a:pPr>
              <a:spcBef>
                <a:spcPct val="15000"/>
              </a:spcBef>
              <a:buFont typeface="Monotype Sorts" pitchFamily="-84" charset="2"/>
              <a:buNone/>
              <a:tabLst>
                <a:tab pos="1368425" algn="l"/>
                <a:tab pos="1712913" algn="l"/>
                <a:tab pos="2335213" algn="l"/>
              </a:tabLst>
            </a:pPr>
            <a:r>
              <a:rPr lang="en-US" altLang="en-US" b="1" dirty="0">
                <a:solidFill>
                  <a:srgbClr val="000000"/>
                </a:solidFill>
                <a:latin typeface="Courier New" panose="02070309020205020404" pitchFamily="49" charset="0"/>
              </a:rPr>
              <a:t>			</a:t>
            </a:r>
            <a:r>
              <a:rPr lang="en-US" altLang="en-US" b="1" dirty="0" err="1">
                <a:solidFill>
                  <a:srgbClr val="000000"/>
                </a:solidFill>
                <a:latin typeface="Courier New" panose="02070309020205020404" pitchFamily="49" charset="0"/>
              </a:rPr>
              <a:t>next_count</a:t>
            </a:r>
            <a:r>
              <a:rPr lang="en-US" altLang="en-US" b="1" dirty="0">
                <a:solidFill>
                  <a:srgbClr val="000000"/>
                </a:solidFill>
                <a:latin typeface="Courier New" panose="02070309020205020404" pitchFamily="49" charset="0"/>
              </a:rPr>
              <a:t>--;</a:t>
            </a:r>
          </a:p>
          <a:p>
            <a:pPr>
              <a:spcBef>
                <a:spcPct val="15000"/>
              </a:spcBef>
              <a:buFont typeface="Monotype Sorts" pitchFamily="-84" charset="2"/>
              <a:buNone/>
              <a:tabLst>
                <a:tab pos="1368425" algn="l"/>
                <a:tab pos="1712913" algn="l"/>
                <a:tab pos="2335213" algn="l"/>
              </a:tabLst>
            </a:pPr>
            <a:r>
              <a:rPr lang="en-US" altLang="en-US" b="1" dirty="0">
                <a:solidFill>
                  <a:srgbClr val="000000"/>
                </a:solidFill>
                <a:latin typeface="Courier New" panose="02070309020205020404" pitchFamily="49" charset="0"/>
              </a:rPr>
              <a:t>		}</a:t>
            </a:r>
          </a:p>
          <a:p>
            <a:pPr>
              <a:spcBef>
                <a:spcPct val="15000"/>
              </a:spcBef>
              <a:buFont typeface="Monotype Sorts" pitchFamily="-84" charset="2"/>
              <a:buNone/>
              <a:tabLst>
                <a:tab pos="1368425" algn="l"/>
                <a:tab pos="1712913" algn="l"/>
                <a:tab pos="2335213" algn="l"/>
              </a:tabLst>
            </a:pPr>
            <a:r>
              <a:rPr lang="en-US" altLang="en-US" b="1" dirty="0"/>
              <a:t>		</a:t>
            </a:r>
            <a:r>
              <a:rPr lang="en-US" altLang="en-US" dirty="0"/>
              <a:t>	</a:t>
            </a:r>
          </a:p>
        </p:txBody>
      </p:sp>
    </p:spTree>
    <p:extLst>
      <p:ext uri="{BB962C8B-B14F-4D97-AF65-F5344CB8AC3E}">
        <p14:creationId xmlns:p14="http://schemas.microsoft.com/office/powerpoint/2010/main" xmlns="" val="16391460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a:extLst>
              <a:ext uri="{FF2B5EF4-FFF2-40B4-BE49-F238E27FC236}">
                <a16:creationId xmlns="" xmlns:a16="http://schemas.microsoft.com/office/drawing/2014/main" id="{01C32B1B-A4EF-4F65-B2C5-B45EC8C1E4A1}"/>
              </a:ext>
            </a:extLst>
          </p:cNvPr>
          <p:cNvSpPr>
            <a:spLocks noGrp="1"/>
          </p:cNvSpPr>
          <p:nvPr>
            <p:ph type="title"/>
          </p:nvPr>
        </p:nvSpPr>
        <p:spPr>
          <a:xfrm>
            <a:off x="152400" y="197632"/>
            <a:ext cx="8897007" cy="716768"/>
          </a:xfrm>
        </p:spPr>
        <p:txBody>
          <a:bodyPr>
            <a:normAutofit fontScale="90000"/>
          </a:bodyPr>
          <a:lstStyle/>
          <a:p>
            <a:r>
              <a:rPr lang="en-US" altLang="en-US" dirty="0"/>
              <a:t>Resuming Processes within a Monitor</a:t>
            </a:r>
          </a:p>
        </p:txBody>
      </p:sp>
      <p:sp>
        <p:nvSpPr>
          <p:cNvPr id="75778" name="Content Placeholder 2">
            <a:extLst>
              <a:ext uri="{FF2B5EF4-FFF2-40B4-BE49-F238E27FC236}">
                <a16:creationId xmlns="" xmlns:a16="http://schemas.microsoft.com/office/drawing/2014/main" id="{6839C047-5A3A-496B-8B8E-46EBA919BC17}"/>
              </a:ext>
            </a:extLst>
          </p:cNvPr>
          <p:cNvSpPr>
            <a:spLocks noGrp="1"/>
          </p:cNvSpPr>
          <p:nvPr>
            <p:ph idx="1"/>
          </p:nvPr>
        </p:nvSpPr>
        <p:spPr>
          <a:xfrm>
            <a:off x="816069" y="1233488"/>
            <a:ext cx="6181631" cy="4545012"/>
          </a:xfrm>
        </p:spPr>
        <p:txBody>
          <a:bodyPr>
            <a:normAutofit fontScale="85000" lnSpcReduction="10000"/>
          </a:bodyPr>
          <a:lstStyle/>
          <a:p>
            <a:r>
              <a:rPr lang="en-US" altLang="en-US" dirty="0"/>
              <a:t>If several processes queued on condition variable </a:t>
            </a:r>
            <a:r>
              <a:rPr lang="en-US" altLang="en-US" sz="2000" b="1" dirty="0">
                <a:latin typeface="Courier New" panose="02070309020205020404" pitchFamily="49" charset="0"/>
                <a:cs typeface="Courier New" panose="02070309020205020404" pitchFamily="49" charset="0"/>
              </a:rPr>
              <a:t>x</a:t>
            </a:r>
            <a:r>
              <a:rPr lang="en-US" altLang="en-US" dirty="0"/>
              <a:t>, and </a:t>
            </a:r>
            <a:r>
              <a:rPr lang="en-US" altLang="en-US" sz="2000" b="1" dirty="0" err="1">
                <a:latin typeface="Courier New" panose="02070309020205020404" pitchFamily="49" charset="0"/>
                <a:cs typeface="Courier New" panose="02070309020205020404" pitchFamily="49" charset="0"/>
              </a:rPr>
              <a:t>x.signal</a:t>
            </a:r>
            <a:r>
              <a:rPr lang="en-US" altLang="en-US" sz="2000" b="1" dirty="0">
                <a:latin typeface="Courier New" panose="02070309020205020404" pitchFamily="49" charset="0"/>
                <a:cs typeface="Courier New" panose="02070309020205020404" pitchFamily="49" charset="0"/>
              </a:rPr>
              <a:t>() </a:t>
            </a:r>
            <a:r>
              <a:rPr lang="en-US" altLang="en-US" dirty="0"/>
              <a:t>is executed, which process should be resumed?</a:t>
            </a:r>
          </a:p>
          <a:p>
            <a:r>
              <a:rPr lang="en-US" altLang="en-US" dirty="0"/>
              <a:t>FCFS frequently not adequate </a:t>
            </a:r>
          </a:p>
          <a:p>
            <a:r>
              <a:rPr lang="en-US" altLang="en-US" dirty="0"/>
              <a:t>Use</a:t>
            </a:r>
            <a:r>
              <a:rPr lang="en-US" altLang="en-US" b="1" dirty="0">
                <a:solidFill>
                  <a:srgbClr val="0000FF"/>
                </a:solidFill>
              </a:rPr>
              <a:t>  </a:t>
            </a:r>
            <a:r>
              <a:rPr lang="en-US" altLang="en-US" dirty="0"/>
              <a:t>the </a:t>
            </a:r>
            <a:r>
              <a:rPr lang="en-US" altLang="en-US" b="1" dirty="0">
                <a:solidFill>
                  <a:srgbClr val="006699"/>
                </a:solidFill>
                <a:latin typeface="+mj-lt"/>
              </a:rPr>
              <a:t>conditional-wait </a:t>
            </a:r>
            <a:r>
              <a:rPr lang="en-US" altLang="en-US" dirty="0"/>
              <a:t>construct of the form   </a:t>
            </a:r>
          </a:p>
          <a:p>
            <a:pPr marL="0" indent="0">
              <a:buNone/>
            </a:pPr>
            <a:r>
              <a:rPr lang="en-US" altLang="en-US" sz="2000" b="1" dirty="0">
                <a:latin typeface="Courier New" panose="02070309020205020404" pitchFamily="49" charset="0"/>
                <a:cs typeface="Courier New" panose="02070309020205020404" pitchFamily="49" charset="0"/>
              </a:rPr>
              <a:t>        </a:t>
            </a:r>
            <a:r>
              <a:rPr lang="en-US" altLang="en-US" sz="2000" b="1" dirty="0" err="1">
                <a:latin typeface="Courier New" panose="02070309020205020404" pitchFamily="49" charset="0"/>
                <a:cs typeface="Courier New" panose="02070309020205020404" pitchFamily="49" charset="0"/>
              </a:rPr>
              <a:t>x.wait</a:t>
            </a:r>
            <a:r>
              <a:rPr lang="en-US" altLang="en-US" sz="2000" b="1" dirty="0">
                <a:latin typeface="Courier New" panose="02070309020205020404" pitchFamily="49" charset="0"/>
                <a:cs typeface="Courier New" panose="02070309020205020404" pitchFamily="49" charset="0"/>
              </a:rPr>
              <a:t>(c)</a:t>
            </a:r>
          </a:p>
          <a:p>
            <a:pPr marL="0" indent="0">
              <a:buNone/>
            </a:pPr>
            <a:r>
              <a:rPr lang="en-US" altLang="en-US" sz="2000" b="1" dirty="0">
                <a:latin typeface="Courier New" panose="02070309020205020404" pitchFamily="49" charset="0"/>
                <a:cs typeface="Courier New" panose="02070309020205020404" pitchFamily="49" charset="0"/>
              </a:rPr>
              <a:t>  </a:t>
            </a:r>
            <a:r>
              <a:rPr lang="en-US" altLang="en-US" dirty="0"/>
              <a:t>where:</a:t>
            </a:r>
          </a:p>
          <a:p>
            <a:pPr lvl="1"/>
            <a:r>
              <a:rPr lang="en-US" altLang="en-US" sz="2000" b="1" dirty="0">
                <a:latin typeface="Courier New" panose="02070309020205020404" pitchFamily="49" charset="0"/>
                <a:cs typeface="Courier New" panose="02070309020205020404" pitchFamily="49" charset="0"/>
              </a:rPr>
              <a:t>c</a:t>
            </a:r>
            <a:r>
              <a:rPr lang="en-US" altLang="en-US" dirty="0"/>
              <a:t> is an integer (called the priority number)</a:t>
            </a:r>
            <a:endParaRPr lang="en-US" altLang="en-US" b="1" dirty="0">
              <a:solidFill>
                <a:srgbClr val="0000FF"/>
              </a:solidFill>
            </a:endParaRPr>
          </a:p>
          <a:p>
            <a:pPr lvl="1"/>
            <a:r>
              <a:rPr lang="en-US" altLang="en-US" dirty="0"/>
              <a:t>The process with lowest number (highest priority) is scheduled next</a:t>
            </a:r>
          </a:p>
        </p:txBody>
      </p:sp>
    </p:spTree>
    <p:extLst>
      <p:ext uri="{BB962C8B-B14F-4D97-AF65-F5344CB8AC3E}">
        <p14:creationId xmlns:p14="http://schemas.microsoft.com/office/powerpoint/2010/main" xmlns="" val="440356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382000" cy="762000"/>
          </a:xfrm>
        </p:spPr>
        <p:txBody>
          <a:bodyPr>
            <a:normAutofit fontScale="90000"/>
          </a:bodyPr>
          <a:lstStyle/>
          <a:p>
            <a:r>
              <a:rPr lang="en-GB" dirty="0" smtClean="0"/>
              <a:t>Solution to Critical Section Problem</a:t>
            </a:r>
            <a:endParaRPr lang="en-IN" dirty="0"/>
          </a:p>
        </p:txBody>
      </p:sp>
      <p:sp>
        <p:nvSpPr>
          <p:cNvPr id="3" name="Content Placeholder 2"/>
          <p:cNvSpPr>
            <a:spLocks noGrp="1"/>
          </p:cNvSpPr>
          <p:nvPr>
            <p:ph idx="1"/>
          </p:nvPr>
        </p:nvSpPr>
        <p:spPr>
          <a:xfrm>
            <a:off x="457200" y="1143000"/>
            <a:ext cx="8229600" cy="4830763"/>
          </a:xfrm>
        </p:spPr>
        <p:txBody>
          <a:bodyPr>
            <a:normAutofit fontScale="92500" lnSpcReduction="20000"/>
          </a:bodyPr>
          <a:lstStyle/>
          <a:p>
            <a:r>
              <a:rPr lang="en-GB" dirty="0" smtClean="0"/>
              <a:t>The solution to critical section problem must satisfy the following three requirements:</a:t>
            </a:r>
          </a:p>
          <a:p>
            <a:r>
              <a:rPr lang="en-GB" dirty="0" smtClean="0"/>
              <a:t>1. Mutual Exclusion- </a:t>
            </a:r>
            <a:r>
              <a:rPr lang="en-GB" sz="2400" dirty="0" smtClean="0"/>
              <a:t>Process P is executing in its critical section, then no other processes can be executing in their critical sections.</a:t>
            </a:r>
            <a:endParaRPr lang="en-GB" dirty="0" smtClean="0"/>
          </a:p>
          <a:p>
            <a:r>
              <a:rPr lang="en-GB" dirty="0" smtClean="0"/>
              <a:t>2. Progress-</a:t>
            </a:r>
            <a:r>
              <a:rPr lang="en-GB" sz="2400" dirty="0" smtClean="0"/>
              <a:t> Process is executing in its critical section and some processes wish to enter their critical section, then only the processes not in their remainder sections can participate in deciding which will enter its critical section next and in definite time.</a:t>
            </a:r>
            <a:endParaRPr lang="en-GB" dirty="0" smtClean="0"/>
          </a:p>
          <a:p>
            <a:r>
              <a:rPr lang="en-GB" dirty="0" smtClean="0"/>
              <a:t>3. Bounded Waiting-</a:t>
            </a:r>
            <a:r>
              <a:rPr lang="en-GB" sz="2400" dirty="0" smtClean="0"/>
              <a:t> There exists a bound, or limit, on the number of times that other processes are allowed to enter their critical sections after a process has made a request to enter its critical section and before that request is granted.</a:t>
            </a:r>
            <a:endParaRPr lang="en-IN" dirty="0"/>
          </a:p>
        </p:txBody>
      </p:sp>
    </p:spTree>
    <p:extLst>
      <p:ext uri="{BB962C8B-B14F-4D97-AF65-F5344CB8AC3E}">
        <p14:creationId xmlns:p14="http://schemas.microsoft.com/office/powerpoint/2010/main" xmlns="" val="8546059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749300" y="182563"/>
            <a:ext cx="7937500" cy="576262"/>
          </a:xfrm>
        </p:spPr>
        <p:txBody>
          <a:bodyPr>
            <a:normAutofit fontScale="90000"/>
          </a:bodyPr>
          <a:lstStyle/>
          <a:p>
            <a:pPr eaLnBrk="1" hangingPunct="1"/>
            <a:r>
              <a:rPr lang="en-US" altLang="en-US" dirty="0" smtClean="0"/>
              <a:t>Deadlock Characterization</a:t>
            </a:r>
          </a:p>
        </p:txBody>
      </p:sp>
      <p:sp>
        <p:nvSpPr>
          <p:cNvPr id="7171" name="Rectangle 3"/>
          <p:cNvSpPr>
            <a:spLocks noGrp="1" noChangeArrowheads="1"/>
          </p:cNvSpPr>
          <p:nvPr>
            <p:ph type="body" idx="1"/>
          </p:nvPr>
        </p:nvSpPr>
        <p:spPr>
          <a:xfrm>
            <a:off x="1335088" y="1541463"/>
            <a:ext cx="6691312" cy="4668837"/>
          </a:xfrm>
        </p:spPr>
        <p:txBody>
          <a:bodyPr>
            <a:normAutofit fontScale="77500" lnSpcReduction="20000"/>
          </a:bodyPr>
          <a:lstStyle/>
          <a:p>
            <a:r>
              <a:rPr lang="en-US" altLang="en-US" b="1" smtClean="0">
                <a:solidFill>
                  <a:srgbClr val="3366FF"/>
                </a:solidFill>
              </a:rPr>
              <a:t>Mutual exclusion</a:t>
            </a:r>
            <a:r>
              <a:rPr lang="en-US" altLang="en-US" b="1" smtClean="0"/>
              <a:t>:</a:t>
            </a:r>
            <a:r>
              <a:rPr lang="en-US" altLang="en-US" smtClean="0"/>
              <a:t>  only one process at a time can use a resource</a:t>
            </a:r>
            <a:endParaRPr lang="en-US" altLang="en-US" sz="800" smtClean="0"/>
          </a:p>
          <a:p>
            <a:r>
              <a:rPr lang="en-US" altLang="en-US" b="1" smtClean="0">
                <a:solidFill>
                  <a:srgbClr val="3366FF"/>
                </a:solidFill>
              </a:rPr>
              <a:t>Hold and wait</a:t>
            </a:r>
            <a:r>
              <a:rPr lang="en-US" altLang="en-US" b="1" smtClean="0"/>
              <a:t>:</a:t>
            </a:r>
            <a:r>
              <a:rPr lang="en-US" altLang="en-US" smtClean="0"/>
              <a:t>  a process holding at least one resource is waiting to acquire additional resources held by other processes</a:t>
            </a:r>
            <a:endParaRPr lang="en-US" altLang="en-US" sz="800" smtClean="0"/>
          </a:p>
          <a:p>
            <a:r>
              <a:rPr lang="en-US" altLang="en-US" b="1" smtClean="0">
                <a:solidFill>
                  <a:srgbClr val="3366FF"/>
                </a:solidFill>
              </a:rPr>
              <a:t>No preemption</a:t>
            </a:r>
            <a:r>
              <a:rPr lang="en-US" altLang="en-US" b="1" smtClean="0"/>
              <a:t>:</a:t>
            </a:r>
            <a:r>
              <a:rPr lang="en-US" altLang="en-US" smtClean="0"/>
              <a:t>  a resource can be released only voluntarily by the process holding it, after that process has completed its task</a:t>
            </a:r>
            <a:endParaRPr lang="en-US" altLang="en-US" sz="800" smtClean="0"/>
          </a:p>
          <a:p>
            <a:r>
              <a:rPr lang="en-US" altLang="en-US" b="1" smtClean="0">
                <a:solidFill>
                  <a:srgbClr val="3366FF"/>
                </a:solidFill>
              </a:rPr>
              <a:t>Circular wait</a:t>
            </a:r>
            <a:r>
              <a:rPr lang="en-US" altLang="en-US" b="1" smtClean="0"/>
              <a:t>:</a:t>
            </a:r>
            <a:r>
              <a:rPr lang="en-US" altLang="en-US" smtClean="0"/>
              <a:t>  there exists a set {</a:t>
            </a:r>
            <a:r>
              <a:rPr lang="en-US" altLang="en-US" i="1" smtClean="0"/>
              <a:t>P</a:t>
            </a:r>
            <a:r>
              <a:rPr lang="en-US" altLang="en-US" baseline="-25000" smtClean="0"/>
              <a:t>0</a:t>
            </a:r>
            <a:r>
              <a:rPr lang="en-US" altLang="en-US" smtClean="0"/>
              <a:t>, </a:t>
            </a:r>
            <a:r>
              <a:rPr lang="en-US" altLang="en-US" i="1" smtClean="0"/>
              <a:t>P</a:t>
            </a:r>
            <a:r>
              <a:rPr lang="en-US" altLang="en-US" baseline="-25000" smtClean="0"/>
              <a:t>1</a:t>
            </a:r>
            <a:r>
              <a:rPr lang="en-US" altLang="en-US" smtClean="0"/>
              <a:t>, …, </a:t>
            </a:r>
            <a:r>
              <a:rPr lang="en-US" altLang="en-US" i="1" smtClean="0"/>
              <a:t>P</a:t>
            </a:r>
            <a:r>
              <a:rPr lang="en-US" altLang="en-US" baseline="-25000" smtClean="0"/>
              <a:t>n</a:t>
            </a:r>
            <a:r>
              <a:rPr lang="en-US" altLang="en-US" smtClean="0"/>
              <a:t>} of waiting processes such that </a:t>
            </a:r>
            <a:r>
              <a:rPr lang="en-US" altLang="en-US" i="1" smtClean="0"/>
              <a:t>P</a:t>
            </a:r>
            <a:r>
              <a:rPr lang="en-US" altLang="en-US" baseline="-25000" smtClean="0"/>
              <a:t>0 </a:t>
            </a:r>
            <a:r>
              <a:rPr lang="en-US" altLang="en-US" smtClean="0"/>
              <a:t>is waiting for a resource that is held by </a:t>
            </a:r>
            <a:r>
              <a:rPr lang="en-US" altLang="en-US" i="1" smtClean="0"/>
              <a:t>P</a:t>
            </a:r>
            <a:r>
              <a:rPr lang="en-US" altLang="en-US" baseline="-25000" smtClean="0"/>
              <a:t>1</a:t>
            </a:r>
            <a:r>
              <a:rPr lang="en-US" altLang="en-US" smtClean="0"/>
              <a:t>, </a:t>
            </a:r>
            <a:r>
              <a:rPr lang="en-US" altLang="en-US" i="1" smtClean="0"/>
              <a:t>P</a:t>
            </a:r>
            <a:r>
              <a:rPr lang="en-US" altLang="en-US" baseline="-25000" smtClean="0"/>
              <a:t>1</a:t>
            </a:r>
            <a:r>
              <a:rPr lang="en-US" altLang="en-US" smtClean="0"/>
              <a:t> is waiting for a resource that is held by </a:t>
            </a:r>
            <a:r>
              <a:rPr lang="en-US" altLang="en-US" i="1" smtClean="0"/>
              <a:t>P</a:t>
            </a:r>
            <a:r>
              <a:rPr lang="en-US" altLang="en-US" baseline="-25000" smtClean="0"/>
              <a:t>2</a:t>
            </a:r>
            <a:r>
              <a:rPr lang="en-US" altLang="en-US" smtClean="0"/>
              <a:t>, …, </a:t>
            </a:r>
            <a:r>
              <a:rPr lang="en-US" altLang="en-US" i="1" smtClean="0"/>
              <a:t>P</a:t>
            </a:r>
            <a:r>
              <a:rPr lang="en-US" altLang="en-US" i="1" baseline="-25000" smtClean="0"/>
              <a:t>n</a:t>
            </a:r>
            <a:r>
              <a:rPr lang="en-US" altLang="en-US" baseline="-25000" smtClean="0"/>
              <a:t>–1</a:t>
            </a:r>
            <a:r>
              <a:rPr lang="en-US" altLang="en-US" smtClean="0"/>
              <a:t> is waiting for a resource that is held by </a:t>
            </a:r>
            <a:r>
              <a:rPr lang="en-US" altLang="en-US" i="1" smtClean="0"/>
              <a:t>P</a:t>
            </a:r>
            <a:r>
              <a:rPr lang="en-US" altLang="en-US" baseline="-25000" smtClean="0"/>
              <a:t>n</a:t>
            </a:r>
            <a:r>
              <a:rPr lang="en-US" altLang="en-US" smtClean="0"/>
              <a:t>, and </a:t>
            </a:r>
            <a:r>
              <a:rPr lang="en-US" altLang="en-US" i="1" smtClean="0"/>
              <a:t>P</a:t>
            </a:r>
            <a:r>
              <a:rPr lang="en-US" altLang="en-US" baseline="-25000" smtClean="0"/>
              <a:t>n</a:t>
            </a:r>
            <a:r>
              <a:rPr lang="en-US" altLang="en-US" smtClean="0"/>
              <a:t> is waiting for a resource that is held by </a:t>
            </a:r>
            <a:r>
              <a:rPr lang="en-US" altLang="en-US" i="1" smtClean="0"/>
              <a:t>P</a:t>
            </a:r>
            <a:r>
              <a:rPr lang="en-US" altLang="en-US" baseline="-25000" smtClean="0"/>
              <a:t>0</a:t>
            </a:r>
            <a:r>
              <a:rPr lang="en-US" altLang="en-US" smtClean="0"/>
              <a:t>.</a:t>
            </a:r>
          </a:p>
          <a:p>
            <a:endParaRPr lang="en-US" altLang="en-US" smtClean="0"/>
          </a:p>
        </p:txBody>
      </p:sp>
      <p:sp>
        <p:nvSpPr>
          <p:cNvPr id="7172" name="Text Box 5"/>
          <p:cNvSpPr txBox="1">
            <a:spLocks noChangeArrowheads="1"/>
          </p:cNvSpPr>
          <p:nvPr/>
        </p:nvSpPr>
        <p:spPr bwMode="auto">
          <a:xfrm>
            <a:off x="825500" y="1049338"/>
            <a:ext cx="6353175"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spAutoFit/>
          </a:bodyP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lgn="ctr">
              <a:spcBef>
                <a:spcPct val="50000"/>
              </a:spcBef>
            </a:pPr>
            <a:r>
              <a:rPr lang="en-US" altLang="en-US">
                <a:latin typeface="Helvetica" pitchFamily="-84" charset="0"/>
              </a:rPr>
              <a:t>Deadlock can arise if four conditions hold simultaneously.</a:t>
            </a:r>
          </a:p>
        </p:txBody>
      </p:sp>
    </p:spTree>
    <p:extLst>
      <p:ext uri="{BB962C8B-B14F-4D97-AF65-F5344CB8AC3E}">
        <p14:creationId xmlns:p14="http://schemas.microsoft.com/office/powerpoint/2010/main" xmlns="" val="83321094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749300" y="182563"/>
            <a:ext cx="7937500" cy="576262"/>
          </a:xfrm>
        </p:spPr>
        <p:txBody>
          <a:bodyPr>
            <a:normAutofit fontScale="90000"/>
          </a:bodyPr>
          <a:lstStyle/>
          <a:p>
            <a:pPr eaLnBrk="1" hangingPunct="1"/>
            <a:r>
              <a:rPr lang="en-US" altLang="en-US" dirty="0" smtClean="0"/>
              <a:t>Deadlock with </a:t>
            </a:r>
            <a:r>
              <a:rPr lang="en-US" altLang="en-US" dirty="0" err="1" smtClean="0"/>
              <a:t>Mutex</a:t>
            </a:r>
            <a:r>
              <a:rPr lang="en-US" altLang="en-US" dirty="0" smtClean="0"/>
              <a:t> Locks</a:t>
            </a:r>
          </a:p>
        </p:txBody>
      </p:sp>
      <p:sp>
        <p:nvSpPr>
          <p:cNvPr id="8195" name="Rectangle 3"/>
          <p:cNvSpPr>
            <a:spLocks noGrp="1" noChangeArrowheads="1"/>
          </p:cNvSpPr>
          <p:nvPr>
            <p:ph type="body" idx="1"/>
          </p:nvPr>
        </p:nvSpPr>
        <p:spPr>
          <a:xfrm>
            <a:off x="685800" y="990600"/>
            <a:ext cx="7742238" cy="5029200"/>
          </a:xfrm>
        </p:spPr>
        <p:txBody>
          <a:bodyPr>
            <a:normAutofit fontScale="62500" lnSpcReduction="20000"/>
          </a:bodyPr>
          <a:lstStyle/>
          <a:p>
            <a:r>
              <a:rPr lang="en-US" altLang="en-US" dirty="0" smtClean="0"/>
              <a:t>Deadlocks can occur via system calls, locking, etc.</a:t>
            </a:r>
          </a:p>
          <a:p>
            <a:r>
              <a:rPr lang="en-US" altLang="en-US" dirty="0" smtClean="0"/>
              <a:t>See example box in text page 318 for </a:t>
            </a:r>
            <a:r>
              <a:rPr lang="en-US" altLang="en-US" dirty="0" err="1" smtClean="0"/>
              <a:t>mutex</a:t>
            </a:r>
            <a:r>
              <a:rPr lang="en-US" altLang="en-US" dirty="0" smtClean="0"/>
              <a:t> deadlock</a:t>
            </a:r>
          </a:p>
          <a:p>
            <a:r>
              <a:rPr lang="en-US" dirty="0" smtClean="0"/>
              <a:t>Deadlock can be occurred in a multithreaded </a:t>
            </a:r>
            <a:r>
              <a:rPr lang="en-US" dirty="0" err="1" smtClean="0"/>
              <a:t>Pthread</a:t>
            </a:r>
            <a:r>
              <a:rPr lang="en-US" dirty="0" smtClean="0"/>
              <a:t> program using </a:t>
            </a:r>
            <a:r>
              <a:rPr lang="en-US" dirty="0" err="1" smtClean="0"/>
              <a:t>mutex</a:t>
            </a:r>
            <a:r>
              <a:rPr lang="en-US" dirty="0" smtClean="0"/>
              <a:t> locks. Let’s see how it can be occurred. An unlocked </a:t>
            </a:r>
            <a:r>
              <a:rPr lang="en-US" dirty="0" err="1" smtClean="0"/>
              <a:t>mutex</a:t>
            </a:r>
            <a:r>
              <a:rPr lang="en-US" dirty="0" smtClean="0"/>
              <a:t> is initialized by the </a:t>
            </a:r>
            <a:r>
              <a:rPr lang="en-US" dirty="0" err="1" smtClean="0"/>
              <a:t>pthread_mutex_init</a:t>
            </a:r>
            <a:r>
              <a:rPr lang="en-US" dirty="0" smtClean="0"/>
              <a:t>() function.</a:t>
            </a:r>
          </a:p>
          <a:p>
            <a:r>
              <a:rPr lang="en-US" dirty="0" smtClean="0"/>
              <a:t>Using </a:t>
            </a:r>
            <a:r>
              <a:rPr lang="en-US" dirty="0" err="1" smtClean="0"/>
              <a:t>pthread_mutex_lock</a:t>
            </a:r>
            <a:r>
              <a:rPr lang="en-US" dirty="0" smtClean="0"/>
              <a:t>() and </a:t>
            </a:r>
            <a:r>
              <a:rPr lang="en-US" dirty="0" err="1" smtClean="0"/>
              <a:t>pthread_mutex_unlock</a:t>
            </a:r>
            <a:r>
              <a:rPr lang="en-US" dirty="0" smtClean="0"/>
              <a:t>() </a:t>
            </a:r>
            <a:r>
              <a:rPr lang="en-US" dirty="0" err="1" smtClean="0"/>
              <a:t>Mutex</a:t>
            </a:r>
            <a:r>
              <a:rPr lang="en-US" dirty="0" smtClean="0"/>
              <a:t> locks are acquired and released. If a thread try to acquire a locked </a:t>
            </a:r>
            <a:r>
              <a:rPr lang="en-US" dirty="0" err="1" smtClean="0"/>
              <a:t>mutex</a:t>
            </a:r>
            <a:r>
              <a:rPr lang="en-US" dirty="0" smtClean="0"/>
              <a:t>, the call to </a:t>
            </a:r>
            <a:r>
              <a:rPr lang="en-US" dirty="0" err="1" smtClean="0"/>
              <a:t>pthread_mutex_lock</a:t>
            </a:r>
            <a:r>
              <a:rPr lang="en-US" dirty="0" smtClean="0"/>
              <a:t>() blocks the thread until the owner of the </a:t>
            </a:r>
            <a:r>
              <a:rPr lang="en-US" dirty="0" err="1" smtClean="0"/>
              <a:t>mutex</a:t>
            </a:r>
            <a:r>
              <a:rPr lang="en-US" dirty="0" smtClean="0"/>
              <a:t> lock invokes </a:t>
            </a:r>
            <a:r>
              <a:rPr lang="en-US" dirty="0" err="1" smtClean="0"/>
              <a:t>pthread_mutex_unlock</a:t>
            </a:r>
            <a:r>
              <a:rPr lang="en-US" dirty="0" smtClean="0"/>
              <a:t>().</a:t>
            </a:r>
          </a:p>
          <a:p>
            <a:r>
              <a:rPr lang="en-US" dirty="0" smtClean="0"/>
              <a:t>Let’s take an example, two </a:t>
            </a:r>
            <a:r>
              <a:rPr lang="en-US" dirty="0" err="1" smtClean="0"/>
              <a:t>Mutex</a:t>
            </a:r>
            <a:r>
              <a:rPr lang="en-US" dirty="0" smtClean="0"/>
              <a:t> locks are created in the following Code −</a:t>
            </a:r>
          </a:p>
          <a:p>
            <a:r>
              <a:rPr lang="en-US" dirty="0" smtClean="0"/>
              <a:t>/* Create and initialize the </a:t>
            </a:r>
            <a:r>
              <a:rPr lang="en-US" dirty="0" err="1" smtClean="0"/>
              <a:t>mutex</a:t>
            </a:r>
            <a:r>
              <a:rPr lang="en-US" dirty="0" smtClean="0"/>
              <a:t> locks */</a:t>
            </a:r>
          </a:p>
          <a:p>
            <a:r>
              <a:rPr lang="en-US" dirty="0" smtClean="0"/>
              <a:t> </a:t>
            </a:r>
            <a:r>
              <a:rPr lang="en-US" dirty="0" err="1" smtClean="0"/>
              <a:t>pthread</a:t>
            </a:r>
            <a:r>
              <a:rPr lang="en-US" dirty="0" smtClean="0"/>
              <a:t> </a:t>
            </a:r>
            <a:r>
              <a:rPr lang="en-US" dirty="0" err="1" smtClean="0"/>
              <a:t>mutex</a:t>
            </a:r>
            <a:r>
              <a:rPr lang="en-US" dirty="0" smtClean="0"/>
              <a:t> t mutex1; </a:t>
            </a:r>
          </a:p>
          <a:p>
            <a:r>
              <a:rPr lang="en-US" dirty="0" err="1" smtClean="0"/>
              <a:t>pthread</a:t>
            </a:r>
            <a:r>
              <a:rPr lang="en-US" dirty="0" smtClean="0"/>
              <a:t> </a:t>
            </a:r>
            <a:r>
              <a:rPr lang="en-US" dirty="0" err="1" smtClean="0"/>
              <a:t>mutex</a:t>
            </a:r>
            <a:r>
              <a:rPr lang="en-US" dirty="0" smtClean="0"/>
              <a:t> t mutex2;</a:t>
            </a:r>
          </a:p>
          <a:p>
            <a:r>
              <a:rPr lang="en-US" dirty="0" smtClean="0"/>
              <a:t> </a:t>
            </a:r>
            <a:r>
              <a:rPr lang="en-US" dirty="0" err="1" smtClean="0"/>
              <a:t>pthread</a:t>
            </a:r>
            <a:r>
              <a:rPr lang="en-US" dirty="0" smtClean="0"/>
              <a:t> </a:t>
            </a:r>
            <a:r>
              <a:rPr lang="en-US" dirty="0" err="1" smtClean="0"/>
              <a:t>mutex</a:t>
            </a:r>
            <a:r>
              <a:rPr lang="en-US" dirty="0" smtClean="0"/>
              <a:t> init(&amp;mutex1,NULL); </a:t>
            </a:r>
          </a:p>
          <a:p>
            <a:r>
              <a:rPr lang="en-US" dirty="0" err="1" smtClean="0"/>
              <a:t>pthread</a:t>
            </a:r>
            <a:r>
              <a:rPr lang="en-US" dirty="0" smtClean="0"/>
              <a:t> </a:t>
            </a:r>
            <a:r>
              <a:rPr lang="en-US" dirty="0" err="1" smtClean="0"/>
              <a:t>mutex</a:t>
            </a:r>
            <a:r>
              <a:rPr lang="en-US" dirty="0" smtClean="0"/>
              <a:t> init(&amp;mutex2,NULL);</a:t>
            </a:r>
            <a:endParaRPr lang="en-US" altLang="en-US" dirty="0" smtClean="0"/>
          </a:p>
        </p:txBody>
      </p:sp>
    </p:spTree>
    <p:extLst>
      <p:ext uri="{BB962C8B-B14F-4D97-AF65-F5344CB8AC3E}">
        <p14:creationId xmlns:p14="http://schemas.microsoft.com/office/powerpoint/2010/main" xmlns="" val="210896815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029200"/>
          </a:xfrm>
        </p:spPr>
        <p:txBody>
          <a:bodyPr>
            <a:normAutofit fontScale="92500" lnSpcReduction="10000"/>
          </a:bodyPr>
          <a:lstStyle/>
          <a:p>
            <a:r>
              <a:rPr lang="en-US" sz="1600" dirty="0" smtClean="0"/>
              <a:t>Next, two threads - thread1 and thread2 - are created, and both these threads have access to both </a:t>
            </a:r>
            <a:r>
              <a:rPr lang="en-US" sz="1600" dirty="0" err="1" smtClean="0"/>
              <a:t>mutex</a:t>
            </a:r>
            <a:r>
              <a:rPr lang="en-US" sz="1600" dirty="0" smtClean="0"/>
              <a:t> locks. </a:t>
            </a:r>
          </a:p>
          <a:p>
            <a:r>
              <a:rPr lang="en-US" sz="1600" dirty="0" smtClean="0"/>
              <a:t>Thread1 and thread2 run in the functions dosomework_1 and dos</a:t>
            </a:r>
          </a:p>
          <a:p>
            <a:r>
              <a:rPr lang="en-US" sz="1600" dirty="0" smtClean="0"/>
              <a:t>/* thread1 runs in this function */</a:t>
            </a:r>
          </a:p>
          <a:p>
            <a:r>
              <a:rPr lang="en-US" sz="1600" dirty="0" smtClean="0"/>
              <a:t> void *dosomework_1(void *</a:t>
            </a:r>
            <a:r>
              <a:rPr lang="en-US" sz="1600" dirty="0" err="1" smtClean="0"/>
              <a:t>param</a:t>
            </a:r>
            <a:r>
              <a:rPr lang="en-US" sz="1600" dirty="0" smtClean="0"/>
              <a:t>) </a:t>
            </a:r>
          </a:p>
          <a:p>
            <a:r>
              <a:rPr lang="en-US" sz="1600" dirty="0" smtClean="0"/>
              <a:t>{    </a:t>
            </a:r>
            <a:r>
              <a:rPr lang="en-US" sz="1600" dirty="0" err="1" smtClean="0"/>
              <a:t>pthread</a:t>
            </a:r>
            <a:r>
              <a:rPr lang="en-US" sz="1600" dirty="0" smtClean="0"/>
              <a:t> </a:t>
            </a:r>
            <a:r>
              <a:rPr lang="en-US" sz="1600" dirty="0" err="1" smtClean="0"/>
              <a:t>mutex</a:t>
            </a:r>
            <a:r>
              <a:rPr lang="en-US" sz="1600" dirty="0" smtClean="0"/>
              <a:t> lock(&amp;mutex1);   </a:t>
            </a:r>
          </a:p>
          <a:p>
            <a:r>
              <a:rPr lang="en-US" sz="1600" dirty="0" smtClean="0"/>
              <a:t> </a:t>
            </a:r>
            <a:r>
              <a:rPr lang="en-US" sz="1600" dirty="0" err="1" smtClean="0"/>
              <a:t>pthread</a:t>
            </a:r>
            <a:r>
              <a:rPr lang="en-US" sz="1600" dirty="0" smtClean="0"/>
              <a:t> </a:t>
            </a:r>
            <a:r>
              <a:rPr lang="en-US" sz="1600" dirty="0" err="1" smtClean="0"/>
              <a:t>mutex</a:t>
            </a:r>
            <a:r>
              <a:rPr lang="en-US" sz="1600" dirty="0" smtClean="0"/>
              <a:t> lock(&amp;mutex2);    /**  </a:t>
            </a:r>
          </a:p>
          <a:p>
            <a:r>
              <a:rPr lang="en-US" sz="1600" dirty="0" smtClean="0"/>
              <a:t>  * Do some work */   </a:t>
            </a:r>
          </a:p>
          <a:p>
            <a:r>
              <a:rPr lang="en-US" sz="1600" dirty="0" smtClean="0"/>
              <a:t> </a:t>
            </a:r>
            <a:r>
              <a:rPr lang="en-US" sz="1600" dirty="0" err="1" smtClean="0"/>
              <a:t>pthread</a:t>
            </a:r>
            <a:r>
              <a:rPr lang="en-US" sz="1600" dirty="0" smtClean="0"/>
              <a:t> </a:t>
            </a:r>
            <a:r>
              <a:rPr lang="en-US" sz="1600" dirty="0" err="1" smtClean="0"/>
              <a:t>mutex</a:t>
            </a:r>
            <a:r>
              <a:rPr lang="en-US" sz="1600" dirty="0" smtClean="0"/>
              <a:t> unlock(&amp; mutex2);   </a:t>
            </a:r>
          </a:p>
          <a:p>
            <a:r>
              <a:rPr lang="en-US" sz="1600" dirty="0" smtClean="0"/>
              <a:t> </a:t>
            </a:r>
            <a:r>
              <a:rPr lang="en-US" sz="1600" dirty="0" err="1" smtClean="0"/>
              <a:t>pthread</a:t>
            </a:r>
            <a:r>
              <a:rPr lang="en-US" sz="1600" dirty="0" smtClean="0"/>
              <a:t> </a:t>
            </a:r>
            <a:r>
              <a:rPr lang="en-US" sz="1600" dirty="0" err="1" smtClean="0"/>
              <a:t>mutex</a:t>
            </a:r>
            <a:r>
              <a:rPr lang="en-US" sz="1600" dirty="0" smtClean="0"/>
              <a:t> unlock(&amp; mutex2);   </a:t>
            </a:r>
          </a:p>
          <a:p>
            <a:r>
              <a:rPr lang="en-US" sz="1600" dirty="0" smtClean="0"/>
              <a:t> </a:t>
            </a:r>
            <a:r>
              <a:rPr lang="en-US" sz="1600" dirty="0" err="1" smtClean="0"/>
              <a:t>pthread</a:t>
            </a:r>
            <a:r>
              <a:rPr lang="en-US" sz="1600" dirty="0" smtClean="0"/>
              <a:t> exit(0); }</a:t>
            </a:r>
          </a:p>
          <a:p>
            <a:r>
              <a:rPr lang="en-US" sz="1600" dirty="0" smtClean="0"/>
              <a:t> /*    thread2 runs in this function    */</a:t>
            </a:r>
          </a:p>
          <a:p>
            <a:r>
              <a:rPr lang="en-US" sz="1600" dirty="0" smtClean="0"/>
              <a:t> void *dosomework_2(void *</a:t>
            </a:r>
            <a:r>
              <a:rPr lang="en-US" sz="1600" dirty="0" err="1" smtClean="0"/>
              <a:t>param</a:t>
            </a:r>
            <a:r>
              <a:rPr lang="en-US" sz="1600" dirty="0" smtClean="0"/>
              <a:t>)</a:t>
            </a:r>
          </a:p>
          <a:p>
            <a:r>
              <a:rPr lang="en-US" sz="1600" dirty="0" smtClean="0"/>
              <a:t> {       </a:t>
            </a:r>
            <a:r>
              <a:rPr lang="en-US" sz="1600" dirty="0" err="1" smtClean="0"/>
              <a:t>pthread</a:t>
            </a:r>
            <a:r>
              <a:rPr lang="en-US" sz="1600" dirty="0" smtClean="0"/>
              <a:t> </a:t>
            </a:r>
            <a:r>
              <a:rPr lang="en-US" sz="1600" dirty="0" err="1" smtClean="0"/>
              <a:t>mutex</a:t>
            </a:r>
            <a:r>
              <a:rPr lang="en-US" sz="1600" dirty="0" smtClean="0"/>
              <a:t> lock(&amp;mutex2);      </a:t>
            </a:r>
          </a:p>
          <a:p>
            <a:r>
              <a:rPr lang="en-US" sz="1600" dirty="0" smtClean="0"/>
              <a:t> </a:t>
            </a:r>
            <a:r>
              <a:rPr lang="en-US" sz="1600" dirty="0" err="1" smtClean="0"/>
              <a:t>pthread</a:t>
            </a:r>
            <a:r>
              <a:rPr lang="en-US" sz="1600" dirty="0" smtClean="0"/>
              <a:t> </a:t>
            </a:r>
            <a:r>
              <a:rPr lang="en-US" sz="1600" dirty="0" err="1" smtClean="0"/>
              <a:t>mutex</a:t>
            </a:r>
            <a:r>
              <a:rPr lang="en-US" sz="1600" dirty="0" smtClean="0"/>
              <a:t> lock(&amp;mutex1);    /**  </a:t>
            </a:r>
          </a:p>
          <a:p>
            <a:r>
              <a:rPr lang="en-US" sz="1600" dirty="0" smtClean="0"/>
              <a:t>  * Do some work */   </a:t>
            </a:r>
          </a:p>
          <a:p>
            <a:r>
              <a:rPr lang="en-US" sz="1600" dirty="0" smtClean="0"/>
              <a:t> </a:t>
            </a:r>
            <a:r>
              <a:rPr lang="en-US" sz="1600" dirty="0" err="1" smtClean="0"/>
              <a:t>pthread</a:t>
            </a:r>
            <a:r>
              <a:rPr lang="en-US" sz="1600" dirty="0" smtClean="0"/>
              <a:t> </a:t>
            </a:r>
            <a:r>
              <a:rPr lang="en-US" sz="1600" dirty="0" err="1" smtClean="0"/>
              <a:t>mutex</a:t>
            </a:r>
            <a:r>
              <a:rPr lang="en-US" sz="1600" dirty="0" smtClean="0"/>
              <a:t> unlock(&amp;mutex1);  </a:t>
            </a:r>
          </a:p>
          <a:p>
            <a:r>
              <a:rPr lang="en-US" sz="1600" dirty="0" smtClean="0"/>
              <a:t>  </a:t>
            </a:r>
            <a:r>
              <a:rPr lang="en-US" sz="1600" dirty="0" err="1" smtClean="0"/>
              <a:t>pthread</a:t>
            </a:r>
            <a:r>
              <a:rPr lang="en-US" sz="1600" dirty="0" smtClean="0"/>
              <a:t> </a:t>
            </a:r>
            <a:r>
              <a:rPr lang="en-US" sz="1600" dirty="0" err="1" smtClean="0"/>
              <a:t>mutex</a:t>
            </a:r>
            <a:r>
              <a:rPr lang="en-US" sz="1600" dirty="0" smtClean="0"/>
              <a:t> unlock(&amp;mutex2); </a:t>
            </a:r>
          </a:p>
          <a:p>
            <a:r>
              <a:rPr lang="en-US" sz="1600" dirty="0" smtClean="0"/>
              <a:t>  </a:t>
            </a:r>
            <a:r>
              <a:rPr lang="en-US" sz="1600" dirty="0" err="1" smtClean="0"/>
              <a:t>pthread</a:t>
            </a:r>
            <a:r>
              <a:rPr lang="en-US" sz="1600" dirty="0" smtClean="0"/>
              <a:t> exit(0); }</a:t>
            </a:r>
            <a:endParaRPr lang="en-US" dirty="0"/>
          </a:p>
        </p:txBody>
      </p:sp>
      <p:sp>
        <p:nvSpPr>
          <p:cNvPr id="4" name="Rectangle 2"/>
          <p:cNvSpPr>
            <a:spLocks noGrp="1" noChangeArrowheads="1"/>
          </p:cNvSpPr>
          <p:nvPr>
            <p:ph type="title"/>
          </p:nvPr>
        </p:nvSpPr>
        <p:spPr>
          <a:xfrm>
            <a:off x="457200" y="0"/>
            <a:ext cx="8229600" cy="914400"/>
          </a:xfrm>
        </p:spPr>
        <p:txBody>
          <a:bodyPr>
            <a:normAutofit/>
          </a:bodyPr>
          <a:lstStyle/>
          <a:p>
            <a:pPr eaLnBrk="1" hangingPunct="1"/>
            <a:r>
              <a:rPr lang="en-US" altLang="en-US" sz="4000" dirty="0" smtClean="0"/>
              <a:t>Deadlock with </a:t>
            </a:r>
            <a:r>
              <a:rPr lang="en-US" altLang="en-US" sz="4000" dirty="0" err="1" smtClean="0"/>
              <a:t>Mutex</a:t>
            </a:r>
            <a:r>
              <a:rPr lang="en-US" altLang="en-US" sz="4000" dirty="0" smtClean="0"/>
              <a:t> Locks</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altLang="en-US" sz="4000" dirty="0" smtClean="0"/>
              <a:t>Deadlock with </a:t>
            </a:r>
            <a:r>
              <a:rPr lang="en-US" altLang="en-US" sz="4000" dirty="0" err="1" smtClean="0"/>
              <a:t>Mutex</a:t>
            </a:r>
            <a:r>
              <a:rPr lang="en-US" altLang="en-US" sz="4000" dirty="0" smtClean="0"/>
              <a:t> Locks</a:t>
            </a:r>
            <a:endParaRPr lang="en-US" sz="4000" dirty="0"/>
          </a:p>
        </p:txBody>
      </p:sp>
      <p:sp>
        <p:nvSpPr>
          <p:cNvPr id="3" name="Content Placeholder 2"/>
          <p:cNvSpPr>
            <a:spLocks noGrp="1"/>
          </p:cNvSpPr>
          <p:nvPr>
            <p:ph idx="1"/>
          </p:nvPr>
        </p:nvSpPr>
        <p:spPr>
          <a:xfrm>
            <a:off x="533400" y="914400"/>
            <a:ext cx="8229600" cy="5029200"/>
          </a:xfrm>
        </p:spPr>
        <p:txBody>
          <a:bodyPr>
            <a:normAutofit fontScale="70000" lnSpcReduction="20000"/>
          </a:bodyPr>
          <a:lstStyle/>
          <a:p>
            <a:r>
              <a:rPr lang="en-US" dirty="0" smtClean="0"/>
              <a:t>In this example, thread1 tries to acquire the </a:t>
            </a:r>
            <a:r>
              <a:rPr lang="en-US" dirty="0" err="1" smtClean="0"/>
              <a:t>mutex</a:t>
            </a:r>
            <a:r>
              <a:rPr lang="en-US" dirty="0" smtClean="0"/>
              <a:t> locks in the order</a:t>
            </a:r>
          </a:p>
          <a:p>
            <a:r>
              <a:rPr lang="en-US" dirty="0" smtClean="0"/>
              <a:t>mutex1,</a:t>
            </a:r>
          </a:p>
          <a:p>
            <a:r>
              <a:rPr lang="en-US" dirty="0" smtClean="0"/>
              <a:t>mutex2,</a:t>
            </a:r>
          </a:p>
          <a:p>
            <a:r>
              <a:rPr lang="en-US" dirty="0" smtClean="0"/>
              <a:t>while thread </a:t>
            </a:r>
            <a:r>
              <a:rPr lang="en-US" dirty="0" smtClean="0"/>
              <a:t>2 </a:t>
            </a:r>
            <a:r>
              <a:rPr lang="en-US" dirty="0" smtClean="0"/>
              <a:t>tries to acquire the </a:t>
            </a:r>
            <a:r>
              <a:rPr lang="en-US" dirty="0" err="1" smtClean="0"/>
              <a:t>mutex</a:t>
            </a:r>
            <a:r>
              <a:rPr lang="en-US" dirty="0" smtClean="0"/>
              <a:t> locks in the order</a:t>
            </a:r>
          </a:p>
          <a:p>
            <a:r>
              <a:rPr lang="en-US" dirty="0" smtClean="0"/>
              <a:t>mutex2,</a:t>
            </a:r>
          </a:p>
          <a:p>
            <a:r>
              <a:rPr lang="en-US" dirty="0" smtClean="0"/>
              <a:t>mutex1,</a:t>
            </a:r>
          </a:p>
          <a:p>
            <a:r>
              <a:rPr lang="en-US" dirty="0" smtClean="0"/>
              <a:t>Deadlock is possible if thread1 acquires mutex1 while thread2 acquires mutex2. Even though deadlock is possible, it will not occur if thread1 can acquire and release the </a:t>
            </a:r>
            <a:r>
              <a:rPr lang="en-US" dirty="0" err="1" smtClean="0"/>
              <a:t>mutex</a:t>
            </a:r>
            <a:r>
              <a:rPr lang="en-US" dirty="0" smtClean="0"/>
              <a:t> locks for mutex1 and mutex2 before thread2 tries to acquire the locks.</a:t>
            </a:r>
          </a:p>
          <a:p>
            <a:r>
              <a:rPr lang="en-US" dirty="0" smtClean="0"/>
              <a:t>CPU scheduler scheduled the order in which the threads run. The above example illustrates a problem with handling deadlocks: it is difficult to identify and test for deadlocks that may occur only under certain scheduling circumstances</a:t>
            </a:r>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003300" y="166688"/>
            <a:ext cx="7683500" cy="576262"/>
          </a:xfrm>
        </p:spPr>
        <p:txBody>
          <a:bodyPr>
            <a:normAutofit fontScale="90000"/>
          </a:bodyPr>
          <a:lstStyle/>
          <a:p>
            <a:pPr eaLnBrk="1" hangingPunct="1"/>
            <a:r>
              <a:rPr lang="en-US" altLang="en-US" smtClean="0"/>
              <a:t>Resource-Allocation Graph</a:t>
            </a:r>
          </a:p>
        </p:txBody>
      </p:sp>
      <p:sp>
        <p:nvSpPr>
          <p:cNvPr id="9219" name="Rectangle 3"/>
          <p:cNvSpPr>
            <a:spLocks noGrp="1" noChangeArrowheads="1"/>
          </p:cNvSpPr>
          <p:nvPr>
            <p:ph type="body" idx="1"/>
          </p:nvPr>
        </p:nvSpPr>
        <p:spPr>
          <a:xfrm>
            <a:off x="990600" y="1557338"/>
            <a:ext cx="7002463" cy="4019550"/>
          </a:xfrm>
        </p:spPr>
        <p:txBody>
          <a:bodyPr>
            <a:normAutofit fontScale="92500"/>
          </a:bodyPr>
          <a:lstStyle/>
          <a:p>
            <a:r>
              <a:rPr lang="en-US" altLang="en-US" dirty="0" smtClean="0"/>
              <a:t>V is partitioned into two types:</a:t>
            </a:r>
          </a:p>
          <a:p>
            <a:pPr lvl="1"/>
            <a:r>
              <a:rPr lang="en-US" altLang="en-US" i="1" dirty="0" smtClean="0"/>
              <a:t>P</a:t>
            </a:r>
            <a:r>
              <a:rPr lang="en-US" altLang="en-US" dirty="0" smtClean="0"/>
              <a:t> = {</a:t>
            </a:r>
            <a:r>
              <a:rPr lang="en-US" altLang="en-US" i="1" dirty="0" smtClean="0"/>
              <a:t>P</a:t>
            </a:r>
            <a:r>
              <a:rPr lang="en-US" altLang="en-US" baseline="-25000" dirty="0" smtClean="0"/>
              <a:t>1</a:t>
            </a:r>
            <a:r>
              <a:rPr lang="en-US" altLang="en-US" dirty="0" smtClean="0"/>
              <a:t>, </a:t>
            </a:r>
            <a:r>
              <a:rPr lang="en-US" altLang="en-US" i="1" dirty="0" smtClean="0"/>
              <a:t>P</a:t>
            </a:r>
            <a:r>
              <a:rPr lang="en-US" altLang="en-US" baseline="-25000" dirty="0" smtClean="0"/>
              <a:t>2</a:t>
            </a:r>
            <a:r>
              <a:rPr lang="en-US" altLang="en-US" dirty="0" smtClean="0"/>
              <a:t>, …, </a:t>
            </a:r>
            <a:r>
              <a:rPr lang="en-US" altLang="en-US" i="1" dirty="0" err="1" smtClean="0"/>
              <a:t>P</a:t>
            </a:r>
            <a:r>
              <a:rPr lang="en-US" altLang="en-US" i="1" baseline="-25000" dirty="0" err="1" smtClean="0"/>
              <a:t>n</a:t>
            </a:r>
            <a:r>
              <a:rPr lang="en-US" altLang="en-US" dirty="0" smtClean="0"/>
              <a:t>}, the set consisting of all the processes in the system</a:t>
            </a:r>
            <a:br>
              <a:rPr lang="en-US" altLang="en-US" dirty="0" smtClean="0"/>
            </a:br>
            <a:endParaRPr lang="en-US" altLang="en-US" dirty="0" smtClean="0"/>
          </a:p>
          <a:p>
            <a:pPr lvl="1"/>
            <a:r>
              <a:rPr lang="en-US" altLang="en-US" i="1" dirty="0" smtClean="0"/>
              <a:t>R</a:t>
            </a:r>
            <a:r>
              <a:rPr lang="en-US" altLang="en-US" dirty="0" smtClean="0"/>
              <a:t> = {</a:t>
            </a:r>
            <a:r>
              <a:rPr lang="en-US" altLang="en-US" i="1" dirty="0" smtClean="0"/>
              <a:t>R</a:t>
            </a:r>
            <a:r>
              <a:rPr lang="en-US" altLang="en-US" baseline="-25000" dirty="0" smtClean="0"/>
              <a:t>1</a:t>
            </a:r>
            <a:r>
              <a:rPr lang="en-US" altLang="en-US" dirty="0" smtClean="0"/>
              <a:t>, </a:t>
            </a:r>
            <a:r>
              <a:rPr lang="en-US" altLang="en-US" i="1" dirty="0" smtClean="0"/>
              <a:t>R</a:t>
            </a:r>
            <a:r>
              <a:rPr lang="en-US" altLang="en-US" baseline="-25000" dirty="0" smtClean="0"/>
              <a:t>2</a:t>
            </a:r>
            <a:r>
              <a:rPr lang="en-US" altLang="en-US" dirty="0" smtClean="0"/>
              <a:t>, …, </a:t>
            </a:r>
            <a:r>
              <a:rPr lang="en-US" altLang="en-US" i="1" dirty="0" err="1" smtClean="0"/>
              <a:t>R</a:t>
            </a:r>
            <a:r>
              <a:rPr lang="en-US" altLang="en-US" i="1" baseline="-25000" dirty="0" err="1" smtClean="0"/>
              <a:t>m</a:t>
            </a:r>
            <a:r>
              <a:rPr lang="en-US" altLang="en-US" dirty="0" smtClean="0"/>
              <a:t>}, the set consisting of all resource types in the system</a:t>
            </a:r>
          </a:p>
          <a:p>
            <a:pPr lvl="1"/>
            <a:endParaRPr lang="en-US" altLang="en-US" sz="900" dirty="0" smtClean="0"/>
          </a:p>
          <a:p>
            <a:r>
              <a:rPr lang="en-US" altLang="en-US" b="1" dirty="0" smtClean="0">
                <a:solidFill>
                  <a:srgbClr val="3366FF"/>
                </a:solidFill>
              </a:rPr>
              <a:t>request edge</a:t>
            </a:r>
            <a:r>
              <a:rPr lang="en-US" altLang="en-US" dirty="0" smtClean="0">
                <a:solidFill>
                  <a:srgbClr val="3366FF"/>
                </a:solidFill>
              </a:rPr>
              <a:t> </a:t>
            </a:r>
            <a:r>
              <a:rPr lang="en-US" altLang="en-US" dirty="0" smtClean="0"/>
              <a:t>– directed edge </a:t>
            </a:r>
            <a:r>
              <a:rPr lang="en-US" altLang="en-US" i="1" dirty="0" smtClean="0"/>
              <a:t>P</a:t>
            </a:r>
            <a:r>
              <a:rPr lang="en-US" altLang="en-US" i="1" baseline="-25000" dirty="0" smtClean="0"/>
              <a:t>i </a:t>
            </a:r>
            <a:r>
              <a:rPr lang="en-US" altLang="en-US" dirty="0" smtClean="0">
                <a:sym typeface="Symbol" pitchFamily="18" charset="2"/>
              </a:rPr>
              <a:t> </a:t>
            </a:r>
            <a:r>
              <a:rPr lang="en-US" altLang="en-US" i="1" dirty="0" err="1" smtClean="0">
                <a:sym typeface="Symbol" pitchFamily="18" charset="2"/>
              </a:rPr>
              <a:t>R</a:t>
            </a:r>
            <a:r>
              <a:rPr lang="en-US" altLang="en-US" i="1" baseline="-25000" dirty="0" err="1" smtClean="0">
                <a:sym typeface="Symbol" pitchFamily="18" charset="2"/>
              </a:rPr>
              <a:t>j</a:t>
            </a:r>
            <a:endParaRPr lang="en-US" altLang="en-US" i="1" baseline="-25000" dirty="0" smtClean="0">
              <a:sym typeface="Symbol" pitchFamily="18" charset="2"/>
            </a:endParaRPr>
          </a:p>
          <a:p>
            <a:endParaRPr lang="en-US" altLang="en-US" sz="800" i="1" baseline="-25000" dirty="0" smtClean="0">
              <a:sym typeface="Symbol" pitchFamily="18" charset="2"/>
            </a:endParaRPr>
          </a:p>
          <a:p>
            <a:r>
              <a:rPr lang="en-US" altLang="en-US" b="1" dirty="0" smtClean="0">
                <a:solidFill>
                  <a:srgbClr val="3366FF"/>
                </a:solidFill>
                <a:sym typeface="Symbol" pitchFamily="18" charset="2"/>
              </a:rPr>
              <a:t>assignment edge</a:t>
            </a:r>
            <a:r>
              <a:rPr lang="en-US" altLang="en-US" dirty="0" smtClean="0">
                <a:solidFill>
                  <a:srgbClr val="3366FF"/>
                </a:solidFill>
                <a:sym typeface="Symbol" pitchFamily="18" charset="2"/>
              </a:rPr>
              <a:t> </a:t>
            </a:r>
            <a:r>
              <a:rPr lang="en-US" altLang="en-US" dirty="0" smtClean="0"/>
              <a:t>– directed edge </a:t>
            </a:r>
            <a:r>
              <a:rPr lang="en-US" altLang="en-US" i="1" dirty="0" err="1" smtClean="0"/>
              <a:t>R</a:t>
            </a:r>
            <a:r>
              <a:rPr lang="en-US" altLang="en-US" i="1" baseline="-25000" dirty="0" err="1" smtClean="0"/>
              <a:t>j</a:t>
            </a:r>
            <a:r>
              <a:rPr lang="en-US" altLang="en-US" i="1" dirty="0" smtClean="0"/>
              <a:t> </a:t>
            </a:r>
            <a:r>
              <a:rPr lang="en-US" altLang="en-US" dirty="0" smtClean="0">
                <a:sym typeface="Symbol" pitchFamily="18" charset="2"/>
              </a:rPr>
              <a:t> </a:t>
            </a:r>
            <a:r>
              <a:rPr lang="en-US" altLang="en-US" i="1" dirty="0" smtClean="0">
                <a:sym typeface="Symbol" pitchFamily="18" charset="2"/>
              </a:rPr>
              <a:t>P</a:t>
            </a:r>
            <a:r>
              <a:rPr lang="en-US" altLang="en-US" i="1" baseline="-25000" dirty="0" smtClean="0">
                <a:sym typeface="Symbol" pitchFamily="18" charset="2"/>
              </a:rPr>
              <a:t>i</a:t>
            </a:r>
            <a:endParaRPr lang="en-US" altLang="en-US" dirty="0" smtClean="0">
              <a:sym typeface="Symbol" pitchFamily="18" charset="2"/>
            </a:endParaRPr>
          </a:p>
        </p:txBody>
      </p:sp>
      <p:sp>
        <p:nvSpPr>
          <p:cNvPr id="9220" name="Text Box 4"/>
          <p:cNvSpPr txBox="1">
            <a:spLocks noChangeArrowheads="1"/>
          </p:cNvSpPr>
          <p:nvPr/>
        </p:nvSpPr>
        <p:spPr bwMode="auto">
          <a:xfrm>
            <a:off x="822325" y="1035050"/>
            <a:ext cx="469265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spAutoFit/>
          </a:bodyP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lgn="ctr">
              <a:spcBef>
                <a:spcPct val="50000"/>
              </a:spcBef>
            </a:pPr>
            <a:r>
              <a:rPr lang="en-US" altLang="en-US" sz="2000">
                <a:latin typeface="Helvetica" pitchFamily="-84" charset="0"/>
              </a:rPr>
              <a:t>A set of vertices </a:t>
            </a:r>
            <a:r>
              <a:rPr lang="en-US" altLang="en-US" sz="2000" i="1">
                <a:latin typeface="Helvetica" pitchFamily="-84" charset="0"/>
              </a:rPr>
              <a:t>V</a:t>
            </a:r>
            <a:r>
              <a:rPr lang="en-US" altLang="en-US" sz="2000">
                <a:latin typeface="Helvetica" pitchFamily="-84" charset="0"/>
              </a:rPr>
              <a:t> and a set of edges </a:t>
            </a:r>
            <a:r>
              <a:rPr lang="en-US" altLang="en-US" sz="2000" i="1">
                <a:latin typeface="Helvetica" pitchFamily="-84" charset="0"/>
              </a:rPr>
              <a:t>E</a:t>
            </a:r>
            <a:r>
              <a:rPr lang="en-US" altLang="en-US" sz="2000">
                <a:latin typeface="Helvetica" pitchFamily="-84" charset="0"/>
              </a:rPr>
              <a:t>.</a:t>
            </a:r>
          </a:p>
        </p:txBody>
      </p:sp>
    </p:spTree>
    <p:extLst>
      <p:ext uri="{BB962C8B-B14F-4D97-AF65-F5344CB8AC3E}">
        <p14:creationId xmlns:p14="http://schemas.microsoft.com/office/powerpoint/2010/main" xmlns="" val="403517740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33400" y="182562"/>
            <a:ext cx="8405813" cy="731837"/>
          </a:xfrm>
        </p:spPr>
        <p:txBody>
          <a:bodyPr>
            <a:normAutofit fontScale="90000"/>
          </a:bodyPr>
          <a:lstStyle/>
          <a:p>
            <a:pPr eaLnBrk="1" hangingPunct="1"/>
            <a:r>
              <a:rPr lang="en-US" altLang="en-US" dirty="0" smtClean="0"/>
              <a:t>Resource-Allocation Graph (Cont.)</a:t>
            </a:r>
          </a:p>
        </p:txBody>
      </p:sp>
      <p:sp>
        <p:nvSpPr>
          <p:cNvPr id="10243" name="Rectangle 3"/>
          <p:cNvSpPr>
            <a:spLocks noGrp="1" noChangeArrowheads="1"/>
          </p:cNvSpPr>
          <p:nvPr>
            <p:ph type="body" idx="1"/>
          </p:nvPr>
        </p:nvSpPr>
        <p:spPr>
          <a:xfrm>
            <a:off x="914400" y="1161140"/>
            <a:ext cx="7343775" cy="4587140"/>
          </a:xfrm>
        </p:spPr>
        <p:txBody>
          <a:bodyPr>
            <a:normAutofit fontScale="77500" lnSpcReduction="20000"/>
          </a:bodyPr>
          <a:lstStyle/>
          <a:p>
            <a:endParaRPr lang="en-US" altLang="en-US" dirty="0" smtClean="0"/>
          </a:p>
          <a:p>
            <a:r>
              <a:rPr lang="en-US" altLang="en-US" dirty="0" smtClean="0"/>
              <a:t>Process</a:t>
            </a:r>
            <a:br>
              <a:rPr lang="en-US" altLang="en-US" dirty="0" smtClean="0"/>
            </a:br>
            <a:r>
              <a:rPr lang="en-US" altLang="en-US" dirty="0" smtClean="0"/>
              <a:t/>
            </a:r>
            <a:br>
              <a:rPr lang="en-US" altLang="en-US" dirty="0" smtClean="0"/>
            </a:br>
            <a:r>
              <a:rPr lang="en-US" altLang="en-US" dirty="0" smtClean="0"/>
              <a:t/>
            </a:r>
            <a:br>
              <a:rPr lang="en-US" altLang="en-US" dirty="0" smtClean="0"/>
            </a:br>
            <a:endParaRPr lang="en-US" altLang="en-US" dirty="0" smtClean="0"/>
          </a:p>
          <a:p>
            <a:r>
              <a:rPr lang="en-US" altLang="en-US" dirty="0" smtClean="0"/>
              <a:t>Resource Type with 4 instances</a:t>
            </a:r>
          </a:p>
          <a:p>
            <a:pPr>
              <a:buFont typeface="Monotype Sorts" pitchFamily="-84" charset="2"/>
              <a:buNone/>
            </a:pPr>
            <a:endParaRPr lang="en-US" altLang="en-US" dirty="0" smtClean="0"/>
          </a:p>
          <a:p>
            <a:endParaRPr lang="en-US" altLang="en-US" dirty="0" smtClean="0"/>
          </a:p>
          <a:p>
            <a:r>
              <a:rPr lang="en-US" altLang="en-US" i="1" dirty="0" smtClean="0"/>
              <a:t>P</a:t>
            </a:r>
            <a:r>
              <a:rPr lang="en-US" altLang="en-US" i="1" baseline="-25000" dirty="0" smtClean="0"/>
              <a:t>i</a:t>
            </a:r>
            <a:r>
              <a:rPr lang="en-US" altLang="en-US" i="1" dirty="0" smtClean="0"/>
              <a:t> </a:t>
            </a:r>
            <a:r>
              <a:rPr lang="en-US" altLang="en-US" dirty="0" smtClean="0"/>
              <a:t>requests instance of </a:t>
            </a:r>
            <a:r>
              <a:rPr lang="en-US" altLang="en-US" i="1" dirty="0" err="1" smtClean="0"/>
              <a:t>R</a:t>
            </a:r>
            <a:r>
              <a:rPr lang="en-US" altLang="en-US" i="1" baseline="-25000" dirty="0" err="1" smtClean="0"/>
              <a:t>j</a:t>
            </a:r>
            <a:endParaRPr lang="en-US" altLang="en-US" dirty="0" smtClean="0"/>
          </a:p>
          <a:p>
            <a:endParaRPr lang="en-US" altLang="en-US" dirty="0" smtClean="0"/>
          </a:p>
          <a:p>
            <a:pPr>
              <a:buFont typeface="Monotype Sorts" pitchFamily="-84" charset="2"/>
              <a:buNone/>
            </a:pPr>
            <a:endParaRPr lang="en-US" altLang="en-US" dirty="0" smtClean="0"/>
          </a:p>
          <a:p>
            <a:r>
              <a:rPr lang="en-US" altLang="en-US" i="1" dirty="0" smtClean="0"/>
              <a:t>P</a:t>
            </a:r>
            <a:r>
              <a:rPr lang="en-US" altLang="en-US" i="1" baseline="-25000" dirty="0" smtClean="0"/>
              <a:t>i</a:t>
            </a:r>
            <a:r>
              <a:rPr lang="en-US" altLang="en-US" dirty="0" smtClean="0"/>
              <a:t> is holding an instance of </a:t>
            </a:r>
            <a:r>
              <a:rPr lang="en-US" altLang="en-US" i="1" dirty="0" err="1" smtClean="0"/>
              <a:t>R</a:t>
            </a:r>
            <a:r>
              <a:rPr lang="en-US" altLang="en-US" i="1" baseline="-25000" dirty="0" err="1" smtClean="0"/>
              <a:t>j</a:t>
            </a:r>
            <a:endParaRPr lang="en-US" altLang="en-US" i="1" dirty="0" smtClean="0"/>
          </a:p>
        </p:txBody>
      </p:sp>
      <p:sp>
        <p:nvSpPr>
          <p:cNvPr id="10244" name="Oval 4"/>
          <p:cNvSpPr>
            <a:spLocks noChangeArrowheads="1"/>
          </p:cNvSpPr>
          <p:nvPr/>
        </p:nvSpPr>
        <p:spPr bwMode="auto">
          <a:xfrm>
            <a:off x="6191936" y="1371600"/>
            <a:ext cx="495300" cy="495300"/>
          </a:xfrm>
          <a:prstGeom prst="ellipse">
            <a:avLst/>
          </a:prstGeom>
          <a:solidFill>
            <a:srgbClr val="CCECFF"/>
          </a:solidFill>
          <a:ln w="9525">
            <a:solidFill>
              <a:schemeClr val="tx1"/>
            </a:solidFill>
            <a:round/>
            <a:headEnd/>
            <a:tailEnd/>
          </a:ln>
        </p:spPr>
        <p:txBody>
          <a:bodyPr wrap="none" anchor="ctr"/>
          <a:lstStyle/>
          <a:p>
            <a:endParaRPr lang="en-US" altLang="en-US"/>
          </a:p>
        </p:txBody>
      </p:sp>
      <p:sp>
        <p:nvSpPr>
          <p:cNvPr id="10245" name="Oval 5"/>
          <p:cNvSpPr>
            <a:spLocks noChangeArrowheads="1"/>
          </p:cNvSpPr>
          <p:nvPr/>
        </p:nvSpPr>
        <p:spPr bwMode="auto">
          <a:xfrm>
            <a:off x="5657850" y="5252979"/>
            <a:ext cx="495300" cy="495300"/>
          </a:xfrm>
          <a:prstGeom prst="ellipse">
            <a:avLst/>
          </a:prstGeom>
          <a:solidFill>
            <a:srgbClr val="CCECFF"/>
          </a:solidFill>
          <a:ln w="9525">
            <a:solidFill>
              <a:schemeClr val="tx1"/>
            </a:solidFill>
            <a:round/>
            <a:headEnd/>
            <a:tailEnd/>
          </a:ln>
        </p:spPr>
        <p:txBody>
          <a:bodyPr wrap="none" anchor="ctr"/>
          <a:lstStyle/>
          <a:p>
            <a:pPr algn="ctr"/>
            <a:r>
              <a:rPr lang="en-US" altLang="en-US" i="1" dirty="0">
                <a:latin typeface="Helvetica" pitchFamily="-84" charset="0"/>
              </a:rPr>
              <a:t>P</a:t>
            </a:r>
            <a:r>
              <a:rPr lang="en-US" altLang="en-US" i="1" baseline="-25000" dirty="0">
                <a:latin typeface="Helvetica" pitchFamily="-84" charset="0"/>
              </a:rPr>
              <a:t>i</a:t>
            </a:r>
            <a:endParaRPr lang="en-US" altLang="en-US" dirty="0">
              <a:latin typeface="Helvetica" pitchFamily="-84" charset="0"/>
            </a:endParaRPr>
          </a:p>
        </p:txBody>
      </p:sp>
      <p:sp>
        <p:nvSpPr>
          <p:cNvPr id="10246" name="Oval 6"/>
          <p:cNvSpPr>
            <a:spLocks noChangeArrowheads="1"/>
          </p:cNvSpPr>
          <p:nvPr/>
        </p:nvSpPr>
        <p:spPr bwMode="auto">
          <a:xfrm>
            <a:off x="5492619" y="3958372"/>
            <a:ext cx="495300" cy="495300"/>
          </a:xfrm>
          <a:prstGeom prst="ellipse">
            <a:avLst/>
          </a:prstGeom>
          <a:solidFill>
            <a:srgbClr val="CCECFF"/>
          </a:solidFill>
          <a:ln w="9525">
            <a:solidFill>
              <a:schemeClr val="tx1"/>
            </a:solidFill>
            <a:round/>
            <a:headEnd/>
            <a:tailEnd/>
          </a:ln>
        </p:spPr>
        <p:txBody>
          <a:bodyPr wrap="none" anchor="ctr"/>
          <a:lstStyle/>
          <a:p>
            <a:pPr algn="ctr"/>
            <a:r>
              <a:rPr lang="en-US" altLang="en-US" i="1" dirty="0">
                <a:latin typeface="Helvetica" pitchFamily="-84" charset="0"/>
              </a:rPr>
              <a:t>P</a:t>
            </a:r>
            <a:r>
              <a:rPr lang="en-US" altLang="en-US" i="1" baseline="-25000" dirty="0">
                <a:latin typeface="Helvetica" pitchFamily="-84" charset="0"/>
              </a:rPr>
              <a:t>i</a:t>
            </a:r>
            <a:endParaRPr lang="en-US" altLang="en-US" i="1" dirty="0">
              <a:latin typeface="Helvetica" pitchFamily="-84" charset="0"/>
            </a:endParaRPr>
          </a:p>
        </p:txBody>
      </p:sp>
      <p:grpSp>
        <p:nvGrpSpPr>
          <p:cNvPr id="2" name="Group 12"/>
          <p:cNvGrpSpPr>
            <a:grpSpLocks/>
          </p:cNvGrpSpPr>
          <p:nvPr/>
        </p:nvGrpSpPr>
        <p:grpSpPr bwMode="auto">
          <a:xfrm>
            <a:off x="6291155" y="2643116"/>
            <a:ext cx="438150" cy="419100"/>
            <a:chOff x="2666" y="1966"/>
            <a:chExt cx="276" cy="264"/>
          </a:xfrm>
          <a:solidFill>
            <a:srgbClr val="CCECFF"/>
          </a:solidFill>
        </p:grpSpPr>
        <p:sp>
          <p:nvSpPr>
            <p:cNvPr id="10264" name="Rectangle 7"/>
            <p:cNvSpPr>
              <a:spLocks noChangeArrowheads="1"/>
            </p:cNvSpPr>
            <p:nvPr/>
          </p:nvSpPr>
          <p:spPr bwMode="auto">
            <a:xfrm>
              <a:off x="2666" y="1966"/>
              <a:ext cx="276" cy="264"/>
            </a:xfrm>
            <a:prstGeom prst="rect">
              <a:avLst/>
            </a:prstGeom>
            <a:grpFill/>
            <a:ln w="9525">
              <a:solidFill>
                <a:schemeClr val="tx1"/>
              </a:solidFill>
              <a:miter lim="800000"/>
              <a:headEnd/>
              <a:tailEnd/>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mtClean="0"/>
            </a:p>
          </p:txBody>
        </p:sp>
        <p:sp>
          <p:nvSpPr>
            <p:cNvPr id="10265" name="Rectangle 8"/>
            <p:cNvSpPr>
              <a:spLocks noChangeArrowheads="1"/>
            </p:cNvSpPr>
            <p:nvPr/>
          </p:nvSpPr>
          <p:spPr bwMode="auto">
            <a:xfrm>
              <a:off x="2736" y="2026"/>
              <a:ext cx="47" cy="47"/>
            </a:xfrm>
            <a:prstGeom prst="rect">
              <a:avLst/>
            </a:prstGeom>
            <a:grpFill/>
            <a:ln w="9525">
              <a:solidFill>
                <a:schemeClr val="tx1"/>
              </a:solidFill>
              <a:miter lim="800000"/>
              <a:headEnd/>
              <a:tailEnd/>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mtClean="0"/>
            </a:p>
          </p:txBody>
        </p:sp>
        <p:sp>
          <p:nvSpPr>
            <p:cNvPr id="10266" name="Rectangle 9"/>
            <p:cNvSpPr>
              <a:spLocks noChangeArrowheads="1"/>
            </p:cNvSpPr>
            <p:nvPr/>
          </p:nvSpPr>
          <p:spPr bwMode="auto">
            <a:xfrm>
              <a:off x="2832" y="2026"/>
              <a:ext cx="47" cy="47"/>
            </a:xfrm>
            <a:prstGeom prst="rect">
              <a:avLst/>
            </a:prstGeom>
            <a:grpFill/>
            <a:ln w="9525">
              <a:solidFill>
                <a:schemeClr val="tx1"/>
              </a:solidFill>
              <a:miter lim="800000"/>
              <a:headEnd/>
              <a:tailEnd/>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mtClean="0"/>
            </a:p>
          </p:txBody>
        </p:sp>
        <p:sp>
          <p:nvSpPr>
            <p:cNvPr id="10267" name="Rectangle 10"/>
            <p:cNvSpPr>
              <a:spLocks noChangeArrowheads="1"/>
            </p:cNvSpPr>
            <p:nvPr/>
          </p:nvSpPr>
          <p:spPr bwMode="auto">
            <a:xfrm>
              <a:off x="2736" y="2108"/>
              <a:ext cx="47" cy="47"/>
            </a:xfrm>
            <a:prstGeom prst="rect">
              <a:avLst/>
            </a:prstGeom>
            <a:grpFill/>
            <a:ln w="9525">
              <a:solidFill>
                <a:schemeClr val="tx1"/>
              </a:solidFill>
              <a:miter lim="800000"/>
              <a:headEnd/>
              <a:tailEnd/>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mtClean="0"/>
            </a:p>
          </p:txBody>
        </p:sp>
        <p:sp>
          <p:nvSpPr>
            <p:cNvPr id="10268" name="Rectangle 11"/>
            <p:cNvSpPr>
              <a:spLocks noChangeArrowheads="1"/>
            </p:cNvSpPr>
            <p:nvPr/>
          </p:nvSpPr>
          <p:spPr bwMode="auto">
            <a:xfrm>
              <a:off x="2832" y="2108"/>
              <a:ext cx="47" cy="47"/>
            </a:xfrm>
            <a:prstGeom prst="rect">
              <a:avLst/>
            </a:prstGeom>
            <a:grpFill/>
            <a:ln w="9525">
              <a:solidFill>
                <a:schemeClr val="tx1"/>
              </a:solidFill>
              <a:miter lim="800000"/>
              <a:headEnd/>
              <a:tailEnd/>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mtClean="0"/>
            </a:p>
          </p:txBody>
        </p:sp>
      </p:grpSp>
      <p:grpSp>
        <p:nvGrpSpPr>
          <p:cNvPr id="3" name="Group 13"/>
          <p:cNvGrpSpPr>
            <a:grpSpLocks/>
          </p:cNvGrpSpPr>
          <p:nvPr/>
        </p:nvGrpSpPr>
        <p:grpSpPr bwMode="auto">
          <a:xfrm>
            <a:off x="6341269" y="4007893"/>
            <a:ext cx="438150" cy="419100"/>
            <a:chOff x="2666" y="1966"/>
            <a:chExt cx="276" cy="264"/>
          </a:xfrm>
          <a:solidFill>
            <a:srgbClr val="CCECFF"/>
          </a:solidFill>
        </p:grpSpPr>
        <p:sp>
          <p:nvSpPr>
            <p:cNvPr id="10259" name="Rectangle 14"/>
            <p:cNvSpPr>
              <a:spLocks noChangeArrowheads="1"/>
            </p:cNvSpPr>
            <p:nvPr/>
          </p:nvSpPr>
          <p:spPr bwMode="auto">
            <a:xfrm>
              <a:off x="2666" y="1966"/>
              <a:ext cx="276" cy="264"/>
            </a:xfrm>
            <a:prstGeom prst="rect">
              <a:avLst/>
            </a:prstGeom>
            <a:grpFill/>
            <a:ln w="9525">
              <a:solidFill>
                <a:schemeClr val="tx1"/>
              </a:solidFill>
              <a:miter lim="800000"/>
              <a:headEnd/>
              <a:tailEnd/>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mtClean="0"/>
            </a:p>
          </p:txBody>
        </p:sp>
        <p:sp>
          <p:nvSpPr>
            <p:cNvPr id="10260" name="Rectangle 15"/>
            <p:cNvSpPr>
              <a:spLocks noChangeArrowheads="1"/>
            </p:cNvSpPr>
            <p:nvPr/>
          </p:nvSpPr>
          <p:spPr bwMode="auto">
            <a:xfrm>
              <a:off x="2736" y="2026"/>
              <a:ext cx="47" cy="47"/>
            </a:xfrm>
            <a:prstGeom prst="rect">
              <a:avLst/>
            </a:prstGeom>
            <a:grpFill/>
            <a:ln w="9525">
              <a:solidFill>
                <a:schemeClr val="tx1"/>
              </a:solidFill>
              <a:miter lim="800000"/>
              <a:headEnd/>
              <a:tailEnd/>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mtClean="0"/>
            </a:p>
          </p:txBody>
        </p:sp>
        <p:sp>
          <p:nvSpPr>
            <p:cNvPr id="10261" name="Rectangle 16"/>
            <p:cNvSpPr>
              <a:spLocks noChangeArrowheads="1"/>
            </p:cNvSpPr>
            <p:nvPr/>
          </p:nvSpPr>
          <p:spPr bwMode="auto">
            <a:xfrm>
              <a:off x="2832" y="2026"/>
              <a:ext cx="47" cy="47"/>
            </a:xfrm>
            <a:prstGeom prst="rect">
              <a:avLst/>
            </a:prstGeom>
            <a:grpFill/>
            <a:ln w="9525">
              <a:solidFill>
                <a:schemeClr val="tx1"/>
              </a:solidFill>
              <a:miter lim="800000"/>
              <a:headEnd/>
              <a:tailEnd/>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mtClean="0"/>
            </a:p>
          </p:txBody>
        </p:sp>
        <p:sp>
          <p:nvSpPr>
            <p:cNvPr id="10262" name="Rectangle 17"/>
            <p:cNvSpPr>
              <a:spLocks noChangeArrowheads="1"/>
            </p:cNvSpPr>
            <p:nvPr/>
          </p:nvSpPr>
          <p:spPr bwMode="auto">
            <a:xfrm>
              <a:off x="2736" y="2108"/>
              <a:ext cx="47" cy="47"/>
            </a:xfrm>
            <a:prstGeom prst="rect">
              <a:avLst/>
            </a:prstGeom>
            <a:grpFill/>
            <a:ln w="9525">
              <a:solidFill>
                <a:schemeClr val="tx1"/>
              </a:solidFill>
              <a:miter lim="800000"/>
              <a:headEnd/>
              <a:tailEnd/>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mtClean="0"/>
            </a:p>
          </p:txBody>
        </p:sp>
        <p:sp>
          <p:nvSpPr>
            <p:cNvPr id="10263" name="Rectangle 18"/>
            <p:cNvSpPr>
              <a:spLocks noChangeArrowheads="1"/>
            </p:cNvSpPr>
            <p:nvPr/>
          </p:nvSpPr>
          <p:spPr bwMode="auto">
            <a:xfrm>
              <a:off x="2832" y="2108"/>
              <a:ext cx="47" cy="47"/>
            </a:xfrm>
            <a:prstGeom prst="rect">
              <a:avLst/>
            </a:prstGeom>
            <a:grpFill/>
            <a:ln w="9525">
              <a:solidFill>
                <a:schemeClr val="tx1"/>
              </a:solidFill>
              <a:miter lim="800000"/>
              <a:headEnd/>
              <a:tailEnd/>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mtClean="0"/>
            </a:p>
          </p:txBody>
        </p:sp>
      </p:grpSp>
      <p:sp>
        <p:nvSpPr>
          <p:cNvPr id="10249" name="Line 19"/>
          <p:cNvSpPr>
            <a:spLocks noChangeShapeType="1"/>
          </p:cNvSpPr>
          <p:nvPr/>
        </p:nvSpPr>
        <p:spPr bwMode="auto">
          <a:xfrm>
            <a:off x="5987919" y="4206022"/>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IN"/>
          </a:p>
        </p:txBody>
      </p:sp>
      <p:sp>
        <p:nvSpPr>
          <p:cNvPr id="10250" name="Text Box 20"/>
          <p:cNvSpPr txBox="1">
            <a:spLocks noChangeArrowheads="1"/>
          </p:cNvSpPr>
          <p:nvPr/>
        </p:nvSpPr>
        <p:spPr bwMode="auto">
          <a:xfrm>
            <a:off x="5916268" y="4233318"/>
            <a:ext cx="338138"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spAutoFit/>
          </a:bodyP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lgn="ctr">
              <a:spcBef>
                <a:spcPct val="50000"/>
              </a:spcBef>
            </a:pPr>
            <a:r>
              <a:rPr lang="en-US" altLang="en-US" sz="1400" i="1" dirty="0" err="1">
                <a:latin typeface="Helvetica" pitchFamily="-84" charset="0"/>
              </a:rPr>
              <a:t>R</a:t>
            </a:r>
            <a:r>
              <a:rPr lang="en-US" altLang="en-US" sz="1400" i="1" baseline="-25000" dirty="0" err="1">
                <a:latin typeface="Helvetica" pitchFamily="-84" charset="0"/>
              </a:rPr>
              <a:t>j</a:t>
            </a:r>
            <a:endParaRPr lang="en-US" altLang="en-US" sz="1400" i="1" dirty="0">
              <a:latin typeface="Helvetica" pitchFamily="-84" charset="0"/>
            </a:endParaRPr>
          </a:p>
        </p:txBody>
      </p:sp>
      <p:grpSp>
        <p:nvGrpSpPr>
          <p:cNvPr id="4" name="Group 21"/>
          <p:cNvGrpSpPr>
            <a:grpSpLocks/>
          </p:cNvGrpSpPr>
          <p:nvPr/>
        </p:nvGrpSpPr>
        <p:grpSpPr bwMode="auto">
          <a:xfrm>
            <a:off x="6688493" y="5027554"/>
            <a:ext cx="438150" cy="419100"/>
            <a:chOff x="2666" y="1966"/>
            <a:chExt cx="276" cy="264"/>
          </a:xfrm>
          <a:solidFill>
            <a:srgbClr val="CCECFF"/>
          </a:solidFill>
        </p:grpSpPr>
        <p:sp>
          <p:nvSpPr>
            <p:cNvPr id="10254" name="Rectangle 22"/>
            <p:cNvSpPr>
              <a:spLocks noChangeArrowheads="1"/>
            </p:cNvSpPr>
            <p:nvPr/>
          </p:nvSpPr>
          <p:spPr bwMode="auto">
            <a:xfrm>
              <a:off x="2666" y="1966"/>
              <a:ext cx="276" cy="264"/>
            </a:xfrm>
            <a:prstGeom prst="rect">
              <a:avLst/>
            </a:prstGeom>
            <a:grpFill/>
            <a:ln w="9525">
              <a:solidFill>
                <a:schemeClr val="tx1"/>
              </a:solidFill>
              <a:miter lim="800000"/>
              <a:headEnd/>
              <a:tailEnd/>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mtClean="0"/>
            </a:p>
          </p:txBody>
        </p:sp>
        <p:sp>
          <p:nvSpPr>
            <p:cNvPr id="10255" name="Rectangle 23"/>
            <p:cNvSpPr>
              <a:spLocks noChangeArrowheads="1"/>
            </p:cNvSpPr>
            <p:nvPr/>
          </p:nvSpPr>
          <p:spPr bwMode="auto">
            <a:xfrm>
              <a:off x="2736" y="2026"/>
              <a:ext cx="47" cy="47"/>
            </a:xfrm>
            <a:prstGeom prst="rect">
              <a:avLst/>
            </a:prstGeom>
            <a:grpFill/>
            <a:ln w="9525">
              <a:solidFill>
                <a:schemeClr val="tx1"/>
              </a:solidFill>
              <a:miter lim="800000"/>
              <a:headEnd/>
              <a:tailEnd/>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mtClean="0"/>
            </a:p>
          </p:txBody>
        </p:sp>
        <p:sp>
          <p:nvSpPr>
            <p:cNvPr id="10256" name="Rectangle 24"/>
            <p:cNvSpPr>
              <a:spLocks noChangeArrowheads="1"/>
            </p:cNvSpPr>
            <p:nvPr/>
          </p:nvSpPr>
          <p:spPr bwMode="auto">
            <a:xfrm>
              <a:off x="2832" y="2026"/>
              <a:ext cx="47" cy="47"/>
            </a:xfrm>
            <a:prstGeom prst="rect">
              <a:avLst/>
            </a:prstGeom>
            <a:grpFill/>
            <a:ln w="9525">
              <a:solidFill>
                <a:schemeClr val="tx1"/>
              </a:solidFill>
              <a:miter lim="800000"/>
              <a:headEnd/>
              <a:tailEnd/>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mtClean="0"/>
            </a:p>
          </p:txBody>
        </p:sp>
        <p:sp>
          <p:nvSpPr>
            <p:cNvPr id="10257" name="Rectangle 25"/>
            <p:cNvSpPr>
              <a:spLocks noChangeArrowheads="1"/>
            </p:cNvSpPr>
            <p:nvPr/>
          </p:nvSpPr>
          <p:spPr bwMode="auto">
            <a:xfrm>
              <a:off x="2736" y="2108"/>
              <a:ext cx="47" cy="47"/>
            </a:xfrm>
            <a:prstGeom prst="rect">
              <a:avLst/>
            </a:prstGeom>
            <a:grpFill/>
            <a:ln w="9525">
              <a:solidFill>
                <a:schemeClr val="tx1"/>
              </a:solidFill>
              <a:miter lim="800000"/>
              <a:headEnd/>
              <a:tailEnd/>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mtClean="0"/>
            </a:p>
          </p:txBody>
        </p:sp>
        <p:sp>
          <p:nvSpPr>
            <p:cNvPr id="10258" name="Rectangle 26"/>
            <p:cNvSpPr>
              <a:spLocks noChangeArrowheads="1"/>
            </p:cNvSpPr>
            <p:nvPr/>
          </p:nvSpPr>
          <p:spPr bwMode="auto">
            <a:xfrm>
              <a:off x="2832" y="2108"/>
              <a:ext cx="47" cy="47"/>
            </a:xfrm>
            <a:prstGeom prst="rect">
              <a:avLst/>
            </a:prstGeom>
            <a:grpFill/>
            <a:ln w="9525">
              <a:solidFill>
                <a:schemeClr val="tx1"/>
              </a:solidFill>
              <a:miter lim="800000"/>
              <a:headEnd/>
              <a:tailEnd/>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mtClean="0"/>
            </a:p>
          </p:txBody>
        </p:sp>
      </p:grpSp>
      <p:sp>
        <p:nvSpPr>
          <p:cNvPr id="10252" name="Line 27"/>
          <p:cNvSpPr>
            <a:spLocks noChangeShapeType="1"/>
          </p:cNvSpPr>
          <p:nvPr/>
        </p:nvSpPr>
        <p:spPr bwMode="auto">
          <a:xfrm flipH="1">
            <a:off x="6153150" y="5222817"/>
            <a:ext cx="476250" cy="188971"/>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IN"/>
          </a:p>
        </p:txBody>
      </p:sp>
      <p:sp>
        <p:nvSpPr>
          <p:cNvPr id="10253" name="Text Box 28"/>
          <p:cNvSpPr txBox="1">
            <a:spLocks noChangeArrowheads="1"/>
          </p:cNvSpPr>
          <p:nvPr/>
        </p:nvSpPr>
        <p:spPr bwMode="auto">
          <a:xfrm>
            <a:off x="6222206" y="5411788"/>
            <a:ext cx="338138"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spAutoFit/>
          </a:bodyP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lgn="ctr">
              <a:spcBef>
                <a:spcPct val="50000"/>
              </a:spcBef>
            </a:pPr>
            <a:r>
              <a:rPr lang="en-US" altLang="en-US" sz="1400" i="1" dirty="0" err="1">
                <a:latin typeface="Helvetica" pitchFamily="-84" charset="0"/>
              </a:rPr>
              <a:t>R</a:t>
            </a:r>
            <a:r>
              <a:rPr lang="en-US" altLang="en-US" sz="1400" i="1" baseline="-25000" dirty="0" err="1">
                <a:latin typeface="Helvetica" pitchFamily="-84" charset="0"/>
              </a:rPr>
              <a:t>j</a:t>
            </a:r>
            <a:endParaRPr lang="en-US" altLang="en-US" sz="1400" i="1" dirty="0">
              <a:latin typeface="Helvetica" pitchFamily="-84" charset="0"/>
            </a:endParaRPr>
          </a:p>
        </p:txBody>
      </p:sp>
    </p:spTree>
    <p:extLst>
      <p:ext uri="{BB962C8B-B14F-4D97-AF65-F5344CB8AC3E}">
        <p14:creationId xmlns:p14="http://schemas.microsoft.com/office/powerpoint/2010/main" xmlns="" val="416863102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026"/>
          <p:cNvSpPr>
            <a:spLocks noGrp="1" noChangeArrowheads="1"/>
          </p:cNvSpPr>
          <p:nvPr>
            <p:ph type="title"/>
          </p:nvPr>
        </p:nvSpPr>
        <p:spPr>
          <a:xfrm>
            <a:off x="152401" y="207962"/>
            <a:ext cx="8839199" cy="630237"/>
          </a:xfrm>
        </p:spPr>
        <p:txBody>
          <a:bodyPr>
            <a:noAutofit/>
          </a:bodyPr>
          <a:lstStyle/>
          <a:p>
            <a:pPr eaLnBrk="1" hangingPunct="1"/>
            <a:r>
              <a:rPr lang="en-US" altLang="en-US" sz="3600" dirty="0" smtClean="0"/>
              <a:t>Example of a Resource Allocation Graph</a:t>
            </a:r>
          </a:p>
        </p:txBody>
      </p:sp>
      <p:pic>
        <p:nvPicPr>
          <p:cNvPr id="11267" name="Picture 1032"/>
          <p:cNvPicPr>
            <a:picLocks noChangeAspect="1" noChangeArrowheads="1"/>
          </p:cNvPicPr>
          <p:nvPr/>
        </p:nvPicPr>
        <p:blipFill>
          <a:blip r:embed="rId3">
            <a:extLst>
              <a:ext uri="{28A0092B-C50C-407E-A947-70E740481C1C}">
                <a14:useLocalDpi xmlns:a14="http://schemas.microsoft.com/office/drawing/2010/main" xmlns="" val="0"/>
              </a:ext>
            </a:extLst>
          </a:blip>
          <a:srcRect l="25287" t="926" r="25287" b="1532"/>
          <a:stretch>
            <a:fillRect/>
          </a:stretch>
        </p:blipFill>
        <p:spPr bwMode="auto">
          <a:xfrm>
            <a:off x="2667000" y="1143000"/>
            <a:ext cx="3276600" cy="485134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8100" cmpd="dbl">
                <a:solidFill>
                  <a:srgbClr val="000000"/>
                </a:solidFill>
                <a:miter lim="800000"/>
                <a:headEnd/>
                <a:tailEnd/>
              </a14:hiddenLine>
            </a:ext>
          </a:extLst>
        </p:spPr>
      </p:pic>
    </p:spTree>
    <p:extLst>
      <p:ext uri="{BB962C8B-B14F-4D97-AF65-F5344CB8AC3E}">
        <p14:creationId xmlns:p14="http://schemas.microsoft.com/office/powerpoint/2010/main" xmlns="" val="5477320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2895600" y="1524000"/>
            <a:ext cx="35052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Rectangle 2"/>
          <p:cNvSpPr>
            <a:spLocks noGrp="1" noChangeArrowheads="1"/>
          </p:cNvSpPr>
          <p:nvPr>
            <p:ph type="title"/>
          </p:nvPr>
        </p:nvSpPr>
        <p:spPr>
          <a:xfrm>
            <a:off x="457200" y="152400"/>
            <a:ext cx="8229600" cy="1143000"/>
          </a:xfrm>
        </p:spPr>
        <p:txBody>
          <a:bodyPr>
            <a:noAutofit/>
          </a:bodyPr>
          <a:lstStyle/>
          <a:p>
            <a:pPr eaLnBrk="1" hangingPunct="1"/>
            <a:r>
              <a:rPr lang="en-US" altLang="en-US" sz="4000" dirty="0" smtClean="0"/>
              <a:t>Resource Allocation Graph With A Deadlock</a:t>
            </a:r>
          </a:p>
        </p:txBody>
      </p:sp>
    </p:spTree>
    <p:extLst>
      <p:ext uri="{BB962C8B-B14F-4D97-AF65-F5344CB8AC3E}">
        <p14:creationId xmlns:p14="http://schemas.microsoft.com/office/powerpoint/2010/main" xmlns="" val="325264261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7"/>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2819400" y="1447800"/>
            <a:ext cx="3505200" cy="447144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Rectangle 2"/>
          <p:cNvSpPr>
            <a:spLocks noGrp="1" noChangeArrowheads="1"/>
          </p:cNvSpPr>
          <p:nvPr>
            <p:ph type="title"/>
          </p:nvPr>
        </p:nvSpPr>
        <p:spPr>
          <a:xfrm>
            <a:off x="152400" y="228600"/>
            <a:ext cx="8534400" cy="838200"/>
          </a:xfrm>
        </p:spPr>
        <p:txBody>
          <a:bodyPr>
            <a:normAutofit fontScale="90000"/>
          </a:bodyPr>
          <a:lstStyle/>
          <a:p>
            <a:pPr eaLnBrk="1" hangingPunct="1"/>
            <a:r>
              <a:rPr lang="en-US" altLang="en-US" dirty="0" smtClean="0"/>
              <a:t>Graph With A Cycle But No Deadlock</a:t>
            </a:r>
          </a:p>
        </p:txBody>
      </p:sp>
    </p:spTree>
    <p:extLst>
      <p:ext uri="{BB962C8B-B14F-4D97-AF65-F5344CB8AC3E}">
        <p14:creationId xmlns:p14="http://schemas.microsoft.com/office/powerpoint/2010/main" xmlns="" val="325905870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152400"/>
            <a:ext cx="8229600" cy="576263"/>
          </a:xfrm>
        </p:spPr>
        <p:txBody>
          <a:bodyPr>
            <a:normAutofit fontScale="90000"/>
          </a:bodyPr>
          <a:lstStyle/>
          <a:p>
            <a:pPr eaLnBrk="1" hangingPunct="1"/>
            <a:r>
              <a:rPr lang="en-US" altLang="en-US" smtClean="0"/>
              <a:t>Basic Facts</a:t>
            </a:r>
          </a:p>
        </p:txBody>
      </p:sp>
      <p:sp>
        <p:nvSpPr>
          <p:cNvPr id="14339" name="Rectangle 3"/>
          <p:cNvSpPr>
            <a:spLocks noGrp="1" noChangeArrowheads="1"/>
          </p:cNvSpPr>
          <p:nvPr>
            <p:ph type="body" idx="1"/>
          </p:nvPr>
        </p:nvSpPr>
        <p:spPr>
          <a:xfrm>
            <a:off x="865188" y="1217613"/>
            <a:ext cx="6284912" cy="4400550"/>
          </a:xfrm>
        </p:spPr>
        <p:txBody>
          <a:bodyPr/>
          <a:lstStyle/>
          <a:p>
            <a:r>
              <a:rPr lang="en-US" altLang="en-US" smtClean="0"/>
              <a:t>If graph contains no cycles </a:t>
            </a:r>
            <a:r>
              <a:rPr lang="en-US" altLang="en-US" smtClean="0">
                <a:sym typeface="Symbol" pitchFamily="18" charset="2"/>
              </a:rPr>
              <a:t> no deadlock</a:t>
            </a:r>
          </a:p>
          <a:p>
            <a:r>
              <a:rPr lang="en-US" altLang="en-US" smtClean="0">
                <a:sym typeface="Symbol" pitchFamily="18" charset="2"/>
              </a:rPr>
              <a:t>If graph contains a cycle </a:t>
            </a:r>
          </a:p>
          <a:p>
            <a:pPr lvl="1"/>
            <a:r>
              <a:rPr lang="en-US" altLang="en-US" smtClean="0">
                <a:sym typeface="Symbol" pitchFamily="18" charset="2"/>
              </a:rPr>
              <a:t>if only one instance per resource type, then deadlock</a:t>
            </a:r>
          </a:p>
          <a:p>
            <a:pPr lvl="1"/>
            <a:r>
              <a:rPr lang="en-US" altLang="en-US" smtClean="0">
                <a:sym typeface="Symbol" pitchFamily="18" charset="2"/>
              </a:rPr>
              <a:t>if several instances per resource type, possibility of deadlock</a:t>
            </a:r>
          </a:p>
        </p:txBody>
      </p:sp>
    </p:spTree>
    <p:extLst>
      <p:ext uri="{BB962C8B-B14F-4D97-AF65-F5344CB8AC3E}">
        <p14:creationId xmlns:p14="http://schemas.microsoft.com/office/powerpoint/2010/main" xmlns="" val="3888203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525963"/>
          </a:xfrm>
        </p:spPr>
        <p:txBody>
          <a:bodyPr>
            <a:normAutofit/>
          </a:bodyPr>
          <a:lstStyle/>
          <a:p>
            <a:r>
              <a:rPr lang="en-GB" dirty="0" smtClean="0"/>
              <a:t>Two general approaches are used to handle critical sections in operating systems:</a:t>
            </a:r>
          </a:p>
          <a:p>
            <a:pPr lvl="1"/>
            <a:r>
              <a:rPr lang="en-GB" dirty="0" err="1" smtClean="0">
                <a:solidFill>
                  <a:srgbClr val="002060"/>
                </a:solidFill>
              </a:rPr>
              <a:t>Preemptive</a:t>
            </a:r>
            <a:r>
              <a:rPr lang="en-GB" dirty="0" smtClean="0">
                <a:solidFill>
                  <a:srgbClr val="002060"/>
                </a:solidFill>
              </a:rPr>
              <a:t> kernels</a:t>
            </a:r>
          </a:p>
          <a:p>
            <a:pPr marL="457200" lvl="1" indent="0">
              <a:buNone/>
            </a:pPr>
            <a:r>
              <a:rPr lang="en-GB" sz="2400" dirty="0" smtClean="0">
                <a:solidFill>
                  <a:srgbClr val="C00000"/>
                </a:solidFill>
              </a:rPr>
              <a:t>Allows a process to be </a:t>
            </a:r>
            <a:r>
              <a:rPr lang="en-GB" sz="2400" dirty="0" err="1" smtClean="0">
                <a:solidFill>
                  <a:srgbClr val="C00000"/>
                </a:solidFill>
              </a:rPr>
              <a:t>preempted</a:t>
            </a:r>
            <a:r>
              <a:rPr lang="en-GB" sz="2400" dirty="0" smtClean="0">
                <a:solidFill>
                  <a:srgbClr val="C00000"/>
                </a:solidFill>
              </a:rPr>
              <a:t>, while running in kernel mode</a:t>
            </a:r>
          </a:p>
          <a:p>
            <a:pPr lvl="1"/>
            <a:r>
              <a:rPr lang="en-GB" dirty="0" err="1" smtClean="0">
                <a:solidFill>
                  <a:srgbClr val="002060"/>
                </a:solidFill>
              </a:rPr>
              <a:t>Nonpreemptive</a:t>
            </a:r>
            <a:r>
              <a:rPr lang="en-GB" dirty="0" smtClean="0">
                <a:solidFill>
                  <a:srgbClr val="002060"/>
                </a:solidFill>
              </a:rPr>
              <a:t> kernels</a:t>
            </a:r>
            <a:endParaRPr lang="en-IN" dirty="0">
              <a:solidFill>
                <a:srgbClr val="002060"/>
              </a:solidFill>
            </a:endParaRPr>
          </a:p>
          <a:p>
            <a:pPr marL="457200" lvl="1" indent="0">
              <a:buNone/>
            </a:pPr>
            <a:r>
              <a:rPr lang="en-GB" sz="2400" dirty="0" smtClean="0">
                <a:solidFill>
                  <a:srgbClr val="C00000"/>
                </a:solidFill>
              </a:rPr>
              <a:t>Does not allow a process running in kernel mode to be </a:t>
            </a:r>
            <a:r>
              <a:rPr lang="en-GB" sz="2400" dirty="0" err="1" smtClean="0">
                <a:solidFill>
                  <a:srgbClr val="C00000"/>
                </a:solidFill>
              </a:rPr>
              <a:t>preempted</a:t>
            </a:r>
            <a:r>
              <a:rPr lang="en-GB" sz="2400" dirty="0" smtClean="0">
                <a:solidFill>
                  <a:srgbClr val="C00000"/>
                </a:solidFill>
              </a:rPr>
              <a:t>; the process will run until it exits kernel mode, blocks, or voluntarily yields control of the CPU</a:t>
            </a:r>
            <a:endParaRPr lang="en-IN" sz="2400" dirty="0">
              <a:solidFill>
                <a:srgbClr val="C00000"/>
              </a:solidFill>
            </a:endParaRPr>
          </a:p>
        </p:txBody>
      </p:sp>
      <p:sp>
        <p:nvSpPr>
          <p:cNvPr id="4" name="Title 1"/>
          <p:cNvSpPr>
            <a:spLocks noGrp="1"/>
          </p:cNvSpPr>
          <p:nvPr>
            <p:ph type="title"/>
          </p:nvPr>
        </p:nvSpPr>
        <p:spPr>
          <a:xfrm>
            <a:off x="381000" y="152400"/>
            <a:ext cx="8534400" cy="914400"/>
          </a:xfrm>
        </p:spPr>
        <p:txBody>
          <a:bodyPr>
            <a:normAutofit fontScale="90000"/>
          </a:bodyPr>
          <a:lstStyle/>
          <a:p>
            <a:r>
              <a:rPr lang="en-GB" dirty="0" smtClean="0"/>
              <a:t>Solution to Critical Section Problem</a:t>
            </a:r>
            <a:endParaRPr lang="en-IN" dirty="0"/>
          </a:p>
        </p:txBody>
      </p:sp>
    </p:spTree>
    <p:extLst>
      <p:ext uri="{BB962C8B-B14F-4D97-AF65-F5344CB8AC3E}">
        <p14:creationId xmlns:p14="http://schemas.microsoft.com/office/powerpoint/2010/main" xmlns="" val="5570010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109663" y="214313"/>
            <a:ext cx="7577137" cy="576262"/>
          </a:xfrm>
        </p:spPr>
        <p:txBody>
          <a:bodyPr>
            <a:normAutofit fontScale="90000"/>
          </a:bodyPr>
          <a:lstStyle/>
          <a:p>
            <a:pPr eaLnBrk="1" hangingPunct="1"/>
            <a:r>
              <a:rPr lang="en-US" altLang="en-US" smtClean="0"/>
              <a:t>Methods for Handling Deadlocks</a:t>
            </a:r>
          </a:p>
        </p:txBody>
      </p:sp>
      <p:sp>
        <p:nvSpPr>
          <p:cNvPr id="15363" name="Rectangle 3"/>
          <p:cNvSpPr>
            <a:spLocks noGrp="1" noChangeArrowheads="1"/>
          </p:cNvSpPr>
          <p:nvPr>
            <p:ph type="body" idx="1"/>
          </p:nvPr>
        </p:nvSpPr>
        <p:spPr>
          <a:xfrm>
            <a:off x="1466850" y="1428750"/>
            <a:ext cx="6153150" cy="3295650"/>
          </a:xfrm>
        </p:spPr>
        <p:txBody>
          <a:bodyPr>
            <a:normAutofit fontScale="77500" lnSpcReduction="20000"/>
          </a:bodyPr>
          <a:lstStyle/>
          <a:p>
            <a:r>
              <a:rPr lang="en-US" altLang="en-US" dirty="0" smtClean="0"/>
              <a:t>Ensure that the system will </a:t>
            </a:r>
            <a:r>
              <a:rPr lang="en-US" altLang="en-US" b="1" i="1" dirty="0" smtClean="0">
                <a:solidFill>
                  <a:srgbClr val="FF0066"/>
                </a:solidFill>
              </a:rPr>
              <a:t>never</a:t>
            </a:r>
            <a:r>
              <a:rPr lang="en-US" altLang="en-US" dirty="0" smtClean="0"/>
              <a:t> enter a deadlock state:</a:t>
            </a:r>
          </a:p>
          <a:p>
            <a:pPr lvl="1"/>
            <a:r>
              <a:rPr lang="en-US" altLang="en-US" dirty="0" smtClean="0"/>
              <a:t>Deadlock prevention</a:t>
            </a:r>
          </a:p>
          <a:p>
            <a:pPr lvl="1"/>
            <a:r>
              <a:rPr lang="en-US" altLang="en-US" dirty="0" smtClean="0"/>
              <a:t>Deadlock </a:t>
            </a:r>
            <a:r>
              <a:rPr lang="en-US" altLang="en-US" dirty="0" err="1" smtClean="0"/>
              <a:t>avoidence</a:t>
            </a:r>
            <a:endParaRPr lang="en-US" altLang="en-US" dirty="0" smtClean="0"/>
          </a:p>
          <a:p>
            <a:r>
              <a:rPr lang="en-US" altLang="en-US" dirty="0" smtClean="0"/>
              <a:t>Allow the system to enter a deadlock state and then recover</a:t>
            </a:r>
          </a:p>
          <a:p>
            <a:r>
              <a:rPr lang="en-US" altLang="en-US" dirty="0" smtClean="0"/>
              <a:t>Ignore the problem and pretend that deadlocks never occur in the system; used by most operating systems, including UNIX</a:t>
            </a:r>
          </a:p>
        </p:txBody>
      </p:sp>
    </p:spTree>
    <p:extLst>
      <p:ext uri="{BB962C8B-B14F-4D97-AF65-F5344CB8AC3E}">
        <p14:creationId xmlns:p14="http://schemas.microsoft.com/office/powerpoint/2010/main" xmlns="" val="315638228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026"/>
          <p:cNvSpPr>
            <a:spLocks noGrp="1" noChangeArrowheads="1"/>
          </p:cNvSpPr>
          <p:nvPr>
            <p:ph type="title"/>
          </p:nvPr>
        </p:nvSpPr>
        <p:spPr>
          <a:xfrm>
            <a:off x="885825" y="198438"/>
            <a:ext cx="7800975" cy="576262"/>
          </a:xfrm>
        </p:spPr>
        <p:txBody>
          <a:bodyPr>
            <a:normAutofit fontScale="90000"/>
          </a:bodyPr>
          <a:lstStyle/>
          <a:p>
            <a:pPr eaLnBrk="1" hangingPunct="1"/>
            <a:r>
              <a:rPr lang="en-US" altLang="en-US" smtClean="0"/>
              <a:t>Deadlock Prevention</a:t>
            </a:r>
          </a:p>
        </p:txBody>
      </p:sp>
      <p:sp>
        <p:nvSpPr>
          <p:cNvPr id="16387" name="Rectangle 1027"/>
          <p:cNvSpPr>
            <a:spLocks noGrp="1" noChangeArrowheads="1"/>
          </p:cNvSpPr>
          <p:nvPr>
            <p:ph type="body" idx="1"/>
          </p:nvPr>
        </p:nvSpPr>
        <p:spPr>
          <a:xfrm>
            <a:off x="1160463" y="1633538"/>
            <a:ext cx="6523037" cy="3822700"/>
          </a:xfrm>
        </p:spPr>
        <p:txBody>
          <a:bodyPr>
            <a:normAutofit fontScale="85000" lnSpcReduction="20000"/>
          </a:bodyPr>
          <a:lstStyle/>
          <a:p>
            <a:r>
              <a:rPr lang="en-US" altLang="en-US" b="1" smtClean="0"/>
              <a:t>Mutual Exclusion</a:t>
            </a:r>
            <a:r>
              <a:rPr lang="en-US" altLang="en-US" smtClean="0"/>
              <a:t> – not required for sharable resources (e.g., read-only files); must hold for non-sharable resources</a:t>
            </a:r>
          </a:p>
          <a:p>
            <a:r>
              <a:rPr lang="en-US" altLang="en-US" b="1" smtClean="0"/>
              <a:t>Hold and Wait</a:t>
            </a:r>
            <a:r>
              <a:rPr lang="en-US" altLang="en-US" smtClean="0"/>
              <a:t> – must guarantee that whenever a process requests a resource, it does not hold any other resources</a:t>
            </a:r>
          </a:p>
          <a:p>
            <a:pPr lvl="1"/>
            <a:r>
              <a:rPr lang="en-US" altLang="en-US" smtClean="0"/>
              <a:t>Require process to request and be allocated all its resources before it begins execution, or allow process to request resources only when the process has none allocated to it.</a:t>
            </a:r>
          </a:p>
          <a:p>
            <a:pPr lvl="1"/>
            <a:r>
              <a:rPr lang="en-US" altLang="en-US" smtClean="0"/>
              <a:t>Low resource utilization; starvation possible</a:t>
            </a:r>
          </a:p>
        </p:txBody>
      </p:sp>
      <p:sp>
        <p:nvSpPr>
          <p:cNvPr id="16388" name="Text Box 1028"/>
          <p:cNvSpPr txBox="1">
            <a:spLocks noChangeArrowheads="1"/>
          </p:cNvSpPr>
          <p:nvPr/>
        </p:nvSpPr>
        <p:spPr bwMode="auto">
          <a:xfrm>
            <a:off x="819150" y="1116013"/>
            <a:ext cx="4273550"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spAutoFit/>
          </a:bodyP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lgn="ctr">
              <a:spcBef>
                <a:spcPct val="50000"/>
              </a:spcBef>
            </a:pPr>
            <a:r>
              <a:rPr lang="en-US" altLang="en-US">
                <a:latin typeface="Helvetica" pitchFamily="-84" charset="0"/>
              </a:rPr>
              <a:t>Restrain the ways request can be made</a:t>
            </a:r>
          </a:p>
        </p:txBody>
      </p:sp>
    </p:spTree>
    <p:extLst>
      <p:ext uri="{BB962C8B-B14F-4D97-AF65-F5344CB8AC3E}">
        <p14:creationId xmlns:p14="http://schemas.microsoft.com/office/powerpoint/2010/main" xmlns="" val="234507301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026"/>
          <p:cNvSpPr>
            <a:spLocks noGrp="1" noChangeArrowheads="1"/>
          </p:cNvSpPr>
          <p:nvPr>
            <p:ph type="title"/>
          </p:nvPr>
        </p:nvSpPr>
        <p:spPr>
          <a:xfrm>
            <a:off x="1003300" y="166688"/>
            <a:ext cx="7683500" cy="576262"/>
          </a:xfrm>
        </p:spPr>
        <p:txBody>
          <a:bodyPr>
            <a:normAutofit fontScale="90000"/>
          </a:bodyPr>
          <a:lstStyle/>
          <a:p>
            <a:pPr eaLnBrk="1" hangingPunct="1"/>
            <a:r>
              <a:rPr lang="en-US" altLang="en-US" smtClean="0"/>
              <a:t>Deadlock Prevention (Cont.)</a:t>
            </a:r>
          </a:p>
        </p:txBody>
      </p:sp>
      <p:sp>
        <p:nvSpPr>
          <p:cNvPr id="17411" name="Rectangle 1027"/>
          <p:cNvSpPr>
            <a:spLocks noGrp="1" noChangeArrowheads="1"/>
          </p:cNvSpPr>
          <p:nvPr>
            <p:ph type="body" idx="1"/>
          </p:nvPr>
        </p:nvSpPr>
        <p:spPr>
          <a:xfrm>
            <a:off x="838200" y="1076325"/>
            <a:ext cx="6705600" cy="4446588"/>
          </a:xfrm>
        </p:spPr>
        <p:txBody>
          <a:bodyPr>
            <a:normAutofit fontScale="77500" lnSpcReduction="20000"/>
          </a:bodyPr>
          <a:lstStyle/>
          <a:p>
            <a:r>
              <a:rPr lang="en-US" altLang="en-US" b="1" dirty="0" smtClean="0"/>
              <a:t>No Preemption</a:t>
            </a:r>
            <a:r>
              <a:rPr lang="en-US" altLang="en-US" dirty="0" smtClean="0"/>
              <a:t> –</a:t>
            </a:r>
          </a:p>
          <a:p>
            <a:pPr lvl="1"/>
            <a:r>
              <a:rPr lang="en-US" altLang="en-US" dirty="0" smtClean="0"/>
              <a:t>If a process that is holding some resources requests another resource that cannot be immediately allocated to it, then all resources currently being held are released</a:t>
            </a:r>
          </a:p>
          <a:p>
            <a:pPr lvl="1"/>
            <a:r>
              <a:rPr lang="en-US" altLang="en-US" dirty="0" smtClean="0"/>
              <a:t>Preempted resources are added to the list of resources for which the process is waiting</a:t>
            </a:r>
          </a:p>
          <a:p>
            <a:pPr lvl="1"/>
            <a:r>
              <a:rPr lang="en-US" altLang="en-US" dirty="0" smtClean="0"/>
              <a:t>Process will be restarted only when it can regain its old resources, as well as the new ones that it is requesting</a:t>
            </a:r>
          </a:p>
          <a:p>
            <a:r>
              <a:rPr lang="en-US" altLang="en-US" b="1" dirty="0" smtClean="0"/>
              <a:t>Circular Wait</a:t>
            </a:r>
            <a:r>
              <a:rPr lang="en-US" altLang="en-US" dirty="0" smtClean="0"/>
              <a:t> – impose a total ordering of all resource types, and require that each process requests resources in an increasing order of enumeration</a:t>
            </a:r>
          </a:p>
          <a:p>
            <a:pPr lvl="1"/>
            <a:endParaRPr lang="en-US" altLang="en-US" dirty="0" smtClean="0"/>
          </a:p>
        </p:txBody>
      </p:sp>
    </p:spTree>
    <p:extLst>
      <p:ext uri="{BB962C8B-B14F-4D97-AF65-F5344CB8AC3E}">
        <p14:creationId xmlns:p14="http://schemas.microsoft.com/office/powerpoint/2010/main" xmlns="" val="310686609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026"/>
          <p:cNvSpPr>
            <a:spLocks noGrp="1" noChangeArrowheads="1"/>
          </p:cNvSpPr>
          <p:nvPr>
            <p:ph type="title"/>
          </p:nvPr>
        </p:nvSpPr>
        <p:spPr>
          <a:xfrm>
            <a:off x="1003300" y="103188"/>
            <a:ext cx="7683500" cy="576262"/>
          </a:xfrm>
        </p:spPr>
        <p:txBody>
          <a:bodyPr>
            <a:normAutofit fontScale="90000"/>
          </a:bodyPr>
          <a:lstStyle/>
          <a:p>
            <a:pPr eaLnBrk="1" hangingPunct="1"/>
            <a:r>
              <a:rPr lang="en-US" altLang="en-US" smtClean="0"/>
              <a:t>Deadlock Example</a:t>
            </a:r>
          </a:p>
        </p:txBody>
      </p:sp>
      <p:sp>
        <p:nvSpPr>
          <p:cNvPr id="18435" name="Rectangle 1027"/>
          <p:cNvSpPr>
            <a:spLocks noGrp="1" noChangeArrowheads="1"/>
          </p:cNvSpPr>
          <p:nvPr>
            <p:ph type="body" idx="1"/>
          </p:nvPr>
        </p:nvSpPr>
        <p:spPr>
          <a:xfrm>
            <a:off x="1355725" y="1076325"/>
            <a:ext cx="6746875" cy="5167313"/>
          </a:xfrm>
        </p:spPr>
        <p:txBody>
          <a:bodyPr/>
          <a:lstStyle/>
          <a:p>
            <a:pPr marL="0" indent="0">
              <a:buFont typeface="Monotype Sorts" pitchFamily="-84" charset="2"/>
              <a:buNone/>
            </a:pPr>
            <a:r>
              <a:rPr lang="en-US" altLang="en-US" sz="1400" smtClean="0">
                <a:solidFill>
                  <a:srgbClr val="000000"/>
                </a:solidFill>
                <a:latin typeface="Courier New" pitchFamily="49" charset="0"/>
                <a:cs typeface="Courier New" pitchFamily="49" charset="0"/>
              </a:rPr>
              <a:t>/* thread one runs in this function */ </a:t>
            </a:r>
          </a:p>
          <a:p>
            <a:pPr marL="0" indent="0">
              <a:buFont typeface="Monotype Sorts" pitchFamily="-84" charset="2"/>
              <a:buNone/>
            </a:pPr>
            <a:r>
              <a:rPr lang="en-US" altLang="en-US" sz="1400" smtClean="0">
                <a:solidFill>
                  <a:srgbClr val="000000"/>
                </a:solidFill>
                <a:latin typeface="Courier New" pitchFamily="49" charset="0"/>
                <a:cs typeface="Courier New" pitchFamily="49" charset="0"/>
              </a:rPr>
              <a:t>void *do_work_one(void *param)</a:t>
            </a:r>
            <a:br>
              <a:rPr lang="en-US" altLang="en-US" sz="1400" smtClean="0">
                <a:solidFill>
                  <a:srgbClr val="000000"/>
                </a:solidFill>
                <a:latin typeface="Courier New" pitchFamily="49" charset="0"/>
                <a:cs typeface="Courier New" pitchFamily="49" charset="0"/>
              </a:rPr>
            </a:br>
            <a:r>
              <a:rPr lang="en-US" altLang="en-US" sz="1100" smtClean="0">
                <a:solidFill>
                  <a:srgbClr val="000000"/>
                </a:solidFill>
                <a:latin typeface="Courier New" pitchFamily="49" charset="0"/>
                <a:cs typeface="Courier New" pitchFamily="49" charset="0"/>
              </a:rPr>
              <a:t>{ </a:t>
            </a:r>
            <a:endParaRPr lang="en-US" altLang="en-US" sz="1400" smtClean="0">
              <a:solidFill>
                <a:srgbClr val="000000"/>
              </a:solidFill>
              <a:latin typeface="Courier New" pitchFamily="49" charset="0"/>
              <a:cs typeface="Courier New" pitchFamily="49" charset="0"/>
            </a:endParaRPr>
          </a:p>
          <a:p>
            <a:pPr marL="0" indent="0">
              <a:buFont typeface="Monotype Sorts" pitchFamily="-84" charset="2"/>
              <a:buNone/>
            </a:pPr>
            <a:r>
              <a:rPr lang="en-US" altLang="en-US" sz="1400" smtClean="0">
                <a:solidFill>
                  <a:srgbClr val="000000"/>
                </a:solidFill>
                <a:latin typeface="Courier New" pitchFamily="49" charset="0"/>
                <a:cs typeface="Courier New" pitchFamily="49" charset="0"/>
              </a:rPr>
              <a:t>   pthread_mutex_lock(&amp;first_mutex); </a:t>
            </a:r>
          </a:p>
          <a:p>
            <a:pPr marL="0" indent="0">
              <a:buFont typeface="Monotype Sorts" pitchFamily="-84" charset="2"/>
              <a:buNone/>
            </a:pPr>
            <a:r>
              <a:rPr lang="en-US" altLang="en-US" sz="1400" smtClean="0">
                <a:solidFill>
                  <a:srgbClr val="000000"/>
                </a:solidFill>
                <a:latin typeface="Courier New" pitchFamily="49" charset="0"/>
                <a:cs typeface="Courier New" pitchFamily="49" charset="0"/>
              </a:rPr>
              <a:t>   pthread_mutex_lock(&amp;second_mutex); </a:t>
            </a:r>
          </a:p>
          <a:p>
            <a:pPr marL="0" indent="0">
              <a:buFont typeface="Monotype Sorts" pitchFamily="-84" charset="2"/>
              <a:buNone/>
            </a:pPr>
            <a:r>
              <a:rPr lang="en-US" altLang="en-US" sz="1400" smtClean="0">
                <a:solidFill>
                  <a:srgbClr val="000000"/>
                </a:solidFill>
                <a:latin typeface="Courier New" pitchFamily="49" charset="0"/>
                <a:cs typeface="Courier New" pitchFamily="49" charset="0"/>
              </a:rPr>
              <a:t>   /** * Do some work */</a:t>
            </a:r>
            <a:br>
              <a:rPr lang="en-US" altLang="en-US" sz="1400" smtClean="0">
                <a:solidFill>
                  <a:srgbClr val="000000"/>
                </a:solidFill>
                <a:latin typeface="Courier New" pitchFamily="49" charset="0"/>
                <a:cs typeface="Courier New" pitchFamily="49" charset="0"/>
              </a:rPr>
            </a:br>
            <a:r>
              <a:rPr lang="en-US" altLang="en-US" sz="1400" smtClean="0">
                <a:solidFill>
                  <a:srgbClr val="000000"/>
                </a:solidFill>
                <a:latin typeface="Courier New" pitchFamily="49" charset="0"/>
                <a:cs typeface="Courier New" pitchFamily="49" charset="0"/>
              </a:rPr>
              <a:t>   pthread_mutex_unlock(&amp;second_mutex); </a:t>
            </a:r>
          </a:p>
          <a:p>
            <a:pPr marL="0" indent="0">
              <a:buFont typeface="Monotype Sorts" pitchFamily="-84" charset="2"/>
              <a:buNone/>
            </a:pPr>
            <a:r>
              <a:rPr lang="en-US" altLang="en-US" sz="1400" smtClean="0">
                <a:solidFill>
                  <a:srgbClr val="000000"/>
                </a:solidFill>
                <a:latin typeface="Courier New" pitchFamily="49" charset="0"/>
                <a:cs typeface="Courier New" pitchFamily="49" charset="0"/>
              </a:rPr>
              <a:t>   pthread_mutex_unlock(&amp;first_mutex); </a:t>
            </a:r>
          </a:p>
          <a:p>
            <a:pPr marL="0" indent="0">
              <a:buFont typeface="Monotype Sorts" pitchFamily="-84" charset="2"/>
              <a:buNone/>
            </a:pPr>
            <a:r>
              <a:rPr lang="en-US" altLang="en-US" sz="1400" smtClean="0">
                <a:solidFill>
                  <a:srgbClr val="000000"/>
                </a:solidFill>
                <a:latin typeface="Courier New" pitchFamily="49" charset="0"/>
                <a:cs typeface="Courier New" pitchFamily="49" charset="0"/>
              </a:rPr>
              <a:t>   pthread_exit(0); </a:t>
            </a:r>
          </a:p>
          <a:p>
            <a:pPr marL="0" indent="0">
              <a:buFont typeface="Monotype Sorts" pitchFamily="-84" charset="2"/>
              <a:buNone/>
            </a:pPr>
            <a:r>
              <a:rPr lang="en-US" altLang="en-US" sz="1400" smtClean="0">
                <a:solidFill>
                  <a:srgbClr val="000000"/>
                </a:solidFill>
                <a:latin typeface="Courier New" pitchFamily="49" charset="0"/>
                <a:cs typeface="Courier New" pitchFamily="49" charset="0"/>
              </a:rPr>
              <a:t>} </a:t>
            </a:r>
          </a:p>
          <a:p>
            <a:pPr marL="0" indent="0">
              <a:buFont typeface="Monotype Sorts" pitchFamily="-84" charset="2"/>
              <a:buNone/>
            </a:pPr>
            <a:r>
              <a:rPr lang="en-US" altLang="en-US" sz="1400" smtClean="0">
                <a:solidFill>
                  <a:srgbClr val="000000"/>
                </a:solidFill>
                <a:latin typeface="Courier New" pitchFamily="49" charset="0"/>
                <a:cs typeface="Courier New" pitchFamily="49" charset="0"/>
              </a:rPr>
              <a:t>/* thread two runs in this function */ </a:t>
            </a:r>
          </a:p>
          <a:p>
            <a:pPr marL="0" indent="0">
              <a:buFont typeface="Monotype Sorts" pitchFamily="-84" charset="2"/>
              <a:buNone/>
            </a:pPr>
            <a:r>
              <a:rPr lang="en-US" altLang="en-US" sz="1400" smtClean="0">
                <a:solidFill>
                  <a:srgbClr val="000000"/>
                </a:solidFill>
                <a:latin typeface="Courier New" pitchFamily="49" charset="0"/>
                <a:cs typeface="Courier New" pitchFamily="49" charset="0"/>
              </a:rPr>
              <a:t>void *do_work_two(void *param)</a:t>
            </a:r>
            <a:br>
              <a:rPr lang="en-US" altLang="en-US" sz="1400" smtClean="0">
                <a:solidFill>
                  <a:srgbClr val="000000"/>
                </a:solidFill>
                <a:latin typeface="Courier New" pitchFamily="49" charset="0"/>
                <a:cs typeface="Courier New" pitchFamily="49" charset="0"/>
              </a:rPr>
            </a:br>
            <a:r>
              <a:rPr lang="en-US" altLang="en-US" sz="1100" smtClean="0">
                <a:solidFill>
                  <a:srgbClr val="000000"/>
                </a:solidFill>
                <a:latin typeface="Courier New" pitchFamily="49" charset="0"/>
                <a:cs typeface="Courier New" pitchFamily="49" charset="0"/>
              </a:rPr>
              <a:t>{ </a:t>
            </a:r>
            <a:endParaRPr lang="en-US" altLang="en-US" sz="1400" smtClean="0">
              <a:solidFill>
                <a:srgbClr val="000000"/>
              </a:solidFill>
              <a:latin typeface="Courier New" pitchFamily="49" charset="0"/>
              <a:cs typeface="Courier New" pitchFamily="49" charset="0"/>
            </a:endParaRPr>
          </a:p>
          <a:p>
            <a:pPr marL="0" indent="0">
              <a:buFont typeface="Monotype Sorts" pitchFamily="-84" charset="2"/>
              <a:buNone/>
            </a:pPr>
            <a:r>
              <a:rPr lang="en-US" altLang="en-US" sz="1400" smtClean="0">
                <a:solidFill>
                  <a:srgbClr val="000000"/>
                </a:solidFill>
                <a:latin typeface="Courier New" pitchFamily="49" charset="0"/>
                <a:cs typeface="Courier New" pitchFamily="49" charset="0"/>
              </a:rPr>
              <a:t>   pthread_mutex_lock(&amp;second_mutex); </a:t>
            </a:r>
          </a:p>
          <a:p>
            <a:pPr marL="0" indent="0">
              <a:buFont typeface="Monotype Sorts" pitchFamily="-84" charset="2"/>
              <a:buNone/>
            </a:pPr>
            <a:r>
              <a:rPr lang="en-US" altLang="en-US" sz="1400" smtClean="0">
                <a:solidFill>
                  <a:srgbClr val="000000"/>
                </a:solidFill>
                <a:latin typeface="Courier New" pitchFamily="49" charset="0"/>
                <a:cs typeface="Courier New" pitchFamily="49" charset="0"/>
              </a:rPr>
              <a:t>   pthread_mutex_lock(&amp;first_mutex); </a:t>
            </a:r>
          </a:p>
          <a:p>
            <a:pPr marL="0" indent="0">
              <a:buFont typeface="Monotype Sorts" pitchFamily="-84" charset="2"/>
              <a:buNone/>
            </a:pPr>
            <a:r>
              <a:rPr lang="en-US" altLang="en-US" sz="1400" smtClean="0">
                <a:solidFill>
                  <a:srgbClr val="000000"/>
                </a:solidFill>
                <a:latin typeface="Courier New" pitchFamily="49" charset="0"/>
                <a:cs typeface="Courier New" pitchFamily="49" charset="0"/>
              </a:rPr>
              <a:t>   /** * Do some work */</a:t>
            </a:r>
            <a:br>
              <a:rPr lang="en-US" altLang="en-US" sz="1400" smtClean="0">
                <a:solidFill>
                  <a:srgbClr val="000000"/>
                </a:solidFill>
                <a:latin typeface="Courier New" pitchFamily="49" charset="0"/>
                <a:cs typeface="Courier New" pitchFamily="49" charset="0"/>
              </a:rPr>
            </a:br>
            <a:r>
              <a:rPr lang="en-US" altLang="en-US" sz="1400" smtClean="0">
                <a:solidFill>
                  <a:srgbClr val="000000"/>
                </a:solidFill>
                <a:latin typeface="Courier New" pitchFamily="49" charset="0"/>
                <a:cs typeface="Courier New" pitchFamily="49" charset="0"/>
              </a:rPr>
              <a:t>   pthread_mutex_unlock(&amp;first_mutex); </a:t>
            </a:r>
          </a:p>
          <a:p>
            <a:pPr marL="0" indent="0">
              <a:buFont typeface="Monotype Sorts" pitchFamily="-84" charset="2"/>
              <a:buNone/>
            </a:pPr>
            <a:r>
              <a:rPr lang="en-US" altLang="en-US" sz="1400" smtClean="0">
                <a:solidFill>
                  <a:srgbClr val="000000"/>
                </a:solidFill>
                <a:latin typeface="Courier New" pitchFamily="49" charset="0"/>
                <a:cs typeface="Courier New" pitchFamily="49" charset="0"/>
              </a:rPr>
              <a:t>   pthread_mutex_unlock(&amp;second_mutex); </a:t>
            </a:r>
          </a:p>
          <a:p>
            <a:pPr marL="0" indent="0">
              <a:buFont typeface="Monotype Sorts" pitchFamily="-84" charset="2"/>
              <a:buNone/>
            </a:pPr>
            <a:r>
              <a:rPr lang="en-US" altLang="en-US" sz="1400" smtClean="0">
                <a:solidFill>
                  <a:srgbClr val="000000"/>
                </a:solidFill>
                <a:latin typeface="Courier New" pitchFamily="49" charset="0"/>
                <a:cs typeface="Courier New" pitchFamily="49" charset="0"/>
              </a:rPr>
              <a:t>   pthread_exit(0); </a:t>
            </a:r>
          </a:p>
          <a:p>
            <a:pPr marL="0" indent="0">
              <a:buFont typeface="Monotype Sorts" pitchFamily="-84" charset="2"/>
              <a:buNone/>
            </a:pPr>
            <a:r>
              <a:rPr lang="en-US" altLang="en-US" sz="1400" smtClean="0">
                <a:solidFill>
                  <a:srgbClr val="000000"/>
                </a:solidFill>
                <a:latin typeface="Courier New" pitchFamily="49" charset="0"/>
                <a:cs typeface="Courier New" pitchFamily="49" charset="0"/>
              </a:rPr>
              <a:t>} </a:t>
            </a:r>
          </a:p>
        </p:txBody>
      </p:sp>
    </p:spTree>
    <p:extLst>
      <p:ext uri="{BB962C8B-B14F-4D97-AF65-F5344CB8AC3E}">
        <p14:creationId xmlns:p14="http://schemas.microsoft.com/office/powerpoint/2010/main" xmlns="" val="60599593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26"/>
          <p:cNvSpPr>
            <a:spLocks noGrp="1" noChangeArrowheads="1"/>
          </p:cNvSpPr>
          <p:nvPr>
            <p:ph type="title"/>
          </p:nvPr>
        </p:nvSpPr>
        <p:spPr>
          <a:xfrm>
            <a:off x="228600" y="122238"/>
            <a:ext cx="8715375" cy="576262"/>
          </a:xfrm>
        </p:spPr>
        <p:txBody>
          <a:bodyPr>
            <a:noAutofit/>
          </a:bodyPr>
          <a:lstStyle/>
          <a:p>
            <a:pPr eaLnBrk="1" hangingPunct="1"/>
            <a:r>
              <a:rPr lang="en-US" altLang="en-US" sz="3600" dirty="0" smtClean="0"/>
              <a:t>Deadlock Example with Lock Ordering</a:t>
            </a:r>
          </a:p>
        </p:txBody>
      </p:sp>
      <p:sp>
        <p:nvSpPr>
          <p:cNvPr id="19459" name="Rectangle 1027"/>
          <p:cNvSpPr>
            <a:spLocks noGrp="1" noChangeArrowheads="1"/>
          </p:cNvSpPr>
          <p:nvPr>
            <p:ph type="body" idx="1"/>
          </p:nvPr>
        </p:nvSpPr>
        <p:spPr>
          <a:xfrm>
            <a:off x="838200" y="838200"/>
            <a:ext cx="7985125" cy="4258270"/>
          </a:xfrm>
        </p:spPr>
        <p:txBody>
          <a:bodyPr>
            <a:noAutofit/>
          </a:bodyPr>
          <a:lstStyle/>
          <a:p>
            <a:pPr marL="0" indent="0">
              <a:buFont typeface="Monotype Sorts" pitchFamily="-84" charset="2"/>
              <a:buNone/>
            </a:pPr>
            <a:r>
              <a:rPr lang="en-US" altLang="en-US" sz="1800" dirty="0" smtClean="0">
                <a:latin typeface="Courier New" pitchFamily="49" charset="0"/>
                <a:cs typeface="Courier New" pitchFamily="49" charset="0"/>
              </a:rPr>
              <a:t>void transaction(Account from, Account to, double amount) </a:t>
            </a:r>
          </a:p>
          <a:p>
            <a:pPr marL="0" indent="0">
              <a:buFont typeface="Monotype Sorts" pitchFamily="-84" charset="2"/>
              <a:buNone/>
            </a:pPr>
            <a:r>
              <a:rPr lang="en-US" altLang="en-US" sz="1800" dirty="0" smtClean="0">
                <a:latin typeface="Courier New" pitchFamily="49" charset="0"/>
                <a:cs typeface="Courier New" pitchFamily="49" charset="0"/>
              </a:rPr>
              <a:t>{ </a:t>
            </a:r>
          </a:p>
          <a:p>
            <a:pPr marL="0" indent="0">
              <a:buFont typeface="Monotype Sorts" pitchFamily="-84" charset="2"/>
              <a:buNone/>
            </a:pPr>
            <a:r>
              <a:rPr lang="en-US" altLang="en-US" sz="1800" dirty="0" smtClean="0">
                <a:latin typeface="Courier New" pitchFamily="49" charset="0"/>
                <a:cs typeface="Courier New" pitchFamily="49" charset="0"/>
              </a:rPr>
              <a:t>   </a:t>
            </a:r>
            <a:r>
              <a:rPr lang="en-US" altLang="en-US" sz="1800" dirty="0" err="1" smtClean="0">
                <a:latin typeface="Courier New" pitchFamily="49" charset="0"/>
                <a:cs typeface="Courier New" pitchFamily="49" charset="0"/>
              </a:rPr>
              <a:t>mutex</a:t>
            </a:r>
            <a:r>
              <a:rPr lang="en-US" altLang="en-US" sz="1800" dirty="0" smtClean="0">
                <a:latin typeface="Courier New" pitchFamily="49" charset="0"/>
                <a:cs typeface="Courier New" pitchFamily="49" charset="0"/>
              </a:rPr>
              <a:t> lock1, lock2; </a:t>
            </a:r>
          </a:p>
          <a:p>
            <a:pPr marL="0" indent="0">
              <a:buFont typeface="Monotype Sorts" pitchFamily="-84" charset="2"/>
              <a:buNone/>
            </a:pPr>
            <a:r>
              <a:rPr lang="en-US" altLang="en-US" sz="1800" dirty="0" smtClean="0">
                <a:latin typeface="Courier New" pitchFamily="49" charset="0"/>
                <a:cs typeface="Courier New" pitchFamily="49" charset="0"/>
              </a:rPr>
              <a:t>   lock1 = </a:t>
            </a:r>
            <a:r>
              <a:rPr lang="en-US" altLang="en-US" sz="1800" dirty="0" err="1" smtClean="0">
                <a:latin typeface="Courier New" pitchFamily="49" charset="0"/>
                <a:cs typeface="Courier New" pitchFamily="49" charset="0"/>
              </a:rPr>
              <a:t>get_lock</a:t>
            </a:r>
            <a:r>
              <a:rPr lang="en-US" altLang="en-US" sz="1800" dirty="0" smtClean="0">
                <a:latin typeface="Courier New" pitchFamily="49" charset="0"/>
                <a:cs typeface="Courier New" pitchFamily="49" charset="0"/>
              </a:rPr>
              <a:t>(from); </a:t>
            </a:r>
          </a:p>
          <a:p>
            <a:pPr marL="0" indent="0">
              <a:buFont typeface="Monotype Sorts" pitchFamily="-84" charset="2"/>
              <a:buNone/>
            </a:pPr>
            <a:r>
              <a:rPr lang="en-US" altLang="en-US" sz="1800" dirty="0" smtClean="0">
                <a:latin typeface="Courier New" pitchFamily="49" charset="0"/>
                <a:cs typeface="Courier New" pitchFamily="49" charset="0"/>
              </a:rPr>
              <a:t>   lock2 = </a:t>
            </a:r>
            <a:r>
              <a:rPr lang="en-US" altLang="en-US" sz="1800" dirty="0" err="1" smtClean="0">
                <a:latin typeface="Courier New" pitchFamily="49" charset="0"/>
                <a:cs typeface="Courier New" pitchFamily="49" charset="0"/>
              </a:rPr>
              <a:t>get_lock</a:t>
            </a:r>
            <a:r>
              <a:rPr lang="en-US" altLang="en-US" sz="1800" dirty="0" smtClean="0">
                <a:latin typeface="Courier New" pitchFamily="49" charset="0"/>
                <a:cs typeface="Courier New" pitchFamily="49" charset="0"/>
              </a:rPr>
              <a:t>(to); </a:t>
            </a:r>
          </a:p>
          <a:p>
            <a:pPr marL="0" indent="0">
              <a:buFont typeface="Monotype Sorts" pitchFamily="-84" charset="2"/>
              <a:buNone/>
            </a:pPr>
            <a:r>
              <a:rPr lang="en-US" altLang="en-US" sz="1800" dirty="0" smtClean="0">
                <a:latin typeface="Courier New" pitchFamily="49" charset="0"/>
                <a:cs typeface="Courier New" pitchFamily="49" charset="0"/>
              </a:rPr>
              <a:t>   acquire(lock1); </a:t>
            </a:r>
          </a:p>
          <a:p>
            <a:pPr marL="0" indent="0">
              <a:buFont typeface="Monotype Sorts" pitchFamily="-84" charset="2"/>
              <a:buNone/>
            </a:pPr>
            <a:r>
              <a:rPr lang="en-US" altLang="en-US" sz="1800" dirty="0" smtClean="0">
                <a:latin typeface="Courier New" pitchFamily="49" charset="0"/>
                <a:cs typeface="Courier New" pitchFamily="49" charset="0"/>
              </a:rPr>
              <a:t>      acquire(lock2); </a:t>
            </a:r>
          </a:p>
          <a:p>
            <a:pPr marL="0" indent="0">
              <a:buFont typeface="Monotype Sorts" pitchFamily="-84" charset="2"/>
              <a:buNone/>
            </a:pPr>
            <a:r>
              <a:rPr lang="en-US" altLang="en-US" sz="1800" dirty="0" smtClean="0">
                <a:latin typeface="Courier New" pitchFamily="49" charset="0"/>
                <a:cs typeface="Courier New" pitchFamily="49" charset="0"/>
              </a:rPr>
              <a:t>         withdraw(from, amount); </a:t>
            </a:r>
          </a:p>
          <a:p>
            <a:pPr marL="0" indent="0">
              <a:buFont typeface="Monotype Sorts" pitchFamily="-84" charset="2"/>
              <a:buNone/>
            </a:pPr>
            <a:r>
              <a:rPr lang="en-US" altLang="en-US" sz="1800" dirty="0" smtClean="0">
                <a:latin typeface="Courier New" pitchFamily="49" charset="0"/>
                <a:cs typeface="Courier New" pitchFamily="49" charset="0"/>
              </a:rPr>
              <a:t>         deposit(to, amount); </a:t>
            </a:r>
          </a:p>
          <a:p>
            <a:pPr marL="0" indent="0">
              <a:buFont typeface="Monotype Sorts" pitchFamily="-84" charset="2"/>
              <a:buNone/>
            </a:pPr>
            <a:r>
              <a:rPr lang="en-US" altLang="en-US" sz="1800" dirty="0" smtClean="0">
                <a:latin typeface="Courier New" pitchFamily="49" charset="0"/>
                <a:cs typeface="Courier New" pitchFamily="49" charset="0"/>
              </a:rPr>
              <a:t>      release(lock2); </a:t>
            </a:r>
          </a:p>
          <a:p>
            <a:pPr marL="0" indent="0">
              <a:buFont typeface="Monotype Sorts" pitchFamily="-84" charset="2"/>
              <a:buNone/>
            </a:pPr>
            <a:r>
              <a:rPr lang="en-US" altLang="en-US" sz="1800" dirty="0" smtClean="0">
                <a:latin typeface="Courier New" pitchFamily="49" charset="0"/>
                <a:cs typeface="Courier New" pitchFamily="49" charset="0"/>
              </a:rPr>
              <a:t>   release(lock1); </a:t>
            </a:r>
          </a:p>
          <a:p>
            <a:pPr marL="0" indent="0">
              <a:buFont typeface="Monotype Sorts" pitchFamily="-84" charset="2"/>
              <a:buNone/>
            </a:pPr>
            <a:r>
              <a:rPr lang="en-US" altLang="en-US" sz="1800" dirty="0" smtClean="0">
                <a:latin typeface="Courier New" pitchFamily="49" charset="0"/>
                <a:cs typeface="Courier New" pitchFamily="49" charset="0"/>
              </a:rPr>
              <a:t>} </a:t>
            </a:r>
          </a:p>
        </p:txBody>
      </p:sp>
      <p:sp>
        <p:nvSpPr>
          <p:cNvPr id="19460" name="Rectangle 3"/>
          <p:cNvSpPr>
            <a:spLocks noChangeArrowheads="1"/>
          </p:cNvSpPr>
          <p:nvPr/>
        </p:nvSpPr>
        <p:spPr bwMode="auto">
          <a:xfrm>
            <a:off x="1181100" y="5096470"/>
            <a:ext cx="7048500" cy="9233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spcBef>
                <a:spcPct val="50000"/>
              </a:spcBef>
            </a:pPr>
            <a:r>
              <a:rPr lang="en-US" altLang="en-US" dirty="0">
                <a:latin typeface="Helvetica" pitchFamily="-84" charset="0"/>
              </a:rPr>
              <a:t>Transactions 1 and 2 execute concurrently.  Transaction  1 transfers $25 from account A to account B, and Transaction 2 transfers $50 from account B to account </a:t>
            </a:r>
            <a:r>
              <a:rPr lang="en-US" altLang="en-US" dirty="0" smtClean="0">
                <a:latin typeface="Helvetica" pitchFamily="-84" charset="0"/>
              </a:rPr>
              <a:t>A</a:t>
            </a:r>
            <a:endParaRPr lang="en-US" dirty="0"/>
          </a:p>
        </p:txBody>
      </p:sp>
    </p:spTree>
    <p:extLst>
      <p:ext uri="{BB962C8B-B14F-4D97-AF65-F5344CB8AC3E}">
        <p14:creationId xmlns:p14="http://schemas.microsoft.com/office/powerpoint/2010/main" xmlns="" val="289433902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923925" y="198438"/>
            <a:ext cx="7762875" cy="576262"/>
          </a:xfrm>
        </p:spPr>
        <p:txBody>
          <a:bodyPr>
            <a:normAutofit fontScale="90000"/>
          </a:bodyPr>
          <a:lstStyle/>
          <a:p>
            <a:pPr eaLnBrk="1" hangingPunct="1"/>
            <a:r>
              <a:rPr lang="en-US" altLang="en-US" smtClean="0"/>
              <a:t>Deadlock Avoidance</a:t>
            </a:r>
          </a:p>
        </p:txBody>
      </p:sp>
      <p:sp>
        <p:nvSpPr>
          <p:cNvPr id="20483" name="Rectangle 3"/>
          <p:cNvSpPr>
            <a:spLocks noGrp="1" noChangeArrowheads="1"/>
          </p:cNvSpPr>
          <p:nvPr>
            <p:ph type="body" idx="1"/>
          </p:nvPr>
        </p:nvSpPr>
        <p:spPr>
          <a:xfrm>
            <a:off x="1397000" y="1814513"/>
            <a:ext cx="6629400" cy="3783012"/>
          </a:xfrm>
        </p:spPr>
        <p:txBody>
          <a:bodyPr>
            <a:normAutofit fontScale="77500" lnSpcReduction="20000"/>
          </a:bodyPr>
          <a:lstStyle/>
          <a:p>
            <a:r>
              <a:rPr lang="en-US" altLang="en-US" smtClean="0"/>
              <a:t>Simplest and most useful model requires that each process declare the </a:t>
            </a:r>
            <a:r>
              <a:rPr lang="en-US" altLang="en-US" b="1" i="1" smtClean="0"/>
              <a:t>maximum number</a:t>
            </a:r>
            <a:r>
              <a:rPr lang="en-US" altLang="en-US" b="1" smtClean="0"/>
              <a:t> </a:t>
            </a:r>
            <a:r>
              <a:rPr lang="en-US" altLang="en-US" smtClean="0"/>
              <a:t>of resources of each type that it may need</a:t>
            </a:r>
          </a:p>
          <a:p>
            <a:r>
              <a:rPr lang="en-US" altLang="en-US" smtClean="0"/>
              <a:t>The deadlock-avoidance algorithm dynamically examines the resource-allocation state to ensure that there can never be a circular-wait condition</a:t>
            </a:r>
          </a:p>
          <a:p>
            <a:r>
              <a:rPr lang="en-US" altLang="en-US" smtClean="0"/>
              <a:t>Resource-allocation </a:t>
            </a:r>
            <a:r>
              <a:rPr lang="en-US" altLang="en-US" i="1" smtClean="0"/>
              <a:t>state</a:t>
            </a:r>
            <a:r>
              <a:rPr lang="en-US" altLang="en-US" smtClean="0"/>
              <a:t> is defined by the number of available and allocated resources, and the maximum demands of the processes</a:t>
            </a:r>
          </a:p>
        </p:txBody>
      </p:sp>
      <p:sp>
        <p:nvSpPr>
          <p:cNvPr id="20484" name="Text Box 4"/>
          <p:cNvSpPr txBox="1">
            <a:spLocks noChangeArrowheads="1"/>
          </p:cNvSpPr>
          <p:nvPr/>
        </p:nvSpPr>
        <p:spPr bwMode="auto">
          <a:xfrm>
            <a:off x="1154113" y="1098550"/>
            <a:ext cx="7769225"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spAutoFit/>
          </a:bodyP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spcBef>
                <a:spcPct val="50000"/>
              </a:spcBef>
            </a:pPr>
            <a:r>
              <a:rPr lang="en-US" altLang="en-US">
                <a:latin typeface="Helvetica" pitchFamily="-84" charset="0"/>
              </a:rPr>
              <a:t>Requires that the system has some additional </a:t>
            </a:r>
            <a:r>
              <a:rPr lang="en-US" altLang="en-US" b="1" i="1">
                <a:latin typeface="Helvetica" pitchFamily="-84" charset="0"/>
              </a:rPr>
              <a:t>a priori </a:t>
            </a:r>
            <a:r>
              <a:rPr lang="en-US" altLang="en-US">
                <a:latin typeface="Helvetica" pitchFamily="-84" charset="0"/>
              </a:rPr>
              <a:t>information </a:t>
            </a:r>
            <a:br>
              <a:rPr lang="en-US" altLang="en-US">
                <a:latin typeface="Helvetica" pitchFamily="-84" charset="0"/>
              </a:rPr>
            </a:br>
            <a:r>
              <a:rPr lang="en-US" altLang="en-US">
                <a:latin typeface="Helvetica" pitchFamily="-84" charset="0"/>
              </a:rPr>
              <a:t>available</a:t>
            </a:r>
          </a:p>
        </p:txBody>
      </p:sp>
    </p:spTree>
    <p:extLst>
      <p:ext uri="{BB962C8B-B14F-4D97-AF65-F5344CB8AC3E}">
        <p14:creationId xmlns:p14="http://schemas.microsoft.com/office/powerpoint/2010/main" xmlns="" val="386849798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136525"/>
            <a:ext cx="8229600" cy="576263"/>
          </a:xfrm>
        </p:spPr>
        <p:txBody>
          <a:bodyPr>
            <a:normAutofit fontScale="90000"/>
          </a:bodyPr>
          <a:lstStyle/>
          <a:p>
            <a:pPr eaLnBrk="1" hangingPunct="1"/>
            <a:r>
              <a:rPr lang="en-US" altLang="en-US" smtClean="0"/>
              <a:t>Safe State</a:t>
            </a:r>
          </a:p>
        </p:txBody>
      </p:sp>
      <p:sp>
        <p:nvSpPr>
          <p:cNvPr id="21507" name="Rectangle 3"/>
          <p:cNvSpPr>
            <a:spLocks noGrp="1" noChangeArrowheads="1"/>
          </p:cNvSpPr>
          <p:nvPr>
            <p:ph type="body" idx="1"/>
          </p:nvPr>
        </p:nvSpPr>
        <p:spPr>
          <a:xfrm>
            <a:off x="919163" y="1165225"/>
            <a:ext cx="7358062" cy="4997450"/>
          </a:xfrm>
        </p:spPr>
        <p:txBody>
          <a:bodyPr>
            <a:normAutofit fontScale="77500" lnSpcReduction="20000"/>
          </a:bodyPr>
          <a:lstStyle/>
          <a:p>
            <a:r>
              <a:rPr lang="en-US" altLang="en-US" smtClean="0"/>
              <a:t>When a process requests an available resource, system must decide if immediate allocation leaves the system in a safe state</a:t>
            </a:r>
          </a:p>
          <a:p>
            <a:r>
              <a:rPr lang="en-US" altLang="en-US" smtClean="0"/>
              <a:t>System is in </a:t>
            </a:r>
            <a:r>
              <a:rPr lang="en-US" altLang="en-US" b="1" smtClean="0">
                <a:solidFill>
                  <a:srgbClr val="3366FF"/>
                </a:solidFill>
              </a:rPr>
              <a:t>safe state</a:t>
            </a:r>
            <a:r>
              <a:rPr lang="en-US" altLang="en-US" smtClean="0">
                <a:solidFill>
                  <a:srgbClr val="3366FF"/>
                </a:solidFill>
              </a:rPr>
              <a:t> </a:t>
            </a:r>
            <a:r>
              <a:rPr lang="en-US" altLang="en-US" smtClean="0"/>
              <a:t>if there exists a sequence &lt;</a:t>
            </a:r>
            <a:r>
              <a:rPr lang="en-US" altLang="en-US" i="1" smtClean="0"/>
              <a:t>P</a:t>
            </a:r>
            <a:r>
              <a:rPr lang="en-US" altLang="en-US" i="1" baseline="-25000" smtClean="0"/>
              <a:t>1</a:t>
            </a:r>
            <a:r>
              <a:rPr lang="en-US" altLang="en-US" i="1" smtClean="0"/>
              <a:t>, P</a:t>
            </a:r>
            <a:r>
              <a:rPr lang="en-US" altLang="en-US" i="1" baseline="-25000" smtClean="0"/>
              <a:t>2</a:t>
            </a:r>
            <a:r>
              <a:rPr lang="en-US" altLang="en-US" i="1" smtClean="0"/>
              <a:t>, …, P</a:t>
            </a:r>
            <a:r>
              <a:rPr lang="en-US" altLang="en-US" i="1" baseline="-25000" smtClean="0"/>
              <a:t>n</a:t>
            </a:r>
            <a:r>
              <a:rPr lang="en-US" altLang="en-US" smtClean="0"/>
              <a:t>&gt; of ALL the  processes  in the systems such that  for each P</a:t>
            </a:r>
            <a:r>
              <a:rPr lang="en-US" altLang="en-US" baseline="-25000" smtClean="0"/>
              <a:t>i</a:t>
            </a:r>
            <a:r>
              <a:rPr lang="en-US" altLang="en-US" smtClean="0"/>
              <a:t>, the resources that P</a:t>
            </a:r>
            <a:r>
              <a:rPr lang="en-US" altLang="en-US" baseline="-25000" smtClean="0"/>
              <a:t>i </a:t>
            </a:r>
            <a:r>
              <a:rPr lang="en-US" altLang="en-US" smtClean="0"/>
              <a:t>can still request can be satisfied by currently available resources + resources held by all the </a:t>
            </a:r>
            <a:r>
              <a:rPr lang="en-US" altLang="en-US" i="1" smtClean="0"/>
              <a:t>P</a:t>
            </a:r>
            <a:r>
              <a:rPr lang="en-US" altLang="en-US" i="1" baseline="-25000" smtClean="0"/>
              <a:t>j</a:t>
            </a:r>
            <a:r>
              <a:rPr lang="en-US" altLang="en-US" smtClean="0"/>
              <a:t>, with</a:t>
            </a:r>
            <a:r>
              <a:rPr lang="en-US" altLang="en-US" i="1" smtClean="0"/>
              <a:t> j </a:t>
            </a:r>
            <a:r>
              <a:rPr lang="en-US" altLang="en-US" smtClean="0"/>
              <a:t>&lt; </a:t>
            </a:r>
            <a:r>
              <a:rPr lang="en-US" altLang="en-US" i="1" smtClean="0"/>
              <a:t>I</a:t>
            </a:r>
            <a:endParaRPr lang="en-US" altLang="en-US" smtClean="0"/>
          </a:p>
          <a:p>
            <a:r>
              <a:rPr lang="en-US" altLang="en-US" smtClean="0"/>
              <a:t>That is:</a:t>
            </a:r>
          </a:p>
          <a:p>
            <a:pPr lvl="1"/>
            <a:r>
              <a:rPr lang="en-US" altLang="en-US" smtClean="0"/>
              <a:t>If P</a:t>
            </a:r>
            <a:r>
              <a:rPr lang="en-US" altLang="en-US" baseline="-25000" smtClean="0"/>
              <a:t>i</a:t>
            </a:r>
            <a:r>
              <a:rPr lang="en-US" altLang="en-US" smtClean="0"/>
              <a:t> resource needs are not immediately available, then </a:t>
            </a:r>
            <a:r>
              <a:rPr lang="en-US" altLang="en-US" i="1" smtClean="0"/>
              <a:t>P</a:t>
            </a:r>
            <a:r>
              <a:rPr lang="en-US" altLang="en-US" i="1" baseline="-25000" smtClean="0"/>
              <a:t>i</a:t>
            </a:r>
            <a:r>
              <a:rPr lang="en-US" altLang="en-US" smtClean="0"/>
              <a:t> can wait until all </a:t>
            </a:r>
            <a:r>
              <a:rPr lang="en-US" altLang="en-US" i="1" smtClean="0"/>
              <a:t>P</a:t>
            </a:r>
            <a:r>
              <a:rPr lang="en-US" altLang="en-US" i="1" baseline="-25000" smtClean="0"/>
              <a:t>j</a:t>
            </a:r>
            <a:r>
              <a:rPr lang="en-US" altLang="en-US" i="1" smtClean="0"/>
              <a:t> </a:t>
            </a:r>
            <a:r>
              <a:rPr lang="en-US" altLang="en-US" smtClean="0"/>
              <a:t>have finished</a:t>
            </a:r>
          </a:p>
          <a:p>
            <a:pPr lvl="1"/>
            <a:r>
              <a:rPr lang="en-US" altLang="en-US" smtClean="0"/>
              <a:t>When </a:t>
            </a:r>
            <a:r>
              <a:rPr lang="en-US" altLang="en-US" i="1" smtClean="0"/>
              <a:t>P</a:t>
            </a:r>
            <a:r>
              <a:rPr lang="en-US" altLang="en-US" i="1" baseline="-25000" smtClean="0"/>
              <a:t>j</a:t>
            </a:r>
            <a:r>
              <a:rPr lang="en-US" altLang="en-US" smtClean="0"/>
              <a:t> is finished, </a:t>
            </a:r>
            <a:r>
              <a:rPr lang="en-US" altLang="en-US" i="1" smtClean="0"/>
              <a:t>P</a:t>
            </a:r>
            <a:r>
              <a:rPr lang="en-US" altLang="en-US" i="1" baseline="-25000" smtClean="0"/>
              <a:t>i</a:t>
            </a:r>
            <a:r>
              <a:rPr lang="en-US" altLang="en-US" smtClean="0"/>
              <a:t> can obtain needed resources, execute, return allocated resources, and terminate</a:t>
            </a:r>
          </a:p>
          <a:p>
            <a:pPr lvl="1"/>
            <a:r>
              <a:rPr lang="en-US" altLang="en-US" smtClean="0"/>
              <a:t>When </a:t>
            </a:r>
            <a:r>
              <a:rPr lang="en-US" altLang="en-US" i="1" smtClean="0"/>
              <a:t>P</a:t>
            </a:r>
            <a:r>
              <a:rPr lang="en-US" altLang="en-US" i="1" baseline="-25000" smtClean="0"/>
              <a:t>i</a:t>
            </a:r>
            <a:r>
              <a:rPr lang="en-US" altLang="en-US" smtClean="0"/>
              <a:t> terminates, </a:t>
            </a:r>
            <a:r>
              <a:rPr lang="en-US" altLang="en-US" i="1" smtClean="0"/>
              <a:t>P</a:t>
            </a:r>
            <a:r>
              <a:rPr lang="en-US" altLang="en-US" i="1" baseline="-25000" smtClean="0"/>
              <a:t>i </a:t>
            </a:r>
            <a:r>
              <a:rPr lang="en-US" altLang="en-US" baseline="-25000" smtClean="0"/>
              <a:t>+1</a:t>
            </a:r>
            <a:r>
              <a:rPr lang="en-US" altLang="en-US" smtClean="0"/>
              <a:t> can obtain its needed resources, and so on </a:t>
            </a:r>
          </a:p>
        </p:txBody>
      </p:sp>
    </p:spTree>
    <p:extLst>
      <p:ext uri="{BB962C8B-B14F-4D97-AF65-F5344CB8AC3E}">
        <p14:creationId xmlns:p14="http://schemas.microsoft.com/office/powerpoint/2010/main" xmlns="" val="147943793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152400"/>
            <a:ext cx="8229600" cy="576263"/>
          </a:xfrm>
        </p:spPr>
        <p:txBody>
          <a:bodyPr>
            <a:normAutofit fontScale="90000"/>
          </a:bodyPr>
          <a:lstStyle/>
          <a:p>
            <a:pPr eaLnBrk="1" hangingPunct="1"/>
            <a:r>
              <a:rPr lang="en-US" altLang="en-US" dirty="0" smtClean="0"/>
              <a:t>Basic Facts of System Deadlock</a:t>
            </a:r>
          </a:p>
        </p:txBody>
      </p:sp>
      <p:sp>
        <p:nvSpPr>
          <p:cNvPr id="22531" name="Rectangle 3"/>
          <p:cNvSpPr>
            <a:spLocks noGrp="1" noChangeArrowheads="1"/>
          </p:cNvSpPr>
          <p:nvPr>
            <p:ph type="body" idx="1"/>
          </p:nvPr>
        </p:nvSpPr>
        <p:spPr>
          <a:xfrm>
            <a:off x="922338" y="1190625"/>
            <a:ext cx="6597650" cy="4414838"/>
          </a:xfrm>
        </p:spPr>
        <p:txBody>
          <a:bodyPr/>
          <a:lstStyle/>
          <a:p>
            <a:r>
              <a:rPr lang="en-US" altLang="en-US" smtClean="0"/>
              <a:t>If a system is in safe state </a:t>
            </a:r>
            <a:r>
              <a:rPr lang="en-US" altLang="en-US" smtClean="0">
                <a:sym typeface="Symbol" pitchFamily="18" charset="2"/>
              </a:rPr>
              <a:t> no deadlocks</a:t>
            </a:r>
            <a:br>
              <a:rPr lang="en-US" altLang="en-US" smtClean="0">
                <a:sym typeface="Symbol" pitchFamily="18" charset="2"/>
              </a:rPr>
            </a:br>
            <a:endParaRPr lang="en-US" altLang="en-US" smtClean="0">
              <a:sym typeface="Symbol" pitchFamily="18" charset="2"/>
            </a:endParaRPr>
          </a:p>
          <a:p>
            <a:r>
              <a:rPr lang="en-US" altLang="en-US" smtClean="0">
                <a:sym typeface="Symbol" pitchFamily="18" charset="2"/>
              </a:rPr>
              <a:t>If a system is in unsafe state  possibility of deadlock</a:t>
            </a:r>
            <a:br>
              <a:rPr lang="en-US" altLang="en-US" smtClean="0">
                <a:sym typeface="Symbol" pitchFamily="18" charset="2"/>
              </a:rPr>
            </a:br>
            <a:endParaRPr lang="en-US" altLang="en-US" smtClean="0">
              <a:sym typeface="Symbol" pitchFamily="18" charset="2"/>
            </a:endParaRPr>
          </a:p>
          <a:p>
            <a:r>
              <a:rPr lang="en-US" altLang="en-US" smtClean="0">
                <a:sym typeface="Symbol" pitchFamily="18" charset="2"/>
              </a:rPr>
              <a:t>Avoidance  ensure that a system will never enter an unsafe state.</a:t>
            </a:r>
          </a:p>
        </p:txBody>
      </p:sp>
    </p:spTree>
    <p:extLst>
      <p:ext uri="{BB962C8B-B14F-4D97-AF65-F5344CB8AC3E}">
        <p14:creationId xmlns:p14="http://schemas.microsoft.com/office/powerpoint/2010/main" xmlns="" val="412563013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274638"/>
            <a:ext cx="8229600" cy="639762"/>
          </a:xfrm>
        </p:spPr>
        <p:txBody>
          <a:bodyPr>
            <a:normAutofit fontScale="90000"/>
          </a:bodyPr>
          <a:lstStyle/>
          <a:p>
            <a:pPr eaLnBrk="1" hangingPunct="1"/>
            <a:r>
              <a:rPr lang="en-US" altLang="en-US" dirty="0" smtClean="0"/>
              <a:t>Safe, Unsafe, Deadlock State </a:t>
            </a:r>
          </a:p>
        </p:txBody>
      </p:sp>
      <p:pic>
        <p:nvPicPr>
          <p:cNvPr id="5" name="Content Placeholder 4"/>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l="13437" t="1572" r="13683" b="2194"/>
          <a:stretch>
            <a:fillRect/>
          </a:stretch>
        </p:blipFill>
        <p:spPr bwMode="auto">
          <a:xfrm>
            <a:off x="2286930" y="1371600"/>
            <a:ext cx="457014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8100" cmpd="dbl">
                <a:solidFill>
                  <a:srgbClr val="000000"/>
                </a:solidFill>
                <a:miter lim="800000"/>
                <a:headEnd/>
                <a:tailEnd/>
              </a14:hiddenLine>
            </a:ext>
          </a:extLst>
        </p:spPr>
      </p:pic>
    </p:spTree>
    <p:extLst>
      <p:ext uri="{BB962C8B-B14F-4D97-AF65-F5344CB8AC3E}">
        <p14:creationId xmlns:p14="http://schemas.microsoft.com/office/powerpoint/2010/main" xmlns="" val="5993487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041400" y="166688"/>
            <a:ext cx="7645400" cy="576262"/>
          </a:xfrm>
        </p:spPr>
        <p:txBody>
          <a:bodyPr>
            <a:normAutofit fontScale="90000"/>
          </a:bodyPr>
          <a:lstStyle/>
          <a:p>
            <a:pPr eaLnBrk="1" hangingPunct="1"/>
            <a:r>
              <a:rPr lang="en-US" altLang="en-US" smtClean="0"/>
              <a:t>Avoidance Algorithms</a:t>
            </a:r>
          </a:p>
        </p:txBody>
      </p:sp>
      <p:sp>
        <p:nvSpPr>
          <p:cNvPr id="24579" name="Rectangle 3"/>
          <p:cNvSpPr>
            <a:spLocks noGrp="1" noChangeArrowheads="1"/>
          </p:cNvSpPr>
          <p:nvPr>
            <p:ph type="body" idx="1"/>
          </p:nvPr>
        </p:nvSpPr>
        <p:spPr>
          <a:xfrm>
            <a:off x="906463" y="1171575"/>
            <a:ext cx="6659562" cy="4483100"/>
          </a:xfrm>
        </p:spPr>
        <p:txBody>
          <a:bodyPr/>
          <a:lstStyle/>
          <a:p>
            <a:r>
              <a:rPr lang="en-US" altLang="en-US" smtClean="0"/>
              <a:t>Single instance of a resource type</a:t>
            </a:r>
          </a:p>
          <a:p>
            <a:pPr lvl="1"/>
            <a:r>
              <a:rPr lang="en-US" altLang="en-US" smtClean="0"/>
              <a:t>Use a resource-allocation graph</a:t>
            </a:r>
          </a:p>
          <a:p>
            <a:pPr lvl="1">
              <a:buFont typeface="Monotype Sorts" pitchFamily="-84" charset="2"/>
              <a:buNone/>
            </a:pPr>
            <a:endParaRPr lang="en-US" altLang="en-US" smtClean="0"/>
          </a:p>
          <a:p>
            <a:r>
              <a:rPr lang="en-US" altLang="en-US" smtClean="0"/>
              <a:t>Multiple instances of a resource type</a:t>
            </a:r>
          </a:p>
          <a:p>
            <a:pPr lvl="1"/>
            <a:r>
              <a:rPr lang="en-US" altLang="en-US" smtClean="0"/>
              <a:t> Use the banker</a:t>
            </a:r>
            <a:r>
              <a:rPr lang="ja-JP" altLang="en-US" smtClean="0"/>
              <a:t>’</a:t>
            </a:r>
            <a:r>
              <a:rPr lang="en-US" altLang="ja-JP" smtClean="0"/>
              <a:t>s algorithm</a:t>
            </a:r>
            <a:endParaRPr lang="en-US" altLang="en-US" smtClean="0"/>
          </a:p>
        </p:txBody>
      </p:sp>
    </p:spTree>
    <p:extLst>
      <p:ext uri="{BB962C8B-B14F-4D97-AF65-F5344CB8AC3E}">
        <p14:creationId xmlns:p14="http://schemas.microsoft.com/office/powerpoint/2010/main" xmlns="" val="42835830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fontScale="90000"/>
          </a:bodyPr>
          <a:lstStyle/>
          <a:p>
            <a:r>
              <a:rPr lang="en-GB" dirty="0" smtClean="0"/>
              <a:t>Peterson’s Solution</a:t>
            </a:r>
            <a:endParaRPr lang="en-IN" dirty="0"/>
          </a:p>
        </p:txBody>
      </p:sp>
      <p:sp>
        <p:nvSpPr>
          <p:cNvPr id="3" name="Content Placeholder 2"/>
          <p:cNvSpPr>
            <a:spLocks noGrp="1"/>
          </p:cNvSpPr>
          <p:nvPr>
            <p:ph idx="1"/>
          </p:nvPr>
        </p:nvSpPr>
        <p:spPr>
          <a:xfrm>
            <a:off x="457200" y="838200"/>
            <a:ext cx="8229600" cy="4800600"/>
          </a:xfrm>
        </p:spPr>
        <p:txBody>
          <a:bodyPr>
            <a:normAutofit/>
          </a:bodyPr>
          <a:lstStyle/>
          <a:p>
            <a:r>
              <a:rPr lang="en-GB" sz="2400" dirty="0" smtClean="0"/>
              <a:t>Peterson’s solution is restricted to two processes that alternate execution between their critical sections and remainder sections</a:t>
            </a:r>
          </a:p>
          <a:p>
            <a:endParaRPr lang="en-IN" sz="24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3648" y="2362200"/>
            <a:ext cx="9144000" cy="35939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28866626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28600" y="228600"/>
            <a:ext cx="8669338" cy="576262"/>
          </a:xfrm>
        </p:spPr>
        <p:txBody>
          <a:bodyPr>
            <a:normAutofit fontScale="90000"/>
          </a:bodyPr>
          <a:lstStyle/>
          <a:p>
            <a:pPr eaLnBrk="1" hangingPunct="1"/>
            <a:r>
              <a:rPr lang="en-US" altLang="en-US" dirty="0" smtClean="0"/>
              <a:t>Resource-Allocation Graph Scheme</a:t>
            </a:r>
          </a:p>
        </p:txBody>
      </p:sp>
      <p:sp>
        <p:nvSpPr>
          <p:cNvPr id="25603" name="Rectangle 3"/>
          <p:cNvSpPr>
            <a:spLocks noGrp="1" noChangeArrowheads="1"/>
          </p:cNvSpPr>
          <p:nvPr>
            <p:ph type="body" idx="1"/>
          </p:nvPr>
        </p:nvSpPr>
        <p:spPr>
          <a:xfrm>
            <a:off x="838200" y="1295400"/>
            <a:ext cx="6989762" cy="4483100"/>
          </a:xfrm>
        </p:spPr>
        <p:txBody>
          <a:bodyPr>
            <a:normAutofit fontScale="85000" lnSpcReduction="20000"/>
          </a:bodyPr>
          <a:lstStyle/>
          <a:p>
            <a:r>
              <a:rPr lang="en-US" altLang="en-US" b="1" dirty="0" smtClean="0">
                <a:solidFill>
                  <a:srgbClr val="3366FF"/>
                </a:solidFill>
              </a:rPr>
              <a:t>Claim edge</a:t>
            </a:r>
            <a:r>
              <a:rPr lang="en-US" altLang="en-US" dirty="0" smtClean="0">
                <a:solidFill>
                  <a:srgbClr val="3366FF"/>
                </a:solidFill>
              </a:rPr>
              <a:t> </a:t>
            </a:r>
            <a:r>
              <a:rPr lang="en-US" altLang="en-US" i="1" dirty="0" smtClean="0"/>
              <a:t>P</a:t>
            </a:r>
            <a:r>
              <a:rPr lang="en-US" altLang="en-US" i="1" baseline="-25000" dirty="0" smtClean="0"/>
              <a:t>i</a:t>
            </a:r>
            <a:r>
              <a:rPr lang="en-US" altLang="en-US" dirty="0" smtClean="0"/>
              <a:t> </a:t>
            </a:r>
            <a:r>
              <a:rPr lang="en-US" altLang="en-US" dirty="0" smtClean="0">
                <a:sym typeface="Symbol" pitchFamily="18" charset="2"/>
              </a:rPr>
              <a:t> </a:t>
            </a:r>
            <a:r>
              <a:rPr lang="en-US" altLang="en-US" i="1" dirty="0" err="1" smtClean="0">
                <a:sym typeface="Symbol" pitchFamily="18" charset="2"/>
              </a:rPr>
              <a:t>R</a:t>
            </a:r>
            <a:r>
              <a:rPr lang="en-US" altLang="en-US" i="1" baseline="-25000" dirty="0" err="1" smtClean="0">
                <a:sym typeface="Symbol" pitchFamily="18" charset="2"/>
              </a:rPr>
              <a:t>j</a:t>
            </a:r>
            <a:r>
              <a:rPr lang="en-US" altLang="en-US" dirty="0" smtClean="0">
                <a:sym typeface="Symbol" pitchFamily="18" charset="2"/>
              </a:rPr>
              <a:t> indicated that process </a:t>
            </a:r>
            <a:r>
              <a:rPr lang="en-US" altLang="en-US" i="1" dirty="0" smtClean="0">
                <a:sym typeface="Symbol" pitchFamily="18" charset="2"/>
              </a:rPr>
              <a:t>P</a:t>
            </a:r>
            <a:r>
              <a:rPr lang="en-US" altLang="en-US" i="1" baseline="-25000" dirty="0" smtClean="0">
                <a:sym typeface="Symbol" pitchFamily="18" charset="2"/>
              </a:rPr>
              <a:t>i</a:t>
            </a:r>
            <a:r>
              <a:rPr lang="en-US" altLang="en-US" dirty="0" smtClean="0">
                <a:sym typeface="Symbol" pitchFamily="18" charset="2"/>
              </a:rPr>
              <a:t> </a:t>
            </a:r>
            <a:r>
              <a:rPr lang="en-US" altLang="en-US" dirty="0" smtClean="0">
                <a:sym typeface="Symbol" pitchFamily="18" charset="2"/>
              </a:rPr>
              <a:t>may request resource </a:t>
            </a:r>
            <a:r>
              <a:rPr lang="en-US" altLang="en-US" i="1" dirty="0" err="1" smtClean="0">
                <a:sym typeface="Symbol" pitchFamily="18" charset="2"/>
              </a:rPr>
              <a:t>R</a:t>
            </a:r>
            <a:r>
              <a:rPr lang="en-US" altLang="en-US" i="1" baseline="-25000" dirty="0" err="1" smtClean="0">
                <a:sym typeface="Symbol" pitchFamily="18" charset="2"/>
              </a:rPr>
              <a:t>j</a:t>
            </a:r>
            <a:r>
              <a:rPr lang="en-US" altLang="en-US" dirty="0" smtClean="0">
                <a:sym typeface="Symbol" pitchFamily="18" charset="2"/>
              </a:rPr>
              <a:t>; represented by a dashed line</a:t>
            </a:r>
          </a:p>
          <a:p>
            <a:r>
              <a:rPr lang="en-US" altLang="en-US" dirty="0" smtClean="0">
                <a:sym typeface="Symbol" pitchFamily="18" charset="2"/>
              </a:rPr>
              <a:t>Claim edge converts to request edge when a process requests a resource</a:t>
            </a:r>
          </a:p>
          <a:p>
            <a:r>
              <a:rPr lang="en-US" altLang="en-US" dirty="0" smtClean="0">
                <a:sym typeface="Symbol" pitchFamily="18" charset="2"/>
              </a:rPr>
              <a:t>Request edge converted to an assignment edge when the  resource is allocated to the process</a:t>
            </a:r>
          </a:p>
          <a:p>
            <a:r>
              <a:rPr lang="en-US" altLang="en-US" dirty="0" smtClean="0">
                <a:sym typeface="Symbol" pitchFamily="18" charset="2"/>
              </a:rPr>
              <a:t>When a resource is released by a process, assignment edge reconverts to a claim edge</a:t>
            </a:r>
          </a:p>
          <a:p>
            <a:r>
              <a:rPr lang="en-US" altLang="en-US" dirty="0" smtClean="0">
                <a:sym typeface="Symbol" pitchFamily="18" charset="2"/>
              </a:rPr>
              <a:t>Resources must be claimed </a:t>
            </a:r>
            <a:r>
              <a:rPr lang="en-US" altLang="en-US" i="1" dirty="0" smtClean="0">
                <a:sym typeface="Symbol" pitchFamily="18" charset="2"/>
              </a:rPr>
              <a:t>a priori</a:t>
            </a:r>
            <a:r>
              <a:rPr lang="en-US" altLang="en-US" dirty="0" smtClean="0">
                <a:sym typeface="Symbol" pitchFamily="18" charset="2"/>
              </a:rPr>
              <a:t> in the system</a:t>
            </a:r>
            <a:endParaRPr lang="en-US" altLang="en-US" dirty="0" smtClean="0"/>
          </a:p>
        </p:txBody>
      </p:sp>
    </p:spTree>
    <p:extLst>
      <p:ext uri="{BB962C8B-B14F-4D97-AF65-F5344CB8AC3E}">
        <p14:creationId xmlns:p14="http://schemas.microsoft.com/office/powerpoint/2010/main" xmlns="" val="121322878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normAutofit/>
          </a:bodyPr>
          <a:lstStyle/>
          <a:p>
            <a:pPr eaLnBrk="1" hangingPunct="1"/>
            <a:r>
              <a:rPr lang="en-US" altLang="en-US" sz="4000" dirty="0" smtClean="0"/>
              <a:t>Resource-Allocation Graph</a:t>
            </a:r>
          </a:p>
        </p:txBody>
      </p:sp>
      <p:pic>
        <p:nvPicPr>
          <p:cNvPr id="5" name="Content Placeholder 4" descr="7"/>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2443285" y="1676400"/>
            <a:ext cx="4186115" cy="42404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7"/>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2438400" y="1600200"/>
            <a:ext cx="4267200" cy="43226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Rectangle 2"/>
          <p:cNvSpPr>
            <a:spLocks noGrp="1" noChangeArrowheads="1"/>
          </p:cNvSpPr>
          <p:nvPr>
            <p:ph type="title"/>
          </p:nvPr>
        </p:nvSpPr>
        <p:spPr>
          <a:xfrm>
            <a:off x="228600" y="274638"/>
            <a:ext cx="8763000" cy="1143000"/>
          </a:xfrm>
        </p:spPr>
        <p:txBody>
          <a:bodyPr>
            <a:noAutofit/>
          </a:bodyPr>
          <a:lstStyle/>
          <a:p>
            <a:pPr eaLnBrk="1" hangingPunct="1"/>
            <a:r>
              <a:rPr lang="en-US" altLang="en-US" sz="3600" dirty="0" smtClean="0"/>
              <a:t>Unsafe State In Resource-Allocation Graph</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228600" y="150812"/>
            <a:ext cx="8731250" cy="687387"/>
          </a:xfrm>
        </p:spPr>
        <p:txBody>
          <a:bodyPr>
            <a:noAutofit/>
          </a:bodyPr>
          <a:lstStyle/>
          <a:p>
            <a:pPr eaLnBrk="1" hangingPunct="1"/>
            <a:r>
              <a:rPr lang="en-US" altLang="en-US" sz="3600" dirty="0" smtClean="0"/>
              <a:t>Resource-Allocation Graph Algorithm</a:t>
            </a:r>
          </a:p>
        </p:txBody>
      </p:sp>
      <p:sp>
        <p:nvSpPr>
          <p:cNvPr id="28675" name="Rectangle 3"/>
          <p:cNvSpPr>
            <a:spLocks noGrp="1" noChangeArrowheads="1"/>
          </p:cNvSpPr>
          <p:nvPr>
            <p:ph type="body" idx="1"/>
          </p:nvPr>
        </p:nvSpPr>
        <p:spPr>
          <a:xfrm>
            <a:off x="933450" y="1187450"/>
            <a:ext cx="5962650" cy="4303713"/>
          </a:xfrm>
        </p:spPr>
        <p:txBody>
          <a:bodyPr/>
          <a:lstStyle/>
          <a:p>
            <a:r>
              <a:rPr lang="en-US" altLang="en-US" smtClean="0"/>
              <a:t>Suppose that process</a:t>
            </a:r>
            <a:r>
              <a:rPr lang="en-US" altLang="en-US" i="1" smtClean="0"/>
              <a:t> P</a:t>
            </a:r>
            <a:r>
              <a:rPr lang="en-US" altLang="en-US" i="1" baseline="-25000" smtClean="0"/>
              <a:t>i</a:t>
            </a:r>
            <a:r>
              <a:rPr lang="en-US" altLang="en-US" smtClean="0"/>
              <a:t> requests a resource </a:t>
            </a:r>
            <a:r>
              <a:rPr lang="en-US" altLang="en-US" i="1" smtClean="0">
                <a:sym typeface="Symbol" pitchFamily="18" charset="2"/>
              </a:rPr>
              <a:t>R</a:t>
            </a:r>
            <a:r>
              <a:rPr lang="en-US" altLang="en-US" i="1" baseline="-25000" smtClean="0">
                <a:sym typeface="Symbol" pitchFamily="18" charset="2"/>
              </a:rPr>
              <a:t>j</a:t>
            </a:r>
          </a:p>
          <a:p>
            <a:r>
              <a:rPr lang="en-US" altLang="en-US" smtClean="0">
                <a:sym typeface="Symbol" pitchFamily="18" charset="2"/>
              </a:rPr>
              <a:t>The request can be granted only if converting the request edge to an assignment edge does not result in the formation of a cycle in the resource allocation graph</a:t>
            </a:r>
          </a:p>
        </p:txBody>
      </p:sp>
    </p:spTree>
    <p:extLst>
      <p:ext uri="{BB962C8B-B14F-4D97-AF65-F5344CB8AC3E}">
        <p14:creationId xmlns:p14="http://schemas.microsoft.com/office/powerpoint/2010/main" xmlns="" val="1948805173"/>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914400" y="182563"/>
            <a:ext cx="7772400" cy="576262"/>
          </a:xfrm>
        </p:spPr>
        <p:txBody>
          <a:bodyPr>
            <a:normAutofit fontScale="90000"/>
          </a:bodyPr>
          <a:lstStyle/>
          <a:p>
            <a:pPr eaLnBrk="1" hangingPunct="1"/>
            <a:r>
              <a:rPr lang="en-US" altLang="en-US" smtClean="0"/>
              <a:t>Banker’s Algorithm</a:t>
            </a:r>
          </a:p>
        </p:txBody>
      </p:sp>
      <p:sp>
        <p:nvSpPr>
          <p:cNvPr id="29699" name="Rectangle 3"/>
          <p:cNvSpPr>
            <a:spLocks noGrp="1" noChangeArrowheads="1"/>
          </p:cNvSpPr>
          <p:nvPr>
            <p:ph type="body" idx="1"/>
          </p:nvPr>
        </p:nvSpPr>
        <p:spPr>
          <a:xfrm>
            <a:off x="858838" y="1128713"/>
            <a:ext cx="6756400" cy="4441825"/>
          </a:xfrm>
        </p:spPr>
        <p:txBody>
          <a:bodyPr>
            <a:normAutofit fontScale="92500" lnSpcReduction="20000"/>
          </a:bodyPr>
          <a:lstStyle/>
          <a:p>
            <a:r>
              <a:rPr lang="en-US" altLang="en-US" smtClean="0"/>
              <a:t>Multiple instances</a:t>
            </a:r>
            <a:br>
              <a:rPr lang="en-US" altLang="en-US" smtClean="0"/>
            </a:br>
            <a:endParaRPr lang="en-US" altLang="en-US" smtClean="0"/>
          </a:p>
          <a:p>
            <a:r>
              <a:rPr lang="en-US" altLang="en-US" smtClean="0"/>
              <a:t>Each process must a priori claim maximum use</a:t>
            </a:r>
            <a:br>
              <a:rPr lang="en-US" altLang="en-US" smtClean="0"/>
            </a:br>
            <a:endParaRPr lang="en-US" altLang="en-US" smtClean="0"/>
          </a:p>
          <a:p>
            <a:r>
              <a:rPr lang="en-US" altLang="en-US" smtClean="0"/>
              <a:t>When a process requests a resource it may have to wait  </a:t>
            </a:r>
            <a:br>
              <a:rPr lang="en-US" altLang="en-US" smtClean="0"/>
            </a:br>
            <a:endParaRPr lang="en-US" altLang="en-US" smtClean="0"/>
          </a:p>
          <a:p>
            <a:r>
              <a:rPr lang="en-US" altLang="en-US" smtClean="0"/>
              <a:t>When a process gets all its resources it must return them in a finite amount of time</a:t>
            </a:r>
          </a:p>
        </p:txBody>
      </p:sp>
    </p:spTree>
    <p:extLst>
      <p:ext uri="{BB962C8B-B14F-4D97-AF65-F5344CB8AC3E}">
        <p14:creationId xmlns:p14="http://schemas.microsoft.com/office/powerpoint/2010/main" xmlns="" val="596990062"/>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52400" y="152400"/>
            <a:ext cx="8909050" cy="838200"/>
          </a:xfrm>
        </p:spPr>
        <p:txBody>
          <a:bodyPr>
            <a:noAutofit/>
          </a:bodyPr>
          <a:lstStyle/>
          <a:p>
            <a:pPr eaLnBrk="1" hangingPunct="1"/>
            <a:r>
              <a:rPr lang="en-US" altLang="en-US" sz="3600" dirty="0" smtClean="0"/>
              <a:t>Data Structures for the Banker</a:t>
            </a:r>
            <a:r>
              <a:rPr lang="ja-JP" altLang="en-US" sz="3600" dirty="0" smtClean="0"/>
              <a:t>’</a:t>
            </a:r>
            <a:r>
              <a:rPr lang="en-US" altLang="ja-JP" sz="3600" dirty="0" smtClean="0"/>
              <a:t>s Algorithm </a:t>
            </a:r>
            <a:endParaRPr lang="en-US" altLang="en-US" sz="3600" dirty="0" smtClean="0"/>
          </a:p>
        </p:txBody>
      </p:sp>
      <p:sp>
        <p:nvSpPr>
          <p:cNvPr id="30723" name="Rectangle 3"/>
          <p:cNvSpPr>
            <a:spLocks noGrp="1" noChangeArrowheads="1"/>
          </p:cNvSpPr>
          <p:nvPr>
            <p:ph type="body" idx="1"/>
          </p:nvPr>
        </p:nvSpPr>
        <p:spPr>
          <a:xfrm>
            <a:off x="1192213" y="1654175"/>
            <a:ext cx="7370762" cy="4387850"/>
          </a:xfrm>
        </p:spPr>
        <p:txBody>
          <a:bodyPr>
            <a:normAutofit fontScale="77500" lnSpcReduction="20000"/>
          </a:bodyPr>
          <a:lstStyle/>
          <a:p>
            <a:r>
              <a:rPr lang="en-US" altLang="en-US" b="1" smtClean="0"/>
              <a:t>Available</a:t>
            </a:r>
            <a:r>
              <a:rPr lang="en-US" altLang="en-US" i="1" smtClean="0"/>
              <a:t>:</a:t>
            </a:r>
            <a:r>
              <a:rPr lang="en-US" altLang="en-US" smtClean="0"/>
              <a:t>  Vector of length </a:t>
            </a:r>
            <a:r>
              <a:rPr lang="en-US" altLang="en-US" i="1" smtClean="0"/>
              <a:t>m</a:t>
            </a:r>
            <a:r>
              <a:rPr lang="en-US" altLang="en-US" smtClean="0"/>
              <a:t>. If available [</a:t>
            </a:r>
            <a:r>
              <a:rPr lang="en-US" altLang="en-US" i="1" smtClean="0"/>
              <a:t>j</a:t>
            </a:r>
            <a:r>
              <a:rPr lang="en-US" altLang="en-US" smtClean="0"/>
              <a:t>] = </a:t>
            </a:r>
            <a:r>
              <a:rPr lang="en-US" altLang="en-US" i="1" smtClean="0"/>
              <a:t>k</a:t>
            </a:r>
            <a:r>
              <a:rPr lang="en-US" altLang="en-US" smtClean="0"/>
              <a:t>, there are</a:t>
            </a:r>
            <a:r>
              <a:rPr lang="en-US" altLang="en-US" i="1" smtClean="0"/>
              <a:t> k</a:t>
            </a:r>
            <a:r>
              <a:rPr lang="en-US" altLang="en-US" smtClean="0"/>
              <a:t> instances of resource type </a:t>
            </a:r>
            <a:r>
              <a:rPr lang="en-US" altLang="en-US" i="1" smtClean="0"/>
              <a:t>R</a:t>
            </a:r>
            <a:r>
              <a:rPr lang="en-US" altLang="en-US" i="1" baseline="-25000" smtClean="0"/>
              <a:t>j</a:t>
            </a:r>
            <a:r>
              <a:rPr lang="en-US" altLang="en-US" baseline="-25000" smtClean="0"/>
              <a:t>  </a:t>
            </a:r>
            <a:r>
              <a:rPr lang="en-US" altLang="en-US" smtClean="0"/>
              <a:t>available</a:t>
            </a:r>
          </a:p>
          <a:p>
            <a:endParaRPr lang="en-US" altLang="en-US" sz="800" smtClean="0"/>
          </a:p>
          <a:p>
            <a:r>
              <a:rPr lang="en-US" altLang="en-US" b="1" smtClean="0">
                <a:solidFill>
                  <a:srgbClr val="000000"/>
                </a:solidFill>
              </a:rPr>
              <a:t>Max</a:t>
            </a:r>
            <a:r>
              <a:rPr lang="en-US" altLang="en-US" i="1" smtClean="0"/>
              <a:t>: n x m</a:t>
            </a:r>
            <a:r>
              <a:rPr lang="en-US" altLang="en-US" smtClean="0"/>
              <a:t> matrix.  If </a:t>
            </a:r>
            <a:r>
              <a:rPr lang="en-US" altLang="en-US" i="1" smtClean="0"/>
              <a:t>Max </a:t>
            </a:r>
            <a:r>
              <a:rPr lang="en-US" altLang="en-US" smtClean="0"/>
              <a:t>[</a:t>
            </a:r>
            <a:r>
              <a:rPr lang="en-US" altLang="en-US" i="1" smtClean="0"/>
              <a:t>i,j</a:t>
            </a:r>
            <a:r>
              <a:rPr lang="en-US" altLang="en-US" smtClean="0"/>
              <a:t>] = </a:t>
            </a:r>
            <a:r>
              <a:rPr lang="en-US" altLang="en-US" i="1" smtClean="0"/>
              <a:t>k</a:t>
            </a:r>
            <a:r>
              <a:rPr lang="en-US" altLang="en-US" smtClean="0"/>
              <a:t>, then process </a:t>
            </a:r>
            <a:r>
              <a:rPr lang="en-US" altLang="en-US" i="1" smtClean="0"/>
              <a:t>P</a:t>
            </a:r>
            <a:r>
              <a:rPr lang="en-US" altLang="en-US" i="1" baseline="-25000" smtClean="0"/>
              <a:t>i</a:t>
            </a:r>
            <a:r>
              <a:rPr lang="en-US" altLang="en-US" i="1" smtClean="0"/>
              <a:t> </a:t>
            </a:r>
            <a:r>
              <a:rPr lang="en-US" altLang="en-US" smtClean="0"/>
              <a:t>may request at most</a:t>
            </a:r>
            <a:r>
              <a:rPr lang="en-US" altLang="en-US" i="1" smtClean="0"/>
              <a:t> k </a:t>
            </a:r>
            <a:r>
              <a:rPr lang="en-US" altLang="en-US" smtClean="0"/>
              <a:t>instances of resource type </a:t>
            </a:r>
            <a:r>
              <a:rPr lang="en-US" altLang="en-US" i="1" smtClean="0"/>
              <a:t>R</a:t>
            </a:r>
            <a:r>
              <a:rPr lang="en-US" altLang="en-US" i="1" baseline="-25000" smtClean="0"/>
              <a:t>j</a:t>
            </a:r>
          </a:p>
          <a:p>
            <a:endParaRPr lang="en-US" altLang="en-US" sz="800" i="1" baseline="-25000" smtClean="0"/>
          </a:p>
          <a:p>
            <a:r>
              <a:rPr lang="en-US" altLang="en-US" b="1" smtClean="0">
                <a:solidFill>
                  <a:srgbClr val="000000"/>
                </a:solidFill>
              </a:rPr>
              <a:t>Allocation</a:t>
            </a:r>
            <a:r>
              <a:rPr lang="en-US" altLang="en-US" i="1" smtClean="0"/>
              <a:t>:  n </a:t>
            </a:r>
            <a:r>
              <a:rPr lang="en-US" altLang="en-US" smtClean="0"/>
              <a:t>x</a:t>
            </a:r>
            <a:r>
              <a:rPr lang="en-US" altLang="en-US" i="1" smtClean="0"/>
              <a:t> m</a:t>
            </a:r>
            <a:r>
              <a:rPr lang="en-US" altLang="en-US" smtClean="0"/>
              <a:t> matrix.  If Allocation[</a:t>
            </a:r>
            <a:r>
              <a:rPr lang="en-US" altLang="en-US" i="1" smtClean="0"/>
              <a:t>i,j</a:t>
            </a:r>
            <a:r>
              <a:rPr lang="en-US" altLang="en-US" smtClean="0"/>
              <a:t>] = </a:t>
            </a:r>
            <a:r>
              <a:rPr lang="en-US" altLang="en-US" i="1" smtClean="0"/>
              <a:t>k</a:t>
            </a:r>
            <a:r>
              <a:rPr lang="en-US" altLang="en-US" smtClean="0"/>
              <a:t> then</a:t>
            </a:r>
            <a:r>
              <a:rPr lang="en-US" altLang="en-US" i="1" smtClean="0"/>
              <a:t> P</a:t>
            </a:r>
            <a:r>
              <a:rPr lang="en-US" altLang="en-US" i="1" baseline="-25000" smtClean="0"/>
              <a:t>i</a:t>
            </a:r>
            <a:r>
              <a:rPr lang="en-US" altLang="en-US" smtClean="0"/>
              <a:t> is currently allocated </a:t>
            </a:r>
            <a:r>
              <a:rPr lang="en-US" altLang="en-US" i="1" smtClean="0"/>
              <a:t>k</a:t>
            </a:r>
            <a:r>
              <a:rPr lang="en-US" altLang="en-US" smtClean="0"/>
              <a:t> instances of </a:t>
            </a:r>
            <a:r>
              <a:rPr lang="en-US" altLang="en-US" i="1" smtClean="0"/>
              <a:t>R</a:t>
            </a:r>
            <a:r>
              <a:rPr lang="en-US" altLang="en-US" i="1" baseline="-25000" smtClean="0"/>
              <a:t>j</a:t>
            </a:r>
          </a:p>
          <a:p>
            <a:endParaRPr lang="en-US" altLang="en-US" sz="800" i="1" baseline="-25000" smtClean="0"/>
          </a:p>
          <a:p>
            <a:r>
              <a:rPr lang="en-US" altLang="en-US" b="1" smtClean="0">
                <a:solidFill>
                  <a:srgbClr val="000000"/>
                </a:solidFill>
              </a:rPr>
              <a:t>Need</a:t>
            </a:r>
            <a:r>
              <a:rPr lang="en-US" altLang="en-US" i="1" smtClean="0"/>
              <a:t>:  n </a:t>
            </a:r>
            <a:r>
              <a:rPr lang="en-US" altLang="en-US" smtClean="0"/>
              <a:t>x</a:t>
            </a:r>
            <a:r>
              <a:rPr lang="en-US" altLang="en-US" i="1" smtClean="0"/>
              <a:t> m</a:t>
            </a:r>
            <a:r>
              <a:rPr lang="en-US" altLang="en-US" smtClean="0"/>
              <a:t> matrix. If </a:t>
            </a:r>
            <a:r>
              <a:rPr lang="en-US" altLang="en-US" i="1" smtClean="0"/>
              <a:t>Need</a:t>
            </a:r>
            <a:r>
              <a:rPr lang="en-US" altLang="en-US" smtClean="0"/>
              <a:t>[</a:t>
            </a:r>
            <a:r>
              <a:rPr lang="en-US" altLang="en-US" i="1" smtClean="0"/>
              <a:t>i,j</a:t>
            </a:r>
            <a:r>
              <a:rPr lang="en-US" altLang="en-US" smtClean="0"/>
              <a:t>] =</a:t>
            </a:r>
            <a:r>
              <a:rPr lang="en-US" altLang="en-US" i="1" smtClean="0"/>
              <a:t> k</a:t>
            </a:r>
            <a:r>
              <a:rPr lang="en-US" altLang="en-US" smtClean="0"/>
              <a:t>, then</a:t>
            </a:r>
            <a:r>
              <a:rPr lang="en-US" altLang="en-US" i="1" smtClean="0"/>
              <a:t> P</a:t>
            </a:r>
            <a:r>
              <a:rPr lang="en-US" altLang="en-US" i="1" baseline="-25000" smtClean="0"/>
              <a:t>i</a:t>
            </a:r>
            <a:r>
              <a:rPr lang="en-US" altLang="en-US" smtClean="0"/>
              <a:t> may need </a:t>
            </a:r>
            <a:r>
              <a:rPr lang="en-US" altLang="en-US" i="1" smtClean="0"/>
              <a:t>k</a:t>
            </a:r>
            <a:r>
              <a:rPr lang="en-US" altLang="en-US" smtClean="0"/>
              <a:t> more instances of </a:t>
            </a:r>
            <a:r>
              <a:rPr lang="en-US" altLang="en-US" i="1" smtClean="0"/>
              <a:t>R</a:t>
            </a:r>
            <a:r>
              <a:rPr lang="en-US" altLang="en-US" i="1" baseline="-25000" smtClean="0"/>
              <a:t>j</a:t>
            </a:r>
            <a:r>
              <a:rPr lang="en-US" altLang="en-US" baseline="-25000" smtClean="0"/>
              <a:t> </a:t>
            </a:r>
            <a:r>
              <a:rPr lang="en-US" altLang="en-US" smtClean="0"/>
              <a:t>to complete its task</a:t>
            </a:r>
          </a:p>
          <a:p>
            <a:pPr lvl="2">
              <a:buFont typeface="Webdings" pitchFamily="18" charset="2"/>
              <a:buNone/>
            </a:pPr>
            <a:r>
              <a:rPr lang="en-US" altLang="en-US" smtClean="0"/>
              <a:t/>
            </a:r>
            <a:br>
              <a:rPr lang="en-US" altLang="en-US" smtClean="0"/>
            </a:br>
            <a:r>
              <a:rPr lang="en-US" altLang="en-US" i="1" smtClean="0"/>
              <a:t>Need</a:t>
            </a:r>
            <a:r>
              <a:rPr lang="en-US" altLang="en-US" smtClean="0"/>
              <a:t> [</a:t>
            </a:r>
            <a:r>
              <a:rPr lang="en-US" altLang="en-US" i="1" smtClean="0"/>
              <a:t>i,j]</a:t>
            </a:r>
            <a:r>
              <a:rPr lang="en-US" altLang="en-US" smtClean="0"/>
              <a:t> = </a:t>
            </a:r>
            <a:r>
              <a:rPr lang="en-US" altLang="en-US" i="1" smtClean="0"/>
              <a:t>Max</a:t>
            </a:r>
            <a:r>
              <a:rPr lang="en-US" altLang="en-US" smtClean="0"/>
              <a:t>[</a:t>
            </a:r>
            <a:r>
              <a:rPr lang="en-US" altLang="en-US" i="1" smtClean="0"/>
              <a:t>i,j</a:t>
            </a:r>
            <a:r>
              <a:rPr lang="en-US" altLang="en-US" smtClean="0"/>
              <a:t>] – </a:t>
            </a:r>
            <a:r>
              <a:rPr lang="en-US" altLang="en-US" i="1" smtClean="0"/>
              <a:t>Allocation</a:t>
            </a:r>
            <a:r>
              <a:rPr lang="en-US" altLang="en-US" smtClean="0"/>
              <a:t> [</a:t>
            </a:r>
            <a:r>
              <a:rPr lang="en-US" altLang="en-US" i="1" smtClean="0"/>
              <a:t>i,j</a:t>
            </a:r>
            <a:r>
              <a:rPr lang="en-US" altLang="en-US" smtClean="0"/>
              <a:t>]</a:t>
            </a:r>
          </a:p>
        </p:txBody>
      </p:sp>
      <p:sp>
        <p:nvSpPr>
          <p:cNvPr id="30724" name="Text Box 4"/>
          <p:cNvSpPr txBox="1">
            <a:spLocks noChangeArrowheads="1"/>
          </p:cNvSpPr>
          <p:nvPr/>
        </p:nvSpPr>
        <p:spPr bwMode="auto">
          <a:xfrm>
            <a:off x="950913" y="1108075"/>
            <a:ext cx="69342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spAutoFit/>
          </a:bodyP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spcBef>
                <a:spcPct val="50000"/>
              </a:spcBef>
            </a:pPr>
            <a:r>
              <a:rPr lang="en-US" altLang="en-US">
                <a:latin typeface="Helvetica" pitchFamily="-84" charset="0"/>
              </a:rPr>
              <a:t>Let </a:t>
            </a:r>
            <a:r>
              <a:rPr lang="en-US" altLang="en-US" i="1">
                <a:latin typeface="Helvetica" pitchFamily="-84" charset="0"/>
              </a:rPr>
              <a:t>n</a:t>
            </a:r>
            <a:r>
              <a:rPr lang="en-US" altLang="en-US">
                <a:latin typeface="Helvetica" pitchFamily="-84" charset="0"/>
              </a:rPr>
              <a:t> = number of processes, and </a:t>
            </a:r>
            <a:r>
              <a:rPr lang="en-US" altLang="en-US" i="1">
                <a:latin typeface="Helvetica" pitchFamily="-84" charset="0"/>
              </a:rPr>
              <a:t>m </a:t>
            </a:r>
            <a:r>
              <a:rPr lang="en-US" altLang="en-US">
                <a:latin typeface="Helvetica" pitchFamily="-84" charset="0"/>
              </a:rPr>
              <a:t>= number of resources types. </a:t>
            </a:r>
          </a:p>
        </p:txBody>
      </p:sp>
    </p:spTree>
    <p:extLst>
      <p:ext uri="{BB962C8B-B14F-4D97-AF65-F5344CB8AC3E}">
        <p14:creationId xmlns:p14="http://schemas.microsoft.com/office/powerpoint/2010/main" xmlns="" val="598966395"/>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166688"/>
            <a:ext cx="8229600" cy="576262"/>
          </a:xfrm>
        </p:spPr>
        <p:txBody>
          <a:bodyPr>
            <a:normAutofit fontScale="90000"/>
          </a:bodyPr>
          <a:lstStyle/>
          <a:p>
            <a:pPr eaLnBrk="1" hangingPunct="1"/>
            <a:r>
              <a:rPr lang="en-US" altLang="en-US" smtClean="0"/>
              <a:t>Safety Algorithm</a:t>
            </a:r>
          </a:p>
        </p:txBody>
      </p:sp>
      <p:sp>
        <p:nvSpPr>
          <p:cNvPr id="31747" name="Rectangle 3"/>
          <p:cNvSpPr>
            <a:spLocks noGrp="1" noChangeArrowheads="1"/>
          </p:cNvSpPr>
          <p:nvPr>
            <p:ph type="body" idx="1"/>
          </p:nvPr>
        </p:nvSpPr>
        <p:spPr>
          <a:xfrm>
            <a:off x="908050" y="1157288"/>
            <a:ext cx="7372350" cy="4943475"/>
          </a:xfrm>
        </p:spPr>
        <p:txBody>
          <a:bodyPr>
            <a:normAutofit fontScale="92500" lnSpcReduction="20000"/>
          </a:bodyPr>
          <a:lstStyle/>
          <a:p>
            <a:pPr>
              <a:lnSpc>
                <a:spcPct val="90000"/>
              </a:lnSpc>
              <a:buFont typeface="Monotype Sorts" pitchFamily="-84" charset="2"/>
              <a:buNone/>
            </a:pPr>
            <a:r>
              <a:rPr lang="en-US" altLang="en-US" smtClean="0"/>
              <a:t>1.	Let </a:t>
            </a:r>
            <a:r>
              <a:rPr lang="en-US" altLang="en-US" b="1" i="1" smtClean="0">
                <a:solidFill>
                  <a:srgbClr val="000000"/>
                </a:solidFill>
              </a:rPr>
              <a:t>Work</a:t>
            </a:r>
            <a:r>
              <a:rPr lang="en-US" altLang="en-US" i="1" smtClean="0">
                <a:solidFill>
                  <a:srgbClr val="000000"/>
                </a:solidFill>
              </a:rPr>
              <a:t> </a:t>
            </a:r>
            <a:r>
              <a:rPr lang="en-US" altLang="en-US" smtClean="0"/>
              <a:t>and </a:t>
            </a:r>
            <a:r>
              <a:rPr lang="en-US" altLang="en-US" b="1" i="1" smtClean="0">
                <a:solidFill>
                  <a:srgbClr val="000000"/>
                </a:solidFill>
              </a:rPr>
              <a:t>Finish</a:t>
            </a:r>
            <a:r>
              <a:rPr lang="en-US" altLang="en-US" smtClean="0">
                <a:solidFill>
                  <a:srgbClr val="000000"/>
                </a:solidFill>
              </a:rPr>
              <a:t> </a:t>
            </a:r>
            <a:r>
              <a:rPr lang="en-US" altLang="en-US" smtClean="0"/>
              <a:t>be vectors of length</a:t>
            </a:r>
            <a:r>
              <a:rPr lang="en-US" altLang="en-US" i="1" smtClean="0"/>
              <a:t> m</a:t>
            </a:r>
            <a:r>
              <a:rPr lang="en-US" altLang="en-US" smtClean="0"/>
              <a:t> and</a:t>
            </a:r>
            <a:r>
              <a:rPr lang="en-US" altLang="en-US" i="1" smtClean="0"/>
              <a:t> n</a:t>
            </a:r>
            <a:r>
              <a:rPr lang="en-US" altLang="en-US" smtClean="0"/>
              <a:t>, respectively.  Initialize:</a:t>
            </a:r>
          </a:p>
          <a:p>
            <a:pPr marL="1543050" lvl="3" indent="-342900">
              <a:lnSpc>
                <a:spcPct val="90000"/>
              </a:lnSpc>
              <a:buFontTx/>
              <a:buNone/>
            </a:pPr>
            <a:r>
              <a:rPr lang="en-US" altLang="en-US" b="1" i="1" smtClean="0"/>
              <a:t>Work </a:t>
            </a:r>
            <a:r>
              <a:rPr lang="en-US" altLang="en-US" b="1" smtClean="0"/>
              <a:t>= </a:t>
            </a:r>
            <a:r>
              <a:rPr lang="en-US" altLang="en-US" b="1" i="1" smtClean="0"/>
              <a:t>Available</a:t>
            </a:r>
          </a:p>
          <a:p>
            <a:pPr marL="1543050" lvl="3" indent="-342900">
              <a:lnSpc>
                <a:spcPct val="90000"/>
              </a:lnSpc>
              <a:buFontTx/>
              <a:buNone/>
            </a:pPr>
            <a:r>
              <a:rPr lang="en-US" altLang="en-US" b="1" i="1" smtClean="0"/>
              <a:t>Finish </a:t>
            </a:r>
            <a:r>
              <a:rPr lang="en-US" altLang="en-US" b="1" smtClean="0"/>
              <a:t>[</a:t>
            </a:r>
            <a:r>
              <a:rPr lang="en-US" altLang="en-US" b="1" i="1" smtClean="0"/>
              <a:t>i</a:t>
            </a:r>
            <a:r>
              <a:rPr lang="en-US" altLang="en-US" b="1" smtClean="0"/>
              <a:t>] =</a:t>
            </a:r>
            <a:r>
              <a:rPr lang="en-US" altLang="en-US" b="1" i="1" smtClean="0"/>
              <a:t> false </a:t>
            </a:r>
            <a:r>
              <a:rPr lang="en-US" altLang="en-US" b="1" smtClean="0"/>
              <a:t>for</a:t>
            </a:r>
            <a:r>
              <a:rPr lang="en-US" altLang="en-US" b="1" i="1" smtClean="0"/>
              <a:t> i</a:t>
            </a:r>
            <a:r>
              <a:rPr lang="en-US" altLang="en-US" b="1" smtClean="0"/>
              <a:t> = 0, 1, …, </a:t>
            </a:r>
            <a:r>
              <a:rPr lang="en-US" altLang="en-US" b="1" i="1" smtClean="0"/>
              <a:t>n- </a:t>
            </a:r>
            <a:r>
              <a:rPr lang="en-US" altLang="en-US" b="1" smtClean="0"/>
              <a:t>1</a:t>
            </a:r>
          </a:p>
          <a:p>
            <a:pPr marL="1543050" lvl="3" indent="-342900">
              <a:lnSpc>
                <a:spcPct val="90000"/>
              </a:lnSpc>
              <a:buFontTx/>
              <a:buNone/>
            </a:pPr>
            <a:endParaRPr lang="en-US" altLang="en-US" sz="800" smtClean="0"/>
          </a:p>
          <a:p>
            <a:pPr>
              <a:lnSpc>
                <a:spcPct val="90000"/>
              </a:lnSpc>
              <a:buFont typeface="Monotype Sorts" pitchFamily="-84" charset="2"/>
              <a:buNone/>
            </a:pPr>
            <a:r>
              <a:rPr lang="en-US" altLang="en-US" smtClean="0"/>
              <a:t>2.	Find an </a:t>
            </a:r>
            <a:r>
              <a:rPr lang="en-US" altLang="en-US" b="1" i="1" smtClean="0"/>
              <a:t>i</a:t>
            </a:r>
            <a:r>
              <a:rPr lang="en-US" altLang="en-US" i="1" smtClean="0"/>
              <a:t> </a:t>
            </a:r>
            <a:r>
              <a:rPr lang="en-US" altLang="en-US" smtClean="0"/>
              <a:t>such that both: </a:t>
            </a:r>
          </a:p>
          <a:p>
            <a:pPr marL="800100" lvl="1" indent="-342900">
              <a:lnSpc>
                <a:spcPct val="90000"/>
              </a:lnSpc>
              <a:buFont typeface="Monotype Sorts" pitchFamily="-84" charset="2"/>
              <a:buNone/>
            </a:pPr>
            <a:r>
              <a:rPr lang="en-US" altLang="en-US" smtClean="0"/>
              <a:t>(a) </a:t>
            </a:r>
            <a:r>
              <a:rPr lang="en-US" altLang="en-US" b="1" i="1" smtClean="0"/>
              <a:t>Finish</a:t>
            </a:r>
            <a:r>
              <a:rPr lang="en-US" altLang="en-US" b="1" smtClean="0"/>
              <a:t> [</a:t>
            </a:r>
            <a:r>
              <a:rPr lang="en-US" altLang="en-US" b="1" i="1" smtClean="0"/>
              <a:t>i</a:t>
            </a:r>
            <a:r>
              <a:rPr lang="en-US" altLang="en-US" b="1" smtClean="0"/>
              <a:t>] = </a:t>
            </a:r>
            <a:r>
              <a:rPr lang="en-US" altLang="en-US" b="1" i="1" smtClean="0"/>
              <a:t>false</a:t>
            </a:r>
            <a:endParaRPr lang="en-US" altLang="en-US" b="1" smtClean="0"/>
          </a:p>
          <a:p>
            <a:pPr marL="800100" lvl="1" indent="-342900">
              <a:lnSpc>
                <a:spcPct val="90000"/>
              </a:lnSpc>
              <a:buFont typeface="Monotype Sorts" pitchFamily="-84" charset="2"/>
              <a:buNone/>
            </a:pPr>
            <a:r>
              <a:rPr lang="en-US" altLang="en-US" smtClean="0"/>
              <a:t>(b) </a:t>
            </a:r>
            <a:r>
              <a:rPr lang="en-US" altLang="en-US" b="1" i="1" smtClean="0"/>
              <a:t>Need</a:t>
            </a:r>
            <a:r>
              <a:rPr lang="en-US" altLang="en-US" b="1" i="1" baseline="-25000" smtClean="0"/>
              <a:t>i</a:t>
            </a:r>
            <a:r>
              <a:rPr lang="en-US" altLang="en-US" b="1" smtClean="0"/>
              <a:t> </a:t>
            </a:r>
            <a:r>
              <a:rPr lang="en-US" altLang="en-US" b="1" smtClean="0">
                <a:sym typeface="Symbol" pitchFamily="18" charset="2"/>
              </a:rPr>
              <a:t> </a:t>
            </a:r>
            <a:r>
              <a:rPr lang="en-US" altLang="en-US" b="1" i="1" smtClean="0">
                <a:sym typeface="Symbol" pitchFamily="18" charset="2"/>
              </a:rPr>
              <a:t>Work</a:t>
            </a:r>
          </a:p>
          <a:p>
            <a:pPr marL="800100" lvl="1" indent="-342900">
              <a:lnSpc>
                <a:spcPct val="90000"/>
              </a:lnSpc>
              <a:buFont typeface="Monotype Sorts" pitchFamily="-84" charset="2"/>
              <a:buNone/>
            </a:pPr>
            <a:r>
              <a:rPr lang="en-US" altLang="en-US" smtClean="0">
                <a:sym typeface="Symbol" pitchFamily="18" charset="2"/>
              </a:rPr>
              <a:t>If no such</a:t>
            </a:r>
            <a:r>
              <a:rPr lang="en-US" altLang="en-US" b="1" smtClean="0">
                <a:sym typeface="Symbol" pitchFamily="18" charset="2"/>
              </a:rPr>
              <a:t> </a:t>
            </a:r>
            <a:r>
              <a:rPr lang="en-US" altLang="en-US" b="1" i="1" smtClean="0">
                <a:sym typeface="Symbol" pitchFamily="18" charset="2"/>
              </a:rPr>
              <a:t>i </a:t>
            </a:r>
            <a:r>
              <a:rPr lang="en-US" altLang="en-US" smtClean="0">
                <a:sym typeface="Symbol" pitchFamily="18" charset="2"/>
              </a:rPr>
              <a:t>exists, go to step 4</a:t>
            </a:r>
          </a:p>
          <a:p>
            <a:pPr marL="800100" lvl="1" indent="-342900">
              <a:lnSpc>
                <a:spcPct val="90000"/>
              </a:lnSpc>
              <a:buFont typeface="Monotype Sorts" pitchFamily="-84" charset="2"/>
              <a:buNone/>
            </a:pPr>
            <a:endParaRPr lang="en-US" altLang="en-US" sz="800" smtClean="0">
              <a:sym typeface="Symbol" pitchFamily="18" charset="2"/>
            </a:endParaRPr>
          </a:p>
          <a:p>
            <a:pPr>
              <a:lnSpc>
                <a:spcPct val="90000"/>
              </a:lnSpc>
              <a:buFont typeface="Monotype Sorts" pitchFamily="-84" charset="2"/>
              <a:buNone/>
            </a:pPr>
            <a:r>
              <a:rPr lang="en-US" altLang="en-US" i="1" smtClean="0"/>
              <a:t>3.  </a:t>
            </a:r>
            <a:r>
              <a:rPr lang="en-US" altLang="en-US" b="1" i="1" smtClean="0"/>
              <a:t>Work</a:t>
            </a:r>
            <a:r>
              <a:rPr lang="en-US" altLang="en-US" b="1" smtClean="0"/>
              <a:t> = </a:t>
            </a:r>
            <a:r>
              <a:rPr lang="en-US" altLang="en-US" b="1" i="1" smtClean="0"/>
              <a:t>Work </a:t>
            </a:r>
            <a:r>
              <a:rPr lang="en-US" altLang="en-US" b="1" smtClean="0"/>
              <a:t>+ </a:t>
            </a:r>
            <a:r>
              <a:rPr lang="en-US" altLang="en-US" b="1" i="1" smtClean="0"/>
              <a:t>Allocation</a:t>
            </a:r>
            <a:r>
              <a:rPr lang="en-US" altLang="en-US" b="1" i="1" baseline="-25000" smtClean="0"/>
              <a:t>i</a:t>
            </a:r>
            <a:r>
              <a:rPr lang="en-US" altLang="en-US" b="1" smtClean="0"/>
              <a:t/>
            </a:r>
            <a:br>
              <a:rPr lang="en-US" altLang="en-US" b="1" smtClean="0"/>
            </a:br>
            <a:r>
              <a:rPr lang="en-US" altLang="en-US" b="1" i="1" smtClean="0"/>
              <a:t>Finish</a:t>
            </a:r>
            <a:r>
              <a:rPr lang="en-US" altLang="en-US" b="1" smtClean="0"/>
              <a:t>[</a:t>
            </a:r>
            <a:r>
              <a:rPr lang="en-US" altLang="en-US" b="1" i="1" smtClean="0"/>
              <a:t>i</a:t>
            </a:r>
            <a:r>
              <a:rPr lang="en-US" altLang="en-US" b="1" smtClean="0"/>
              <a:t>] =</a:t>
            </a:r>
            <a:r>
              <a:rPr lang="en-US" altLang="en-US" b="1" i="1" smtClean="0"/>
              <a:t> true</a:t>
            </a:r>
            <a:r>
              <a:rPr lang="en-US" altLang="en-US" b="1" smtClean="0"/>
              <a:t/>
            </a:r>
            <a:br>
              <a:rPr lang="en-US" altLang="en-US" b="1" smtClean="0"/>
            </a:br>
            <a:r>
              <a:rPr lang="en-US" altLang="en-US" smtClean="0"/>
              <a:t>go to step 2</a:t>
            </a:r>
          </a:p>
          <a:p>
            <a:pPr>
              <a:lnSpc>
                <a:spcPct val="90000"/>
              </a:lnSpc>
            </a:pPr>
            <a:endParaRPr lang="en-US" altLang="en-US" sz="800" smtClean="0"/>
          </a:p>
          <a:p>
            <a:pPr>
              <a:lnSpc>
                <a:spcPct val="90000"/>
              </a:lnSpc>
              <a:buFont typeface="Monotype Sorts" pitchFamily="-84" charset="2"/>
              <a:buNone/>
            </a:pPr>
            <a:r>
              <a:rPr lang="en-US" altLang="en-US" smtClean="0"/>
              <a:t>4.	If </a:t>
            </a:r>
            <a:r>
              <a:rPr lang="en-US" altLang="en-US" b="1" i="1" smtClean="0"/>
              <a:t>Finish</a:t>
            </a:r>
            <a:r>
              <a:rPr lang="en-US" altLang="en-US" b="1" smtClean="0"/>
              <a:t> [</a:t>
            </a:r>
            <a:r>
              <a:rPr lang="en-US" altLang="en-US" b="1" i="1" smtClean="0"/>
              <a:t>i</a:t>
            </a:r>
            <a:r>
              <a:rPr lang="en-US" altLang="en-US" b="1" smtClean="0"/>
              <a:t>] == </a:t>
            </a:r>
            <a:r>
              <a:rPr lang="en-US" altLang="en-US" b="1" i="1" smtClean="0"/>
              <a:t>true</a:t>
            </a:r>
            <a:r>
              <a:rPr lang="en-US" altLang="en-US" b="1" smtClean="0"/>
              <a:t> </a:t>
            </a:r>
            <a:r>
              <a:rPr lang="en-US" altLang="en-US" smtClean="0"/>
              <a:t>for all </a:t>
            </a:r>
            <a:r>
              <a:rPr lang="en-US" altLang="en-US" b="1" i="1" smtClean="0"/>
              <a:t>i</a:t>
            </a:r>
            <a:r>
              <a:rPr lang="en-US" altLang="en-US" smtClean="0"/>
              <a:t>, then the system is in a safe state</a:t>
            </a:r>
          </a:p>
        </p:txBody>
      </p:sp>
    </p:spTree>
    <p:extLst>
      <p:ext uri="{BB962C8B-B14F-4D97-AF65-F5344CB8AC3E}">
        <p14:creationId xmlns:p14="http://schemas.microsoft.com/office/powerpoint/2010/main" xmlns="" val="298932369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0" y="149225"/>
            <a:ext cx="9197975" cy="688975"/>
          </a:xfrm>
        </p:spPr>
        <p:txBody>
          <a:bodyPr>
            <a:noAutofit/>
          </a:bodyPr>
          <a:lstStyle/>
          <a:p>
            <a:pPr eaLnBrk="1" hangingPunct="1"/>
            <a:r>
              <a:rPr lang="en-US" altLang="en-US" sz="3600" dirty="0" smtClean="0"/>
              <a:t>Resource-Request Algorithm for Process </a:t>
            </a:r>
            <a:r>
              <a:rPr lang="en-US" altLang="en-US" sz="3600" i="1" dirty="0" smtClean="0"/>
              <a:t>P</a:t>
            </a:r>
            <a:r>
              <a:rPr lang="en-US" altLang="en-US" sz="3600" i="1" baseline="-25000" dirty="0" smtClean="0"/>
              <a:t>i</a:t>
            </a:r>
            <a:endParaRPr lang="en-US" altLang="en-US" sz="3600" dirty="0" smtClean="0"/>
          </a:p>
        </p:txBody>
      </p:sp>
      <p:sp>
        <p:nvSpPr>
          <p:cNvPr id="32771" name="Rectangle 3"/>
          <p:cNvSpPr>
            <a:spLocks noGrp="1" noChangeArrowheads="1"/>
          </p:cNvSpPr>
          <p:nvPr>
            <p:ph type="body" idx="1"/>
          </p:nvPr>
        </p:nvSpPr>
        <p:spPr>
          <a:xfrm>
            <a:off x="822325" y="1257300"/>
            <a:ext cx="7642225" cy="4686300"/>
          </a:xfrm>
        </p:spPr>
        <p:txBody>
          <a:bodyPr>
            <a:normAutofit fontScale="85000" lnSpcReduction="20000"/>
          </a:bodyPr>
          <a:lstStyle/>
          <a:p>
            <a:pPr>
              <a:lnSpc>
                <a:spcPct val="90000"/>
              </a:lnSpc>
              <a:buFont typeface="Monotype Sorts" pitchFamily="-84" charset="2"/>
              <a:buNone/>
            </a:pPr>
            <a:r>
              <a:rPr lang="en-US" altLang="en-US" i="1" dirty="0" smtClean="0"/>
              <a:t>     </a:t>
            </a:r>
            <a:r>
              <a:rPr lang="en-US" altLang="en-US" b="1" i="1" dirty="0" err="1" smtClean="0"/>
              <a:t>Request</a:t>
            </a:r>
            <a:r>
              <a:rPr lang="en-US" altLang="en-US" b="1" i="1" baseline="-25000" dirty="0" err="1" smtClean="0"/>
              <a:t>i</a:t>
            </a:r>
            <a:r>
              <a:rPr lang="en-US" altLang="en-US" dirty="0" smtClean="0"/>
              <a:t> = request vector for process </a:t>
            </a:r>
            <a:r>
              <a:rPr lang="en-US" altLang="en-US" b="1" i="1" dirty="0" smtClean="0"/>
              <a:t>P</a:t>
            </a:r>
            <a:r>
              <a:rPr lang="en-US" altLang="en-US" b="1" i="1" baseline="-25000" dirty="0" smtClean="0"/>
              <a:t>i</a:t>
            </a:r>
            <a:r>
              <a:rPr lang="en-US" altLang="en-US" dirty="0" smtClean="0"/>
              <a:t>.  If </a:t>
            </a:r>
            <a:r>
              <a:rPr lang="en-US" altLang="en-US" b="1" i="1" dirty="0" err="1" smtClean="0"/>
              <a:t>Request</a:t>
            </a:r>
            <a:r>
              <a:rPr lang="en-US" altLang="en-US" b="1" i="1" baseline="-25000" dirty="0" err="1" smtClean="0"/>
              <a:t>i</a:t>
            </a:r>
            <a:r>
              <a:rPr lang="en-US" altLang="en-US" b="1" baseline="-25000" dirty="0" smtClean="0"/>
              <a:t> </a:t>
            </a:r>
            <a:r>
              <a:rPr lang="en-US" altLang="en-US" b="1" dirty="0" smtClean="0"/>
              <a:t>[</a:t>
            </a:r>
            <a:r>
              <a:rPr lang="en-US" altLang="en-US" b="1" i="1" dirty="0" smtClean="0"/>
              <a:t>j</a:t>
            </a:r>
            <a:r>
              <a:rPr lang="en-US" altLang="en-US" b="1" dirty="0" smtClean="0"/>
              <a:t>] = </a:t>
            </a:r>
            <a:r>
              <a:rPr lang="en-US" altLang="en-US" b="1" i="1" dirty="0" smtClean="0"/>
              <a:t>k</a:t>
            </a:r>
            <a:r>
              <a:rPr lang="en-US" altLang="en-US" b="1" dirty="0" smtClean="0"/>
              <a:t> </a:t>
            </a:r>
            <a:r>
              <a:rPr lang="en-US" altLang="en-US" dirty="0" smtClean="0"/>
              <a:t>then process </a:t>
            </a:r>
            <a:r>
              <a:rPr lang="en-US" altLang="en-US" b="1" i="1" dirty="0" smtClean="0"/>
              <a:t>P</a:t>
            </a:r>
            <a:r>
              <a:rPr lang="en-US" altLang="en-US" b="1" i="1" baseline="-25000" dirty="0" smtClean="0"/>
              <a:t>i</a:t>
            </a:r>
            <a:r>
              <a:rPr lang="en-US" altLang="en-US" dirty="0" smtClean="0"/>
              <a:t> wants </a:t>
            </a:r>
            <a:r>
              <a:rPr lang="en-US" altLang="en-US" b="1" i="1" dirty="0" smtClean="0"/>
              <a:t>k</a:t>
            </a:r>
            <a:r>
              <a:rPr lang="en-US" altLang="en-US" dirty="0" smtClean="0"/>
              <a:t> instances of resource type </a:t>
            </a:r>
            <a:r>
              <a:rPr lang="en-US" altLang="en-US" b="1" i="1" dirty="0" err="1" smtClean="0"/>
              <a:t>R</a:t>
            </a:r>
            <a:r>
              <a:rPr lang="en-US" altLang="en-US" b="1" i="1" baseline="-25000" dirty="0" err="1" smtClean="0"/>
              <a:t>j</a:t>
            </a:r>
            <a:endParaRPr lang="en-US" altLang="en-US" b="1" baseline="-25000" dirty="0" smtClean="0"/>
          </a:p>
          <a:p>
            <a:pPr lvl="1">
              <a:lnSpc>
                <a:spcPct val="90000"/>
              </a:lnSpc>
              <a:buFont typeface="Monotype Sorts" pitchFamily="-84" charset="2"/>
              <a:buNone/>
            </a:pPr>
            <a:r>
              <a:rPr lang="en-US" altLang="en-US" dirty="0" smtClean="0"/>
              <a:t>1.	If </a:t>
            </a:r>
            <a:r>
              <a:rPr lang="en-US" altLang="en-US" b="1" i="1" dirty="0" err="1" smtClean="0"/>
              <a:t>Request</a:t>
            </a:r>
            <a:r>
              <a:rPr lang="en-US" altLang="en-US" b="1" i="1" baseline="-25000" dirty="0" err="1" smtClean="0"/>
              <a:t>i</a:t>
            </a:r>
            <a:r>
              <a:rPr lang="en-US" altLang="en-US" b="1" i="1" dirty="0" smtClean="0"/>
              <a:t> </a:t>
            </a:r>
            <a:r>
              <a:rPr lang="en-US" altLang="en-US" b="1" dirty="0" smtClean="0">
                <a:sym typeface="Symbol" pitchFamily="18" charset="2"/>
              </a:rPr>
              <a:t> </a:t>
            </a:r>
            <a:r>
              <a:rPr lang="en-US" altLang="en-US" b="1" i="1" dirty="0" err="1" smtClean="0">
                <a:sym typeface="Symbol" pitchFamily="18" charset="2"/>
              </a:rPr>
              <a:t>Need</a:t>
            </a:r>
            <a:r>
              <a:rPr lang="en-US" altLang="en-US" b="1" i="1" baseline="-25000" dirty="0" err="1" smtClean="0">
                <a:sym typeface="Symbol" pitchFamily="18" charset="2"/>
              </a:rPr>
              <a:t>i</a:t>
            </a:r>
            <a:r>
              <a:rPr lang="en-US" altLang="en-US" b="1" i="1" dirty="0" smtClean="0">
                <a:sym typeface="Symbol" pitchFamily="18" charset="2"/>
              </a:rPr>
              <a:t> </a:t>
            </a:r>
            <a:r>
              <a:rPr lang="en-US" altLang="en-US" dirty="0" smtClean="0">
                <a:sym typeface="Symbol" pitchFamily="18" charset="2"/>
              </a:rPr>
              <a:t>go to step 2.  Otherwise, raise error condition, since process has exceeded its maximum claim</a:t>
            </a:r>
          </a:p>
          <a:p>
            <a:pPr lvl="1">
              <a:lnSpc>
                <a:spcPct val="90000"/>
              </a:lnSpc>
              <a:buFont typeface="Monotype Sorts" pitchFamily="-84" charset="2"/>
              <a:buNone/>
            </a:pPr>
            <a:r>
              <a:rPr lang="en-US" altLang="en-US" dirty="0" smtClean="0">
                <a:sym typeface="Symbol" pitchFamily="18" charset="2"/>
              </a:rPr>
              <a:t>2.	If </a:t>
            </a:r>
            <a:r>
              <a:rPr lang="en-US" altLang="en-US" b="1" i="1" dirty="0" err="1" smtClean="0"/>
              <a:t>Request</a:t>
            </a:r>
            <a:r>
              <a:rPr lang="en-US" altLang="en-US" b="1" i="1" baseline="-25000" dirty="0" err="1" smtClean="0"/>
              <a:t>i</a:t>
            </a:r>
            <a:r>
              <a:rPr lang="en-US" altLang="en-US" b="1" dirty="0" smtClean="0"/>
              <a:t> </a:t>
            </a:r>
            <a:r>
              <a:rPr lang="en-US" altLang="en-US" b="1" dirty="0" smtClean="0">
                <a:sym typeface="Symbol" pitchFamily="18" charset="2"/>
              </a:rPr>
              <a:t> </a:t>
            </a:r>
            <a:r>
              <a:rPr lang="en-US" altLang="en-US" b="1" i="1" dirty="0" smtClean="0">
                <a:sym typeface="Symbol" pitchFamily="18" charset="2"/>
              </a:rPr>
              <a:t>Available</a:t>
            </a:r>
            <a:r>
              <a:rPr lang="en-US" altLang="en-US" dirty="0" smtClean="0">
                <a:sym typeface="Symbol" pitchFamily="18" charset="2"/>
              </a:rPr>
              <a:t>, go to step 3.  Otherwise </a:t>
            </a:r>
            <a:r>
              <a:rPr lang="en-US" altLang="en-US" b="1" i="1" dirty="0" smtClean="0">
                <a:sym typeface="Symbol" pitchFamily="18" charset="2"/>
              </a:rPr>
              <a:t>P</a:t>
            </a:r>
            <a:r>
              <a:rPr lang="en-US" altLang="en-US" b="1" i="1" baseline="-25000" dirty="0" smtClean="0">
                <a:sym typeface="Symbol" pitchFamily="18" charset="2"/>
              </a:rPr>
              <a:t>i</a:t>
            </a:r>
            <a:r>
              <a:rPr lang="en-US" altLang="en-US" dirty="0" smtClean="0">
                <a:sym typeface="Symbol" pitchFamily="18" charset="2"/>
              </a:rPr>
              <a:t>  must wait, since resources are not available</a:t>
            </a:r>
          </a:p>
          <a:p>
            <a:pPr lvl="1">
              <a:lnSpc>
                <a:spcPct val="90000"/>
              </a:lnSpc>
              <a:buFont typeface="Monotype Sorts" pitchFamily="-84" charset="2"/>
              <a:buNone/>
            </a:pPr>
            <a:r>
              <a:rPr lang="en-US" altLang="en-US" dirty="0" smtClean="0">
                <a:sym typeface="Symbol" pitchFamily="18" charset="2"/>
              </a:rPr>
              <a:t>3.	Pretend to allocate requested resources to </a:t>
            </a:r>
            <a:r>
              <a:rPr lang="en-US" altLang="en-US" b="1" i="1" dirty="0" smtClean="0">
                <a:sym typeface="Symbol" pitchFamily="18" charset="2"/>
              </a:rPr>
              <a:t>P</a:t>
            </a:r>
            <a:r>
              <a:rPr lang="en-US" altLang="en-US" b="1" i="1" baseline="-25000" dirty="0" smtClean="0">
                <a:sym typeface="Symbol" pitchFamily="18" charset="2"/>
              </a:rPr>
              <a:t>i</a:t>
            </a:r>
            <a:r>
              <a:rPr lang="en-US" altLang="en-US" dirty="0" smtClean="0">
                <a:sym typeface="Symbol" pitchFamily="18" charset="2"/>
              </a:rPr>
              <a:t> by modifying the state as follows:</a:t>
            </a:r>
          </a:p>
          <a:p>
            <a:pPr lvl="3">
              <a:lnSpc>
                <a:spcPct val="90000"/>
              </a:lnSpc>
              <a:buFontTx/>
              <a:buNone/>
            </a:pPr>
            <a:r>
              <a:rPr lang="en-US" altLang="en-US" dirty="0" smtClean="0">
                <a:sym typeface="Symbol" pitchFamily="18" charset="2"/>
              </a:rPr>
              <a:t>		</a:t>
            </a:r>
            <a:r>
              <a:rPr lang="en-US" altLang="en-US" b="1" i="1" dirty="0" smtClean="0">
                <a:sym typeface="Symbol" pitchFamily="18" charset="2"/>
              </a:rPr>
              <a:t>Available</a:t>
            </a:r>
            <a:r>
              <a:rPr lang="en-US" altLang="en-US" b="1" dirty="0" smtClean="0">
                <a:sym typeface="Symbol" pitchFamily="18" charset="2"/>
              </a:rPr>
              <a:t> = </a:t>
            </a:r>
            <a:r>
              <a:rPr lang="en-US" altLang="en-US" b="1" i="1" dirty="0" smtClean="0">
                <a:sym typeface="Symbol" pitchFamily="18" charset="2"/>
              </a:rPr>
              <a:t>Available  </a:t>
            </a:r>
            <a:r>
              <a:rPr lang="en-US" altLang="en-US" b="1" dirty="0" smtClean="0">
                <a:sym typeface="Symbol" pitchFamily="18" charset="2"/>
              </a:rPr>
              <a:t>–</a:t>
            </a:r>
            <a:r>
              <a:rPr lang="en-US" altLang="en-US" b="1" i="1" dirty="0" smtClean="0">
                <a:sym typeface="Symbol" pitchFamily="18" charset="2"/>
              </a:rPr>
              <a:t> </a:t>
            </a:r>
            <a:r>
              <a:rPr lang="en-US" altLang="en-US" b="1" i="1" dirty="0" err="1" smtClean="0">
                <a:sym typeface="Symbol" pitchFamily="18" charset="2"/>
              </a:rPr>
              <a:t>Request</a:t>
            </a:r>
            <a:r>
              <a:rPr lang="en-US" altLang="en-US" b="1" i="1" baseline="-25000" dirty="0" err="1" smtClean="0">
                <a:sym typeface="Symbol" pitchFamily="18" charset="2"/>
              </a:rPr>
              <a:t>i</a:t>
            </a:r>
            <a:r>
              <a:rPr lang="en-US" altLang="en-US" b="1" i="1" dirty="0" smtClean="0">
                <a:sym typeface="Symbol" pitchFamily="18" charset="2"/>
              </a:rPr>
              <a:t>;</a:t>
            </a:r>
          </a:p>
          <a:p>
            <a:pPr lvl="3">
              <a:lnSpc>
                <a:spcPct val="90000"/>
              </a:lnSpc>
              <a:buFontTx/>
              <a:buNone/>
            </a:pPr>
            <a:r>
              <a:rPr lang="en-US" altLang="en-US" b="1" dirty="0" smtClean="0">
                <a:sym typeface="Symbol" pitchFamily="18" charset="2"/>
              </a:rPr>
              <a:t>		</a:t>
            </a:r>
            <a:r>
              <a:rPr lang="en-US" altLang="en-US" b="1" i="1" dirty="0" err="1" smtClean="0">
                <a:sym typeface="Symbol" pitchFamily="18" charset="2"/>
              </a:rPr>
              <a:t>Allocation</a:t>
            </a:r>
            <a:r>
              <a:rPr lang="en-US" altLang="en-US" b="1" i="1" baseline="-25000" dirty="0" err="1" smtClean="0">
                <a:sym typeface="Symbol" pitchFamily="18" charset="2"/>
              </a:rPr>
              <a:t>i</a:t>
            </a:r>
            <a:r>
              <a:rPr lang="en-US" altLang="en-US" b="1" baseline="-25000" dirty="0" smtClean="0">
                <a:sym typeface="Symbol" pitchFamily="18" charset="2"/>
              </a:rPr>
              <a:t> </a:t>
            </a:r>
            <a:r>
              <a:rPr lang="en-US" altLang="en-US" b="1" dirty="0" smtClean="0">
                <a:sym typeface="Symbol" pitchFamily="18" charset="2"/>
              </a:rPr>
              <a:t>= </a:t>
            </a:r>
            <a:r>
              <a:rPr lang="en-US" altLang="en-US" b="1" i="1" dirty="0" err="1" smtClean="0">
                <a:sym typeface="Symbol" pitchFamily="18" charset="2"/>
              </a:rPr>
              <a:t>Allocation</a:t>
            </a:r>
            <a:r>
              <a:rPr lang="en-US" altLang="en-US" b="1" i="1" baseline="-25000" dirty="0" err="1" smtClean="0">
                <a:sym typeface="Symbol" pitchFamily="18" charset="2"/>
              </a:rPr>
              <a:t>i</a:t>
            </a:r>
            <a:r>
              <a:rPr lang="en-US" altLang="en-US" b="1" dirty="0" smtClean="0">
                <a:sym typeface="Symbol" pitchFamily="18" charset="2"/>
              </a:rPr>
              <a:t> + </a:t>
            </a:r>
            <a:r>
              <a:rPr lang="en-US" altLang="en-US" b="1" i="1" dirty="0" err="1" smtClean="0">
                <a:sym typeface="Symbol" pitchFamily="18" charset="2"/>
              </a:rPr>
              <a:t>Request</a:t>
            </a:r>
            <a:r>
              <a:rPr lang="en-US" altLang="en-US" b="1" i="1" baseline="-25000" dirty="0" err="1" smtClean="0">
                <a:sym typeface="Symbol" pitchFamily="18" charset="2"/>
              </a:rPr>
              <a:t>i</a:t>
            </a:r>
            <a:r>
              <a:rPr lang="en-US" altLang="en-US" b="1" dirty="0" smtClean="0">
                <a:sym typeface="Symbol" pitchFamily="18" charset="2"/>
              </a:rPr>
              <a:t>;</a:t>
            </a:r>
          </a:p>
          <a:p>
            <a:pPr lvl="3">
              <a:lnSpc>
                <a:spcPct val="90000"/>
              </a:lnSpc>
              <a:buFontTx/>
              <a:buNone/>
            </a:pPr>
            <a:r>
              <a:rPr lang="en-US" altLang="en-US" b="1" dirty="0" smtClean="0">
                <a:sym typeface="Symbol" pitchFamily="18" charset="2"/>
              </a:rPr>
              <a:t>		</a:t>
            </a:r>
            <a:r>
              <a:rPr lang="en-US" altLang="en-US" b="1" i="1" dirty="0" err="1" smtClean="0">
                <a:sym typeface="Symbol" pitchFamily="18" charset="2"/>
              </a:rPr>
              <a:t>Need</a:t>
            </a:r>
            <a:r>
              <a:rPr lang="en-US" altLang="en-US" b="1" i="1" baseline="-25000" dirty="0" err="1" smtClean="0">
                <a:sym typeface="Symbol" pitchFamily="18" charset="2"/>
              </a:rPr>
              <a:t>i</a:t>
            </a:r>
            <a:r>
              <a:rPr lang="en-US" altLang="en-US" b="1" i="1" dirty="0" smtClean="0">
                <a:sym typeface="Symbol" pitchFamily="18" charset="2"/>
              </a:rPr>
              <a:t> </a:t>
            </a:r>
            <a:r>
              <a:rPr lang="en-US" altLang="en-US" b="1" dirty="0" smtClean="0">
                <a:sym typeface="Symbol" pitchFamily="18" charset="2"/>
              </a:rPr>
              <a:t>=</a:t>
            </a:r>
            <a:r>
              <a:rPr lang="en-US" altLang="en-US" b="1" i="1" dirty="0" smtClean="0">
                <a:sym typeface="Symbol" pitchFamily="18" charset="2"/>
              </a:rPr>
              <a:t> </a:t>
            </a:r>
            <a:r>
              <a:rPr lang="en-US" altLang="en-US" b="1" i="1" dirty="0" err="1" smtClean="0">
                <a:sym typeface="Symbol" pitchFamily="18" charset="2"/>
              </a:rPr>
              <a:t>Need</a:t>
            </a:r>
            <a:r>
              <a:rPr lang="en-US" altLang="en-US" b="1" i="1" baseline="-25000" dirty="0" err="1" smtClean="0">
                <a:sym typeface="Symbol" pitchFamily="18" charset="2"/>
              </a:rPr>
              <a:t>i</a:t>
            </a:r>
            <a:r>
              <a:rPr lang="en-US" altLang="en-US" b="1" dirty="0" smtClean="0">
                <a:sym typeface="Symbol" pitchFamily="18" charset="2"/>
              </a:rPr>
              <a:t> – </a:t>
            </a:r>
            <a:r>
              <a:rPr lang="en-US" altLang="en-US" b="1" i="1" dirty="0" err="1" smtClean="0">
                <a:sym typeface="Symbol" pitchFamily="18" charset="2"/>
              </a:rPr>
              <a:t>Request</a:t>
            </a:r>
            <a:r>
              <a:rPr lang="en-US" altLang="en-US" b="1" i="1" baseline="-25000" dirty="0" err="1" smtClean="0">
                <a:sym typeface="Symbol" pitchFamily="18" charset="2"/>
              </a:rPr>
              <a:t>i</a:t>
            </a:r>
            <a:r>
              <a:rPr lang="en-US" altLang="en-US" b="1" i="1" dirty="0" smtClean="0">
                <a:sym typeface="Symbol" pitchFamily="18" charset="2"/>
              </a:rPr>
              <a:t>;</a:t>
            </a:r>
          </a:p>
          <a:p>
            <a:pPr lvl="2">
              <a:lnSpc>
                <a:spcPct val="90000"/>
              </a:lnSpc>
              <a:buClr>
                <a:srgbClr val="CC6600"/>
              </a:buClr>
              <a:buSzPct val="80000"/>
              <a:buFont typeface="Monotype Sorts" pitchFamily="-84" charset="2"/>
              <a:buChar char="l"/>
            </a:pPr>
            <a:r>
              <a:rPr lang="en-US" altLang="en-US" dirty="0" smtClean="0">
                <a:sym typeface="Symbol" pitchFamily="18" charset="2"/>
              </a:rPr>
              <a:t>If safe  the resources are allocated to </a:t>
            </a:r>
            <a:r>
              <a:rPr lang="en-US" altLang="en-US" b="1" i="1" dirty="0" smtClean="0">
                <a:sym typeface="Symbol" pitchFamily="18" charset="2"/>
              </a:rPr>
              <a:t>P</a:t>
            </a:r>
            <a:r>
              <a:rPr lang="en-US" altLang="en-US" b="1" i="1" baseline="-25000" dirty="0" smtClean="0">
                <a:sym typeface="Symbol" pitchFamily="18" charset="2"/>
              </a:rPr>
              <a:t>i</a:t>
            </a:r>
          </a:p>
          <a:p>
            <a:pPr lvl="2">
              <a:lnSpc>
                <a:spcPct val="90000"/>
              </a:lnSpc>
              <a:buClr>
                <a:srgbClr val="CC6600"/>
              </a:buClr>
              <a:buSzPct val="80000"/>
              <a:buFont typeface="Monotype Sorts" pitchFamily="-84" charset="2"/>
              <a:buChar char="l"/>
            </a:pPr>
            <a:r>
              <a:rPr lang="en-US" altLang="en-US" dirty="0" smtClean="0">
                <a:sym typeface="Symbol" pitchFamily="18" charset="2"/>
              </a:rPr>
              <a:t>If unsafe  </a:t>
            </a:r>
            <a:r>
              <a:rPr lang="en-US" altLang="en-US" b="1" i="1" dirty="0" smtClean="0">
                <a:sym typeface="Symbol" pitchFamily="18" charset="2"/>
              </a:rPr>
              <a:t>P</a:t>
            </a:r>
            <a:r>
              <a:rPr lang="en-US" altLang="en-US" b="1" i="1" baseline="-25000" dirty="0" smtClean="0">
                <a:sym typeface="Symbol" pitchFamily="18" charset="2"/>
              </a:rPr>
              <a:t>i</a:t>
            </a:r>
            <a:r>
              <a:rPr lang="en-US" altLang="en-US" dirty="0" smtClean="0">
                <a:sym typeface="Symbol" pitchFamily="18" charset="2"/>
              </a:rPr>
              <a:t> must wait, and the old resource-allocation state is restored</a:t>
            </a:r>
          </a:p>
        </p:txBody>
      </p:sp>
    </p:spTree>
    <p:extLst>
      <p:ext uri="{BB962C8B-B14F-4D97-AF65-F5344CB8AC3E}">
        <p14:creationId xmlns:p14="http://schemas.microsoft.com/office/powerpoint/2010/main" xmlns="" val="90422913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022350" y="152400"/>
            <a:ext cx="7664450" cy="576263"/>
          </a:xfrm>
        </p:spPr>
        <p:txBody>
          <a:bodyPr>
            <a:normAutofit fontScale="90000"/>
          </a:bodyPr>
          <a:lstStyle/>
          <a:p>
            <a:pPr eaLnBrk="1" hangingPunct="1"/>
            <a:r>
              <a:rPr lang="en-US" altLang="en-US" smtClean="0"/>
              <a:t>Example of Banker</a:t>
            </a:r>
            <a:r>
              <a:rPr lang="ja-JP" altLang="en-US" smtClean="0"/>
              <a:t>’</a:t>
            </a:r>
            <a:r>
              <a:rPr lang="en-US" altLang="ja-JP" smtClean="0"/>
              <a:t>s Algorithm</a:t>
            </a:r>
            <a:endParaRPr lang="en-US" altLang="en-US" smtClean="0"/>
          </a:p>
        </p:txBody>
      </p:sp>
      <p:sp>
        <p:nvSpPr>
          <p:cNvPr id="33795" name="Rectangle 3"/>
          <p:cNvSpPr>
            <a:spLocks noGrp="1" noChangeArrowheads="1"/>
          </p:cNvSpPr>
          <p:nvPr>
            <p:ph type="body" idx="1"/>
          </p:nvPr>
        </p:nvSpPr>
        <p:spPr>
          <a:xfrm>
            <a:off x="852488" y="1360488"/>
            <a:ext cx="7923212" cy="4540250"/>
          </a:xfrm>
        </p:spPr>
        <p:txBody>
          <a:bodyPr>
            <a:normAutofit fontScale="77500" lnSpcReduction="20000"/>
          </a:bodyPr>
          <a:lstStyle/>
          <a:p>
            <a:pPr>
              <a:tabLst>
                <a:tab pos="1371600" algn="l"/>
                <a:tab pos="2395538" algn="ctr"/>
                <a:tab pos="3594100" algn="ctr"/>
                <a:tab pos="4805363" algn="ctr"/>
              </a:tabLst>
            </a:pPr>
            <a:r>
              <a:rPr lang="en-US" altLang="en-US" smtClean="0"/>
              <a:t>5 processes </a:t>
            </a:r>
            <a:r>
              <a:rPr lang="en-US" altLang="en-US" i="1" smtClean="0"/>
              <a:t>P</a:t>
            </a:r>
            <a:r>
              <a:rPr lang="en-US" altLang="en-US" baseline="-25000" smtClean="0"/>
              <a:t>0  </a:t>
            </a:r>
            <a:r>
              <a:rPr lang="en-US" altLang="en-US" smtClean="0"/>
              <a:t>through </a:t>
            </a:r>
            <a:r>
              <a:rPr lang="en-US" altLang="en-US" i="1" smtClean="0"/>
              <a:t>P</a:t>
            </a:r>
            <a:r>
              <a:rPr lang="en-US" altLang="en-US" baseline="-25000" smtClean="0"/>
              <a:t>4</a:t>
            </a:r>
            <a:r>
              <a:rPr lang="en-US" altLang="en-US" smtClean="0"/>
              <a:t>; </a:t>
            </a:r>
          </a:p>
          <a:p>
            <a:pPr>
              <a:buFont typeface="Monotype Sorts" pitchFamily="-84" charset="2"/>
              <a:buNone/>
              <a:tabLst>
                <a:tab pos="1371600" algn="l"/>
                <a:tab pos="2395538" algn="ctr"/>
                <a:tab pos="3594100" algn="ctr"/>
                <a:tab pos="4805363" algn="ctr"/>
              </a:tabLst>
            </a:pPr>
            <a:r>
              <a:rPr lang="en-US" altLang="en-US" smtClean="0"/>
              <a:t>      3 resource types:</a:t>
            </a:r>
          </a:p>
          <a:p>
            <a:pPr>
              <a:buFont typeface="Monotype Sorts" pitchFamily="-84" charset="2"/>
              <a:buNone/>
              <a:tabLst>
                <a:tab pos="1371600" algn="l"/>
                <a:tab pos="2395538" algn="ctr"/>
                <a:tab pos="3594100" algn="ctr"/>
                <a:tab pos="4805363" algn="ctr"/>
              </a:tabLst>
            </a:pPr>
            <a:r>
              <a:rPr lang="en-US" altLang="en-US" smtClean="0"/>
              <a:t>              </a:t>
            </a:r>
            <a:r>
              <a:rPr lang="en-US" altLang="en-US" i="1" smtClean="0"/>
              <a:t>A</a:t>
            </a:r>
            <a:r>
              <a:rPr lang="en-US" altLang="en-US" smtClean="0"/>
              <a:t> (10 instances),  </a:t>
            </a:r>
            <a:r>
              <a:rPr lang="en-US" altLang="en-US" i="1" smtClean="0"/>
              <a:t>B</a:t>
            </a:r>
            <a:r>
              <a:rPr lang="en-US" altLang="en-US" smtClean="0"/>
              <a:t> (5instances), and </a:t>
            </a:r>
            <a:r>
              <a:rPr lang="en-US" altLang="en-US" i="1" smtClean="0"/>
              <a:t>C</a:t>
            </a:r>
            <a:r>
              <a:rPr lang="en-US" altLang="en-US" smtClean="0"/>
              <a:t> (7 instances)</a:t>
            </a:r>
          </a:p>
          <a:p>
            <a:pPr>
              <a:tabLst>
                <a:tab pos="1371600" algn="l"/>
                <a:tab pos="2395538" algn="ctr"/>
                <a:tab pos="3594100" algn="ctr"/>
                <a:tab pos="4805363" algn="ctr"/>
              </a:tabLst>
            </a:pPr>
            <a:r>
              <a:rPr lang="en-US" altLang="en-US" smtClean="0"/>
              <a:t>Snapshot at time </a:t>
            </a:r>
            <a:r>
              <a:rPr lang="en-US" altLang="en-US" i="1" smtClean="0"/>
              <a:t>T</a:t>
            </a:r>
            <a:r>
              <a:rPr lang="en-US" altLang="en-US" baseline="-25000" smtClean="0"/>
              <a:t>0</a:t>
            </a:r>
            <a:r>
              <a:rPr lang="en-US" altLang="en-US" smtClean="0"/>
              <a:t>:</a:t>
            </a:r>
          </a:p>
          <a:p>
            <a:pPr>
              <a:buFont typeface="Monotype Sorts" pitchFamily="-84" charset="2"/>
              <a:buNone/>
              <a:tabLst>
                <a:tab pos="1371600" algn="l"/>
                <a:tab pos="2395538" algn="ctr"/>
                <a:tab pos="3594100" algn="ctr"/>
                <a:tab pos="4805363" algn="ctr"/>
              </a:tabLst>
            </a:pPr>
            <a:r>
              <a:rPr lang="en-US" altLang="en-US" smtClean="0"/>
              <a:t>			</a:t>
            </a:r>
            <a:r>
              <a:rPr lang="en-US" altLang="en-US" i="1" u="sng" smtClean="0"/>
              <a:t>Allocation</a:t>
            </a:r>
            <a:r>
              <a:rPr lang="en-US" altLang="en-US" i="1" smtClean="0"/>
              <a:t>	  </a:t>
            </a:r>
            <a:r>
              <a:rPr lang="en-US" altLang="en-US" i="1" u="sng" smtClean="0"/>
              <a:t>Max</a:t>
            </a:r>
            <a:r>
              <a:rPr lang="en-US" altLang="en-US" i="1" smtClean="0"/>
              <a:t>	</a:t>
            </a:r>
            <a:r>
              <a:rPr lang="en-US" altLang="en-US" i="1" u="sng" smtClean="0"/>
              <a:t>Available</a:t>
            </a:r>
            <a:endParaRPr lang="en-US" altLang="en-US" i="1" smtClean="0"/>
          </a:p>
          <a:p>
            <a:pPr>
              <a:buFont typeface="Monotype Sorts" pitchFamily="-84" charset="2"/>
              <a:buNone/>
              <a:tabLst>
                <a:tab pos="1371600" algn="l"/>
                <a:tab pos="2395538" algn="ctr"/>
                <a:tab pos="3594100" algn="ctr"/>
                <a:tab pos="4805363" algn="ctr"/>
              </a:tabLst>
            </a:pPr>
            <a:r>
              <a:rPr lang="en-US" altLang="en-US" i="1" smtClean="0"/>
              <a:t>			A B C	       A B C 	A B C</a:t>
            </a:r>
          </a:p>
          <a:p>
            <a:pPr>
              <a:buFont typeface="Monotype Sorts" pitchFamily="-84" charset="2"/>
              <a:buNone/>
              <a:tabLst>
                <a:tab pos="1371600" algn="l"/>
                <a:tab pos="2395538" algn="ctr"/>
                <a:tab pos="3594100" algn="ctr"/>
                <a:tab pos="4805363" algn="ctr"/>
              </a:tabLst>
            </a:pPr>
            <a:r>
              <a:rPr lang="en-US" altLang="en-US" smtClean="0"/>
              <a:t>		</a:t>
            </a:r>
            <a:r>
              <a:rPr lang="en-US" altLang="en-US" i="1" smtClean="0"/>
              <a:t>P</a:t>
            </a:r>
            <a:r>
              <a:rPr lang="en-US" altLang="en-US" baseline="-25000" smtClean="0"/>
              <a:t>0	</a:t>
            </a:r>
            <a:r>
              <a:rPr lang="en-US" altLang="en-US" smtClean="0"/>
              <a:t>0 1 0	         7 5 3 	3 3 2</a:t>
            </a:r>
          </a:p>
          <a:p>
            <a:pPr>
              <a:buFont typeface="Monotype Sorts" pitchFamily="-84" charset="2"/>
              <a:buNone/>
              <a:tabLst>
                <a:tab pos="1371600" algn="l"/>
                <a:tab pos="2395538" algn="ctr"/>
                <a:tab pos="3594100" algn="ctr"/>
                <a:tab pos="4805363" algn="ctr"/>
              </a:tabLst>
            </a:pPr>
            <a:r>
              <a:rPr lang="en-US" altLang="en-US" smtClean="0"/>
              <a:t>		 </a:t>
            </a:r>
            <a:r>
              <a:rPr lang="en-US" altLang="en-US" i="1" smtClean="0"/>
              <a:t>P</a:t>
            </a:r>
            <a:r>
              <a:rPr lang="en-US" altLang="en-US" baseline="-25000" smtClean="0"/>
              <a:t>1	</a:t>
            </a:r>
            <a:r>
              <a:rPr lang="en-US" altLang="en-US" smtClean="0"/>
              <a:t>2 0 0 	        3 2 2  </a:t>
            </a:r>
          </a:p>
          <a:p>
            <a:pPr>
              <a:buFont typeface="Monotype Sorts" pitchFamily="-84" charset="2"/>
              <a:buNone/>
              <a:tabLst>
                <a:tab pos="1371600" algn="l"/>
                <a:tab pos="2395538" algn="ctr"/>
                <a:tab pos="3594100" algn="ctr"/>
                <a:tab pos="4805363" algn="ctr"/>
              </a:tabLst>
            </a:pPr>
            <a:r>
              <a:rPr lang="en-US" altLang="en-US" smtClean="0"/>
              <a:t>		 </a:t>
            </a:r>
            <a:r>
              <a:rPr lang="en-US" altLang="en-US" i="1" smtClean="0"/>
              <a:t>P</a:t>
            </a:r>
            <a:r>
              <a:rPr lang="en-US" altLang="en-US" baseline="-25000" smtClean="0"/>
              <a:t>2</a:t>
            </a:r>
            <a:r>
              <a:rPr lang="en-US" altLang="en-US" smtClean="0"/>
              <a:t>	3 0 2 	        9 0 2</a:t>
            </a:r>
          </a:p>
          <a:p>
            <a:pPr>
              <a:buFont typeface="Monotype Sorts" pitchFamily="-84" charset="2"/>
              <a:buNone/>
              <a:tabLst>
                <a:tab pos="1371600" algn="l"/>
                <a:tab pos="2395538" algn="ctr"/>
                <a:tab pos="3594100" algn="ctr"/>
                <a:tab pos="4805363" algn="ctr"/>
              </a:tabLst>
            </a:pPr>
            <a:r>
              <a:rPr lang="en-US" altLang="en-US" smtClean="0"/>
              <a:t>		 </a:t>
            </a:r>
            <a:r>
              <a:rPr lang="en-US" altLang="en-US" i="1" smtClean="0"/>
              <a:t>P</a:t>
            </a:r>
            <a:r>
              <a:rPr lang="en-US" altLang="en-US" baseline="-25000" smtClean="0"/>
              <a:t>3</a:t>
            </a:r>
            <a:r>
              <a:rPr lang="en-US" altLang="en-US" smtClean="0"/>
              <a:t>	2 1 1 	        2 2 2</a:t>
            </a:r>
          </a:p>
          <a:p>
            <a:pPr>
              <a:buFont typeface="Monotype Sorts" pitchFamily="-84" charset="2"/>
              <a:buNone/>
              <a:tabLst>
                <a:tab pos="1371600" algn="l"/>
                <a:tab pos="2395538" algn="ctr"/>
                <a:tab pos="3594100" algn="ctr"/>
                <a:tab pos="4805363" algn="ctr"/>
              </a:tabLst>
            </a:pPr>
            <a:r>
              <a:rPr lang="en-US" altLang="en-US" smtClean="0"/>
              <a:t>		 </a:t>
            </a:r>
            <a:r>
              <a:rPr lang="en-US" altLang="en-US" i="1" smtClean="0"/>
              <a:t>P</a:t>
            </a:r>
            <a:r>
              <a:rPr lang="en-US" altLang="en-US" baseline="-25000" smtClean="0"/>
              <a:t>4</a:t>
            </a:r>
            <a:r>
              <a:rPr lang="en-US" altLang="en-US" smtClean="0"/>
              <a:t>	0 0 2	         4 3 3  		</a:t>
            </a:r>
          </a:p>
        </p:txBody>
      </p:sp>
    </p:spTree>
    <p:extLst>
      <p:ext uri="{BB962C8B-B14F-4D97-AF65-F5344CB8AC3E}">
        <p14:creationId xmlns:p14="http://schemas.microsoft.com/office/powerpoint/2010/main" xmlns="" val="399065795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228600"/>
            <a:ext cx="8229600" cy="715962"/>
          </a:xfrm>
        </p:spPr>
        <p:txBody>
          <a:bodyPr>
            <a:normAutofit fontScale="90000"/>
          </a:bodyPr>
          <a:lstStyle/>
          <a:p>
            <a:pPr eaLnBrk="1" hangingPunct="1"/>
            <a:r>
              <a:rPr lang="en-US" altLang="en-US" dirty="0" smtClean="0"/>
              <a:t>Example (Cont.)</a:t>
            </a:r>
          </a:p>
        </p:txBody>
      </p:sp>
      <p:sp>
        <p:nvSpPr>
          <p:cNvPr id="34819" name="Rectangle 3"/>
          <p:cNvSpPr>
            <a:spLocks noGrp="1" noChangeArrowheads="1"/>
          </p:cNvSpPr>
          <p:nvPr>
            <p:ph type="body" idx="1"/>
          </p:nvPr>
        </p:nvSpPr>
        <p:spPr>
          <a:xfrm>
            <a:off x="931863" y="1136650"/>
            <a:ext cx="7724775" cy="4640263"/>
          </a:xfrm>
        </p:spPr>
        <p:txBody>
          <a:bodyPr>
            <a:normAutofit fontScale="70000" lnSpcReduction="20000"/>
          </a:bodyPr>
          <a:lstStyle/>
          <a:p>
            <a:pPr>
              <a:tabLst>
                <a:tab pos="2452688" algn="l"/>
                <a:tab pos="3492500" algn="ctr"/>
              </a:tabLst>
            </a:pPr>
            <a:r>
              <a:rPr lang="en-US" altLang="en-US" dirty="0" smtClean="0"/>
              <a:t>The content of the matrix </a:t>
            </a:r>
            <a:r>
              <a:rPr lang="en-US" altLang="en-US" b="1" i="1" dirty="0" smtClean="0"/>
              <a:t>Need</a:t>
            </a:r>
            <a:r>
              <a:rPr lang="en-US" altLang="en-US" dirty="0" smtClean="0"/>
              <a:t> is defined to be </a:t>
            </a:r>
            <a:r>
              <a:rPr lang="en-US" altLang="en-US" b="1" i="1" dirty="0" smtClean="0"/>
              <a:t>Max</a:t>
            </a:r>
            <a:r>
              <a:rPr lang="en-US" altLang="en-US" b="1" dirty="0" smtClean="0"/>
              <a:t> – </a:t>
            </a:r>
            <a:r>
              <a:rPr lang="en-US" altLang="en-US" b="1" i="1" dirty="0" smtClean="0"/>
              <a:t>Allocation</a:t>
            </a:r>
            <a:endParaRPr lang="en-US" altLang="en-US" b="1" dirty="0" smtClean="0"/>
          </a:p>
          <a:p>
            <a:pPr>
              <a:buFont typeface="Monotype Sorts" pitchFamily="-84" charset="2"/>
              <a:buNone/>
              <a:tabLst>
                <a:tab pos="2452688" algn="l"/>
                <a:tab pos="3492500" algn="ctr"/>
              </a:tabLst>
            </a:pPr>
            <a:endParaRPr lang="en-US" altLang="en-US" dirty="0" smtClean="0"/>
          </a:p>
          <a:p>
            <a:pPr>
              <a:buFont typeface="Monotype Sorts" pitchFamily="-84" charset="2"/>
              <a:buNone/>
              <a:tabLst>
                <a:tab pos="2452688" algn="l"/>
                <a:tab pos="3492500" algn="ctr"/>
              </a:tabLst>
            </a:pPr>
            <a:r>
              <a:rPr lang="en-US" altLang="en-US" dirty="0" smtClean="0"/>
              <a:t>			</a:t>
            </a:r>
            <a:r>
              <a:rPr lang="en-US" altLang="en-US" i="1" u="sng" dirty="0" smtClean="0"/>
              <a:t>Need</a:t>
            </a:r>
            <a:endParaRPr lang="en-US" altLang="en-US" u="sng" dirty="0" smtClean="0"/>
          </a:p>
          <a:p>
            <a:pPr>
              <a:buFont typeface="Monotype Sorts" pitchFamily="-84" charset="2"/>
              <a:buNone/>
              <a:tabLst>
                <a:tab pos="2452688" algn="l"/>
                <a:tab pos="3492500" algn="ctr"/>
              </a:tabLst>
            </a:pPr>
            <a:r>
              <a:rPr lang="en-US" altLang="en-US" dirty="0" smtClean="0"/>
              <a:t>			</a:t>
            </a:r>
            <a:r>
              <a:rPr lang="en-US" altLang="en-US" i="1" dirty="0" smtClean="0"/>
              <a:t>A B C</a:t>
            </a:r>
          </a:p>
          <a:p>
            <a:pPr>
              <a:buFont typeface="Monotype Sorts" pitchFamily="-84" charset="2"/>
              <a:buNone/>
              <a:tabLst>
                <a:tab pos="2452688" algn="l"/>
                <a:tab pos="3492500" algn="ctr"/>
              </a:tabLst>
            </a:pPr>
            <a:r>
              <a:rPr lang="en-US" altLang="en-US" dirty="0" smtClean="0"/>
              <a:t>		 </a:t>
            </a:r>
            <a:r>
              <a:rPr lang="en-US" altLang="en-US" i="1" dirty="0" smtClean="0"/>
              <a:t>P</a:t>
            </a:r>
            <a:r>
              <a:rPr lang="en-US" altLang="en-US" baseline="-25000" dirty="0" smtClean="0"/>
              <a:t>0	</a:t>
            </a:r>
            <a:r>
              <a:rPr lang="en-US" altLang="en-US" dirty="0" smtClean="0"/>
              <a:t>7 4 3 </a:t>
            </a:r>
          </a:p>
          <a:p>
            <a:pPr>
              <a:buFont typeface="Monotype Sorts" pitchFamily="-84" charset="2"/>
              <a:buNone/>
              <a:tabLst>
                <a:tab pos="2452688" algn="l"/>
                <a:tab pos="3492500" algn="ctr"/>
              </a:tabLst>
            </a:pPr>
            <a:r>
              <a:rPr lang="en-US" altLang="en-US" dirty="0" smtClean="0"/>
              <a:t>		 </a:t>
            </a:r>
            <a:r>
              <a:rPr lang="en-US" altLang="en-US" i="1" dirty="0" smtClean="0"/>
              <a:t>P</a:t>
            </a:r>
            <a:r>
              <a:rPr lang="en-US" altLang="en-US" baseline="-25000" dirty="0" smtClean="0"/>
              <a:t>1	</a:t>
            </a:r>
            <a:r>
              <a:rPr lang="en-US" altLang="en-US" dirty="0" smtClean="0"/>
              <a:t>1 2 2 </a:t>
            </a:r>
          </a:p>
          <a:p>
            <a:pPr>
              <a:buFont typeface="Monotype Sorts" pitchFamily="-84" charset="2"/>
              <a:buNone/>
              <a:tabLst>
                <a:tab pos="2452688" algn="l"/>
                <a:tab pos="3492500" algn="ctr"/>
              </a:tabLst>
            </a:pPr>
            <a:r>
              <a:rPr lang="en-US" altLang="en-US" dirty="0" smtClean="0"/>
              <a:t>		 </a:t>
            </a:r>
            <a:r>
              <a:rPr lang="en-US" altLang="en-US" i="1" dirty="0" smtClean="0"/>
              <a:t>P</a:t>
            </a:r>
            <a:r>
              <a:rPr lang="en-US" altLang="en-US" baseline="-25000" dirty="0" smtClean="0"/>
              <a:t>2</a:t>
            </a:r>
            <a:r>
              <a:rPr lang="en-US" altLang="en-US" dirty="0" smtClean="0"/>
              <a:t>	6 0 0 </a:t>
            </a:r>
          </a:p>
          <a:p>
            <a:pPr>
              <a:buFont typeface="Monotype Sorts" pitchFamily="-84" charset="2"/>
              <a:buNone/>
              <a:tabLst>
                <a:tab pos="2452688" algn="l"/>
                <a:tab pos="3492500" algn="ctr"/>
              </a:tabLst>
            </a:pPr>
            <a:r>
              <a:rPr lang="en-US" altLang="en-US" dirty="0" smtClean="0"/>
              <a:t>		 </a:t>
            </a:r>
            <a:r>
              <a:rPr lang="en-US" altLang="en-US" i="1" dirty="0" smtClean="0"/>
              <a:t>P</a:t>
            </a:r>
            <a:r>
              <a:rPr lang="en-US" altLang="en-US" baseline="-25000" dirty="0" smtClean="0"/>
              <a:t>3</a:t>
            </a:r>
            <a:r>
              <a:rPr lang="en-US" altLang="en-US" dirty="0" smtClean="0"/>
              <a:t>	0 1 1</a:t>
            </a:r>
          </a:p>
          <a:p>
            <a:pPr>
              <a:buFont typeface="Monotype Sorts" pitchFamily="-84" charset="2"/>
              <a:buNone/>
              <a:tabLst>
                <a:tab pos="2452688" algn="l"/>
                <a:tab pos="3492500" algn="ctr"/>
              </a:tabLst>
            </a:pPr>
            <a:r>
              <a:rPr lang="en-US" altLang="en-US" dirty="0" smtClean="0"/>
              <a:t>		 </a:t>
            </a:r>
            <a:r>
              <a:rPr lang="en-US" altLang="en-US" i="1" dirty="0" smtClean="0"/>
              <a:t>P</a:t>
            </a:r>
            <a:r>
              <a:rPr lang="en-US" altLang="en-US" baseline="-25000" dirty="0" smtClean="0"/>
              <a:t>4</a:t>
            </a:r>
            <a:r>
              <a:rPr lang="en-US" altLang="en-US" dirty="0" smtClean="0"/>
              <a:t>	4 3 1 </a:t>
            </a:r>
            <a:br>
              <a:rPr lang="en-US" altLang="en-US" dirty="0" smtClean="0"/>
            </a:br>
            <a:endParaRPr lang="en-US" altLang="en-US" dirty="0" smtClean="0"/>
          </a:p>
          <a:p>
            <a:pPr>
              <a:tabLst>
                <a:tab pos="2452688" algn="l"/>
                <a:tab pos="3492500" algn="ctr"/>
              </a:tabLst>
            </a:pPr>
            <a:r>
              <a:rPr lang="en-US" altLang="en-US" dirty="0" smtClean="0"/>
              <a:t>The system is in a safe state since the sequence &lt; </a:t>
            </a:r>
            <a:r>
              <a:rPr lang="en-US" altLang="en-US" i="1" dirty="0" smtClean="0"/>
              <a:t>P</a:t>
            </a:r>
            <a:r>
              <a:rPr lang="en-US" altLang="en-US" baseline="-25000" dirty="0" smtClean="0"/>
              <a:t>1</a:t>
            </a:r>
            <a:r>
              <a:rPr lang="en-US" altLang="en-US" dirty="0" smtClean="0"/>
              <a:t>, </a:t>
            </a:r>
            <a:r>
              <a:rPr lang="en-US" altLang="en-US" i="1" dirty="0" smtClean="0"/>
              <a:t>P</a:t>
            </a:r>
            <a:r>
              <a:rPr lang="en-US" altLang="en-US" baseline="-25000" dirty="0" smtClean="0"/>
              <a:t>3</a:t>
            </a:r>
            <a:r>
              <a:rPr lang="en-US" altLang="en-US" dirty="0" smtClean="0"/>
              <a:t>, </a:t>
            </a:r>
            <a:r>
              <a:rPr lang="en-US" altLang="en-US" i="1" dirty="0" smtClean="0"/>
              <a:t>P</a:t>
            </a:r>
            <a:r>
              <a:rPr lang="en-US" altLang="en-US" baseline="-25000" dirty="0" smtClean="0"/>
              <a:t>4</a:t>
            </a:r>
            <a:r>
              <a:rPr lang="en-US" altLang="en-US" dirty="0" smtClean="0"/>
              <a:t>, </a:t>
            </a:r>
            <a:r>
              <a:rPr lang="en-US" altLang="en-US" i="1" dirty="0" smtClean="0"/>
              <a:t>P</a:t>
            </a:r>
            <a:r>
              <a:rPr lang="en-US" altLang="en-US" baseline="-25000" dirty="0" smtClean="0"/>
              <a:t>2</a:t>
            </a:r>
            <a:r>
              <a:rPr lang="en-US" altLang="en-US" dirty="0" smtClean="0"/>
              <a:t>, </a:t>
            </a:r>
            <a:r>
              <a:rPr lang="en-US" altLang="en-US" i="1" dirty="0" smtClean="0"/>
              <a:t>P</a:t>
            </a:r>
            <a:r>
              <a:rPr lang="en-US" altLang="en-US" baseline="-25000" dirty="0" smtClean="0"/>
              <a:t>0</a:t>
            </a:r>
            <a:r>
              <a:rPr lang="en-US" altLang="en-US" dirty="0" smtClean="0"/>
              <a:t>&gt; satisfies safety criteria</a:t>
            </a:r>
            <a:endParaRPr lang="en-US" altLang="en-US" baseline="-25000" dirty="0" smtClean="0"/>
          </a:p>
        </p:txBody>
      </p:sp>
    </p:spTree>
    <p:extLst>
      <p:ext uri="{BB962C8B-B14F-4D97-AF65-F5344CB8AC3E}">
        <p14:creationId xmlns:p14="http://schemas.microsoft.com/office/powerpoint/2010/main" xmlns="" val="1765020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868362"/>
          </a:xfrm>
        </p:spPr>
        <p:txBody>
          <a:bodyPr>
            <a:normAutofit fontScale="90000"/>
          </a:bodyPr>
          <a:lstStyle/>
          <a:p>
            <a:r>
              <a:rPr lang="en-GB" dirty="0"/>
              <a:t>Solution to Critical Section Problem</a:t>
            </a:r>
            <a:endParaRPr lang="en-IN" dirty="0"/>
          </a:p>
        </p:txBody>
      </p:sp>
      <p:sp>
        <p:nvSpPr>
          <p:cNvPr id="3" name="Content Placeholder 2"/>
          <p:cNvSpPr>
            <a:spLocks noGrp="1"/>
          </p:cNvSpPr>
          <p:nvPr>
            <p:ph idx="1"/>
          </p:nvPr>
        </p:nvSpPr>
        <p:spPr>
          <a:xfrm>
            <a:off x="457200" y="1143000"/>
            <a:ext cx="8229600" cy="4525963"/>
          </a:xfrm>
        </p:spPr>
        <p:txBody>
          <a:bodyPr/>
          <a:lstStyle/>
          <a:p>
            <a:r>
              <a:rPr lang="en-GB" dirty="0"/>
              <a:t>Synchronization </a:t>
            </a:r>
            <a:r>
              <a:rPr lang="en-GB" dirty="0" smtClean="0"/>
              <a:t>Hardware</a:t>
            </a:r>
          </a:p>
          <a:p>
            <a:pPr marL="0" indent="0">
              <a:buNone/>
            </a:pPr>
            <a:r>
              <a:rPr lang="en-GB" dirty="0"/>
              <a:t>	</a:t>
            </a:r>
            <a:r>
              <a:rPr lang="en-GB" dirty="0" smtClean="0"/>
              <a:t>-</a:t>
            </a:r>
            <a:r>
              <a:rPr lang="en-GB" sz="2400" dirty="0" smtClean="0"/>
              <a:t>Solutions are based on the premise of locking, protecting critical sections through use of locks.</a:t>
            </a:r>
          </a:p>
          <a:p>
            <a:pPr marL="0" indent="0">
              <a:buNone/>
            </a:pPr>
            <a:r>
              <a:rPr lang="en-GB" sz="2400" dirty="0"/>
              <a:t>	</a:t>
            </a:r>
            <a:r>
              <a:rPr lang="en-GB" sz="2400" dirty="0" smtClean="0"/>
              <a:t>-Critical sections problem could be solved simply in a single processor environment if interrupts can be prevented from occurring while a shared variable was being modified.</a:t>
            </a:r>
          </a:p>
          <a:p>
            <a:pPr marL="0" indent="0">
              <a:buNone/>
            </a:pPr>
            <a:endParaRPr lang="en-IN" sz="24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590800" y="3810000"/>
            <a:ext cx="5386962" cy="2133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70442757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817563" y="214313"/>
            <a:ext cx="7869237" cy="576262"/>
          </a:xfrm>
        </p:spPr>
        <p:txBody>
          <a:bodyPr>
            <a:normAutofit fontScale="90000"/>
          </a:bodyPr>
          <a:lstStyle/>
          <a:p>
            <a:pPr eaLnBrk="1" hangingPunct="1"/>
            <a:r>
              <a:rPr lang="en-US" altLang="en-US" smtClean="0"/>
              <a:t>Example:  </a:t>
            </a:r>
            <a:r>
              <a:rPr lang="en-US" altLang="en-US" i="1" smtClean="0"/>
              <a:t>P</a:t>
            </a:r>
            <a:r>
              <a:rPr lang="en-US" altLang="en-US" baseline="-25000" smtClean="0"/>
              <a:t>1</a:t>
            </a:r>
            <a:r>
              <a:rPr lang="en-US" altLang="en-US" smtClean="0"/>
              <a:t> Request (1,0,2)</a:t>
            </a:r>
          </a:p>
        </p:txBody>
      </p:sp>
      <p:sp>
        <p:nvSpPr>
          <p:cNvPr id="35843" name="Rectangle 3"/>
          <p:cNvSpPr>
            <a:spLocks noGrp="1" noChangeArrowheads="1"/>
          </p:cNvSpPr>
          <p:nvPr>
            <p:ph type="body" idx="1"/>
          </p:nvPr>
        </p:nvSpPr>
        <p:spPr>
          <a:xfrm>
            <a:off x="896938" y="1103313"/>
            <a:ext cx="7766050" cy="5103812"/>
          </a:xfrm>
        </p:spPr>
        <p:txBody>
          <a:bodyPr>
            <a:normAutofit fontScale="77500" lnSpcReduction="20000"/>
          </a:bodyPr>
          <a:lstStyle/>
          <a:p>
            <a:pPr>
              <a:tabLst>
                <a:tab pos="1544638" algn="l"/>
                <a:tab pos="2452688" algn="ctr"/>
                <a:tab pos="3767138" algn="ctr"/>
                <a:tab pos="5022850" algn="ctr"/>
              </a:tabLst>
            </a:pPr>
            <a:r>
              <a:rPr lang="en-US" altLang="en-US" dirty="0" smtClean="0"/>
              <a:t>Check that Request </a:t>
            </a:r>
            <a:r>
              <a:rPr lang="en-US" altLang="en-US" dirty="0" smtClean="0">
                <a:sym typeface="Symbol" pitchFamily="18" charset="2"/>
              </a:rPr>
              <a:t> Available (that is, (1,0,2)  (3,3,2)  true</a:t>
            </a:r>
            <a:endParaRPr lang="en-US" altLang="en-US" i="1" dirty="0" smtClean="0">
              <a:sym typeface="Symbol" pitchFamily="18" charset="2"/>
            </a:endParaRPr>
          </a:p>
          <a:p>
            <a:pPr>
              <a:buFont typeface="Monotype Sorts" pitchFamily="-84" charset="2"/>
              <a:buNone/>
              <a:tabLst>
                <a:tab pos="1544638" algn="l"/>
                <a:tab pos="2452688" algn="ctr"/>
                <a:tab pos="3767138" algn="ctr"/>
                <a:tab pos="5022850" algn="ctr"/>
              </a:tabLst>
            </a:pPr>
            <a:r>
              <a:rPr lang="en-US" altLang="en-US" i="1" dirty="0" smtClean="0"/>
              <a:t>			</a:t>
            </a:r>
            <a:r>
              <a:rPr lang="en-US" altLang="en-US" i="1" u="sng" dirty="0" smtClean="0"/>
              <a:t>Allocation</a:t>
            </a:r>
            <a:r>
              <a:rPr lang="en-US" altLang="en-US" i="1" dirty="0" smtClean="0"/>
              <a:t>	</a:t>
            </a:r>
            <a:r>
              <a:rPr lang="en-US" altLang="en-US" i="1" u="sng" dirty="0" smtClean="0"/>
              <a:t>Need</a:t>
            </a:r>
            <a:r>
              <a:rPr lang="en-US" altLang="en-US" i="1" dirty="0" smtClean="0"/>
              <a:t>	   </a:t>
            </a:r>
            <a:r>
              <a:rPr lang="en-US" altLang="en-US" i="1" u="sng" dirty="0" smtClean="0"/>
              <a:t>Available</a:t>
            </a:r>
            <a:endParaRPr lang="en-US" altLang="en-US" i="1" dirty="0" smtClean="0"/>
          </a:p>
          <a:p>
            <a:pPr>
              <a:buFont typeface="Monotype Sorts" pitchFamily="-84" charset="2"/>
              <a:buNone/>
              <a:tabLst>
                <a:tab pos="1544638" algn="l"/>
                <a:tab pos="2452688" algn="ctr"/>
                <a:tab pos="3767138" algn="ctr"/>
                <a:tab pos="5022850" algn="ctr"/>
              </a:tabLst>
            </a:pPr>
            <a:r>
              <a:rPr lang="en-US" altLang="en-US" i="1" dirty="0" smtClean="0"/>
              <a:t>			A B C	A B C	 A B C </a:t>
            </a:r>
          </a:p>
          <a:p>
            <a:pPr>
              <a:buFont typeface="Monotype Sorts" pitchFamily="-84" charset="2"/>
              <a:buNone/>
              <a:tabLst>
                <a:tab pos="1544638" algn="l"/>
                <a:tab pos="2452688" algn="ctr"/>
                <a:tab pos="3767138" algn="ctr"/>
                <a:tab pos="5022850" algn="ctr"/>
              </a:tabLst>
            </a:pPr>
            <a:r>
              <a:rPr lang="en-US" altLang="en-US" dirty="0" smtClean="0"/>
              <a:t>		</a:t>
            </a:r>
            <a:r>
              <a:rPr lang="en-US" altLang="en-US" i="1" dirty="0" smtClean="0"/>
              <a:t>P</a:t>
            </a:r>
            <a:r>
              <a:rPr lang="en-US" altLang="en-US" baseline="-25000" dirty="0" smtClean="0"/>
              <a:t>0</a:t>
            </a:r>
            <a:r>
              <a:rPr lang="en-US" altLang="en-US" dirty="0" smtClean="0"/>
              <a:t>	0 1 0 	7 4 3 	2 3 0</a:t>
            </a:r>
          </a:p>
          <a:p>
            <a:pPr>
              <a:buFont typeface="Monotype Sorts" pitchFamily="-84" charset="2"/>
              <a:buNone/>
              <a:tabLst>
                <a:tab pos="1544638" algn="l"/>
                <a:tab pos="2452688" algn="ctr"/>
                <a:tab pos="3767138" algn="ctr"/>
                <a:tab pos="5022850" algn="ctr"/>
              </a:tabLst>
            </a:pPr>
            <a:r>
              <a:rPr lang="en-US" altLang="en-US" dirty="0" smtClean="0"/>
              <a:t>		</a:t>
            </a:r>
            <a:r>
              <a:rPr lang="en-US" altLang="en-US" i="1" dirty="0" smtClean="0"/>
              <a:t>P</a:t>
            </a:r>
            <a:r>
              <a:rPr lang="en-US" altLang="en-US" baseline="-25000" dirty="0" smtClean="0"/>
              <a:t>1</a:t>
            </a:r>
            <a:r>
              <a:rPr lang="en-US" altLang="en-US" dirty="0" smtClean="0"/>
              <a:t>	      3 0 2       </a:t>
            </a:r>
            <a:r>
              <a:rPr lang="en-US" altLang="en-US" dirty="0" smtClean="0"/>
              <a:t>  </a:t>
            </a:r>
            <a:r>
              <a:rPr lang="en-US" altLang="en-US" dirty="0" smtClean="0"/>
              <a:t>0 2 0 	</a:t>
            </a:r>
          </a:p>
          <a:p>
            <a:pPr>
              <a:buFont typeface="Monotype Sorts" pitchFamily="-84" charset="2"/>
              <a:buNone/>
              <a:tabLst>
                <a:tab pos="1544638" algn="l"/>
                <a:tab pos="2452688" algn="ctr"/>
                <a:tab pos="3767138" algn="ctr"/>
                <a:tab pos="5022850" algn="ctr"/>
              </a:tabLst>
            </a:pPr>
            <a:r>
              <a:rPr lang="en-US" altLang="en-US" dirty="0" smtClean="0"/>
              <a:t>		</a:t>
            </a:r>
            <a:r>
              <a:rPr lang="en-US" altLang="en-US" i="1" dirty="0" smtClean="0"/>
              <a:t>P</a:t>
            </a:r>
            <a:r>
              <a:rPr lang="en-US" altLang="en-US" baseline="-25000" dirty="0" smtClean="0"/>
              <a:t>2</a:t>
            </a:r>
            <a:r>
              <a:rPr lang="en-US" altLang="en-US" dirty="0" smtClean="0"/>
              <a:t>	3 0 2 	 6 0 0 </a:t>
            </a:r>
          </a:p>
          <a:p>
            <a:pPr>
              <a:buFont typeface="Monotype Sorts" pitchFamily="-84" charset="2"/>
              <a:buNone/>
              <a:tabLst>
                <a:tab pos="1544638" algn="l"/>
                <a:tab pos="2452688" algn="ctr"/>
                <a:tab pos="3767138" algn="ctr"/>
                <a:tab pos="5022850" algn="ctr"/>
              </a:tabLst>
            </a:pPr>
            <a:r>
              <a:rPr lang="en-US" altLang="en-US" dirty="0" smtClean="0"/>
              <a:t>		</a:t>
            </a:r>
            <a:r>
              <a:rPr lang="en-US" altLang="en-US" i="1" dirty="0" smtClean="0"/>
              <a:t>P</a:t>
            </a:r>
            <a:r>
              <a:rPr lang="en-US" altLang="en-US" baseline="-25000" dirty="0" smtClean="0"/>
              <a:t>3</a:t>
            </a:r>
            <a:r>
              <a:rPr lang="en-US" altLang="en-US" dirty="0" smtClean="0"/>
              <a:t>	2 1 1 	0 1 1</a:t>
            </a:r>
          </a:p>
          <a:p>
            <a:pPr>
              <a:buFont typeface="Monotype Sorts" pitchFamily="-84" charset="2"/>
              <a:buNone/>
              <a:tabLst>
                <a:tab pos="1544638" algn="l"/>
                <a:tab pos="2452688" algn="ctr"/>
                <a:tab pos="3767138" algn="ctr"/>
                <a:tab pos="5022850" algn="ctr"/>
              </a:tabLst>
            </a:pPr>
            <a:r>
              <a:rPr lang="en-US" altLang="en-US" dirty="0" smtClean="0"/>
              <a:t>		</a:t>
            </a:r>
            <a:r>
              <a:rPr lang="en-US" altLang="en-US" i="1" dirty="0" smtClean="0"/>
              <a:t>P</a:t>
            </a:r>
            <a:r>
              <a:rPr lang="en-US" altLang="en-US" baseline="-25000" dirty="0" smtClean="0"/>
              <a:t>4</a:t>
            </a:r>
            <a:r>
              <a:rPr lang="en-US" altLang="en-US" dirty="0" smtClean="0"/>
              <a:t>	0 0 2 	 4 3 1 </a:t>
            </a:r>
          </a:p>
          <a:p>
            <a:pPr>
              <a:buFont typeface="Monotype Sorts" pitchFamily="-84" charset="2"/>
              <a:buNone/>
              <a:tabLst>
                <a:tab pos="1544638" algn="l"/>
                <a:tab pos="2452688" algn="ctr"/>
                <a:tab pos="3767138" algn="ctr"/>
                <a:tab pos="5022850" algn="ctr"/>
              </a:tabLst>
            </a:pPr>
            <a:endParaRPr lang="en-US" altLang="en-US" sz="800" dirty="0" smtClean="0"/>
          </a:p>
          <a:p>
            <a:pPr>
              <a:tabLst>
                <a:tab pos="1544638" algn="l"/>
                <a:tab pos="2452688" algn="ctr"/>
                <a:tab pos="3767138" algn="ctr"/>
                <a:tab pos="5022850" algn="ctr"/>
              </a:tabLst>
            </a:pPr>
            <a:r>
              <a:rPr lang="en-US" altLang="en-US" dirty="0" smtClean="0"/>
              <a:t>Executing safety algorithm shows that sequence &lt; </a:t>
            </a:r>
            <a:r>
              <a:rPr lang="en-US" altLang="en-US" b="1" i="1" dirty="0" smtClean="0"/>
              <a:t>P</a:t>
            </a:r>
            <a:r>
              <a:rPr lang="en-US" altLang="en-US" b="1" baseline="-25000" dirty="0" smtClean="0"/>
              <a:t>1</a:t>
            </a:r>
            <a:r>
              <a:rPr lang="en-US" altLang="en-US" b="1" dirty="0" smtClean="0"/>
              <a:t>, </a:t>
            </a:r>
            <a:r>
              <a:rPr lang="en-US" altLang="en-US" b="1" i="1" dirty="0" smtClean="0"/>
              <a:t>P</a:t>
            </a:r>
            <a:r>
              <a:rPr lang="en-US" altLang="en-US" b="1" baseline="-25000" dirty="0" smtClean="0"/>
              <a:t>3</a:t>
            </a:r>
            <a:r>
              <a:rPr lang="en-US" altLang="en-US" b="1" dirty="0" smtClean="0"/>
              <a:t>, </a:t>
            </a:r>
            <a:r>
              <a:rPr lang="en-US" altLang="en-US" b="1" i="1" dirty="0" smtClean="0"/>
              <a:t>P</a:t>
            </a:r>
            <a:r>
              <a:rPr lang="en-US" altLang="en-US" b="1" baseline="-25000" dirty="0" smtClean="0"/>
              <a:t>4</a:t>
            </a:r>
            <a:r>
              <a:rPr lang="en-US" altLang="en-US" b="1" dirty="0" smtClean="0"/>
              <a:t>, </a:t>
            </a:r>
            <a:r>
              <a:rPr lang="en-US" altLang="en-US" b="1" i="1" dirty="0" smtClean="0"/>
              <a:t>P</a:t>
            </a:r>
            <a:r>
              <a:rPr lang="en-US" altLang="en-US" b="1" baseline="-25000" dirty="0" smtClean="0"/>
              <a:t>0</a:t>
            </a:r>
            <a:r>
              <a:rPr lang="en-US" altLang="en-US" b="1" dirty="0" smtClean="0"/>
              <a:t>, </a:t>
            </a:r>
            <a:r>
              <a:rPr lang="en-US" altLang="en-US" b="1" i="1" dirty="0" smtClean="0"/>
              <a:t>P</a:t>
            </a:r>
            <a:r>
              <a:rPr lang="en-US" altLang="en-US" b="1" baseline="-25000" dirty="0" smtClean="0"/>
              <a:t>2</a:t>
            </a:r>
            <a:r>
              <a:rPr lang="en-US" altLang="en-US" dirty="0" smtClean="0"/>
              <a:t>&gt; satisfies safety requirement</a:t>
            </a:r>
          </a:p>
          <a:p>
            <a:pPr>
              <a:tabLst>
                <a:tab pos="1544638" algn="l"/>
                <a:tab pos="2452688" algn="ctr"/>
                <a:tab pos="3767138" algn="ctr"/>
                <a:tab pos="5022850" algn="ctr"/>
              </a:tabLst>
            </a:pPr>
            <a:endParaRPr lang="en-US" altLang="en-US" sz="800" dirty="0" smtClean="0"/>
          </a:p>
          <a:p>
            <a:pPr>
              <a:tabLst>
                <a:tab pos="1544638" algn="l"/>
                <a:tab pos="2452688" algn="ctr"/>
                <a:tab pos="3767138" algn="ctr"/>
                <a:tab pos="5022850" algn="ctr"/>
              </a:tabLst>
            </a:pPr>
            <a:r>
              <a:rPr lang="en-US" altLang="en-US" dirty="0" smtClean="0"/>
              <a:t>Can request for (3,3,0) by </a:t>
            </a:r>
            <a:r>
              <a:rPr lang="en-US" altLang="en-US" b="1" i="1" dirty="0" smtClean="0"/>
              <a:t>P</a:t>
            </a:r>
            <a:r>
              <a:rPr lang="en-US" altLang="en-US" b="1" baseline="-25000" dirty="0" smtClean="0"/>
              <a:t>4</a:t>
            </a:r>
            <a:r>
              <a:rPr lang="en-US" altLang="en-US" dirty="0" smtClean="0"/>
              <a:t> be granted?</a:t>
            </a:r>
          </a:p>
          <a:p>
            <a:pPr>
              <a:tabLst>
                <a:tab pos="1544638" algn="l"/>
                <a:tab pos="2452688" algn="ctr"/>
                <a:tab pos="3767138" algn="ctr"/>
                <a:tab pos="5022850" algn="ctr"/>
              </a:tabLst>
            </a:pPr>
            <a:endParaRPr lang="en-US" altLang="en-US" sz="800" dirty="0" smtClean="0"/>
          </a:p>
          <a:p>
            <a:pPr>
              <a:tabLst>
                <a:tab pos="1544638" algn="l"/>
                <a:tab pos="2452688" algn="ctr"/>
                <a:tab pos="3767138" algn="ctr"/>
                <a:tab pos="5022850" algn="ctr"/>
              </a:tabLst>
            </a:pPr>
            <a:r>
              <a:rPr lang="en-US" altLang="en-US" dirty="0" smtClean="0"/>
              <a:t>Can request for (0,2,0) by </a:t>
            </a:r>
            <a:r>
              <a:rPr lang="en-US" altLang="en-US" b="1" i="1" dirty="0" smtClean="0"/>
              <a:t>P</a:t>
            </a:r>
            <a:r>
              <a:rPr lang="en-US" altLang="en-US" b="1" baseline="-25000" dirty="0" smtClean="0"/>
              <a:t>0</a:t>
            </a:r>
            <a:r>
              <a:rPr lang="en-US" altLang="en-US" dirty="0" smtClean="0"/>
              <a:t> be granted?</a:t>
            </a:r>
          </a:p>
          <a:p>
            <a:pPr>
              <a:buFont typeface="Monotype Sorts" pitchFamily="-84" charset="2"/>
              <a:buNone/>
              <a:tabLst>
                <a:tab pos="1544638" algn="l"/>
                <a:tab pos="2452688" algn="ctr"/>
                <a:tab pos="3767138" algn="ctr"/>
                <a:tab pos="5022850" algn="ctr"/>
              </a:tabLst>
            </a:pPr>
            <a:endParaRPr lang="en-US" altLang="en-US" dirty="0" smtClean="0"/>
          </a:p>
        </p:txBody>
      </p:sp>
    </p:spTree>
    <p:extLst>
      <p:ext uri="{BB962C8B-B14F-4D97-AF65-F5344CB8AC3E}">
        <p14:creationId xmlns:p14="http://schemas.microsoft.com/office/powerpoint/2010/main" xmlns="" val="2521814041"/>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1141413" y="198438"/>
            <a:ext cx="7421562" cy="576262"/>
          </a:xfrm>
        </p:spPr>
        <p:txBody>
          <a:bodyPr>
            <a:normAutofit fontScale="90000"/>
          </a:bodyPr>
          <a:lstStyle/>
          <a:p>
            <a:pPr eaLnBrk="1" hangingPunct="1"/>
            <a:r>
              <a:rPr lang="en-US" altLang="en-US" smtClean="0"/>
              <a:t>Deadlock Detection</a:t>
            </a:r>
          </a:p>
        </p:txBody>
      </p:sp>
      <p:sp>
        <p:nvSpPr>
          <p:cNvPr id="36867" name="Rectangle 3"/>
          <p:cNvSpPr>
            <a:spLocks noGrp="1" noChangeArrowheads="1"/>
          </p:cNvSpPr>
          <p:nvPr>
            <p:ph type="body" idx="1"/>
          </p:nvPr>
        </p:nvSpPr>
        <p:spPr>
          <a:xfrm>
            <a:off x="901700" y="1233488"/>
            <a:ext cx="7391400" cy="4530725"/>
          </a:xfrm>
        </p:spPr>
        <p:txBody>
          <a:bodyPr/>
          <a:lstStyle/>
          <a:p>
            <a:r>
              <a:rPr lang="en-US" altLang="en-US" smtClean="0"/>
              <a:t>Allow system to enter deadlock state </a:t>
            </a:r>
            <a:br>
              <a:rPr lang="en-US" altLang="en-US" smtClean="0"/>
            </a:br>
            <a:endParaRPr lang="en-US" altLang="en-US" smtClean="0"/>
          </a:p>
          <a:p>
            <a:r>
              <a:rPr lang="en-US" altLang="en-US" smtClean="0"/>
              <a:t>Detection algorithm</a:t>
            </a:r>
            <a:br>
              <a:rPr lang="en-US" altLang="en-US" smtClean="0"/>
            </a:br>
            <a:endParaRPr lang="en-US" altLang="en-US" smtClean="0"/>
          </a:p>
          <a:p>
            <a:r>
              <a:rPr lang="en-US" altLang="en-US" smtClean="0"/>
              <a:t>Recovery scheme</a:t>
            </a:r>
          </a:p>
        </p:txBody>
      </p:sp>
    </p:spTree>
    <p:extLst>
      <p:ext uri="{BB962C8B-B14F-4D97-AF65-F5344CB8AC3E}">
        <p14:creationId xmlns:p14="http://schemas.microsoft.com/office/powerpoint/2010/main" xmlns="" val="237009756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76200" y="146049"/>
            <a:ext cx="9067800" cy="844551"/>
          </a:xfrm>
        </p:spPr>
        <p:txBody>
          <a:bodyPr>
            <a:noAutofit/>
          </a:bodyPr>
          <a:lstStyle/>
          <a:p>
            <a:pPr eaLnBrk="1" hangingPunct="1"/>
            <a:r>
              <a:rPr lang="en-US" altLang="en-US" sz="4000" dirty="0" smtClean="0"/>
              <a:t>Single Instance of Each Resource Type</a:t>
            </a:r>
          </a:p>
        </p:txBody>
      </p:sp>
      <p:sp>
        <p:nvSpPr>
          <p:cNvPr id="37891" name="Rectangle 3"/>
          <p:cNvSpPr>
            <a:spLocks noGrp="1" noChangeArrowheads="1"/>
          </p:cNvSpPr>
          <p:nvPr>
            <p:ph type="body" idx="1"/>
          </p:nvPr>
        </p:nvSpPr>
        <p:spPr>
          <a:xfrm>
            <a:off x="827088" y="1173163"/>
            <a:ext cx="7585075" cy="4511675"/>
          </a:xfrm>
        </p:spPr>
        <p:txBody>
          <a:bodyPr>
            <a:normAutofit fontScale="92500" lnSpcReduction="20000"/>
          </a:bodyPr>
          <a:lstStyle/>
          <a:p>
            <a:r>
              <a:rPr lang="en-US" altLang="en-US" smtClean="0"/>
              <a:t>Maintain </a:t>
            </a:r>
            <a:r>
              <a:rPr lang="en-US" altLang="en-US" b="1" smtClean="0">
                <a:solidFill>
                  <a:srgbClr val="3366FF"/>
                </a:solidFill>
              </a:rPr>
              <a:t>wait-for </a:t>
            </a:r>
            <a:r>
              <a:rPr lang="en-US" altLang="en-US" smtClean="0"/>
              <a:t>graph</a:t>
            </a:r>
          </a:p>
          <a:p>
            <a:pPr lvl="1"/>
            <a:r>
              <a:rPr lang="en-US" altLang="en-US" smtClean="0"/>
              <a:t>Nodes are processes</a:t>
            </a:r>
          </a:p>
          <a:p>
            <a:pPr lvl="1"/>
            <a:r>
              <a:rPr lang="en-US" altLang="en-US" b="1" i="1" smtClean="0"/>
              <a:t>P</a:t>
            </a:r>
            <a:r>
              <a:rPr lang="en-US" altLang="en-US" b="1" i="1" baseline="-25000" smtClean="0"/>
              <a:t>i</a:t>
            </a:r>
            <a:r>
              <a:rPr lang="en-US" altLang="en-US" b="1" smtClean="0"/>
              <a:t> </a:t>
            </a:r>
            <a:r>
              <a:rPr lang="en-US" altLang="en-US" b="1" smtClean="0">
                <a:sym typeface="Symbol" pitchFamily="18" charset="2"/>
              </a:rPr>
              <a:t> </a:t>
            </a:r>
            <a:r>
              <a:rPr lang="en-US" altLang="en-US" b="1" i="1" smtClean="0">
                <a:sym typeface="Symbol" pitchFamily="18" charset="2"/>
              </a:rPr>
              <a:t>P</a:t>
            </a:r>
            <a:r>
              <a:rPr lang="en-US" altLang="en-US" b="1" i="1" baseline="-25000" smtClean="0">
                <a:sym typeface="Symbol" pitchFamily="18" charset="2"/>
              </a:rPr>
              <a:t>j   </a:t>
            </a:r>
            <a:r>
              <a:rPr lang="en-US" altLang="en-US" smtClean="0">
                <a:sym typeface="Symbol" pitchFamily="18" charset="2"/>
              </a:rPr>
              <a:t>if </a:t>
            </a:r>
            <a:r>
              <a:rPr lang="en-US" altLang="en-US" b="1" i="1" smtClean="0">
                <a:sym typeface="Symbol" pitchFamily="18" charset="2"/>
              </a:rPr>
              <a:t>P</a:t>
            </a:r>
            <a:r>
              <a:rPr lang="en-US" altLang="en-US" b="1" i="1" baseline="-25000" smtClean="0">
                <a:sym typeface="Symbol" pitchFamily="18" charset="2"/>
              </a:rPr>
              <a:t>i</a:t>
            </a:r>
            <a:r>
              <a:rPr lang="en-US" altLang="en-US" i="1" smtClean="0">
                <a:sym typeface="Symbol" pitchFamily="18" charset="2"/>
              </a:rPr>
              <a:t> </a:t>
            </a:r>
            <a:r>
              <a:rPr lang="en-US" altLang="en-US" smtClean="0">
                <a:sym typeface="Symbol" pitchFamily="18" charset="2"/>
              </a:rPr>
              <a:t>is waiting for</a:t>
            </a:r>
            <a:r>
              <a:rPr lang="en-US" altLang="en-US" i="1" smtClean="0">
                <a:sym typeface="Symbol" pitchFamily="18" charset="2"/>
              </a:rPr>
              <a:t> </a:t>
            </a:r>
            <a:r>
              <a:rPr lang="en-US" altLang="en-US" b="1" i="1" smtClean="0">
                <a:sym typeface="Symbol" pitchFamily="18" charset="2"/>
              </a:rPr>
              <a:t>P</a:t>
            </a:r>
            <a:r>
              <a:rPr lang="en-US" altLang="en-US" b="1" i="1" baseline="-25000" smtClean="0">
                <a:sym typeface="Symbol" pitchFamily="18" charset="2"/>
              </a:rPr>
              <a:t>j</a:t>
            </a:r>
            <a:r>
              <a:rPr lang="en-US" altLang="en-US" b="1" i="1" smtClean="0">
                <a:sym typeface="Symbol" pitchFamily="18" charset="2"/>
              </a:rPr>
              <a:t/>
            </a:r>
            <a:br>
              <a:rPr lang="en-US" altLang="en-US" b="1" i="1" smtClean="0">
                <a:sym typeface="Symbol" pitchFamily="18" charset="2"/>
              </a:rPr>
            </a:br>
            <a:endParaRPr lang="en-US" altLang="en-US" b="1" i="1" smtClean="0">
              <a:sym typeface="Symbol" pitchFamily="18" charset="2"/>
            </a:endParaRPr>
          </a:p>
          <a:p>
            <a:r>
              <a:rPr lang="en-US" altLang="en-US" smtClean="0"/>
              <a:t>Periodically invoke an algorithm that searches for a cycle in the graph. If there is a cycle, there exists a deadlock</a:t>
            </a:r>
          </a:p>
          <a:p>
            <a:pPr>
              <a:buFont typeface="Monotype Sorts" pitchFamily="-84" charset="2"/>
              <a:buNone/>
            </a:pPr>
            <a:endParaRPr lang="en-US" altLang="en-US" smtClean="0"/>
          </a:p>
          <a:p>
            <a:r>
              <a:rPr lang="en-US" altLang="en-US" smtClean="0"/>
              <a:t>An algorithm to detect a cycle in a graph requires an order of</a:t>
            </a:r>
            <a:r>
              <a:rPr lang="en-US" altLang="en-US" i="1" smtClean="0"/>
              <a:t> </a:t>
            </a:r>
            <a:r>
              <a:rPr lang="en-US" altLang="en-US" b="1" i="1" smtClean="0"/>
              <a:t>n</a:t>
            </a:r>
            <a:r>
              <a:rPr lang="en-US" altLang="en-US" b="1" baseline="30000" smtClean="0"/>
              <a:t>2</a:t>
            </a:r>
            <a:r>
              <a:rPr lang="en-US" altLang="en-US" b="1" smtClean="0"/>
              <a:t> </a:t>
            </a:r>
            <a:r>
              <a:rPr lang="en-US" altLang="en-US" smtClean="0"/>
              <a:t>operations, where </a:t>
            </a:r>
            <a:r>
              <a:rPr lang="en-US" altLang="en-US" b="1" i="1" smtClean="0"/>
              <a:t>n</a:t>
            </a:r>
            <a:r>
              <a:rPr lang="en-US" altLang="en-US" smtClean="0"/>
              <a:t> is the number of vertices in the graph</a:t>
            </a:r>
          </a:p>
        </p:txBody>
      </p:sp>
    </p:spTree>
    <p:extLst>
      <p:ext uri="{BB962C8B-B14F-4D97-AF65-F5344CB8AC3E}">
        <p14:creationId xmlns:p14="http://schemas.microsoft.com/office/powerpoint/2010/main" xmlns="" val="207358118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7"/>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299455" y="1676400"/>
            <a:ext cx="6498320" cy="419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Rectangle 2"/>
          <p:cNvSpPr>
            <a:spLocks noGrp="1" noChangeArrowheads="1"/>
          </p:cNvSpPr>
          <p:nvPr>
            <p:ph type="title"/>
          </p:nvPr>
        </p:nvSpPr>
        <p:spPr>
          <a:xfrm>
            <a:off x="457200" y="228600"/>
            <a:ext cx="8229600" cy="1143000"/>
          </a:xfrm>
        </p:spPr>
        <p:txBody>
          <a:bodyPr>
            <a:noAutofit/>
          </a:bodyPr>
          <a:lstStyle/>
          <a:p>
            <a:pPr eaLnBrk="1" hangingPunct="1"/>
            <a:r>
              <a:rPr lang="en-US" altLang="en-US" sz="4000" dirty="0" smtClean="0"/>
              <a:t>Resource-Allocation Graph and  Wait-for Graph</a:t>
            </a:r>
          </a:p>
        </p:txBody>
      </p:sp>
    </p:spTree>
    <p:extLst>
      <p:ext uri="{BB962C8B-B14F-4D97-AF65-F5344CB8AC3E}">
        <p14:creationId xmlns:p14="http://schemas.microsoft.com/office/powerpoint/2010/main" xmlns="" val="233643598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228600" y="161925"/>
            <a:ext cx="8763000" cy="628650"/>
          </a:xfrm>
        </p:spPr>
        <p:txBody>
          <a:bodyPr>
            <a:normAutofit fontScale="90000"/>
          </a:bodyPr>
          <a:lstStyle/>
          <a:p>
            <a:pPr eaLnBrk="1" hangingPunct="1"/>
            <a:r>
              <a:rPr lang="en-US" altLang="en-US" dirty="0" smtClean="0"/>
              <a:t>Several Instances of a Resource Type</a:t>
            </a:r>
          </a:p>
        </p:txBody>
      </p:sp>
      <p:sp>
        <p:nvSpPr>
          <p:cNvPr id="39939" name="Rectangle 3"/>
          <p:cNvSpPr>
            <a:spLocks noGrp="1" noChangeArrowheads="1"/>
          </p:cNvSpPr>
          <p:nvPr>
            <p:ph type="body" idx="1"/>
          </p:nvPr>
        </p:nvSpPr>
        <p:spPr>
          <a:xfrm>
            <a:off x="882650" y="1187450"/>
            <a:ext cx="7015163" cy="3851275"/>
          </a:xfrm>
        </p:spPr>
        <p:txBody>
          <a:bodyPr>
            <a:normAutofit fontScale="85000" lnSpcReduction="10000"/>
          </a:bodyPr>
          <a:lstStyle/>
          <a:p>
            <a:r>
              <a:rPr lang="en-US" altLang="en-US" b="1" smtClean="0">
                <a:solidFill>
                  <a:srgbClr val="000000"/>
                </a:solidFill>
              </a:rPr>
              <a:t>Available</a:t>
            </a:r>
            <a:r>
              <a:rPr lang="en-US" altLang="en-US" i="1" smtClean="0"/>
              <a:t>:</a:t>
            </a:r>
            <a:r>
              <a:rPr lang="en-US" altLang="en-US" smtClean="0"/>
              <a:t>  A vector of length </a:t>
            </a:r>
            <a:r>
              <a:rPr lang="en-US" altLang="en-US" b="1" i="1" smtClean="0"/>
              <a:t>m</a:t>
            </a:r>
            <a:r>
              <a:rPr lang="en-US" altLang="en-US" smtClean="0"/>
              <a:t> indicates the number of available resources of each type</a:t>
            </a:r>
          </a:p>
          <a:p>
            <a:r>
              <a:rPr lang="en-US" altLang="en-US" b="1" smtClean="0">
                <a:solidFill>
                  <a:srgbClr val="000000"/>
                </a:solidFill>
              </a:rPr>
              <a:t>Allocation</a:t>
            </a:r>
            <a:r>
              <a:rPr lang="en-US" altLang="en-US" i="1" smtClean="0"/>
              <a:t>:</a:t>
            </a:r>
            <a:r>
              <a:rPr lang="en-US" altLang="en-US" smtClean="0"/>
              <a:t>  An </a:t>
            </a:r>
            <a:r>
              <a:rPr lang="en-US" altLang="en-US" b="1" i="1" smtClean="0"/>
              <a:t>n </a:t>
            </a:r>
            <a:r>
              <a:rPr lang="en-US" altLang="en-US" b="1" smtClean="0"/>
              <a:t>x</a:t>
            </a:r>
            <a:r>
              <a:rPr lang="en-US" altLang="en-US" b="1" i="1" smtClean="0"/>
              <a:t> m</a:t>
            </a:r>
            <a:r>
              <a:rPr lang="en-US" altLang="en-US" b="1" smtClean="0"/>
              <a:t> </a:t>
            </a:r>
            <a:r>
              <a:rPr lang="en-US" altLang="en-US" smtClean="0"/>
              <a:t>matrix defines the number of resources of each type currently allocated to each process</a:t>
            </a:r>
          </a:p>
          <a:p>
            <a:r>
              <a:rPr lang="en-US" altLang="en-US" b="1" smtClean="0">
                <a:solidFill>
                  <a:srgbClr val="000000"/>
                </a:solidFill>
              </a:rPr>
              <a:t>Request</a:t>
            </a:r>
            <a:r>
              <a:rPr lang="en-US" altLang="en-US" i="1" smtClean="0"/>
              <a:t>:</a:t>
            </a:r>
            <a:r>
              <a:rPr lang="en-US" altLang="en-US" smtClean="0"/>
              <a:t>  An </a:t>
            </a:r>
            <a:r>
              <a:rPr lang="en-US" altLang="en-US" b="1" i="1" smtClean="0"/>
              <a:t>n </a:t>
            </a:r>
            <a:r>
              <a:rPr lang="en-US" altLang="en-US" b="1" smtClean="0"/>
              <a:t>x</a:t>
            </a:r>
            <a:r>
              <a:rPr lang="en-US" altLang="en-US" b="1" i="1" smtClean="0"/>
              <a:t> m</a:t>
            </a:r>
            <a:r>
              <a:rPr lang="en-US" altLang="en-US" b="1" smtClean="0"/>
              <a:t> </a:t>
            </a:r>
            <a:r>
              <a:rPr lang="en-US" altLang="en-US" smtClean="0"/>
              <a:t>matrix indicates the current request  of each process.  If </a:t>
            </a:r>
            <a:r>
              <a:rPr lang="en-US" altLang="en-US" b="1" i="1" smtClean="0"/>
              <a:t>Request </a:t>
            </a:r>
            <a:r>
              <a:rPr lang="en-US" altLang="en-US" b="1" smtClean="0"/>
              <a:t>[</a:t>
            </a:r>
            <a:r>
              <a:rPr lang="en-US" altLang="en-US" b="1" i="1" smtClean="0"/>
              <a:t>i</a:t>
            </a:r>
            <a:r>
              <a:rPr lang="en-US" altLang="en-US" b="1" smtClean="0"/>
              <a:t>][</a:t>
            </a:r>
            <a:r>
              <a:rPr lang="en-US" altLang="en-US" b="1" i="1" smtClean="0"/>
              <a:t>j</a:t>
            </a:r>
            <a:r>
              <a:rPr lang="en-US" altLang="en-US" b="1" smtClean="0"/>
              <a:t>] = </a:t>
            </a:r>
            <a:r>
              <a:rPr lang="en-US" altLang="en-US" b="1" i="1" smtClean="0"/>
              <a:t>k</a:t>
            </a:r>
            <a:r>
              <a:rPr lang="en-US" altLang="en-US" smtClean="0"/>
              <a:t>, then process</a:t>
            </a:r>
            <a:r>
              <a:rPr lang="en-US" altLang="en-US" i="1" smtClean="0"/>
              <a:t> </a:t>
            </a:r>
            <a:r>
              <a:rPr lang="en-US" altLang="en-US" b="1" i="1" smtClean="0"/>
              <a:t>P</a:t>
            </a:r>
            <a:r>
              <a:rPr lang="en-US" altLang="en-US" b="1" i="1" baseline="-25000" smtClean="0"/>
              <a:t>i</a:t>
            </a:r>
            <a:r>
              <a:rPr lang="en-US" altLang="en-US" smtClean="0"/>
              <a:t> is requesting</a:t>
            </a:r>
            <a:r>
              <a:rPr lang="en-US" altLang="en-US" i="1" smtClean="0"/>
              <a:t> </a:t>
            </a:r>
            <a:r>
              <a:rPr lang="en-US" altLang="en-US" b="1" i="1" smtClean="0"/>
              <a:t>k</a:t>
            </a:r>
            <a:r>
              <a:rPr lang="en-US" altLang="en-US" smtClean="0"/>
              <a:t> more instances of resource type </a:t>
            </a:r>
            <a:r>
              <a:rPr lang="en-US" altLang="en-US" b="1" i="1" smtClean="0"/>
              <a:t>R</a:t>
            </a:r>
            <a:r>
              <a:rPr lang="en-US" altLang="en-US" b="1" i="1" baseline="-25000" smtClean="0"/>
              <a:t>j</a:t>
            </a:r>
            <a:r>
              <a:rPr lang="en-US" altLang="en-US" smtClean="0"/>
              <a:t>.</a:t>
            </a:r>
          </a:p>
        </p:txBody>
      </p:sp>
    </p:spTree>
    <p:extLst>
      <p:ext uri="{BB962C8B-B14F-4D97-AF65-F5344CB8AC3E}">
        <p14:creationId xmlns:p14="http://schemas.microsoft.com/office/powerpoint/2010/main" xmlns="" val="126714184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787400" y="152400"/>
            <a:ext cx="7899400" cy="576263"/>
          </a:xfrm>
        </p:spPr>
        <p:txBody>
          <a:bodyPr>
            <a:normAutofit fontScale="90000"/>
          </a:bodyPr>
          <a:lstStyle/>
          <a:p>
            <a:pPr eaLnBrk="1" hangingPunct="1"/>
            <a:r>
              <a:rPr lang="en-US" altLang="en-US" smtClean="0"/>
              <a:t>Detection Algorithm</a:t>
            </a:r>
          </a:p>
        </p:txBody>
      </p:sp>
      <p:sp>
        <p:nvSpPr>
          <p:cNvPr id="40963" name="Rectangle 3"/>
          <p:cNvSpPr>
            <a:spLocks noGrp="1" noChangeArrowheads="1"/>
          </p:cNvSpPr>
          <p:nvPr>
            <p:ph type="body" idx="1"/>
          </p:nvPr>
        </p:nvSpPr>
        <p:spPr>
          <a:xfrm>
            <a:off x="995363" y="1233488"/>
            <a:ext cx="7753350" cy="4530725"/>
          </a:xfrm>
        </p:spPr>
        <p:txBody>
          <a:bodyPr>
            <a:normAutofit fontScale="92500" lnSpcReduction="20000"/>
          </a:bodyPr>
          <a:lstStyle/>
          <a:p>
            <a:pPr>
              <a:buFont typeface="Monotype Sorts" pitchFamily="-84" charset="2"/>
              <a:buNone/>
            </a:pPr>
            <a:r>
              <a:rPr lang="en-US" altLang="en-US" dirty="0" smtClean="0"/>
              <a:t>1.	Let </a:t>
            </a:r>
            <a:r>
              <a:rPr lang="en-US" altLang="en-US" b="1" i="1" dirty="0" smtClean="0"/>
              <a:t>Work</a:t>
            </a:r>
            <a:r>
              <a:rPr lang="en-US" altLang="en-US" dirty="0" smtClean="0"/>
              <a:t> and </a:t>
            </a:r>
            <a:r>
              <a:rPr lang="en-US" altLang="en-US" b="1" i="1" dirty="0" smtClean="0"/>
              <a:t>Finish</a:t>
            </a:r>
            <a:r>
              <a:rPr lang="en-US" altLang="en-US" dirty="0" smtClean="0"/>
              <a:t> be vectors of length </a:t>
            </a:r>
            <a:r>
              <a:rPr lang="en-US" altLang="en-US" b="1" i="1" dirty="0" smtClean="0"/>
              <a:t>m</a:t>
            </a:r>
            <a:r>
              <a:rPr lang="en-US" altLang="en-US" dirty="0" smtClean="0"/>
              <a:t> and </a:t>
            </a:r>
            <a:r>
              <a:rPr lang="en-US" altLang="en-US" b="1" i="1" dirty="0" smtClean="0"/>
              <a:t>n</a:t>
            </a:r>
            <a:r>
              <a:rPr lang="en-US" altLang="en-US" dirty="0" smtClean="0"/>
              <a:t>, respectively Initialize:</a:t>
            </a:r>
          </a:p>
          <a:p>
            <a:pPr marL="850900" lvl="1" indent="-393700">
              <a:buFont typeface="Monotype Sorts" pitchFamily="-84" charset="2"/>
              <a:buNone/>
            </a:pPr>
            <a:r>
              <a:rPr lang="en-US" altLang="en-US" dirty="0" smtClean="0"/>
              <a:t>(a) </a:t>
            </a:r>
            <a:r>
              <a:rPr lang="en-US" altLang="en-US" b="1" i="1" dirty="0" smtClean="0"/>
              <a:t>Work</a:t>
            </a:r>
            <a:r>
              <a:rPr lang="en-US" altLang="en-US" b="1" dirty="0" smtClean="0"/>
              <a:t> = </a:t>
            </a:r>
            <a:r>
              <a:rPr lang="en-US" altLang="en-US" b="1" i="1" dirty="0" smtClean="0"/>
              <a:t>Available</a:t>
            </a:r>
            <a:endParaRPr lang="en-US" altLang="en-US" b="1" dirty="0" smtClean="0"/>
          </a:p>
          <a:p>
            <a:pPr marL="850900" lvl="1" indent="-393700">
              <a:buFont typeface="Monotype Sorts" pitchFamily="-84" charset="2"/>
              <a:buNone/>
            </a:pPr>
            <a:r>
              <a:rPr lang="en-US" altLang="en-US" dirty="0" smtClean="0"/>
              <a:t>(b)	For </a:t>
            </a:r>
            <a:r>
              <a:rPr lang="en-US" altLang="en-US" b="1" i="1" dirty="0" err="1" smtClean="0"/>
              <a:t>i</a:t>
            </a:r>
            <a:r>
              <a:rPr lang="en-US" altLang="en-US" b="1" dirty="0" smtClean="0"/>
              <a:t> = 1,2, …,</a:t>
            </a:r>
            <a:r>
              <a:rPr lang="en-US" altLang="en-US" b="1" i="1" dirty="0" smtClean="0"/>
              <a:t> n</a:t>
            </a:r>
            <a:r>
              <a:rPr lang="en-US" altLang="en-US" dirty="0" smtClean="0"/>
              <a:t>, if </a:t>
            </a:r>
            <a:r>
              <a:rPr lang="en-US" altLang="en-US" b="1" i="1" dirty="0" err="1" smtClean="0"/>
              <a:t>Allocation</a:t>
            </a:r>
            <a:r>
              <a:rPr lang="en-US" altLang="en-US" b="1" i="1" baseline="-25000" dirty="0" err="1" smtClean="0"/>
              <a:t>i</a:t>
            </a:r>
            <a:r>
              <a:rPr lang="en-US" altLang="en-US" b="1" dirty="0" smtClean="0"/>
              <a:t> </a:t>
            </a:r>
            <a:r>
              <a:rPr lang="en-US" altLang="en-US" b="1" dirty="0" smtClean="0">
                <a:sym typeface="Symbol" pitchFamily="18" charset="2"/>
              </a:rPr>
              <a:t> 0</a:t>
            </a:r>
            <a:r>
              <a:rPr lang="en-US" altLang="en-US" dirty="0" smtClean="0">
                <a:sym typeface="Symbol" pitchFamily="18" charset="2"/>
              </a:rPr>
              <a:t>, then </a:t>
            </a:r>
            <a:br>
              <a:rPr lang="en-US" altLang="en-US" dirty="0" smtClean="0">
                <a:sym typeface="Symbol" pitchFamily="18" charset="2"/>
              </a:rPr>
            </a:br>
            <a:r>
              <a:rPr lang="en-US" altLang="en-US" b="1" i="1" dirty="0" smtClean="0">
                <a:sym typeface="Symbol" pitchFamily="18" charset="2"/>
              </a:rPr>
              <a:t>Finish</a:t>
            </a:r>
            <a:r>
              <a:rPr lang="en-US" altLang="en-US" b="1" dirty="0" smtClean="0">
                <a:sym typeface="Symbol" pitchFamily="18" charset="2"/>
              </a:rPr>
              <a:t>[</a:t>
            </a:r>
            <a:r>
              <a:rPr lang="en-US" altLang="en-US" b="1" dirty="0" err="1" smtClean="0">
                <a:sym typeface="Symbol" pitchFamily="18" charset="2"/>
              </a:rPr>
              <a:t>i</a:t>
            </a:r>
            <a:r>
              <a:rPr lang="en-US" altLang="en-US" b="1" dirty="0" smtClean="0">
                <a:sym typeface="Symbol" pitchFamily="18" charset="2"/>
              </a:rPr>
              <a:t>] </a:t>
            </a:r>
            <a:r>
              <a:rPr lang="en-US" altLang="en-US" b="1" i="1" dirty="0" smtClean="0">
                <a:sym typeface="Symbol" pitchFamily="18" charset="2"/>
              </a:rPr>
              <a:t>= false</a:t>
            </a:r>
            <a:r>
              <a:rPr lang="en-US" altLang="en-US" dirty="0" smtClean="0">
                <a:sym typeface="Symbol" pitchFamily="18" charset="2"/>
              </a:rPr>
              <a:t>; otherwise, </a:t>
            </a:r>
            <a:r>
              <a:rPr lang="en-US" altLang="en-US" b="1" i="1" dirty="0" smtClean="0">
                <a:sym typeface="Symbol" pitchFamily="18" charset="2"/>
              </a:rPr>
              <a:t>Finish</a:t>
            </a:r>
            <a:r>
              <a:rPr lang="en-US" altLang="en-US" b="1" dirty="0" smtClean="0">
                <a:sym typeface="Symbol" pitchFamily="18" charset="2"/>
              </a:rPr>
              <a:t>[</a:t>
            </a:r>
            <a:r>
              <a:rPr lang="en-US" altLang="en-US" b="1" dirty="0" err="1" smtClean="0">
                <a:sym typeface="Symbol" pitchFamily="18" charset="2"/>
              </a:rPr>
              <a:t>i</a:t>
            </a:r>
            <a:r>
              <a:rPr lang="en-US" altLang="en-US" b="1" dirty="0" smtClean="0">
                <a:sym typeface="Symbol" pitchFamily="18" charset="2"/>
              </a:rPr>
              <a:t>] = </a:t>
            </a:r>
            <a:r>
              <a:rPr lang="en-US" altLang="en-US" b="1" i="1" dirty="0" smtClean="0">
                <a:sym typeface="Symbol" pitchFamily="18" charset="2"/>
              </a:rPr>
              <a:t>true</a:t>
            </a:r>
          </a:p>
          <a:p>
            <a:pPr marL="850900" lvl="1" indent="-393700">
              <a:buFont typeface="Monotype Sorts" pitchFamily="-84" charset="2"/>
              <a:buNone/>
            </a:pPr>
            <a:endParaRPr lang="en-US" altLang="en-US" dirty="0" smtClean="0">
              <a:sym typeface="Symbol" pitchFamily="18" charset="2"/>
            </a:endParaRPr>
          </a:p>
          <a:p>
            <a:pPr>
              <a:buFont typeface="Monotype Sorts" pitchFamily="-84" charset="2"/>
              <a:buNone/>
            </a:pPr>
            <a:r>
              <a:rPr lang="en-US" altLang="en-US" dirty="0" smtClean="0"/>
              <a:t>2.	Find an index </a:t>
            </a:r>
            <a:r>
              <a:rPr lang="en-US" altLang="en-US" b="1" i="1" dirty="0" err="1" smtClean="0"/>
              <a:t>i</a:t>
            </a:r>
            <a:r>
              <a:rPr lang="en-US" altLang="en-US" i="1" dirty="0" smtClean="0"/>
              <a:t> </a:t>
            </a:r>
            <a:r>
              <a:rPr lang="en-US" altLang="en-US" dirty="0" smtClean="0"/>
              <a:t>such that both:</a:t>
            </a:r>
          </a:p>
          <a:p>
            <a:pPr marL="850900" lvl="1" indent="-393700">
              <a:buFont typeface="Monotype Sorts" pitchFamily="-84" charset="2"/>
              <a:buNone/>
            </a:pPr>
            <a:r>
              <a:rPr lang="en-US" altLang="en-US" dirty="0" smtClean="0"/>
              <a:t>(a)	</a:t>
            </a:r>
            <a:r>
              <a:rPr lang="en-US" altLang="en-US" b="1" i="1" dirty="0" smtClean="0"/>
              <a:t>Finish</a:t>
            </a:r>
            <a:r>
              <a:rPr lang="en-US" altLang="en-US" b="1" dirty="0" smtClean="0"/>
              <a:t>[</a:t>
            </a:r>
            <a:r>
              <a:rPr lang="en-US" altLang="en-US" b="1" i="1" dirty="0" err="1" smtClean="0"/>
              <a:t>i</a:t>
            </a:r>
            <a:r>
              <a:rPr lang="en-US" altLang="en-US" b="1" dirty="0" smtClean="0"/>
              <a:t>] == </a:t>
            </a:r>
            <a:r>
              <a:rPr lang="en-US" altLang="en-US" b="1" i="1" dirty="0" smtClean="0"/>
              <a:t>false</a:t>
            </a:r>
            <a:endParaRPr lang="en-US" altLang="en-US" b="1" dirty="0" smtClean="0"/>
          </a:p>
          <a:p>
            <a:pPr marL="850900" lvl="1" indent="-393700">
              <a:buFont typeface="Monotype Sorts" pitchFamily="-84" charset="2"/>
              <a:buNone/>
            </a:pPr>
            <a:r>
              <a:rPr lang="en-US" altLang="en-US" dirty="0" smtClean="0"/>
              <a:t>(b)	</a:t>
            </a:r>
            <a:r>
              <a:rPr lang="en-US" altLang="en-US" b="1" i="1" dirty="0" err="1" smtClean="0"/>
              <a:t>Request</a:t>
            </a:r>
            <a:r>
              <a:rPr lang="en-US" altLang="en-US" b="1" i="1" baseline="-25000" dirty="0" err="1" smtClean="0"/>
              <a:t>i</a:t>
            </a:r>
            <a:r>
              <a:rPr lang="en-US" altLang="en-US" b="1" dirty="0" smtClean="0"/>
              <a:t> </a:t>
            </a:r>
            <a:r>
              <a:rPr lang="en-US" altLang="en-US" b="1" dirty="0" smtClean="0">
                <a:sym typeface="Symbol" pitchFamily="18" charset="2"/>
              </a:rPr>
              <a:t> </a:t>
            </a:r>
            <a:r>
              <a:rPr lang="en-US" altLang="en-US" b="1" i="1" dirty="0" smtClean="0">
                <a:sym typeface="Symbol" pitchFamily="18" charset="2"/>
              </a:rPr>
              <a:t>Work</a:t>
            </a:r>
            <a:br>
              <a:rPr lang="en-US" altLang="en-US" b="1" i="1" dirty="0" smtClean="0">
                <a:sym typeface="Symbol" pitchFamily="18" charset="2"/>
              </a:rPr>
            </a:br>
            <a:endParaRPr lang="en-US" altLang="en-US" b="1" dirty="0" smtClean="0">
              <a:sym typeface="Symbol" pitchFamily="18" charset="2"/>
            </a:endParaRPr>
          </a:p>
          <a:p>
            <a:pPr marL="850900" lvl="1" indent="-393700">
              <a:buFont typeface="Monotype Sorts" pitchFamily="-84" charset="2"/>
              <a:buNone/>
            </a:pPr>
            <a:r>
              <a:rPr lang="en-US" altLang="en-US" dirty="0" smtClean="0">
                <a:sym typeface="Symbol" pitchFamily="18" charset="2"/>
              </a:rPr>
              <a:t>If no such </a:t>
            </a:r>
            <a:r>
              <a:rPr lang="en-US" altLang="en-US" b="1" i="1" dirty="0" err="1" smtClean="0">
                <a:sym typeface="Symbol" pitchFamily="18" charset="2"/>
              </a:rPr>
              <a:t>i</a:t>
            </a:r>
            <a:r>
              <a:rPr lang="en-US" altLang="en-US" b="1" dirty="0" smtClean="0">
                <a:sym typeface="Symbol" pitchFamily="18" charset="2"/>
              </a:rPr>
              <a:t> </a:t>
            </a:r>
            <a:r>
              <a:rPr lang="en-US" altLang="en-US" dirty="0" smtClean="0">
                <a:sym typeface="Symbol" pitchFamily="18" charset="2"/>
              </a:rPr>
              <a:t>exists, go to step 4</a:t>
            </a:r>
            <a:endParaRPr lang="en-US" altLang="en-US" dirty="0" smtClean="0"/>
          </a:p>
        </p:txBody>
      </p:sp>
    </p:spTree>
    <p:extLst>
      <p:ext uri="{BB962C8B-B14F-4D97-AF65-F5344CB8AC3E}">
        <p14:creationId xmlns:p14="http://schemas.microsoft.com/office/powerpoint/2010/main" xmlns="" val="22880081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1128713" y="214313"/>
            <a:ext cx="7558087" cy="576262"/>
          </a:xfrm>
        </p:spPr>
        <p:txBody>
          <a:bodyPr>
            <a:normAutofit fontScale="90000"/>
          </a:bodyPr>
          <a:lstStyle/>
          <a:p>
            <a:pPr eaLnBrk="1" hangingPunct="1"/>
            <a:r>
              <a:rPr lang="en-US" altLang="en-US" smtClean="0"/>
              <a:t>Detection Algorithm (Cont.)</a:t>
            </a:r>
          </a:p>
        </p:txBody>
      </p:sp>
      <p:sp>
        <p:nvSpPr>
          <p:cNvPr id="41987" name="Rectangle 3"/>
          <p:cNvSpPr>
            <a:spLocks noGrp="1" noChangeArrowheads="1"/>
          </p:cNvSpPr>
          <p:nvPr>
            <p:ph type="body" idx="1"/>
          </p:nvPr>
        </p:nvSpPr>
        <p:spPr>
          <a:xfrm>
            <a:off x="947738" y="1171575"/>
            <a:ext cx="7218362" cy="2562225"/>
          </a:xfrm>
        </p:spPr>
        <p:txBody>
          <a:bodyPr>
            <a:normAutofit fontScale="77500" lnSpcReduction="20000"/>
          </a:bodyPr>
          <a:lstStyle/>
          <a:p>
            <a:pPr>
              <a:lnSpc>
                <a:spcPct val="90000"/>
              </a:lnSpc>
              <a:buFont typeface="Monotype Sorts" pitchFamily="-84" charset="2"/>
              <a:buNone/>
            </a:pPr>
            <a:r>
              <a:rPr lang="en-US" altLang="en-US" dirty="0" smtClean="0"/>
              <a:t>3.	</a:t>
            </a:r>
            <a:r>
              <a:rPr lang="en-US" altLang="en-US" sz="3400" b="1" i="1" dirty="0" smtClean="0"/>
              <a:t>Work</a:t>
            </a:r>
            <a:r>
              <a:rPr lang="en-US" altLang="en-US" sz="3400" b="1" dirty="0" smtClean="0"/>
              <a:t> = </a:t>
            </a:r>
            <a:r>
              <a:rPr lang="en-US" altLang="en-US" sz="3400" b="1" i="1" dirty="0" smtClean="0"/>
              <a:t>Work</a:t>
            </a:r>
            <a:r>
              <a:rPr lang="en-US" altLang="en-US" sz="3400" b="1" dirty="0" smtClean="0"/>
              <a:t> + </a:t>
            </a:r>
            <a:r>
              <a:rPr lang="en-US" altLang="en-US" sz="3400" b="1" i="1" dirty="0" err="1" smtClean="0"/>
              <a:t>Allocation</a:t>
            </a:r>
            <a:r>
              <a:rPr lang="en-US" altLang="en-US" sz="3400" b="1" i="1" baseline="-25000" dirty="0" err="1" smtClean="0"/>
              <a:t>i</a:t>
            </a:r>
            <a:r>
              <a:rPr lang="en-US" altLang="en-US" sz="3400" b="1" dirty="0" smtClean="0"/>
              <a:t/>
            </a:r>
            <a:br>
              <a:rPr lang="en-US" altLang="en-US" sz="3400" b="1" dirty="0" smtClean="0"/>
            </a:br>
            <a:r>
              <a:rPr lang="en-US" altLang="en-US" sz="3400" b="1" i="1" dirty="0" smtClean="0"/>
              <a:t>Finish</a:t>
            </a:r>
            <a:r>
              <a:rPr lang="en-US" altLang="en-US" sz="3400" b="1" dirty="0" smtClean="0"/>
              <a:t>[</a:t>
            </a:r>
            <a:r>
              <a:rPr lang="en-US" altLang="en-US" sz="3400" b="1" i="1" dirty="0" err="1" smtClean="0"/>
              <a:t>i</a:t>
            </a:r>
            <a:r>
              <a:rPr lang="en-US" altLang="en-US" sz="3400" b="1" dirty="0" smtClean="0"/>
              <a:t>] = </a:t>
            </a:r>
            <a:r>
              <a:rPr lang="en-US" altLang="en-US" sz="3400" b="1" i="1" dirty="0" smtClean="0"/>
              <a:t>true</a:t>
            </a:r>
            <a:r>
              <a:rPr lang="en-US" altLang="en-US" sz="3400" b="1" dirty="0" smtClean="0"/>
              <a:t/>
            </a:r>
            <a:br>
              <a:rPr lang="en-US" altLang="en-US" sz="3400" b="1" dirty="0" smtClean="0"/>
            </a:br>
            <a:r>
              <a:rPr lang="en-US" altLang="en-US" sz="3400" dirty="0" smtClean="0"/>
              <a:t>go to step 2</a:t>
            </a:r>
            <a:br>
              <a:rPr lang="en-US" altLang="en-US" sz="3400" dirty="0" smtClean="0"/>
            </a:br>
            <a:endParaRPr lang="en-US" altLang="en-US" sz="3400" dirty="0" smtClean="0"/>
          </a:p>
          <a:p>
            <a:pPr>
              <a:lnSpc>
                <a:spcPct val="90000"/>
              </a:lnSpc>
              <a:buFont typeface="Monotype Sorts" pitchFamily="-84" charset="2"/>
              <a:buNone/>
            </a:pPr>
            <a:r>
              <a:rPr lang="en-US" altLang="en-US" sz="3400" dirty="0" smtClean="0"/>
              <a:t>4.	If </a:t>
            </a:r>
            <a:r>
              <a:rPr lang="en-US" altLang="en-US" sz="3400" b="1" i="1" dirty="0" smtClean="0"/>
              <a:t>Finish[</a:t>
            </a:r>
            <a:r>
              <a:rPr lang="en-US" altLang="en-US" sz="3400" b="1" i="1" dirty="0" err="1" smtClean="0"/>
              <a:t>i</a:t>
            </a:r>
            <a:r>
              <a:rPr lang="en-US" altLang="en-US" sz="3400" b="1" i="1" dirty="0" smtClean="0"/>
              <a:t>] == false</a:t>
            </a:r>
            <a:r>
              <a:rPr lang="en-US" altLang="en-US" sz="3400" dirty="0" smtClean="0"/>
              <a:t>, for some </a:t>
            </a:r>
            <a:r>
              <a:rPr lang="en-US" altLang="en-US" sz="3400" b="1" i="1" dirty="0" err="1" smtClean="0"/>
              <a:t>i</a:t>
            </a:r>
            <a:r>
              <a:rPr lang="en-US" altLang="en-US" sz="3400" dirty="0" smtClean="0"/>
              <a:t>, 1 </a:t>
            </a:r>
            <a:r>
              <a:rPr lang="en-US" altLang="en-US" sz="3400" dirty="0" smtClean="0">
                <a:sym typeface="Symbol" pitchFamily="18" charset="2"/>
              </a:rPr>
              <a:t> </a:t>
            </a:r>
            <a:r>
              <a:rPr lang="en-US" altLang="en-US" sz="3400" b="1" i="1" dirty="0" err="1" smtClean="0">
                <a:sym typeface="Symbol" pitchFamily="18" charset="2"/>
              </a:rPr>
              <a:t>i</a:t>
            </a:r>
            <a:r>
              <a:rPr lang="en-US" altLang="en-US" sz="3400" dirty="0" smtClean="0">
                <a:sym typeface="Symbol" pitchFamily="18" charset="2"/>
              </a:rPr>
              <a:t>   </a:t>
            </a:r>
            <a:r>
              <a:rPr lang="en-US" altLang="en-US" sz="3400" b="1" i="1" dirty="0" smtClean="0">
                <a:sym typeface="Symbol" pitchFamily="18" charset="2"/>
              </a:rPr>
              <a:t>n</a:t>
            </a:r>
            <a:r>
              <a:rPr lang="en-US" altLang="en-US" sz="3400" dirty="0" smtClean="0">
                <a:sym typeface="Symbol" pitchFamily="18" charset="2"/>
              </a:rPr>
              <a:t>, then the system is in deadlock state. Moreover, if </a:t>
            </a:r>
            <a:r>
              <a:rPr lang="en-US" altLang="en-US" sz="3400" b="1" i="1" dirty="0" smtClean="0">
                <a:sym typeface="Symbol" pitchFamily="18" charset="2"/>
              </a:rPr>
              <a:t>Finish</a:t>
            </a:r>
            <a:r>
              <a:rPr lang="en-US" altLang="en-US" sz="3400" b="1" dirty="0" smtClean="0">
                <a:sym typeface="Symbol" pitchFamily="18" charset="2"/>
              </a:rPr>
              <a:t>[</a:t>
            </a:r>
            <a:r>
              <a:rPr lang="en-US" altLang="en-US" sz="3400" b="1" i="1" dirty="0" err="1" smtClean="0">
                <a:sym typeface="Symbol" pitchFamily="18" charset="2"/>
              </a:rPr>
              <a:t>i</a:t>
            </a:r>
            <a:r>
              <a:rPr lang="en-US" altLang="en-US" sz="3400" b="1" dirty="0" smtClean="0">
                <a:sym typeface="Symbol" pitchFamily="18" charset="2"/>
              </a:rPr>
              <a:t>] == </a:t>
            </a:r>
            <a:r>
              <a:rPr lang="en-US" altLang="en-US" sz="3400" b="1" i="1" dirty="0" smtClean="0">
                <a:sym typeface="Symbol" pitchFamily="18" charset="2"/>
              </a:rPr>
              <a:t>false</a:t>
            </a:r>
            <a:r>
              <a:rPr lang="en-US" altLang="en-US" sz="3400" dirty="0" smtClean="0">
                <a:sym typeface="Symbol" pitchFamily="18" charset="2"/>
              </a:rPr>
              <a:t>, then </a:t>
            </a:r>
            <a:r>
              <a:rPr lang="en-US" altLang="en-US" sz="3400" b="1" i="1" dirty="0" smtClean="0">
                <a:sym typeface="Symbol" pitchFamily="18" charset="2"/>
              </a:rPr>
              <a:t>P</a:t>
            </a:r>
            <a:r>
              <a:rPr lang="en-US" altLang="en-US" sz="3400" b="1" i="1" baseline="-25000" dirty="0" smtClean="0">
                <a:sym typeface="Symbol" pitchFamily="18" charset="2"/>
              </a:rPr>
              <a:t>i</a:t>
            </a:r>
            <a:r>
              <a:rPr lang="en-US" altLang="en-US" sz="3400" dirty="0" smtClean="0">
                <a:sym typeface="Symbol" pitchFamily="18" charset="2"/>
              </a:rPr>
              <a:t> is deadlocked</a:t>
            </a:r>
          </a:p>
          <a:p>
            <a:pPr>
              <a:lnSpc>
                <a:spcPct val="90000"/>
              </a:lnSpc>
              <a:buFont typeface="Monotype Sorts" pitchFamily="-84" charset="2"/>
              <a:buNone/>
            </a:pPr>
            <a:r>
              <a:rPr lang="en-US" altLang="en-US" dirty="0" smtClean="0">
                <a:sym typeface="Symbol" pitchFamily="18" charset="2"/>
              </a:rPr>
              <a:t>	</a:t>
            </a:r>
            <a:endParaRPr lang="en-US" altLang="en-US" dirty="0" smtClean="0"/>
          </a:p>
        </p:txBody>
      </p:sp>
      <p:sp>
        <p:nvSpPr>
          <p:cNvPr id="41988" name="Text Box 4"/>
          <p:cNvSpPr txBox="1">
            <a:spLocks noChangeArrowheads="1"/>
          </p:cNvSpPr>
          <p:nvPr/>
        </p:nvSpPr>
        <p:spPr bwMode="auto">
          <a:xfrm>
            <a:off x="838200" y="4648200"/>
            <a:ext cx="7694612" cy="1060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spAutoFit/>
          </a:bodyP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r>
              <a:rPr lang="en-US" altLang="en-US" b="1" dirty="0">
                <a:solidFill>
                  <a:srgbClr val="FF0066"/>
                </a:solidFill>
                <a:latin typeface="Helvetica" pitchFamily="-84" charset="0"/>
                <a:sym typeface="Symbol" pitchFamily="18" charset="2"/>
              </a:rPr>
              <a:t>Algorithm requires an order of O(</a:t>
            </a:r>
            <a:r>
              <a:rPr lang="en-US" altLang="en-US" b="1" i="1" dirty="0">
                <a:solidFill>
                  <a:srgbClr val="FF0066"/>
                </a:solidFill>
                <a:latin typeface="Helvetica" pitchFamily="-84" charset="0"/>
                <a:sym typeface="Symbol" pitchFamily="18" charset="2"/>
              </a:rPr>
              <a:t>m </a:t>
            </a:r>
            <a:r>
              <a:rPr lang="en-US" altLang="en-US" b="1" dirty="0">
                <a:solidFill>
                  <a:srgbClr val="FF0066"/>
                </a:solidFill>
                <a:latin typeface="Helvetica" pitchFamily="-84" charset="0"/>
                <a:sym typeface="Symbol" pitchFamily="18" charset="2"/>
              </a:rPr>
              <a:t>x</a:t>
            </a:r>
            <a:r>
              <a:rPr lang="en-US" altLang="en-US" b="1" i="1" dirty="0">
                <a:solidFill>
                  <a:srgbClr val="FF0066"/>
                </a:solidFill>
                <a:latin typeface="Helvetica" pitchFamily="-84" charset="0"/>
                <a:sym typeface="Symbol" pitchFamily="18" charset="2"/>
              </a:rPr>
              <a:t> n</a:t>
            </a:r>
            <a:r>
              <a:rPr lang="en-US" altLang="en-US" b="1" baseline="30000" dirty="0">
                <a:solidFill>
                  <a:srgbClr val="FF0066"/>
                </a:solidFill>
                <a:latin typeface="Helvetica" pitchFamily="-84" charset="0"/>
                <a:sym typeface="Symbol" pitchFamily="18" charset="2"/>
              </a:rPr>
              <a:t>2</a:t>
            </a:r>
            <a:r>
              <a:rPr lang="en-US" altLang="en-US" b="1" dirty="0">
                <a:solidFill>
                  <a:srgbClr val="FF0066"/>
                </a:solidFill>
                <a:latin typeface="Helvetica" pitchFamily="-84" charset="0"/>
                <a:sym typeface="Symbol" pitchFamily="18" charset="2"/>
              </a:rPr>
              <a:t>) operations to detect whether the system is in deadlocked state</a:t>
            </a:r>
            <a:endParaRPr lang="en-US" altLang="en-US" dirty="0">
              <a:solidFill>
                <a:srgbClr val="FF0066"/>
              </a:solidFill>
              <a:latin typeface="Helvetica" pitchFamily="-84" charset="0"/>
            </a:endParaRPr>
          </a:p>
          <a:p>
            <a:pPr>
              <a:spcBef>
                <a:spcPct val="50000"/>
              </a:spcBef>
            </a:pPr>
            <a:endParaRPr lang="en-US" altLang="en-US" dirty="0">
              <a:solidFill>
                <a:srgbClr val="FF0066"/>
              </a:solidFill>
              <a:latin typeface="Helvetica" pitchFamily="-84" charset="0"/>
            </a:endParaRPr>
          </a:p>
        </p:txBody>
      </p:sp>
    </p:spTree>
    <p:extLst>
      <p:ext uri="{BB962C8B-B14F-4D97-AF65-F5344CB8AC3E}">
        <p14:creationId xmlns:p14="http://schemas.microsoft.com/office/powerpoint/2010/main" xmlns="" val="229383177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022350" y="214313"/>
            <a:ext cx="7664450" cy="576262"/>
          </a:xfrm>
        </p:spPr>
        <p:txBody>
          <a:bodyPr>
            <a:normAutofit fontScale="90000"/>
          </a:bodyPr>
          <a:lstStyle/>
          <a:p>
            <a:pPr eaLnBrk="1" hangingPunct="1"/>
            <a:r>
              <a:rPr lang="en-US" altLang="en-US" smtClean="0"/>
              <a:t>Example of Detection Algorithm</a:t>
            </a:r>
          </a:p>
        </p:txBody>
      </p:sp>
      <p:sp>
        <p:nvSpPr>
          <p:cNvPr id="43011" name="Rectangle 3"/>
          <p:cNvSpPr>
            <a:spLocks noGrp="1" noChangeArrowheads="1"/>
          </p:cNvSpPr>
          <p:nvPr>
            <p:ph type="body" idx="1"/>
          </p:nvPr>
        </p:nvSpPr>
        <p:spPr>
          <a:xfrm>
            <a:off x="901700" y="1108075"/>
            <a:ext cx="8037513" cy="5121275"/>
          </a:xfrm>
        </p:spPr>
        <p:txBody>
          <a:bodyPr>
            <a:normAutofit fontScale="70000" lnSpcReduction="20000"/>
          </a:bodyPr>
          <a:lstStyle/>
          <a:p>
            <a:pPr>
              <a:tabLst>
                <a:tab pos="1428750" algn="l"/>
                <a:tab pos="2338388" algn="ctr"/>
                <a:tab pos="3594100" algn="ctr"/>
                <a:tab pos="4921250" algn="ctr"/>
              </a:tabLst>
            </a:pPr>
            <a:r>
              <a:rPr lang="en-US" altLang="en-US" smtClean="0"/>
              <a:t>Five processes </a:t>
            </a:r>
            <a:r>
              <a:rPr lang="en-US" altLang="en-US" b="1" i="1" smtClean="0"/>
              <a:t>P</a:t>
            </a:r>
            <a:r>
              <a:rPr lang="en-US" altLang="en-US" b="1" baseline="-25000" smtClean="0"/>
              <a:t>0</a:t>
            </a:r>
            <a:r>
              <a:rPr lang="en-US" altLang="en-US" smtClean="0"/>
              <a:t> through </a:t>
            </a:r>
            <a:r>
              <a:rPr lang="en-US" altLang="en-US" b="1" i="1" smtClean="0"/>
              <a:t>P</a:t>
            </a:r>
            <a:r>
              <a:rPr lang="en-US" altLang="en-US" b="1" baseline="-25000" smtClean="0"/>
              <a:t>4</a:t>
            </a:r>
            <a:r>
              <a:rPr lang="en-US" altLang="en-US" smtClean="0"/>
              <a:t>;</a:t>
            </a:r>
            <a:r>
              <a:rPr lang="en-US" altLang="en-US" baseline="-25000" smtClean="0"/>
              <a:t> </a:t>
            </a:r>
            <a:r>
              <a:rPr lang="en-US" altLang="en-US" smtClean="0"/>
              <a:t>three resource types </a:t>
            </a:r>
            <a:br>
              <a:rPr lang="en-US" altLang="en-US" smtClean="0"/>
            </a:br>
            <a:r>
              <a:rPr lang="en-US" altLang="en-US" smtClean="0"/>
              <a:t>A (7 instances), </a:t>
            </a:r>
            <a:r>
              <a:rPr lang="en-US" altLang="en-US" i="1" smtClean="0"/>
              <a:t>B </a:t>
            </a:r>
            <a:r>
              <a:rPr lang="en-US" altLang="en-US" smtClean="0"/>
              <a:t>(2 instances), and </a:t>
            </a:r>
            <a:r>
              <a:rPr lang="en-US" altLang="en-US" i="1" smtClean="0"/>
              <a:t>C</a:t>
            </a:r>
            <a:r>
              <a:rPr lang="en-US" altLang="en-US" smtClean="0"/>
              <a:t> (6 instances)</a:t>
            </a:r>
          </a:p>
          <a:p>
            <a:pPr>
              <a:buFont typeface="Monotype Sorts" pitchFamily="-84" charset="2"/>
              <a:buNone/>
              <a:tabLst>
                <a:tab pos="1428750" algn="l"/>
                <a:tab pos="2338388" algn="ctr"/>
                <a:tab pos="3594100" algn="ctr"/>
                <a:tab pos="4921250" algn="ctr"/>
              </a:tabLst>
            </a:pPr>
            <a:endParaRPr lang="en-US" altLang="en-US" smtClean="0"/>
          </a:p>
          <a:p>
            <a:pPr>
              <a:tabLst>
                <a:tab pos="1428750" algn="l"/>
                <a:tab pos="2338388" algn="ctr"/>
                <a:tab pos="3594100" algn="ctr"/>
                <a:tab pos="4921250" algn="ctr"/>
              </a:tabLst>
            </a:pPr>
            <a:r>
              <a:rPr lang="en-US" altLang="en-US" smtClean="0"/>
              <a:t>Snapshot at time </a:t>
            </a:r>
            <a:r>
              <a:rPr lang="en-US" altLang="en-US" b="1" i="1" smtClean="0"/>
              <a:t>T</a:t>
            </a:r>
            <a:r>
              <a:rPr lang="en-US" altLang="en-US" b="1" baseline="-25000" smtClean="0"/>
              <a:t>0</a:t>
            </a:r>
            <a:r>
              <a:rPr lang="en-US" altLang="en-US" smtClean="0"/>
              <a:t>:</a:t>
            </a:r>
          </a:p>
          <a:p>
            <a:pPr>
              <a:buFont typeface="Monotype Sorts" pitchFamily="-84" charset="2"/>
              <a:buNone/>
              <a:tabLst>
                <a:tab pos="1428750" algn="l"/>
                <a:tab pos="2338388" algn="ctr"/>
                <a:tab pos="3594100" algn="ctr"/>
                <a:tab pos="4921250" algn="ctr"/>
              </a:tabLst>
            </a:pPr>
            <a:r>
              <a:rPr lang="en-US" altLang="en-US" smtClean="0"/>
              <a:t>			 </a:t>
            </a:r>
            <a:r>
              <a:rPr lang="en-US" altLang="en-US" i="1" u="sng" smtClean="0"/>
              <a:t>Allocation</a:t>
            </a:r>
            <a:r>
              <a:rPr lang="en-US" altLang="en-US" i="1" smtClean="0"/>
              <a:t>	</a:t>
            </a:r>
            <a:r>
              <a:rPr lang="en-US" altLang="en-US" i="1" u="sng" smtClean="0"/>
              <a:t>Request</a:t>
            </a:r>
            <a:r>
              <a:rPr lang="en-US" altLang="en-US" i="1" smtClean="0"/>
              <a:t>	</a:t>
            </a:r>
            <a:r>
              <a:rPr lang="en-US" altLang="en-US" i="1" u="sng" smtClean="0"/>
              <a:t>Available</a:t>
            </a:r>
          </a:p>
          <a:p>
            <a:pPr>
              <a:buFont typeface="Monotype Sorts" pitchFamily="-84" charset="2"/>
              <a:buNone/>
              <a:tabLst>
                <a:tab pos="1428750" algn="l"/>
                <a:tab pos="2338388" algn="ctr"/>
                <a:tab pos="3594100" algn="ctr"/>
                <a:tab pos="4921250" algn="ctr"/>
              </a:tabLst>
            </a:pPr>
            <a:r>
              <a:rPr lang="en-US" altLang="en-US" smtClean="0"/>
              <a:t>			</a:t>
            </a:r>
            <a:r>
              <a:rPr lang="en-US" altLang="en-US" i="1" smtClean="0"/>
              <a:t>A B C 	  A B C 	A B C</a:t>
            </a:r>
          </a:p>
          <a:p>
            <a:pPr>
              <a:buFont typeface="Monotype Sorts" pitchFamily="-84" charset="2"/>
              <a:buNone/>
              <a:tabLst>
                <a:tab pos="1428750" algn="l"/>
                <a:tab pos="2338388" algn="ctr"/>
                <a:tab pos="3594100" algn="ctr"/>
                <a:tab pos="4921250" algn="ctr"/>
              </a:tabLst>
            </a:pPr>
            <a:r>
              <a:rPr lang="en-US" altLang="en-US" smtClean="0"/>
              <a:t>	        </a:t>
            </a:r>
            <a:r>
              <a:rPr lang="en-US" altLang="en-US" i="1" smtClean="0"/>
              <a:t>P</a:t>
            </a:r>
            <a:r>
              <a:rPr lang="en-US" altLang="en-US" baseline="-25000" smtClean="0"/>
              <a:t>0</a:t>
            </a:r>
            <a:r>
              <a:rPr lang="en-US" altLang="en-US" smtClean="0"/>
              <a:t>	          0 1 0             0 0 0 	0 0 0</a:t>
            </a:r>
          </a:p>
          <a:p>
            <a:pPr>
              <a:buFont typeface="Monotype Sorts" pitchFamily="-84" charset="2"/>
              <a:buNone/>
              <a:tabLst>
                <a:tab pos="1428750" algn="l"/>
                <a:tab pos="2338388" algn="ctr"/>
                <a:tab pos="3594100" algn="ctr"/>
                <a:tab pos="4921250" algn="ctr"/>
              </a:tabLst>
            </a:pPr>
            <a:r>
              <a:rPr lang="en-US" altLang="en-US" i="1" smtClean="0"/>
              <a:t>             P</a:t>
            </a:r>
            <a:r>
              <a:rPr lang="en-US" altLang="en-US" baseline="-25000" smtClean="0"/>
              <a:t>1</a:t>
            </a:r>
            <a:r>
              <a:rPr lang="en-US" altLang="en-US" smtClean="0"/>
              <a:t>	          	2 0 0 	  2 0 2</a:t>
            </a:r>
          </a:p>
          <a:p>
            <a:pPr>
              <a:buFont typeface="Monotype Sorts" pitchFamily="-84" charset="2"/>
              <a:buNone/>
              <a:tabLst>
                <a:tab pos="1428750" algn="l"/>
                <a:tab pos="2338388" algn="ctr"/>
                <a:tab pos="3594100" algn="ctr"/>
                <a:tab pos="4921250" algn="ctr"/>
              </a:tabLst>
            </a:pPr>
            <a:r>
              <a:rPr lang="en-US" altLang="en-US" i="1" smtClean="0"/>
              <a:t>             P</a:t>
            </a:r>
            <a:r>
              <a:rPr lang="en-US" altLang="en-US" baseline="-25000" smtClean="0"/>
              <a:t>2</a:t>
            </a:r>
            <a:r>
              <a:rPr lang="en-US" altLang="en-US" smtClean="0"/>
              <a:t>		          3 0 3             0 0 0 </a:t>
            </a:r>
          </a:p>
          <a:p>
            <a:pPr>
              <a:buFont typeface="Monotype Sorts" pitchFamily="-84" charset="2"/>
              <a:buNone/>
              <a:tabLst>
                <a:tab pos="1428750" algn="l"/>
                <a:tab pos="2338388" algn="ctr"/>
                <a:tab pos="3594100" algn="ctr"/>
                <a:tab pos="4921250" algn="ctr"/>
              </a:tabLst>
            </a:pPr>
            <a:r>
              <a:rPr lang="en-US" altLang="en-US" i="1" smtClean="0"/>
              <a:t>             P</a:t>
            </a:r>
            <a:r>
              <a:rPr lang="en-US" altLang="en-US" baseline="-25000" smtClean="0"/>
              <a:t>3</a:t>
            </a:r>
            <a:r>
              <a:rPr lang="en-US" altLang="en-US" smtClean="0"/>
              <a:t>		2 1 1 	   1 0 0 </a:t>
            </a:r>
          </a:p>
          <a:p>
            <a:pPr>
              <a:buFont typeface="Monotype Sorts" pitchFamily="-84" charset="2"/>
              <a:buNone/>
              <a:tabLst>
                <a:tab pos="1428750" algn="l"/>
                <a:tab pos="2338388" algn="ctr"/>
                <a:tab pos="3594100" algn="ctr"/>
                <a:tab pos="4921250" algn="ctr"/>
              </a:tabLst>
            </a:pPr>
            <a:r>
              <a:rPr lang="en-US" altLang="en-US" smtClean="0"/>
              <a:t>	       </a:t>
            </a:r>
            <a:r>
              <a:rPr lang="en-US" altLang="en-US" i="1" smtClean="0"/>
              <a:t>P</a:t>
            </a:r>
            <a:r>
              <a:rPr lang="en-US" altLang="en-US" baseline="-25000" smtClean="0"/>
              <a:t>4	</a:t>
            </a:r>
            <a:r>
              <a:rPr lang="en-US" altLang="en-US" smtClean="0"/>
              <a:t>	0 0 2 	   0 0 2</a:t>
            </a:r>
          </a:p>
          <a:p>
            <a:pPr>
              <a:buFont typeface="Monotype Sorts" pitchFamily="-84" charset="2"/>
              <a:buNone/>
              <a:tabLst>
                <a:tab pos="1428750" algn="l"/>
                <a:tab pos="2338388" algn="ctr"/>
                <a:tab pos="3594100" algn="ctr"/>
                <a:tab pos="4921250" algn="ctr"/>
              </a:tabLst>
            </a:pPr>
            <a:endParaRPr lang="en-US" altLang="en-US" smtClean="0"/>
          </a:p>
          <a:p>
            <a:pPr>
              <a:tabLst>
                <a:tab pos="1428750" algn="l"/>
                <a:tab pos="2338388" algn="ctr"/>
                <a:tab pos="3594100" algn="ctr"/>
                <a:tab pos="4921250" algn="ctr"/>
              </a:tabLst>
            </a:pPr>
            <a:r>
              <a:rPr lang="en-US" altLang="en-US" smtClean="0"/>
              <a:t>Sequence &lt;</a:t>
            </a:r>
            <a:r>
              <a:rPr lang="en-US" altLang="en-US" b="1" i="1" smtClean="0"/>
              <a:t>P</a:t>
            </a:r>
            <a:r>
              <a:rPr lang="en-US" altLang="en-US" b="1" i="1" baseline="-25000" smtClean="0"/>
              <a:t>0</a:t>
            </a:r>
            <a:r>
              <a:rPr lang="en-US" altLang="en-US" b="1" i="1" smtClean="0"/>
              <a:t>, P</a:t>
            </a:r>
            <a:r>
              <a:rPr lang="en-US" altLang="en-US" b="1" i="1" baseline="-25000" smtClean="0"/>
              <a:t>2</a:t>
            </a:r>
            <a:r>
              <a:rPr lang="en-US" altLang="en-US" b="1" i="1" smtClean="0"/>
              <a:t>, P</a:t>
            </a:r>
            <a:r>
              <a:rPr lang="en-US" altLang="en-US" b="1" i="1" baseline="-25000" smtClean="0"/>
              <a:t>3</a:t>
            </a:r>
            <a:r>
              <a:rPr lang="en-US" altLang="en-US" b="1" i="1" smtClean="0"/>
              <a:t>, P</a:t>
            </a:r>
            <a:r>
              <a:rPr lang="en-US" altLang="en-US" b="1" i="1" baseline="-25000" smtClean="0"/>
              <a:t>1</a:t>
            </a:r>
            <a:r>
              <a:rPr lang="en-US" altLang="en-US" b="1" i="1" smtClean="0"/>
              <a:t>, P</a:t>
            </a:r>
            <a:r>
              <a:rPr lang="en-US" altLang="en-US" b="1" i="1" baseline="-25000" smtClean="0"/>
              <a:t>4</a:t>
            </a:r>
            <a:r>
              <a:rPr lang="en-US" altLang="en-US" smtClean="0"/>
              <a:t>&gt; will result in </a:t>
            </a:r>
            <a:r>
              <a:rPr lang="en-US" altLang="en-US" b="1" i="1" smtClean="0"/>
              <a:t>Finish[i] = true </a:t>
            </a:r>
            <a:r>
              <a:rPr lang="en-US" altLang="en-US" smtClean="0"/>
              <a:t>for all </a:t>
            </a:r>
            <a:r>
              <a:rPr lang="en-US" altLang="en-US" b="1" i="1" smtClean="0"/>
              <a:t>i</a:t>
            </a:r>
            <a:endParaRPr lang="en-US" altLang="en-US" b="1" smtClean="0"/>
          </a:p>
          <a:p>
            <a:pPr>
              <a:buFont typeface="Monotype Sorts" pitchFamily="-84" charset="2"/>
              <a:buNone/>
              <a:tabLst>
                <a:tab pos="1428750" algn="l"/>
                <a:tab pos="2338388" algn="ctr"/>
                <a:tab pos="3594100" algn="ctr"/>
                <a:tab pos="4921250" algn="ctr"/>
              </a:tabLst>
            </a:pPr>
            <a:endParaRPr lang="en-US" altLang="en-US" smtClean="0"/>
          </a:p>
        </p:txBody>
      </p:sp>
    </p:spTree>
    <p:extLst>
      <p:ext uri="{BB962C8B-B14F-4D97-AF65-F5344CB8AC3E}">
        <p14:creationId xmlns:p14="http://schemas.microsoft.com/office/powerpoint/2010/main" xmlns="" val="221566744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214313"/>
            <a:ext cx="8229600" cy="576262"/>
          </a:xfrm>
        </p:spPr>
        <p:txBody>
          <a:bodyPr>
            <a:normAutofit fontScale="90000"/>
          </a:bodyPr>
          <a:lstStyle/>
          <a:p>
            <a:pPr eaLnBrk="1" hangingPunct="1"/>
            <a:r>
              <a:rPr lang="en-US" altLang="en-US" smtClean="0"/>
              <a:t>Example (Cont.)</a:t>
            </a:r>
          </a:p>
        </p:txBody>
      </p:sp>
      <p:sp>
        <p:nvSpPr>
          <p:cNvPr id="44035" name="Rectangle 3"/>
          <p:cNvSpPr>
            <a:spLocks noGrp="1" noChangeArrowheads="1"/>
          </p:cNvSpPr>
          <p:nvPr>
            <p:ph type="body" idx="1"/>
          </p:nvPr>
        </p:nvSpPr>
        <p:spPr>
          <a:xfrm>
            <a:off x="806450" y="1233488"/>
            <a:ext cx="7781925" cy="5037137"/>
          </a:xfrm>
        </p:spPr>
        <p:txBody>
          <a:bodyPr>
            <a:normAutofit fontScale="77500" lnSpcReduction="20000"/>
          </a:bodyPr>
          <a:lstStyle/>
          <a:p>
            <a:pPr>
              <a:tabLst>
                <a:tab pos="2800350" algn="l"/>
                <a:tab pos="3708400" algn="ctr"/>
              </a:tabLst>
            </a:pPr>
            <a:r>
              <a:rPr lang="en-US" altLang="en-US" b="1" i="1" smtClean="0"/>
              <a:t>P</a:t>
            </a:r>
            <a:r>
              <a:rPr lang="en-US" altLang="en-US" b="1" baseline="-25000" smtClean="0"/>
              <a:t>2</a:t>
            </a:r>
            <a:r>
              <a:rPr lang="en-US" altLang="en-US" smtClean="0"/>
              <a:t> requests an additional instance of type</a:t>
            </a:r>
            <a:r>
              <a:rPr lang="en-US" altLang="en-US" i="1" smtClean="0"/>
              <a:t> </a:t>
            </a:r>
            <a:r>
              <a:rPr lang="en-US" altLang="en-US" b="1" i="1" smtClean="0"/>
              <a:t>C</a:t>
            </a:r>
            <a:endParaRPr lang="en-US" altLang="en-US" b="1" smtClean="0"/>
          </a:p>
          <a:p>
            <a:pPr>
              <a:buFont typeface="Monotype Sorts" pitchFamily="-84" charset="2"/>
              <a:buNone/>
              <a:tabLst>
                <a:tab pos="2800350" algn="l"/>
                <a:tab pos="3708400" algn="ctr"/>
              </a:tabLst>
            </a:pPr>
            <a:r>
              <a:rPr lang="en-US" altLang="en-US" smtClean="0"/>
              <a:t>			</a:t>
            </a:r>
            <a:r>
              <a:rPr lang="en-US" altLang="en-US" i="1" u="sng" smtClean="0"/>
              <a:t>Request</a:t>
            </a:r>
            <a:endParaRPr lang="en-US" altLang="en-US" i="1" smtClean="0"/>
          </a:p>
          <a:p>
            <a:pPr>
              <a:buFont typeface="Monotype Sorts" pitchFamily="-84" charset="2"/>
              <a:buNone/>
              <a:tabLst>
                <a:tab pos="2800350" algn="l"/>
                <a:tab pos="3708400" algn="ctr"/>
              </a:tabLst>
            </a:pPr>
            <a:r>
              <a:rPr lang="en-US" altLang="en-US" i="1" smtClean="0"/>
              <a:t>			A B C</a:t>
            </a:r>
          </a:p>
          <a:p>
            <a:pPr>
              <a:buFont typeface="Monotype Sorts" pitchFamily="-84" charset="2"/>
              <a:buNone/>
              <a:tabLst>
                <a:tab pos="2800350" algn="l"/>
                <a:tab pos="3708400" algn="ctr"/>
              </a:tabLst>
            </a:pPr>
            <a:r>
              <a:rPr lang="en-US" altLang="en-US" smtClean="0"/>
              <a:t>		 </a:t>
            </a:r>
            <a:r>
              <a:rPr lang="en-US" altLang="en-US" i="1" smtClean="0"/>
              <a:t>P</a:t>
            </a:r>
            <a:r>
              <a:rPr lang="en-US" altLang="en-US" baseline="-25000" smtClean="0"/>
              <a:t>0</a:t>
            </a:r>
            <a:r>
              <a:rPr lang="en-US" altLang="en-US" smtClean="0"/>
              <a:t>	0 0 0</a:t>
            </a:r>
          </a:p>
          <a:p>
            <a:pPr>
              <a:buFont typeface="Monotype Sorts" pitchFamily="-84" charset="2"/>
              <a:buNone/>
              <a:tabLst>
                <a:tab pos="2800350" algn="l"/>
                <a:tab pos="3708400" algn="ctr"/>
              </a:tabLst>
            </a:pPr>
            <a:r>
              <a:rPr lang="en-US" altLang="en-US" smtClean="0"/>
              <a:t>		 </a:t>
            </a:r>
            <a:r>
              <a:rPr lang="en-US" altLang="en-US" i="1" smtClean="0"/>
              <a:t>P</a:t>
            </a:r>
            <a:r>
              <a:rPr lang="en-US" altLang="en-US" baseline="-25000" smtClean="0"/>
              <a:t>1</a:t>
            </a:r>
            <a:r>
              <a:rPr lang="en-US" altLang="en-US" smtClean="0"/>
              <a:t>	2 0 2</a:t>
            </a:r>
          </a:p>
          <a:p>
            <a:pPr>
              <a:buFont typeface="Monotype Sorts" pitchFamily="-84" charset="2"/>
              <a:buNone/>
              <a:tabLst>
                <a:tab pos="2800350" algn="l"/>
                <a:tab pos="3708400" algn="ctr"/>
              </a:tabLst>
            </a:pPr>
            <a:r>
              <a:rPr lang="en-US" altLang="en-US" smtClean="0"/>
              <a:t>		 </a:t>
            </a:r>
            <a:r>
              <a:rPr lang="en-US" altLang="en-US" i="1" smtClean="0"/>
              <a:t>P</a:t>
            </a:r>
            <a:r>
              <a:rPr lang="en-US" altLang="en-US" baseline="-25000" smtClean="0"/>
              <a:t>2</a:t>
            </a:r>
            <a:r>
              <a:rPr lang="en-US" altLang="en-US" smtClean="0"/>
              <a:t>	0 0 1</a:t>
            </a:r>
          </a:p>
          <a:p>
            <a:pPr>
              <a:buFont typeface="Monotype Sorts" pitchFamily="-84" charset="2"/>
              <a:buNone/>
              <a:tabLst>
                <a:tab pos="2800350" algn="l"/>
                <a:tab pos="3708400" algn="ctr"/>
              </a:tabLst>
            </a:pPr>
            <a:r>
              <a:rPr lang="en-US" altLang="en-US" smtClean="0"/>
              <a:t>		 </a:t>
            </a:r>
            <a:r>
              <a:rPr lang="en-US" altLang="en-US" i="1" smtClean="0"/>
              <a:t>P</a:t>
            </a:r>
            <a:r>
              <a:rPr lang="en-US" altLang="en-US" baseline="-25000" smtClean="0"/>
              <a:t>3</a:t>
            </a:r>
            <a:r>
              <a:rPr lang="en-US" altLang="en-US" smtClean="0"/>
              <a:t>	1 0 0 </a:t>
            </a:r>
          </a:p>
          <a:p>
            <a:pPr>
              <a:buFont typeface="Monotype Sorts" pitchFamily="-84" charset="2"/>
              <a:buNone/>
              <a:tabLst>
                <a:tab pos="2800350" algn="l"/>
                <a:tab pos="3708400" algn="ctr"/>
              </a:tabLst>
            </a:pPr>
            <a:r>
              <a:rPr lang="en-US" altLang="en-US" smtClean="0"/>
              <a:t>		 </a:t>
            </a:r>
            <a:r>
              <a:rPr lang="en-US" altLang="en-US" i="1" smtClean="0"/>
              <a:t>P</a:t>
            </a:r>
            <a:r>
              <a:rPr lang="en-US" altLang="en-US" baseline="-25000" smtClean="0"/>
              <a:t>4</a:t>
            </a:r>
            <a:r>
              <a:rPr lang="en-US" altLang="en-US" smtClean="0"/>
              <a:t>	0 0 2</a:t>
            </a:r>
          </a:p>
          <a:p>
            <a:pPr>
              <a:buFont typeface="Monotype Sorts" pitchFamily="-84" charset="2"/>
              <a:buNone/>
              <a:tabLst>
                <a:tab pos="2800350" algn="l"/>
                <a:tab pos="3708400" algn="ctr"/>
              </a:tabLst>
            </a:pPr>
            <a:endParaRPr lang="en-US" altLang="en-US" sz="800" smtClean="0"/>
          </a:p>
          <a:p>
            <a:pPr>
              <a:tabLst>
                <a:tab pos="2800350" algn="l"/>
                <a:tab pos="3708400" algn="ctr"/>
              </a:tabLst>
            </a:pPr>
            <a:r>
              <a:rPr lang="en-US" altLang="en-US" smtClean="0"/>
              <a:t>State of system?</a:t>
            </a:r>
          </a:p>
          <a:p>
            <a:pPr lvl="1">
              <a:tabLst>
                <a:tab pos="2800350" algn="l"/>
                <a:tab pos="3708400" algn="ctr"/>
              </a:tabLst>
            </a:pPr>
            <a:r>
              <a:rPr lang="en-US" altLang="en-US" smtClean="0"/>
              <a:t>Can reclaim resources held by process </a:t>
            </a:r>
            <a:r>
              <a:rPr lang="en-US" altLang="en-US" b="1" i="1" smtClean="0"/>
              <a:t>P</a:t>
            </a:r>
            <a:r>
              <a:rPr lang="en-US" altLang="en-US" b="1" baseline="-25000" smtClean="0"/>
              <a:t>0</a:t>
            </a:r>
            <a:r>
              <a:rPr lang="en-US" altLang="en-US" smtClean="0"/>
              <a:t>, but insufficient resources to fulfill other processes; requests</a:t>
            </a:r>
          </a:p>
          <a:p>
            <a:pPr lvl="1">
              <a:tabLst>
                <a:tab pos="2800350" algn="l"/>
                <a:tab pos="3708400" algn="ctr"/>
              </a:tabLst>
            </a:pPr>
            <a:r>
              <a:rPr lang="en-US" altLang="en-US" smtClean="0"/>
              <a:t>Deadlock exists, consisting of processes </a:t>
            </a:r>
            <a:r>
              <a:rPr lang="en-US" altLang="en-US" b="1" i="1" smtClean="0"/>
              <a:t>P</a:t>
            </a:r>
            <a:r>
              <a:rPr lang="en-US" altLang="en-US" b="1" baseline="-25000" smtClean="0"/>
              <a:t>1</a:t>
            </a:r>
            <a:r>
              <a:rPr lang="en-US" altLang="en-US" b="1" smtClean="0"/>
              <a:t>, </a:t>
            </a:r>
            <a:r>
              <a:rPr lang="en-US" altLang="en-US" b="1" baseline="-25000" smtClean="0"/>
              <a:t> </a:t>
            </a:r>
            <a:r>
              <a:rPr lang="en-US" altLang="en-US" b="1" i="1" smtClean="0"/>
              <a:t>P</a:t>
            </a:r>
            <a:r>
              <a:rPr lang="en-US" altLang="en-US" b="1" baseline="-25000" smtClean="0"/>
              <a:t>2</a:t>
            </a:r>
            <a:r>
              <a:rPr lang="en-US" altLang="en-US" b="1" smtClean="0"/>
              <a:t>, </a:t>
            </a:r>
            <a:r>
              <a:rPr lang="en-US" altLang="en-US" b="1" i="1" smtClean="0"/>
              <a:t>P</a:t>
            </a:r>
            <a:r>
              <a:rPr lang="en-US" altLang="en-US" b="1" baseline="-25000" smtClean="0"/>
              <a:t>3</a:t>
            </a:r>
            <a:r>
              <a:rPr lang="en-US" altLang="en-US" smtClean="0"/>
              <a:t>, and </a:t>
            </a:r>
            <a:r>
              <a:rPr lang="en-US" altLang="en-US" b="1" i="1" smtClean="0"/>
              <a:t>P</a:t>
            </a:r>
            <a:r>
              <a:rPr lang="en-US" altLang="en-US" b="1" baseline="-25000" smtClean="0"/>
              <a:t>4</a:t>
            </a:r>
            <a:endParaRPr lang="en-US" altLang="en-US" b="1" smtClean="0"/>
          </a:p>
        </p:txBody>
      </p:sp>
    </p:spTree>
    <p:extLst>
      <p:ext uri="{BB962C8B-B14F-4D97-AF65-F5344CB8AC3E}">
        <p14:creationId xmlns:p14="http://schemas.microsoft.com/office/powerpoint/2010/main" xmlns="" val="2826754692"/>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1100138" y="230188"/>
            <a:ext cx="7586662" cy="576262"/>
          </a:xfrm>
        </p:spPr>
        <p:txBody>
          <a:bodyPr>
            <a:normAutofit fontScale="90000"/>
          </a:bodyPr>
          <a:lstStyle/>
          <a:p>
            <a:pPr eaLnBrk="1" hangingPunct="1"/>
            <a:r>
              <a:rPr lang="en-US" altLang="en-US" smtClean="0"/>
              <a:t>Detection-Algorithm Usage</a:t>
            </a:r>
          </a:p>
        </p:txBody>
      </p:sp>
      <p:sp>
        <p:nvSpPr>
          <p:cNvPr id="45059" name="Rectangle 3"/>
          <p:cNvSpPr>
            <a:spLocks noGrp="1" noChangeArrowheads="1"/>
          </p:cNvSpPr>
          <p:nvPr>
            <p:ph type="body" idx="1"/>
          </p:nvPr>
        </p:nvSpPr>
        <p:spPr>
          <a:xfrm>
            <a:off x="869950" y="1122363"/>
            <a:ext cx="7107238" cy="4530725"/>
          </a:xfrm>
        </p:spPr>
        <p:txBody>
          <a:bodyPr>
            <a:normAutofit fontScale="85000" lnSpcReduction="10000"/>
          </a:bodyPr>
          <a:lstStyle/>
          <a:p>
            <a:r>
              <a:rPr lang="en-US" altLang="en-US" smtClean="0"/>
              <a:t>When, and how often, to invoke depends on:</a:t>
            </a:r>
          </a:p>
          <a:p>
            <a:pPr lvl="1"/>
            <a:r>
              <a:rPr lang="en-US" altLang="en-US" smtClean="0"/>
              <a:t>How often a deadlock is likely to occur?</a:t>
            </a:r>
          </a:p>
          <a:p>
            <a:pPr lvl="1"/>
            <a:r>
              <a:rPr lang="en-US" altLang="en-US" smtClean="0"/>
              <a:t>How many processes will need to be rolled back?</a:t>
            </a:r>
          </a:p>
          <a:p>
            <a:pPr lvl="2"/>
            <a:r>
              <a:rPr lang="en-US" altLang="en-US" smtClean="0"/>
              <a:t>one for each disjoint cycle</a:t>
            </a:r>
            <a:br>
              <a:rPr lang="en-US" altLang="en-US" smtClean="0"/>
            </a:br>
            <a:endParaRPr lang="en-US" altLang="en-US" smtClean="0"/>
          </a:p>
          <a:p>
            <a:r>
              <a:rPr lang="en-US" altLang="en-US" smtClean="0"/>
              <a:t>If detection algorithm is invoked arbitrarily, there may be many cycles in the resource graph and so we would not be able to tell which of the many deadlocked processes </a:t>
            </a:r>
            <a:r>
              <a:rPr lang="ja-JP" altLang="en-US" smtClean="0"/>
              <a:t>“</a:t>
            </a:r>
            <a:r>
              <a:rPr lang="en-US" altLang="ja-JP" smtClean="0"/>
              <a:t>caused</a:t>
            </a:r>
            <a:r>
              <a:rPr lang="ja-JP" altLang="en-US" smtClean="0"/>
              <a:t>”</a:t>
            </a:r>
            <a:r>
              <a:rPr lang="en-US" altLang="ja-JP" smtClean="0"/>
              <a:t> the deadlock.</a:t>
            </a:r>
            <a:endParaRPr lang="en-US" altLang="en-US" smtClean="0"/>
          </a:p>
        </p:txBody>
      </p:sp>
    </p:spTree>
    <p:extLst>
      <p:ext uri="{BB962C8B-B14F-4D97-AF65-F5344CB8AC3E}">
        <p14:creationId xmlns:p14="http://schemas.microsoft.com/office/powerpoint/2010/main" xmlns="" val="1184669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GB" dirty="0"/>
              <a:t>Synchronization </a:t>
            </a:r>
            <a:r>
              <a:rPr lang="en-GB" dirty="0" smtClean="0"/>
              <a:t>Hardware</a:t>
            </a:r>
            <a:endParaRPr lang="en-IN" dirty="0"/>
          </a:p>
        </p:txBody>
      </p:sp>
      <p:sp>
        <p:nvSpPr>
          <p:cNvPr id="4" name="Rectangle 3">
            <a:extLst>
              <a:ext uri="{FF2B5EF4-FFF2-40B4-BE49-F238E27FC236}">
                <a16:creationId xmlns="" xmlns:a16="http://schemas.microsoft.com/office/drawing/2014/main" id="{2DD2140A-53F2-4366-93DC-AD9AE2167D50}"/>
              </a:ext>
            </a:extLst>
          </p:cNvPr>
          <p:cNvSpPr>
            <a:spLocks noGrp="1" noChangeArrowheads="1"/>
          </p:cNvSpPr>
          <p:nvPr>
            <p:ph idx="1"/>
          </p:nvPr>
        </p:nvSpPr>
        <p:spPr/>
        <p:txBody>
          <a:bodyPr>
            <a:normAutofit fontScale="92500" lnSpcReduction="20000"/>
          </a:bodyPr>
          <a:lstStyle/>
          <a:p>
            <a:pPr>
              <a:lnSpc>
                <a:spcPct val="90000"/>
              </a:lnSpc>
              <a:tabLst>
                <a:tab pos="739775" algn="l"/>
                <a:tab pos="1020763" algn="l"/>
                <a:tab pos="1257300" algn="l"/>
              </a:tabLst>
            </a:pPr>
            <a:r>
              <a:rPr lang="en-US" altLang="en-US" dirty="0"/>
              <a:t>Many systems provide hardware support for implementing the critical section code.</a:t>
            </a:r>
          </a:p>
          <a:p>
            <a:pPr>
              <a:lnSpc>
                <a:spcPct val="90000"/>
              </a:lnSpc>
              <a:tabLst>
                <a:tab pos="739775" algn="l"/>
                <a:tab pos="1020763" algn="l"/>
                <a:tab pos="1257300" algn="l"/>
              </a:tabLst>
            </a:pPr>
            <a:r>
              <a:rPr lang="en-US" altLang="en-US" dirty="0"/>
              <a:t>Uniprocessors – could disable interrupts</a:t>
            </a:r>
          </a:p>
          <a:p>
            <a:pPr lvl="1">
              <a:lnSpc>
                <a:spcPct val="90000"/>
              </a:lnSpc>
              <a:tabLst>
                <a:tab pos="739775" algn="l"/>
                <a:tab pos="1020763" algn="l"/>
                <a:tab pos="1257300" algn="l"/>
              </a:tabLst>
            </a:pPr>
            <a:r>
              <a:rPr lang="en-US" altLang="en-US" dirty="0"/>
              <a:t>Currently running code would execute without preemption</a:t>
            </a:r>
          </a:p>
          <a:p>
            <a:pPr lvl="1">
              <a:lnSpc>
                <a:spcPct val="90000"/>
              </a:lnSpc>
              <a:tabLst>
                <a:tab pos="739775" algn="l"/>
                <a:tab pos="1020763" algn="l"/>
                <a:tab pos="1257300" algn="l"/>
              </a:tabLst>
            </a:pPr>
            <a:r>
              <a:rPr lang="en-US" altLang="en-US" dirty="0"/>
              <a:t>Generally too inefficient on multiprocessor systems</a:t>
            </a:r>
          </a:p>
          <a:p>
            <a:pPr lvl="2">
              <a:lnSpc>
                <a:spcPct val="90000"/>
              </a:lnSpc>
              <a:tabLst>
                <a:tab pos="739775" algn="l"/>
                <a:tab pos="1020763" algn="l"/>
                <a:tab pos="1257300" algn="l"/>
              </a:tabLst>
            </a:pPr>
            <a:r>
              <a:rPr lang="en-US" altLang="en-US" dirty="0"/>
              <a:t>Operating systems using this not broadly scalable</a:t>
            </a:r>
          </a:p>
          <a:p>
            <a:pPr>
              <a:lnSpc>
                <a:spcPct val="90000"/>
              </a:lnSpc>
              <a:tabLst>
                <a:tab pos="739775" algn="l"/>
                <a:tab pos="1020763" algn="l"/>
                <a:tab pos="1257300" algn="l"/>
              </a:tabLst>
            </a:pPr>
            <a:r>
              <a:rPr lang="en-US" altLang="en-US" dirty="0"/>
              <a:t>We will look at three forms of hardware support:</a:t>
            </a:r>
            <a:br>
              <a:rPr lang="en-US" altLang="en-US" dirty="0"/>
            </a:br>
            <a:r>
              <a:rPr lang="en-US" altLang="en-US" dirty="0"/>
              <a:t/>
            </a:r>
            <a:br>
              <a:rPr lang="en-US" altLang="en-US" dirty="0"/>
            </a:br>
            <a:r>
              <a:rPr lang="en-US" altLang="en-US" dirty="0">
                <a:solidFill>
                  <a:srgbClr val="CC6600"/>
                </a:solidFill>
              </a:rPr>
              <a:t>1.  </a:t>
            </a:r>
            <a:r>
              <a:rPr lang="en-US" altLang="en-US" dirty="0"/>
              <a:t>Hardware instructions</a:t>
            </a:r>
            <a:br>
              <a:rPr lang="en-US" altLang="en-US" dirty="0"/>
            </a:br>
            <a:r>
              <a:rPr lang="en-US" altLang="en-US" dirty="0"/>
              <a:t/>
            </a:r>
            <a:br>
              <a:rPr lang="en-US" altLang="en-US" dirty="0"/>
            </a:br>
            <a:r>
              <a:rPr lang="en-US" altLang="en-US" dirty="0">
                <a:solidFill>
                  <a:srgbClr val="CC6600"/>
                </a:solidFill>
              </a:rPr>
              <a:t>2.  </a:t>
            </a:r>
            <a:r>
              <a:rPr lang="en-US" altLang="en-US" dirty="0"/>
              <a:t>Atomic variables </a:t>
            </a:r>
          </a:p>
        </p:txBody>
      </p:sp>
    </p:spTree>
    <p:extLst>
      <p:ext uri="{BB962C8B-B14F-4D97-AF65-F5344CB8AC3E}">
        <p14:creationId xmlns:p14="http://schemas.microsoft.com/office/powerpoint/2010/main" xmlns="" val="328987448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228601" y="152400"/>
            <a:ext cx="8763000" cy="1143000"/>
          </a:xfrm>
        </p:spPr>
        <p:txBody>
          <a:bodyPr>
            <a:noAutofit/>
          </a:bodyPr>
          <a:lstStyle/>
          <a:p>
            <a:pPr eaLnBrk="1" hangingPunct="1"/>
            <a:r>
              <a:rPr lang="en-US" altLang="en-US" sz="4000" dirty="0" smtClean="0"/>
              <a:t>Recovery from Deadlock:  Process Termination</a:t>
            </a:r>
          </a:p>
        </p:txBody>
      </p:sp>
      <p:sp>
        <p:nvSpPr>
          <p:cNvPr id="46083" name="Rectangle 3"/>
          <p:cNvSpPr>
            <a:spLocks noGrp="1" noChangeArrowheads="1"/>
          </p:cNvSpPr>
          <p:nvPr>
            <p:ph type="body" idx="1"/>
          </p:nvPr>
        </p:nvSpPr>
        <p:spPr>
          <a:xfrm>
            <a:off x="963613" y="1336675"/>
            <a:ext cx="7694612" cy="4530725"/>
          </a:xfrm>
        </p:spPr>
        <p:txBody>
          <a:bodyPr>
            <a:normAutofit fontScale="77500" lnSpcReduction="20000"/>
          </a:bodyPr>
          <a:lstStyle/>
          <a:p>
            <a:r>
              <a:rPr lang="en-US" altLang="en-US" dirty="0" smtClean="0"/>
              <a:t>Abort all deadlocked processes</a:t>
            </a:r>
            <a:br>
              <a:rPr lang="en-US" altLang="en-US" dirty="0" smtClean="0"/>
            </a:br>
            <a:endParaRPr lang="en-US" altLang="en-US" dirty="0" smtClean="0"/>
          </a:p>
          <a:p>
            <a:r>
              <a:rPr lang="en-US" altLang="en-US" dirty="0" smtClean="0"/>
              <a:t>Abort one process at a time until the deadlock cycle is eliminated</a:t>
            </a:r>
            <a:br>
              <a:rPr lang="en-US" altLang="en-US" dirty="0" smtClean="0"/>
            </a:br>
            <a:endParaRPr lang="en-US" altLang="en-US" dirty="0" smtClean="0"/>
          </a:p>
          <a:p>
            <a:r>
              <a:rPr lang="en-US" altLang="en-US" dirty="0" smtClean="0"/>
              <a:t>In which order should we choose to abort?</a:t>
            </a:r>
          </a:p>
          <a:p>
            <a:pPr marL="800100" lvl="1" indent="-342900">
              <a:buFont typeface="Arial" pitchFamily="34" charset="0"/>
              <a:buAutoNum type="arabicPeriod"/>
            </a:pPr>
            <a:r>
              <a:rPr lang="en-US" altLang="en-US" dirty="0" smtClean="0"/>
              <a:t>Priority of the process</a:t>
            </a:r>
          </a:p>
          <a:p>
            <a:pPr marL="800100" lvl="1" indent="-342900">
              <a:buFont typeface="Arial" pitchFamily="34" charset="0"/>
              <a:buAutoNum type="arabicPeriod"/>
            </a:pPr>
            <a:r>
              <a:rPr lang="en-US" altLang="en-US" dirty="0" smtClean="0"/>
              <a:t>How long process has computed, and how much longer to completion</a:t>
            </a:r>
          </a:p>
          <a:p>
            <a:pPr marL="800100" lvl="1" indent="-342900">
              <a:buFont typeface="Arial" pitchFamily="34" charset="0"/>
              <a:buAutoNum type="arabicPeriod"/>
            </a:pPr>
            <a:r>
              <a:rPr lang="en-US" altLang="en-US" dirty="0" smtClean="0"/>
              <a:t>Resources the process has used</a:t>
            </a:r>
          </a:p>
          <a:p>
            <a:pPr marL="800100" lvl="1" indent="-342900">
              <a:buFont typeface="Arial" pitchFamily="34" charset="0"/>
              <a:buAutoNum type="arabicPeriod"/>
            </a:pPr>
            <a:r>
              <a:rPr lang="en-US" altLang="en-US" dirty="0" smtClean="0"/>
              <a:t>Resources process needs to complete</a:t>
            </a:r>
          </a:p>
          <a:p>
            <a:pPr marL="800100" lvl="1" indent="-342900">
              <a:buFont typeface="Arial" pitchFamily="34" charset="0"/>
              <a:buAutoNum type="arabicPeriod"/>
            </a:pPr>
            <a:r>
              <a:rPr lang="en-US" altLang="en-US" dirty="0" smtClean="0"/>
              <a:t>How many processes will need to be terminated</a:t>
            </a:r>
          </a:p>
          <a:p>
            <a:pPr marL="800100" lvl="1" indent="-342900">
              <a:buFont typeface="Arial" pitchFamily="34" charset="0"/>
              <a:buAutoNum type="arabicPeriod"/>
            </a:pPr>
            <a:r>
              <a:rPr lang="en-US" altLang="en-US" dirty="0" smtClean="0"/>
              <a:t>Is process interactive or batch?</a:t>
            </a:r>
          </a:p>
        </p:txBody>
      </p:sp>
    </p:spTree>
    <p:extLst>
      <p:ext uri="{BB962C8B-B14F-4D97-AF65-F5344CB8AC3E}">
        <p14:creationId xmlns:p14="http://schemas.microsoft.com/office/powerpoint/2010/main" xmlns="" val="189272425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381001" y="152400"/>
            <a:ext cx="8534400" cy="1066800"/>
          </a:xfrm>
        </p:spPr>
        <p:txBody>
          <a:bodyPr>
            <a:noAutofit/>
          </a:bodyPr>
          <a:lstStyle/>
          <a:p>
            <a:pPr eaLnBrk="1" hangingPunct="1"/>
            <a:r>
              <a:rPr lang="en-US" altLang="en-US" sz="4000" dirty="0" smtClean="0"/>
              <a:t>Recovery from Deadlock:  Resource Preemptio</a:t>
            </a:r>
            <a:r>
              <a:rPr lang="en-US" altLang="en-US" sz="4000" dirty="0"/>
              <a:t>n</a:t>
            </a:r>
            <a:endParaRPr lang="en-US" altLang="en-US" sz="4000" dirty="0" smtClean="0"/>
          </a:p>
        </p:txBody>
      </p:sp>
      <p:sp>
        <p:nvSpPr>
          <p:cNvPr id="47107" name="Rectangle 3"/>
          <p:cNvSpPr>
            <a:spLocks noGrp="1" noChangeArrowheads="1"/>
          </p:cNvSpPr>
          <p:nvPr>
            <p:ph type="body" idx="1"/>
          </p:nvPr>
        </p:nvSpPr>
        <p:spPr>
          <a:xfrm>
            <a:off x="1046163" y="1384300"/>
            <a:ext cx="6802437" cy="4483100"/>
          </a:xfrm>
        </p:spPr>
        <p:txBody>
          <a:bodyPr/>
          <a:lstStyle/>
          <a:p>
            <a:r>
              <a:rPr lang="en-US" altLang="en-US" b="1" dirty="0" smtClean="0"/>
              <a:t>Selecting a victim </a:t>
            </a:r>
            <a:r>
              <a:rPr lang="en-US" altLang="en-US" dirty="0" smtClean="0"/>
              <a:t>– minimize cost</a:t>
            </a:r>
            <a:br>
              <a:rPr lang="en-US" altLang="en-US" dirty="0" smtClean="0"/>
            </a:br>
            <a:endParaRPr lang="en-US" altLang="en-US" dirty="0" smtClean="0"/>
          </a:p>
          <a:p>
            <a:r>
              <a:rPr lang="en-US" altLang="en-US" b="1" dirty="0" smtClean="0"/>
              <a:t>Rollback</a:t>
            </a:r>
            <a:r>
              <a:rPr lang="en-US" altLang="en-US" dirty="0" smtClean="0"/>
              <a:t> – return to some safe state, restart process for that state</a:t>
            </a:r>
            <a:br>
              <a:rPr lang="en-US" altLang="en-US" dirty="0" smtClean="0"/>
            </a:br>
            <a:endParaRPr lang="en-US" altLang="en-US" dirty="0" smtClean="0"/>
          </a:p>
          <a:p>
            <a:r>
              <a:rPr lang="en-US" altLang="en-US" b="1" dirty="0" smtClean="0"/>
              <a:t>Starvation</a:t>
            </a:r>
            <a:r>
              <a:rPr lang="en-US" altLang="en-US" dirty="0" smtClean="0"/>
              <a:t> –  same process may always be picked as victim, include number of rollback in cost factor</a:t>
            </a:r>
          </a:p>
        </p:txBody>
      </p:sp>
    </p:spTree>
    <p:extLst>
      <p:ext uri="{BB962C8B-B14F-4D97-AF65-F5344CB8AC3E}">
        <p14:creationId xmlns:p14="http://schemas.microsoft.com/office/powerpoint/2010/main" xmlns="" val="33246353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08920"/>
            <a:ext cx="8229600" cy="1143000"/>
          </a:xfrm>
        </p:spPr>
        <p:txBody>
          <a:bodyPr/>
          <a:lstStyle/>
          <a:p>
            <a:r>
              <a:rPr lang="en-US" altLang="en-US" dirty="0"/>
              <a:t>End of Chapter </a:t>
            </a:r>
            <a:r>
              <a:rPr lang="en-US" altLang="en-US" dirty="0" smtClean="0"/>
              <a:t>6</a:t>
            </a:r>
            <a:endParaRPr lang="en-IN" dirty="0"/>
          </a:p>
        </p:txBody>
      </p:sp>
    </p:spTree>
    <p:extLst>
      <p:ext uri="{BB962C8B-B14F-4D97-AF65-F5344CB8AC3E}">
        <p14:creationId xmlns:p14="http://schemas.microsoft.com/office/powerpoint/2010/main" xmlns="" val="38531672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GB" dirty="0"/>
              <a:t>Synchronization </a:t>
            </a:r>
            <a:r>
              <a:rPr lang="en-GB" dirty="0" smtClean="0"/>
              <a:t>Hardware</a:t>
            </a:r>
            <a:endParaRPr lang="en-IN" dirty="0"/>
          </a:p>
        </p:txBody>
      </p:sp>
      <p:sp>
        <p:nvSpPr>
          <p:cNvPr id="4" name="Content Placeholder 2">
            <a:extLst>
              <a:ext uri="{FF2B5EF4-FFF2-40B4-BE49-F238E27FC236}">
                <a16:creationId xmlns="" xmlns:a16="http://schemas.microsoft.com/office/drawing/2014/main" id="{AA450727-31EB-4901-A991-F21A53F3C62A}"/>
              </a:ext>
            </a:extLst>
          </p:cNvPr>
          <p:cNvSpPr>
            <a:spLocks noGrp="1"/>
          </p:cNvSpPr>
          <p:nvPr>
            <p:ph idx="1"/>
          </p:nvPr>
        </p:nvSpPr>
        <p:spPr/>
        <p:txBody>
          <a:bodyPr/>
          <a:lstStyle/>
          <a:p>
            <a:r>
              <a:rPr lang="en-US" altLang="en-US" dirty="0"/>
              <a:t>Special hardware instructions that allow us to either </a:t>
            </a:r>
            <a:r>
              <a:rPr lang="en-US" altLang="en-US" i="1" dirty="0"/>
              <a:t>test-and-modify</a:t>
            </a:r>
            <a:r>
              <a:rPr lang="en-US" altLang="en-US" dirty="0"/>
              <a:t> the content of a word, or </a:t>
            </a:r>
            <a:r>
              <a:rPr lang="en-US" altLang="en-US" dirty="0" smtClean="0"/>
              <a:t>to </a:t>
            </a:r>
            <a:r>
              <a:rPr lang="en-US" altLang="en-US" i="1" dirty="0"/>
              <a:t>swap</a:t>
            </a:r>
            <a:r>
              <a:rPr lang="en-US" altLang="en-US" dirty="0"/>
              <a:t> the contents of two words atomically (uninterruptedly.)</a:t>
            </a:r>
          </a:p>
          <a:p>
            <a:pPr lvl="1"/>
            <a:r>
              <a:rPr lang="en-US" altLang="en-US" b="1" dirty="0"/>
              <a:t>Test-and-Set</a:t>
            </a:r>
            <a:r>
              <a:rPr lang="en-US" altLang="en-US" dirty="0"/>
              <a:t> instruction</a:t>
            </a:r>
          </a:p>
          <a:p>
            <a:pPr lvl="1"/>
            <a:r>
              <a:rPr lang="en-US" altLang="en-US" b="1" dirty="0"/>
              <a:t>Compare-and-Swap</a:t>
            </a:r>
            <a:r>
              <a:rPr lang="en-US" altLang="en-US" dirty="0"/>
              <a:t> instruction</a:t>
            </a:r>
          </a:p>
        </p:txBody>
      </p:sp>
    </p:spTree>
    <p:extLst>
      <p:ext uri="{BB962C8B-B14F-4D97-AF65-F5344CB8AC3E}">
        <p14:creationId xmlns:p14="http://schemas.microsoft.com/office/powerpoint/2010/main" xmlns="" val="950795712"/>
      </p:ext>
    </p:extLst>
  </p:cSld>
  <p:clrMapOvr>
    <a:masterClrMapping/>
  </p:clrMapOvr>
</p:sld>
</file>

<file path=ppt/theme/theme1.xml><?xml version="1.0" encoding="utf-8"?>
<a:theme xmlns:a="http://schemas.openxmlformats.org/drawingml/2006/main" name="OS Template">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OS Template</Template>
  <TotalTime>2865</TotalTime>
  <Words>3437</Words>
  <Application>Microsoft Office PowerPoint</Application>
  <PresentationFormat>On-screen Show (4:3)</PresentationFormat>
  <Paragraphs>684</Paragraphs>
  <Slides>82</Slides>
  <Notes>45</Notes>
  <HiddenSlides>0</HiddenSlides>
  <MMClips>0</MMClips>
  <ScaleCrop>false</ScaleCrop>
  <HeadingPairs>
    <vt:vector size="4" baseType="variant">
      <vt:variant>
        <vt:lpstr>Theme</vt:lpstr>
      </vt:variant>
      <vt:variant>
        <vt:i4>1</vt:i4>
      </vt:variant>
      <vt:variant>
        <vt:lpstr>Slide Titles</vt:lpstr>
      </vt:variant>
      <vt:variant>
        <vt:i4>82</vt:i4>
      </vt:variant>
    </vt:vector>
  </HeadingPairs>
  <TitlesOfParts>
    <vt:vector size="83" baseType="lpstr">
      <vt:lpstr>OS Template</vt:lpstr>
      <vt:lpstr>Chapter 6: Process Synchronizing Tools</vt:lpstr>
      <vt:lpstr>Critical Section Problem</vt:lpstr>
      <vt:lpstr>Critical Section Problem</vt:lpstr>
      <vt:lpstr>Solution to Critical Section Problem</vt:lpstr>
      <vt:lpstr>Solution to Critical Section Problem</vt:lpstr>
      <vt:lpstr>Peterson’s Solution</vt:lpstr>
      <vt:lpstr>Solution to Critical Section Problem</vt:lpstr>
      <vt:lpstr>Synchronization Hardware</vt:lpstr>
      <vt:lpstr>Synchronization Hardware</vt:lpstr>
      <vt:lpstr>Solution to Critical Section Problem</vt:lpstr>
      <vt:lpstr>Solution to Critical Section Problem</vt:lpstr>
      <vt:lpstr>Solution to Critical Section Problem</vt:lpstr>
      <vt:lpstr>Solution to Critical Section Problem</vt:lpstr>
      <vt:lpstr>Solution to Critical Section Problem</vt:lpstr>
      <vt:lpstr>Solution to Critical Section Problem</vt:lpstr>
      <vt:lpstr>Solution to Critical Section Problem</vt:lpstr>
      <vt:lpstr>Solution to Critical Section Problem</vt:lpstr>
      <vt:lpstr>Atomic Variables</vt:lpstr>
      <vt:lpstr>Atomic Variables</vt:lpstr>
      <vt:lpstr>Mutex Locks</vt:lpstr>
      <vt:lpstr>Mutex Locks</vt:lpstr>
      <vt:lpstr>Semaphores</vt:lpstr>
      <vt:lpstr>Semaphores</vt:lpstr>
      <vt:lpstr>Semaphores</vt:lpstr>
      <vt:lpstr>Semaphores</vt:lpstr>
      <vt:lpstr>Semaphore Implementation with no busy waiting</vt:lpstr>
      <vt:lpstr>Slide 27</vt:lpstr>
      <vt:lpstr>Semaphore Implementation with no busy waiting</vt:lpstr>
      <vt:lpstr>Problems with Semaphores</vt:lpstr>
      <vt:lpstr>Monitors</vt:lpstr>
      <vt:lpstr>Schematic view of a Monitor</vt:lpstr>
      <vt:lpstr>Monitor Implementation Using Semaphores</vt:lpstr>
      <vt:lpstr>Condition Variables</vt:lpstr>
      <vt:lpstr> Monitor with Condition Variables</vt:lpstr>
      <vt:lpstr> Usage of Condition Variable  Example</vt:lpstr>
      <vt:lpstr>Monitor Implementation Using Semaphores</vt:lpstr>
      <vt:lpstr> Implementation – Condition Variables</vt:lpstr>
      <vt:lpstr>Implementation (Cont.)</vt:lpstr>
      <vt:lpstr>Resuming Processes within a Monitor</vt:lpstr>
      <vt:lpstr>Deadlock Characterization</vt:lpstr>
      <vt:lpstr>Deadlock with Mutex Locks</vt:lpstr>
      <vt:lpstr>Deadlock with Mutex Locks</vt:lpstr>
      <vt:lpstr>Deadlock with Mutex Locks</vt:lpstr>
      <vt:lpstr>Resource-Allocation Graph</vt:lpstr>
      <vt:lpstr>Resource-Allocation Graph (Cont.)</vt:lpstr>
      <vt:lpstr>Example of a Resource Allocation Graph</vt:lpstr>
      <vt:lpstr>Resource Allocation Graph With A Deadlock</vt:lpstr>
      <vt:lpstr>Graph With A Cycle But No Deadlock</vt:lpstr>
      <vt:lpstr>Basic Facts</vt:lpstr>
      <vt:lpstr>Methods for Handling Deadlocks</vt:lpstr>
      <vt:lpstr>Deadlock Prevention</vt:lpstr>
      <vt:lpstr>Deadlock Prevention (Cont.)</vt:lpstr>
      <vt:lpstr>Deadlock Example</vt:lpstr>
      <vt:lpstr>Deadlock Example with Lock Ordering</vt:lpstr>
      <vt:lpstr>Deadlock Avoidance</vt:lpstr>
      <vt:lpstr>Safe State</vt:lpstr>
      <vt:lpstr>Basic Facts of System Deadlock</vt:lpstr>
      <vt:lpstr>Safe, Unsafe, Deadlock State </vt:lpstr>
      <vt:lpstr>Avoidance Algorithms</vt:lpstr>
      <vt:lpstr>Resource-Allocation Graph Scheme</vt:lpstr>
      <vt:lpstr>Resource-Allocation Graph</vt:lpstr>
      <vt:lpstr>Unsafe State In Resource-Allocation Graph</vt:lpstr>
      <vt:lpstr>Resource-Allocation Graph Algorithm</vt:lpstr>
      <vt:lpstr>Banker’s Algorithm</vt:lpstr>
      <vt:lpstr>Data Structures for the Banker’s Algorithm </vt:lpstr>
      <vt:lpstr>Safety Algorithm</vt:lpstr>
      <vt:lpstr>Resource-Request Algorithm for Process Pi</vt:lpstr>
      <vt:lpstr>Example of Banker’s Algorithm</vt:lpstr>
      <vt:lpstr>Example (Cont.)</vt:lpstr>
      <vt:lpstr>Example:  P1 Request (1,0,2)</vt:lpstr>
      <vt:lpstr>Deadlock Detection</vt:lpstr>
      <vt:lpstr>Single Instance of Each Resource Type</vt:lpstr>
      <vt:lpstr>Resource-Allocation Graph and  Wait-for Graph</vt:lpstr>
      <vt:lpstr>Several Instances of a Resource Type</vt:lpstr>
      <vt:lpstr>Detection Algorithm</vt:lpstr>
      <vt:lpstr>Detection Algorithm (Cont.)</vt:lpstr>
      <vt:lpstr>Example of Detection Algorithm</vt:lpstr>
      <vt:lpstr>Example (Cont.)</vt:lpstr>
      <vt:lpstr>Detection-Algorithm Usage</vt:lpstr>
      <vt:lpstr>Recovery from Deadlock:  Process Termination</vt:lpstr>
      <vt:lpstr>Recovery from Deadlock:  Resource Preemption</vt:lpstr>
      <vt:lpstr>End of Chapter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4:  Threads &amp; Concurrency</dc:title>
  <dc:creator>Sheli Sinha Chaudhur</dc:creator>
  <cp:lastModifiedBy>user</cp:lastModifiedBy>
  <cp:revision>49</cp:revision>
  <dcterms:created xsi:type="dcterms:W3CDTF">2021-03-07T14:15:10Z</dcterms:created>
  <dcterms:modified xsi:type="dcterms:W3CDTF">2023-03-21T06:36:47Z</dcterms:modified>
</cp:coreProperties>
</file>