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26" r:id="rId30"/>
    <p:sldId id="285" r:id="rId31"/>
    <p:sldId id="324" r:id="rId32"/>
    <p:sldId id="325" r:id="rId33"/>
    <p:sldId id="288" r:id="rId34"/>
    <p:sldId id="289" r:id="rId35"/>
    <p:sldId id="290" r:id="rId36"/>
    <p:sldId id="291" r:id="rId37"/>
    <p:sldId id="292" r:id="rId38"/>
    <p:sldId id="293" r:id="rId39"/>
    <p:sldId id="321" r:id="rId40"/>
    <p:sldId id="322" r:id="rId41"/>
    <p:sldId id="323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20" r:id="rId59"/>
    <p:sldId id="313" r:id="rId60"/>
    <p:sldId id="314" r:id="rId61"/>
    <p:sldId id="315" r:id="rId62"/>
    <p:sldId id="319" r:id="rId63"/>
    <p:sldId id="317" r:id="rId64"/>
    <p:sldId id="318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666DA-893F-466E-8A90-7A360ED642F6}" type="datetimeFigureOut">
              <a:rPr lang="en-IN" smtClean="0"/>
              <a:pPr/>
              <a:t>09-02-2023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13EE2-4897-4BDD-9D76-1FDC061D75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1272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="" xmlns:a16="http://schemas.microsoft.com/office/drawing/2014/main" id="{94713BEE-C1CE-484C-819E-C7874EAB19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A73D603-B8D2-4718-A866-542F17F0E427}" type="slidenum">
              <a:rPr lang="en-US" altLang="en-US" smtClean="0">
                <a:latin typeface="Helvetica" panose="020B0604020202020204" pitchFamily="34" charset="0"/>
              </a:rPr>
              <a:pPr/>
              <a:t>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B58D9914-4AE8-433F-9B79-3F9210954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1AF60734-AFF9-4268-9BD1-9AFF6E1D6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="" xmlns:a16="http://schemas.microsoft.com/office/drawing/2014/main" id="{3DF3E7C6-C9CA-4089-A553-275E1982B8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398EA6-8FE3-4BCE-B6A8-508B0A27C7F8}" type="slidenum">
              <a:rPr lang="en-US" altLang="en-US" smtClean="0">
                <a:latin typeface="Helvetica" panose="020B0604020202020204" pitchFamily="34" charset="0"/>
              </a:rPr>
              <a:pPr/>
              <a:t>14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="" xmlns:a16="http://schemas.microsoft.com/office/drawing/2014/main" id="{173988C8-FA90-46B8-B16F-16B1E13B3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="" xmlns:a16="http://schemas.microsoft.com/office/drawing/2014/main" id="{E2C96CC4-5B31-40CD-B384-477B7275D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="" xmlns:a16="http://schemas.microsoft.com/office/drawing/2014/main" id="{12803BA9-336C-40B8-B240-AE76B19DBC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6A5F754-A269-48A9-AF00-EE1AB4FE158B}" type="slidenum">
              <a:rPr lang="en-US" altLang="en-US" smtClean="0">
                <a:latin typeface="Helvetica" panose="020B0604020202020204" pitchFamily="34" charset="0"/>
              </a:rPr>
              <a:pPr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="" xmlns:a16="http://schemas.microsoft.com/office/drawing/2014/main" id="{3118FFA9-F8CF-48E9-8DBD-7D20A0B41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4CD8A752-1AAD-4C50-BBDA-5D51338F2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="" xmlns:a16="http://schemas.microsoft.com/office/drawing/2014/main" id="{EB8C0B8A-AD96-4A57-B567-49E824FFE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6B8074-FFAA-46E8-A8E7-A2DF12801B2C}" type="slidenum">
              <a:rPr lang="en-US" altLang="en-US" smtClean="0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6F09C86C-58BC-4607-981A-D231C591FC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0398BD5B-BC5C-4CDB-9D48-4CA967CB7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="" xmlns:a16="http://schemas.microsoft.com/office/drawing/2014/main" id="{2C789749-18B6-4527-94FF-59E54FAC3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F77C39C-CCD1-4085-91E8-2B527B8A2188}" type="slidenum">
              <a:rPr lang="en-US" altLang="en-US" smtClean="0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="" xmlns:a16="http://schemas.microsoft.com/office/drawing/2014/main" id="{30A9510C-2BDE-4137-877F-7D3AEFD82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2C693E25-AC6E-41AC-A5E3-4037EB9E4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="" xmlns:a16="http://schemas.microsoft.com/office/drawing/2014/main" id="{466CBFBC-E533-4BF2-B5D5-3A45F5C19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A8AF47D-CB37-4C77-9E61-6FE982C48A6C}" type="slidenum">
              <a:rPr lang="en-US" altLang="en-US" smtClean="0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="" xmlns:a16="http://schemas.microsoft.com/office/drawing/2014/main" id="{77584299-1856-48BE-B736-7EC68096B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="" xmlns:a16="http://schemas.microsoft.com/office/drawing/2014/main" id="{17E5BFC8-6F28-4BDE-8F1C-CE906E2BF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="" xmlns:a16="http://schemas.microsoft.com/office/drawing/2014/main" id="{13071C3A-881C-48B3-B309-1D92C9DD80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6B73719-6FB6-4E20-AE32-14616D4F0E63}" type="slidenum">
              <a:rPr lang="en-US" altLang="en-US" smtClean="0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="" xmlns:a16="http://schemas.microsoft.com/office/drawing/2014/main" id="{1D8F37CA-C0AA-4EA5-95A9-4F33D4E5D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="" xmlns:a16="http://schemas.microsoft.com/office/drawing/2014/main" id="{CFEE2A4B-553A-4DCA-8D0B-3BB07C434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="" xmlns:a16="http://schemas.microsoft.com/office/drawing/2014/main" id="{36DF61C1-FABB-4C2F-A2F6-2A6755D430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>
            <a:extLst>
              <a:ext uri="{FF2B5EF4-FFF2-40B4-BE49-F238E27FC236}">
                <a16:creationId xmlns="" xmlns:a16="http://schemas.microsoft.com/office/drawing/2014/main" id="{93420185-E3D4-4A25-8067-B745C75A3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="" xmlns:a16="http://schemas.microsoft.com/office/drawing/2014/main" id="{DE5937DC-D53C-4814-A45E-BF7CA978FE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F23E72-A12C-4C92-8AE1-BFA934D068FF}" type="slidenum">
              <a:rPr lang="en-US" altLang="en-US" smtClean="0">
                <a:latin typeface="Helvetica" panose="020B0604020202020204" pitchFamily="34" charset="0"/>
              </a:rPr>
              <a:pPr/>
              <a:t>22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="" xmlns:a16="http://schemas.microsoft.com/office/drawing/2014/main" id="{C69EBE3A-525E-43F8-98FF-7CCE61EFF8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="" xmlns:a16="http://schemas.microsoft.com/office/drawing/2014/main" id="{DBDAC0BA-8814-496D-B065-6E2C7E2CF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="" xmlns:a16="http://schemas.microsoft.com/office/drawing/2014/main" id="{95FB8F64-88BB-4559-9134-E35CDEC20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3C5D0B0-D187-4E63-8B13-81271B8117FB}" type="slidenum">
              <a:rPr lang="en-US" altLang="en-US" smtClean="0">
                <a:latin typeface="Helvetica" panose="020B0604020202020204" pitchFamily="34" charset="0"/>
              </a:rPr>
              <a:pPr/>
              <a:t>28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="" xmlns:a16="http://schemas.microsoft.com/office/drawing/2014/main" id="{E7CC628D-83F5-4EEA-8C50-0B294DCF1E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="" xmlns:a16="http://schemas.microsoft.com/office/drawing/2014/main" id="{4F97B3F5-0425-41C0-BA0E-2A5645FFB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="" xmlns:a16="http://schemas.microsoft.com/office/drawing/2014/main" id="{7712BD98-8FD1-4C5B-ACCD-B506C3F30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03646A7-87D1-4E08-9877-083F79BE34C5}" type="slidenum">
              <a:rPr lang="en-US" altLang="en-US" smtClean="0">
                <a:latin typeface="Helvetica" panose="020B0604020202020204" pitchFamily="34" charset="0"/>
              </a:rPr>
              <a:pPr/>
              <a:t>33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="" xmlns:a16="http://schemas.microsoft.com/office/drawing/2014/main" id="{8DCF3906-A485-420D-A07D-6796D1373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="" xmlns:a16="http://schemas.microsoft.com/office/drawing/2014/main" id="{97B4482B-2E5E-4B60-925B-792A62447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="" xmlns:a16="http://schemas.microsoft.com/office/drawing/2014/main" id="{5BB938EB-EAE1-4FAC-BCB5-53974E688A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>
            <a:extLst>
              <a:ext uri="{FF2B5EF4-FFF2-40B4-BE49-F238E27FC236}">
                <a16:creationId xmlns="" xmlns:a16="http://schemas.microsoft.com/office/drawing/2014/main" id="{9AA36B63-1BA8-465A-9F47-478166EC3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="" xmlns:a16="http://schemas.microsoft.com/office/drawing/2014/main" id="{4BB7AAAF-2D0D-444E-9C4A-241B805364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58E20DC-D625-4FC1-80D1-197547D6A0FC}" type="slidenum">
              <a:rPr lang="en-US" altLang="en-US" smtClean="0">
                <a:latin typeface="Helvetica" panose="020B0604020202020204" pitchFamily="34" charset="0"/>
              </a:rPr>
              <a:pPr/>
              <a:t>34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="" xmlns:a16="http://schemas.microsoft.com/office/drawing/2014/main" id="{E9908802-64CA-49E3-931A-595B2C94C4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="" xmlns:a16="http://schemas.microsoft.com/office/drawing/2014/main" id="{1AC4CBFD-A424-47AF-AE08-5BE9978F6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="" xmlns:a16="http://schemas.microsoft.com/office/drawing/2014/main" id="{17EBCBBF-41C5-425A-8C78-5D293D9B85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2086FDF-C283-4A26-A609-6B6E5A4F7611}" type="slidenum">
              <a:rPr lang="en-US" altLang="en-US" smtClean="0">
                <a:latin typeface="Helvetica" panose="020B0604020202020204" pitchFamily="34" charset="0"/>
              </a:rPr>
              <a:pPr/>
              <a:t>43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="" xmlns:a16="http://schemas.microsoft.com/office/drawing/2014/main" id="{B9B233EF-4231-4BA9-9EEF-1E69C0C6D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="" xmlns:a16="http://schemas.microsoft.com/office/drawing/2014/main" id="{C24EF9F7-118A-440E-835D-273EF5003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="" xmlns:a16="http://schemas.microsoft.com/office/drawing/2014/main" id="{78748FDE-E8BC-4A9C-A7E9-E83C7D708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B4739B-763B-41A7-BF7B-6390169FD7EB}" type="slidenum">
              <a:rPr lang="en-US" altLang="en-US" smtClean="0">
                <a:latin typeface="Helvetica" panose="020B0604020202020204" pitchFamily="34" charset="0"/>
              </a:rPr>
              <a:pPr/>
              <a:t>45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="" xmlns:a16="http://schemas.microsoft.com/office/drawing/2014/main" id="{2EDC8114-80FF-4527-8452-8939C60B25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="" xmlns:a16="http://schemas.microsoft.com/office/drawing/2014/main" id="{3D42AF9C-FB2A-4442-A801-C02307714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="" xmlns:a16="http://schemas.microsoft.com/office/drawing/2014/main" id="{2F305424-2E1B-470D-A274-29ABA8FF1D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35790EF-1AC9-4C3D-A973-AAE8B010255A}" type="slidenum">
              <a:rPr lang="en-US" altLang="en-US" smtClean="0">
                <a:latin typeface="Helvetica" panose="020B0604020202020204" pitchFamily="34" charset="0"/>
              </a:rPr>
              <a:pPr/>
              <a:t>46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="" xmlns:a16="http://schemas.microsoft.com/office/drawing/2014/main" id="{D5C964FA-22D0-4E05-B730-D533B6A444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="" xmlns:a16="http://schemas.microsoft.com/office/drawing/2014/main" id="{880E7091-F446-484C-8E4A-417D2AC58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="" xmlns:a16="http://schemas.microsoft.com/office/drawing/2014/main" id="{5FF94ED2-DF55-4D1B-8DA2-07A842A2B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0910074-6A37-4496-AE68-529FF68CD695}" type="slidenum">
              <a:rPr lang="en-US" altLang="en-US" smtClean="0">
                <a:latin typeface="Helvetica" panose="020B0604020202020204" pitchFamily="34" charset="0"/>
              </a:rPr>
              <a:pPr/>
              <a:t>49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="" xmlns:a16="http://schemas.microsoft.com/office/drawing/2014/main" id="{03D7B118-35EC-41E3-912A-ACD9C96F6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="" xmlns:a16="http://schemas.microsoft.com/office/drawing/2014/main" id="{396523C0-C350-444A-B4E1-1329DD712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="" xmlns:a16="http://schemas.microsoft.com/office/drawing/2014/main" id="{FA5AFAA5-5218-4C59-9B07-DF3DD016E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20F8462-1483-480D-9499-599BDADC3331}" type="slidenum">
              <a:rPr lang="en-US" altLang="en-US" smtClean="0">
                <a:latin typeface="Helvetica" panose="020B0604020202020204" pitchFamily="34" charset="0"/>
              </a:rPr>
              <a:pPr/>
              <a:t>50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="" xmlns:a16="http://schemas.microsoft.com/office/drawing/2014/main" id="{A72C3A4C-AD16-4898-8CE5-E59313D1A7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="" xmlns:a16="http://schemas.microsoft.com/office/drawing/2014/main" id="{F024EE35-1071-4350-AC7A-2880808BA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="" xmlns:a16="http://schemas.microsoft.com/office/drawing/2014/main" id="{CF84B4F2-9D3B-4B2F-BF96-A59F225777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FC7D05-D70C-4688-A6EC-0CAD37F60868}" type="slidenum">
              <a:rPr lang="en-US" altLang="en-US" smtClean="0">
                <a:latin typeface="Helvetica" panose="020B0604020202020204" pitchFamily="34" charset="0"/>
              </a:rPr>
              <a:pPr/>
              <a:t>51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="" xmlns:a16="http://schemas.microsoft.com/office/drawing/2014/main" id="{B362FC63-0CF8-4F27-8D50-36C311771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="" xmlns:a16="http://schemas.microsoft.com/office/drawing/2014/main" id="{05EA1D9E-4BA7-46A6-8A84-EDB8389F7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="" xmlns:a16="http://schemas.microsoft.com/office/drawing/2014/main" id="{3D8E3A22-255B-4013-9FAA-354F22808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5384F79-FBB8-4CF0-ACB5-B2C4E81F4BD7}" type="slidenum">
              <a:rPr lang="en-US" altLang="en-US" smtClean="0">
                <a:latin typeface="Helvetica" panose="020B0604020202020204" pitchFamily="34" charset="0"/>
              </a:rPr>
              <a:pPr/>
              <a:t>52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="" xmlns:a16="http://schemas.microsoft.com/office/drawing/2014/main" id="{3414BE9A-3487-46A0-8D93-908174E2B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="" xmlns:a16="http://schemas.microsoft.com/office/drawing/2014/main" id="{850E0C92-CD42-45A7-9966-C095105AF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="" xmlns:a16="http://schemas.microsoft.com/office/drawing/2014/main" id="{E5962F69-093A-408F-B384-7C8444BFC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46DE1FD-0744-4729-8EA7-07AB55511A72}" type="slidenum">
              <a:rPr lang="en-US" altLang="en-US" smtClean="0">
                <a:latin typeface="Helvetica" panose="020B0604020202020204" pitchFamily="34" charset="0"/>
              </a:rPr>
              <a:pPr/>
              <a:t>53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="" xmlns:a16="http://schemas.microsoft.com/office/drawing/2014/main" id="{EF35BB1E-D520-47C0-8054-BC16A9F209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="" xmlns:a16="http://schemas.microsoft.com/office/drawing/2014/main" id="{5BD69566-D1C2-496F-B046-36CA881CC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="" xmlns:a16="http://schemas.microsoft.com/office/drawing/2014/main" id="{F2B3D9C8-405E-4869-B7DA-C0EA2952C0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7F09621-5A44-4CBF-82F9-AF59D7D29429}" type="slidenum">
              <a:rPr lang="en-US" altLang="en-US" smtClean="0">
                <a:latin typeface="Helvetica" panose="020B0604020202020204" pitchFamily="34" charset="0"/>
              </a:rPr>
              <a:pPr/>
              <a:t>54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="" xmlns:a16="http://schemas.microsoft.com/office/drawing/2014/main" id="{7E4665BD-4253-40F1-BC78-DE8BBDAB76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="" xmlns:a16="http://schemas.microsoft.com/office/drawing/2014/main" id="{76713D87-7305-49B3-91D0-F30C44637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="" xmlns:a16="http://schemas.microsoft.com/office/drawing/2014/main" id="{27DF9E4E-96D6-414F-8641-F5F4875E71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F3DCFE-B091-466E-897F-AF0229B99FBE}" type="slidenum">
              <a:rPr lang="en-US" altLang="en-US" smtClean="0">
                <a:latin typeface="Helvetica" panose="020B0604020202020204" pitchFamily="34" charset="0"/>
              </a:rPr>
              <a:pPr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FBCEF41C-2D09-4D79-B128-D63857A2F2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D9ACFA5D-A5EC-4373-81C2-0F6EFDCB2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="" xmlns:a16="http://schemas.microsoft.com/office/drawing/2014/main" id="{DAE79D6A-67CB-4C69-BA94-F4EE051A70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124DD7-701B-4C62-BB67-32CAEE595173}" type="slidenum">
              <a:rPr lang="en-US" altLang="en-US" smtClean="0">
                <a:latin typeface="Helvetica" panose="020B0604020202020204" pitchFamily="34" charset="0"/>
              </a:rPr>
              <a:pPr/>
              <a:t>56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="" xmlns:a16="http://schemas.microsoft.com/office/drawing/2014/main" id="{1B7687CC-A2DC-4DB6-9D2E-F0DF0D822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="" xmlns:a16="http://schemas.microsoft.com/office/drawing/2014/main" id="{18288A69-48FB-4D7D-9160-2B0CCFFD7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="" xmlns:a16="http://schemas.microsoft.com/office/drawing/2014/main" id="{825BBC46-A330-4F4A-B305-93B88114E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AF1AA22-768A-4441-B4A7-7B9EE0F1CEA2}" type="slidenum">
              <a:rPr lang="en-US" altLang="en-US" smtClean="0">
                <a:latin typeface="Helvetica" panose="020B0604020202020204" pitchFamily="34" charset="0"/>
              </a:rPr>
              <a:pPr/>
              <a:t>57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5234" name="Rectangle 2">
            <a:extLst>
              <a:ext uri="{FF2B5EF4-FFF2-40B4-BE49-F238E27FC236}">
                <a16:creationId xmlns="" xmlns:a16="http://schemas.microsoft.com/office/drawing/2014/main" id="{52C4AF6F-3A33-4B3D-A9C5-999D34DE6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="" xmlns:a16="http://schemas.microsoft.com/office/drawing/2014/main" id="{03C39424-7CC6-4EAD-B6CC-B6829E4E3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="" xmlns:a16="http://schemas.microsoft.com/office/drawing/2014/main" id="{74F122F5-4598-4486-AEE9-A0E29FCC7F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133" y="8708349"/>
            <a:ext cx="2989504" cy="44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1" tIns="44945" rIns="89891" bIns="44945" anchor="b"/>
          <a:lstStyle>
            <a:lvl1pPr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F87849D-3357-408B-BE81-D941B68A9C17}" type="slidenum">
              <a:rPr lang="en-US" altLang="en-US" sz="1200">
                <a:latin typeface="Helvetica" panose="020B0604020202020204" pitchFamily="34" charset="0"/>
              </a:rPr>
              <a:pPr algn="r"/>
              <a:t>59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  <p:sp>
        <p:nvSpPr>
          <p:cNvPr id="97282" name="Rectangle 2">
            <a:extLst>
              <a:ext uri="{FF2B5EF4-FFF2-40B4-BE49-F238E27FC236}">
                <a16:creationId xmlns="" xmlns:a16="http://schemas.microsoft.com/office/drawing/2014/main" id="{73C4DCE4-88C5-4C98-9DA5-E017D80E13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="" xmlns:a16="http://schemas.microsoft.com/office/drawing/2014/main" id="{9765D6DE-A5FC-47F0-B3FB-BFABDB9A2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="" xmlns:a16="http://schemas.microsoft.com/office/drawing/2014/main" id="{D3517A6B-4F86-4BF0-A7FB-1BD5EBE18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116B57-7969-4071-A746-9D77D5F1E3CB}" type="slidenum">
              <a:rPr lang="en-US" altLang="en-US" smtClean="0">
                <a:latin typeface="Helvetica" panose="020B0604020202020204" pitchFamily="34" charset="0"/>
              </a:rPr>
              <a:pPr/>
              <a:t>60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="" xmlns:a16="http://schemas.microsoft.com/office/drawing/2014/main" id="{7878F00E-B648-4612-B5CB-D00AADE350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="" xmlns:a16="http://schemas.microsoft.com/office/drawing/2014/main" id="{1DC6BA39-1EDC-4A74-8794-176CC37BF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="" xmlns:a16="http://schemas.microsoft.com/office/drawing/2014/main" id="{A98BD5E9-68DB-44E3-B64A-5E17DF84C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16A8B9C-1E5D-4E07-B8D8-9FCDFD426338}" type="slidenum">
              <a:rPr lang="en-US" altLang="en-US" smtClean="0">
                <a:latin typeface="Helvetica" panose="020B0604020202020204" pitchFamily="34" charset="0"/>
              </a:rPr>
              <a:pPr/>
              <a:t>61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1378" name="Rectangle 2">
            <a:extLst>
              <a:ext uri="{FF2B5EF4-FFF2-40B4-BE49-F238E27FC236}">
                <a16:creationId xmlns="" xmlns:a16="http://schemas.microsoft.com/office/drawing/2014/main" id="{21B327CA-F749-48DD-B520-75AA26D49D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="" xmlns:a16="http://schemas.microsoft.com/office/drawing/2014/main" id="{F1ED87E5-76C2-4D48-98D1-5C54D1AA7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="" xmlns:a16="http://schemas.microsoft.com/office/drawing/2014/main" id="{0D5813B0-A22D-4F2C-8A3F-0BFE4DE6B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B12ED1-C80C-4561-A421-39FDA9B078BC}" type="slidenum">
              <a:rPr lang="en-US" altLang="en-US" smtClean="0">
                <a:latin typeface="Helvetica" panose="020B0604020202020204" pitchFamily="34" charset="0"/>
              </a:rPr>
              <a:pPr/>
              <a:t>63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5474" name="Rectangle 2">
            <a:extLst>
              <a:ext uri="{FF2B5EF4-FFF2-40B4-BE49-F238E27FC236}">
                <a16:creationId xmlns="" xmlns:a16="http://schemas.microsoft.com/office/drawing/2014/main" id="{1C79D5CE-BCEF-4B0F-9D0F-A5485F9BA0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="" xmlns:a16="http://schemas.microsoft.com/office/drawing/2014/main" id="{E6ECB659-BD3A-4C4F-8EF1-B79B7B484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="" xmlns:a16="http://schemas.microsoft.com/office/drawing/2014/main" id="{B3B691F4-8A83-4EB6-9CC2-A3360F1AD4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>
            <a:extLst>
              <a:ext uri="{FF2B5EF4-FFF2-40B4-BE49-F238E27FC236}">
                <a16:creationId xmlns="" xmlns:a16="http://schemas.microsoft.com/office/drawing/2014/main" id="{EF4246C7-27CE-4111-80E3-59FD3BCD5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="" xmlns:a16="http://schemas.microsoft.com/office/drawing/2014/main" id="{A989082A-5E14-437A-8593-A083C9E0BC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19C771-0D6A-4807-BCDD-77C1F2EE8271}" type="slidenum">
              <a:rPr lang="en-US" altLang="en-US" smtClean="0">
                <a:latin typeface="Helvetica" panose="020B0604020202020204" pitchFamily="34" charset="0"/>
              </a:rPr>
              <a:pPr/>
              <a:t>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2AC42077-757B-4A4C-8A05-7B590F2EC1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C753078-9E5A-48E2-813D-E5D652399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="" xmlns:a16="http://schemas.microsoft.com/office/drawing/2014/main" id="{B998348D-9A8E-4A1B-A5CC-88DB5AB929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>
            <a:extLst>
              <a:ext uri="{FF2B5EF4-FFF2-40B4-BE49-F238E27FC236}">
                <a16:creationId xmlns="" xmlns:a16="http://schemas.microsoft.com/office/drawing/2014/main" id="{677410E8-14CB-430D-9C9B-CA14C8C01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="" xmlns:a16="http://schemas.microsoft.com/office/drawing/2014/main" id="{2CB3E8E7-C086-4355-9CE8-18739774E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>
            <a:extLst>
              <a:ext uri="{FF2B5EF4-FFF2-40B4-BE49-F238E27FC236}">
                <a16:creationId xmlns="" xmlns:a16="http://schemas.microsoft.com/office/drawing/2014/main" id="{D7150505-875B-411A-8576-2DD58804D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="" xmlns:a16="http://schemas.microsoft.com/office/drawing/2014/main" id="{B2858C04-233B-4F84-8B85-EA895CEAF2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>
            <a:extLst>
              <a:ext uri="{FF2B5EF4-FFF2-40B4-BE49-F238E27FC236}">
                <a16:creationId xmlns="" xmlns:a16="http://schemas.microsoft.com/office/drawing/2014/main" id="{7E4843CC-89D3-47B0-BBCC-C97C1F2F4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="" xmlns:a16="http://schemas.microsoft.com/office/drawing/2014/main" id="{B307F2A2-9C89-4CCD-8947-EF9F7A7FA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89574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895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4200DDC-C11B-49B3-97E9-1ED578740C37}" type="slidenum">
              <a:rPr lang="en-US" altLang="en-US" smtClean="0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FB56883D-676A-482F-9E14-FE9A4AE24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A2F62D35-9C65-414C-A86A-3FDBE9961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Bahnschrif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Bahnschrif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09-02-2023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 userDrawn="1"/>
        </p:nvSpPr>
        <p:spPr>
          <a:xfrm>
            <a:off x="0" y="3649464"/>
            <a:ext cx="9144000" cy="2880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7790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09-02-2023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583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09-02-2023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3028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hnschrif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09-02-2023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0740" y="6393338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Sheli</a:t>
            </a:r>
            <a:r>
              <a:rPr lang="en-GB" dirty="0" smtClean="0"/>
              <a:t> </a:t>
            </a:r>
            <a:r>
              <a:rPr lang="en-GB" dirty="0" err="1" smtClean="0"/>
              <a:t>Sinha</a:t>
            </a:r>
            <a:r>
              <a:rPr lang="en-GB" dirty="0" smtClean="0"/>
              <a:t> </a:t>
            </a:r>
            <a:r>
              <a:rPr lang="en-GB" dirty="0" err="1" smtClean="0"/>
              <a:t>Chaudhuri</a:t>
            </a:r>
            <a:endParaRPr lang="en-IN" dirty="0"/>
          </a:p>
        </p:txBody>
      </p:sp>
      <p:pic>
        <p:nvPicPr>
          <p:cNvPr id="1026" name="Picture 2" descr="What is an Operating System?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0" y="6031982"/>
            <a:ext cx="2843808" cy="82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814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09-02-2023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6474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09-02-2023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9338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09-02-2023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6801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09-02-2023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6271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09-02-2023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2722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09-02-2023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6135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09-02-2023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7388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5765-6E83-4CEA-8A9A-5725CD40EA21}" type="datetimeFigureOut">
              <a:rPr lang="en-IN" smtClean="0"/>
              <a:pPr/>
              <a:t>09-02-2023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204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Sheli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Sinha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Chaudhuri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Professor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ETCE Department</a:t>
            </a:r>
            <a:endParaRPr lang="en-IN" dirty="0" smtClean="0">
              <a:solidFill>
                <a:srgbClr val="C00000"/>
              </a:solidFill>
            </a:endParaRPr>
          </a:p>
          <a:p>
            <a:endParaRPr lang="en-IN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267CC3E-EC1E-46E0-9E0F-27020BA348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1475" y="1900238"/>
            <a:ext cx="84582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dirty="0"/>
              <a:t>Chapter 4:  Threads &amp; Concurrency </a:t>
            </a:r>
          </a:p>
        </p:txBody>
      </p:sp>
    </p:spTree>
    <p:extLst>
      <p:ext uri="{BB962C8B-B14F-4D97-AF65-F5344CB8AC3E}">
        <p14:creationId xmlns:p14="http://schemas.microsoft.com/office/powerpoint/2010/main" xmlns="" val="36325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="" xmlns:a16="http://schemas.microsoft.com/office/drawing/2014/main" id="{CAD927E8-64DE-4671-A690-608A4563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25" y="213537"/>
            <a:ext cx="76739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Multicore Programming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="" xmlns:a16="http://schemas.microsoft.com/office/drawing/2014/main" id="{9FB1F3DE-869C-4D7F-9A3F-53A8F1DC9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7156450" cy="4530725"/>
          </a:xfrm>
        </p:spPr>
        <p:txBody>
          <a:bodyPr/>
          <a:lstStyle/>
          <a:p>
            <a:r>
              <a:rPr lang="en-US" altLang="en-US" dirty="0"/>
              <a:t>Types of parallelism 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Data parallelism </a:t>
            </a:r>
            <a:r>
              <a:rPr lang="en-US" altLang="en-US" dirty="0"/>
              <a:t>– distributes subsets of the same data across multiple cores, same operation on each</a:t>
            </a:r>
            <a:endParaRPr lang="en-US" altLang="en-US" b="1" dirty="0">
              <a:solidFill>
                <a:srgbClr val="3366FF"/>
              </a:solidFill>
            </a:endParaRP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Task parallelism </a:t>
            </a:r>
            <a:r>
              <a:rPr lang="en-US" altLang="en-US" dirty="0"/>
              <a:t>– distributing threads across cores, each thread performing unique operation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2156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="" xmlns:a16="http://schemas.microsoft.com/office/drawing/2014/main" id="{F297ACC2-6415-49B5-B30C-3C6679A2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and Task Parallelism</a:t>
            </a:r>
          </a:p>
        </p:txBody>
      </p:sp>
      <p:pic>
        <p:nvPicPr>
          <p:cNvPr id="24578" name="Picture 1">
            <a:extLst>
              <a:ext uri="{FF2B5EF4-FFF2-40B4-BE49-F238E27FC236}">
                <a16:creationId xmlns="" xmlns:a16="http://schemas.microsoft.com/office/drawing/2014/main" id="{7C4056CB-23F8-4E11-9D19-A3540316F5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473200"/>
            <a:ext cx="5851525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533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="" xmlns:a16="http://schemas.microsoft.com/office/drawing/2014/main" id="{8081C5BE-54CB-4060-BFB3-18429EA46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9606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Amdahl’s Law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6A1AEDCB-DDB2-4B98-87D9-BFA079D3C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50" y="1106488"/>
            <a:ext cx="7900988" cy="49148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en-US" dirty="0">
                <a:cs typeface="ＭＳ Ｐゴシック" charset="-128"/>
              </a:rPr>
              <a:t>Identifies performance gains from adding additional cores to an application that has both serial and parallel components</a:t>
            </a:r>
          </a:p>
          <a:p>
            <a:pPr>
              <a:defRPr/>
            </a:pPr>
            <a:r>
              <a:rPr lang="en-US" altLang="en-US" i="1" dirty="0">
                <a:cs typeface="ＭＳ Ｐゴシック" charset="-128"/>
              </a:rPr>
              <a:t>S</a:t>
            </a:r>
            <a:r>
              <a:rPr lang="en-US" altLang="en-US" dirty="0">
                <a:cs typeface="ＭＳ Ｐゴシック" charset="-128"/>
              </a:rPr>
              <a:t> is serial portion</a:t>
            </a:r>
          </a:p>
          <a:p>
            <a:pPr>
              <a:defRPr/>
            </a:pPr>
            <a:r>
              <a:rPr lang="en-US" altLang="en-US" i="1" dirty="0">
                <a:cs typeface="ＭＳ Ｐゴシック" charset="-128"/>
              </a:rPr>
              <a:t>N</a:t>
            </a:r>
            <a:r>
              <a:rPr lang="en-US" altLang="en-US" dirty="0">
                <a:cs typeface="ＭＳ Ｐゴシック" charset="-128"/>
              </a:rPr>
              <a:t> processing cores</a:t>
            </a: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That is, if application is 75% parallel / 25% serial, moving from 1 to 2 cores results in speedup of 1.6 times</a:t>
            </a: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As </a:t>
            </a:r>
            <a:r>
              <a:rPr lang="en-US" altLang="en-US" i="1" dirty="0">
                <a:cs typeface="ＭＳ Ｐゴシック" charset="-128"/>
              </a:rPr>
              <a:t>N</a:t>
            </a:r>
            <a:r>
              <a:rPr lang="en-US" altLang="en-US" dirty="0">
                <a:cs typeface="ＭＳ Ｐゴシック" charset="-128"/>
              </a:rPr>
              <a:t> approaches infinity, speedup approaches 1 / </a:t>
            </a:r>
            <a:r>
              <a:rPr lang="en-US" altLang="en-US" i="1" dirty="0">
                <a:cs typeface="ＭＳ Ｐゴシック" charset="-128"/>
              </a:rPr>
              <a:t>S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b="1" dirty="0">
                <a:cs typeface="ＭＳ Ｐゴシック" charset="-128"/>
              </a:rPr>
              <a:t/>
            </a:r>
            <a:br>
              <a:rPr lang="en-US" altLang="en-US" b="1" dirty="0">
                <a:cs typeface="ＭＳ Ｐゴシック" charset="-128"/>
              </a:rPr>
            </a:br>
            <a:r>
              <a:rPr lang="en-US" altLang="en-US" b="1" dirty="0">
                <a:cs typeface="ＭＳ Ｐゴシック" charset="-128"/>
              </a:rPr>
              <a:t>Serial portion of an application has disproportionate  effect on performance gained by adding additional cores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sz="800" b="1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But does the law take into account contemporary multicore systems?</a:t>
            </a:r>
          </a:p>
        </p:txBody>
      </p:sp>
      <p:pic>
        <p:nvPicPr>
          <p:cNvPr id="25603" name="Picture 1" descr="Screen Shot 2012-12-04 at 7.54.07 PM.png">
            <a:extLst>
              <a:ext uri="{FF2B5EF4-FFF2-40B4-BE49-F238E27FC236}">
                <a16:creationId xmlns="" xmlns:a16="http://schemas.microsoft.com/office/drawing/2014/main" id="{73692B8D-A89E-4AD0-A1E3-ED895D4F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8578" y="2248063"/>
            <a:ext cx="243046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6121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="" xmlns:a16="http://schemas.microsoft.com/office/drawing/2014/main" id="{681CBC2B-DB28-4332-A1D1-A51237439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Amdahl’s Law</a:t>
            </a:r>
          </a:p>
        </p:txBody>
      </p:sp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9173F832-D0B8-4682-8422-824AC9A2C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559" y="1124744"/>
            <a:ext cx="703984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2092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="" xmlns:a16="http://schemas.microsoft.com/office/drawing/2014/main" id="{30A3DCFF-94B3-4FFC-B2A6-FE43AD179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229606"/>
            <a:ext cx="78263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User Threads and Kernel Threads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="" xmlns:a16="http://schemas.microsoft.com/office/drawing/2014/main" id="{BA746B80-CDA4-4092-8028-5DF704038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User threads </a:t>
            </a:r>
            <a:r>
              <a:rPr lang="en-US" altLang="en-US" dirty="0"/>
              <a:t>- management done by user-level threads library</a:t>
            </a:r>
          </a:p>
          <a:p>
            <a:r>
              <a:rPr lang="en-US" altLang="en-US" dirty="0"/>
              <a:t>Three primary thread libraries:</a:t>
            </a:r>
          </a:p>
          <a:p>
            <a:pPr lvl="1"/>
            <a:r>
              <a:rPr lang="en-US" altLang="en-US" dirty="0"/>
              <a:t> POSIX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Pthreads</a:t>
            </a:r>
            <a:endParaRPr lang="en-US" altLang="en-US" b="1" dirty="0">
              <a:solidFill>
                <a:srgbClr val="006699"/>
              </a:solidFill>
              <a:latin typeface="+mj-lt"/>
            </a:endParaRPr>
          </a:p>
          <a:p>
            <a:pPr lvl="1"/>
            <a:r>
              <a:rPr lang="en-US" altLang="en-US" dirty="0"/>
              <a:t> Windows threads</a:t>
            </a:r>
          </a:p>
          <a:p>
            <a:pPr lvl="1"/>
            <a:r>
              <a:rPr lang="en-US" altLang="en-US" dirty="0"/>
              <a:t> Java threads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Kernel threads </a:t>
            </a:r>
            <a:r>
              <a:rPr lang="en-US" altLang="en-US" dirty="0"/>
              <a:t>- Supported by the Kernel</a:t>
            </a:r>
          </a:p>
          <a:p>
            <a:r>
              <a:rPr lang="en-US" altLang="en-US" dirty="0"/>
              <a:t>Examples – virtually all general -purpose operating systems, including:</a:t>
            </a:r>
          </a:p>
          <a:p>
            <a:pPr lvl="1"/>
            <a:r>
              <a:rPr lang="en-US" altLang="en-US" dirty="0"/>
              <a:t>Windows </a:t>
            </a:r>
          </a:p>
          <a:p>
            <a:pPr lvl="1"/>
            <a:r>
              <a:rPr lang="en-US" altLang="en-US" dirty="0"/>
              <a:t>Linux</a:t>
            </a:r>
          </a:p>
          <a:p>
            <a:pPr lvl="1"/>
            <a:r>
              <a:rPr lang="en-US" altLang="en-US" dirty="0"/>
              <a:t>Mac OS X</a:t>
            </a:r>
          </a:p>
          <a:p>
            <a:pPr lvl="1"/>
            <a:r>
              <a:rPr lang="en-US" altLang="en-US" dirty="0"/>
              <a:t>iOS</a:t>
            </a:r>
          </a:p>
          <a:p>
            <a:pPr lvl="1"/>
            <a:r>
              <a:rPr lang="en-US" altLang="en-US" dirty="0"/>
              <a:t>Android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02288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13ED592C-0C4E-45A3-A96C-C192AD94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User and Kernel Threads</a:t>
            </a:r>
          </a:p>
        </p:txBody>
      </p:sp>
      <p:pic>
        <p:nvPicPr>
          <p:cNvPr id="30722" name="Picture 1">
            <a:extLst>
              <a:ext uri="{FF2B5EF4-FFF2-40B4-BE49-F238E27FC236}">
                <a16:creationId xmlns="" xmlns:a16="http://schemas.microsoft.com/office/drawing/2014/main" id="{2BDB5D90-D947-41F8-BDFE-DD7C4ED2F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901825"/>
            <a:ext cx="48260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274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="" xmlns:a16="http://schemas.microsoft.com/office/drawing/2014/main" id="{27C60FED-BD89-4655-8023-6D89846C2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6237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Multithreading Models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="" xmlns:a16="http://schemas.microsoft.com/office/drawing/2014/main" id="{0986761F-3FB5-4AD0-B6CE-CA9BD246E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Many-to-One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One-to-One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Many-to-Many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4422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="" xmlns:a16="http://schemas.microsoft.com/office/drawing/2014/main" id="{1428C89C-D1C7-44B6-B4FD-1F83ABA1D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86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Many-to-One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="" xmlns:a16="http://schemas.microsoft.com/office/drawing/2014/main" id="{5D915EFA-C388-487C-B6EF-E80827050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560" y="1233489"/>
            <a:ext cx="7916620" cy="3203624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Many user-level threads mapped to single kernel thread</a:t>
            </a:r>
          </a:p>
          <a:p>
            <a:r>
              <a:rPr lang="en-US" altLang="en-US" dirty="0"/>
              <a:t>One thread blocking causes all to block</a:t>
            </a:r>
          </a:p>
          <a:p>
            <a:r>
              <a:rPr lang="en-US" altLang="en-US" dirty="0"/>
              <a:t>Multiple threads may not run in parallel on </a:t>
            </a:r>
            <a:r>
              <a:rPr lang="en-US" altLang="en-US" dirty="0" err="1" smtClean="0"/>
              <a:t>multicore</a:t>
            </a:r>
            <a:r>
              <a:rPr lang="en-US" altLang="en-US" dirty="0" smtClean="0"/>
              <a:t> </a:t>
            </a:r>
            <a:r>
              <a:rPr lang="en-US" altLang="en-US" dirty="0"/>
              <a:t>system because only one may be in kernel at a time</a:t>
            </a:r>
          </a:p>
          <a:p>
            <a:r>
              <a:rPr lang="en-US" altLang="en-US" dirty="0"/>
              <a:t>Few systems currently use this model</a:t>
            </a:r>
          </a:p>
          <a:p>
            <a:r>
              <a:rPr lang="en-US" altLang="en-US" dirty="0"/>
              <a:t>Examples: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Solaris Green Threads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GNU Portable Threads</a:t>
            </a:r>
          </a:p>
        </p:txBody>
      </p:sp>
      <p:pic>
        <p:nvPicPr>
          <p:cNvPr id="33795" name="Picture 1">
            <a:extLst>
              <a:ext uri="{FF2B5EF4-FFF2-40B4-BE49-F238E27FC236}">
                <a16:creationId xmlns="" xmlns:a16="http://schemas.microsoft.com/office/drawing/2014/main" id="{6B215585-915F-44AD-918A-FBC0A438F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39592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7066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="" xmlns:a16="http://schemas.microsoft.com/office/drawing/2014/main" id="{4FBEFB0E-7F3F-4EF4-9827-FE005FBB4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One-to-One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="" xmlns:a16="http://schemas.microsoft.com/office/drawing/2014/main" id="{C9353153-B94C-4BC4-A944-80F7FC0E3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1233489"/>
            <a:ext cx="7607288" cy="3851696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Each user-level thread maps to kernel thread</a:t>
            </a:r>
          </a:p>
          <a:p>
            <a:r>
              <a:rPr lang="en-US" altLang="en-US" dirty="0"/>
              <a:t>Creating a user-level thread creates a kernel thread</a:t>
            </a:r>
          </a:p>
          <a:p>
            <a:r>
              <a:rPr lang="en-US" altLang="en-US" dirty="0"/>
              <a:t>More concurrency than many-to-one</a:t>
            </a:r>
          </a:p>
          <a:p>
            <a:r>
              <a:rPr lang="en-US" altLang="en-US" dirty="0"/>
              <a:t>Number of threads per process sometimes restricted due to overhead</a:t>
            </a:r>
          </a:p>
          <a:p>
            <a:r>
              <a:rPr lang="en-US" altLang="en-US" dirty="0"/>
              <a:t>Examples</a:t>
            </a:r>
          </a:p>
          <a:p>
            <a:pPr lvl="1"/>
            <a:r>
              <a:rPr lang="en-US" altLang="en-US" dirty="0"/>
              <a:t>Windows</a:t>
            </a:r>
          </a:p>
          <a:p>
            <a:pPr lvl="1"/>
            <a:r>
              <a:rPr lang="en-US" altLang="en-US" dirty="0"/>
              <a:t>Linux</a:t>
            </a:r>
          </a:p>
        </p:txBody>
      </p:sp>
      <p:pic>
        <p:nvPicPr>
          <p:cNvPr id="35843" name="Picture 1">
            <a:extLst>
              <a:ext uri="{FF2B5EF4-FFF2-40B4-BE49-F238E27FC236}">
                <a16:creationId xmlns="" xmlns:a16="http://schemas.microsoft.com/office/drawing/2014/main" id="{EF8F904A-031A-45E1-82C4-C375DF8A63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25" y="3933056"/>
            <a:ext cx="39147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8164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="" xmlns:a16="http://schemas.microsoft.com/office/drawing/2014/main" id="{C6AC490D-7E71-499F-80A2-0817A44950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Many-to-Many Model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="" xmlns:a16="http://schemas.microsoft.com/office/drawing/2014/main" id="{6A3ECDFD-78CA-4E72-9500-110C17908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155700"/>
            <a:ext cx="7751305" cy="3785468"/>
          </a:xfrm>
        </p:spPr>
        <p:txBody>
          <a:bodyPr/>
          <a:lstStyle/>
          <a:p>
            <a:r>
              <a:rPr lang="en-US" altLang="en-US" dirty="0"/>
              <a:t>Allows many user level threads to be mapped to many kernel threads</a:t>
            </a:r>
          </a:p>
          <a:p>
            <a:r>
              <a:rPr lang="en-US" altLang="en-US" dirty="0"/>
              <a:t>Allows the  operating system to create a sufficient number of kernel threads</a:t>
            </a:r>
          </a:p>
          <a:p>
            <a:r>
              <a:rPr lang="en-US" altLang="en-US" dirty="0"/>
              <a:t>Windows  with the </a:t>
            </a:r>
            <a:r>
              <a:rPr lang="en-US" altLang="en-US" i="1" dirty="0" err="1"/>
              <a:t>ThreadFiber</a:t>
            </a:r>
            <a:r>
              <a:rPr lang="en-US" altLang="en-US" dirty="0"/>
              <a:t> package</a:t>
            </a:r>
          </a:p>
          <a:p>
            <a:r>
              <a:rPr lang="en-US" altLang="en-US" dirty="0"/>
              <a:t>Otherwise not very common</a:t>
            </a:r>
          </a:p>
        </p:txBody>
      </p:sp>
      <p:pic>
        <p:nvPicPr>
          <p:cNvPr id="37891" name="Picture 1">
            <a:extLst>
              <a:ext uri="{FF2B5EF4-FFF2-40B4-BE49-F238E27FC236}">
                <a16:creationId xmlns="" xmlns:a16="http://schemas.microsoft.com/office/drawing/2014/main" id="{CCAA589D-3ED6-47FF-8B49-15D858089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9120"/>
            <a:ext cx="39433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345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="" xmlns:a16="http://schemas.microsoft.com/office/drawing/2014/main" id="{203D3746-8758-479C-93A3-DC90B12F6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="" xmlns:a16="http://schemas.microsoft.com/office/drawing/2014/main" id="{BE2970C8-8537-47B0-BAC1-E14D29076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Overview</a:t>
            </a:r>
          </a:p>
          <a:p>
            <a:r>
              <a:rPr lang="en-US" altLang="en-US"/>
              <a:t>Multicore Programming</a:t>
            </a:r>
          </a:p>
          <a:p>
            <a:r>
              <a:rPr lang="en-US" altLang="en-US"/>
              <a:t>Multithreading Models</a:t>
            </a:r>
          </a:p>
          <a:p>
            <a:r>
              <a:rPr lang="en-US" altLang="en-US"/>
              <a:t>Thread Libraries</a:t>
            </a:r>
          </a:p>
          <a:p>
            <a:r>
              <a:rPr lang="en-US" altLang="en-US"/>
              <a:t>Implicit Threading</a:t>
            </a:r>
          </a:p>
          <a:p>
            <a:r>
              <a:rPr lang="en-US" altLang="en-US"/>
              <a:t>Threading Issues</a:t>
            </a:r>
          </a:p>
          <a:p>
            <a:r>
              <a:rPr lang="en-US" altLang="en-US"/>
              <a:t>Operating System Examples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26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="" xmlns:a16="http://schemas.microsoft.com/office/drawing/2014/main" id="{A98DC882-9265-4F2A-AAAB-DD166A263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830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Two-level Model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="" xmlns:a16="http://schemas.microsoft.com/office/drawing/2014/main" id="{A2E2CD6A-C625-47A4-91CD-EAFB17708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87" y="1155700"/>
            <a:ext cx="7641739" cy="4456113"/>
          </a:xfrm>
        </p:spPr>
        <p:txBody>
          <a:bodyPr/>
          <a:lstStyle/>
          <a:p>
            <a:r>
              <a:rPr lang="en-US" altLang="en-US" dirty="0"/>
              <a:t>Similar to M:M, except that it allows a user thread to be </a:t>
            </a:r>
            <a:r>
              <a:rPr lang="en-US" altLang="en-US" b="1" dirty="0"/>
              <a:t>bound</a:t>
            </a:r>
            <a:r>
              <a:rPr lang="en-US" altLang="en-US" dirty="0"/>
              <a:t> to kernel thread</a:t>
            </a:r>
          </a:p>
        </p:txBody>
      </p:sp>
      <p:pic>
        <p:nvPicPr>
          <p:cNvPr id="39939" name="Picture 1">
            <a:extLst>
              <a:ext uri="{FF2B5EF4-FFF2-40B4-BE49-F238E27FC236}">
                <a16:creationId xmlns="" xmlns:a16="http://schemas.microsoft.com/office/drawing/2014/main" id="{95426A68-78A8-483B-AE90-0C4299BC76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1100" y="2336800"/>
            <a:ext cx="42227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4070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="" xmlns:a16="http://schemas.microsoft.com/office/drawing/2014/main" id="{26BE45F0-3DE5-4D5E-A6DF-893325F2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6906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Thread Libraries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="" xmlns:a16="http://schemas.microsoft.com/office/drawing/2014/main" id="{656EC163-3A42-463F-98B9-34FCCA5B7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442" y="1233488"/>
            <a:ext cx="7703067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3366FF"/>
                </a:solidFill>
              </a:rPr>
              <a:t>Thread library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provides programmer with API for creating and managing threads</a:t>
            </a:r>
          </a:p>
          <a:p>
            <a:r>
              <a:rPr lang="en-US" altLang="en-US" dirty="0"/>
              <a:t>Two primary ways of implementing</a:t>
            </a:r>
          </a:p>
          <a:p>
            <a:pPr lvl="1"/>
            <a:r>
              <a:rPr lang="en-US" altLang="en-US" dirty="0"/>
              <a:t>Library entirely in user space</a:t>
            </a:r>
          </a:p>
          <a:p>
            <a:pPr lvl="1"/>
            <a:r>
              <a:rPr lang="en-US" altLang="en-US" dirty="0"/>
              <a:t>Kernel-level library supported by the OS</a:t>
            </a:r>
          </a:p>
        </p:txBody>
      </p:sp>
    </p:spTree>
    <p:extLst>
      <p:ext uri="{BB962C8B-B14F-4D97-AF65-F5344CB8AC3E}">
        <p14:creationId xmlns:p14="http://schemas.microsoft.com/office/powerpoint/2010/main" xmlns="" val="3655416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="" xmlns:a16="http://schemas.microsoft.com/office/drawing/2014/main" id="{8F382B6E-9987-479D-9B85-186AB98DD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275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/>
              <a:t>Pthreads</a:t>
            </a:r>
            <a:endParaRPr lang="en-US" altLang="en-US" dirty="0"/>
          </a:p>
        </p:txBody>
      </p:sp>
      <p:sp>
        <p:nvSpPr>
          <p:cNvPr id="44034" name="Rectangle 3">
            <a:extLst>
              <a:ext uri="{FF2B5EF4-FFF2-40B4-BE49-F238E27FC236}">
                <a16:creationId xmlns="" xmlns:a16="http://schemas.microsoft.com/office/drawing/2014/main" id="{9DE6F01A-727E-4FA1-9360-3180865E3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233488"/>
            <a:ext cx="7613780" cy="4465637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May be provided either as user-level or kernel-level</a:t>
            </a:r>
          </a:p>
          <a:p>
            <a:r>
              <a:rPr lang="en-US" altLang="en-US" dirty="0"/>
              <a:t>A POSIX standard (IEEE 1003.1c) API for thread creation and synchronization</a:t>
            </a:r>
          </a:p>
          <a:p>
            <a:r>
              <a:rPr lang="en-US" altLang="en-US" b="1" i="1" dirty="0"/>
              <a:t>Specification</a:t>
            </a:r>
            <a:r>
              <a:rPr lang="en-US" altLang="en-US" dirty="0"/>
              <a:t>, not </a:t>
            </a:r>
            <a:r>
              <a:rPr lang="en-US" altLang="en-US" b="1" i="1" dirty="0"/>
              <a:t>implementation</a:t>
            </a:r>
            <a:endParaRPr lang="en-US" altLang="en-US" dirty="0"/>
          </a:p>
          <a:p>
            <a:r>
              <a:rPr lang="en-US" altLang="en-US" dirty="0"/>
              <a:t>API specifies behavior of the thread library, implementation is up to development of the library</a:t>
            </a:r>
          </a:p>
          <a:p>
            <a:r>
              <a:rPr lang="en-US" altLang="en-US" dirty="0"/>
              <a:t>Common in UNIX operating systems (Linux &amp; Mac OS X)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77554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="" xmlns:a16="http://schemas.microsoft.com/office/drawing/2014/main" id="{0043C8C3-F0F7-45F5-8A7A-9650671B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275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 err="1"/>
              <a:t>Pthreads</a:t>
            </a:r>
            <a:r>
              <a:rPr lang="en-US" altLang="en-US" dirty="0"/>
              <a:t> Example</a:t>
            </a:r>
          </a:p>
        </p:txBody>
      </p:sp>
      <p:pic>
        <p:nvPicPr>
          <p:cNvPr id="46082" name="Picture 1">
            <a:extLst>
              <a:ext uri="{FF2B5EF4-FFF2-40B4-BE49-F238E27FC236}">
                <a16:creationId xmlns="" xmlns:a16="http://schemas.microsoft.com/office/drawing/2014/main" id="{9A3D775D-6FA1-4646-A7D2-CE6E80B5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863" y="949325"/>
            <a:ext cx="71374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670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="" xmlns:a16="http://schemas.microsoft.com/office/drawing/2014/main" id="{9245F2F6-2CCF-4D21-8E1F-CB638D27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 err="1"/>
              <a:t>Pthreads</a:t>
            </a:r>
            <a:r>
              <a:rPr lang="en-US" altLang="en-US" dirty="0"/>
              <a:t> Example (Cont.)</a:t>
            </a:r>
          </a:p>
        </p:txBody>
      </p:sp>
      <p:pic>
        <p:nvPicPr>
          <p:cNvPr id="47106" name="Picture 2">
            <a:extLst>
              <a:ext uri="{FF2B5EF4-FFF2-40B4-BE49-F238E27FC236}">
                <a16:creationId xmlns="" xmlns:a16="http://schemas.microsoft.com/office/drawing/2014/main" id="{78685247-D5BA-441C-A8DF-77393E66C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6388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6562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="" xmlns:a16="http://schemas.microsoft.com/office/drawing/2014/main" id="{3030B908-CBBC-46B7-AB64-06E0AE91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222868"/>
            <a:ext cx="7793037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 err="1"/>
              <a:t>Pthreads</a:t>
            </a:r>
            <a:r>
              <a:rPr lang="en-US" altLang="en-US" dirty="0"/>
              <a:t> Code for Joining 10 Threads</a:t>
            </a:r>
          </a:p>
        </p:txBody>
      </p:sp>
      <p:pic>
        <p:nvPicPr>
          <p:cNvPr id="48130" name="Picture 1">
            <a:extLst>
              <a:ext uri="{FF2B5EF4-FFF2-40B4-BE49-F238E27FC236}">
                <a16:creationId xmlns="" xmlns:a16="http://schemas.microsoft.com/office/drawing/2014/main" id="{67BD81D9-A50E-47F3-9F79-4E6B618DDE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447800"/>
            <a:ext cx="5438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16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="" xmlns:a16="http://schemas.microsoft.com/office/drawing/2014/main" id="{7CECD3BA-62CC-49CF-A3B0-2E894A8A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76" y="226237"/>
            <a:ext cx="8615524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Windows  Multithreaded C Program</a:t>
            </a:r>
          </a:p>
        </p:txBody>
      </p:sp>
      <p:pic>
        <p:nvPicPr>
          <p:cNvPr id="49154" name="Picture 1">
            <a:extLst>
              <a:ext uri="{FF2B5EF4-FFF2-40B4-BE49-F238E27FC236}">
                <a16:creationId xmlns="" xmlns:a16="http://schemas.microsoft.com/office/drawing/2014/main" id="{059F8F90-7DAA-4C82-9441-2A6B6B645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905000"/>
            <a:ext cx="6184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2894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="" xmlns:a16="http://schemas.microsoft.com/office/drawing/2014/main" id="{1E8315E7-366C-43D5-A792-8CEC9E0C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359" y="222868"/>
            <a:ext cx="8026141" cy="576262"/>
          </a:xfrm>
        </p:spPr>
        <p:txBody>
          <a:bodyPr/>
          <a:lstStyle/>
          <a:p>
            <a:r>
              <a:rPr lang="en-US" altLang="en-US" sz="3000" dirty="0"/>
              <a:t>Windows  Multithreaded C Program (Cont.)</a:t>
            </a:r>
          </a:p>
        </p:txBody>
      </p:sp>
      <p:pic>
        <p:nvPicPr>
          <p:cNvPr id="50178" name="Picture 3">
            <a:extLst>
              <a:ext uri="{FF2B5EF4-FFF2-40B4-BE49-F238E27FC236}">
                <a16:creationId xmlns="" xmlns:a16="http://schemas.microsoft.com/office/drawing/2014/main" id="{52F3D5AE-9E92-48CC-B027-69AF98715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7638" y="893763"/>
            <a:ext cx="65405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2072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>
            <a:extLst>
              <a:ext uri="{FF2B5EF4-FFF2-40B4-BE49-F238E27FC236}">
                <a16:creationId xmlns="" xmlns:a16="http://schemas.microsoft.com/office/drawing/2014/main" id="{C1AEEAB0-CD68-4885-8DE2-6E1B4D461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6237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Java Threads</a:t>
            </a:r>
          </a:p>
        </p:txBody>
      </p:sp>
      <p:sp>
        <p:nvSpPr>
          <p:cNvPr id="51202" name="Rectangle 5">
            <a:extLst>
              <a:ext uri="{FF2B5EF4-FFF2-40B4-BE49-F238E27FC236}">
                <a16:creationId xmlns="" xmlns:a16="http://schemas.microsoft.com/office/drawing/2014/main" id="{570CFFC5-7BD7-485F-B933-EB13E069C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213" y="1231900"/>
            <a:ext cx="7688975" cy="37465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Java threads are managed by the JVM</a:t>
            </a:r>
          </a:p>
          <a:p>
            <a:r>
              <a:rPr lang="en-US" altLang="en-US" dirty="0"/>
              <a:t>Typically implemented using the threads model provided by underlying OS</a:t>
            </a:r>
          </a:p>
          <a:p>
            <a:r>
              <a:rPr lang="en-US" altLang="en-US" dirty="0"/>
              <a:t>Java threads may be created by:</a:t>
            </a:r>
          </a:p>
          <a:p>
            <a:pPr lvl="1"/>
            <a:r>
              <a:rPr lang="en-US" altLang="en-US" dirty="0"/>
              <a:t>Extending Thread class</a:t>
            </a:r>
          </a:p>
          <a:p>
            <a:pPr lvl="1"/>
            <a:r>
              <a:rPr lang="en-US" altLang="en-US" dirty="0"/>
              <a:t>Implementing the Runnable interface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 marL="457200" lvl="1" indent="0">
              <a:buNone/>
            </a:pPr>
            <a:endParaRPr lang="en-US" altLang="en-US" sz="900" dirty="0"/>
          </a:p>
          <a:p>
            <a:pPr lvl="1"/>
            <a:r>
              <a:rPr lang="en-US" altLang="en-US" dirty="0"/>
              <a:t>Standard practice is to implement Runnable interface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51203" name="Picture 1" descr="Screen Shot 2012-12-04 at 9.09.28 PM.png">
            <a:extLst>
              <a:ext uri="{FF2B5EF4-FFF2-40B4-BE49-F238E27FC236}">
                <a16:creationId xmlns="" xmlns:a16="http://schemas.microsoft.com/office/drawing/2014/main" id="{0C728E61-EF06-4D16-9CCE-0AA7C7626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77348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9005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C60F206A-FBEA-44F3-B6C2-45680ED56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4122"/>
          </a:xfrm>
        </p:spPr>
        <p:txBody>
          <a:bodyPr>
            <a:normAutofit/>
          </a:bodyPr>
          <a:lstStyle/>
          <a:p>
            <a:r>
              <a:rPr lang="en-US" altLang="en-US" dirty="0"/>
              <a:t>Java Threads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93AD19CF-3C73-477D-B858-C3606B2B5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1890" y="1515641"/>
            <a:ext cx="4657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 dirty="0">
                <a:latin typeface="Verdana" panose="020B0604030504040204" pitchFamily="34" charset="0"/>
              </a:rPr>
              <a:t>Implementing Runnable interface: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3A6E59B6-1369-4D02-9B41-9466C54EE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4352" y="1945853"/>
            <a:ext cx="4826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5D600B74-6680-4450-BB6F-CBCFF22AA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15" y="3468266"/>
            <a:ext cx="254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Verdana" panose="020B0604030504040204" pitchFamily="34" charset="0"/>
              </a:rPr>
              <a:t>Creating a thread: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3157C5FE-DF44-43EE-B465-730C09A7D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9890" y="3947691"/>
            <a:ext cx="4800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7EDA4AE-092F-4D4E-9689-344AD518F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15" y="4673178"/>
            <a:ext cx="2849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Verdana" panose="020B0604030504040204" pitchFamily="34" charset="0"/>
              </a:rPr>
              <a:t>Waiting on a thread: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6EBBEE03-6B80-4FB8-8BA5-A69C6B307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4352" y="5111328"/>
            <a:ext cx="4114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052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="" xmlns:a16="http://schemas.microsoft.com/office/drawing/2014/main" id="{F4FAEF8D-141E-4014-81C2-5AD32F55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9218" name="Content Placeholder 2">
            <a:extLst>
              <a:ext uri="{FF2B5EF4-FFF2-40B4-BE49-F238E27FC236}">
                <a16:creationId xmlns="" xmlns:a16="http://schemas.microsoft.com/office/drawing/2014/main" id="{69649437-64F3-4573-8F48-4963AC548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628800"/>
            <a:ext cx="7797998" cy="413541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Identify the basic components of a thread, and contrast threads and processes</a:t>
            </a:r>
          </a:p>
          <a:p>
            <a:r>
              <a:rPr lang="en-US" altLang="en-US" dirty="0"/>
              <a:t>Describe the benefits and challenges of </a:t>
            </a:r>
            <a:r>
              <a:rPr lang="en-US" altLang="en-US" dirty="0" smtClean="0"/>
              <a:t>designing </a:t>
            </a:r>
            <a:r>
              <a:rPr lang="en-US" altLang="en-US" dirty="0"/>
              <a:t>multithreaded applications</a:t>
            </a:r>
          </a:p>
          <a:p>
            <a:r>
              <a:rPr lang="en-US" altLang="en-US" dirty="0"/>
              <a:t>Illustrate different approaches to implicit threading including thread pools, fork-join, and Grand Central Dispatch</a:t>
            </a:r>
          </a:p>
          <a:p>
            <a:r>
              <a:rPr lang="en-US" altLang="en-US" dirty="0"/>
              <a:t>Describe how the Windows and Linux operating systems represent threads</a:t>
            </a:r>
          </a:p>
          <a:p>
            <a:r>
              <a:rPr lang="en-US" altLang="en-US" dirty="0"/>
              <a:t>Design multithreaded applications using the </a:t>
            </a:r>
            <a:r>
              <a:rPr lang="en-US" altLang="en-US" dirty="0" err="1"/>
              <a:t>Pthreads</a:t>
            </a:r>
            <a:r>
              <a:rPr lang="en-US" altLang="en-US" dirty="0"/>
              <a:t>, Java, and Windows threading APIs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798243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="" xmlns:a16="http://schemas.microsoft.com/office/drawing/2014/main" id="{13BB46A0-1D14-4FC6-A460-C90F6E2D3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en-US" dirty="0"/>
              <a:t>Java Executor Framework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="" xmlns:a16="http://schemas.microsoft.com/office/drawing/2014/main" id="{0D32A769-ACA8-4BB5-9FC7-1A36C936D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Rather than explicitly creating threads, Java also allows thread creation around the Executor interface: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The </a:t>
            </a:r>
            <a:r>
              <a:rPr lang="en-US" altLang="en-US" dirty="0"/>
              <a:t>Executor is used as follows: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54275" name="Picture 3">
            <a:extLst>
              <a:ext uri="{FF2B5EF4-FFF2-40B4-BE49-F238E27FC236}">
                <a16:creationId xmlns="" xmlns:a16="http://schemas.microsoft.com/office/drawing/2014/main" id="{925F2420-3B38-4BBF-95DB-0D1FB6F50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0913" y="2132856"/>
            <a:ext cx="42672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>
            <a:extLst>
              <a:ext uri="{FF2B5EF4-FFF2-40B4-BE49-F238E27FC236}">
                <a16:creationId xmlns="" xmlns:a16="http://schemas.microsoft.com/office/drawing/2014/main" id="{83D93813-F376-44DC-802B-F865A1A10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476" y="3645024"/>
            <a:ext cx="3695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2317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59A55039-19E6-4761-9A88-54FE6272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Java Executor Framework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A43B0FA-FE5E-400F-8A43-708B3CC29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945" y="1556792"/>
            <a:ext cx="6020109" cy="443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0363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D3D9F2F0-9A6E-4213-BD42-4A873B7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Java Executor Framework (Cont.)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60CA2FFB-E1A5-46F6-B0CB-5515AE979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855" y="2132856"/>
            <a:ext cx="7582290" cy="328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4396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="" xmlns:a16="http://schemas.microsoft.com/office/drawing/2014/main" id="{F9E55120-F5D0-46C2-82BE-CA6606138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9499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Implicit Threading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="" xmlns:a16="http://schemas.microsoft.com/office/drawing/2014/main" id="{FC74C183-73E7-433E-B44B-AE297348A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684407" cy="4478337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Growing in popularity as numbers of threads increase, program correctness more difficult with explicit threads</a:t>
            </a:r>
          </a:p>
          <a:p>
            <a:r>
              <a:rPr lang="en-US" altLang="en-US" dirty="0"/>
              <a:t>Creation and management of threads done by compilers and run-time libraries rather than programmers</a:t>
            </a:r>
          </a:p>
          <a:p>
            <a:r>
              <a:rPr lang="en-US" altLang="en-US" dirty="0"/>
              <a:t>Five methods explored</a:t>
            </a:r>
          </a:p>
          <a:p>
            <a:pPr lvl="1"/>
            <a:r>
              <a:rPr lang="en-US" altLang="en-US" dirty="0"/>
              <a:t>Thread Pools</a:t>
            </a:r>
          </a:p>
          <a:p>
            <a:pPr lvl="1"/>
            <a:r>
              <a:rPr lang="en-US" altLang="en-US" dirty="0"/>
              <a:t>Fork-Join</a:t>
            </a:r>
          </a:p>
          <a:p>
            <a:pPr lvl="1"/>
            <a:r>
              <a:rPr lang="en-US" altLang="en-US" dirty="0"/>
              <a:t>OpenMP</a:t>
            </a:r>
          </a:p>
          <a:p>
            <a:pPr lvl="1"/>
            <a:r>
              <a:rPr lang="en-US" altLang="en-US" dirty="0"/>
              <a:t>Grand Central Dispatch</a:t>
            </a:r>
          </a:p>
          <a:p>
            <a:pPr lvl="1"/>
            <a:r>
              <a:rPr lang="en-US" altLang="en-US" dirty="0"/>
              <a:t>Intel Threading Building Blocks</a:t>
            </a:r>
          </a:p>
        </p:txBody>
      </p:sp>
    </p:spTree>
    <p:extLst>
      <p:ext uri="{BB962C8B-B14F-4D97-AF65-F5344CB8AC3E}">
        <p14:creationId xmlns:p14="http://schemas.microsoft.com/office/powerpoint/2010/main" xmlns="" val="729486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="" xmlns:a16="http://schemas.microsoft.com/office/drawing/2014/main" id="{407548F8-7BBB-488A-9C64-FEFB3E119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6130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Thread Pools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="" xmlns:a16="http://schemas.microsoft.com/office/drawing/2014/main" id="{1DAB4466-FF5C-42A6-98D5-F594A5A17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49" y="836712"/>
            <a:ext cx="7686221" cy="4478337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Create a number of threads in a pool where they await work</a:t>
            </a:r>
          </a:p>
          <a:p>
            <a:r>
              <a:rPr lang="en-US" altLang="en-US" dirty="0"/>
              <a:t>Advantages:</a:t>
            </a:r>
          </a:p>
          <a:p>
            <a:pPr lvl="1"/>
            <a:r>
              <a:rPr lang="en-US" altLang="en-US" dirty="0"/>
              <a:t>Usually slightly faster to service a request with an existing thread than create a new thread</a:t>
            </a:r>
          </a:p>
          <a:p>
            <a:pPr lvl="1"/>
            <a:r>
              <a:rPr lang="en-US" altLang="en-US" dirty="0"/>
              <a:t>Allows the number of threads in the application(s) to be bound to the size of the pool</a:t>
            </a:r>
          </a:p>
          <a:p>
            <a:pPr lvl="1"/>
            <a:r>
              <a:rPr lang="en-US" altLang="en-US" dirty="0"/>
              <a:t>Separating task to be performed from mechanics of creating task allows different strategies for running task</a:t>
            </a:r>
          </a:p>
          <a:p>
            <a:pPr lvl="2"/>
            <a:r>
              <a:rPr lang="en-US" altLang="en-US" dirty="0" err="1"/>
              <a:t>i.e.,Tasks</a:t>
            </a:r>
            <a:r>
              <a:rPr lang="en-US" altLang="en-US" dirty="0"/>
              <a:t> could be scheduled to run periodically</a:t>
            </a:r>
          </a:p>
          <a:p>
            <a:r>
              <a:rPr lang="en-US" altLang="en-US" dirty="0"/>
              <a:t>Windows API supports thread pools:</a:t>
            </a:r>
          </a:p>
        </p:txBody>
      </p:sp>
      <p:pic>
        <p:nvPicPr>
          <p:cNvPr id="59395" name="Picture 1" descr="Screen Shot 2012-12-04 at 9.17.42 PM.png">
            <a:extLst>
              <a:ext uri="{FF2B5EF4-FFF2-40B4-BE49-F238E27FC236}">
                <a16:creationId xmlns="" xmlns:a16="http://schemas.microsoft.com/office/drawing/2014/main" id="{D64E1B78-20BD-4FED-BCFF-952D9F216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57340"/>
            <a:ext cx="5688632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1867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="" xmlns:a16="http://schemas.microsoft.com/office/drawing/2014/main" id="{A2B30332-8F67-4C2C-9E06-797B76E5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Thread Pools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="" xmlns:a16="http://schemas.microsoft.com/office/drawing/2014/main" id="{0F2BF71E-EE06-4CCF-82F8-A416029CC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Three factory methods for creating thread pools in Executors class:</a:t>
            </a:r>
          </a:p>
        </p:txBody>
      </p:sp>
      <p:pic>
        <p:nvPicPr>
          <p:cNvPr id="61443" name="Picture 3">
            <a:extLst>
              <a:ext uri="{FF2B5EF4-FFF2-40B4-BE49-F238E27FC236}">
                <a16:creationId xmlns="" xmlns:a16="http://schemas.microsoft.com/office/drawing/2014/main" id="{1E44F790-96C5-4253-A283-43ACB4803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780928"/>
            <a:ext cx="66802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4157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="" xmlns:a16="http://schemas.microsoft.com/office/drawing/2014/main" id="{37716076-2C27-44DA-8C53-7D021F9C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Java Thread Pools (Cont.)</a:t>
            </a:r>
          </a:p>
        </p:txBody>
      </p:sp>
      <p:pic>
        <p:nvPicPr>
          <p:cNvPr id="62466" name="Content Placeholder 3">
            <a:extLst>
              <a:ext uri="{FF2B5EF4-FFF2-40B4-BE49-F238E27FC236}">
                <a16:creationId xmlns="" xmlns:a16="http://schemas.microsoft.com/office/drawing/2014/main" id="{D3341B41-7DD8-4DC3-BD1A-010A1A372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06500" y="1311275"/>
            <a:ext cx="7010400" cy="4254500"/>
          </a:xfrm>
        </p:spPr>
      </p:pic>
    </p:spTree>
    <p:extLst>
      <p:ext uri="{BB962C8B-B14F-4D97-AF65-F5344CB8AC3E}">
        <p14:creationId xmlns:p14="http://schemas.microsoft.com/office/powerpoint/2010/main" xmlns="" val="2626117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="" xmlns:a16="http://schemas.microsoft.com/office/drawing/2014/main" id="{96B7209D-1875-45AD-B783-C40EB738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Fork-Join Parallelism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="" xmlns:a16="http://schemas.microsoft.com/office/drawing/2014/main" id="{BD5D55A5-3CD4-45C3-AEDE-1B3CAE796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Multiple threads (tasks) are </a:t>
            </a:r>
            <a:r>
              <a:rPr lang="en-US" altLang="en-US" b="1"/>
              <a:t>forked</a:t>
            </a:r>
            <a:r>
              <a:rPr lang="en-US" altLang="en-US"/>
              <a:t>, and then </a:t>
            </a:r>
            <a:r>
              <a:rPr lang="en-US" altLang="en-US" b="1"/>
              <a:t>joined</a:t>
            </a:r>
            <a:r>
              <a:rPr lang="en-US" altLang="en-US"/>
              <a:t>.</a:t>
            </a:r>
          </a:p>
        </p:txBody>
      </p:sp>
      <p:pic>
        <p:nvPicPr>
          <p:cNvPr id="63491" name="Picture 1">
            <a:extLst>
              <a:ext uri="{FF2B5EF4-FFF2-40B4-BE49-F238E27FC236}">
                <a16:creationId xmlns="" xmlns:a16="http://schemas.microsoft.com/office/drawing/2014/main" id="{D71E8547-BE08-417E-B714-75D03F5D5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38" y="2838450"/>
            <a:ext cx="835183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0723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="" xmlns:a16="http://schemas.microsoft.com/office/drawing/2014/main" id="{E70855C1-DCE3-42CB-A4C8-7B958406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Fork-Join Parallelism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="" xmlns:a16="http://schemas.microsoft.com/office/drawing/2014/main" id="{D8025F3E-39A7-4B92-9FF0-6B73CEC41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General algorithm for fork-join strategy:</a:t>
            </a:r>
          </a:p>
        </p:txBody>
      </p:sp>
      <p:pic>
        <p:nvPicPr>
          <p:cNvPr id="64515" name="Picture 3">
            <a:extLst>
              <a:ext uri="{FF2B5EF4-FFF2-40B4-BE49-F238E27FC236}">
                <a16:creationId xmlns="" xmlns:a16="http://schemas.microsoft.com/office/drawing/2014/main" id="{18A3EBE2-4330-4DB9-A558-3710736C4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8660"/>
            <a:ext cx="57785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1232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A60B8B1B-D780-4852-8E0D-49911E90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Fork-Join Parallelism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="" xmlns:a16="http://schemas.microsoft.com/office/drawing/2014/main" id="{B3C03BAD-DAA6-436B-95DB-DD28333BD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0958" y="1751749"/>
            <a:ext cx="4202084" cy="422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014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="" xmlns:a16="http://schemas.microsoft.com/office/drawing/2014/main" id="{71774012-3807-4498-B991-8D9050F6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86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Motivation</a:t>
            </a:r>
          </a:p>
        </p:txBody>
      </p:sp>
      <p:sp>
        <p:nvSpPr>
          <p:cNvPr id="11266" name="Content Placeholder 2">
            <a:extLst>
              <a:ext uri="{FF2B5EF4-FFF2-40B4-BE49-F238E27FC236}">
                <a16:creationId xmlns="" xmlns:a16="http://schemas.microsoft.com/office/drawing/2014/main" id="{284F1CF5-435D-4BB1-9339-BE39F15E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6813550" cy="45307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Most modern applications are multithreaded</a:t>
            </a:r>
          </a:p>
          <a:p>
            <a:r>
              <a:rPr lang="en-US" altLang="en-US"/>
              <a:t>Threads run within application</a:t>
            </a:r>
          </a:p>
          <a:p>
            <a:r>
              <a:rPr lang="en-US" altLang="en-US"/>
              <a:t>Multiple tasks with the application can be implemented by separate threads</a:t>
            </a:r>
          </a:p>
          <a:p>
            <a:pPr lvl="1"/>
            <a:r>
              <a:rPr lang="en-US" altLang="en-US"/>
              <a:t>Update display</a:t>
            </a:r>
          </a:p>
          <a:p>
            <a:pPr lvl="1"/>
            <a:r>
              <a:rPr lang="en-US" altLang="en-US"/>
              <a:t>Fetch data</a:t>
            </a:r>
          </a:p>
          <a:p>
            <a:pPr lvl="1"/>
            <a:r>
              <a:rPr lang="en-US" altLang="en-US"/>
              <a:t>Spell checking</a:t>
            </a:r>
          </a:p>
          <a:p>
            <a:pPr lvl="1"/>
            <a:r>
              <a:rPr lang="en-US" altLang="en-US"/>
              <a:t>Answer a network request</a:t>
            </a:r>
          </a:p>
          <a:p>
            <a:r>
              <a:rPr lang="en-US" altLang="en-US"/>
              <a:t>Process creation is heavy-weight while thread creation is light-weight</a:t>
            </a:r>
          </a:p>
          <a:p>
            <a:r>
              <a:rPr lang="en-US" altLang="en-US"/>
              <a:t>Can simplify code, increase efficiency</a:t>
            </a:r>
          </a:p>
          <a:p>
            <a:r>
              <a:rPr lang="en-US" altLang="en-US"/>
              <a:t>Kernels are generally multithreaded</a:t>
            </a:r>
          </a:p>
        </p:txBody>
      </p:sp>
    </p:spTree>
    <p:extLst>
      <p:ext uri="{BB962C8B-B14F-4D97-AF65-F5344CB8AC3E}">
        <p14:creationId xmlns:p14="http://schemas.microsoft.com/office/powerpoint/2010/main" xmlns="" val="1897133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43D13F5A-2734-49DF-BFE4-5DB6E054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Fork-Join Parallelism in Java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6CF0E748-8FC9-47F3-864F-F2C39472A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945720" cy="203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8517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E7EBC813-24D9-4251-A424-D543DF4A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/>
          <a:lstStyle/>
          <a:p>
            <a:r>
              <a:rPr lang="en-US" altLang="en-US" dirty="0"/>
              <a:t>Fork-Join Parallelism in Java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208F6E35-E9F8-4881-9CC9-CD085B4BF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9640" y="1036460"/>
            <a:ext cx="4278624" cy="508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66937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="" xmlns:a16="http://schemas.microsoft.com/office/drawing/2014/main" id="{6D90200C-7483-4971-837A-517771B6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r>
              <a:rPr lang="en-US" altLang="en-US" dirty="0"/>
              <a:t>Fork-Join Parallelism in Java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="" xmlns:a16="http://schemas.microsoft.com/office/drawing/2014/main" id="{4C19F5FD-397F-47D2-8792-EE6E18E2B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7712399" cy="1857375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The </a:t>
            </a:r>
            <a:r>
              <a:rPr lang="en-US" altLang="en-US" b="1" dirty="0" err="1">
                <a:latin typeface="Courier New" panose="02070309020205020404" pitchFamily="49" charset="0"/>
              </a:rPr>
              <a:t>ForkJoinTask</a:t>
            </a:r>
            <a:r>
              <a:rPr lang="en-US" altLang="en-US" dirty="0"/>
              <a:t> is an abstract base class</a:t>
            </a:r>
          </a:p>
          <a:p>
            <a:r>
              <a:rPr lang="en-US" altLang="en-US" b="1" dirty="0" err="1">
                <a:latin typeface="Courier New" panose="02070309020205020404" pitchFamily="49" charset="0"/>
              </a:rPr>
              <a:t>RecursiveTask</a:t>
            </a:r>
            <a:r>
              <a:rPr lang="en-US" altLang="en-US" dirty="0"/>
              <a:t> and </a:t>
            </a:r>
            <a:r>
              <a:rPr lang="en-US" altLang="en-US" b="1" dirty="0" err="1">
                <a:latin typeface="Courier New" panose="02070309020205020404" pitchFamily="49" charset="0"/>
              </a:rPr>
              <a:t>RecursiveAction</a:t>
            </a:r>
            <a:r>
              <a:rPr lang="en-US" altLang="en-US" dirty="0"/>
              <a:t> classes extend </a:t>
            </a:r>
            <a:r>
              <a:rPr lang="en-US" altLang="en-US" b="1" dirty="0" err="1">
                <a:latin typeface="Courier New" panose="02070309020205020404" pitchFamily="49" charset="0"/>
              </a:rPr>
              <a:t>ForkJoinTask</a:t>
            </a:r>
            <a:endParaRPr lang="en-US" altLang="en-US" b="1" dirty="0">
              <a:latin typeface="Courier New" panose="02070309020205020404" pitchFamily="49" charset="0"/>
            </a:endParaRPr>
          </a:p>
          <a:p>
            <a:r>
              <a:rPr lang="en-US" altLang="en-US" b="1" dirty="0" err="1">
                <a:latin typeface="Courier New" panose="02070309020205020404" pitchFamily="49" charset="0"/>
              </a:rPr>
              <a:t>RecursiveTask</a:t>
            </a:r>
            <a:r>
              <a:rPr lang="en-US" altLang="en-US" dirty="0"/>
              <a:t> returns a result (via the return value from the </a:t>
            </a:r>
            <a:r>
              <a:rPr lang="en-US" altLang="en-US" b="1" dirty="0">
                <a:latin typeface="Courier New" panose="02070309020205020404" pitchFamily="49" charset="0"/>
              </a:rPr>
              <a:t>compute() </a:t>
            </a:r>
            <a:r>
              <a:rPr lang="en-US" altLang="en-US" dirty="0"/>
              <a:t>method) </a:t>
            </a:r>
          </a:p>
          <a:p>
            <a:r>
              <a:rPr lang="en-US" altLang="en-US" b="1" dirty="0" err="1">
                <a:latin typeface="Courier New" panose="02070309020205020404" pitchFamily="49" charset="0"/>
              </a:rPr>
              <a:t>RecursiveAction</a:t>
            </a:r>
            <a:r>
              <a:rPr lang="en-US" altLang="en-US" dirty="0"/>
              <a:t> does not return a result</a:t>
            </a:r>
            <a:endParaRPr lang="en-US" altLang="en-US" b="1" dirty="0">
              <a:latin typeface="Courier New" panose="02070309020205020404" pitchFamily="49" charset="0"/>
            </a:endParaRPr>
          </a:p>
          <a:p>
            <a:endParaRPr lang="en-US" altLang="en-US" b="1" dirty="0">
              <a:latin typeface="Courier New" panose="02070309020205020404" pitchFamily="49" charset="0"/>
            </a:endParaRPr>
          </a:p>
        </p:txBody>
      </p:sp>
      <p:pic>
        <p:nvPicPr>
          <p:cNvPr id="68611" name="Picture 1">
            <a:extLst>
              <a:ext uri="{FF2B5EF4-FFF2-40B4-BE49-F238E27FC236}">
                <a16:creationId xmlns="" xmlns:a16="http://schemas.microsoft.com/office/drawing/2014/main" id="{16F28A26-C981-42C8-8117-EA6AF2BD5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3037" y="3356992"/>
            <a:ext cx="4959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07549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="" xmlns:a16="http://schemas.microsoft.com/office/drawing/2014/main" id="{544669B9-2DEA-421A-8382-2BC0EEE0B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3430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Open  MP</a:t>
            </a:r>
            <a:endParaRPr lang="en-US" altLang="en-US" dirty="0"/>
          </a:p>
        </p:txBody>
      </p:sp>
      <p:sp>
        <p:nvSpPr>
          <p:cNvPr id="69634" name="Rectangle 3">
            <a:extLst>
              <a:ext uri="{FF2B5EF4-FFF2-40B4-BE49-F238E27FC236}">
                <a16:creationId xmlns="" xmlns:a16="http://schemas.microsoft.com/office/drawing/2014/main" id="{14946A5B-F4DA-4E2D-9FE7-9A6C90AEC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473200"/>
            <a:ext cx="3560763" cy="39973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Set of compiler directives and an </a:t>
            </a:r>
            <a:r>
              <a:rPr lang="en-US" altLang="en-US" dirty="0" smtClean="0"/>
              <a:t>multi-platform API </a:t>
            </a:r>
            <a:r>
              <a:rPr lang="en-US" altLang="en-US" dirty="0"/>
              <a:t>for C, C++, FORTRAN </a:t>
            </a:r>
          </a:p>
          <a:p>
            <a:r>
              <a:rPr lang="en-US" altLang="en-US" dirty="0"/>
              <a:t>Provides support for parallel programming in shared-memory environments</a:t>
            </a:r>
          </a:p>
          <a:p>
            <a:r>
              <a:rPr lang="en-US" altLang="en-US" dirty="0"/>
              <a:t>Identifies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parallel regions </a:t>
            </a:r>
            <a:r>
              <a:rPr lang="en-US" altLang="en-US" dirty="0"/>
              <a:t>– blocks of code that can run in parallel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#pragma </a:t>
            </a:r>
            <a:r>
              <a:rPr lang="en-US" altLang="en-US" b="1" dirty="0" err="1">
                <a:latin typeface="Courier New" panose="02070309020205020404" pitchFamily="49" charset="0"/>
              </a:rPr>
              <a:t>omp</a:t>
            </a:r>
            <a:r>
              <a:rPr lang="en-US" altLang="en-US" b="1" dirty="0">
                <a:latin typeface="Courier New" panose="02070309020205020404" pitchFamily="49" charset="0"/>
              </a:rPr>
              <a:t> parallel 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Create as many threads as there are cores</a:t>
            </a:r>
          </a:p>
        </p:txBody>
      </p:sp>
      <p:pic>
        <p:nvPicPr>
          <p:cNvPr id="69635" name="Picture 2">
            <a:extLst>
              <a:ext uri="{FF2B5EF4-FFF2-40B4-BE49-F238E27FC236}">
                <a16:creationId xmlns="" xmlns:a16="http://schemas.microsoft.com/office/drawing/2014/main" id="{55ABC929-CE13-4509-98E6-61C837534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473200"/>
            <a:ext cx="40894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8792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>
            <a:extLst>
              <a:ext uri="{FF2B5EF4-FFF2-40B4-BE49-F238E27FC236}">
                <a16:creationId xmlns="" xmlns:a16="http://schemas.microsoft.com/office/drawing/2014/main" id="{4A81212D-9FC8-4D36-B7BD-612B85421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Run the for loop in parallel</a:t>
            </a:r>
          </a:p>
        </p:txBody>
      </p:sp>
      <p:pic>
        <p:nvPicPr>
          <p:cNvPr id="71683" name="Picture 3">
            <a:extLst>
              <a:ext uri="{FF2B5EF4-FFF2-40B4-BE49-F238E27FC236}">
                <a16:creationId xmlns="" xmlns:a16="http://schemas.microsoft.com/office/drawing/2014/main" id="{E15DDD23-9A4F-4651-BEEF-EB8F9B703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570163"/>
            <a:ext cx="3581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544669B9-2DEA-421A-8382-2BC0EEE0B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Open  MP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76476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="" xmlns:a16="http://schemas.microsoft.com/office/drawing/2014/main" id="{63EDC882-8B59-4594-B276-CFAD243CC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2761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Grand Central Dispatch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="" xmlns:a16="http://schemas.microsoft.com/office/drawing/2014/main" id="{E0F26652-E0BE-449C-A693-21DA9E1C2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3" y="1187450"/>
            <a:ext cx="7753740" cy="4478338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Apple technology for macOS and iOS operating systems</a:t>
            </a:r>
          </a:p>
          <a:p>
            <a:r>
              <a:rPr lang="en-US" altLang="en-US" dirty="0"/>
              <a:t>Extensions to C, C++ and Objective-C languages, API, and run-time library</a:t>
            </a:r>
          </a:p>
          <a:p>
            <a:r>
              <a:rPr lang="en-US" altLang="en-US" dirty="0"/>
              <a:t>Allows identification of parallel sections</a:t>
            </a:r>
          </a:p>
          <a:p>
            <a:r>
              <a:rPr lang="en-US" altLang="en-US" dirty="0"/>
              <a:t>Manages most of the details of threading</a:t>
            </a:r>
          </a:p>
          <a:p>
            <a:r>
              <a:rPr lang="en-US" altLang="en-US" dirty="0"/>
              <a:t>Block is in “^{ }” :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</a:t>
            </a:r>
            <a:r>
              <a:rPr lang="ro-RO" altLang="en-US" b="1" dirty="0">
                <a:latin typeface="Courier New" panose="02070309020205020404" pitchFamily="49" charset="0"/>
              </a:rPr>
              <a:t>ˆ{ printf("I am a block"); } </a:t>
            </a:r>
            <a:br>
              <a:rPr lang="ro-RO" altLang="en-US" b="1" dirty="0">
                <a:latin typeface="Courier New" panose="02070309020205020404" pitchFamily="49" charset="0"/>
              </a:rPr>
            </a:br>
            <a:endParaRPr lang="en-US" altLang="en-US" dirty="0"/>
          </a:p>
          <a:p>
            <a:r>
              <a:rPr lang="en-US" altLang="en-US" dirty="0"/>
              <a:t>Blocks placed in dispatch queue</a:t>
            </a:r>
          </a:p>
          <a:p>
            <a:pPr lvl="1"/>
            <a:r>
              <a:rPr lang="en-US" altLang="en-US" dirty="0"/>
              <a:t>Assigned to available thread in thread pool when removed from queue</a:t>
            </a:r>
          </a:p>
        </p:txBody>
      </p:sp>
    </p:spTree>
    <p:extLst>
      <p:ext uri="{BB962C8B-B14F-4D97-AF65-F5344CB8AC3E}">
        <p14:creationId xmlns:p14="http://schemas.microsoft.com/office/powerpoint/2010/main" xmlns="" val="751381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="" xmlns:a16="http://schemas.microsoft.com/office/drawing/2014/main" id="{7B806D4C-6940-4E14-B304-1F7CFEF60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3537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Grand Central Dispatch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="" xmlns:a16="http://schemas.microsoft.com/office/drawing/2014/main" id="{2AF9024C-9C3C-4274-AB7B-7B0D8B7AC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2" y="1203325"/>
            <a:ext cx="7688426" cy="447833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Two types of dispatch queues:</a:t>
            </a:r>
          </a:p>
          <a:p>
            <a:pPr lvl="1"/>
            <a:r>
              <a:rPr lang="en-US" altLang="en-US" b="1" dirty="0"/>
              <a:t>serial</a:t>
            </a:r>
            <a:r>
              <a:rPr lang="en-US" altLang="en-US" dirty="0"/>
              <a:t> – blocks removed in FIFO order, queue is per process,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main queue</a:t>
            </a:r>
          </a:p>
          <a:p>
            <a:pPr lvl="2"/>
            <a:r>
              <a:rPr lang="en-US" altLang="en-US" dirty="0"/>
              <a:t>Programmers can create additional serial queues within program</a:t>
            </a:r>
          </a:p>
          <a:p>
            <a:pPr lvl="1"/>
            <a:r>
              <a:rPr lang="en-US" altLang="en-US" b="1" dirty="0"/>
              <a:t>concurrent</a:t>
            </a:r>
            <a:r>
              <a:rPr lang="en-US" altLang="en-US" dirty="0"/>
              <a:t> – removed in FIFO order but several may be removed at a time</a:t>
            </a:r>
          </a:p>
          <a:p>
            <a:pPr lvl="2"/>
            <a:r>
              <a:rPr lang="en-US" altLang="en-US" dirty="0"/>
              <a:t>Four system wide queues divided by quality of service: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ourier New" panose="02070309020205020404" pitchFamily="49" charset="0"/>
              </a:rPr>
              <a:t>QOS_CLASS_USER_INTERACTIVE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ourier New" panose="02070309020205020404" pitchFamily="49" charset="0"/>
              </a:rPr>
              <a:t>QOS_CLASS_USER_INITIATED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ourier New" panose="02070309020205020404" pitchFamily="49" charset="0"/>
              </a:rPr>
              <a:t>QOS_CLASS_USER_UTILITY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ourier New" panose="02070309020205020404" pitchFamily="49" charset="0"/>
              </a:rPr>
              <a:t>QOS_CLASS_USER_BACKGROUND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97037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="" xmlns:a16="http://schemas.microsoft.com/office/drawing/2014/main" id="{2E8FE8F8-6247-440E-8AD2-9125A529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860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Grand Central Dispatch</a:t>
            </a:r>
          </a:p>
        </p:txBody>
      </p:sp>
      <p:sp>
        <p:nvSpPr>
          <p:cNvPr id="76802" name="Content Placeholder 2">
            <a:extLst>
              <a:ext uri="{FF2B5EF4-FFF2-40B4-BE49-F238E27FC236}">
                <a16:creationId xmlns="" xmlns:a16="http://schemas.microsoft.com/office/drawing/2014/main" id="{961FCAB4-6A2F-4741-AEC6-56E10DDEC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For the Swift language a task is defined as a closure – similar to a block, minus the caret</a:t>
            </a:r>
          </a:p>
          <a:p>
            <a:r>
              <a:rPr lang="en-US" altLang="en-US" dirty="0"/>
              <a:t>Closures are submitted to the queue using the </a:t>
            </a:r>
            <a:r>
              <a:rPr lang="en-US" altLang="en-US" dirty="0" err="1">
                <a:latin typeface="Courier New" panose="02070309020205020404" pitchFamily="49" charset="0"/>
              </a:rPr>
              <a:t>dispatch_async</a:t>
            </a:r>
            <a:r>
              <a:rPr lang="en-US" altLang="en-US" dirty="0">
                <a:latin typeface="Courier New" panose="02070309020205020404" pitchFamily="49" charset="0"/>
              </a:rPr>
              <a:t>() </a:t>
            </a:r>
            <a:r>
              <a:rPr lang="en-US" altLang="en-US" dirty="0"/>
              <a:t>function: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</a:t>
            </a:r>
          </a:p>
        </p:txBody>
      </p:sp>
      <p:pic>
        <p:nvPicPr>
          <p:cNvPr id="76803" name="Picture 3">
            <a:extLst>
              <a:ext uri="{FF2B5EF4-FFF2-40B4-BE49-F238E27FC236}">
                <a16:creationId xmlns="" xmlns:a16="http://schemas.microsoft.com/office/drawing/2014/main" id="{BEE0DB06-C5D5-4AB5-BD45-46DF14ED4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069308"/>
            <a:ext cx="58928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14054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="" xmlns:a16="http://schemas.microsoft.com/office/drawing/2014/main" id="{3E06E839-D948-468F-B190-B5CDABBD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0" y="233853"/>
            <a:ext cx="772795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Intel Threading Building Blocks (TBB)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="" xmlns:a16="http://schemas.microsoft.com/office/drawing/2014/main" id="{4B964262-47E7-4DB6-A63C-554FF6EAF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Template library for designing parallel C++ programs</a:t>
            </a:r>
          </a:p>
          <a:p>
            <a:r>
              <a:rPr lang="en-US" altLang="en-US" dirty="0"/>
              <a:t>A serial version of a simple for loop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same for loop written using TBB with </a:t>
            </a:r>
            <a:r>
              <a:rPr lang="en-US" altLang="en-US" b="1" dirty="0" err="1">
                <a:latin typeface="Courier New" panose="02070309020205020404" pitchFamily="49" charset="0"/>
              </a:rPr>
              <a:t>parallel_for</a:t>
            </a:r>
            <a:r>
              <a:rPr lang="en-US" altLang="en-US" dirty="0"/>
              <a:t> statement:</a:t>
            </a:r>
          </a:p>
        </p:txBody>
      </p:sp>
      <p:pic>
        <p:nvPicPr>
          <p:cNvPr id="77827" name="Picture 3">
            <a:extLst>
              <a:ext uri="{FF2B5EF4-FFF2-40B4-BE49-F238E27FC236}">
                <a16:creationId xmlns="" xmlns:a16="http://schemas.microsoft.com/office/drawing/2014/main" id="{0AECC45F-AE48-41B9-BBCF-8CA2461C9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8188" y="3068960"/>
            <a:ext cx="3721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>
            <a:extLst>
              <a:ext uri="{FF2B5EF4-FFF2-40B4-BE49-F238E27FC236}">
                <a16:creationId xmlns="" xmlns:a16="http://schemas.microsoft.com/office/drawing/2014/main" id="{113B8E9B-4CDB-4160-8253-D3DEBB20D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388" y="4071938"/>
            <a:ext cx="6642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88849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="" xmlns:a16="http://schemas.microsoft.com/office/drawing/2014/main" id="{8F5BE787-1C90-443B-BF35-EC074EF99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6130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Threading Issues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="" xmlns:a16="http://schemas.microsoft.com/office/drawing/2014/main" id="{6F51DC46-1491-4D2A-B267-43A725F22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2" y="1143000"/>
            <a:ext cx="7440645" cy="4483100"/>
          </a:xfrm>
        </p:spPr>
        <p:txBody>
          <a:bodyPr/>
          <a:lstStyle/>
          <a:p>
            <a:r>
              <a:rPr lang="en-US" altLang="en-US" dirty="0"/>
              <a:t>Semantics of </a:t>
            </a:r>
            <a:r>
              <a:rPr lang="en-US" altLang="en-US" b="1" dirty="0"/>
              <a:t>fork()</a:t>
            </a:r>
            <a:r>
              <a:rPr lang="en-US" altLang="en-US" dirty="0"/>
              <a:t> and </a:t>
            </a:r>
            <a:r>
              <a:rPr lang="en-US" altLang="en-US" b="1" dirty="0"/>
              <a:t>exec()</a:t>
            </a:r>
            <a:r>
              <a:rPr lang="en-US" altLang="en-US" dirty="0"/>
              <a:t> system calls</a:t>
            </a:r>
            <a:endParaRPr lang="en-US" altLang="en-US" sz="800" dirty="0"/>
          </a:p>
          <a:p>
            <a:r>
              <a:rPr lang="en-US" altLang="en-US" dirty="0"/>
              <a:t>Signal handling</a:t>
            </a:r>
          </a:p>
          <a:p>
            <a:pPr lvl="1"/>
            <a:r>
              <a:rPr lang="en-US" altLang="en-US" dirty="0"/>
              <a:t>Synchronous and asynchronous</a:t>
            </a:r>
            <a:endParaRPr lang="en-US" altLang="en-US" sz="800" dirty="0"/>
          </a:p>
          <a:p>
            <a:r>
              <a:rPr lang="en-US" altLang="en-US" dirty="0"/>
              <a:t>Thread cancellation of target thread</a:t>
            </a:r>
          </a:p>
          <a:p>
            <a:pPr lvl="1"/>
            <a:r>
              <a:rPr lang="en-US" altLang="en-US" dirty="0"/>
              <a:t>Asynchronous or deferred</a:t>
            </a:r>
            <a:endParaRPr lang="en-US" altLang="en-US" sz="800" dirty="0"/>
          </a:p>
          <a:p>
            <a:r>
              <a:rPr lang="en-US" altLang="en-US" dirty="0"/>
              <a:t>Thread-local storage</a:t>
            </a:r>
          </a:p>
          <a:p>
            <a:r>
              <a:rPr lang="en-US" altLang="en-US" dirty="0"/>
              <a:t>Scheduler Activations</a:t>
            </a:r>
          </a:p>
          <a:p>
            <a:endParaRPr lang="en-US" altLang="en-US" sz="800" dirty="0"/>
          </a:p>
          <a:p>
            <a:pPr lvl="1">
              <a:buFont typeface="Monotype Sorts" pitchFamily="-84" charset="2"/>
              <a:buNone/>
            </a:pP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425429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="" xmlns:a16="http://schemas.microsoft.com/office/drawing/2014/main" id="{46D3DE18-7E7E-4C93-8C78-DD142B08C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8830"/>
            <a:ext cx="84994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Single and Multithreaded Processes</a:t>
            </a:r>
          </a:p>
        </p:txBody>
      </p:sp>
      <p:pic>
        <p:nvPicPr>
          <p:cNvPr id="12290" name="Picture 1">
            <a:extLst>
              <a:ext uri="{FF2B5EF4-FFF2-40B4-BE49-F238E27FC236}">
                <a16:creationId xmlns="" xmlns:a16="http://schemas.microsoft.com/office/drawing/2014/main" id="{0489C83A-880F-4FB0-8474-2FE1A357C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300" y="1282700"/>
            <a:ext cx="762635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29245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="" xmlns:a16="http://schemas.microsoft.com/office/drawing/2014/main" id="{0A79867A-2E93-4EF0-B105-A26BB113E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600" y="204206"/>
            <a:ext cx="75692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Semantics of fork() and exec()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="" xmlns:a16="http://schemas.microsoft.com/office/drawing/2014/main" id="{A843C793-C155-4716-B3E2-61F8E7272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656415" cy="4530725"/>
          </a:xfrm>
        </p:spPr>
        <p:txBody>
          <a:bodyPr/>
          <a:lstStyle/>
          <a:p>
            <a:r>
              <a:rPr lang="en-US" altLang="en-US"/>
              <a:t>Does </a:t>
            </a:r>
            <a:r>
              <a:rPr lang="en-US" altLang="en-US" b="1">
                <a:latin typeface="Courier New" panose="02070309020205020404" pitchFamily="49" charset="0"/>
              </a:rPr>
              <a:t>fork()</a:t>
            </a:r>
            <a:r>
              <a:rPr lang="en-US" altLang="en-US"/>
              <a:t>duplicate only the calling thread or all threads?</a:t>
            </a:r>
          </a:p>
          <a:p>
            <a:pPr lvl="1"/>
            <a:r>
              <a:rPr lang="en-US" altLang="en-US"/>
              <a:t>Some UNIXes have two versions of fork</a:t>
            </a:r>
          </a:p>
          <a:p>
            <a:r>
              <a:rPr lang="en-US" altLang="en-US" b="1">
                <a:latin typeface="Courier New" panose="02070309020205020404" pitchFamily="49" charset="0"/>
              </a:rPr>
              <a:t>exec() </a:t>
            </a:r>
            <a:r>
              <a:rPr lang="en-US" altLang="en-US"/>
              <a:t>usually works as normal – replace the running process including all threads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658525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="" xmlns:a16="http://schemas.microsoft.com/office/drawing/2014/main" id="{E38D4671-065E-48FB-994B-D2E5E93EB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8400" y="226237"/>
            <a:ext cx="7518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Signal Handling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74752EA8-B31F-42FC-AC88-93660F763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7756" y="1164839"/>
            <a:ext cx="7719753" cy="51562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Signals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are used in UNIX systems to notify a process that a particular event has occurred.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signal handler </a:t>
            </a:r>
            <a:r>
              <a:rPr lang="en-US" dirty="0">
                <a:ea typeface="ＭＳ Ｐゴシック" charset="0"/>
                <a:cs typeface="ＭＳ Ｐゴシック" charset="0"/>
              </a:rPr>
              <a:t>is used to process signals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Signal is generated by particular event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Signal is delivered to a process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Signal is handled by one of two signal handlers:</a:t>
            </a:r>
          </a:p>
          <a:p>
            <a:pPr marL="1142366" lvl="2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default</a:t>
            </a:r>
          </a:p>
          <a:p>
            <a:pPr marL="1142366" lvl="2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user-defined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Every signal has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default handler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that kernel runs when handling signal</a:t>
            </a:r>
          </a:p>
          <a:p>
            <a:pPr marL="780098" lvl="1" indent="-380048"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User-defined signal handler </a:t>
            </a:r>
            <a:r>
              <a:rPr lang="en-US" dirty="0">
                <a:ea typeface="ＭＳ Ｐゴシック" charset="0"/>
                <a:cs typeface="ＭＳ Ｐゴシック" charset="0"/>
              </a:rPr>
              <a:t>can override default</a:t>
            </a:r>
          </a:p>
          <a:p>
            <a:pPr marL="780098" lvl="1" indent="-380048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For single-threaded, signal delivered to process</a:t>
            </a:r>
          </a:p>
        </p:txBody>
      </p:sp>
    </p:spTree>
    <p:extLst>
      <p:ext uri="{BB962C8B-B14F-4D97-AF65-F5344CB8AC3E}">
        <p14:creationId xmlns:p14="http://schemas.microsoft.com/office/powerpoint/2010/main" xmlns="" val="13364552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="" xmlns:a16="http://schemas.microsoft.com/office/drawing/2014/main" id="{6878F364-9781-4DC9-A9A3-9DD34E5E6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8400" y="226237"/>
            <a:ext cx="7518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Signal Handling (Cont.)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709391F2-8D47-4F0C-960D-BFD5F96C0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7" y="1146175"/>
            <a:ext cx="7691761" cy="51562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Where should a signal be delivered for multi-threaded? 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Deliver the signal to the thread to which the signal applies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Deliver the signal to every thread in the process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Deliver the signal to certain threads in the process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Assign a specific thread to receive all signals for the process</a:t>
            </a:r>
          </a:p>
        </p:txBody>
      </p:sp>
    </p:spTree>
    <p:extLst>
      <p:ext uri="{BB962C8B-B14F-4D97-AF65-F5344CB8AC3E}">
        <p14:creationId xmlns:p14="http://schemas.microsoft.com/office/powerpoint/2010/main" xmlns="" val="393960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="" xmlns:a16="http://schemas.microsoft.com/office/drawing/2014/main" id="{5A4A892A-809A-4516-AB08-9E20E9A57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088" y="226237"/>
            <a:ext cx="76057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Thread Cancellation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="" xmlns:a16="http://schemas.microsoft.com/office/drawing/2014/main" id="{E0ACA4C6-47F5-415C-B47D-5700AEF12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836712"/>
            <a:ext cx="7672031" cy="443071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Terminating a thread before it has finished</a:t>
            </a:r>
          </a:p>
          <a:p>
            <a:r>
              <a:rPr lang="en-US" altLang="en-US" sz="2800" dirty="0"/>
              <a:t>Thread to be canceled is </a:t>
            </a:r>
            <a:r>
              <a:rPr lang="en-US" altLang="en-US" sz="2800" b="1" dirty="0">
                <a:solidFill>
                  <a:srgbClr val="006699"/>
                </a:solidFill>
                <a:latin typeface="+mj-lt"/>
              </a:rPr>
              <a:t>target thread</a:t>
            </a:r>
          </a:p>
          <a:p>
            <a:r>
              <a:rPr lang="en-US" altLang="en-US" sz="2800" dirty="0"/>
              <a:t>Two general approaches:</a:t>
            </a:r>
          </a:p>
          <a:p>
            <a:pPr lvl="1"/>
            <a:r>
              <a:rPr lang="en-US" altLang="en-US" sz="2400" b="1" dirty="0"/>
              <a:t>Asynchronous cancellation</a:t>
            </a:r>
            <a:r>
              <a:rPr lang="en-US" altLang="en-US" sz="2400" dirty="0"/>
              <a:t> terminates the target thread immediately</a:t>
            </a:r>
          </a:p>
          <a:p>
            <a:pPr lvl="1"/>
            <a:r>
              <a:rPr lang="en-US" altLang="en-US" sz="2400" b="1" dirty="0"/>
              <a:t>Deferred cancellation</a:t>
            </a:r>
            <a:r>
              <a:rPr lang="en-US" altLang="en-US" sz="2400" dirty="0"/>
              <a:t> allows the target thread to periodically check if it should be cancelled</a:t>
            </a:r>
          </a:p>
          <a:p>
            <a:r>
              <a:rPr lang="en-US" altLang="en-US" sz="2800" dirty="0" err="1"/>
              <a:t>Pthread</a:t>
            </a:r>
            <a:r>
              <a:rPr lang="en-US" altLang="en-US" sz="2800" dirty="0"/>
              <a:t> code to create and cancel a thread:</a:t>
            </a:r>
          </a:p>
          <a:p>
            <a:pPr>
              <a:buFont typeface="Monotype Sorts" pitchFamily="-84" charset="2"/>
              <a:buNone/>
            </a:pPr>
            <a:endParaRPr lang="en-US" altLang="en-US" sz="2800" dirty="0"/>
          </a:p>
          <a:p>
            <a:pPr lvl="1"/>
            <a:endParaRPr lang="en-US" altLang="en-US" dirty="0"/>
          </a:p>
        </p:txBody>
      </p:sp>
      <p:pic>
        <p:nvPicPr>
          <p:cNvPr id="87043" name="Picture 1">
            <a:extLst>
              <a:ext uri="{FF2B5EF4-FFF2-40B4-BE49-F238E27FC236}">
                <a16:creationId xmlns="" xmlns:a16="http://schemas.microsoft.com/office/drawing/2014/main" id="{C3014C15-8D5D-4EBD-B07F-81007A227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2119" y="4387676"/>
            <a:ext cx="39481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67692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="" xmlns:a16="http://schemas.microsoft.com/office/drawing/2014/main" id="{46D4A08B-A3B9-409D-9FF5-9A70E4A50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088" y="222868"/>
            <a:ext cx="76057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Thread Cancellation (Cont.)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7D8769D7-C343-444C-A0E2-10A79AC9E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057275"/>
            <a:ext cx="7735078" cy="496252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en-US" dirty="0">
                <a:cs typeface="ＭＳ Ｐゴシック" charset="-128"/>
              </a:rPr>
              <a:t>Invoking thread cancellation requests cancellation, but actual cancellation depends on thread state</a:t>
            </a: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If thread has cancellation disabled, cancellation remains pending until thread enables it</a:t>
            </a: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Default type is deferred</a:t>
            </a:r>
          </a:p>
          <a:p>
            <a:pPr lvl="1">
              <a:defRPr/>
            </a:pPr>
            <a:r>
              <a:rPr lang="en-US" altLang="en-US" dirty="0"/>
              <a:t>Cancellation only occurs when thread reaches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cancellation point</a:t>
            </a:r>
          </a:p>
          <a:p>
            <a:pPr lvl="2">
              <a:defRPr/>
            </a:pPr>
            <a:r>
              <a:rPr lang="en-US" altLang="en-US" dirty="0"/>
              <a:t>i.e., </a:t>
            </a: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pthread_testcancel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>
              <a:defRPr/>
            </a:pPr>
            <a:r>
              <a:rPr lang="en-US" altLang="en-US" dirty="0"/>
              <a:t>Then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cleanup handler </a:t>
            </a:r>
            <a:r>
              <a:rPr lang="en-US" altLang="en-US" dirty="0"/>
              <a:t>is invoked</a:t>
            </a: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On Linux systems, thread cancellation is handled through signals</a:t>
            </a:r>
          </a:p>
        </p:txBody>
      </p:sp>
      <p:pic>
        <p:nvPicPr>
          <p:cNvPr id="89091" name="Picture 1">
            <a:extLst>
              <a:ext uri="{FF2B5EF4-FFF2-40B4-BE49-F238E27FC236}">
                <a16:creationId xmlns="" xmlns:a16="http://schemas.microsoft.com/office/drawing/2014/main" id="{45A1D62A-4B0A-490B-8A95-06E0D48B9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4388" y="1963738"/>
            <a:ext cx="51006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69758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="" xmlns:a16="http://schemas.microsoft.com/office/drawing/2014/main" id="{0D1FBD27-2B69-44A9-A404-9835E778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en-US" altLang="en-US" dirty="0"/>
              <a:t>Thread Cancellation in Java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="" xmlns:a16="http://schemas.microsoft.com/office/drawing/2014/main" id="{75BEED4D-A616-43F0-AE72-2D49BC1B7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Deferred cancellation uses the </a:t>
            </a:r>
            <a:r>
              <a:rPr lang="en-US" altLang="en-US" b="1" dirty="0">
                <a:latin typeface="Courier New" panose="02070309020205020404" pitchFamily="49" charset="0"/>
              </a:rPr>
              <a:t>interrupt()</a:t>
            </a:r>
            <a:r>
              <a:rPr lang="en-US" altLang="en-US" dirty="0"/>
              <a:t> method, which sets the interrupted status of a thread. 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A thread can then check to see if it has been interrupted:</a:t>
            </a:r>
          </a:p>
        </p:txBody>
      </p:sp>
      <p:pic>
        <p:nvPicPr>
          <p:cNvPr id="91139" name="Picture 3">
            <a:extLst>
              <a:ext uri="{FF2B5EF4-FFF2-40B4-BE49-F238E27FC236}">
                <a16:creationId xmlns="" xmlns:a16="http://schemas.microsoft.com/office/drawing/2014/main" id="{A5B25D66-7EE8-4C02-9916-79984531C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9368" y="2132856"/>
            <a:ext cx="5715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>
            <a:extLst>
              <a:ext uri="{FF2B5EF4-FFF2-40B4-BE49-F238E27FC236}">
                <a16:creationId xmlns="" xmlns:a16="http://schemas.microsoft.com/office/drawing/2014/main" id="{B3E1EED7-AF5C-4949-B412-6DA9E9362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8160" y="3933056"/>
            <a:ext cx="5664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12430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="" xmlns:a16="http://schemas.microsoft.com/office/drawing/2014/main" id="{2580DFDB-6ABD-4948-952F-076F0CA2C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3537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Thread-Local Storage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="" xmlns:a16="http://schemas.microsoft.com/office/drawing/2014/main" id="{1C7EAF96-DD82-4FEA-A725-EF91F94C0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768383" cy="4478337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Thread-local storage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TLS</a:t>
            </a:r>
            <a:r>
              <a:rPr lang="en-US" altLang="en-US" dirty="0"/>
              <a:t>) allows each thread to have its own copy of data</a:t>
            </a:r>
          </a:p>
          <a:p>
            <a:r>
              <a:rPr lang="en-US" altLang="en-US" dirty="0"/>
              <a:t>Useful when you do not have control over the thread creation process (i.e., when using a thread pool)</a:t>
            </a:r>
          </a:p>
          <a:p>
            <a:r>
              <a:rPr lang="en-US" altLang="en-US" dirty="0"/>
              <a:t>Different from local variables</a:t>
            </a:r>
          </a:p>
          <a:p>
            <a:pPr lvl="1"/>
            <a:r>
              <a:rPr lang="en-US" altLang="en-US" dirty="0"/>
              <a:t>Local variables visible only during single function invocation</a:t>
            </a:r>
          </a:p>
          <a:p>
            <a:pPr lvl="1"/>
            <a:r>
              <a:rPr lang="en-US" altLang="en-US" dirty="0"/>
              <a:t>TLS visible across function invocations</a:t>
            </a:r>
          </a:p>
          <a:p>
            <a:r>
              <a:rPr lang="en-US" altLang="en-US" dirty="0"/>
              <a:t>Similar to </a:t>
            </a:r>
            <a:r>
              <a:rPr lang="en-US" altLang="en-US" b="1" dirty="0">
                <a:latin typeface="Courier New" panose="02070309020205020404" pitchFamily="49" charset="0"/>
              </a:rPr>
              <a:t>static</a:t>
            </a:r>
            <a:r>
              <a:rPr lang="en-US" altLang="en-US" dirty="0"/>
              <a:t> data</a:t>
            </a:r>
          </a:p>
          <a:p>
            <a:pPr lvl="1"/>
            <a:r>
              <a:rPr lang="en-US" altLang="en-US" dirty="0"/>
              <a:t>TLS is unique to each thread</a:t>
            </a:r>
          </a:p>
        </p:txBody>
      </p:sp>
    </p:spTree>
    <p:extLst>
      <p:ext uri="{BB962C8B-B14F-4D97-AF65-F5344CB8AC3E}">
        <p14:creationId xmlns:p14="http://schemas.microsoft.com/office/powerpoint/2010/main" xmlns="" val="6460406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="" xmlns:a16="http://schemas.microsoft.com/office/drawing/2014/main" id="{65E82D8D-F606-4BB6-910E-3E1D7A764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0463" y="228830"/>
            <a:ext cx="75263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Scheduler Activations</a:t>
            </a:r>
          </a:p>
        </p:txBody>
      </p:sp>
      <p:sp>
        <p:nvSpPr>
          <p:cNvPr id="94210" name="Rectangle 3">
            <a:extLst>
              <a:ext uri="{FF2B5EF4-FFF2-40B4-BE49-F238E27FC236}">
                <a16:creationId xmlns="" xmlns:a16="http://schemas.microsoft.com/office/drawing/2014/main" id="{A8495397-A30B-4D32-9963-DA7E64699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017588"/>
            <a:ext cx="5316538" cy="4715668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Both M:M and Two-level models require communication to maintain the appropriate number of kernel threads allocated to the application</a:t>
            </a:r>
          </a:p>
          <a:p>
            <a:r>
              <a:rPr lang="en-US" altLang="en-US" dirty="0"/>
              <a:t>Typically use an intermediate data structure between user and kernel threads –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lightweight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LWP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Appears to be a virtual processor on which process can schedule user thread to run</a:t>
            </a:r>
          </a:p>
          <a:p>
            <a:pPr lvl="1"/>
            <a:r>
              <a:rPr lang="en-US" altLang="en-US" dirty="0"/>
              <a:t>Each LWP attached to kernel thread</a:t>
            </a:r>
          </a:p>
          <a:p>
            <a:pPr lvl="1"/>
            <a:r>
              <a:rPr lang="en-US" altLang="en-US" dirty="0"/>
              <a:t>How many LWPs to create?</a:t>
            </a:r>
          </a:p>
          <a:p>
            <a:r>
              <a:rPr lang="en-US" altLang="en-US" dirty="0"/>
              <a:t>Scheduler activations provide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upcalls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- a communication mechanism from the kernel to 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upcall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handler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 the thread library</a:t>
            </a:r>
          </a:p>
          <a:p>
            <a:r>
              <a:rPr lang="en-US" altLang="en-US" dirty="0"/>
              <a:t>This communication allows an application to maintain the correct number kernel threads</a:t>
            </a:r>
          </a:p>
        </p:txBody>
      </p:sp>
      <p:pic>
        <p:nvPicPr>
          <p:cNvPr id="94211" name="Picture 1">
            <a:extLst>
              <a:ext uri="{FF2B5EF4-FFF2-40B4-BE49-F238E27FC236}">
                <a16:creationId xmlns="" xmlns:a16="http://schemas.microsoft.com/office/drawing/2014/main" id="{7DC26CCE-1C29-4F40-8E4C-6E7777036F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363" y="2416175"/>
            <a:ext cx="23526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99797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1BE107B7-66B8-4C35-8B17-BBEE9D169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Operating System Examples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2E93B1B-E3ED-4356-9357-11040365D0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3608" y="1600201"/>
            <a:ext cx="7344816" cy="3082636"/>
          </a:xfrm>
        </p:spPr>
        <p:txBody>
          <a:bodyPr/>
          <a:lstStyle/>
          <a:p>
            <a:r>
              <a:rPr lang="en-US" altLang="en-US" dirty="0"/>
              <a:t>Windows Threads</a:t>
            </a:r>
          </a:p>
          <a:p>
            <a:r>
              <a:rPr lang="en-US" altLang="en-US" dirty="0"/>
              <a:t>Linux Threads</a:t>
            </a:r>
          </a:p>
        </p:txBody>
      </p:sp>
    </p:spTree>
    <p:extLst>
      <p:ext uri="{BB962C8B-B14F-4D97-AF65-F5344CB8AC3E}">
        <p14:creationId xmlns:p14="http://schemas.microsoft.com/office/powerpoint/2010/main" xmlns="" val="32952957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="" xmlns:a16="http://schemas.microsoft.com/office/drawing/2014/main" id="{1BE107B7-66B8-4C35-8B17-BBEE9D169F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25525" y="228830"/>
            <a:ext cx="76739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Operating System Examples</a:t>
            </a:r>
          </a:p>
        </p:txBody>
      </p:sp>
      <p:sp>
        <p:nvSpPr>
          <p:cNvPr id="96258" name="Rectangle 3">
            <a:extLst>
              <a:ext uri="{FF2B5EF4-FFF2-40B4-BE49-F238E27FC236}">
                <a16:creationId xmlns="" xmlns:a16="http://schemas.microsoft.com/office/drawing/2014/main" id="{62E93B1B-E3ED-4356-9357-11040365D03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469188" cy="4492625"/>
          </a:xfrm>
        </p:spPr>
        <p:txBody>
          <a:bodyPr/>
          <a:lstStyle/>
          <a:p>
            <a:r>
              <a:rPr lang="en-US" altLang="en-US" dirty="0"/>
              <a:t>Windows Threads</a:t>
            </a:r>
          </a:p>
          <a:p>
            <a:r>
              <a:rPr lang="en-US" altLang="en-US" dirty="0"/>
              <a:t>Linux Threads</a:t>
            </a:r>
          </a:p>
        </p:txBody>
      </p:sp>
    </p:spTree>
    <p:extLst>
      <p:ext uri="{BB962C8B-B14F-4D97-AF65-F5344CB8AC3E}">
        <p14:creationId xmlns:p14="http://schemas.microsoft.com/office/powerpoint/2010/main" xmlns="" val="241909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="" xmlns:a16="http://schemas.microsoft.com/office/drawing/2014/main" id="{FE08425D-ED51-450A-B441-45E2EB4CE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168870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Multithreaded Server Architecture</a:t>
            </a:r>
          </a:p>
        </p:txBody>
      </p:sp>
      <p:pic>
        <p:nvPicPr>
          <p:cNvPr id="14338" name="Picture 1">
            <a:extLst>
              <a:ext uri="{FF2B5EF4-FFF2-40B4-BE49-F238E27FC236}">
                <a16:creationId xmlns="" xmlns:a16="http://schemas.microsoft.com/office/drawing/2014/main" id="{CF5D0D58-5C7A-45B8-AD7F-B5E9EF919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00" y="2006600"/>
            <a:ext cx="79660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26074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="" xmlns:a16="http://schemas.microsoft.com/office/drawing/2014/main" id="{119AA1B0-0B6B-4557-94CD-C696EC502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641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Windows Threads</a:t>
            </a:r>
          </a:p>
        </p:txBody>
      </p:sp>
      <p:sp>
        <p:nvSpPr>
          <p:cNvPr id="98306" name="Rectangle 3">
            <a:extLst>
              <a:ext uri="{FF2B5EF4-FFF2-40B4-BE49-F238E27FC236}">
                <a16:creationId xmlns="" xmlns:a16="http://schemas.microsoft.com/office/drawing/2014/main" id="{9A0C3CF5-1789-4524-A426-288D68408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130300"/>
            <a:ext cx="7763068" cy="5141913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Windows API – primary API for Windows applications</a:t>
            </a:r>
          </a:p>
          <a:p>
            <a:r>
              <a:rPr lang="en-US" altLang="en-US" dirty="0"/>
              <a:t>Implements the one-to-one mapping, kernel-level</a:t>
            </a:r>
          </a:p>
          <a:p>
            <a:r>
              <a:rPr lang="en-US" altLang="en-US" dirty="0"/>
              <a:t>Each thread contains</a:t>
            </a:r>
          </a:p>
          <a:p>
            <a:pPr lvl="1"/>
            <a:r>
              <a:rPr lang="en-US" altLang="en-US" dirty="0"/>
              <a:t>A thread id</a:t>
            </a:r>
          </a:p>
          <a:p>
            <a:pPr lvl="1"/>
            <a:r>
              <a:rPr lang="en-US" altLang="en-US" dirty="0"/>
              <a:t>Register set representing state of processor</a:t>
            </a:r>
          </a:p>
          <a:p>
            <a:pPr lvl="1"/>
            <a:r>
              <a:rPr lang="en-US" altLang="en-US" dirty="0"/>
              <a:t>Separate user and kernel stacks for when thread runs in user mode or kernel mode</a:t>
            </a:r>
          </a:p>
          <a:p>
            <a:pPr lvl="1"/>
            <a:r>
              <a:rPr lang="en-US" altLang="en-US" dirty="0"/>
              <a:t>Private data storage area used by run-time libraries and dynamic link libraries (DLLs)</a:t>
            </a:r>
          </a:p>
          <a:p>
            <a:r>
              <a:rPr lang="en-US" altLang="en-US" dirty="0"/>
              <a:t>The register set, stacks, and private storage area are known as 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context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the thread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8358709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="" xmlns:a16="http://schemas.microsoft.com/office/drawing/2014/main" id="{706217A8-F3F8-485D-B043-6CC2F9CD5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647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Windows Threads (Cont.)</a:t>
            </a:r>
          </a:p>
        </p:txBody>
      </p:sp>
      <p:sp>
        <p:nvSpPr>
          <p:cNvPr id="100354" name="Rectangle 3">
            <a:extLst>
              <a:ext uri="{FF2B5EF4-FFF2-40B4-BE49-F238E27FC236}">
                <a16:creationId xmlns="" xmlns:a16="http://schemas.microsoft.com/office/drawing/2014/main" id="{80C93C6D-5B8E-43FC-AA4D-622881817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206500"/>
            <a:ext cx="7701092" cy="5141913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The primary data structures of a thread include:</a:t>
            </a:r>
          </a:p>
          <a:p>
            <a:pPr lvl="1"/>
            <a:r>
              <a:rPr lang="en-US" altLang="en-US" dirty="0"/>
              <a:t>ETHREAD (executive thread block) – includes pointer to process to which thread belongs and to KTHREAD, in kernel space</a:t>
            </a:r>
          </a:p>
          <a:p>
            <a:pPr lvl="1"/>
            <a:r>
              <a:rPr lang="en-US" altLang="en-US" dirty="0"/>
              <a:t>KTHREAD (kernel thread block) – scheduling and synchronization info, kernel-mode stack, pointer to TEB, in kernel space</a:t>
            </a:r>
          </a:p>
          <a:p>
            <a:pPr lvl="1"/>
            <a:r>
              <a:rPr lang="en-US" altLang="en-US" dirty="0"/>
              <a:t>TEB (thread environment block) – thread id, user-mode stack, thread-local storage, in user space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671536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="" xmlns:a16="http://schemas.microsoft.com/office/drawing/2014/main" id="{484A094D-1D6D-4AEC-B6E2-DD851672B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6889" y="1196752"/>
            <a:ext cx="4917399" cy="474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58ED7928-B775-4E93-B427-ECD5DC52C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Windows Threads Data Structures</a:t>
            </a:r>
          </a:p>
        </p:txBody>
      </p:sp>
    </p:spTree>
    <p:extLst>
      <p:ext uri="{BB962C8B-B14F-4D97-AF65-F5344CB8AC3E}">
        <p14:creationId xmlns:p14="http://schemas.microsoft.com/office/powerpoint/2010/main" xmlns="" val="92757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="" xmlns:a16="http://schemas.microsoft.com/office/drawing/2014/main" id="{A83B2EB4-BA9F-4468-9748-66079CAC4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61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Linux Threads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="" xmlns:a16="http://schemas.microsoft.com/office/drawing/2014/main" id="{89CC8EC9-347D-4989-9EE5-6AE0B546C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888" y="1092200"/>
            <a:ext cx="7594308" cy="44958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en-US" dirty="0">
                <a:cs typeface="ＭＳ Ｐゴシック" charset="-128"/>
              </a:rPr>
              <a:t>Linux refers to them as </a:t>
            </a:r>
            <a:r>
              <a:rPr lang="en-US" altLang="en-US" b="1" i="1" dirty="0">
                <a:cs typeface="ＭＳ Ｐゴシック" charset="-128"/>
              </a:rPr>
              <a:t>tasks</a:t>
            </a:r>
            <a:r>
              <a:rPr lang="en-US" altLang="en-US" dirty="0">
                <a:cs typeface="ＭＳ Ｐゴシック" charset="-128"/>
              </a:rPr>
              <a:t> rather than </a:t>
            </a:r>
            <a:r>
              <a:rPr lang="en-US" altLang="en-US" b="1" i="1" dirty="0">
                <a:cs typeface="ＭＳ Ｐゴシック" charset="-128"/>
              </a:rPr>
              <a:t>threads</a:t>
            </a: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Thread creation is done through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clone()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cs typeface="ＭＳ Ｐゴシック" charset="-128"/>
              </a:rPr>
              <a:t>system call</a:t>
            </a:r>
          </a:p>
          <a:p>
            <a:pPr>
              <a:defRPr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clone() </a:t>
            </a:r>
            <a:r>
              <a:rPr lang="en-US" altLang="en-US" dirty="0">
                <a:cs typeface="ＭＳ Ｐゴシック" charset="-128"/>
              </a:rPr>
              <a:t>allows a child task to share the address space of the parent task (process)</a:t>
            </a:r>
          </a:p>
          <a:p>
            <a:pPr lvl="1">
              <a:defRPr/>
            </a:pPr>
            <a:r>
              <a:rPr lang="en-US" altLang="en-US" dirty="0"/>
              <a:t>Flags control behavior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buFont typeface="Monotype Sorts" pitchFamily="-84" charset="2"/>
              <a:buNone/>
              <a:defRPr/>
            </a:pP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alt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alt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altLang="en-US" b="1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task_struct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cs typeface="Courier New" pitchFamily="49" charset="0"/>
              </a:rPr>
              <a:t>points to process data structures (shared or unique)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</p:txBody>
      </p:sp>
      <p:pic>
        <p:nvPicPr>
          <p:cNvPr id="104451" name="Picture 1">
            <a:extLst>
              <a:ext uri="{FF2B5EF4-FFF2-40B4-BE49-F238E27FC236}">
                <a16:creationId xmlns="" xmlns:a16="http://schemas.microsoft.com/office/drawing/2014/main" id="{4A30D8FF-ECBB-4EF4-9DE7-A53BC09DF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1108" y="2851646"/>
            <a:ext cx="4942194" cy="180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81718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r>
              <a:rPr lang="en-US" altLang="en-US" dirty="0"/>
              <a:t>End of Chapter 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8677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="" xmlns:a16="http://schemas.microsoft.com/office/drawing/2014/main" id="{CB64F3E7-BE56-4BF5-89DF-866E7EA88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013" y="481242"/>
            <a:ext cx="6951662" cy="3127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Benefits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="" xmlns:a16="http://schemas.microsoft.com/office/drawing/2014/main" id="{AEFC87E0-114C-4BFC-8B34-FD5EF6B87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207250" cy="4530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b="1" dirty="0"/>
              <a:t>Responsiveness – </a:t>
            </a:r>
            <a:r>
              <a:rPr lang="en-US" altLang="en-US" dirty="0"/>
              <a:t>may allow continued execution if part of process is blocked, especially important for user interfaces</a:t>
            </a:r>
          </a:p>
          <a:p>
            <a:r>
              <a:rPr lang="en-US" altLang="en-US" b="1" dirty="0"/>
              <a:t>Resource Sharing – </a:t>
            </a:r>
            <a:r>
              <a:rPr lang="en-US" altLang="en-US" dirty="0"/>
              <a:t>threads share resources of process, easier than shared memory or message passing</a:t>
            </a:r>
          </a:p>
          <a:p>
            <a:r>
              <a:rPr lang="en-US" altLang="en-US" b="1" dirty="0"/>
              <a:t>Economy – </a:t>
            </a:r>
            <a:r>
              <a:rPr lang="en-US" altLang="en-US" dirty="0"/>
              <a:t>cheaper than process creation, thread switching lower overhead than context switching</a:t>
            </a:r>
          </a:p>
          <a:p>
            <a:r>
              <a:rPr lang="en-US" altLang="en-US" b="1" dirty="0"/>
              <a:t>Scalability – </a:t>
            </a:r>
            <a:r>
              <a:rPr lang="en-US" altLang="en-US" dirty="0"/>
              <a:t>process can take advantage of multicore architectures</a:t>
            </a:r>
            <a:br>
              <a:rPr lang="en-US" altLang="en-US" dirty="0"/>
            </a:br>
            <a:endParaRPr lang="en-US" altLang="en-US" dirty="0"/>
          </a:p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01739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="" xmlns:a16="http://schemas.microsoft.com/office/drawing/2014/main" id="{5DAE641A-82E5-4706-A422-7614EF04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25" y="222868"/>
            <a:ext cx="76739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Multicore Programming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="" xmlns:a16="http://schemas.microsoft.com/office/drawing/2014/main" id="{A7143B20-81F4-4C44-95F8-D8F686F2F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02" y="1208088"/>
            <a:ext cx="7723188" cy="45307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Multicore</a:t>
            </a:r>
            <a:r>
              <a:rPr lang="en-US" altLang="en-US" dirty="0"/>
              <a:t>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multiprocessor</a:t>
            </a:r>
            <a:r>
              <a:rPr lang="en-US" altLang="en-US" dirty="0"/>
              <a:t> systems putting pressure on programmers, challenges include:</a:t>
            </a:r>
          </a:p>
          <a:p>
            <a:pPr lvl="1"/>
            <a:r>
              <a:rPr lang="en-US" altLang="en-US" b="1" dirty="0"/>
              <a:t>Dividing activities</a:t>
            </a:r>
          </a:p>
          <a:p>
            <a:pPr lvl="1"/>
            <a:r>
              <a:rPr lang="en-US" altLang="en-US" b="1" dirty="0"/>
              <a:t>Balance</a:t>
            </a:r>
          </a:p>
          <a:p>
            <a:pPr lvl="1"/>
            <a:r>
              <a:rPr lang="en-US" altLang="en-US" b="1" dirty="0"/>
              <a:t>Data splitting</a:t>
            </a:r>
          </a:p>
          <a:p>
            <a:pPr lvl="1"/>
            <a:r>
              <a:rPr lang="en-US" altLang="en-US" b="1" dirty="0"/>
              <a:t>Data dependency</a:t>
            </a:r>
          </a:p>
          <a:p>
            <a:pPr lvl="1"/>
            <a:r>
              <a:rPr lang="en-US" altLang="en-US" b="1" dirty="0"/>
              <a:t>Testing and debugging</a:t>
            </a:r>
          </a:p>
          <a:p>
            <a:r>
              <a:rPr lang="en-US" altLang="en-US" b="1" i="1" dirty="0"/>
              <a:t>Parallelism</a:t>
            </a:r>
            <a:r>
              <a:rPr lang="en-US" altLang="en-US" dirty="0"/>
              <a:t> implies a system can perform more than one task simultaneously</a:t>
            </a:r>
          </a:p>
          <a:p>
            <a:r>
              <a:rPr lang="en-US" altLang="en-US" b="1" i="1" dirty="0"/>
              <a:t>Concurrency</a:t>
            </a:r>
            <a:r>
              <a:rPr lang="en-US" altLang="en-US" dirty="0"/>
              <a:t> supports more than one task making progress</a:t>
            </a:r>
          </a:p>
          <a:p>
            <a:pPr lvl="1"/>
            <a:r>
              <a:rPr lang="en-US" altLang="en-US" dirty="0"/>
              <a:t>Single processor / core, scheduler providing concurrency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4176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="" xmlns:a16="http://schemas.microsoft.com/office/drawing/2014/main" id="{99AFB161-ED93-4730-90CF-60C15CF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222215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Concurrency vs. Parallelism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="" xmlns:a16="http://schemas.microsoft.com/office/drawing/2014/main" id="{D036A6A0-4CE5-4725-A8D1-F915FCFB1B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802433" y="1163638"/>
            <a:ext cx="7912359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b="1" dirty="0"/>
              <a:t>Concurrent execution on single-core system:</a:t>
            </a:r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/>
          </a:p>
          <a:p>
            <a:pPr>
              <a:buFontTx/>
              <a:buNone/>
            </a:pPr>
            <a:endParaRPr lang="en-US" altLang="en-US" b="1" dirty="0"/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b="1" dirty="0"/>
              <a:t>Parallelism on a multi-core system:</a:t>
            </a:r>
          </a:p>
          <a:p>
            <a:endParaRPr lang="en-US" altLang="en-US" b="1" dirty="0"/>
          </a:p>
        </p:txBody>
      </p:sp>
      <p:pic>
        <p:nvPicPr>
          <p:cNvPr id="20483" name="Picture 1">
            <a:extLst>
              <a:ext uri="{FF2B5EF4-FFF2-40B4-BE49-F238E27FC236}">
                <a16:creationId xmlns="" xmlns:a16="http://schemas.microsoft.com/office/drawing/2014/main" id="{823F49F0-4145-4731-B6A8-7F150BB63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413" y="1830388"/>
            <a:ext cx="779938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>
            <a:extLst>
              <a:ext uri="{FF2B5EF4-FFF2-40B4-BE49-F238E27FC236}">
                <a16:creationId xmlns="" xmlns:a16="http://schemas.microsoft.com/office/drawing/2014/main" id="{B2355580-5738-4BF5-8926-EC91E28B04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675" y="3647589"/>
            <a:ext cx="469265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8599079"/>
      </p:ext>
    </p:extLst>
  </p:cSld>
  <p:clrMapOvr>
    <a:masterClrMapping/>
  </p:clrMapOvr>
</p:sld>
</file>

<file path=ppt/theme/theme1.xml><?xml version="1.0" encoding="utf-8"?>
<a:theme xmlns:a="http://schemas.openxmlformats.org/drawingml/2006/main" name="OS Templat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 Template</Template>
  <TotalTime>557</TotalTime>
  <Words>1950</Words>
  <Application>Microsoft Office PowerPoint</Application>
  <PresentationFormat>On-screen Show (4:3)</PresentationFormat>
  <Paragraphs>349</Paragraphs>
  <Slides>64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OS Template</vt:lpstr>
      <vt:lpstr>Chapter 4:  Threads &amp; Concurrency </vt:lpstr>
      <vt:lpstr>Outline</vt:lpstr>
      <vt:lpstr>Objectives</vt:lpstr>
      <vt:lpstr>Motivation</vt:lpstr>
      <vt:lpstr>Single and Multithreaded Processes</vt:lpstr>
      <vt:lpstr>Multithreaded Server Architecture</vt:lpstr>
      <vt:lpstr>Benefits</vt:lpstr>
      <vt:lpstr>Multicore Programming</vt:lpstr>
      <vt:lpstr>Concurrency vs. Parallelism</vt:lpstr>
      <vt:lpstr>Multicore Programming</vt:lpstr>
      <vt:lpstr>Data and Task Parallelism</vt:lpstr>
      <vt:lpstr>Amdahl’s Law</vt:lpstr>
      <vt:lpstr>Amdahl’s Law</vt:lpstr>
      <vt:lpstr>User Threads and Kernel Threads</vt:lpstr>
      <vt:lpstr>User and Kernel Threads</vt:lpstr>
      <vt:lpstr>Multithreading Models</vt:lpstr>
      <vt:lpstr>Many-to-One</vt:lpstr>
      <vt:lpstr>One-to-One</vt:lpstr>
      <vt:lpstr>Many-to-Many Model</vt:lpstr>
      <vt:lpstr>Two-level Model</vt:lpstr>
      <vt:lpstr>Thread Libraries</vt:lpstr>
      <vt:lpstr>Pthreads</vt:lpstr>
      <vt:lpstr>Pthreads Example</vt:lpstr>
      <vt:lpstr>Pthreads Example (Cont.)</vt:lpstr>
      <vt:lpstr>Pthreads Code for Joining 10 Threads</vt:lpstr>
      <vt:lpstr>Windows  Multithreaded C Program</vt:lpstr>
      <vt:lpstr>Windows  Multithreaded C Program (Cont.)</vt:lpstr>
      <vt:lpstr>Java Threads</vt:lpstr>
      <vt:lpstr>Java Threads</vt:lpstr>
      <vt:lpstr>Java Executor Framework</vt:lpstr>
      <vt:lpstr>Java Executor Framework</vt:lpstr>
      <vt:lpstr>Java Executor Framework (Cont.)</vt:lpstr>
      <vt:lpstr>Implicit Threading</vt:lpstr>
      <vt:lpstr>Thread Pools</vt:lpstr>
      <vt:lpstr>Java Thread Pools</vt:lpstr>
      <vt:lpstr>Java Thread Pools (Cont.)</vt:lpstr>
      <vt:lpstr>Fork-Join Parallelism</vt:lpstr>
      <vt:lpstr>Fork-Join Parallelism</vt:lpstr>
      <vt:lpstr>Fork-Join Parallelism</vt:lpstr>
      <vt:lpstr>Fork-Join Parallelism in Java</vt:lpstr>
      <vt:lpstr>Fork-Join Parallelism in Java</vt:lpstr>
      <vt:lpstr>Fork-Join Parallelism in Java</vt:lpstr>
      <vt:lpstr>Open  MP</vt:lpstr>
      <vt:lpstr>Open  MP</vt:lpstr>
      <vt:lpstr>Grand Central Dispatch</vt:lpstr>
      <vt:lpstr>Grand Central Dispatch</vt:lpstr>
      <vt:lpstr>Grand Central Dispatch</vt:lpstr>
      <vt:lpstr>Intel Threading Building Blocks (TBB)</vt:lpstr>
      <vt:lpstr>Threading Issues</vt:lpstr>
      <vt:lpstr>Semantics of fork() and exec()</vt:lpstr>
      <vt:lpstr>Signal Handling</vt:lpstr>
      <vt:lpstr>Signal Handling (Cont.)</vt:lpstr>
      <vt:lpstr>Thread Cancellation</vt:lpstr>
      <vt:lpstr>Thread Cancellation (Cont.)</vt:lpstr>
      <vt:lpstr>Thread Cancellation in Java</vt:lpstr>
      <vt:lpstr>Thread-Local Storage</vt:lpstr>
      <vt:lpstr>Scheduler Activations</vt:lpstr>
      <vt:lpstr>Operating System Examples</vt:lpstr>
      <vt:lpstr>Operating System Examples</vt:lpstr>
      <vt:lpstr>Windows Threads</vt:lpstr>
      <vt:lpstr>Windows Threads (Cont.)</vt:lpstr>
      <vt:lpstr>Windows Threads Data Structures</vt:lpstr>
      <vt:lpstr>Linux Threads</vt:lpstr>
      <vt:lpstr>End of Chapter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 Threads &amp; Concurrency </dc:title>
  <dc:creator>Sheli Sinha Chaudhur</dc:creator>
  <cp:lastModifiedBy>user</cp:lastModifiedBy>
  <cp:revision>12</cp:revision>
  <dcterms:created xsi:type="dcterms:W3CDTF">2021-03-07T14:15:10Z</dcterms:created>
  <dcterms:modified xsi:type="dcterms:W3CDTF">2023-02-09T09:50:33Z</dcterms:modified>
</cp:coreProperties>
</file>