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20DF96DF-3F74-4EB3-AA2E-7D949497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040D38BF-69C0-4827-8412-7858C3DF1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FBCFB357-A457-418B-BC82-12A77928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74A77185-263F-40EF-B517-050039163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46F678B6-0AFA-4070-84E8-E0DDD2D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=""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=""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=""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=""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=""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=""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=""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=""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=""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=""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=""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=""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=""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=""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=""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=""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=""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=""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=""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=""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=""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=""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=""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59AB2CB0-7084-4003-8F6F-84F247F5E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t>07-03-2021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r>
              <a:rPr lang="en-US" altLang="en-US"/>
              <a:t>Chapter 3:  Processes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991" y="1823222"/>
            <a:ext cx="5616122" cy="4417927"/>
          </a:xfrm>
        </p:spPr>
        <p:txBody>
          <a:bodyPr/>
          <a:lstStyle/>
          <a:p>
            <a:r>
              <a:rPr lang="en-US" altLang="en-US" sz="1700" dirty="0"/>
              <a:t>Process state – running, waiting, etc.</a:t>
            </a:r>
          </a:p>
          <a:p>
            <a:r>
              <a:rPr lang="en-US" altLang="en-US" sz="1700" dirty="0"/>
              <a:t>Program counter – location of instruction to next execute</a:t>
            </a:r>
          </a:p>
          <a:p>
            <a:r>
              <a:rPr lang="en-US" altLang="en-US" sz="1700" dirty="0"/>
              <a:t>CPU registers – contents of all process-centric registers</a:t>
            </a:r>
          </a:p>
          <a:p>
            <a:r>
              <a:rPr lang="en-US" altLang="en-US" sz="1700" dirty="0"/>
              <a:t>CPU scheduling information- priorities, scheduling queue pointers</a:t>
            </a:r>
          </a:p>
          <a:p>
            <a:r>
              <a:rPr lang="en-US" altLang="en-US" sz="1700" dirty="0"/>
              <a:t>Memory-management information – memory allocated to the process</a:t>
            </a:r>
          </a:p>
          <a:p>
            <a:r>
              <a:rPr lang="en-US" altLang="en-US" sz="1700" dirty="0"/>
              <a:t>Accounting information – CPU used, clock time elapsed since start, time limits</a:t>
            </a:r>
          </a:p>
          <a:p>
            <a:r>
              <a:rPr lang="en-US" altLang="en-US" sz="1700" dirty="0"/>
              <a:t>I/O status information – I/O devices allocated to process, list of open files</a:t>
            </a:r>
          </a:p>
          <a:p>
            <a:endParaRPr lang="en-US" alt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=""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9" y="2121125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519650-4D5E-45C9-BCF6-B2C0554D33E2}"/>
              </a:ext>
            </a:extLst>
          </p:cNvPr>
          <p:cNvSpPr txBox="1"/>
          <p:nvPr/>
        </p:nvSpPr>
        <p:spPr>
          <a:xfrm>
            <a:off x="769490" y="1110345"/>
            <a:ext cx="687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Information associated with each process(also called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sz="1700" b="1" dirty="0">
                <a:solidFill>
                  <a:srgbClr val="3366FF"/>
                </a:solidFill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855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1" y="1059091"/>
            <a:ext cx="7116536" cy="4013652"/>
          </a:xfrm>
        </p:spPr>
        <p:txBody>
          <a:bodyPr/>
          <a:lstStyle/>
          <a:p>
            <a:r>
              <a:rPr lang="en-US" altLang="en-US" dirty="0"/>
              <a:t>So far, process has a single thread of execution</a:t>
            </a:r>
          </a:p>
          <a:p>
            <a:r>
              <a:rPr lang="en-US" altLang="en-US" dirty="0"/>
              <a:t>Consider having multiple program counters per process</a:t>
            </a:r>
          </a:p>
          <a:p>
            <a:pPr lvl="1"/>
            <a:r>
              <a:rPr lang="en-US" altLang="en-US" dirty="0"/>
              <a:t>Multiple locations can execute at once</a:t>
            </a:r>
          </a:p>
          <a:p>
            <a:pPr lvl="2"/>
            <a:r>
              <a:rPr lang="en-US" altLang="en-US" dirty="0"/>
              <a:t>Multiple threads of control -&gt;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threads</a:t>
            </a:r>
          </a:p>
          <a:p>
            <a:r>
              <a:rPr lang="en-US" altLang="en-US" dirty="0"/>
              <a:t>Must then have storage for thread details, multiple program counters in PCB</a:t>
            </a:r>
          </a:p>
          <a:p>
            <a:r>
              <a:rPr lang="en-US" altLang="en-US" dirty="0"/>
              <a:t>Explore in detail in Chapter 4</a:t>
            </a:r>
          </a:p>
        </p:txBody>
      </p:sp>
    </p:spTree>
    <p:extLst>
      <p:ext uri="{BB962C8B-B14F-4D97-AF65-F5344CB8AC3E}">
        <p14:creationId xmlns:p14="http://schemas.microsoft.com/office/powerpoint/2010/main" val="210480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=""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=""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/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pid t_pid; 			/* process identifier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unsigned int time_slice 	/* scheduling information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struct task_struct *parent;/*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files_struct *files;/* list of open files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mm_struct *mm; 	/* address space of this process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=""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75113"/>
            <a:ext cx="45783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9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19417"/>
            <a:ext cx="6456362" cy="383944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selects among available processes for next execution on CPU core</a:t>
            </a:r>
          </a:p>
          <a:p>
            <a:r>
              <a:rPr lang="en-US" altLang="en-US" dirty="0"/>
              <a:t>Goal -- Maximize CPU use, quickly switch processes onto CPU core</a:t>
            </a:r>
          </a:p>
          <a:p>
            <a:r>
              <a:rPr lang="en-US" altLang="en-US" dirty="0"/>
              <a:t>Maintains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processes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all processes residing in main memory, ready and waiting to execute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set of processes waiting for an event (i.e., I/O)</a:t>
            </a:r>
          </a:p>
          <a:p>
            <a:pPr lvl="1"/>
            <a:r>
              <a:rPr lang="en-US" altLang="en-US" dirty="0"/>
              <a:t>Processes migrate among the various queues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4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=""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63725"/>
            <a:ext cx="4897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6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=""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897063"/>
            <a:ext cx="52292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50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=""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42" y="979488"/>
            <a:ext cx="68539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 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=""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83" y="1780486"/>
            <a:ext cx="5185155" cy="42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8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6648693" cy="441349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When CPU switches to another process, the system must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old process and load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the new process via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a process represented in the PCB</a:t>
            </a:r>
          </a:p>
          <a:p>
            <a:r>
              <a:rPr lang="en-US" altLang="en-US" dirty="0"/>
              <a:t>Context-switch time is pure overhead; the system does no useful work while switching</a:t>
            </a:r>
          </a:p>
          <a:p>
            <a:pPr lvl="1"/>
            <a:r>
              <a:rPr lang="en-US" altLang="en-US" dirty="0"/>
              <a:t>The more complex the OS and the PCB </a:t>
            </a:r>
            <a:r>
              <a:rPr lang="en-US" altLang="en-US" dirty="0">
                <a:sym typeface="Wingdings" panose="05000000000000000000" pitchFamily="2" charset="2"/>
              </a:rPr>
              <a:t> the </a:t>
            </a:r>
            <a:r>
              <a:rPr lang="en-US" altLang="en-US" dirty="0"/>
              <a:t>longer the context switch</a:t>
            </a:r>
          </a:p>
          <a:p>
            <a:r>
              <a:rPr lang="en-US" altLang="en-US" dirty="0"/>
              <a:t>Time dependent on hardware support</a:t>
            </a:r>
          </a:p>
          <a:p>
            <a:pPr lvl="1"/>
            <a:r>
              <a:rPr lang="en-US" altLang="en-US" dirty="0"/>
              <a:t>Some hardware provides multiple sets of registers per CPU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multiple contexts loaded at once</a:t>
            </a:r>
          </a:p>
        </p:txBody>
      </p:sp>
    </p:spTree>
    <p:extLst>
      <p:ext uri="{BB962C8B-B14F-4D97-AF65-F5344CB8AC3E}">
        <p14:creationId xmlns:p14="http://schemas.microsoft.com/office/powerpoint/2010/main" val="402487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11137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Some mobile systems (e.g., early version of iOS)  allow only one process to run, others suspended</a:t>
            </a:r>
          </a:p>
          <a:p>
            <a:r>
              <a:rPr lang="en-US" altLang="en-US" dirty="0"/>
              <a:t>Due to screen real estate, user interface limits iOS provides for a </a:t>
            </a:r>
          </a:p>
          <a:p>
            <a:pPr lvl="1"/>
            <a:r>
              <a:rPr lang="en-US" altLang="en-US" dirty="0"/>
              <a:t>Single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foreground</a:t>
            </a:r>
            <a:r>
              <a:rPr lang="en-US" altLang="en-US" dirty="0"/>
              <a:t> process- controlled via user interface</a:t>
            </a:r>
          </a:p>
          <a:p>
            <a:pPr lvl="1"/>
            <a:r>
              <a:rPr lang="en-US" altLang="en-US" dirty="0"/>
              <a:t>Multiple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background</a:t>
            </a:r>
            <a:r>
              <a:rPr lang="en-US" altLang="en-US" dirty="0"/>
              <a:t> processes– in memory, running, but not on the display, and with limits</a:t>
            </a:r>
          </a:p>
          <a:p>
            <a:pPr lvl="1"/>
            <a:r>
              <a:rPr lang="en-US" altLang="en-US" dirty="0"/>
              <a:t>Limits include single, short task, receiving notification of events, specific long-running tasks like audio playback</a:t>
            </a:r>
          </a:p>
          <a:p>
            <a:r>
              <a:rPr lang="en-US" altLang="en-US" dirty="0"/>
              <a:t>Android runs foreground and background, with fewer limits</a:t>
            </a:r>
          </a:p>
          <a:p>
            <a:pPr lvl="1"/>
            <a:r>
              <a:rPr lang="en-US" altLang="en-US" dirty="0"/>
              <a:t>Background process uses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  <a:cs typeface="+mn-cs"/>
              </a:rPr>
              <a:t>service</a:t>
            </a:r>
            <a:r>
              <a:rPr lang="en-US" altLang="en-US" dirty="0"/>
              <a:t> to perform tasks</a:t>
            </a:r>
          </a:p>
          <a:p>
            <a:pPr lvl="1"/>
            <a:r>
              <a:rPr lang="en-US" altLang="en-US" dirty="0"/>
              <a:t>Service can keep running even if background process is suspended</a:t>
            </a:r>
          </a:p>
          <a:p>
            <a:pPr lvl="1"/>
            <a:r>
              <a:rPr lang="en-US" altLang="en-US" dirty="0"/>
              <a:t>Service has no user interface, small memory use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8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 dirty="0"/>
              <a:t>System must provide mechanisms for:</a:t>
            </a:r>
          </a:p>
          <a:p>
            <a:pPr lvl="1"/>
            <a:r>
              <a:rPr lang="en-US" altLang="en-US" dirty="0"/>
              <a:t> Process creation</a:t>
            </a:r>
          </a:p>
          <a:p>
            <a:pPr lvl="1"/>
            <a:r>
              <a:rPr lang="en-US" altLang="en-US" dirty="0"/>
              <a:t> 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51810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Process Concept</a:t>
            </a:r>
          </a:p>
          <a:p>
            <a:r>
              <a:rPr lang="en-US" altLang="en-US" dirty="0"/>
              <a:t>Process Scheduling</a:t>
            </a:r>
          </a:p>
          <a:p>
            <a:r>
              <a:rPr lang="en-US" altLang="en-US" dirty="0"/>
              <a:t>Operations on Processes</a:t>
            </a:r>
          </a:p>
          <a:p>
            <a:r>
              <a:rPr lang="en-US" altLang="en-US" dirty="0"/>
              <a:t>Interprocess Communication</a:t>
            </a:r>
          </a:p>
          <a:p>
            <a:r>
              <a:rPr lang="en-US" altLang="en-US" dirty="0"/>
              <a:t>IPC in Shared-Memory Systems</a:t>
            </a:r>
          </a:p>
          <a:p>
            <a:r>
              <a:rPr lang="en-US" altLang="en-US" dirty="0"/>
              <a:t>IPC in Message-Passing Systems</a:t>
            </a:r>
          </a:p>
          <a:p>
            <a:r>
              <a:rPr lang="en-US" altLang="en-US" dirty="0"/>
              <a:t>Examples of IPC Systems</a:t>
            </a:r>
          </a:p>
          <a:p>
            <a:r>
              <a:rPr lang="en-US" altLang="en-US" dirty="0"/>
              <a:t>Communication in Client-Server Systems</a:t>
            </a:r>
          </a:p>
        </p:txBody>
      </p:sp>
    </p:spTree>
    <p:extLst>
      <p:ext uri="{BB962C8B-B14F-4D97-AF65-F5344CB8AC3E}">
        <p14:creationId xmlns:p14="http://schemas.microsoft.com/office/powerpoint/2010/main" val="18767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6824540" cy="498462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b="1" dirty="0"/>
              <a:t> </a:t>
            </a:r>
            <a:r>
              <a:rPr lang="en-US" altLang="en-US" dirty="0"/>
              <a:t>process create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b="1" dirty="0"/>
              <a:t> </a:t>
            </a:r>
            <a:r>
              <a:rPr lang="en-US" altLang="en-US" dirty="0"/>
              <a:t>processes, which, in turn create other processes, forming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dirty="0"/>
              <a:t> of processes</a:t>
            </a:r>
            <a:endParaRPr lang="en-US" altLang="en-US" sz="800" dirty="0"/>
          </a:p>
          <a:p>
            <a:r>
              <a:rPr lang="en-US" altLang="en-US" dirty="0"/>
              <a:t>Generally, process identified and managed via 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Resource sharing options</a:t>
            </a:r>
          </a:p>
          <a:p>
            <a:pPr lvl="1"/>
            <a:r>
              <a:rPr lang="en-US" altLang="en-US" dirty="0"/>
              <a:t>Parent and children share all resources</a:t>
            </a:r>
          </a:p>
          <a:p>
            <a:pPr lvl="1"/>
            <a:r>
              <a:rPr lang="en-US" altLang="en-US" dirty="0"/>
              <a:t>Children share subset of parent</a:t>
            </a:r>
            <a:r>
              <a:rPr lang="ja-JP" altLang="en-US" dirty="0"/>
              <a:t>’</a:t>
            </a:r>
            <a:r>
              <a:rPr lang="en-US" altLang="ja-JP" dirty="0"/>
              <a:t>s resources</a:t>
            </a:r>
          </a:p>
          <a:p>
            <a:pPr lvl="1"/>
            <a:r>
              <a:rPr lang="en-US" altLang="en-US" dirty="0"/>
              <a:t>Parent and child share no resources</a:t>
            </a:r>
            <a:endParaRPr lang="en-US" altLang="en-US" sz="800" dirty="0"/>
          </a:p>
          <a:p>
            <a:r>
              <a:rPr lang="en-US" altLang="en-US" dirty="0"/>
              <a:t>Execution options</a:t>
            </a:r>
          </a:p>
          <a:p>
            <a:pPr lvl="1"/>
            <a:r>
              <a:rPr lang="en-US" altLang="en-US" dirty="0"/>
              <a:t>Parent and children execute concurrently</a:t>
            </a:r>
          </a:p>
          <a:p>
            <a:pPr lvl="1"/>
            <a:r>
              <a:rPr lang="en-US" altLang="en-US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90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 dirty="0"/>
              <a:t>Address space</a:t>
            </a:r>
          </a:p>
          <a:p>
            <a:pPr lvl="1"/>
            <a:r>
              <a:rPr lang="en-US" altLang="en-US" dirty="0"/>
              <a:t>Child duplicate of parent</a:t>
            </a:r>
          </a:p>
          <a:p>
            <a:pPr lvl="1"/>
            <a:r>
              <a:rPr lang="en-US" altLang="en-US" dirty="0"/>
              <a:t>Child has a program loaded into it</a:t>
            </a:r>
          </a:p>
          <a:p>
            <a:r>
              <a:rPr lang="en-US" altLang="en-US" dirty="0"/>
              <a:t>UNIX examples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system call creates new process</a:t>
            </a:r>
          </a:p>
          <a:p>
            <a:pPr lvl="1"/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000" dirty="0"/>
              <a:t> </a:t>
            </a:r>
            <a:r>
              <a:rPr lang="en-US" altLang="en-US" dirty="0"/>
              <a:t>system call used after 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000" dirty="0"/>
              <a:t> </a:t>
            </a:r>
            <a:r>
              <a:rPr lang="en-US" altLang="en-US" dirty="0"/>
              <a:t>to replace the process</a:t>
            </a:r>
            <a:r>
              <a:rPr lang="ja-JP" altLang="en-US" dirty="0"/>
              <a:t>’</a:t>
            </a:r>
            <a:r>
              <a:rPr lang="en-US" altLang="ja-JP" dirty="0"/>
              <a:t> memory space with a new program</a:t>
            </a:r>
          </a:p>
          <a:p>
            <a:pPr lvl="1"/>
            <a:r>
              <a:rPr lang="en-US" altLang="en-US" dirty="0"/>
              <a:t>Parent process calls </a:t>
            </a:r>
            <a:r>
              <a:rPr lang="en-US" altLang="en-US" sz="2000" b="1" dirty="0"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=""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92613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3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=""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3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=""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5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=""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7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303354" cy="4463927"/>
          </a:xfrm>
        </p:spPr>
        <p:txBody>
          <a:bodyPr/>
          <a:lstStyle/>
          <a:p>
            <a:r>
              <a:rPr lang="en-US" altLang="en-US" dirty="0"/>
              <a:t>Process executes last statement and then asks the operating system to delete it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000" dirty="0"/>
              <a:t> </a:t>
            </a:r>
            <a:r>
              <a:rPr lang="en-US" altLang="en-US" dirty="0"/>
              <a:t>system call.</a:t>
            </a:r>
          </a:p>
          <a:p>
            <a:pPr lvl="1"/>
            <a:r>
              <a:rPr lang="en-US" altLang="en-US" dirty="0"/>
              <a:t>Returns  status data from child to parent (via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</a:t>
            </a:r>
            <a:r>
              <a:rPr lang="ja-JP" altLang="en-US" dirty="0"/>
              <a:t>’</a:t>
            </a:r>
            <a:r>
              <a:rPr lang="en-US" altLang="ja-JP" dirty="0"/>
              <a:t> resources are deallocated by operating system</a:t>
            </a:r>
            <a:endParaRPr lang="en-US" altLang="en-US" dirty="0"/>
          </a:p>
          <a:p>
            <a:r>
              <a:rPr lang="en-US" altLang="en-US" dirty="0"/>
              <a:t>Parent may terminate the execution of children processes 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000" dirty="0"/>
              <a:t> </a:t>
            </a:r>
            <a:r>
              <a:rPr lang="en-US" altLang="en-US" dirty="0"/>
              <a:t>system call.  Some reasons for doing so:</a:t>
            </a:r>
          </a:p>
          <a:p>
            <a:pPr lvl="1"/>
            <a:r>
              <a:rPr lang="en-US" altLang="en-US" dirty="0"/>
              <a:t>Child has exceeded allocated resources</a:t>
            </a:r>
          </a:p>
          <a:p>
            <a:pPr lvl="1"/>
            <a:r>
              <a:rPr lang="en-US" altLang="en-US" dirty="0"/>
              <a:t>Task assigned to child is no longer required</a:t>
            </a:r>
          </a:p>
          <a:p>
            <a:pPr lvl="1"/>
            <a:r>
              <a:rPr lang="en-US" altLang="en-US" dirty="0"/>
              <a:t>The parent is exiting, and the operating systems does not allow  a child to continue if its parent terminates</a:t>
            </a:r>
          </a:p>
        </p:txBody>
      </p:sp>
    </p:spTree>
    <p:extLst>
      <p:ext uri="{BB962C8B-B14F-4D97-AF65-F5344CB8AC3E}">
        <p14:creationId xmlns:p14="http://schemas.microsoft.com/office/powerpoint/2010/main" val="3454207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8" y="781417"/>
            <a:ext cx="7033724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800" dirty="0"/>
          </a:p>
          <a:p>
            <a:r>
              <a:rPr lang="en-US" altLang="en-US" dirty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/>
              <a:t>cascading termination.  </a:t>
            </a:r>
            <a:r>
              <a:rPr lang="en-US" altLang="en-US" dirty="0"/>
              <a:t>All children, grandchildren, etc.,  are  terminated.</a:t>
            </a:r>
            <a:endParaRPr lang="en-US" altLang="en-US" b="1" dirty="0"/>
          </a:p>
          <a:p>
            <a:pPr lvl="1"/>
            <a:r>
              <a:rPr lang="en-US" altLang="en-US" dirty="0"/>
              <a:t>The termination is initiated by the operating system.</a:t>
            </a:r>
            <a:endParaRPr lang="en-US" altLang="en-US" b="1" dirty="0"/>
          </a:p>
          <a:p>
            <a:r>
              <a:rPr lang="en-US" altLang="en-US" dirty="0"/>
              <a:t>The parent process may wait for termination of a child process by using the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system call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dirty="0"/>
              <a:t>The call returns status information and the pid of the terminated process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dirty="0"/>
              <a:t>If no parent waiting (did not invoke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) process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r>
              <a:rPr lang="en-US" altLang="en-US" dirty="0"/>
              <a:t>If parent terminated without invoking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dirty="0"/>
              <a:t>, process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  <p:extLst>
      <p:ext uri="{BB962C8B-B14F-4D97-AF65-F5344CB8AC3E}">
        <p14:creationId xmlns:p14="http://schemas.microsoft.com/office/powerpoint/2010/main" val="116189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=""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123" y="119918"/>
            <a:ext cx="7743825" cy="576263"/>
          </a:xfrm>
        </p:spPr>
        <p:txBody>
          <a:bodyPr/>
          <a:lstStyle/>
          <a:p>
            <a:r>
              <a:rPr lang="en-US" altLang="en-US" sz="3000" dirty="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=""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100968"/>
            <a:ext cx="7743825" cy="4530725"/>
          </a:xfrm>
        </p:spPr>
        <p:txBody>
          <a:bodyPr/>
          <a:lstStyle/>
          <a:p>
            <a:r>
              <a:rPr lang="en-US" altLang="en-US" dirty="0"/>
              <a:t>Mobile operating systems often have to terminate processes to reclaim system resources such as memory. From </a:t>
            </a:r>
            <a:r>
              <a:rPr lang="en-US" altLang="en-US" b="1" dirty="0"/>
              <a:t>most</a:t>
            </a:r>
            <a:r>
              <a:rPr lang="en-US" altLang="en-US" dirty="0"/>
              <a:t> to </a:t>
            </a:r>
            <a:r>
              <a:rPr lang="en-US" altLang="en-US" b="1" dirty="0"/>
              <a:t>least</a:t>
            </a:r>
            <a:r>
              <a:rPr lang="en-US" altLang="en-US" dirty="0"/>
              <a:t> important:</a:t>
            </a:r>
          </a:p>
          <a:p>
            <a:pPr lvl="1"/>
            <a:r>
              <a:rPr lang="en-US" altLang="en-US" dirty="0"/>
              <a:t>Foreground process</a:t>
            </a:r>
          </a:p>
          <a:p>
            <a:pPr lvl="1"/>
            <a:r>
              <a:rPr lang="en-US" altLang="en-US" dirty="0"/>
              <a:t>Visible process</a:t>
            </a:r>
          </a:p>
          <a:p>
            <a:pPr lvl="1"/>
            <a:r>
              <a:rPr lang="en-US" altLang="en-US" dirty="0"/>
              <a:t>Service process</a:t>
            </a:r>
          </a:p>
          <a:p>
            <a:pPr lvl="1"/>
            <a:r>
              <a:rPr lang="en-US" altLang="en-US" dirty="0"/>
              <a:t>Background process</a:t>
            </a:r>
          </a:p>
          <a:p>
            <a:pPr lvl="1"/>
            <a:r>
              <a:rPr lang="en-US" altLang="en-US" dirty="0"/>
              <a:t>Empty process</a:t>
            </a:r>
          </a:p>
          <a:p>
            <a:r>
              <a:rPr lang="en-US" altLang="en-US" dirty="0"/>
              <a:t>Android will begin terminating processes that are least important.</a:t>
            </a:r>
          </a:p>
        </p:txBody>
      </p:sp>
    </p:spTree>
    <p:extLst>
      <p:ext uri="{BB962C8B-B14F-4D97-AF65-F5344CB8AC3E}">
        <p14:creationId xmlns:p14="http://schemas.microsoft.com/office/powerpoint/2010/main" val="1145208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=""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2347" y="143364"/>
            <a:ext cx="7997825" cy="576263"/>
          </a:xfrm>
        </p:spPr>
        <p:txBody>
          <a:bodyPr/>
          <a:lstStyle/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=""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073426"/>
            <a:ext cx="7805738" cy="4478752"/>
          </a:xfrm>
        </p:spPr>
        <p:txBody>
          <a:bodyPr/>
          <a:lstStyle/>
          <a:p>
            <a:r>
              <a:rPr lang="en-US" altLang="en-US" dirty="0"/>
              <a:t>Many web browsers ran as single process (some still do)</a:t>
            </a:r>
          </a:p>
          <a:p>
            <a:pPr lvl="1"/>
            <a:r>
              <a:rPr lang="en-US" altLang="en-US" dirty="0"/>
              <a:t>If one web site causes trouble, entire browser can hang or crash</a:t>
            </a:r>
          </a:p>
          <a:p>
            <a:r>
              <a:rPr lang="en-US" altLang="en-US" dirty="0"/>
              <a:t>Google Chrome Browser is </a:t>
            </a:r>
            <a:r>
              <a:rPr lang="en-US" altLang="en-US" dirty="0" err="1"/>
              <a:t>multiprocess</a:t>
            </a:r>
            <a:r>
              <a:rPr lang="en-US" altLang="en-US" dirty="0"/>
              <a:t> with 3 different types of processes: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dirty="0"/>
              <a:t> process manages user interface, disk and network I/O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dirty="0"/>
              <a:t> process renders web pages, deals with HTML, </a:t>
            </a:r>
            <a:r>
              <a:rPr lang="en-US" altLang="en-US" dirty="0" err="1"/>
              <a:t>Javascript</a:t>
            </a:r>
            <a:r>
              <a:rPr lang="en-US" altLang="en-US" dirty="0"/>
              <a:t>. A new renderer created for each website opened</a:t>
            </a:r>
          </a:p>
          <a:p>
            <a:pPr lvl="2"/>
            <a:r>
              <a:rPr lang="en-US" altLang="en-US" dirty="0"/>
              <a:t>Runs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dirty="0"/>
              <a:t> restricting disk and network I/O, minimizing effect of security exploits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7348" name="Picture 1">
            <a:extLst>
              <a:ext uri="{FF2B5EF4-FFF2-40B4-BE49-F238E27FC236}">
                <a16:creationId xmlns=""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9" y="4591123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6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=""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=""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675562" cy="4530725"/>
          </a:xfrm>
        </p:spPr>
        <p:txBody>
          <a:bodyPr/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r>
              <a:rPr lang="en-US" altLang="en-US" dirty="0"/>
              <a:t>Cooperating process can affect or be affected by other processes, including sharing data</a:t>
            </a:r>
          </a:p>
          <a:p>
            <a:r>
              <a:rPr lang="en-US" altLang="en-US" dirty="0"/>
              <a:t>Reasons for cooperating processes:</a:t>
            </a:r>
          </a:p>
          <a:p>
            <a:pPr lvl="1"/>
            <a:r>
              <a:rPr lang="en-US" altLang="en-US" dirty="0"/>
              <a:t>Information sharing</a:t>
            </a:r>
          </a:p>
          <a:p>
            <a:pPr lvl="1"/>
            <a:r>
              <a:rPr lang="en-US" altLang="en-US" dirty="0"/>
              <a:t>Computation speedup</a:t>
            </a:r>
          </a:p>
          <a:p>
            <a:pPr lvl="1"/>
            <a:r>
              <a:rPr lang="en-US" altLang="en-US" dirty="0"/>
              <a:t>Modularity</a:t>
            </a:r>
          </a:p>
          <a:p>
            <a:pPr lvl="1"/>
            <a:r>
              <a:rPr lang="en-US" altLang="en-US" dirty="0"/>
              <a:t>Convenience	</a:t>
            </a:r>
          </a:p>
          <a:p>
            <a:r>
              <a:rPr lang="en-US" altLang="en-US" dirty="0"/>
              <a:t>Cooperating processes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05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=""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=""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138238"/>
            <a:ext cx="7745412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Identify the separate components of a process and illustrate how they are represented and scheduled in an operating system.</a:t>
            </a:r>
          </a:p>
          <a:p>
            <a:r>
              <a:rPr lang="en-US" altLang="en-US" dirty="0"/>
              <a:t>Describe how processes are created and terminated in an operating system, including developing programs using the appropriate system calls that perform these operations.</a:t>
            </a:r>
          </a:p>
          <a:p>
            <a:r>
              <a:rPr lang="en-US" altLang="en-US" dirty="0"/>
              <a:t>Describe and contrast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using shared memory and message passing.</a:t>
            </a:r>
          </a:p>
          <a:p>
            <a:r>
              <a:rPr lang="en-US" altLang="en-US" dirty="0"/>
              <a:t>Design programs that uses pipes and POSIX shared memory to perform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communication.</a:t>
            </a:r>
          </a:p>
          <a:p>
            <a:r>
              <a:rPr lang="en-US" altLang="en-US" dirty="0"/>
              <a:t>Describe client-server communication using sockets and remote procedure calls.</a:t>
            </a:r>
          </a:p>
          <a:p>
            <a:r>
              <a:rPr lang="en-US" altLang="en-US" dirty="0"/>
              <a:t>Design kernel modules that interact with the Linux operating system.</a:t>
            </a:r>
          </a:p>
        </p:txBody>
      </p:sp>
    </p:spTree>
    <p:extLst>
      <p:ext uri="{BB962C8B-B14F-4D97-AF65-F5344CB8AC3E}">
        <p14:creationId xmlns:p14="http://schemas.microsoft.com/office/powerpoint/2010/main" val="23205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=""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69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43077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620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39556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56695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812672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=""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=""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dirty="0"/>
              <a:t>Suppose that we wanted to provide a solution to the consumer-producer problem that fills </a:t>
            </a:r>
            <a:r>
              <a:rPr lang="en-US" altLang="en-US" b="1" dirty="0">
                <a:solidFill>
                  <a:srgbClr val="000000"/>
                </a:solidFill>
              </a:rPr>
              <a:t>all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the buffers. </a:t>
            </a:r>
          </a:p>
          <a:p>
            <a:r>
              <a:rPr lang="en-US" altLang="en-US" dirty="0"/>
              <a:t>We can do so by having an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that keeps track of the number of full buffers.  </a:t>
            </a:r>
          </a:p>
          <a:p>
            <a:r>
              <a:rPr lang="en-US" altLang="en-US" dirty="0"/>
              <a:t>Initially,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>
                <a:latin typeface="Courier" pitchFamily="-84" charset="0"/>
              </a:rPr>
              <a:t> </a:t>
            </a:r>
            <a:r>
              <a:rPr lang="en-US" altLang="en-US" dirty="0"/>
              <a:t>is set to 0. 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incremented by the producer after it produces a new buffer.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2086786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=""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=""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6999288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while (true) {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buffer[in] = </a:t>
            </a:r>
            <a:r>
              <a:rPr lang="en-US" altLang="en-US" sz="17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17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15865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=""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=""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6931219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16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072688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=""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=""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69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624536" cy="47588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dirty="0"/>
              <a:t> – a program in execution; process execution must progress in sequential fashion. No parallel execution of instructions of a  single process</a:t>
            </a:r>
          </a:p>
          <a:p>
            <a:r>
              <a:rPr lang="en-US" altLang="en-US" dirty="0"/>
              <a:t>Multiple parts</a:t>
            </a:r>
          </a:p>
          <a:p>
            <a:pPr lvl="1"/>
            <a:r>
              <a:rPr lang="en-US" altLang="en-US" dirty="0"/>
              <a:t>The program code, 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1"/>
            <a:r>
              <a:rPr lang="en-US" altLang="en-US" dirty="0"/>
              <a:t>Current activity including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dirty="0"/>
              <a:t>, processor registers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b="1" dirty="0"/>
              <a:t> </a:t>
            </a:r>
            <a:r>
              <a:rPr lang="en-US" altLang="en-US" dirty="0"/>
              <a:t>containing temporary data</a:t>
            </a:r>
          </a:p>
          <a:p>
            <a:pPr lvl="2"/>
            <a:r>
              <a:rPr lang="en-US" altLang="en-US" dirty="0"/>
              <a:t>Function parameters, return addresses, local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b="1" dirty="0"/>
              <a:t> </a:t>
            </a:r>
            <a:r>
              <a:rPr lang="en-US" altLang="en-US" dirty="0"/>
              <a:t>containing global variables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b="1" dirty="0"/>
              <a:t> </a:t>
            </a:r>
            <a:r>
              <a:rPr lang="en-US" altLang="en-US" dirty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465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=""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=""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618122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</a:t>
            </a:r>
            <a:r>
              <a:rPr lang="en-US" altLang="en-US" i="1" dirty="0"/>
              <a:t> message</a:t>
            </a:r>
            <a:r>
              <a:rPr lang="en-US" altLang="en-US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If processes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Establish a </a:t>
            </a:r>
            <a:r>
              <a:rPr lang="en-US" altLang="en-US" b="1" i="1" dirty="0"/>
              <a:t>communication</a:t>
            </a:r>
            <a:r>
              <a:rPr lang="en-US" altLang="en-US" b="1" dirty="0"/>
              <a:t> </a:t>
            </a:r>
            <a:r>
              <a:rPr lang="en-US" altLang="en-US" b="1" i="1" dirty="0"/>
              <a:t>link</a:t>
            </a:r>
            <a:r>
              <a:rPr lang="en-US" altLang="en-US" b="1" dirty="0"/>
              <a:t> </a:t>
            </a:r>
            <a:r>
              <a:rPr lang="en-US" altLang="en-US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Implementation issues:</a:t>
            </a:r>
          </a:p>
          <a:p>
            <a:pPr lvl="1"/>
            <a:r>
              <a:rPr lang="en-US" altLang="en-US" dirty="0"/>
              <a:t>How are links established?</a:t>
            </a:r>
          </a:p>
          <a:p>
            <a:pPr lvl="1"/>
            <a:r>
              <a:rPr lang="en-US" altLang="en-US" dirty="0"/>
              <a:t>Can a link be associated with more than two processes?</a:t>
            </a:r>
          </a:p>
          <a:p>
            <a:pPr lvl="1"/>
            <a:r>
              <a:rPr lang="en-US" altLang="en-US" dirty="0"/>
              <a:t>How many links can there be between every pair of communicating processes?</a:t>
            </a:r>
          </a:p>
          <a:p>
            <a:pPr lvl="1"/>
            <a:r>
              <a:rPr lang="en-US" altLang="en-US" dirty="0"/>
              <a:t>What is the capacity of a link?</a:t>
            </a:r>
          </a:p>
          <a:p>
            <a:pPr lvl="1"/>
            <a:r>
              <a:rPr lang="en-US" altLang="en-US" dirty="0"/>
              <a:t>Is the size of a message that the link can accommodate fixed or variable?</a:t>
            </a:r>
          </a:p>
          <a:p>
            <a:pPr lvl="1"/>
            <a:r>
              <a:rPr lang="en-US" altLang="en-US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929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Automatic or explicit buffering</a:t>
            </a:r>
          </a:p>
        </p:txBody>
      </p:sp>
    </p:spTree>
    <p:extLst>
      <p:ext uri="{BB962C8B-B14F-4D97-AF65-F5344CB8AC3E}">
        <p14:creationId xmlns:p14="http://schemas.microsoft.com/office/powerpoint/2010/main" val="2459070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  <p:extLst>
      <p:ext uri="{BB962C8B-B14F-4D97-AF65-F5344CB8AC3E}">
        <p14:creationId xmlns:p14="http://schemas.microsoft.com/office/powerpoint/2010/main" val="2396807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  <p:extLst>
      <p:ext uri="{BB962C8B-B14F-4D97-AF65-F5344CB8AC3E}">
        <p14:creationId xmlns:p14="http://schemas.microsoft.com/office/powerpoint/2010/main" val="638261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=""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dirty="0"/>
              <a:t>Operations</a:t>
            </a:r>
          </a:p>
          <a:p>
            <a:pPr lvl="1"/>
            <a:r>
              <a:rPr lang="en-US" altLang="en-US" dirty="0"/>
              <a:t>Create a new mailbox (port)</a:t>
            </a:r>
          </a:p>
          <a:p>
            <a:pPr lvl="1"/>
            <a:r>
              <a:rPr lang="en-US" altLang="en-US" dirty="0"/>
              <a:t>Send and receive messages through mailbox</a:t>
            </a:r>
          </a:p>
          <a:p>
            <a:pPr lvl="1"/>
            <a:r>
              <a:rPr lang="en-US" altLang="en-US" dirty="0"/>
              <a:t>Delete a mailbox</a:t>
            </a:r>
          </a:p>
          <a:p>
            <a:r>
              <a:rPr lang="en-US" altLang="en-US" dirty="0"/>
              <a:t>Primitives are defined as: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send a message to mailbox A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=""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  <p:extLst>
      <p:ext uri="{BB962C8B-B14F-4D97-AF65-F5344CB8AC3E}">
        <p14:creationId xmlns:p14="http://schemas.microsoft.com/office/powerpoint/2010/main" val="3027922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=""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=""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  <p:extLst>
      <p:ext uri="{BB962C8B-B14F-4D97-AF65-F5344CB8AC3E}">
        <p14:creationId xmlns:p14="http://schemas.microsoft.com/office/powerpoint/2010/main" val="2946879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=""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2267900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=""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/>
              <a:t> 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=""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7677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6949621" cy="459513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Program is </a:t>
            </a:r>
            <a:r>
              <a:rPr lang="en-US" altLang="en-US" b="1" dirty="0"/>
              <a:t>passive</a:t>
            </a:r>
            <a:r>
              <a:rPr lang="en-US" altLang="en-US" dirty="0"/>
              <a:t> entity stored on disk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dirty="0"/>
              <a:t>); process is </a:t>
            </a:r>
            <a:r>
              <a:rPr lang="en-US" altLang="en-US" b="1" dirty="0"/>
              <a:t>active</a:t>
            </a:r>
            <a:r>
              <a:rPr lang="en-US" altLang="en-US" b="1" i="1" dirty="0"/>
              <a:t> </a:t>
            </a:r>
          </a:p>
          <a:p>
            <a:pPr lvl="1"/>
            <a:r>
              <a:rPr lang="en-US" altLang="en-US" dirty="0"/>
              <a:t>Program becomes process when an executable file is loaded into memory</a:t>
            </a:r>
          </a:p>
          <a:p>
            <a:r>
              <a:rPr lang="en-US" altLang="en-US" dirty="0"/>
              <a:t>Execution of program started via GUI mouse clicks, command line entry of its name, etc.</a:t>
            </a:r>
          </a:p>
          <a:p>
            <a:r>
              <a:rPr lang="en-US" altLang="en-US" dirty="0"/>
              <a:t>One program can be several processes</a:t>
            </a:r>
          </a:p>
          <a:p>
            <a:pPr lvl="1"/>
            <a:r>
              <a:rPr lang="en-US" altLang="en-US" dirty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551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=""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=""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</p:spTree>
    <p:extLst>
      <p:ext uri="{BB962C8B-B14F-4D97-AF65-F5344CB8AC3E}">
        <p14:creationId xmlns:p14="http://schemas.microsoft.com/office/powerpoint/2010/main" val="3155750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=""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=""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 dirty="0"/>
              <a:t>POSIX Shared Memory</a:t>
            </a:r>
          </a:p>
          <a:p>
            <a:pPr lvl="1"/>
            <a:r>
              <a:rPr lang="en-US" altLang="en-US" dirty="0"/>
              <a:t>Process first creates shared memory segment</a:t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O CREAT | O RDWR, 0666);</a:t>
            </a:r>
          </a:p>
          <a:p>
            <a:pPr lvl="1"/>
            <a:r>
              <a:rPr lang="en-US" altLang="en-US" dirty="0"/>
              <a:t>Also used to open an existing segment</a:t>
            </a:r>
          </a:p>
          <a:p>
            <a:pPr lvl="1"/>
            <a:r>
              <a:rPr lang="en-US" altLang="en-US" dirty="0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     </a:t>
            </a:r>
            <a:r>
              <a:rPr lang="en-US" altLang="en-US" b="1" dirty="0" err="1">
                <a:latin typeface="Courier New" panose="02070309020205020404" pitchFamily="49" charset="0"/>
              </a:rPr>
              <a:t>ftruncate</a:t>
            </a:r>
            <a:r>
              <a:rPr lang="en-US" altLang="en-US" b="1" dirty="0"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latin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</a:rPr>
              <a:t>, 4096); 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to memory-map a file pointer to the shared memory object</a:t>
            </a:r>
          </a:p>
          <a:p>
            <a:pPr lvl="1"/>
            <a:r>
              <a:rPr lang="en-US" altLang="en-US" dirty="0"/>
              <a:t>Reading and writing to shared memory is done by using the pointer returned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.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76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=""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=""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3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=""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=""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83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=""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=""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 dirty="0"/>
              <a:t>Mach communication is message based</a:t>
            </a:r>
          </a:p>
          <a:p>
            <a:pPr lvl="1"/>
            <a:r>
              <a:rPr lang="en-US" altLang="en-US" dirty="0"/>
              <a:t>Even system calls are messages</a:t>
            </a:r>
          </a:p>
          <a:p>
            <a:pPr lvl="1"/>
            <a:r>
              <a:rPr lang="en-US" altLang="en-US" dirty="0"/>
              <a:t>Each task gets two ports at creation  - Kernel and Notify</a:t>
            </a:r>
          </a:p>
          <a:p>
            <a:pPr lvl="1"/>
            <a:r>
              <a:rPr lang="en-US" altLang="en-US" dirty="0"/>
              <a:t>Messages are sent and received using the </a:t>
            </a:r>
            <a:r>
              <a:rPr lang="en-US" altLang="en-US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b="1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</a:t>
            </a:r>
          </a:p>
          <a:p>
            <a:pPr lvl="1"/>
            <a:r>
              <a:rPr lang="en-US" altLang="en-US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      </a:t>
            </a:r>
            <a:r>
              <a:rPr lang="en-US" altLang="en-US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dirty="0"/>
              <a:t>Send and receive are flexible; for example four options if mailbox full:</a:t>
            </a:r>
          </a:p>
          <a:p>
            <a:pPr lvl="2"/>
            <a:r>
              <a:rPr lang="en-US" altLang="en-US" dirty="0"/>
              <a:t>Wait indefinitely</a:t>
            </a:r>
          </a:p>
          <a:p>
            <a:pPr lvl="2"/>
            <a:r>
              <a:rPr lang="en-US" altLang="en-US" dirty="0"/>
              <a:t>Wait at most n milliseconds</a:t>
            </a:r>
          </a:p>
          <a:p>
            <a:pPr lvl="2"/>
            <a:r>
              <a:rPr lang="en-US" altLang="en-US" dirty="0"/>
              <a:t>Return immediately</a:t>
            </a:r>
          </a:p>
          <a:p>
            <a:pPr lvl="2"/>
            <a:r>
              <a:rPr lang="en-US" altLang="en-US" dirty="0"/>
              <a:t>Temporarily cache a message</a:t>
            </a:r>
          </a:p>
          <a:p>
            <a:pPr lvl="1"/>
            <a:endParaRPr lang="en-US" altLang="en-US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25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=""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=""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struct message </a:t>
            </a:r>
            <a:r>
              <a:rPr kumimoji="0" lang="en-US" altLang="en-US" sz="1400" b="1">
                <a:latin typeface="Courier New" panose="02070309020205020404" pitchFamily="49" charset="0"/>
              </a:rPr>
              <a:t>{</a:t>
            </a:r>
            <a:br>
              <a:rPr kumimoji="0" lang="en-US" altLang="en-US" sz="1400" b="1">
                <a:latin typeface="Courier New" panose="02070309020205020404" pitchFamily="49" charset="0"/>
              </a:rPr>
            </a:br>
            <a:r>
              <a:rPr kumimoji="0" lang="en-US" altLang="en-US" sz="1400" b="1">
                <a:latin typeface="Courier New" panose="02070309020205020404" pitchFamily="49" charset="0"/>
              </a:rPr>
              <a:t>	</a:t>
            </a:r>
            <a:r>
              <a:rPr kumimoji="0" lang="en-US" altLang="en-US" b="1">
                <a:latin typeface="Courier New" panose="02070309020205020404" pitchFamily="49" charset="0"/>
              </a:rPr>
              <a:t>mach_msg_header_t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>
                <a:latin typeface="Courier New" panose="02070309020205020404" pitchFamily="49" charset="0"/>
              </a:rPr>
              <a:t>}</a:t>
            </a:r>
            <a:r>
              <a:rPr kumimoji="0" lang="en-US" altLang="en-US" b="1">
                <a:latin typeface="Courier New" panose="02070309020205020404" pitchFamily="49" charset="0"/>
              </a:rPr>
              <a:t>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/>
            </a: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>mach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mach port t server;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endParaRPr kumimoji="0" lang="en-US" altLang="en-US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47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=""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=""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6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=""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=""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70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=""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=""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 dirty="0"/>
              <a:t>Message-passing centric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procedure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LPC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/>
              <a:t> facility</a:t>
            </a:r>
          </a:p>
          <a:p>
            <a:pPr lvl="1"/>
            <a:r>
              <a:rPr lang="en-US" altLang="en-US" dirty="0"/>
              <a:t>Only works between processes on the same system</a:t>
            </a:r>
          </a:p>
          <a:p>
            <a:pPr lvl="1"/>
            <a:r>
              <a:rPr lang="en-US" altLang="en-US" dirty="0"/>
              <a:t>Uses ports (like mailboxes) to establish and maintain communication channels</a:t>
            </a:r>
          </a:p>
          <a:p>
            <a:pPr lvl="1"/>
            <a:r>
              <a:rPr lang="en-US" altLang="en-US" dirty="0"/>
              <a:t>Communication works as follows:</a:t>
            </a:r>
          </a:p>
          <a:p>
            <a:pPr lvl="2"/>
            <a:r>
              <a:rPr lang="en-US" altLang="en-US" dirty="0"/>
              <a:t>The client opens a handle to the subsystem’</a:t>
            </a:r>
            <a:r>
              <a:rPr lang="en-US" altLang="ja-JP" dirty="0"/>
              <a:t>s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connection</a:t>
            </a:r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ja-JP" dirty="0"/>
              <a:t> object.</a:t>
            </a:r>
          </a:p>
          <a:p>
            <a:pPr lvl="2"/>
            <a:r>
              <a:rPr lang="en-US" altLang="en-US" dirty="0"/>
              <a:t>The client sends a connection request.</a:t>
            </a:r>
          </a:p>
          <a:p>
            <a:pPr lvl="2"/>
            <a:r>
              <a:rPr lang="en-US" altLang="en-US" dirty="0"/>
              <a:t>The server creates two private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returns the handle to one of them to the client.</a:t>
            </a:r>
          </a:p>
          <a:p>
            <a:pPr lvl="2"/>
            <a:r>
              <a:rPr lang="en-US" altLang="en-US" dirty="0"/>
              <a:t>The client and server use the corresponding port handle to send messages or callbacks and to listen for replies.</a:t>
            </a:r>
          </a:p>
        </p:txBody>
      </p:sp>
    </p:spTree>
    <p:extLst>
      <p:ext uri="{BB962C8B-B14F-4D97-AF65-F5344CB8AC3E}">
        <p14:creationId xmlns:p14="http://schemas.microsoft.com/office/powerpoint/2010/main" val="1236794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=""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=""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=""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00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=""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=""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2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=""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=""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=""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71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=""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=""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3405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=""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=""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</p:txBody>
      </p:sp>
    </p:spTree>
    <p:extLst>
      <p:ext uri="{BB962C8B-B14F-4D97-AF65-F5344CB8AC3E}">
        <p14:creationId xmlns:p14="http://schemas.microsoft.com/office/powerpoint/2010/main" val="1315630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=""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=""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is defined as an endpoint for communication</a:t>
            </a:r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  <a:endParaRPr lang="en-US" altLang="en-US" sz="800" b="1" dirty="0"/>
          </a:p>
          <a:p>
            <a:r>
              <a:rPr lang="en-US" altLang="en-US" dirty="0"/>
              <a:t>Communication consists between a pair of sockets</a:t>
            </a:r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</p:spTree>
    <p:extLst>
      <p:ext uri="{BB962C8B-B14F-4D97-AF65-F5344CB8AC3E}">
        <p14:creationId xmlns:p14="http://schemas.microsoft.com/office/powerpoint/2010/main" val="1248672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=""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=""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47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=""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=""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=""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=""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=""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704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=""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=""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compile from specification written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6586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=""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=""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-84" charset="2"/>
              <a:buNone/>
            </a:pPr>
            <a:endParaRPr lang="en-US" altLang="en-US" sz="1600" dirty="0"/>
          </a:p>
          <a:p>
            <a:r>
              <a:rPr lang="en-US" altLang="en-US" dirty="0"/>
              <a:t>Data representation handled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dirty="0"/>
              <a:t>) format to account for different architectures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dirty="0"/>
              <a:t>Remote communication has more failure scenarios than local</a:t>
            </a:r>
          </a:p>
          <a:p>
            <a:pPr lvl="1"/>
            <a:r>
              <a:rPr lang="en-US" altLang="en-US" dirty="0"/>
              <a:t>Messages can be delivered </a:t>
            </a:r>
            <a:r>
              <a:rPr lang="en-US" altLang="en-US" b="1" i="1" dirty="0"/>
              <a:t>exactly once </a:t>
            </a:r>
            <a:r>
              <a:rPr lang="en-US" altLang="en-US" dirty="0"/>
              <a:t>rather than </a:t>
            </a:r>
            <a:r>
              <a:rPr lang="en-US" altLang="en-US" b="1" i="1" dirty="0"/>
              <a:t>at most once</a:t>
            </a:r>
          </a:p>
          <a:p>
            <a:r>
              <a:rPr lang="en-US" altLang="en-US" dirty="0"/>
              <a:t>OS typically provides a rendezvous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dirty="0"/>
              <a:t>) service to connect client and server</a:t>
            </a:r>
          </a:p>
        </p:txBody>
      </p:sp>
    </p:spTree>
    <p:extLst>
      <p:ext uri="{BB962C8B-B14F-4D97-AF65-F5344CB8AC3E}">
        <p14:creationId xmlns:p14="http://schemas.microsoft.com/office/powerpoint/2010/main" val="9502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=""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7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=""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=""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As a process executes, it changes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1"/>
            <a:r>
              <a:rPr lang="en-US" altLang="en-US" b="1" dirty="0"/>
              <a:t>New</a:t>
            </a:r>
            <a:r>
              <a:rPr lang="en-US" altLang="en-US" dirty="0"/>
              <a:t>:  The process is being created</a:t>
            </a:r>
          </a:p>
          <a:p>
            <a:pPr lvl="1"/>
            <a:r>
              <a:rPr lang="en-US" altLang="en-US" b="1" dirty="0"/>
              <a:t>Running</a:t>
            </a:r>
            <a:r>
              <a:rPr lang="en-US" altLang="en-US" dirty="0"/>
              <a:t>:  Instructions are being executed</a:t>
            </a:r>
          </a:p>
          <a:p>
            <a:pPr lvl="1"/>
            <a:r>
              <a:rPr lang="en-US" altLang="en-US" b="1" dirty="0"/>
              <a:t>Waiting</a:t>
            </a:r>
            <a:r>
              <a:rPr lang="en-US" altLang="en-US" dirty="0"/>
              <a:t>:  The process is waiting for some event to occur</a:t>
            </a:r>
          </a:p>
          <a:p>
            <a:pPr lvl="1"/>
            <a:r>
              <a:rPr lang="en-US" altLang="en-US" b="1" dirty="0"/>
              <a:t>Ready</a:t>
            </a:r>
            <a:r>
              <a:rPr lang="en-US" altLang="en-US" dirty="0"/>
              <a:t>:  The process is waiting to be assigned to a processor</a:t>
            </a:r>
          </a:p>
          <a:p>
            <a:pPr lvl="1"/>
            <a:r>
              <a:rPr lang="en-US" altLang="en-US" b="1" dirty="0"/>
              <a:t>Terminated</a:t>
            </a:r>
            <a:r>
              <a:rPr lang="en-US" altLang="en-US" dirty="0"/>
              <a:t>:  The process has finished execution</a:t>
            </a:r>
          </a:p>
        </p:txBody>
      </p:sp>
    </p:spTree>
    <p:extLst>
      <p:ext uri="{BB962C8B-B14F-4D97-AF65-F5344CB8AC3E}">
        <p14:creationId xmlns:p14="http://schemas.microsoft.com/office/powerpoint/2010/main" val="297526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=""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38375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86973"/>
      </p:ext>
    </p:extLst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1</TotalTime>
  <Words>2806</Words>
  <Application>Microsoft Office PowerPoint</Application>
  <PresentationFormat>On-screen Show (4:3)</PresentationFormat>
  <Paragraphs>447</Paragraphs>
  <Slides>70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OS Template</vt:lpstr>
      <vt:lpstr>Chapter 3:  Processes</vt:lpstr>
      <vt:lpstr>Outline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Process Creation (Cont.)</vt:lpstr>
      <vt:lpstr>A Tree of Processes in Linux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Producer-Consumer: Message Passing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Processes</dc:title>
  <dc:creator>Sheli Sinha Chaudhur</dc:creator>
  <cp:lastModifiedBy>Sheli Sinha Chaudhur</cp:lastModifiedBy>
  <cp:revision>1</cp:revision>
  <dcterms:created xsi:type="dcterms:W3CDTF">2021-03-07T14:09:58Z</dcterms:created>
  <dcterms:modified xsi:type="dcterms:W3CDTF">2021-03-07T14:11:53Z</dcterms:modified>
</cp:coreProperties>
</file>