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17" r:id="rId41"/>
    <p:sldId id="318"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9" r:id="rId58"/>
    <p:sldId id="320" r:id="rId59"/>
    <p:sldId id="321" r:id="rId60"/>
    <p:sldId id="31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666DA-893F-466E-8A90-7A360ED642F6}" type="datetimeFigureOut">
              <a:rPr lang="en-IN" smtClean="0"/>
              <a:t>10-03-2021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13EE2-4897-4BDD-9D76-1FDC061D754C}" type="slidenum">
              <a:rPr lang="en-IN" smtClean="0"/>
              <a:t>‹#›</a:t>
            </a:fld>
            <a:endParaRPr lang="en-IN"/>
          </a:p>
        </p:txBody>
      </p:sp>
    </p:spTree>
    <p:extLst>
      <p:ext uri="{BB962C8B-B14F-4D97-AF65-F5344CB8AC3E}">
        <p14:creationId xmlns:p14="http://schemas.microsoft.com/office/powerpoint/2010/main" val="361272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 xmlns:a16="http://schemas.microsoft.com/office/drawing/2014/main" id="{C4F45F0E-DA1B-4093-B016-7B3B6EA0A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2FF164-6E8A-4BC1-B191-9D9705F2419E}"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6627" name="Rectangle 2">
            <a:extLst>
              <a:ext uri="{FF2B5EF4-FFF2-40B4-BE49-F238E27FC236}">
                <a16:creationId xmlns="" xmlns:a16="http://schemas.microsoft.com/office/drawing/2014/main" id="{2B332595-CDB0-4A7B-95ED-0E9FB62206EF}"/>
              </a:ext>
            </a:extLst>
          </p:cNvPr>
          <p:cNvSpPr>
            <a:spLocks noGrp="1" noRot="1" noChangeAspect="1" noChangeArrowheads="1" noTextEdit="1"/>
          </p:cNvSpPr>
          <p:nvPr>
            <p:ph type="sldImg"/>
          </p:nvPr>
        </p:nvSpPr>
        <p:spPr>
          <a:ln/>
        </p:spPr>
      </p:sp>
      <p:sp>
        <p:nvSpPr>
          <p:cNvPr id="26628" name="Rectangle 3">
            <a:extLst>
              <a:ext uri="{FF2B5EF4-FFF2-40B4-BE49-F238E27FC236}">
                <a16:creationId xmlns="" xmlns:a16="http://schemas.microsoft.com/office/drawing/2014/main" id="{6F34B16C-62B1-4DE4-BAA8-BDAFA4CB4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5004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142979D8-D279-4F81-8D96-576A16CDE274}"/>
              </a:ext>
            </a:extLst>
          </p:cNvPr>
          <p:cNvSpPr>
            <a:spLocks noGrp="1" noRot="1" noChangeAspect="1" noChangeArrowheads="1" noTextEdit="1"/>
          </p:cNvSpPr>
          <p:nvPr>
            <p:ph type="sldImg"/>
          </p:nvPr>
        </p:nvSpPr>
        <p:spPr>
          <a:ln/>
        </p:spPr>
      </p:sp>
      <p:sp>
        <p:nvSpPr>
          <p:cNvPr id="28675" name="Rectangle 3">
            <a:extLst>
              <a:ext uri="{FF2B5EF4-FFF2-40B4-BE49-F238E27FC236}">
                <a16:creationId xmlns="" xmlns:a16="http://schemas.microsoft.com/office/drawing/2014/main" id="{B14EC126-86A2-4EFB-B04B-99231C6B4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 xmlns:a16="http://schemas.microsoft.com/office/drawing/2014/main" id="{EFC9295D-20C0-40F6-A890-07561CD02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ED19BE-233D-4E15-858D-397EA24C558C}"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30723" name="Rectangle 2">
            <a:extLst>
              <a:ext uri="{FF2B5EF4-FFF2-40B4-BE49-F238E27FC236}">
                <a16:creationId xmlns="" xmlns:a16="http://schemas.microsoft.com/office/drawing/2014/main" id="{30945398-3953-4662-8AB2-3599D73528F0}"/>
              </a:ext>
            </a:extLst>
          </p:cNvPr>
          <p:cNvSpPr>
            <a:spLocks noGrp="1" noRot="1" noChangeAspect="1" noChangeArrowheads="1" noTextEdit="1"/>
          </p:cNvSpPr>
          <p:nvPr>
            <p:ph type="sldImg"/>
          </p:nvPr>
        </p:nvSpPr>
        <p:spPr>
          <a:ln/>
        </p:spPr>
      </p:sp>
      <p:sp>
        <p:nvSpPr>
          <p:cNvPr id="30724" name="Rectangle 3">
            <a:extLst>
              <a:ext uri="{FF2B5EF4-FFF2-40B4-BE49-F238E27FC236}">
                <a16:creationId xmlns="" xmlns:a16="http://schemas.microsoft.com/office/drawing/2014/main" id="{AA564743-CEA6-4703-B1E3-72C2EA375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 xmlns:a16="http://schemas.microsoft.com/office/drawing/2014/main" id="{AE28D529-1073-4615-9C35-6D7E43A2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97E548C-774C-4A0A-B49B-D7561E8DC014}"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32771" name="Rectangle 2">
            <a:extLst>
              <a:ext uri="{FF2B5EF4-FFF2-40B4-BE49-F238E27FC236}">
                <a16:creationId xmlns="" xmlns:a16="http://schemas.microsoft.com/office/drawing/2014/main" id="{61D0FB5B-1D70-4814-9519-570E54CA96EA}"/>
              </a:ext>
            </a:extLst>
          </p:cNvPr>
          <p:cNvSpPr>
            <a:spLocks noGrp="1" noRot="1" noChangeAspect="1" noChangeArrowheads="1" noTextEdit="1"/>
          </p:cNvSpPr>
          <p:nvPr>
            <p:ph type="sldImg"/>
          </p:nvPr>
        </p:nvSpPr>
        <p:spPr>
          <a:ln/>
        </p:spPr>
      </p:sp>
      <p:sp>
        <p:nvSpPr>
          <p:cNvPr id="32772" name="Rectangle 3">
            <a:extLst>
              <a:ext uri="{FF2B5EF4-FFF2-40B4-BE49-F238E27FC236}">
                <a16:creationId xmlns="" xmlns:a16="http://schemas.microsoft.com/office/drawing/2014/main" id="{2DE796A1-E6DA-46E5-BEF3-64070886D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 xmlns:a16="http://schemas.microsoft.com/office/drawing/2014/main" id="{FE56B275-0BAF-4D11-8861-A6AD21BD70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51DE52-A2FA-4DD9-8778-F3F9593F4483}"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4819" name="Rectangle 2">
            <a:extLst>
              <a:ext uri="{FF2B5EF4-FFF2-40B4-BE49-F238E27FC236}">
                <a16:creationId xmlns="" xmlns:a16="http://schemas.microsoft.com/office/drawing/2014/main" id="{7A31EF38-9D9C-4353-9BE3-64660DFC1B08}"/>
              </a:ext>
            </a:extLst>
          </p:cNvPr>
          <p:cNvSpPr>
            <a:spLocks noGrp="1" noRot="1" noChangeAspect="1" noChangeArrowheads="1" noTextEdit="1"/>
          </p:cNvSpPr>
          <p:nvPr>
            <p:ph type="sldImg"/>
          </p:nvPr>
        </p:nvSpPr>
        <p:spPr>
          <a:ln/>
        </p:spPr>
      </p:sp>
      <p:sp>
        <p:nvSpPr>
          <p:cNvPr id="34820" name="Rectangle 3">
            <a:extLst>
              <a:ext uri="{FF2B5EF4-FFF2-40B4-BE49-F238E27FC236}">
                <a16:creationId xmlns="" xmlns:a16="http://schemas.microsoft.com/office/drawing/2014/main" id="{BC6D288B-294C-425D-B18E-3E0F65AD6C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 xmlns:a16="http://schemas.microsoft.com/office/drawing/2014/main" id="{0B7197EB-9EA5-440C-BF44-3CCC1D8BD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0ADBD1-0CFE-4524-B710-0FA45B67A62C}"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6867" name="Rectangle 2">
            <a:extLst>
              <a:ext uri="{FF2B5EF4-FFF2-40B4-BE49-F238E27FC236}">
                <a16:creationId xmlns="" xmlns:a16="http://schemas.microsoft.com/office/drawing/2014/main" id="{5E333021-2AC7-4A64-BBE4-34E771567509}"/>
              </a:ext>
            </a:extLst>
          </p:cNvPr>
          <p:cNvSpPr>
            <a:spLocks noGrp="1" noRot="1" noChangeAspect="1" noChangeArrowheads="1" noTextEdit="1"/>
          </p:cNvSpPr>
          <p:nvPr>
            <p:ph type="sldImg"/>
          </p:nvPr>
        </p:nvSpPr>
        <p:spPr>
          <a:ln/>
        </p:spPr>
      </p:sp>
      <p:sp>
        <p:nvSpPr>
          <p:cNvPr id="36868" name="Rectangle 3">
            <a:extLst>
              <a:ext uri="{FF2B5EF4-FFF2-40B4-BE49-F238E27FC236}">
                <a16:creationId xmlns="" xmlns:a16="http://schemas.microsoft.com/office/drawing/2014/main" id="{A4293FD2-C714-429D-A3AA-6BC581EAC2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A507351B-D712-437E-98E7-F662A7430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2DF0B5-6DB1-40E4-9D70-8430FC6C4E9F}"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8915" name="Rectangle 2">
            <a:extLst>
              <a:ext uri="{FF2B5EF4-FFF2-40B4-BE49-F238E27FC236}">
                <a16:creationId xmlns="" xmlns:a16="http://schemas.microsoft.com/office/drawing/2014/main" id="{8FC88A25-20C1-4AB0-93D3-5CD9170E7C71}"/>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88BD605D-FC05-4B6D-A985-DA551A53D5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445F60E8-26A3-44B1-86D8-9C36811F5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6AA71C-5868-45F1-8571-E62C9C187BD1}"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40963" name="Rectangle 2">
            <a:extLst>
              <a:ext uri="{FF2B5EF4-FFF2-40B4-BE49-F238E27FC236}">
                <a16:creationId xmlns="" xmlns:a16="http://schemas.microsoft.com/office/drawing/2014/main" id="{95B0F2F1-AA3B-4D59-8C21-560A66CEF442}"/>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5FBCF461-AEF4-401D-A191-C0EBC12EA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B33BAED9-5B7F-401E-8726-45B92938F1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DCFB8B-285E-42B0-B046-73E0330D4A8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3011" name="Rectangle 2">
            <a:extLst>
              <a:ext uri="{FF2B5EF4-FFF2-40B4-BE49-F238E27FC236}">
                <a16:creationId xmlns="" xmlns:a16="http://schemas.microsoft.com/office/drawing/2014/main" id="{0B657D37-F8DF-4FB6-8D67-D127E38E375D}"/>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C019F071-D51D-4D64-A7F6-5CFAF4BF2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 xmlns:a16="http://schemas.microsoft.com/office/drawing/2014/main" id="{C49C35A4-2B09-4044-B684-3B5B5F9682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8F1016-771D-4116-83C0-1A8A1142BC7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5059" name="Rectangle 2">
            <a:extLst>
              <a:ext uri="{FF2B5EF4-FFF2-40B4-BE49-F238E27FC236}">
                <a16:creationId xmlns="" xmlns:a16="http://schemas.microsoft.com/office/drawing/2014/main" id="{1DD9E6BF-77D7-41D8-8E40-BCC9A7C43C4B}"/>
              </a:ext>
            </a:extLst>
          </p:cNvPr>
          <p:cNvSpPr>
            <a:spLocks noGrp="1" noRot="1" noChangeAspect="1" noChangeArrowheads="1" noTextEdit="1"/>
          </p:cNvSpPr>
          <p:nvPr>
            <p:ph type="sldImg"/>
          </p:nvPr>
        </p:nvSpPr>
        <p:spPr>
          <a:ln/>
        </p:spPr>
      </p:sp>
      <p:sp>
        <p:nvSpPr>
          <p:cNvPr id="45060" name="Rectangle 3">
            <a:extLst>
              <a:ext uri="{FF2B5EF4-FFF2-40B4-BE49-F238E27FC236}">
                <a16:creationId xmlns="" xmlns:a16="http://schemas.microsoft.com/office/drawing/2014/main" id="{ECFA8695-0190-4832-B30E-DCEC8A5962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 xmlns:a16="http://schemas.microsoft.com/office/drawing/2014/main" id="{7E047762-40E7-43E4-9B43-6F5B9B32A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0E5D39-9A86-4ED8-8691-ECA7B1C1AF77}"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7107" name="Rectangle 2">
            <a:extLst>
              <a:ext uri="{FF2B5EF4-FFF2-40B4-BE49-F238E27FC236}">
                <a16:creationId xmlns="" xmlns:a16="http://schemas.microsoft.com/office/drawing/2014/main" id="{821DBEC8-DA42-4F41-9C7D-8E648A61D150}"/>
              </a:ext>
            </a:extLst>
          </p:cNvPr>
          <p:cNvSpPr>
            <a:spLocks noGrp="1" noRot="1" noChangeAspect="1" noChangeArrowheads="1" noTextEdit="1"/>
          </p:cNvSpPr>
          <p:nvPr>
            <p:ph type="sldImg"/>
          </p:nvPr>
        </p:nvSpPr>
        <p:spPr>
          <a:ln/>
        </p:spPr>
      </p:sp>
      <p:sp>
        <p:nvSpPr>
          <p:cNvPr id="47108" name="Rectangle 3">
            <a:extLst>
              <a:ext uri="{FF2B5EF4-FFF2-40B4-BE49-F238E27FC236}">
                <a16:creationId xmlns="" xmlns:a16="http://schemas.microsoft.com/office/drawing/2014/main" id="{BB717F07-BEFA-48AC-9D42-A9B51A92B9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 xmlns:a16="http://schemas.microsoft.com/office/drawing/2014/main" id="{1514A1A8-4D19-49E4-AD69-33EE6FA1E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5AB6457-4452-4B30-ACCB-2E4E288B7868}"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9155" name="Rectangle 2">
            <a:extLst>
              <a:ext uri="{FF2B5EF4-FFF2-40B4-BE49-F238E27FC236}">
                <a16:creationId xmlns="" xmlns:a16="http://schemas.microsoft.com/office/drawing/2014/main" id="{8B2F8D86-D304-421E-AE9F-BEFAD389F5C2}"/>
              </a:ext>
            </a:extLst>
          </p:cNvPr>
          <p:cNvSpPr>
            <a:spLocks noGrp="1" noRot="1" noChangeAspect="1" noChangeArrowheads="1" noTextEdit="1"/>
          </p:cNvSpPr>
          <p:nvPr>
            <p:ph type="sldImg"/>
          </p:nvPr>
        </p:nvSpPr>
        <p:spPr>
          <a:ln/>
        </p:spPr>
      </p:sp>
      <p:sp>
        <p:nvSpPr>
          <p:cNvPr id="49156" name="Rectangle 3">
            <a:extLst>
              <a:ext uri="{FF2B5EF4-FFF2-40B4-BE49-F238E27FC236}">
                <a16:creationId xmlns="" xmlns:a16="http://schemas.microsoft.com/office/drawing/2014/main" id="{3769BACE-8F2A-4C1E-AEFD-C18F7DDF4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 xmlns:a16="http://schemas.microsoft.com/office/drawing/2014/main" id="{81F381B3-7525-474E-9C43-F88DC367D4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39371C7-F45E-455A-A9E4-05362E4A5B96}"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51203" name="Rectangle 2">
            <a:extLst>
              <a:ext uri="{FF2B5EF4-FFF2-40B4-BE49-F238E27FC236}">
                <a16:creationId xmlns="" xmlns:a16="http://schemas.microsoft.com/office/drawing/2014/main" id="{254032B0-F7C0-4AE1-8D19-AD35261EEA02}"/>
              </a:ext>
            </a:extLst>
          </p:cNvPr>
          <p:cNvSpPr>
            <a:spLocks noGrp="1" noRot="1" noChangeAspect="1" noChangeArrowheads="1" noTextEdit="1"/>
          </p:cNvSpPr>
          <p:nvPr>
            <p:ph type="sldImg"/>
          </p:nvPr>
        </p:nvSpPr>
        <p:spPr>
          <a:ln/>
        </p:spPr>
      </p:sp>
      <p:sp>
        <p:nvSpPr>
          <p:cNvPr id="51204" name="Rectangle 3">
            <a:extLst>
              <a:ext uri="{FF2B5EF4-FFF2-40B4-BE49-F238E27FC236}">
                <a16:creationId xmlns="" xmlns:a16="http://schemas.microsoft.com/office/drawing/2014/main" id="{D699C746-96D7-49CC-B84A-08A0F7E56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1C4C0C4A-430D-41D5-A904-65099801C623}"/>
              </a:ext>
            </a:extLst>
          </p:cNvPr>
          <p:cNvSpPr>
            <a:spLocks noGrp="1" noRot="1" noChangeAspect="1" noChangeArrowheads="1" noTextEdit="1"/>
          </p:cNvSpPr>
          <p:nvPr>
            <p:ph type="sldImg"/>
          </p:nvPr>
        </p:nvSpPr>
        <p:spPr>
          <a:ln/>
        </p:spPr>
      </p:sp>
      <p:sp>
        <p:nvSpPr>
          <p:cNvPr id="53251" name="Rectangle 3">
            <a:extLst>
              <a:ext uri="{FF2B5EF4-FFF2-40B4-BE49-F238E27FC236}">
                <a16:creationId xmlns="" xmlns:a16="http://schemas.microsoft.com/office/drawing/2014/main" id="{FB63C8E0-78C6-4F6F-BA2A-437611695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 xmlns:a16="http://schemas.microsoft.com/office/drawing/2014/main" id="{A4A3CAE1-31FF-4E63-B6A6-075591DFA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510DEEF-5D5D-44BF-A0DE-0E03A5EA1C92}"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5299" name="Rectangle 2">
            <a:extLst>
              <a:ext uri="{FF2B5EF4-FFF2-40B4-BE49-F238E27FC236}">
                <a16:creationId xmlns="" xmlns:a16="http://schemas.microsoft.com/office/drawing/2014/main" id="{F0A60D48-E453-4779-93AB-8A9C169F6811}"/>
              </a:ext>
            </a:extLst>
          </p:cNvPr>
          <p:cNvSpPr>
            <a:spLocks noGrp="1" noRot="1" noChangeAspect="1" noChangeArrowheads="1" noTextEdit="1"/>
          </p:cNvSpPr>
          <p:nvPr>
            <p:ph type="sldImg"/>
          </p:nvPr>
        </p:nvSpPr>
        <p:spPr>
          <a:ln/>
        </p:spPr>
      </p:sp>
      <p:sp>
        <p:nvSpPr>
          <p:cNvPr id="55300" name="Rectangle 3">
            <a:extLst>
              <a:ext uri="{FF2B5EF4-FFF2-40B4-BE49-F238E27FC236}">
                <a16:creationId xmlns="" xmlns:a16="http://schemas.microsoft.com/office/drawing/2014/main" id="{9F5150A2-7B6E-44C9-9CAF-F609E5225D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 xmlns:a16="http://schemas.microsoft.com/office/drawing/2014/main" id="{7894F0F2-FD38-4F50-86A3-9FE80E8C3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2D33BCA-48B6-413D-B8C9-5493EE24D4C3}"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59395" name="Rectangle 2">
            <a:extLst>
              <a:ext uri="{FF2B5EF4-FFF2-40B4-BE49-F238E27FC236}">
                <a16:creationId xmlns="" xmlns:a16="http://schemas.microsoft.com/office/drawing/2014/main" id="{9A027089-8C5B-48CD-83C9-82E7AC69E1F6}"/>
              </a:ext>
            </a:extLst>
          </p:cNvPr>
          <p:cNvSpPr>
            <a:spLocks noGrp="1" noRot="1" noChangeAspect="1" noChangeArrowheads="1" noTextEdit="1"/>
          </p:cNvSpPr>
          <p:nvPr>
            <p:ph type="sldImg"/>
          </p:nvPr>
        </p:nvSpPr>
        <p:spPr>
          <a:ln/>
        </p:spPr>
      </p:sp>
      <p:sp>
        <p:nvSpPr>
          <p:cNvPr id="59396" name="Rectangle 3">
            <a:extLst>
              <a:ext uri="{FF2B5EF4-FFF2-40B4-BE49-F238E27FC236}">
                <a16:creationId xmlns="" xmlns:a16="http://schemas.microsoft.com/office/drawing/2014/main" id="{791160DD-71A0-4AAF-853F-F6A1ACFA1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 xmlns:a16="http://schemas.microsoft.com/office/drawing/2014/main" id="{CB2C34C3-250A-468E-9851-CC70D79D9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33955B-1D85-408C-9962-CCCFD1FD963F}"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61443" name="Rectangle 2">
            <a:extLst>
              <a:ext uri="{FF2B5EF4-FFF2-40B4-BE49-F238E27FC236}">
                <a16:creationId xmlns="" xmlns:a16="http://schemas.microsoft.com/office/drawing/2014/main" id="{1D1DE534-1DD7-4472-AA58-C1DE0867DFF1}"/>
              </a:ext>
            </a:extLst>
          </p:cNvPr>
          <p:cNvSpPr>
            <a:spLocks noGrp="1" noRot="1" noChangeAspect="1" noChangeArrowheads="1" noTextEdit="1"/>
          </p:cNvSpPr>
          <p:nvPr>
            <p:ph type="sldImg"/>
          </p:nvPr>
        </p:nvSpPr>
        <p:spPr>
          <a:ln/>
        </p:spPr>
      </p:sp>
      <p:sp>
        <p:nvSpPr>
          <p:cNvPr id="61444" name="Rectangle 3">
            <a:extLst>
              <a:ext uri="{FF2B5EF4-FFF2-40B4-BE49-F238E27FC236}">
                <a16:creationId xmlns="" xmlns:a16="http://schemas.microsoft.com/office/drawing/2014/main" id="{8FC13BC3-8933-45F1-9859-967FA4C5C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 xmlns:a16="http://schemas.microsoft.com/office/drawing/2014/main" id="{9704E6CA-49C0-4A2A-AEC1-BB04B55A4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158379-05CF-4CC2-AD21-075AE5A4BA6F}"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3491" name="Rectangle 2">
            <a:extLst>
              <a:ext uri="{FF2B5EF4-FFF2-40B4-BE49-F238E27FC236}">
                <a16:creationId xmlns="" xmlns:a16="http://schemas.microsoft.com/office/drawing/2014/main" id="{64E6DB56-0C3E-477D-B270-81C5BEB648E4}"/>
              </a:ext>
            </a:extLst>
          </p:cNvPr>
          <p:cNvSpPr>
            <a:spLocks noGrp="1" noRot="1" noChangeAspect="1" noChangeArrowheads="1" noTextEdit="1"/>
          </p:cNvSpPr>
          <p:nvPr>
            <p:ph type="sldImg"/>
          </p:nvPr>
        </p:nvSpPr>
        <p:spPr>
          <a:ln/>
        </p:spPr>
      </p:sp>
      <p:sp>
        <p:nvSpPr>
          <p:cNvPr id="63492" name="Rectangle 3">
            <a:extLst>
              <a:ext uri="{FF2B5EF4-FFF2-40B4-BE49-F238E27FC236}">
                <a16:creationId xmlns="" xmlns:a16="http://schemas.microsoft.com/office/drawing/2014/main" id="{4A9C3227-4B51-4748-9D4A-8F77C8BB8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 xmlns:a16="http://schemas.microsoft.com/office/drawing/2014/main" id="{67783A79-83B8-4D49-BBC2-5D548B427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8928C3-9072-42C2-A825-768E263084C4}"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5539" name="Rectangle 2">
            <a:extLst>
              <a:ext uri="{FF2B5EF4-FFF2-40B4-BE49-F238E27FC236}">
                <a16:creationId xmlns="" xmlns:a16="http://schemas.microsoft.com/office/drawing/2014/main" id="{0DB4D94A-E0FC-49E4-83E5-A10A268ED595}"/>
              </a:ext>
            </a:extLst>
          </p:cNvPr>
          <p:cNvSpPr>
            <a:spLocks noGrp="1" noRot="1" noChangeAspect="1" noChangeArrowheads="1" noTextEdit="1"/>
          </p:cNvSpPr>
          <p:nvPr>
            <p:ph type="sldImg"/>
          </p:nvPr>
        </p:nvSpPr>
        <p:spPr>
          <a:ln/>
        </p:spPr>
      </p:sp>
      <p:sp>
        <p:nvSpPr>
          <p:cNvPr id="65540" name="Rectangle 3">
            <a:extLst>
              <a:ext uri="{FF2B5EF4-FFF2-40B4-BE49-F238E27FC236}">
                <a16:creationId xmlns="" xmlns:a16="http://schemas.microsoft.com/office/drawing/2014/main" id="{95357CA5-7158-4580-8BAB-76FAF5908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 xmlns:a16="http://schemas.microsoft.com/office/drawing/2014/main" id="{1F9D4368-2D5B-44CF-9769-7950A1E38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D9A8E8-F4EA-46C2-B927-AF9B295CD51A}"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69635" name="Rectangle 2">
            <a:extLst>
              <a:ext uri="{FF2B5EF4-FFF2-40B4-BE49-F238E27FC236}">
                <a16:creationId xmlns="" xmlns:a16="http://schemas.microsoft.com/office/drawing/2014/main" id="{84751EBF-BF03-4EB3-AC59-8937FFC05BA1}"/>
              </a:ext>
            </a:extLst>
          </p:cNvPr>
          <p:cNvSpPr>
            <a:spLocks noGrp="1" noRot="1" noChangeAspect="1" noChangeArrowheads="1" noTextEdit="1"/>
          </p:cNvSpPr>
          <p:nvPr>
            <p:ph type="sldImg"/>
          </p:nvPr>
        </p:nvSpPr>
        <p:spPr>
          <a:ln/>
        </p:spPr>
      </p:sp>
      <p:sp>
        <p:nvSpPr>
          <p:cNvPr id="69636" name="Rectangle 3">
            <a:extLst>
              <a:ext uri="{FF2B5EF4-FFF2-40B4-BE49-F238E27FC236}">
                <a16:creationId xmlns="" xmlns:a16="http://schemas.microsoft.com/office/drawing/2014/main" id="{363753AF-4080-4D90-93A4-E18673570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 xmlns:a16="http://schemas.microsoft.com/office/drawing/2014/main" id="{BC80CB84-F22A-4E50-BCC7-BE380B839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2ED08A-93DF-4843-AA94-E1F59DEAFF3D}"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2291" name="Rectangle 2">
            <a:extLst>
              <a:ext uri="{FF2B5EF4-FFF2-40B4-BE49-F238E27FC236}">
                <a16:creationId xmlns="" xmlns:a16="http://schemas.microsoft.com/office/drawing/2014/main" id="{2BCE3858-17A1-4688-9E78-D1CB3192F242}"/>
              </a:ext>
            </a:extLst>
          </p:cNvPr>
          <p:cNvSpPr>
            <a:spLocks noGrp="1" noRot="1" noChangeAspect="1" noChangeArrowheads="1" noTextEdit="1"/>
          </p:cNvSpPr>
          <p:nvPr>
            <p:ph type="sldImg"/>
          </p:nvPr>
        </p:nvSpPr>
        <p:spPr>
          <a:ln/>
        </p:spPr>
      </p:sp>
      <p:sp>
        <p:nvSpPr>
          <p:cNvPr id="12292" name="Rectangle 3">
            <a:extLst>
              <a:ext uri="{FF2B5EF4-FFF2-40B4-BE49-F238E27FC236}">
                <a16:creationId xmlns="" xmlns:a16="http://schemas.microsoft.com/office/drawing/2014/main" id="{A3A259DE-418E-40E8-9000-C1E0B35B4F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 xmlns:a16="http://schemas.microsoft.com/office/drawing/2014/main" id="{23AA3413-AA5F-4107-A578-F7FB97A1FD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3D0DC0-01F3-4FB1-9D33-C3D72C571382}"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1683" name="Rectangle 2">
            <a:extLst>
              <a:ext uri="{FF2B5EF4-FFF2-40B4-BE49-F238E27FC236}">
                <a16:creationId xmlns="" xmlns:a16="http://schemas.microsoft.com/office/drawing/2014/main" id="{AE841BF5-F8CC-496C-9A26-9FAB38639DD6}"/>
              </a:ext>
            </a:extLst>
          </p:cNvPr>
          <p:cNvSpPr>
            <a:spLocks noGrp="1" noRot="1" noChangeAspect="1" noChangeArrowheads="1" noTextEdit="1"/>
          </p:cNvSpPr>
          <p:nvPr>
            <p:ph type="sldImg"/>
          </p:nvPr>
        </p:nvSpPr>
        <p:spPr>
          <a:ln/>
        </p:spPr>
      </p:sp>
      <p:sp>
        <p:nvSpPr>
          <p:cNvPr id="71684" name="Rectangle 3">
            <a:extLst>
              <a:ext uri="{FF2B5EF4-FFF2-40B4-BE49-F238E27FC236}">
                <a16:creationId xmlns="" xmlns:a16="http://schemas.microsoft.com/office/drawing/2014/main" id="{C7518A12-53B7-447C-9D59-09B9E72ECC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 xmlns:a16="http://schemas.microsoft.com/office/drawing/2014/main" id="{246EB841-3BA3-411E-B258-F2A764F73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14B98F-007C-43DF-A60D-1A7EAA91CCA7}"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3731" name="Rectangle 2">
            <a:extLst>
              <a:ext uri="{FF2B5EF4-FFF2-40B4-BE49-F238E27FC236}">
                <a16:creationId xmlns="" xmlns:a16="http://schemas.microsoft.com/office/drawing/2014/main" id="{8A048B8E-E398-4745-90F2-A532AC12A286}"/>
              </a:ext>
            </a:extLst>
          </p:cNvPr>
          <p:cNvSpPr>
            <a:spLocks noGrp="1" noRot="1" noChangeAspect="1" noChangeArrowheads="1" noTextEdit="1"/>
          </p:cNvSpPr>
          <p:nvPr>
            <p:ph type="sldImg"/>
          </p:nvPr>
        </p:nvSpPr>
        <p:spPr>
          <a:ln/>
        </p:spPr>
      </p:sp>
      <p:sp>
        <p:nvSpPr>
          <p:cNvPr id="73732" name="Rectangle 3">
            <a:extLst>
              <a:ext uri="{FF2B5EF4-FFF2-40B4-BE49-F238E27FC236}">
                <a16:creationId xmlns="" xmlns:a16="http://schemas.microsoft.com/office/drawing/2014/main" id="{BA8F3B7A-4DFD-4CE0-A7BC-C9EB40B83D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 xmlns:a16="http://schemas.microsoft.com/office/drawing/2014/main" id="{35B19350-9654-4398-A98D-823F09730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F99FAC0-3371-4115-9278-16B190E658AE}"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5779" name="Rectangle 2">
            <a:extLst>
              <a:ext uri="{FF2B5EF4-FFF2-40B4-BE49-F238E27FC236}">
                <a16:creationId xmlns="" xmlns:a16="http://schemas.microsoft.com/office/drawing/2014/main" id="{794AAB47-390A-4A95-8D6A-7698FE87FC2D}"/>
              </a:ext>
            </a:extLst>
          </p:cNvPr>
          <p:cNvSpPr>
            <a:spLocks noGrp="1" noRot="1" noChangeAspect="1" noChangeArrowheads="1" noTextEdit="1"/>
          </p:cNvSpPr>
          <p:nvPr>
            <p:ph type="sldImg"/>
          </p:nvPr>
        </p:nvSpPr>
        <p:spPr>
          <a:ln/>
        </p:spPr>
      </p:sp>
      <p:sp>
        <p:nvSpPr>
          <p:cNvPr id="75780" name="Rectangle 3">
            <a:extLst>
              <a:ext uri="{FF2B5EF4-FFF2-40B4-BE49-F238E27FC236}">
                <a16:creationId xmlns="" xmlns:a16="http://schemas.microsoft.com/office/drawing/2014/main" id="{3AE11E17-0B37-495A-8D01-1E4B31D7DA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 xmlns:a16="http://schemas.microsoft.com/office/drawing/2014/main" id="{192ACBA4-A8FC-4E7A-80E9-AEAA75E564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D74938-55F7-4DC8-8764-970D10855290}"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78851" name="Rectangle 2">
            <a:extLst>
              <a:ext uri="{FF2B5EF4-FFF2-40B4-BE49-F238E27FC236}">
                <a16:creationId xmlns="" xmlns:a16="http://schemas.microsoft.com/office/drawing/2014/main" id="{09CC13A3-9CCE-4E8B-9A2A-FF400F3C45A1}"/>
              </a:ext>
            </a:extLst>
          </p:cNvPr>
          <p:cNvSpPr>
            <a:spLocks noGrp="1" noRot="1" noChangeAspect="1" noChangeArrowheads="1" noTextEdit="1"/>
          </p:cNvSpPr>
          <p:nvPr>
            <p:ph type="sldImg"/>
          </p:nvPr>
        </p:nvSpPr>
        <p:spPr>
          <a:ln/>
        </p:spPr>
      </p:sp>
      <p:sp>
        <p:nvSpPr>
          <p:cNvPr id="78852" name="Rectangle 3">
            <a:extLst>
              <a:ext uri="{FF2B5EF4-FFF2-40B4-BE49-F238E27FC236}">
                <a16:creationId xmlns="" xmlns:a16="http://schemas.microsoft.com/office/drawing/2014/main" id="{A0F89BD5-8969-4268-BAAE-9A14BFA62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 xmlns:a16="http://schemas.microsoft.com/office/drawing/2014/main" id="{A139EA7E-C5A3-4A16-AE42-C345AB123C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57B5D2-DE8D-4EF9-889E-79B8E6EF3011}"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4995" name="Rectangle 2">
            <a:extLst>
              <a:ext uri="{FF2B5EF4-FFF2-40B4-BE49-F238E27FC236}">
                <a16:creationId xmlns="" xmlns:a16="http://schemas.microsoft.com/office/drawing/2014/main" id="{F853F4E3-8609-4C8C-A077-0E107BD51068}"/>
              </a:ext>
            </a:extLst>
          </p:cNvPr>
          <p:cNvSpPr>
            <a:spLocks noGrp="1" noRot="1" noChangeAspect="1" noChangeArrowheads="1" noTextEdit="1"/>
          </p:cNvSpPr>
          <p:nvPr>
            <p:ph type="sldImg"/>
          </p:nvPr>
        </p:nvSpPr>
        <p:spPr>
          <a:ln/>
        </p:spPr>
      </p:sp>
      <p:sp>
        <p:nvSpPr>
          <p:cNvPr id="84996" name="Rectangle 3">
            <a:extLst>
              <a:ext uri="{FF2B5EF4-FFF2-40B4-BE49-F238E27FC236}">
                <a16:creationId xmlns="" xmlns:a16="http://schemas.microsoft.com/office/drawing/2014/main" id="{5D9017D7-59E4-444C-8B7D-582A16EDD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 xmlns:a16="http://schemas.microsoft.com/office/drawing/2014/main" id="{E2AF9071-C2C8-4AE5-BF05-7904ECEB5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99B845-CED4-49E0-AFEF-48FD2C002C7A}"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7043" name="Rectangle 2">
            <a:extLst>
              <a:ext uri="{FF2B5EF4-FFF2-40B4-BE49-F238E27FC236}">
                <a16:creationId xmlns="" xmlns:a16="http://schemas.microsoft.com/office/drawing/2014/main" id="{4B359B74-A383-48FE-9C98-33D67BCB90F5}"/>
              </a:ext>
            </a:extLst>
          </p:cNvPr>
          <p:cNvSpPr>
            <a:spLocks noGrp="1" noRot="1" noChangeAspect="1" noChangeArrowheads="1" noTextEdit="1"/>
          </p:cNvSpPr>
          <p:nvPr>
            <p:ph type="sldImg"/>
          </p:nvPr>
        </p:nvSpPr>
        <p:spPr>
          <a:ln/>
        </p:spPr>
      </p:sp>
      <p:sp>
        <p:nvSpPr>
          <p:cNvPr id="87044" name="Rectangle 3">
            <a:extLst>
              <a:ext uri="{FF2B5EF4-FFF2-40B4-BE49-F238E27FC236}">
                <a16:creationId xmlns="" xmlns:a16="http://schemas.microsoft.com/office/drawing/2014/main" id="{0CA34FAE-AB9D-469A-A39F-2D79F9D91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 xmlns:a16="http://schemas.microsoft.com/office/drawing/2014/main" id="{ACECBD7C-C5C5-49AB-A072-BF89D7C9BD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672991-CDC8-4F84-B8EB-CEEB23288ED8}"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89091" name="Rectangle 2">
            <a:extLst>
              <a:ext uri="{FF2B5EF4-FFF2-40B4-BE49-F238E27FC236}">
                <a16:creationId xmlns="" xmlns:a16="http://schemas.microsoft.com/office/drawing/2014/main" id="{EA73A052-CF76-4A71-B05B-5EEB72534B36}"/>
              </a:ext>
            </a:extLst>
          </p:cNvPr>
          <p:cNvSpPr>
            <a:spLocks noGrp="1" noRot="1" noChangeAspect="1" noChangeArrowheads="1" noTextEdit="1"/>
          </p:cNvSpPr>
          <p:nvPr>
            <p:ph type="sldImg"/>
          </p:nvPr>
        </p:nvSpPr>
        <p:spPr>
          <a:ln/>
        </p:spPr>
      </p:sp>
      <p:sp>
        <p:nvSpPr>
          <p:cNvPr id="89092" name="Rectangle 3">
            <a:extLst>
              <a:ext uri="{FF2B5EF4-FFF2-40B4-BE49-F238E27FC236}">
                <a16:creationId xmlns="" xmlns:a16="http://schemas.microsoft.com/office/drawing/2014/main" id="{77FC5D12-EFEF-4B63-BAC5-16C49C6E5E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 xmlns:a16="http://schemas.microsoft.com/office/drawing/2014/main" id="{514AB2F1-7ECF-4654-B476-67C4FF193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F372007-FB99-4F76-A744-2252F6525800}"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1139" name="Rectangle 2">
            <a:extLst>
              <a:ext uri="{FF2B5EF4-FFF2-40B4-BE49-F238E27FC236}">
                <a16:creationId xmlns="" xmlns:a16="http://schemas.microsoft.com/office/drawing/2014/main" id="{9CA4A4BF-9303-4366-B3C9-87C09BA7CEAE}"/>
              </a:ext>
            </a:extLst>
          </p:cNvPr>
          <p:cNvSpPr>
            <a:spLocks noGrp="1" noRot="1" noChangeAspect="1" noChangeArrowheads="1" noTextEdit="1"/>
          </p:cNvSpPr>
          <p:nvPr>
            <p:ph type="sldImg"/>
          </p:nvPr>
        </p:nvSpPr>
        <p:spPr>
          <a:ln/>
        </p:spPr>
      </p:sp>
      <p:sp>
        <p:nvSpPr>
          <p:cNvPr id="91140" name="Rectangle 3">
            <a:extLst>
              <a:ext uri="{FF2B5EF4-FFF2-40B4-BE49-F238E27FC236}">
                <a16:creationId xmlns="" xmlns:a16="http://schemas.microsoft.com/office/drawing/2014/main" id="{0B9BD875-4589-4ADD-BA0B-1F2DD177BA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 xmlns:a16="http://schemas.microsoft.com/office/drawing/2014/main" id="{77F536C2-9FE0-4E79-A5E0-AFC384E49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491145-9F31-486F-A264-8B0A4A9C13B7}"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3187" name="Rectangle 2">
            <a:extLst>
              <a:ext uri="{FF2B5EF4-FFF2-40B4-BE49-F238E27FC236}">
                <a16:creationId xmlns="" xmlns:a16="http://schemas.microsoft.com/office/drawing/2014/main" id="{0D70963F-80A9-4E2C-BCB3-A8CDD51A9811}"/>
              </a:ext>
            </a:extLst>
          </p:cNvPr>
          <p:cNvSpPr>
            <a:spLocks noGrp="1" noRot="1" noChangeAspect="1" noChangeArrowheads="1" noTextEdit="1"/>
          </p:cNvSpPr>
          <p:nvPr>
            <p:ph type="sldImg"/>
          </p:nvPr>
        </p:nvSpPr>
        <p:spPr>
          <a:ln/>
        </p:spPr>
      </p:sp>
      <p:sp>
        <p:nvSpPr>
          <p:cNvPr id="93188" name="Rectangle 3">
            <a:extLst>
              <a:ext uri="{FF2B5EF4-FFF2-40B4-BE49-F238E27FC236}">
                <a16:creationId xmlns="" xmlns:a16="http://schemas.microsoft.com/office/drawing/2014/main" id="{7E07D860-A14E-4FF1-8A49-679D6FBCDC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 xmlns:a16="http://schemas.microsoft.com/office/drawing/2014/main" id="{296D8EEA-686B-4379-9B06-52B63A1D3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6CA01E-772D-40E8-9027-AB0D47C6C4E8}"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97283" name="Rectangle 2">
            <a:extLst>
              <a:ext uri="{FF2B5EF4-FFF2-40B4-BE49-F238E27FC236}">
                <a16:creationId xmlns="" xmlns:a16="http://schemas.microsoft.com/office/drawing/2014/main" id="{8D8E1EBF-2FD7-4B13-B103-9850A8F9C1FA}"/>
              </a:ext>
            </a:extLst>
          </p:cNvPr>
          <p:cNvSpPr>
            <a:spLocks noGrp="1" noRot="1" noChangeAspect="1" noChangeArrowheads="1" noTextEdit="1"/>
          </p:cNvSpPr>
          <p:nvPr>
            <p:ph type="sldImg"/>
          </p:nvPr>
        </p:nvSpPr>
        <p:spPr>
          <a:ln/>
        </p:spPr>
      </p:sp>
      <p:sp>
        <p:nvSpPr>
          <p:cNvPr id="97284" name="Rectangle 3">
            <a:extLst>
              <a:ext uri="{FF2B5EF4-FFF2-40B4-BE49-F238E27FC236}">
                <a16:creationId xmlns="" xmlns:a16="http://schemas.microsoft.com/office/drawing/2014/main" id="{119EDC26-9459-43B0-9D0F-8C9D2D2BD7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 xmlns:a16="http://schemas.microsoft.com/office/drawing/2014/main" id="{4E9377DB-301A-432B-896E-B41152178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BCF9BC1-3B73-458F-8E78-3016D7399B9A}"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a:extLst>
              <a:ext uri="{FF2B5EF4-FFF2-40B4-BE49-F238E27FC236}">
                <a16:creationId xmlns="" xmlns:a16="http://schemas.microsoft.com/office/drawing/2014/main" id="{391F4615-F5F9-4EB9-B78C-EB9FE2EAD4E8}"/>
              </a:ext>
            </a:extLst>
          </p:cNvPr>
          <p:cNvSpPr>
            <a:spLocks noGrp="1" noRot="1" noChangeAspect="1" noChangeArrowheads="1" noTextEdit="1"/>
          </p:cNvSpPr>
          <p:nvPr>
            <p:ph type="sldImg"/>
          </p:nvPr>
        </p:nvSpPr>
        <p:spPr>
          <a:ln/>
        </p:spPr>
      </p:sp>
      <p:sp>
        <p:nvSpPr>
          <p:cNvPr id="14340" name="Rectangle 3">
            <a:extLst>
              <a:ext uri="{FF2B5EF4-FFF2-40B4-BE49-F238E27FC236}">
                <a16:creationId xmlns="" xmlns:a16="http://schemas.microsoft.com/office/drawing/2014/main" id="{EF9DFDBA-3559-40A7-BFB4-DC81E20F7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 xmlns:a16="http://schemas.microsoft.com/office/drawing/2014/main" id="{C3DDD192-3990-4BAC-9FF7-B9EB07B563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C44763-2F58-4848-BA5C-68BECC72D524}"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99331" name="Rectangle 2">
            <a:extLst>
              <a:ext uri="{FF2B5EF4-FFF2-40B4-BE49-F238E27FC236}">
                <a16:creationId xmlns="" xmlns:a16="http://schemas.microsoft.com/office/drawing/2014/main" id="{421BC8AC-63BB-4B03-AA64-444FBA516D1E}"/>
              </a:ext>
            </a:extLst>
          </p:cNvPr>
          <p:cNvSpPr>
            <a:spLocks noGrp="1" noRot="1" noChangeAspect="1" noChangeArrowheads="1" noTextEdit="1"/>
          </p:cNvSpPr>
          <p:nvPr>
            <p:ph type="sldImg"/>
          </p:nvPr>
        </p:nvSpPr>
        <p:spPr>
          <a:ln/>
        </p:spPr>
      </p:sp>
      <p:sp>
        <p:nvSpPr>
          <p:cNvPr id="99332" name="Rectangle 3">
            <a:extLst>
              <a:ext uri="{FF2B5EF4-FFF2-40B4-BE49-F238E27FC236}">
                <a16:creationId xmlns="" xmlns:a16="http://schemas.microsoft.com/office/drawing/2014/main" id="{4C39D2BE-4C7A-463F-BE60-F42C3A682D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 xmlns:a16="http://schemas.microsoft.com/office/drawing/2014/main" id="{687F8760-28E9-4161-9350-142B4464B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7E4E2C5-D11C-4ED8-A539-FE2C8C2C856E}"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01379" name="Rectangle 2">
            <a:extLst>
              <a:ext uri="{FF2B5EF4-FFF2-40B4-BE49-F238E27FC236}">
                <a16:creationId xmlns="" xmlns:a16="http://schemas.microsoft.com/office/drawing/2014/main" id="{9C9D9664-3E42-4464-B2E1-AA6A02DCB114}"/>
              </a:ext>
            </a:extLst>
          </p:cNvPr>
          <p:cNvSpPr>
            <a:spLocks noGrp="1" noRot="1" noChangeAspect="1" noChangeArrowheads="1" noTextEdit="1"/>
          </p:cNvSpPr>
          <p:nvPr>
            <p:ph type="sldImg"/>
          </p:nvPr>
        </p:nvSpPr>
        <p:spPr>
          <a:ln/>
        </p:spPr>
      </p:sp>
      <p:sp>
        <p:nvSpPr>
          <p:cNvPr id="101380" name="Rectangle 3">
            <a:extLst>
              <a:ext uri="{FF2B5EF4-FFF2-40B4-BE49-F238E27FC236}">
                <a16:creationId xmlns="" xmlns:a16="http://schemas.microsoft.com/office/drawing/2014/main" id="{22C97BE7-F67C-448D-B392-2A7428758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 xmlns:a16="http://schemas.microsoft.com/office/drawing/2014/main" id="{AF406669-42D7-44B4-8C43-273FF77AB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84C1EA-EE61-4B32-9717-6561C81C069A}"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03427" name="Rectangle 2">
            <a:extLst>
              <a:ext uri="{FF2B5EF4-FFF2-40B4-BE49-F238E27FC236}">
                <a16:creationId xmlns="" xmlns:a16="http://schemas.microsoft.com/office/drawing/2014/main" id="{AA286D85-5926-4E35-9302-DEB3B5EC290F}"/>
              </a:ext>
            </a:extLst>
          </p:cNvPr>
          <p:cNvSpPr>
            <a:spLocks noGrp="1" noRot="1" noChangeAspect="1" noChangeArrowheads="1" noTextEdit="1"/>
          </p:cNvSpPr>
          <p:nvPr>
            <p:ph type="sldImg"/>
          </p:nvPr>
        </p:nvSpPr>
        <p:spPr>
          <a:ln/>
        </p:spPr>
      </p:sp>
      <p:sp>
        <p:nvSpPr>
          <p:cNvPr id="103428" name="Rectangle 3">
            <a:extLst>
              <a:ext uri="{FF2B5EF4-FFF2-40B4-BE49-F238E27FC236}">
                <a16:creationId xmlns="" xmlns:a16="http://schemas.microsoft.com/office/drawing/2014/main" id="{AFF0D118-2E86-45EB-A309-2BCA801CF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 xmlns:a16="http://schemas.microsoft.com/office/drawing/2014/main" id="{15F842D0-B50C-43ED-A81B-735CB2F3C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30AB3E-7AE2-4050-BFC0-A3100E231CFB}"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06499" name="Rectangle 2">
            <a:extLst>
              <a:ext uri="{FF2B5EF4-FFF2-40B4-BE49-F238E27FC236}">
                <a16:creationId xmlns="" xmlns:a16="http://schemas.microsoft.com/office/drawing/2014/main" id="{DB6535EE-412E-4748-B2FF-406F43550123}"/>
              </a:ext>
            </a:extLst>
          </p:cNvPr>
          <p:cNvSpPr>
            <a:spLocks noGrp="1" noRot="1" noChangeAspect="1" noChangeArrowheads="1" noTextEdit="1"/>
          </p:cNvSpPr>
          <p:nvPr>
            <p:ph type="sldImg"/>
          </p:nvPr>
        </p:nvSpPr>
        <p:spPr>
          <a:ln/>
        </p:spPr>
      </p:sp>
      <p:sp>
        <p:nvSpPr>
          <p:cNvPr id="106500" name="Rectangle 3">
            <a:extLst>
              <a:ext uri="{FF2B5EF4-FFF2-40B4-BE49-F238E27FC236}">
                <a16:creationId xmlns="" xmlns:a16="http://schemas.microsoft.com/office/drawing/2014/main" id="{E17BF8DC-D131-402D-A170-25C5EFBC8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 xmlns:a16="http://schemas.microsoft.com/office/drawing/2014/main" id="{C285C7AB-481B-4C36-9D5E-6A373E3AAECE}"/>
              </a:ext>
            </a:extLst>
          </p:cNvPr>
          <p:cNvSpPr>
            <a:spLocks noGrp="1" noRot="1" noChangeAspect="1" noChangeArrowheads="1" noTextEdit="1"/>
          </p:cNvSpPr>
          <p:nvPr>
            <p:ph type="sldImg"/>
          </p:nvPr>
        </p:nvSpPr>
        <p:spPr>
          <a:ln/>
        </p:spPr>
      </p:sp>
      <p:sp>
        <p:nvSpPr>
          <p:cNvPr id="108547" name="Rectangle 3">
            <a:extLst>
              <a:ext uri="{FF2B5EF4-FFF2-40B4-BE49-F238E27FC236}">
                <a16:creationId xmlns="" xmlns:a16="http://schemas.microsoft.com/office/drawing/2014/main" id="{12595288-A8A1-4275-86ED-41647E9CA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 xmlns:a16="http://schemas.microsoft.com/office/drawing/2014/main" id="{A5C6E0C8-8D05-4FC0-A615-BF217235A26B}"/>
              </a:ext>
            </a:extLst>
          </p:cNvPr>
          <p:cNvSpPr>
            <a:spLocks noGrp="1" noRot="1" noChangeAspect="1" noChangeArrowheads="1" noTextEdit="1"/>
          </p:cNvSpPr>
          <p:nvPr>
            <p:ph type="sldImg"/>
          </p:nvPr>
        </p:nvSpPr>
        <p:spPr>
          <a:ln/>
        </p:spPr>
      </p:sp>
      <p:sp>
        <p:nvSpPr>
          <p:cNvPr id="110595" name="Rectangle 3">
            <a:extLst>
              <a:ext uri="{FF2B5EF4-FFF2-40B4-BE49-F238E27FC236}">
                <a16:creationId xmlns="" xmlns:a16="http://schemas.microsoft.com/office/drawing/2014/main" id="{06CCCF2B-4119-4DD1-8801-4FD12407E5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6B596B35-4CD3-4163-AF7F-24933E1BA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743B5A6-DAB1-4C28-92DE-EA01C365D9F5}"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6387" name="Rectangle 2">
            <a:extLst>
              <a:ext uri="{FF2B5EF4-FFF2-40B4-BE49-F238E27FC236}">
                <a16:creationId xmlns="" xmlns:a16="http://schemas.microsoft.com/office/drawing/2014/main" id="{C9E165D1-8C08-4127-8C5B-7DE96DC7594F}"/>
              </a:ext>
            </a:extLst>
          </p:cNvPr>
          <p:cNvSpPr>
            <a:spLocks noGrp="1" noRot="1" noChangeAspect="1" noChangeArrowheads="1" noTextEdit="1"/>
          </p:cNvSpPr>
          <p:nvPr>
            <p:ph type="sldImg"/>
          </p:nvPr>
        </p:nvSpPr>
        <p:spPr>
          <a:ln/>
        </p:spPr>
      </p:sp>
      <p:sp>
        <p:nvSpPr>
          <p:cNvPr id="16388" name="Rectangle 3">
            <a:extLst>
              <a:ext uri="{FF2B5EF4-FFF2-40B4-BE49-F238E27FC236}">
                <a16:creationId xmlns="" xmlns:a16="http://schemas.microsoft.com/office/drawing/2014/main" id="{50D7D365-DEDC-42FE-8651-B0FD5E855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B6479304-D0E3-440A-A086-9BB2C9CFACC6}"/>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6656675-4F11-44EE-82F1-FC6523A165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058421E6-E063-489A-8DF8-5F745E5E4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E92DC9-9D0F-4D4C-91FC-78D0BF0662BE}"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0483" name="Rectangle 2">
            <a:extLst>
              <a:ext uri="{FF2B5EF4-FFF2-40B4-BE49-F238E27FC236}">
                <a16:creationId xmlns="" xmlns:a16="http://schemas.microsoft.com/office/drawing/2014/main" id="{3B7DAC96-1713-46BA-A342-1270F3A89FA3}"/>
              </a:ext>
            </a:extLst>
          </p:cNvPr>
          <p:cNvSpPr>
            <a:spLocks noGrp="1" noRot="1" noChangeAspect="1" noChangeArrowheads="1" noTextEdit="1"/>
          </p:cNvSpPr>
          <p:nvPr>
            <p:ph type="sldImg"/>
          </p:nvPr>
        </p:nvSpPr>
        <p:spPr>
          <a:ln/>
        </p:spPr>
      </p:sp>
      <p:sp>
        <p:nvSpPr>
          <p:cNvPr id="20484" name="Rectangle 3">
            <a:extLst>
              <a:ext uri="{FF2B5EF4-FFF2-40B4-BE49-F238E27FC236}">
                <a16:creationId xmlns="" xmlns:a16="http://schemas.microsoft.com/office/drawing/2014/main" id="{36B80E63-F60F-4332-9942-3F6416C22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D07A81BB-96CB-4FBB-BD88-CC3658B57863}"/>
              </a:ext>
            </a:extLst>
          </p:cNvPr>
          <p:cNvSpPr>
            <a:spLocks noGrp="1" noRot="1" noChangeAspect="1" noChangeArrowheads="1" noTextEdit="1"/>
          </p:cNvSpPr>
          <p:nvPr>
            <p:ph type="sldImg"/>
          </p:nvPr>
        </p:nvSpPr>
        <p:spPr>
          <a:ln/>
        </p:spPr>
      </p:sp>
      <p:sp>
        <p:nvSpPr>
          <p:cNvPr id="22531" name="Rectangle 3">
            <a:extLst>
              <a:ext uri="{FF2B5EF4-FFF2-40B4-BE49-F238E27FC236}">
                <a16:creationId xmlns="" xmlns:a16="http://schemas.microsoft.com/office/drawing/2014/main" id="{6DD7F04E-9A25-4DC3-8673-2856EE538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 xmlns:a16="http://schemas.microsoft.com/office/drawing/2014/main" id="{3E8E015A-A900-45D1-8E21-4D4C7F581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a:solidFill>
                  <a:schemeClr val="tx1"/>
                </a:solidFill>
                <a:latin typeface="Verdana" panose="020B0604030504040204" pitchFamily="34" charset="0"/>
                <a:ea typeface="MS PGothic" panose="020B0600070205080204" pitchFamily="34" charset="-128"/>
              </a:defRPr>
            </a:lvl1pPr>
            <a:lvl2pPr marL="734852" indent="-282635" defTabSz="913854">
              <a:defRPr>
                <a:solidFill>
                  <a:schemeClr val="tx1"/>
                </a:solidFill>
                <a:latin typeface="Verdana" panose="020B0604030504040204" pitchFamily="34" charset="0"/>
                <a:ea typeface="MS PGothic" panose="020B0600070205080204" pitchFamily="34" charset="-128"/>
              </a:defRPr>
            </a:lvl2pPr>
            <a:lvl3pPr marL="1130541" indent="-226108" defTabSz="913854">
              <a:defRPr>
                <a:solidFill>
                  <a:schemeClr val="tx1"/>
                </a:solidFill>
                <a:latin typeface="Verdana" panose="020B0604030504040204" pitchFamily="34" charset="0"/>
                <a:ea typeface="MS PGothic" panose="020B0600070205080204" pitchFamily="34" charset="-128"/>
              </a:defRPr>
            </a:lvl3pPr>
            <a:lvl4pPr marL="1582758" indent="-226108" defTabSz="913854">
              <a:defRPr>
                <a:solidFill>
                  <a:schemeClr val="tx1"/>
                </a:solidFill>
                <a:latin typeface="Verdana" panose="020B0604030504040204" pitchFamily="34" charset="0"/>
                <a:ea typeface="MS PGothic" panose="020B0600070205080204" pitchFamily="34" charset="-128"/>
              </a:defRPr>
            </a:lvl4pPr>
            <a:lvl5pPr marL="2034974" indent="-226108" defTabSz="913854">
              <a:defRPr>
                <a:solidFill>
                  <a:schemeClr val="tx1"/>
                </a:solidFill>
                <a:latin typeface="Verdana" panose="020B0604030504040204" pitchFamily="34" charset="0"/>
                <a:ea typeface="MS PGothic" panose="020B0600070205080204" pitchFamily="34" charset="-128"/>
              </a:defRPr>
            </a:lvl5pPr>
            <a:lvl6pPr marL="2487191"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39407"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91624"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43840" indent="-226108" defTabSz="91385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F5AE06-AC16-4C3D-AAAD-B4FC1F4406E5}"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4579" name="Rectangle 2">
            <a:extLst>
              <a:ext uri="{FF2B5EF4-FFF2-40B4-BE49-F238E27FC236}">
                <a16:creationId xmlns="" xmlns:a16="http://schemas.microsoft.com/office/drawing/2014/main" id="{A4BEFE14-B474-43E0-8C51-D424A37B8A3F}"/>
              </a:ext>
            </a:extLst>
          </p:cNvPr>
          <p:cNvSpPr>
            <a:spLocks noGrp="1" noRot="1" noChangeAspect="1" noChangeArrowheads="1" noTextEdit="1"/>
          </p:cNvSpPr>
          <p:nvPr>
            <p:ph type="sldImg"/>
          </p:nvPr>
        </p:nvSpPr>
        <p:spPr>
          <a:ln/>
        </p:spPr>
      </p:sp>
      <p:sp>
        <p:nvSpPr>
          <p:cNvPr id="24580" name="Rectangle 3">
            <a:extLst>
              <a:ext uri="{FF2B5EF4-FFF2-40B4-BE49-F238E27FC236}">
                <a16:creationId xmlns="" xmlns:a16="http://schemas.microsoft.com/office/drawing/2014/main" id="{A504A065-E088-4655-A67E-8FE45E396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Bahnschrift" pitchFamily="34" charset="0"/>
              </a:defRPr>
            </a:lvl1p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ahnschrif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10-03-2021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
        <p:nvSpPr>
          <p:cNvPr id="7" name="Rectangle 6"/>
          <p:cNvSpPr/>
          <p:nvPr userDrawn="1"/>
        </p:nvSpPr>
        <p:spPr>
          <a:xfrm>
            <a:off x="0" y="3649464"/>
            <a:ext cx="9144000" cy="28803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7790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10-03-2021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16583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10-03-2021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40302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hnschrift" pitchFamily="34" charset="0"/>
              </a:defRPr>
            </a:lvl1p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10-03-2021</a:t>
            </a:fld>
            <a:endParaRPr lang="en-IN"/>
          </a:p>
        </p:txBody>
      </p:sp>
      <p:sp>
        <p:nvSpPr>
          <p:cNvPr id="5" name="Footer Placeholder 4"/>
          <p:cNvSpPr>
            <a:spLocks noGrp="1"/>
          </p:cNvSpPr>
          <p:nvPr>
            <p:ph type="ftr" sz="quarter" idx="11"/>
          </p:nvPr>
        </p:nvSpPr>
        <p:spPr/>
        <p:txBody>
          <a:bodyPr/>
          <a:lstStyle/>
          <a:p>
            <a:endParaRPr lang="en-IN"/>
          </a:p>
        </p:txBody>
      </p:sp>
      <p:sp>
        <p:nvSpPr>
          <p:cNvPr id="7" name="TextBox 6"/>
          <p:cNvSpPr txBox="1"/>
          <p:nvPr userDrawn="1"/>
        </p:nvSpPr>
        <p:spPr>
          <a:xfrm>
            <a:off x="6560740" y="6393338"/>
            <a:ext cx="2228495" cy="369332"/>
          </a:xfrm>
          <a:prstGeom prst="rect">
            <a:avLst/>
          </a:prstGeom>
          <a:noFill/>
        </p:spPr>
        <p:txBody>
          <a:bodyPr wrap="none" rtlCol="0">
            <a:spAutoFit/>
          </a:bodyPr>
          <a:lstStyle/>
          <a:p>
            <a:r>
              <a:rPr lang="en-GB" dirty="0" err="1" smtClean="0"/>
              <a:t>Sheli</a:t>
            </a:r>
            <a:r>
              <a:rPr lang="en-GB" dirty="0" smtClean="0"/>
              <a:t> </a:t>
            </a:r>
            <a:r>
              <a:rPr lang="en-GB" dirty="0" err="1" smtClean="0"/>
              <a:t>Sinha</a:t>
            </a:r>
            <a:r>
              <a:rPr lang="en-GB" dirty="0" smtClean="0"/>
              <a:t> </a:t>
            </a:r>
            <a:r>
              <a:rPr lang="en-GB" dirty="0" err="1" smtClean="0"/>
              <a:t>Chaudhuri</a:t>
            </a:r>
            <a:endParaRPr lang="en-IN" dirty="0"/>
          </a:p>
        </p:txBody>
      </p:sp>
      <p:pic>
        <p:nvPicPr>
          <p:cNvPr id="1026" name="Picture 2" descr="What is an Operating Syste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 y="6031982"/>
            <a:ext cx="2843808" cy="82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4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25765-6E83-4CEA-8A9A-5725CD40EA21}" type="datetimeFigureOut">
              <a:rPr lang="en-IN" smtClean="0"/>
              <a:t>10-03-2021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76474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2525765-6E83-4CEA-8A9A-5725CD40EA21}" type="datetimeFigureOut">
              <a:rPr lang="en-IN" smtClean="0"/>
              <a:t>10-03-2021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2933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2525765-6E83-4CEA-8A9A-5725CD40EA21}" type="datetimeFigureOut">
              <a:rPr lang="en-IN" smtClean="0"/>
              <a:t>10-03-2021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29680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2525765-6E83-4CEA-8A9A-5725CD40EA21}" type="datetimeFigureOut">
              <a:rPr lang="en-IN" smtClean="0"/>
              <a:t>10-03-2021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06271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25765-6E83-4CEA-8A9A-5725CD40EA21}" type="datetimeFigureOut">
              <a:rPr lang="en-IN" smtClean="0"/>
              <a:t>10-03-2021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72722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t>10-03-2021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216135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t>10-03-2021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13738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5765-6E83-4CEA-8A9A-5725CD40EA21}" type="datetimeFigureOut">
              <a:rPr lang="en-IN" smtClean="0"/>
              <a:t>10-03-2021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ECB64-9CEA-4340-9562-BD834BE4FCAF}" type="slidenum">
              <a:rPr lang="en-IN" smtClean="0"/>
              <a:t>‹#›</a:t>
            </a:fld>
            <a:endParaRPr lang="en-IN"/>
          </a:p>
        </p:txBody>
      </p:sp>
    </p:spTree>
    <p:extLst>
      <p:ext uri="{BB962C8B-B14F-4D97-AF65-F5344CB8AC3E}">
        <p14:creationId xmlns:p14="http://schemas.microsoft.com/office/powerpoint/2010/main" val="282041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365104"/>
            <a:ext cx="6400800" cy="1752600"/>
          </a:xfrm>
        </p:spPr>
        <p:txBody>
          <a:bodyPr/>
          <a:lstStyle/>
          <a:p>
            <a:r>
              <a:rPr lang="en-GB" dirty="0" err="1" smtClean="0">
                <a:solidFill>
                  <a:srgbClr val="C00000"/>
                </a:solidFill>
              </a:rPr>
              <a:t>Sheli</a:t>
            </a:r>
            <a:r>
              <a:rPr lang="en-GB" dirty="0" smtClean="0">
                <a:solidFill>
                  <a:srgbClr val="C00000"/>
                </a:solidFill>
              </a:rPr>
              <a:t> </a:t>
            </a:r>
            <a:r>
              <a:rPr lang="en-GB" dirty="0" err="1" smtClean="0">
                <a:solidFill>
                  <a:srgbClr val="C00000"/>
                </a:solidFill>
              </a:rPr>
              <a:t>Sinha</a:t>
            </a:r>
            <a:r>
              <a:rPr lang="en-GB" dirty="0" smtClean="0">
                <a:solidFill>
                  <a:srgbClr val="C00000"/>
                </a:solidFill>
              </a:rPr>
              <a:t> </a:t>
            </a:r>
            <a:r>
              <a:rPr lang="en-GB" dirty="0" err="1" smtClean="0">
                <a:solidFill>
                  <a:srgbClr val="C00000"/>
                </a:solidFill>
              </a:rPr>
              <a:t>Chaudhuri</a:t>
            </a:r>
            <a:endParaRPr lang="en-GB" dirty="0" smtClean="0">
              <a:solidFill>
                <a:srgbClr val="C00000"/>
              </a:solidFill>
            </a:endParaRPr>
          </a:p>
          <a:p>
            <a:r>
              <a:rPr lang="en-GB" dirty="0" smtClean="0">
                <a:solidFill>
                  <a:srgbClr val="C00000"/>
                </a:solidFill>
              </a:rPr>
              <a:t>Professor</a:t>
            </a:r>
          </a:p>
          <a:p>
            <a:r>
              <a:rPr lang="en-GB" dirty="0" smtClean="0">
                <a:solidFill>
                  <a:srgbClr val="C00000"/>
                </a:solidFill>
              </a:rPr>
              <a:t>ETCE Department</a:t>
            </a:r>
            <a:endParaRPr lang="en-IN" dirty="0" smtClean="0">
              <a:solidFill>
                <a:srgbClr val="C00000"/>
              </a:solidFill>
            </a:endParaRPr>
          </a:p>
          <a:p>
            <a:endParaRPr lang="en-IN" dirty="0"/>
          </a:p>
        </p:txBody>
      </p:sp>
      <p:sp>
        <p:nvSpPr>
          <p:cNvPr id="4" name="Rectangle 4">
            <a:extLst>
              <a:ext uri="{FF2B5EF4-FFF2-40B4-BE49-F238E27FC236}">
                <a16:creationId xmlns:a16="http://schemas.microsoft.com/office/drawing/2014/main" xmlns="" id="{6267CC3E-EC1E-46E0-9E0F-27020BA348BD}"/>
              </a:ext>
            </a:extLst>
          </p:cNvPr>
          <p:cNvSpPr>
            <a:spLocks noGrp="1" noChangeArrowheads="1"/>
          </p:cNvSpPr>
          <p:nvPr>
            <p:ph type="ctrTitle"/>
          </p:nvPr>
        </p:nvSpPr>
        <p:spPr>
          <a:xfrm>
            <a:off x="371475" y="1900238"/>
            <a:ext cx="8458200" cy="1143000"/>
          </a:xfrm>
          <a:noFill/>
        </p:spPr>
        <p:txBody>
          <a:bodyPr>
            <a:normAutofit fontScale="90000"/>
          </a:bodyPr>
          <a:lstStyle/>
          <a:p>
            <a:r>
              <a:rPr lang="en-US" altLang="en-US" dirty="0"/>
              <a:t>Chapter 2:  Operating-System Services</a:t>
            </a:r>
          </a:p>
        </p:txBody>
      </p:sp>
    </p:spTree>
    <p:extLst>
      <p:ext uri="{BB962C8B-B14F-4D97-AF65-F5344CB8AC3E}">
        <p14:creationId xmlns:p14="http://schemas.microsoft.com/office/powerpoint/2010/main" val="363253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E02E63FB-6DD1-46DC-8471-F576D57E791A}"/>
              </a:ext>
            </a:extLst>
          </p:cNvPr>
          <p:cNvSpPr>
            <a:spLocks noGrp="1" noChangeArrowheads="1"/>
          </p:cNvSpPr>
          <p:nvPr>
            <p:ph type="title"/>
          </p:nvPr>
        </p:nvSpPr>
        <p:spPr>
          <a:xfrm>
            <a:off x="1036638" y="214313"/>
            <a:ext cx="7500937" cy="576262"/>
          </a:xfrm>
        </p:spPr>
        <p:txBody>
          <a:bodyPr/>
          <a:lstStyle/>
          <a:p>
            <a:pPr eaLnBrk="1" hangingPunct="1"/>
            <a:r>
              <a:rPr lang="en-US" altLang="en-US" sz="3000"/>
              <a:t>User Operating System Interface - GUI</a:t>
            </a:r>
          </a:p>
        </p:txBody>
      </p:sp>
      <p:sp>
        <p:nvSpPr>
          <p:cNvPr id="23555" name="Rectangle 3">
            <a:extLst>
              <a:ext uri="{FF2B5EF4-FFF2-40B4-BE49-F238E27FC236}">
                <a16:creationId xmlns="" xmlns:a16="http://schemas.microsoft.com/office/drawing/2014/main" id="{ED7BD939-320C-4E60-8319-6ADBC111D8E4}"/>
              </a:ext>
            </a:extLst>
          </p:cNvPr>
          <p:cNvSpPr>
            <a:spLocks noGrp="1" noChangeArrowheads="1"/>
          </p:cNvSpPr>
          <p:nvPr>
            <p:ph type="body" idx="1"/>
          </p:nvPr>
        </p:nvSpPr>
        <p:spPr>
          <a:xfrm>
            <a:off x="838200" y="1154113"/>
            <a:ext cx="7699375" cy="4530725"/>
          </a:xfrm>
        </p:spPr>
        <p:txBody>
          <a:bodyPr>
            <a:normAutofit fontScale="77500" lnSpcReduction="20000"/>
          </a:bodyPr>
          <a:lstStyle/>
          <a:p>
            <a:r>
              <a:rPr lang="en-US" altLang="en-US" dirty="0"/>
              <a:t>User-friendly </a:t>
            </a:r>
            <a:r>
              <a:rPr lang="en-US" altLang="en-US" b="1" dirty="0">
                <a:solidFill>
                  <a:srgbClr val="006699"/>
                </a:solidFill>
                <a:latin typeface="+mj-lt"/>
              </a:rPr>
              <a:t>desktop</a:t>
            </a:r>
            <a:r>
              <a:rPr lang="en-US" altLang="en-US" dirty="0"/>
              <a:t> metaphor interface</a:t>
            </a:r>
          </a:p>
          <a:p>
            <a:pPr lvl="1"/>
            <a:r>
              <a:rPr lang="en-US" altLang="en-US" dirty="0"/>
              <a:t>Usually mouse, keyboard, and monitor</a:t>
            </a:r>
          </a:p>
          <a:p>
            <a:pPr lvl="1"/>
            <a:r>
              <a:rPr lang="en-US" altLang="en-US" b="1" dirty="0">
                <a:solidFill>
                  <a:srgbClr val="006699"/>
                </a:solidFill>
                <a:latin typeface="+mj-lt"/>
              </a:rPr>
              <a:t>Icons</a:t>
            </a:r>
            <a:r>
              <a:rPr lang="en-US" altLang="en-US" dirty="0"/>
              <a:t> represent files, programs, actions, </a:t>
            </a:r>
            <a:r>
              <a:rPr lang="en-US" altLang="en-US" dirty="0" err="1"/>
              <a:t>etc</a:t>
            </a:r>
            <a:endParaRPr lang="en-US" altLang="en-US" dirty="0"/>
          </a:p>
          <a:p>
            <a:pPr lvl="1"/>
            <a:r>
              <a:rPr lang="en-US" altLang="en-US" dirty="0"/>
              <a:t>Various mouse buttons over objects in the interface cause various actions (provide information, options, execute function, open directory (known as a </a:t>
            </a:r>
            <a:r>
              <a:rPr lang="en-US" altLang="en-US" b="1" dirty="0">
                <a:solidFill>
                  <a:srgbClr val="006699"/>
                </a:solidFill>
                <a:latin typeface="+mj-lt"/>
              </a:rPr>
              <a:t>folder</a:t>
            </a:r>
            <a:r>
              <a:rPr lang="en-US" altLang="en-US" dirty="0"/>
              <a:t>)</a:t>
            </a:r>
          </a:p>
          <a:p>
            <a:pPr lvl="1"/>
            <a:r>
              <a:rPr lang="en-US" altLang="en-US" dirty="0"/>
              <a:t>Invented at Xerox PARC</a:t>
            </a:r>
          </a:p>
          <a:p>
            <a:r>
              <a:rPr lang="en-US" altLang="en-US" dirty="0"/>
              <a:t>Many systems now include both CLI and GUI interfaces</a:t>
            </a:r>
          </a:p>
          <a:p>
            <a:pPr lvl="1"/>
            <a:r>
              <a:rPr lang="en-US" altLang="en-US" dirty="0"/>
              <a:t>Microsoft Windows is GUI with CLI </a:t>
            </a:r>
            <a:r>
              <a:rPr lang="ja-JP" altLang="en-US" dirty="0"/>
              <a:t>“</a:t>
            </a:r>
            <a:r>
              <a:rPr lang="en-US" altLang="ja-JP" dirty="0"/>
              <a:t>command</a:t>
            </a:r>
            <a:r>
              <a:rPr lang="ja-JP" altLang="en-US" dirty="0"/>
              <a:t>”</a:t>
            </a:r>
            <a:r>
              <a:rPr lang="en-US" altLang="ja-JP" dirty="0"/>
              <a:t> shell</a:t>
            </a:r>
          </a:p>
          <a:p>
            <a:pPr lvl="1"/>
            <a:r>
              <a:rPr lang="en-US" altLang="en-US" dirty="0"/>
              <a:t>Apple Mac OS X is </a:t>
            </a:r>
            <a:r>
              <a:rPr lang="ja-JP" altLang="en-US" dirty="0"/>
              <a:t>“</a:t>
            </a:r>
            <a:r>
              <a:rPr lang="en-US" altLang="ja-JP" dirty="0"/>
              <a:t>Aqua</a:t>
            </a:r>
            <a:r>
              <a:rPr lang="ja-JP" altLang="en-US" dirty="0"/>
              <a:t>”</a:t>
            </a:r>
            <a:r>
              <a:rPr lang="en-US" altLang="ja-JP" dirty="0"/>
              <a:t> GUI interface with UNIX kernel underneath and shells available</a:t>
            </a:r>
          </a:p>
          <a:p>
            <a:pPr lvl="1"/>
            <a:r>
              <a:rPr lang="en-US" altLang="en-US" dirty="0"/>
              <a:t>Unix and Linux have CLI with optional GUI interfaces (CDE, KDE, GNOME)</a:t>
            </a:r>
          </a:p>
          <a:p>
            <a:pPr lvl="1"/>
            <a:endParaRPr lang="en-US" altLang="en-US" dirty="0"/>
          </a:p>
        </p:txBody>
      </p:sp>
    </p:spTree>
    <p:extLst>
      <p:ext uri="{BB962C8B-B14F-4D97-AF65-F5344CB8AC3E}">
        <p14:creationId xmlns:p14="http://schemas.microsoft.com/office/powerpoint/2010/main" val="377502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 xmlns:a16="http://schemas.microsoft.com/office/drawing/2014/main" id="{1E085D8E-E398-4442-A204-AD137376EA7E}"/>
              </a:ext>
            </a:extLst>
          </p:cNvPr>
          <p:cNvSpPr>
            <a:spLocks noGrp="1" noChangeArrowheads="1"/>
          </p:cNvSpPr>
          <p:nvPr>
            <p:ph type="title"/>
          </p:nvPr>
        </p:nvSpPr>
        <p:spPr>
          <a:xfrm>
            <a:off x="822325" y="228600"/>
            <a:ext cx="7715250" cy="576263"/>
          </a:xfrm>
        </p:spPr>
        <p:txBody>
          <a:bodyPr>
            <a:normAutofit fontScale="90000"/>
          </a:bodyPr>
          <a:lstStyle/>
          <a:p>
            <a:pPr eaLnBrk="1" hangingPunct="1"/>
            <a:r>
              <a:rPr lang="en-US" altLang="en-US" dirty="0"/>
              <a:t>Touchscreen Interfaces</a:t>
            </a:r>
          </a:p>
        </p:txBody>
      </p:sp>
      <p:sp>
        <p:nvSpPr>
          <p:cNvPr id="11267" name="Rectangle 3">
            <a:extLst>
              <a:ext uri="{FF2B5EF4-FFF2-40B4-BE49-F238E27FC236}">
                <a16:creationId xmlns="" xmlns:a16="http://schemas.microsoft.com/office/drawing/2014/main" id="{2E55E5F6-E4A2-477B-85A4-04481952138B}"/>
              </a:ext>
            </a:extLst>
          </p:cNvPr>
          <p:cNvSpPr>
            <a:spLocks noGrp="1" noChangeArrowheads="1"/>
          </p:cNvSpPr>
          <p:nvPr>
            <p:ph type="body" idx="1"/>
          </p:nvPr>
        </p:nvSpPr>
        <p:spPr>
          <a:xfrm>
            <a:off x="806450" y="1233488"/>
            <a:ext cx="4121150" cy="4530725"/>
          </a:xfrm>
        </p:spPr>
        <p:txBody>
          <a:bodyPr/>
          <a:lstStyle/>
          <a:p>
            <a:pPr>
              <a:defRPr/>
            </a:pPr>
            <a:r>
              <a:rPr lang="en-US" dirty="0">
                <a:ea typeface="ＭＳ Ｐゴシック" charset="-128"/>
              </a:rPr>
              <a:t>Touchscreen devices require new interfaces</a:t>
            </a:r>
          </a:p>
          <a:p>
            <a:pPr lvl="1">
              <a:defRPr/>
            </a:pPr>
            <a:r>
              <a:rPr lang="en-US" sz="1600" dirty="0">
                <a:ea typeface="ＭＳ Ｐゴシック" charset="-128"/>
              </a:rPr>
              <a:t>Mouse not possible or not desired</a:t>
            </a:r>
          </a:p>
          <a:p>
            <a:pPr lvl="1">
              <a:defRPr/>
            </a:pPr>
            <a:r>
              <a:rPr lang="en-US" sz="1600" dirty="0">
                <a:ea typeface="ＭＳ Ｐゴシック" charset="-128"/>
              </a:rPr>
              <a:t>Actions and selection based on gestures</a:t>
            </a:r>
          </a:p>
          <a:p>
            <a:pPr lvl="1">
              <a:defRPr/>
            </a:pPr>
            <a:r>
              <a:rPr lang="en-US" sz="1600" dirty="0">
                <a:ea typeface="ＭＳ Ｐゴシック" charset="-128"/>
              </a:rPr>
              <a:t>Virtual keyboard for text entry</a:t>
            </a:r>
          </a:p>
          <a:p>
            <a:pPr>
              <a:defRPr/>
            </a:pPr>
            <a:r>
              <a:rPr lang="en-US" sz="1600" dirty="0">
                <a:ea typeface="ＭＳ Ｐゴシック" charset="-128"/>
              </a:rPr>
              <a:t>Voice commands</a:t>
            </a:r>
          </a:p>
          <a:p>
            <a:pPr marL="0" indent="0">
              <a:buFont typeface="Monotype Sorts" charset="0"/>
              <a:buNone/>
              <a:defRPr/>
            </a:pPr>
            <a:endParaRPr lang="en-US" dirty="0">
              <a:ea typeface="ＭＳ Ｐゴシック" charset="0"/>
            </a:endParaRPr>
          </a:p>
          <a:p>
            <a:pPr lvl="1">
              <a:buFont typeface="Monotype Sorts" charset="0"/>
              <a:buChar char="l"/>
              <a:defRPr/>
            </a:pPr>
            <a:endParaRPr lang="en-US" dirty="0">
              <a:ea typeface="ＭＳ Ｐゴシック" charset="0"/>
            </a:endParaRPr>
          </a:p>
        </p:txBody>
      </p:sp>
      <p:pic>
        <p:nvPicPr>
          <p:cNvPr id="25604" name="Picture 2">
            <a:extLst>
              <a:ext uri="{FF2B5EF4-FFF2-40B4-BE49-F238E27FC236}">
                <a16:creationId xmlns="" xmlns:a16="http://schemas.microsoft.com/office/drawing/2014/main" id="{CCAA7F76-25AE-454A-9EE9-98408A6110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850" y="1152525"/>
            <a:ext cx="2767013"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9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551A60BE-6FD2-4F4A-A1E6-2481BBFE0FAD}"/>
              </a:ext>
            </a:extLst>
          </p:cNvPr>
          <p:cNvSpPr>
            <a:spLocks noGrp="1" noChangeArrowheads="1"/>
          </p:cNvSpPr>
          <p:nvPr>
            <p:ph type="title"/>
          </p:nvPr>
        </p:nvSpPr>
        <p:spPr>
          <a:xfrm>
            <a:off x="457200" y="227013"/>
            <a:ext cx="8113713" cy="576262"/>
          </a:xfrm>
        </p:spPr>
        <p:txBody>
          <a:bodyPr>
            <a:normAutofit fontScale="90000"/>
          </a:bodyPr>
          <a:lstStyle/>
          <a:p>
            <a:pPr eaLnBrk="1" hangingPunct="1"/>
            <a:r>
              <a:rPr lang="en-US" altLang="en-US"/>
              <a:t>The Mac OS X GUI</a:t>
            </a:r>
          </a:p>
        </p:txBody>
      </p:sp>
      <p:pic>
        <p:nvPicPr>
          <p:cNvPr id="27651" name="Picture 2">
            <a:extLst>
              <a:ext uri="{FF2B5EF4-FFF2-40B4-BE49-F238E27FC236}">
                <a16:creationId xmlns="" xmlns:a16="http://schemas.microsoft.com/office/drawing/2014/main" id="{B0B2C641-FBF3-4549-BC82-4C37E0EC98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088" y="1279525"/>
            <a:ext cx="8113712"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78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4B842699-2411-46DA-9E86-71B3FFE9F00D}"/>
              </a:ext>
            </a:extLst>
          </p:cNvPr>
          <p:cNvSpPr>
            <a:spLocks noGrp="1" noChangeArrowheads="1"/>
          </p:cNvSpPr>
          <p:nvPr>
            <p:ph type="title"/>
          </p:nvPr>
        </p:nvSpPr>
        <p:spPr>
          <a:xfrm>
            <a:off x="457200" y="220663"/>
            <a:ext cx="8061325" cy="576262"/>
          </a:xfrm>
        </p:spPr>
        <p:txBody>
          <a:bodyPr>
            <a:normAutofit fontScale="90000"/>
          </a:bodyPr>
          <a:lstStyle/>
          <a:p>
            <a:pPr eaLnBrk="1" hangingPunct="1"/>
            <a:r>
              <a:rPr lang="en-US" altLang="en-US"/>
              <a:t>System Calls</a:t>
            </a:r>
          </a:p>
        </p:txBody>
      </p:sp>
      <p:sp>
        <p:nvSpPr>
          <p:cNvPr id="29699" name="Rectangle 3">
            <a:extLst>
              <a:ext uri="{FF2B5EF4-FFF2-40B4-BE49-F238E27FC236}">
                <a16:creationId xmlns="" xmlns:a16="http://schemas.microsoft.com/office/drawing/2014/main" id="{A2749591-DE3A-4DDD-A1C5-F25581574507}"/>
              </a:ext>
            </a:extLst>
          </p:cNvPr>
          <p:cNvSpPr>
            <a:spLocks noGrp="1" noChangeArrowheads="1"/>
          </p:cNvSpPr>
          <p:nvPr>
            <p:ph type="body" idx="1"/>
          </p:nvPr>
        </p:nvSpPr>
        <p:spPr>
          <a:xfrm>
            <a:off x="839788" y="1385888"/>
            <a:ext cx="7678737" cy="2646362"/>
          </a:xfrm>
        </p:spPr>
        <p:txBody>
          <a:bodyPr>
            <a:normAutofit fontScale="70000" lnSpcReduction="20000"/>
          </a:bodyPr>
          <a:lstStyle/>
          <a:p>
            <a:pPr>
              <a:lnSpc>
                <a:spcPct val="90000"/>
              </a:lnSpc>
            </a:pPr>
            <a:r>
              <a:rPr lang="en-US" altLang="en-US" dirty="0"/>
              <a:t>Programming interface to the services provided by the OS</a:t>
            </a:r>
            <a:endParaRPr lang="en-US" altLang="en-US" sz="800" dirty="0"/>
          </a:p>
          <a:p>
            <a:pPr>
              <a:lnSpc>
                <a:spcPct val="90000"/>
              </a:lnSpc>
            </a:pPr>
            <a:r>
              <a:rPr lang="en-US" altLang="en-US" dirty="0"/>
              <a:t>Typically written in a high-level language (C or C++)</a:t>
            </a:r>
            <a:endParaRPr lang="en-US" altLang="en-US" sz="800" dirty="0"/>
          </a:p>
          <a:p>
            <a:pPr>
              <a:lnSpc>
                <a:spcPct val="90000"/>
              </a:lnSpc>
            </a:pPr>
            <a:r>
              <a:rPr lang="en-US" altLang="en-US" dirty="0"/>
              <a:t>Mostly accessed by programs via a high-level </a:t>
            </a:r>
            <a:r>
              <a:rPr lang="en-US" altLang="en-US" b="1" dirty="0">
                <a:solidFill>
                  <a:srgbClr val="006699"/>
                </a:solidFill>
                <a:latin typeface="+mj-lt"/>
              </a:rPr>
              <a:t>Application</a:t>
            </a:r>
            <a:r>
              <a:rPr lang="en-US" altLang="en-US" b="1" dirty="0">
                <a:solidFill>
                  <a:srgbClr val="3366FF"/>
                </a:solidFill>
              </a:rPr>
              <a:t> </a:t>
            </a:r>
            <a:r>
              <a:rPr lang="en-US" altLang="en-US" b="1" dirty="0">
                <a:solidFill>
                  <a:srgbClr val="006699"/>
                </a:solidFill>
                <a:latin typeface="+mj-lt"/>
              </a:rPr>
              <a:t>Programming</a:t>
            </a:r>
            <a:r>
              <a:rPr lang="en-US" altLang="en-US" b="1" dirty="0">
                <a:solidFill>
                  <a:srgbClr val="3366FF"/>
                </a:solidFill>
              </a:rPr>
              <a:t> </a:t>
            </a:r>
            <a:r>
              <a:rPr lang="en-US" altLang="en-US" b="1" dirty="0">
                <a:solidFill>
                  <a:srgbClr val="006699"/>
                </a:solidFill>
                <a:latin typeface="+mj-lt"/>
              </a:rPr>
              <a:t>Interface</a:t>
            </a:r>
            <a:r>
              <a:rPr lang="en-US" altLang="en-US" b="1" dirty="0">
                <a:solidFill>
                  <a:srgbClr val="3366FF"/>
                </a:solidFill>
              </a:rPr>
              <a:t> </a:t>
            </a:r>
            <a:r>
              <a:rPr lang="en-US" altLang="en-US" dirty="0">
                <a:solidFill>
                  <a:srgbClr val="000000"/>
                </a:solidFill>
              </a:rPr>
              <a:t>(</a:t>
            </a:r>
            <a:r>
              <a:rPr lang="en-US" altLang="en-US" b="1" dirty="0">
                <a:solidFill>
                  <a:srgbClr val="006699"/>
                </a:solidFill>
                <a:latin typeface="+mj-lt"/>
              </a:rPr>
              <a:t>API</a:t>
            </a:r>
            <a:r>
              <a:rPr lang="en-US" altLang="en-US" dirty="0">
                <a:solidFill>
                  <a:srgbClr val="000000"/>
                </a:solidFill>
              </a:rPr>
              <a:t>)</a:t>
            </a:r>
            <a:r>
              <a:rPr lang="en-US" altLang="en-US" dirty="0">
                <a:solidFill>
                  <a:srgbClr val="3366FF"/>
                </a:solidFill>
              </a:rPr>
              <a:t> </a:t>
            </a:r>
            <a:r>
              <a:rPr lang="en-US" altLang="en-US" dirty="0"/>
              <a:t>rather than direct system call use</a:t>
            </a:r>
            <a:endParaRPr lang="en-US" altLang="en-US" sz="800" dirty="0"/>
          </a:p>
          <a:p>
            <a:pPr>
              <a:lnSpc>
                <a:spcPct val="90000"/>
              </a:lnSpc>
            </a:pPr>
            <a:r>
              <a:rPr lang="en-US" altLang="en-US" dirty="0"/>
              <a:t>Three most common APIs are Win32 API for Windows, POSIX API for POSIX-based systems (including virtually all versions of UNIX, Linux, and Mac OS X), and Java API for the Java virtual machine (JVM)</a:t>
            </a:r>
          </a:p>
        </p:txBody>
      </p:sp>
      <p:sp>
        <p:nvSpPr>
          <p:cNvPr id="15364" name="Rectangle 4">
            <a:extLst>
              <a:ext uri="{FF2B5EF4-FFF2-40B4-BE49-F238E27FC236}">
                <a16:creationId xmlns="" xmlns:a16="http://schemas.microsoft.com/office/drawing/2014/main" id="{55144004-C2FB-40D0-9742-3DE46A26D5AF}"/>
              </a:ext>
            </a:extLst>
          </p:cNvPr>
          <p:cNvSpPr>
            <a:spLocks noChangeArrowheads="1"/>
          </p:cNvSpPr>
          <p:nvPr/>
        </p:nvSpPr>
        <p:spPr bwMode="auto">
          <a:xfrm>
            <a:off x="942975" y="3624263"/>
            <a:ext cx="7181850" cy="590550"/>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nSpc>
                <a:spcPct val="90000"/>
              </a:lnSpc>
              <a:buFont typeface="Monotype Sorts" pitchFamily="2" charset="2"/>
              <a:buNone/>
              <a:defRPr/>
            </a:pPr>
            <a:r>
              <a:rPr kumimoji="1" lang="en-US" altLang="en-US" dirty="0">
                <a:latin typeface="+mn-lt"/>
              </a:rPr>
              <a:t>Note that the system-call names used throughout this text are generic</a:t>
            </a:r>
          </a:p>
        </p:txBody>
      </p:sp>
    </p:spTree>
    <p:extLst>
      <p:ext uri="{BB962C8B-B14F-4D97-AF65-F5344CB8AC3E}">
        <p14:creationId xmlns:p14="http://schemas.microsoft.com/office/powerpoint/2010/main" val="71221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0C14F633-D8B3-443E-B572-5804D4ED778B}"/>
              </a:ext>
            </a:extLst>
          </p:cNvPr>
          <p:cNvSpPr>
            <a:spLocks noGrp="1" noChangeArrowheads="1"/>
          </p:cNvSpPr>
          <p:nvPr>
            <p:ph type="title"/>
          </p:nvPr>
        </p:nvSpPr>
        <p:spPr>
          <a:xfrm>
            <a:off x="457200" y="214313"/>
            <a:ext cx="8077200" cy="576262"/>
          </a:xfrm>
        </p:spPr>
        <p:txBody>
          <a:bodyPr>
            <a:normAutofit fontScale="90000"/>
          </a:bodyPr>
          <a:lstStyle/>
          <a:p>
            <a:pPr eaLnBrk="1" hangingPunct="1"/>
            <a:r>
              <a:rPr lang="en-US" altLang="en-US"/>
              <a:t>Example of System Calls</a:t>
            </a:r>
          </a:p>
        </p:txBody>
      </p:sp>
      <p:sp>
        <p:nvSpPr>
          <p:cNvPr id="31747" name="Rectangle 5">
            <a:extLst>
              <a:ext uri="{FF2B5EF4-FFF2-40B4-BE49-F238E27FC236}">
                <a16:creationId xmlns="" xmlns:a16="http://schemas.microsoft.com/office/drawing/2014/main" id="{538ABAD4-459A-43EE-99FF-36E56E65895E}"/>
              </a:ext>
            </a:extLst>
          </p:cNvPr>
          <p:cNvSpPr>
            <a:spLocks noGrp="1" noChangeArrowheads="1"/>
          </p:cNvSpPr>
          <p:nvPr>
            <p:ph type="body" idx="1"/>
          </p:nvPr>
        </p:nvSpPr>
        <p:spPr>
          <a:xfrm>
            <a:off x="736228" y="980728"/>
            <a:ext cx="7704137" cy="4530725"/>
          </a:xfrm>
        </p:spPr>
        <p:txBody>
          <a:bodyPr/>
          <a:lstStyle/>
          <a:p>
            <a:r>
              <a:rPr lang="en-US" altLang="en-US" dirty="0"/>
              <a:t>System call sequence to copy the contents of one file to another file</a:t>
            </a:r>
          </a:p>
        </p:txBody>
      </p:sp>
      <p:pic>
        <p:nvPicPr>
          <p:cNvPr id="31748" name="Picture 5">
            <a:extLst>
              <a:ext uri="{FF2B5EF4-FFF2-40B4-BE49-F238E27FC236}">
                <a16:creationId xmlns="" xmlns:a16="http://schemas.microsoft.com/office/drawing/2014/main" id="{AAE1048A-764C-48F0-A738-BA0A29DCB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88840"/>
            <a:ext cx="59372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C84E76C4-FCC0-48D3-9013-1569EF2B2703}"/>
              </a:ext>
            </a:extLst>
          </p:cNvPr>
          <p:cNvSpPr>
            <a:spLocks noGrp="1" noChangeArrowheads="1"/>
          </p:cNvSpPr>
          <p:nvPr>
            <p:ph type="title"/>
          </p:nvPr>
        </p:nvSpPr>
        <p:spPr>
          <a:xfrm>
            <a:off x="467544" y="116632"/>
            <a:ext cx="8042275" cy="576262"/>
          </a:xfrm>
        </p:spPr>
        <p:txBody>
          <a:bodyPr>
            <a:normAutofit fontScale="90000"/>
          </a:bodyPr>
          <a:lstStyle/>
          <a:p>
            <a:pPr eaLnBrk="1" hangingPunct="1"/>
            <a:r>
              <a:rPr lang="en-US" altLang="en-US" dirty="0"/>
              <a:t>Example of Standard API</a:t>
            </a:r>
          </a:p>
        </p:txBody>
      </p:sp>
      <p:pic>
        <p:nvPicPr>
          <p:cNvPr id="33795" name="Picture 2">
            <a:extLst>
              <a:ext uri="{FF2B5EF4-FFF2-40B4-BE49-F238E27FC236}">
                <a16:creationId xmlns="" xmlns:a16="http://schemas.microsoft.com/office/drawing/2014/main" id="{03F4BF88-895B-4F86-8811-FEB2E93B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36712"/>
            <a:ext cx="527685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14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5BE3AADB-0F3C-4172-8054-CC2DDF7474EF}"/>
              </a:ext>
            </a:extLst>
          </p:cNvPr>
          <p:cNvSpPr>
            <a:spLocks noGrp="1" noChangeArrowheads="1"/>
          </p:cNvSpPr>
          <p:nvPr>
            <p:ph type="title"/>
          </p:nvPr>
        </p:nvSpPr>
        <p:spPr>
          <a:xfrm>
            <a:off x="473075" y="217488"/>
            <a:ext cx="7989888" cy="576262"/>
          </a:xfrm>
        </p:spPr>
        <p:txBody>
          <a:bodyPr>
            <a:normAutofit fontScale="90000"/>
          </a:bodyPr>
          <a:lstStyle/>
          <a:p>
            <a:pPr eaLnBrk="1" hangingPunct="1"/>
            <a:r>
              <a:rPr lang="en-US" altLang="en-US"/>
              <a:t>System Call Implementation</a:t>
            </a:r>
          </a:p>
        </p:txBody>
      </p:sp>
      <p:sp>
        <p:nvSpPr>
          <p:cNvPr id="35843" name="Rectangle 3">
            <a:extLst>
              <a:ext uri="{FF2B5EF4-FFF2-40B4-BE49-F238E27FC236}">
                <a16:creationId xmlns="" xmlns:a16="http://schemas.microsoft.com/office/drawing/2014/main" id="{17C2873A-43D0-43EF-AF6C-1C08F6944807}"/>
              </a:ext>
            </a:extLst>
          </p:cNvPr>
          <p:cNvSpPr>
            <a:spLocks noGrp="1" noChangeArrowheads="1"/>
          </p:cNvSpPr>
          <p:nvPr>
            <p:ph type="body" idx="1"/>
          </p:nvPr>
        </p:nvSpPr>
        <p:spPr>
          <a:xfrm>
            <a:off x="830263" y="1233488"/>
            <a:ext cx="7632700" cy="4530725"/>
          </a:xfrm>
        </p:spPr>
        <p:txBody>
          <a:bodyPr>
            <a:normAutofit fontScale="77500" lnSpcReduction="20000"/>
          </a:bodyPr>
          <a:lstStyle/>
          <a:p>
            <a:r>
              <a:rPr lang="en-US" altLang="en-US" dirty="0"/>
              <a:t>Typically, a number is  associated with each system call</a:t>
            </a:r>
          </a:p>
          <a:p>
            <a:pPr lvl="1"/>
            <a:r>
              <a:rPr lang="en-US" altLang="en-US" b="1" dirty="0">
                <a:solidFill>
                  <a:srgbClr val="006699"/>
                </a:solidFill>
                <a:latin typeface="+mj-lt"/>
              </a:rPr>
              <a:t>System-call</a:t>
            </a:r>
            <a:r>
              <a:rPr lang="en-US" altLang="en-US" b="1" dirty="0">
                <a:solidFill>
                  <a:srgbClr val="3366FF"/>
                </a:solidFill>
              </a:rPr>
              <a:t> </a:t>
            </a:r>
            <a:r>
              <a:rPr lang="en-US" altLang="en-US" b="1" dirty="0">
                <a:solidFill>
                  <a:srgbClr val="006699"/>
                </a:solidFill>
                <a:latin typeface="+mj-lt"/>
              </a:rPr>
              <a:t>interface</a:t>
            </a:r>
            <a:r>
              <a:rPr lang="en-US" altLang="en-US" b="1" dirty="0">
                <a:solidFill>
                  <a:srgbClr val="3366FF"/>
                </a:solidFill>
              </a:rPr>
              <a:t> </a:t>
            </a:r>
            <a:r>
              <a:rPr lang="en-US" altLang="en-US" dirty="0"/>
              <a:t>maintains a table indexed according to these numbers</a:t>
            </a:r>
            <a:endParaRPr lang="en-US" altLang="en-US" sz="800" dirty="0"/>
          </a:p>
          <a:p>
            <a:r>
              <a:rPr lang="en-US" altLang="en-US" dirty="0"/>
              <a:t>The system call interface invokes  the intended system call in OS kernel and returns status of the system call and any return values</a:t>
            </a:r>
            <a:endParaRPr lang="en-US" altLang="en-US" sz="800" dirty="0"/>
          </a:p>
          <a:p>
            <a:r>
              <a:rPr lang="en-US" altLang="en-US" dirty="0"/>
              <a:t>The caller need know nothing about how the system call is implemented</a:t>
            </a:r>
          </a:p>
          <a:p>
            <a:pPr lvl="1"/>
            <a:r>
              <a:rPr lang="en-US" altLang="en-US" dirty="0"/>
              <a:t>Just needs to obey API and understand what OS will do as a result call</a:t>
            </a:r>
          </a:p>
          <a:p>
            <a:pPr lvl="1"/>
            <a:r>
              <a:rPr lang="en-US" altLang="en-US" dirty="0"/>
              <a:t>Most details of  OS interface hidden from programmer by API  </a:t>
            </a:r>
          </a:p>
          <a:p>
            <a:pPr lvl="2"/>
            <a:r>
              <a:rPr lang="en-US" altLang="en-US" dirty="0"/>
              <a:t>Managed by run-time support library (set of functions built into libraries included with compiler)</a:t>
            </a:r>
          </a:p>
        </p:txBody>
      </p:sp>
    </p:spTree>
    <p:extLst>
      <p:ext uri="{BB962C8B-B14F-4D97-AF65-F5344CB8AC3E}">
        <p14:creationId xmlns:p14="http://schemas.microsoft.com/office/powerpoint/2010/main" val="106720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1699CD33-3BF1-41C4-ABEC-D6F4D3F643A9}"/>
              </a:ext>
            </a:extLst>
          </p:cNvPr>
          <p:cNvSpPr>
            <a:spLocks noGrp="1" noChangeArrowheads="1"/>
          </p:cNvSpPr>
          <p:nvPr>
            <p:ph type="title"/>
          </p:nvPr>
        </p:nvSpPr>
        <p:spPr>
          <a:xfrm>
            <a:off x="920750" y="211138"/>
            <a:ext cx="7840663" cy="576262"/>
          </a:xfrm>
        </p:spPr>
        <p:txBody>
          <a:bodyPr>
            <a:normAutofit fontScale="90000"/>
          </a:bodyPr>
          <a:lstStyle/>
          <a:p>
            <a:pPr eaLnBrk="1" hangingPunct="1"/>
            <a:r>
              <a:rPr lang="en-US" altLang="en-US"/>
              <a:t>API – System Call – OS Relationship</a:t>
            </a:r>
          </a:p>
        </p:txBody>
      </p:sp>
      <p:pic>
        <p:nvPicPr>
          <p:cNvPr id="37891" name="Picture 2">
            <a:extLst>
              <a:ext uri="{FF2B5EF4-FFF2-40B4-BE49-F238E27FC236}">
                <a16:creationId xmlns="" xmlns:a16="http://schemas.microsoft.com/office/drawing/2014/main" id="{B2409951-BBCF-4A1C-8570-76F67408B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325" y="1217613"/>
            <a:ext cx="7559675"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28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4E227535-43B6-4813-B8B2-3BC580705F91}"/>
              </a:ext>
            </a:extLst>
          </p:cNvPr>
          <p:cNvSpPr>
            <a:spLocks noGrp="1" noChangeArrowheads="1"/>
          </p:cNvSpPr>
          <p:nvPr>
            <p:ph type="title"/>
          </p:nvPr>
        </p:nvSpPr>
        <p:spPr>
          <a:xfrm>
            <a:off x="879475" y="217488"/>
            <a:ext cx="7704138" cy="576262"/>
          </a:xfrm>
        </p:spPr>
        <p:txBody>
          <a:bodyPr>
            <a:normAutofit fontScale="90000"/>
          </a:bodyPr>
          <a:lstStyle/>
          <a:p>
            <a:pPr eaLnBrk="1" hangingPunct="1"/>
            <a:r>
              <a:rPr lang="en-US" altLang="en-US"/>
              <a:t>System Call Parameter Passing</a:t>
            </a:r>
          </a:p>
        </p:txBody>
      </p:sp>
      <p:sp>
        <p:nvSpPr>
          <p:cNvPr id="39939" name="Rectangle 3">
            <a:extLst>
              <a:ext uri="{FF2B5EF4-FFF2-40B4-BE49-F238E27FC236}">
                <a16:creationId xmlns="" xmlns:a16="http://schemas.microsoft.com/office/drawing/2014/main" id="{4769B199-F416-4325-B349-7CDA49598C2F}"/>
              </a:ext>
            </a:extLst>
          </p:cNvPr>
          <p:cNvSpPr>
            <a:spLocks noGrp="1" noChangeArrowheads="1"/>
          </p:cNvSpPr>
          <p:nvPr>
            <p:ph type="body" idx="1"/>
          </p:nvPr>
        </p:nvSpPr>
        <p:spPr>
          <a:xfrm>
            <a:off x="806450" y="1233488"/>
            <a:ext cx="7704138" cy="4530725"/>
          </a:xfrm>
        </p:spPr>
        <p:txBody>
          <a:bodyPr>
            <a:normAutofit fontScale="77500" lnSpcReduction="20000"/>
          </a:bodyPr>
          <a:lstStyle/>
          <a:p>
            <a:pPr>
              <a:lnSpc>
                <a:spcPct val="90000"/>
              </a:lnSpc>
            </a:pPr>
            <a:r>
              <a:rPr lang="en-US" altLang="en-US" dirty="0"/>
              <a:t>Often, more information is required than simply identity of desired system call</a:t>
            </a:r>
          </a:p>
          <a:p>
            <a:pPr lvl="1">
              <a:lnSpc>
                <a:spcPct val="90000"/>
              </a:lnSpc>
            </a:pPr>
            <a:r>
              <a:rPr lang="en-US" altLang="en-US" dirty="0"/>
              <a:t>Exact type and amount of information vary according to OS and call</a:t>
            </a:r>
            <a:endParaRPr lang="en-US" altLang="en-US" sz="900" dirty="0"/>
          </a:p>
          <a:p>
            <a:pPr>
              <a:lnSpc>
                <a:spcPct val="90000"/>
              </a:lnSpc>
            </a:pPr>
            <a:r>
              <a:rPr lang="en-US" altLang="en-US" dirty="0"/>
              <a:t>Three general methods used to pass parameters to the OS</a:t>
            </a:r>
          </a:p>
          <a:p>
            <a:pPr lvl="1">
              <a:lnSpc>
                <a:spcPct val="90000"/>
              </a:lnSpc>
            </a:pPr>
            <a:r>
              <a:rPr lang="en-US" altLang="en-US" dirty="0"/>
              <a:t>Simplest:  pass the parameters in registers</a:t>
            </a:r>
          </a:p>
          <a:p>
            <a:pPr lvl="2">
              <a:lnSpc>
                <a:spcPct val="90000"/>
              </a:lnSpc>
            </a:pPr>
            <a:r>
              <a:rPr lang="en-US" altLang="en-US" dirty="0"/>
              <a:t> In some cases, may be more parameters than registers</a:t>
            </a:r>
          </a:p>
          <a:p>
            <a:pPr lvl="1">
              <a:lnSpc>
                <a:spcPct val="90000"/>
              </a:lnSpc>
            </a:pPr>
            <a:r>
              <a:rPr lang="en-US" altLang="en-US" dirty="0"/>
              <a:t>Parameters stored in a block</a:t>
            </a:r>
            <a:r>
              <a:rPr lang="en-US" altLang="en-US" i="1" dirty="0"/>
              <a:t>, </a:t>
            </a:r>
            <a:r>
              <a:rPr lang="en-US" altLang="en-US" dirty="0"/>
              <a:t>or table, in memory, and address of block passed as a parameter in a register </a:t>
            </a:r>
          </a:p>
          <a:p>
            <a:pPr lvl="2">
              <a:lnSpc>
                <a:spcPct val="90000"/>
              </a:lnSpc>
            </a:pPr>
            <a:r>
              <a:rPr lang="en-US" altLang="en-US" dirty="0"/>
              <a:t>This approach taken by Linux and Solaris</a:t>
            </a:r>
          </a:p>
          <a:p>
            <a:pPr lvl="1">
              <a:lnSpc>
                <a:spcPct val="90000"/>
              </a:lnSpc>
            </a:pPr>
            <a:r>
              <a:rPr lang="en-US" altLang="en-US" dirty="0"/>
              <a:t>Parameters placed, or </a:t>
            </a:r>
            <a:r>
              <a:rPr lang="en-US" altLang="en-US" b="1" dirty="0">
                <a:solidFill>
                  <a:srgbClr val="006699"/>
                </a:solidFill>
                <a:latin typeface="+mj-lt"/>
              </a:rPr>
              <a:t>pushed</a:t>
            </a:r>
            <a:r>
              <a:rPr lang="en-US" altLang="en-US" i="1" dirty="0"/>
              <a:t>, </a:t>
            </a:r>
            <a:r>
              <a:rPr lang="en-US" altLang="en-US" dirty="0"/>
              <a:t>onto the </a:t>
            </a:r>
            <a:r>
              <a:rPr lang="en-US" altLang="en-US" b="1" dirty="0">
                <a:solidFill>
                  <a:srgbClr val="006699"/>
                </a:solidFill>
                <a:latin typeface="+mj-lt"/>
              </a:rPr>
              <a:t>stack</a:t>
            </a:r>
            <a:r>
              <a:rPr lang="en-US" altLang="en-US" i="1" dirty="0"/>
              <a:t> </a:t>
            </a:r>
            <a:r>
              <a:rPr lang="en-US" altLang="en-US" dirty="0"/>
              <a:t>by the program and </a:t>
            </a:r>
            <a:r>
              <a:rPr lang="en-US" altLang="en-US" b="1" dirty="0">
                <a:solidFill>
                  <a:srgbClr val="006699"/>
                </a:solidFill>
                <a:latin typeface="+mj-lt"/>
              </a:rPr>
              <a:t>popped</a:t>
            </a:r>
            <a:r>
              <a:rPr lang="en-US" altLang="en-US" i="1" dirty="0"/>
              <a:t> </a:t>
            </a:r>
            <a:r>
              <a:rPr lang="en-US" altLang="en-US" dirty="0"/>
              <a:t>off the stack by the operating system</a:t>
            </a:r>
          </a:p>
          <a:p>
            <a:pPr lvl="1">
              <a:lnSpc>
                <a:spcPct val="90000"/>
              </a:lnSpc>
            </a:pPr>
            <a:r>
              <a:rPr lang="en-US" altLang="en-US" dirty="0"/>
              <a:t>Block and stack methods do not limit the number or length of parameters being passed</a:t>
            </a:r>
          </a:p>
          <a:p>
            <a:pPr lvl="1">
              <a:lnSpc>
                <a:spcPct val="90000"/>
              </a:lnSpc>
            </a:pPr>
            <a:endParaRPr lang="en-US" altLang="en-US" dirty="0"/>
          </a:p>
        </p:txBody>
      </p:sp>
    </p:spTree>
    <p:extLst>
      <p:ext uri="{BB962C8B-B14F-4D97-AF65-F5344CB8AC3E}">
        <p14:creationId xmlns:p14="http://schemas.microsoft.com/office/powerpoint/2010/main" val="130969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091C706E-593F-465E-8A89-60A10A2A9377}"/>
              </a:ext>
            </a:extLst>
          </p:cNvPr>
          <p:cNvSpPr>
            <a:spLocks noGrp="1" noChangeArrowheads="1"/>
          </p:cNvSpPr>
          <p:nvPr>
            <p:ph type="title"/>
          </p:nvPr>
        </p:nvSpPr>
        <p:spPr>
          <a:xfrm>
            <a:off x="457200" y="207963"/>
            <a:ext cx="8089900" cy="576262"/>
          </a:xfrm>
        </p:spPr>
        <p:txBody>
          <a:bodyPr>
            <a:normAutofit fontScale="90000"/>
          </a:bodyPr>
          <a:lstStyle/>
          <a:p>
            <a:pPr eaLnBrk="1" hangingPunct="1"/>
            <a:r>
              <a:rPr lang="en-US" altLang="en-US"/>
              <a:t>Parameter Passing via Table</a:t>
            </a:r>
          </a:p>
        </p:txBody>
      </p:sp>
      <p:pic>
        <p:nvPicPr>
          <p:cNvPr id="41987" name="Picture 2">
            <a:extLst>
              <a:ext uri="{FF2B5EF4-FFF2-40B4-BE49-F238E27FC236}">
                <a16:creationId xmlns="" xmlns:a16="http://schemas.microsoft.com/office/drawing/2014/main" id="{DF782059-8E55-48AA-A75F-C88C6177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643063"/>
            <a:ext cx="7831137"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51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normAutofit fontScale="85000" lnSpcReduction="20000"/>
          </a:bodyPr>
          <a:lstStyle/>
          <a:p>
            <a:r>
              <a:rPr lang="en-US" altLang="en-US" dirty="0"/>
              <a:t>Operating System Services</a:t>
            </a:r>
          </a:p>
          <a:p>
            <a:r>
              <a:rPr lang="en-US" altLang="en-US" dirty="0"/>
              <a:t>User and Operating System-Interface</a:t>
            </a:r>
          </a:p>
          <a:p>
            <a:r>
              <a:rPr lang="en-US" altLang="en-US" dirty="0"/>
              <a:t>System Calls</a:t>
            </a:r>
          </a:p>
          <a:p>
            <a:r>
              <a:rPr lang="en-US" altLang="en-US" dirty="0"/>
              <a:t>System Services</a:t>
            </a:r>
          </a:p>
          <a:p>
            <a:r>
              <a:rPr lang="en-US" altLang="en-US" dirty="0"/>
              <a:t>Linkers and Loaders</a:t>
            </a:r>
          </a:p>
          <a:p>
            <a:r>
              <a:rPr lang="en-US" altLang="en-US" dirty="0"/>
              <a:t>Why Applications are Operating System Specific</a:t>
            </a:r>
          </a:p>
          <a:p>
            <a:r>
              <a:rPr lang="en-US" altLang="en-US" dirty="0"/>
              <a:t>Design and Implementation</a:t>
            </a:r>
          </a:p>
          <a:p>
            <a:r>
              <a:rPr lang="en-US" altLang="en-US" dirty="0"/>
              <a:t>Operating System Structure</a:t>
            </a:r>
          </a:p>
          <a:p>
            <a:r>
              <a:rPr lang="en-US" altLang="en-US" dirty="0"/>
              <a:t>Building and Booting an Operating System</a:t>
            </a:r>
          </a:p>
          <a:p>
            <a:r>
              <a:rPr lang="en-US" altLang="en-US" dirty="0"/>
              <a:t>Operating System Debugging</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680218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 xmlns:a16="http://schemas.microsoft.com/office/drawing/2014/main" id="{F81CC25A-92E8-44D5-853F-5EA5E0E48123}"/>
              </a:ext>
            </a:extLst>
          </p:cNvPr>
          <p:cNvSpPr>
            <a:spLocks noGrp="1" noChangeArrowheads="1"/>
          </p:cNvSpPr>
          <p:nvPr>
            <p:ph type="title"/>
          </p:nvPr>
        </p:nvSpPr>
        <p:spPr>
          <a:xfrm>
            <a:off x="473075" y="214313"/>
            <a:ext cx="8129588" cy="576262"/>
          </a:xfrm>
        </p:spPr>
        <p:txBody>
          <a:bodyPr>
            <a:normAutofit fontScale="90000"/>
          </a:bodyPr>
          <a:lstStyle/>
          <a:p>
            <a:pPr eaLnBrk="1" hangingPunct="1"/>
            <a:r>
              <a:rPr lang="en-US" altLang="en-US"/>
              <a:t>Types of System Calls</a:t>
            </a:r>
          </a:p>
        </p:txBody>
      </p:sp>
      <p:sp>
        <p:nvSpPr>
          <p:cNvPr id="44035" name="Rectangle 4">
            <a:extLst>
              <a:ext uri="{FF2B5EF4-FFF2-40B4-BE49-F238E27FC236}">
                <a16:creationId xmlns="" xmlns:a16="http://schemas.microsoft.com/office/drawing/2014/main" id="{4FFFE9F1-36B8-4D67-9C3C-A4A661B03ED6}"/>
              </a:ext>
            </a:extLst>
          </p:cNvPr>
          <p:cNvSpPr>
            <a:spLocks noGrp="1" noChangeArrowheads="1"/>
          </p:cNvSpPr>
          <p:nvPr>
            <p:ph type="body" idx="1"/>
          </p:nvPr>
        </p:nvSpPr>
        <p:spPr>
          <a:xfrm>
            <a:off x="808038" y="1250950"/>
            <a:ext cx="7748587" cy="4530725"/>
          </a:xfrm>
        </p:spPr>
        <p:txBody>
          <a:bodyPr>
            <a:normAutofit fontScale="85000" lnSpcReduction="20000"/>
          </a:bodyPr>
          <a:lstStyle/>
          <a:p>
            <a:r>
              <a:rPr lang="en-US" altLang="en-US" dirty="0"/>
              <a:t>Process control</a:t>
            </a:r>
          </a:p>
          <a:p>
            <a:pPr lvl="1"/>
            <a:r>
              <a:rPr lang="en-US" altLang="en-US" dirty="0"/>
              <a:t>create process, terminate process</a:t>
            </a:r>
          </a:p>
          <a:p>
            <a:pPr lvl="1"/>
            <a:r>
              <a:rPr lang="en-US" altLang="en-US" dirty="0"/>
              <a:t>end, abort</a:t>
            </a:r>
          </a:p>
          <a:p>
            <a:pPr lvl="1"/>
            <a:r>
              <a:rPr lang="en-US" altLang="en-US" dirty="0"/>
              <a:t>load, execute</a:t>
            </a:r>
          </a:p>
          <a:p>
            <a:pPr lvl="1"/>
            <a:r>
              <a:rPr lang="en-US" altLang="en-US" dirty="0"/>
              <a:t>get process attributes, set process attributes</a:t>
            </a:r>
          </a:p>
          <a:p>
            <a:pPr lvl="1"/>
            <a:r>
              <a:rPr lang="en-US" altLang="en-US" dirty="0"/>
              <a:t>wait for time</a:t>
            </a:r>
          </a:p>
          <a:p>
            <a:pPr lvl="1"/>
            <a:r>
              <a:rPr lang="en-US" altLang="en-US" dirty="0"/>
              <a:t>wait event, signal event</a:t>
            </a:r>
          </a:p>
          <a:p>
            <a:pPr lvl="1"/>
            <a:r>
              <a:rPr lang="en-US" altLang="en-US" dirty="0"/>
              <a:t>allocate and free memory</a:t>
            </a:r>
          </a:p>
          <a:p>
            <a:pPr lvl="1"/>
            <a:r>
              <a:rPr lang="en-US" altLang="en-US" dirty="0"/>
              <a:t>Dump memory if error</a:t>
            </a:r>
          </a:p>
          <a:p>
            <a:pPr lvl="1"/>
            <a:r>
              <a:rPr lang="en-US" altLang="en-US" b="1" dirty="0">
                <a:solidFill>
                  <a:srgbClr val="006699"/>
                </a:solidFill>
                <a:latin typeface="+mj-lt"/>
              </a:rPr>
              <a:t>Debugger</a:t>
            </a:r>
            <a:r>
              <a:rPr lang="en-US" altLang="en-US" dirty="0"/>
              <a:t> for determining </a:t>
            </a:r>
            <a:r>
              <a:rPr lang="en-US" altLang="en-US" b="1" dirty="0">
                <a:solidFill>
                  <a:srgbClr val="006699"/>
                </a:solidFill>
                <a:latin typeface="+mj-lt"/>
              </a:rPr>
              <a:t>bugs</a:t>
            </a:r>
            <a:r>
              <a:rPr lang="en-US" altLang="en-US" b="1" dirty="0">
                <a:solidFill>
                  <a:srgbClr val="3366FF"/>
                </a:solidFill>
              </a:rPr>
              <a:t>, </a:t>
            </a:r>
            <a:r>
              <a:rPr lang="en-US" altLang="en-US" b="1" dirty="0">
                <a:solidFill>
                  <a:srgbClr val="006699"/>
                </a:solidFill>
                <a:latin typeface="+mj-lt"/>
              </a:rPr>
              <a:t>single</a:t>
            </a:r>
            <a:r>
              <a:rPr lang="en-US" altLang="en-US" b="1" dirty="0">
                <a:solidFill>
                  <a:srgbClr val="3366FF"/>
                </a:solidFill>
              </a:rPr>
              <a:t> </a:t>
            </a:r>
            <a:r>
              <a:rPr lang="en-US" altLang="en-US" b="1" dirty="0">
                <a:solidFill>
                  <a:srgbClr val="006699"/>
                </a:solidFill>
                <a:latin typeface="+mj-lt"/>
              </a:rPr>
              <a:t>step</a:t>
            </a:r>
            <a:r>
              <a:rPr lang="en-US" altLang="en-US" b="1" dirty="0">
                <a:solidFill>
                  <a:srgbClr val="3366FF"/>
                </a:solidFill>
              </a:rPr>
              <a:t> </a:t>
            </a:r>
            <a:r>
              <a:rPr lang="en-US" altLang="en-US" dirty="0"/>
              <a:t>execution</a:t>
            </a:r>
          </a:p>
          <a:p>
            <a:pPr lvl="1"/>
            <a:r>
              <a:rPr lang="en-US" altLang="en-US" b="1" dirty="0">
                <a:solidFill>
                  <a:srgbClr val="006699"/>
                </a:solidFill>
                <a:latin typeface="+mj-lt"/>
              </a:rPr>
              <a:t>Locks</a:t>
            </a:r>
            <a:r>
              <a:rPr lang="en-US" altLang="en-US" dirty="0"/>
              <a:t> for managing access to shared data between processes</a:t>
            </a:r>
          </a:p>
        </p:txBody>
      </p:sp>
    </p:spTree>
    <p:extLst>
      <p:ext uri="{BB962C8B-B14F-4D97-AF65-F5344CB8AC3E}">
        <p14:creationId xmlns:p14="http://schemas.microsoft.com/office/powerpoint/2010/main" val="61392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 xmlns:a16="http://schemas.microsoft.com/office/drawing/2014/main" id="{4156D97E-B3F7-4D08-9926-F21EAB5326AF}"/>
              </a:ext>
            </a:extLst>
          </p:cNvPr>
          <p:cNvSpPr>
            <a:spLocks noGrp="1" noChangeArrowheads="1"/>
          </p:cNvSpPr>
          <p:nvPr>
            <p:ph type="body" idx="1"/>
          </p:nvPr>
        </p:nvSpPr>
        <p:spPr>
          <a:xfrm>
            <a:off x="801688" y="1233488"/>
            <a:ext cx="7732712" cy="4530725"/>
          </a:xfrm>
        </p:spPr>
        <p:txBody>
          <a:bodyPr>
            <a:normAutofit fontScale="92500" lnSpcReduction="10000"/>
          </a:bodyPr>
          <a:lstStyle/>
          <a:p>
            <a:r>
              <a:rPr lang="en-US" altLang="en-US" dirty="0"/>
              <a:t>File management</a:t>
            </a:r>
          </a:p>
          <a:p>
            <a:pPr lvl="1"/>
            <a:r>
              <a:rPr lang="en-US" altLang="en-US" dirty="0"/>
              <a:t>create file, delete file</a:t>
            </a:r>
          </a:p>
          <a:p>
            <a:pPr lvl="1"/>
            <a:r>
              <a:rPr lang="en-US" altLang="en-US" dirty="0"/>
              <a:t>open, close file</a:t>
            </a:r>
          </a:p>
          <a:p>
            <a:pPr lvl="1"/>
            <a:r>
              <a:rPr lang="en-US" altLang="en-US" dirty="0"/>
              <a:t>read, write, reposition</a:t>
            </a:r>
          </a:p>
          <a:p>
            <a:pPr lvl="1"/>
            <a:r>
              <a:rPr lang="en-US" altLang="en-US" dirty="0"/>
              <a:t>get and set file attributes</a:t>
            </a:r>
          </a:p>
          <a:p>
            <a:r>
              <a:rPr lang="en-US" altLang="en-US" dirty="0"/>
              <a:t>Device management</a:t>
            </a:r>
          </a:p>
          <a:p>
            <a:pPr lvl="1"/>
            <a:r>
              <a:rPr lang="en-US" altLang="en-US" dirty="0"/>
              <a:t>request device, release device</a:t>
            </a:r>
          </a:p>
          <a:p>
            <a:pPr lvl="1"/>
            <a:r>
              <a:rPr lang="en-US" altLang="en-US" dirty="0"/>
              <a:t>read, write, reposition</a:t>
            </a:r>
          </a:p>
          <a:p>
            <a:pPr lvl="1"/>
            <a:r>
              <a:rPr lang="en-US" altLang="en-US" dirty="0"/>
              <a:t>get device attributes, set device attributes</a:t>
            </a:r>
          </a:p>
          <a:p>
            <a:pPr lvl="1"/>
            <a:r>
              <a:rPr lang="en-US" altLang="en-US" dirty="0"/>
              <a:t>logically attach or detach devices</a:t>
            </a:r>
          </a:p>
          <a:p>
            <a:pPr lvl="1"/>
            <a:endParaRPr lang="en-US" altLang="en-US" dirty="0"/>
          </a:p>
        </p:txBody>
      </p:sp>
      <p:sp>
        <p:nvSpPr>
          <p:cNvPr id="46083" name="Rectangle 2">
            <a:extLst>
              <a:ext uri="{FF2B5EF4-FFF2-40B4-BE49-F238E27FC236}">
                <a16:creationId xmlns="" xmlns:a16="http://schemas.microsoft.com/office/drawing/2014/main" id="{A1101D3E-F01E-4DD1-88DC-B60A703EA3DB}"/>
              </a:ext>
            </a:extLst>
          </p:cNvPr>
          <p:cNvSpPr>
            <a:spLocks noGrp="1" noChangeArrowheads="1"/>
          </p:cNvSpPr>
          <p:nvPr>
            <p:ph type="title"/>
          </p:nvPr>
        </p:nvSpPr>
        <p:spPr>
          <a:xfrm>
            <a:off x="512763" y="225425"/>
            <a:ext cx="8021637" cy="576263"/>
          </a:xfrm>
        </p:spPr>
        <p:txBody>
          <a:bodyPr>
            <a:normAutofit fontScale="90000"/>
          </a:bodyPr>
          <a:lstStyle/>
          <a:p>
            <a:pPr eaLnBrk="1" hangingPunct="1"/>
            <a:r>
              <a:rPr lang="en-US" altLang="en-US"/>
              <a:t>Types of System Calls (Cont.)</a:t>
            </a:r>
          </a:p>
        </p:txBody>
      </p:sp>
    </p:spTree>
    <p:extLst>
      <p:ext uri="{BB962C8B-B14F-4D97-AF65-F5344CB8AC3E}">
        <p14:creationId xmlns:p14="http://schemas.microsoft.com/office/powerpoint/2010/main" val="3051261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 xmlns:a16="http://schemas.microsoft.com/office/drawing/2014/main" id="{9F170523-A8A8-43C6-820A-D68F85AF07D4}"/>
              </a:ext>
            </a:extLst>
          </p:cNvPr>
          <p:cNvSpPr>
            <a:spLocks noGrp="1" noChangeArrowheads="1"/>
          </p:cNvSpPr>
          <p:nvPr>
            <p:ph type="title"/>
          </p:nvPr>
        </p:nvSpPr>
        <p:spPr>
          <a:xfrm>
            <a:off x="527050" y="227013"/>
            <a:ext cx="7991475" cy="576262"/>
          </a:xfrm>
        </p:spPr>
        <p:txBody>
          <a:bodyPr>
            <a:normAutofit fontScale="90000"/>
          </a:bodyPr>
          <a:lstStyle/>
          <a:p>
            <a:pPr eaLnBrk="1" hangingPunct="1"/>
            <a:r>
              <a:rPr lang="en-US" altLang="en-US"/>
              <a:t>Types of System Calls (Cont.)</a:t>
            </a:r>
          </a:p>
        </p:txBody>
      </p:sp>
      <p:sp>
        <p:nvSpPr>
          <p:cNvPr id="48131" name="Rectangle 4">
            <a:extLst>
              <a:ext uri="{FF2B5EF4-FFF2-40B4-BE49-F238E27FC236}">
                <a16:creationId xmlns="" xmlns:a16="http://schemas.microsoft.com/office/drawing/2014/main" id="{3E675A7B-D65B-4A2E-A667-61009784BC51}"/>
              </a:ext>
            </a:extLst>
          </p:cNvPr>
          <p:cNvSpPr>
            <a:spLocks noGrp="1" noChangeArrowheads="1"/>
          </p:cNvSpPr>
          <p:nvPr>
            <p:ph type="body" idx="1"/>
          </p:nvPr>
        </p:nvSpPr>
        <p:spPr>
          <a:xfrm>
            <a:off x="806450" y="1233488"/>
            <a:ext cx="7234238" cy="4530725"/>
          </a:xfrm>
        </p:spPr>
        <p:txBody>
          <a:bodyPr>
            <a:normAutofit fontScale="77500" lnSpcReduction="20000"/>
          </a:bodyPr>
          <a:lstStyle/>
          <a:p>
            <a:r>
              <a:rPr lang="en-US" altLang="en-US" dirty="0"/>
              <a:t>Information maintenance</a:t>
            </a:r>
          </a:p>
          <a:p>
            <a:pPr lvl="1"/>
            <a:r>
              <a:rPr lang="en-US" altLang="en-US" dirty="0"/>
              <a:t>get time or date, set time or date</a:t>
            </a:r>
          </a:p>
          <a:p>
            <a:pPr lvl="1"/>
            <a:r>
              <a:rPr lang="en-US" altLang="en-US" dirty="0"/>
              <a:t>get system data, set system data</a:t>
            </a:r>
          </a:p>
          <a:p>
            <a:pPr lvl="1"/>
            <a:r>
              <a:rPr lang="en-US" altLang="en-US" dirty="0"/>
              <a:t>get and set process, file, or device attributes</a:t>
            </a:r>
          </a:p>
          <a:p>
            <a:r>
              <a:rPr lang="en-US" altLang="en-US" dirty="0"/>
              <a:t>Communications</a:t>
            </a:r>
          </a:p>
          <a:p>
            <a:pPr lvl="1"/>
            <a:r>
              <a:rPr lang="en-US" altLang="en-US" dirty="0"/>
              <a:t>create, delete communication connection</a:t>
            </a:r>
          </a:p>
          <a:p>
            <a:pPr lvl="1"/>
            <a:r>
              <a:rPr lang="en-US" altLang="en-US" dirty="0"/>
              <a:t>send, receive messages if </a:t>
            </a:r>
            <a:r>
              <a:rPr lang="en-US" altLang="en-US" b="1" dirty="0">
                <a:solidFill>
                  <a:srgbClr val="006699"/>
                </a:solidFill>
                <a:latin typeface="+mj-lt"/>
              </a:rPr>
              <a:t>message</a:t>
            </a:r>
            <a:r>
              <a:rPr lang="en-US" altLang="en-US" b="1" dirty="0">
                <a:solidFill>
                  <a:srgbClr val="3366FF"/>
                </a:solidFill>
              </a:rPr>
              <a:t> </a:t>
            </a:r>
            <a:r>
              <a:rPr lang="en-US" altLang="en-US" b="1" dirty="0">
                <a:solidFill>
                  <a:srgbClr val="006699"/>
                </a:solidFill>
                <a:latin typeface="+mj-lt"/>
              </a:rPr>
              <a:t>passing</a:t>
            </a:r>
            <a:r>
              <a:rPr lang="en-US" altLang="en-US" b="1" dirty="0">
                <a:solidFill>
                  <a:srgbClr val="3366FF"/>
                </a:solidFill>
              </a:rPr>
              <a:t> </a:t>
            </a:r>
            <a:r>
              <a:rPr lang="en-US" altLang="en-US" b="1" dirty="0">
                <a:solidFill>
                  <a:srgbClr val="006699"/>
                </a:solidFill>
                <a:latin typeface="+mj-lt"/>
              </a:rPr>
              <a:t>model</a:t>
            </a:r>
            <a:r>
              <a:rPr lang="en-US" altLang="en-US" b="1" dirty="0">
                <a:solidFill>
                  <a:srgbClr val="3366FF"/>
                </a:solidFill>
              </a:rPr>
              <a:t> </a:t>
            </a:r>
            <a:r>
              <a:rPr lang="en-US" altLang="en-US" dirty="0"/>
              <a:t>to </a:t>
            </a:r>
            <a:r>
              <a:rPr lang="en-US" altLang="en-US" b="1" dirty="0">
                <a:solidFill>
                  <a:srgbClr val="006699"/>
                </a:solidFill>
                <a:latin typeface="+mj-lt"/>
              </a:rPr>
              <a:t>host</a:t>
            </a:r>
            <a:r>
              <a:rPr lang="en-US" altLang="en-US" b="1" dirty="0">
                <a:solidFill>
                  <a:srgbClr val="3366FF"/>
                </a:solidFill>
              </a:rPr>
              <a:t> </a:t>
            </a:r>
            <a:r>
              <a:rPr lang="en-US" altLang="en-US" b="1" dirty="0">
                <a:solidFill>
                  <a:srgbClr val="006699"/>
                </a:solidFill>
                <a:latin typeface="+mj-lt"/>
              </a:rPr>
              <a:t>name</a:t>
            </a:r>
            <a:r>
              <a:rPr lang="en-US" altLang="en-US" dirty="0"/>
              <a:t> or </a:t>
            </a:r>
            <a:r>
              <a:rPr lang="en-US" altLang="en-US" b="1" dirty="0">
                <a:solidFill>
                  <a:srgbClr val="006699"/>
                </a:solidFill>
                <a:latin typeface="+mj-lt"/>
              </a:rPr>
              <a:t>process</a:t>
            </a:r>
            <a:r>
              <a:rPr lang="en-US" altLang="en-US" b="1" dirty="0">
                <a:solidFill>
                  <a:srgbClr val="3366FF"/>
                </a:solidFill>
              </a:rPr>
              <a:t> </a:t>
            </a:r>
            <a:r>
              <a:rPr lang="en-US" altLang="en-US" b="1" dirty="0">
                <a:solidFill>
                  <a:srgbClr val="006699"/>
                </a:solidFill>
                <a:latin typeface="+mj-lt"/>
              </a:rPr>
              <a:t>name</a:t>
            </a:r>
          </a:p>
          <a:p>
            <a:pPr lvl="2"/>
            <a:r>
              <a:rPr lang="en-US" altLang="en-US" dirty="0"/>
              <a:t>From</a:t>
            </a:r>
            <a:r>
              <a:rPr lang="en-US" altLang="en-US" b="1" dirty="0">
                <a:solidFill>
                  <a:srgbClr val="3366FF"/>
                </a:solidFill>
              </a:rPr>
              <a:t> </a:t>
            </a:r>
            <a:r>
              <a:rPr lang="en-US" altLang="en-US" b="1" dirty="0">
                <a:solidFill>
                  <a:srgbClr val="006699"/>
                </a:solidFill>
                <a:latin typeface="+mj-lt"/>
              </a:rPr>
              <a:t>client</a:t>
            </a:r>
            <a:r>
              <a:rPr lang="en-US" altLang="en-US" b="1" dirty="0">
                <a:solidFill>
                  <a:srgbClr val="3366FF"/>
                </a:solidFill>
              </a:rPr>
              <a:t> </a:t>
            </a:r>
            <a:r>
              <a:rPr lang="en-US" altLang="en-US" dirty="0"/>
              <a:t>to</a:t>
            </a:r>
            <a:r>
              <a:rPr lang="en-US" altLang="en-US" b="1" dirty="0">
                <a:solidFill>
                  <a:srgbClr val="3366FF"/>
                </a:solidFill>
              </a:rPr>
              <a:t> </a:t>
            </a:r>
            <a:r>
              <a:rPr lang="en-US" altLang="en-US" b="1" dirty="0">
                <a:solidFill>
                  <a:srgbClr val="006699"/>
                </a:solidFill>
                <a:latin typeface="+mj-lt"/>
              </a:rPr>
              <a:t>server</a:t>
            </a:r>
          </a:p>
          <a:p>
            <a:pPr lvl="1"/>
            <a:r>
              <a:rPr lang="en-US" altLang="en-US" b="1" dirty="0">
                <a:solidFill>
                  <a:srgbClr val="006699"/>
                </a:solidFill>
                <a:latin typeface="+mj-lt"/>
              </a:rPr>
              <a:t>Shared-memory</a:t>
            </a:r>
            <a:r>
              <a:rPr lang="en-US" altLang="en-US" b="1" dirty="0">
                <a:solidFill>
                  <a:srgbClr val="3366FF"/>
                </a:solidFill>
              </a:rPr>
              <a:t> </a:t>
            </a:r>
            <a:r>
              <a:rPr lang="en-US" altLang="en-US" b="1" dirty="0">
                <a:solidFill>
                  <a:srgbClr val="006699"/>
                </a:solidFill>
                <a:latin typeface="+mj-lt"/>
              </a:rPr>
              <a:t>model</a:t>
            </a:r>
            <a:r>
              <a:rPr lang="en-US" altLang="en-US" b="1" dirty="0">
                <a:solidFill>
                  <a:srgbClr val="3366FF"/>
                </a:solidFill>
              </a:rPr>
              <a:t> </a:t>
            </a:r>
            <a:r>
              <a:rPr lang="en-US" altLang="en-US" dirty="0"/>
              <a:t>create and gain access to memory regions</a:t>
            </a:r>
          </a:p>
          <a:p>
            <a:pPr lvl="1"/>
            <a:r>
              <a:rPr lang="en-US" altLang="en-US" dirty="0"/>
              <a:t>transfer status information</a:t>
            </a:r>
          </a:p>
          <a:p>
            <a:pPr lvl="1"/>
            <a:r>
              <a:rPr lang="en-US" altLang="en-US" dirty="0"/>
              <a:t>attach and detach remote devices</a:t>
            </a:r>
          </a:p>
        </p:txBody>
      </p:sp>
    </p:spTree>
    <p:extLst>
      <p:ext uri="{BB962C8B-B14F-4D97-AF65-F5344CB8AC3E}">
        <p14:creationId xmlns:p14="http://schemas.microsoft.com/office/powerpoint/2010/main" val="1320058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2D8F5D27-E3DA-4CD1-A64B-C94402E09E1D}"/>
              </a:ext>
            </a:extLst>
          </p:cNvPr>
          <p:cNvSpPr>
            <a:spLocks noGrp="1" noChangeArrowheads="1"/>
          </p:cNvSpPr>
          <p:nvPr>
            <p:ph type="title"/>
          </p:nvPr>
        </p:nvSpPr>
        <p:spPr>
          <a:xfrm>
            <a:off x="503238" y="227013"/>
            <a:ext cx="8031162" cy="576262"/>
          </a:xfrm>
        </p:spPr>
        <p:txBody>
          <a:bodyPr>
            <a:normAutofit fontScale="90000"/>
          </a:bodyPr>
          <a:lstStyle/>
          <a:p>
            <a:pPr eaLnBrk="1" hangingPunct="1"/>
            <a:r>
              <a:rPr lang="en-US" altLang="en-US"/>
              <a:t>Types of System Calls (Cont.)</a:t>
            </a:r>
          </a:p>
        </p:txBody>
      </p:sp>
      <p:sp>
        <p:nvSpPr>
          <p:cNvPr id="50179" name="Rectangle 4">
            <a:extLst>
              <a:ext uri="{FF2B5EF4-FFF2-40B4-BE49-F238E27FC236}">
                <a16:creationId xmlns="" xmlns:a16="http://schemas.microsoft.com/office/drawing/2014/main" id="{2F1F0650-6545-4D56-BF26-447C4C087768}"/>
              </a:ext>
            </a:extLst>
          </p:cNvPr>
          <p:cNvSpPr>
            <a:spLocks noGrp="1" noChangeArrowheads="1"/>
          </p:cNvSpPr>
          <p:nvPr>
            <p:ph type="body" idx="1"/>
          </p:nvPr>
        </p:nvSpPr>
        <p:spPr/>
        <p:txBody>
          <a:bodyPr/>
          <a:lstStyle/>
          <a:p>
            <a:r>
              <a:rPr lang="en-US" altLang="en-US"/>
              <a:t>Protection</a:t>
            </a:r>
          </a:p>
          <a:p>
            <a:pPr lvl="1"/>
            <a:r>
              <a:rPr lang="en-US" altLang="en-US"/>
              <a:t>Control access to resources</a:t>
            </a:r>
          </a:p>
          <a:p>
            <a:pPr lvl="1"/>
            <a:r>
              <a:rPr lang="en-US" altLang="en-US"/>
              <a:t>Get and set permissions</a:t>
            </a:r>
          </a:p>
          <a:p>
            <a:pPr lvl="1"/>
            <a:r>
              <a:rPr lang="en-US" altLang="en-US"/>
              <a:t>Allow and deny user access</a:t>
            </a:r>
          </a:p>
          <a:p>
            <a:pPr lvl="1"/>
            <a:endParaRPr lang="en-US" altLang="en-US"/>
          </a:p>
        </p:txBody>
      </p:sp>
    </p:spTree>
    <p:extLst>
      <p:ext uri="{BB962C8B-B14F-4D97-AF65-F5344CB8AC3E}">
        <p14:creationId xmlns:p14="http://schemas.microsoft.com/office/powerpoint/2010/main" val="2893626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D6FCD919-BAE3-4B7B-809E-209E2FB09749}"/>
              </a:ext>
            </a:extLst>
          </p:cNvPr>
          <p:cNvSpPr>
            <a:spLocks noGrp="1" noChangeArrowheads="1"/>
          </p:cNvSpPr>
          <p:nvPr>
            <p:ph type="title"/>
          </p:nvPr>
        </p:nvSpPr>
        <p:spPr>
          <a:xfrm>
            <a:off x="1351275" y="110535"/>
            <a:ext cx="7632700" cy="594371"/>
          </a:xfrm>
        </p:spPr>
        <p:txBody>
          <a:bodyPr/>
          <a:lstStyle/>
          <a:p>
            <a:pPr eaLnBrk="1" hangingPunct="1"/>
            <a:r>
              <a:rPr lang="en-US" altLang="en-US" sz="2600" dirty="0"/>
              <a:t>Examples of Windows and Unix System Calls</a:t>
            </a:r>
          </a:p>
        </p:txBody>
      </p:sp>
      <p:pic>
        <p:nvPicPr>
          <p:cNvPr id="52227" name="Picture 4">
            <a:extLst>
              <a:ext uri="{FF2B5EF4-FFF2-40B4-BE49-F238E27FC236}">
                <a16:creationId xmlns="" xmlns:a16="http://schemas.microsoft.com/office/drawing/2014/main" id="{33A2F2E0-9064-41AD-8CF6-9D5D6130B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1152525"/>
            <a:ext cx="4751387"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89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 xmlns:a16="http://schemas.microsoft.com/office/drawing/2014/main" id="{B422D298-022D-44F2-A04B-38156195F214}"/>
              </a:ext>
            </a:extLst>
          </p:cNvPr>
          <p:cNvSpPr>
            <a:spLocks noGrp="1" noChangeArrowheads="1"/>
          </p:cNvSpPr>
          <p:nvPr>
            <p:ph type="title"/>
          </p:nvPr>
        </p:nvSpPr>
        <p:spPr>
          <a:xfrm>
            <a:off x="467544" y="116632"/>
            <a:ext cx="8042275" cy="576263"/>
          </a:xfrm>
        </p:spPr>
        <p:txBody>
          <a:bodyPr>
            <a:normAutofit fontScale="90000"/>
          </a:bodyPr>
          <a:lstStyle/>
          <a:p>
            <a:pPr eaLnBrk="1" hangingPunct="1"/>
            <a:r>
              <a:rPr lang="en-US" altLang="en-US" dirty="0"/>
              <a:t>Standard C Library Example</a:t>
            </a:r>
          </a:p>
        </p:txBody>
      </p:sp>
      <p:sp>
        <p:nvSpPr>
          <p:cNvPr id="54275" name="Rectangle 3">
            <a:extLst>
              <a:ext uri="{FF2B5EF4-FFF2-40B4-BE49-F238E27FC236}">
                <a16:creationId xmlns="" xmlns:a16="http://schemas.microsoft.com/office/drawing/2014/main" id="{3B6F1633-75BA-44BA-8653-0681C68C705D}"/>
              </a:ext>
            </a:extLst>
          </p:cNvPr>
          <p:cNvSpPr>
            <a:spLocks noGrp="1" noChangeArrowheads="1"/>
          </p:cNvSpPr>
          <p:nvPr>
            <p:ph type="body" idx="1"/>
          </p:nvPr>
        </p:nvSpPr>
        <p:spPr>
          <a:xfrm>
            <a:off x="251520" y="908720"/>
            <a:ext cx="7642225" cy="5078412"/>
          </a:xfrm>
        </p:spPr>
        <p:txBody>
          <a:bodyPr/>
          <a:lstStyle/>
          <a:p>
            <a:pPr marL="0" indent="0">
              <a:buNone/>
            </a:pPr>
            <a:r>
              <a:rPr lang="en-US" altLang="en-US" dirty="0"/>
              <a:t>C program invoking </a:t>
            </a:r>
            <a:endParaRPr lang="en-US" altLang="en-US" dirty="0" smtClean="0"/>
          </a:p>
          <a:p>
            <a:pPr marL="0" indent="0">
              <a:buNone/>
            </a:pPr>
            <a:r>
              <a:rPr lang="en-US" altLang="en-US" dirty="0" err="1" smtClean="0"/>
              <a:t>printf</a:t>
            </a:r>
            <a:r>
              <a:rPr lang="en-US" altLang="en-US" dirty="0"/>
              <a:t>() library call, </a:t>
            </a:r>
            <a:endParaRPr lang="en-US" altLang="en-US" dirty="0" smtClean="0"/>
          </a:p>
          <a:p>
            <a:pPr marL="0" indent="0">
              <a:buNone/>
            </a:pPr>
            <a:r>
              <a:rPr lang="en-US" altLang="en-US" dirty="0" smtClean="0"/>
              <a:t>which </a:t>
            </a:r>
            <a:r>
              <a:rPr lang="en-US" altLang="en-US" dirty="0"/>
              <a:t>calls write() </a:t>
            </a:r>
            <a:endParaRPr lang="en-US" altLang="en-US" dirty="0" smtClean="0"/>
          </a:p>
          <a:p>
            <a:pPr marL="0" indent="0">
              <a:buNone/>
            </a:pPr>
            <a:r>
              <a:rPr lang="en-US" altLang="en-US" dirty="0" smtClean="0"/>
              <a:t>system </a:t>
            </a:r>
            <a:r>
              <a:rPr lang="en-US" altLang="en-US" dirty="0"/>
              <a:t>call</a:t>
            </a:r>
          </a:p>
        </p:txBody>
      </p:sp>
      <p:pic>
        <p:nvPicPr>
          <p:cNvPr id="54276" name="Picture 2">
            <a:extLst>
              <a:ext uri="{FF2B5EF4-FFF2-40B4-BE49-F238E27FC236}">
                <a16:creationId xmlns="" xmlns:a16="http://schemas.microsoft.com/office/drawing/2014/main" id="{89B408DE-A663-4E0E-A0FA-8F2D1E87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400" y="908719"/>
            <a:ext cx="5348088" cy="549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754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99A476BD-0E04-4E34-92A4-16BA034F5126}"/>
              </a:ext>
            </a:extLst>
          </p:cNvPr>
          <p:cNvSpPr>
            <a:spLocks noGrp="1" noChangeArrowheads="1"/>
          </p:cNvSpPr>
          <p:nvPr>
            <p:ph type="title"/>
          </p:nvPr>
        </p:nvSpPr>
        <p:spPr>
          <a:xfrm>
            <a:off x="457200" y="215900"/>
            <a:ext cx="8062913" cy="576263"/>
          </a:xfrm>
        </p:spPr>
        <p:txBody>
          <a:bodyPr>
            <a:normAutofit fontScale="90000"/>
          </a:bodyPr>
          <a:lstStyle/>
          <a:p>
            <a:r>
              <a:rPr lang="en-US" altLang="en-US"/>
              <a:t>Example: Arduino</a:t>
            </a:r>
          </a:p>
        </p:txBody>
      </p:sp>
      <p:sp>
        <p:nvSpPr>
          <p:cNvPr id="56323" name="Content Placeholder 2">
            <a:extLst>
              <a:ext uri="{FF2B5EF4-FFF2-40B4-BE49-F238E27FC236}">
                <a16:creationId xmlns="" xmlns:a16="http://schemas.microsoft.com/office/drawing/2014/main" id="{1F501235-9681-4141-B622-1D7728DD9EB5}"/>
              </a:ext>
            </a:extLst>
          </p:cNvPr>
          <p:cNvSpPr>
            <a:spLocks noGrp="1" noChangeArrowheads="1"/>
          </p:cNvSpPr>
          <p:nvPr>
            <p:ph idx="1"/>
          </p:nvPr>
        </p:nvSpPr>
        <p:spPr>
          <a:xfrm>
            <a:off x="755650" y="1245997"/>
            <a:ext cx="3538538" cy="3880428"/>
          </a:xfrm>
        </p:spPr>
        <p:txBody>
          <a:bodyPr>
            <a:normAutofit fontScale="85000" lnSpcReduction="20000"/>
          </a:bodyPr>
          <a:lstStyle/>
          <a:p>
            <a:r>
              <a:rPr lang="en-US" altLang="en-US" dirty="0"/>
              <a:t>Single-tasking</a:t>
            </a:r>
          </a:p>
          <a:p>
            <a:r>
              <a:rPr lang="en-US" altLang="en-US" dirty="0"/>
              <a:t>No operating system</a:t>
            </a:r>
          </a:p>
          <a:p>
            <a:r>
              <a:rPr lang="en-US" altLang="en-US" dirty="0"/>
              <a:t>Programs (sketch) loaded via USB into flash memory</a:t>
            </a:r>
          </a:p>
          <a:p>
            <a:r>
              <a:rPr lang="en-US" altLang="en-US" dirty="0"/>
              <a:t>Single memory space</a:t>
            </a:r>
          </a:p>
          <a:p>
            <a:r>
              <a:rPr lang="en-US" altLang="en-US" dirty="0"/>
              <a:t>Boot loader loads program</a:t>
            </a:r>
          </a:p>
          <a:p>
            <a:r>
              <a:rPr lang="en-US" altLang="en-US" dirty="0"/>
              <a:t>Program exit -&gt; shell reloaded</a:t>
            </a:r>
          </a:p>
        </p:txBody>
      </p:sp>
      <p:sp>
        <p:nvSpPr>
          <p:cNvPr id="56324" name="Rectangle 5">
            <a:extLst>
              <a:ext uri="{FF2B5EF4-FFF2-40B4-BE49-F238E27FC236}">
                <a16:creationId xmlns="" xmlns:a16="http://schemas.microsoft.com/office/drawing/2014/main" id="{EE74204F-304A-484C-931B-3D190F5E8B8A}"/>
              </a:ext>
            </a:extLst>
          </p:cNvPr>
          <p:cNvSpPr>
            <a:spLocks noChangeArrowheads="1"/>
          </p:cNvSpPr>
          <p:nvPr/>
        </p:nvSpPr>
        <p:spPr bwMode="auto">
          <a:xfrm>
            <a:off x="4397375" y="4372519"/>
            <a:ext cx="502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SzPct val="90000"/>
              <a:buFont typeface="Monotype Sorts" pitchFamily="-84" charset="2"/>
              <a:buNone/>
            </a:pPr>
            <a:r>
              <a:rPr lang="en-US" altLang="en-US" dirty="0"/>
              <a:t>At system startup          running a program</a:t>
            </a:r>
          </a:p>
          <a:p>
            <a:pPr>
              <a:spcBef>
                <a:spcPct val="50000"/>
              </a:spcBef>
              <a:buSzPct val="90000"/>
              <a:buFont typeface="Monotype Sorts" pitchFamily="-84" charset="2"/>
              <a:buNone/>
            </a:pPr>
            <a:endParaRPr lang="en-US" altLang="en-US" dirty="0"/>
          </a:p>
        </p:txBody>
      </p:sp>
      <p:pic>
        <p:nvPicPr>
          <p:cNvPr id="56325" name="Picture 2">
            <a:extLst>
              <a:ext uri="{FF2B5EF4-FFF2-40B4-BE49-F238E27FC236}">
                <a16:creationId xmlns="" xmlns:a16="http://schemas.microsoft.com/office/drawing/2014/main" id="{3D7E9EC8-C0AA-4A87-B993-D1E4AABF44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953" y="1266090"/>
            <a:ext cx="3931159" cy="308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92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 xmlns:a16="http://schemas.microsoft.com/office/drawing/2014/main" id="{8C7AD885-D28A-4AE1-BCC0-082E8F9D4ACA}"/>
              </a:ext>
            </a:extLst>
          </p:cNvPr>
          <p:cNvSpPr>
            <a:spLocks noGrp="1" noChangeArrowheads="1"/>
          </p:cNvSpPr>
          <p:nvPr>
            <p:ph type="title"/>
          </p:nvPr>
        </p:nvSpPr>
        <p:spPr>
          <a:xfrm>
            <a:off x="457200" y="215900"/>
            <a:ext cx="8040688" cy="576263"/>
          </a:xfrm>
        </p:spPr>
        <p:txBody>
          <a:bodyPr>
            <a:normAutofit fontScale="90000"/>
          </a:bodyPr>
          <a:lstStyle/>
          <a:p>
            <a:r>
              <a:rPr lang="en-US" altLang="en-US"/>
              <a:t>Example: FreeBSD</a:t>
            </a:r>
          </a:p>
        </p:txBody>
      </p:sp>
      <p:sp>
        <p:nvSpPr>
          <p:cNvPr id="57347" name="Content Placeholder 2">
            <a:extLst>
              <a:ext uri="{FF2B5EF4-FFF2-40B4-BE49-F238E27FC236}">
                <a16:creationId xmlns="" xmlns:a16="http://schemas.microsoft.com/office/drawing/2014/main" id="{3553DF37-09AA-4821-AFCB-D93A473E1923}"/>
              </a:ext>
            </a:extLst>
          </p:cNvPr>
          <p:cNvSpPr>
            <a:spLocks noGrp="1" noChangeArrowheads="1"/>
          </p:cNvSpPr>
          <p:nvPr>
            <p:ph idx="1"/>
          </p:nvPr>
        </p:nvSpPr>
        <p:spPr>
          <a:xfrm>
            <a:off x="869950" y="1118305"/>
            <a:ext cx="4777224" cy="4388196"/>
          </a:xfrm>
        </p:spPr>
        <p:txBody>
          <a:bodyPr>
            <a:normAutofit fontScale="70000" lnSpcReduction="20000"/>
          </a:bodyPr>
          <a:lstStyle/>
          <a:p>
            <a:r>
              <a:rPr lang="en-US" altLang="en-US" dirty="0"/>
              <a:t>Unix variant</a:t>
            </a:r>
          </a:p>
          <a:p>
            <a:r>
              <a:rPr lang="en-US" altLang="en-US" dirty="0"/>
              <a:t>Multitasking</a:t>
            </a:r>
          </a:p>
          <a:p>
            <a:r>
              <a:rPr lang="en-US" altLang="en-US" dirty="0"/>
              <a:t>User login -&gt; invoke user</a:t>
            </a:r>
            <a:r>
              <a:rPr lang="ja-JP" altLang="en-US" dirty="0"/>
              <a:t>’</a:t>
            </a:r>
            <a:r>
              <a:rPr lang="en-US" altLang="ja-JP" dirty="0"/>
              <a:t>s choice of shell</a:t>
            </a:r>
          </a:p>
          <a:p>
            <a:r>
              <a:rPr lang="en-US" altLang="en-US" dirty="0"/>
              <a:t>Shell executes fork() system call to create process</a:t>
            </a:r>
          </a:p>
          <a:p>
            <a:pPr lvl="1"/>
            <a:r>
              <a:rPr lang="en-US" altLang="en-US" dirty="0"/>
              <a:t>Executes exec() to load program into process</a:t>
            </a:r>
          </a:p>
          <a:p>
            <a:pPr lvl="1"/>
            <a:r>
              <a:rPr lang="en-US" altLang="en-US" dirty="0"/>
              <a:t>Shell waits for process to terminate or continues with user commands</a:t>
            </a:r>
          </a:p>
          <a:p>
            <a:r>
              <a:rPr lang="en-US" altLang="en-US" dirty="0"/>
              <a:t>Process exits with:</a:t>
            </a:r>
          </a:p>
          <a:p>
            <a:pPr lvl="1"/>
            <a:r>
              <a:rPr lang="en-US" altLang="en-US" dirty="0"/>
              <a:t> code = 0 – no error </a:t>
            </a:r>
          </a:p>
          <a:p>
            <a:pPr lvl="1"/>
            <a:r>
              <a:rPr lang="en-US" altLang="en-US" dirty="0"/>
              <a:t> code &gt; 0 – error code</a:t>
            </a:r>
          </a:p>
          <a:p>
            <a:endParaRPr lang="en-US" altLang="en-US" dirty="0"/>
          </a:p>
        </p:txBody>
      </p:sp>
      <p:pic>
        <p:nvPicPr>
          <p:cNvPr id="57348" name="Picture 2">
            <a:extLst>
              <a:ext uri="{FF2B5EF4-FFF2-40B4-BE49-F238E27FC236}">
                <a16:creationId xmlns="" xmlns:a16="http://schemas.microsoft.com/office/drawing/2014/main" id="{A51BFFAE-589E-4BC3-AFB7-2D6A9C24A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138" y="1389190"/>
            <a:ext cx="269875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023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 xmlns:a16="http://schemas.microsoft.com/office/drawing/2014/main" id="{BAB5C763-1598-4AB4-AB9B-F1C1B35DAD8F}"/>
              </a:ext>
            </a:extLst>
          </p:cNvPr>
          <p:cNvSpPr>
            <a:spLocks noGrp="1" noChangeArrowheads="1"/>
          </p:cNvSpPr>
          <p:nvPr>
            <p:ph type="title"/>
          </p:nvPr>
        </p:nvSpPr>
        <p:spPr>
          <a:xfrm>
            <a:off x="457200" y="217488"/>
            <a:ext cx="8061325" cy="576262"/>
          </a:xfrm>
        </p:spPr>
        <p:txBody>
          <a:bodyPr>
            <a:normAutofit fontScale="90000"/>
          </a:bodyPr>
          <a:lstStyle/>
          <a:p>
            <a:pPr eaLnBrk="1" hangingPunct="1"/>
            <a:r>
              <a:rPr lang="en-US" altLang="en-US"/>
              <a:t>System Services</a:t>
            </a:r>
          </a:p>
        </p:txBody>
      </p:sp>
      <p:sp>
        <p:nvSpPr>
          <p:cNvPr id="58371" name="Rectangle 3">
            <a:extLst>
              <a:ext uri="{FF2B5EF4-FFF2-40B4-BE49-F238E27FC236}">
                <a16:creationId xmlns="" xmlns:a16="http://schemas.microsoft.com/office/drawing/2014/main" id="{AA46F960-9F83-4DB3-8C85-8EB4B59F58C6}"/>
              </a:ext>
            </a:extLst>
          </p:cNvPr>
          <p:cNvSpPr>
            <a:spLocks noGrp="1" noChangeArrowheads="1"/>
          </p:cNvSpPr>
          <p:nvPr>
            <p:ph type="body" idx="1"/>
          </p:nvPr>
        </p:nvSpPr>
        <p:spPr>
          <a:xfrm>
            <a:off x="811213" y="1122363"/>
            <a:ext cx="7707312" cy="4683125"/>
          </a:xfrm>
        </p:spPr>
        <p:txBody>
          <a:bodyPr>
            <a:normAutofit fontScale="77500" lnSpcReduction="20000"/>
          </a:bodyPr>
          <a:lstStyle/>
          <a:p>
            <a:r>
              <a:rPr lang="en-US" altLang="en-US"/>
              <a:t>System programs provide a convenient environment for program development and execution.  They can be divided into:</a:t>
            </a:r>
          </a:p>
          <a:p>
            <a:pPr lvl="1"/>
            <a:r>
              <a:rPr lang="en-US" altLang="en-US"/>
              <a:t>File manipulation </a:t>
            </a:r>
          </a:p>
          <a:p>
            <a:pPr lvl="1"/>
            <a:r>
              <a:rPr lang="en-US" altLang="en-US"/>
              <a:t>Status information sometimes stored in a file</a:t>
            </a:r>
          </a:p>
          <a:p>
            <a:pPr lvl="1"/>
            <a:r>
              <a:rPr lang="en-US" altLang="en-US"/>
              <a:t>Programming language support</a:t>
            </a:r>
          </a:p>
          <a:p>
            <a:pPr lvl="1"/>
            <a:r>
              <a:rPr lang="en-US" altLang="en-US"/>
              <a:t>Program loading and execution</a:t>
            </a:r>
          </a:p>
          <a:p>
            <a:pPr lvl="1"/>
            <a:r>
              <a:rPr lang="en-US" altLang="en-US"/>
              <a:t>Communications</a:t>
            </a:r>
          </a:p>
          <a:p>
            <a:pPr lvl="1"/>
            <a:r>
              <a:rPr lang="en-US" altLang="en-US"/>
              <a:t>Background services</a:t>
            </a:r>
          </a:p>
          <a:p>
            <a:pPr lvl="1"/>
            <a:r>
              <a:rPr lang="en-US" altLang="en-US"/>
              <a:t>Application programs</a:t>
            </a:r>
          </a:p>
          <a:p>
            <a:r>
              <a:rPr lang="en-US" altLang="en-US"/>
              <a:t>Most users</a:t>
            </a:r>
            <a:r>
              <a:rPr lang="ja-JP" altLang="en-US"/>
              <a:t>’</a:t>
            </a:r>
            <a:r>
              <a:rPr lang="en-US" altLang="ja-JP"/>
              <a:t> view of the operation system is defined by system programs, not the actual system calls</a:t>
            </a:r>
            <a:endParaRPr lang="en-US" altLang="en-US"/>
          </a:p>
        </p:txBody>
      </p:sp>
    </p:spTree>
    <p:extLst>
      <p:ext uri="{BB962C8B-B14F-4D97-AF65-F5344CB8AC3E}">
        <p14:creationId xmlns:p14="http://schemas.microsoft.com/office/powerpoint/2010/main" val="356934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C4EAC52B-9D2D-4A55-866C-947C20391EF1}"/>
              </a:ext>
            </a:extLst>
          </p:cNvPr>
          <p:cNvSpPr>
            <a:spLocks noGrp="1" noChangeArrowheads="1"/>
          </p:cNvSpPr>
          <p:nvPr>
            <p:ph type="title"/>
          </p:nvPr>
        </p:nvSpPr>
        <p:spPr>
          <a:xfrm>
            <a:off x="457200" y="217488"/>
            <a:ext cx="8061325" cy="576262"/>
          </a:xfrm>
        </p:spPr>
        <p:txBody>
          <a:bodyPr>
            <a:normAutofit fontScale="90000"/>
          </a:bodyPr>
          <a:lstStyle/>
          <a:p>
            <a:pPr eaLnBrk="1" hangingPunct="1"/>
            <a:r>
              <a:rPr lang="en-US" altLang="en-US"/>
              <a:t>System Services (Cont.)</a:t>
            </a:r>
          </a:p>
        </p:txBody>
      </p:sp>
      <p:sp>
        <p:nvSpPr>
          <p:cNvPr id="60419" name="Rectangle 3">
            <a:extLst>
              <a:ext uri="{FF2B5EF4-FFF2-40B4-BE49-F238E27FC236}">
                <a16:creationId xmlns="" xmlns:a16="http://schemas.microsoft.com/office/drawing/2014/main" id="{49895B5E-8C8B-46CB-ACFE-27F598441471}"/>
              </a:ext>
            </a:extLst>
          </p:cNvPr>
          <p:cNvSpPr>
            <a:spLocks noGrp="1" noChangeArrowheads="1"/>
          </p:cNvSpPr>
          <p:nvPr>
            <p:ph type="body" idx="1"/>
          </p:nvPr>
        </p:nvSpPr>
        <p:spPr>
          <a:xfrm>
            <a:off x="808038" y="1073150"/>
            <a:ext cx="7359650" cy="5027613"/>
          </a:xfrm>
          <a:noFill/>
        </p:spPr>
        <p:txBody>
          <a:bodyPr>
            <a:normAutofit fontScale="77500" lnSpcReduction="20000"/>
          </a:bodyPr>
          <a:lstStyle/>
          <a:p>
            <a:pPr>
              <a:lnSpc>
                <a:spcPct val="90000"/>
              </a:lnSpc>
            </a:pPr>
            <a:r>
              <a:rPr lang="en-US" altLang="en-US" dirty="0"/>
              <a:t>Provide a convenient environment for program development and execution</a:t>
            </a:r>
          </a:p>
          <a:p>
            <a:pPr lvl="1">
              <a:lnSpc>
                <a:spcPct val="90000"/>
              </a:lnSpc>
            </a:pPr>
            <a:r>
              <a:rPr lang="en-US" altLang="en-US" dirty="0"/>
              <a:t>Some of them are simply user interfaces to system calls; others are considerably more complex</a:t>
            </a:r>
          </a:p>
          <a:p>
            <a:pPr lvl="1">
              <a:lnSpc>
                <a:spcPct val="90000"/>
              </a:lnSpc>
            </a:pPr>
            <a:endParaRPr lang="en-US" altLang="en-US" sz="800" dirty="0"/>
          </a:p>
          <a:p>
            <a:pPr>
              <a:lnSpc>
                <a:spcPct val="90000"/>
              </a:lnSpc>
            </a:pPr>
            <a:r>
              <a:rPr lang="en-US" altLang="en-US" b="1" dirty="0"/>
              <a:t>File management </a:t>
            </a:r>
            <a:r>
              <a:rPr lang="en-US" altLang="en-US" dirty="0"/>
              <a:t>- Create, delete, copy, rename, print, dump, list, and generally manipulate files and directories</a:t>
            </a:r>
          </a:p>
          <a:p>
            <a:pPr>
              <a:lnSpc>
                <a:spcPct val="90000"/>
              </a:lnSpc>
            </a:pPr>
            <a:endParaRPr lang="en-US" altLang="en-US" sz="800" dirty="0"/>
          </a:p>
          <a:p>
            <a:pPr>
              <a:lnSpc>
                <a:spcPct val="90000"/>
              </a:lnSpc>
            </a:pPr>
            <a:r>
              <a:rPr lang="en-US" altLang="en-US" b="1" dirty="0"/>
              <a:t>Status information</a:t>
            </a:r>
          </a:p>
          <a:p>
            <a:pPr lvl="1">
              <a:lnSpc>
                <a:spcPct val="90000"/>
              </a:lnSpc>
            </a:pPr>
            <a:r>
              <a:rPr lang="en-US" altLang="en-US" dirty="0"/>
              <a:t>Some ask the system for info - date, time, amount of available memory, disk space, number of users</a:t>
            </a:r>
          </a:p>
          <a:p>
            <a:pPr lvl="1">
              <a:lnSpc>
                <a:spcPct val="90000"/>
              </a:lnSpc>
            </a:pPr>
            <a:r>
              <a:rPr lang="en-US" altLang="en-US" dirty="0"/>
              <a:t>Others provide detailed performance, logging, and debugging information</a:t>
            </a:r>
          </a:p>
          <a:p>
            <a:pPr lvl="1">
              <a:lnSpc>
                <a:spcPct val="90000"/>
              </a:lnSpc>
            </a:pPr>
            <a:r>
              <a:rPr lang="en-US" altLang="en-US" dirty="0"/>
              <a:t>Typically, these programs format and print the output to the terminal or other output devices</a:t>
            </a:r>
          </a:p>
          <a:p>
            <a:pPr lvl="1">
              <a:lnSpc>
                <a:spcPct val="90000"/>
              </a:lnSpc>
            </a:pPr>
            <a:r>
              <a:rPr lang="en-US" altLang="en-US" dirty="0"/>
              <a:t>Some systems implement  a </a:t>
            </a:r>
            <a:r>
              <a:rPr lang="en-US" altLang="en-US" b="1" dirty="0">
                <a:solidFill>
                  <a:srgbClr val="006699"/>
                </a:solidFill>
                <a:latin typeface="+mj-lt"/>
              </a:rPr>
              <a:t>registry</a:t>
            </a:r>
            <a:r>
              <a:rPr lang="en-US" altLang="en-US" dirty="0"/>
              <a:t> - used to store and retrieve configuration information</a:t>
            </a:r>
          </a:p>
          <a:p>
            <a:pPr>
              <a:lnSpc>
                <a:spcPct val="90000"/>
              </a:lnSpc>
              <a:buFont typeface="Monotype Sorts" pitchFamily="-84" charset="2"/>
              <a:buNone/>
            </a:pPr>
            <a:endParaRPr lang="en-US" altLang="en-US" dirty="0"/>
          </a:p>
        </p:txBody>
      </p:sp>
    </p:spTree>
    <p:extLst>
      <p:ext uri="{BB962C8B-B14F-4D97-AF65-F5344CB8AC3E}">
        <p14:creationId xmlns:p14="http://schemas.microsoft.com/office/powerpoint/2010/main" val="289737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a:t>Objectives</a:t>
            </a:r>
          </a:p>
        </p:txBody>
      </p:sp>
      <p:sp>
        <p:nvSpPr>
          <p:cNvPr id="9219" name="Rectangle 3">
            <a:extLst>
              <a:ext uri="{FF2B5EF4-FFF2-40B4-BE49-F238E27FC236}">
                <a16:creationId xmlns="" xmlns:a16="http://schemas.microsoft.com/office/drawing/2014/main" id="{6D078653-D1C2-4F9E-AC34-145815C46F6A}"/>
              </a:ext>
            </a:extLst>
          </p:cNvPr>
          <p:cNvSpPr>
            <a:spLocks noGrp="1" noChangeArrowheads="1"/>
          </p:cNvSpPr>
          <p:nvPr>
            <p:ph type="body" idx="1"/>
          </p:nvPr>
        </p:nvSpPr>
        <p:spPr>
          <a:xfrm>
            <a:off x="868363" y="1233488"/>
            <a:ext cx="6808578" cy="4534265"/>
          </a:xfrm>
        </p:spPr>
        <p:txBody>
          <a:bodyPr>
            <a:normAutofit fontScale="77500" lnSpcReduction="20000"/>
          </a:bodyPr>
          <a:lstStyle/>
          <a:p>
            <a:r>
              <a:rPr lang="en-US" altLang="en-US" dirty="0"/>
              <a:t>Identify services provided by an operating system</a:t>
            </a:r>
          </a:p>
          <a:p>
            <a:r>
              <a:rPr lang="en-US" altLang="en-US" dirty="0"/>
              <a:t>Illustrate how system calls are used to provide operating system services</a:t>
            </a:r>
          </a:p>
          <a:p>
            <a:r>
              <a:rPr lang="en-US" altLang="en-US" dirty="0"/>
              <a:t>Compare and contrast monolithic, layered, microkernel, modular, and hybrid strategies for designing operating systems</a:t>
            </a:r>
          </a:p>
          <a:p>
            <a:r>
              <a:rPr lang="en-US" altLang="en-US" dirty="0"/>
              <a:t>Illustrate the process for booting an operating system</a:t>
            </a:r>
          </a:p>
          <a:p>
            <a:r>
              <a:rPr lang="en-US" altLang="en-US" dirty="0"/>
              <a:t>Apply tools for monitoring operating system performance</a:t>
            </a:r>
          </a:p>
          <a:p>
            <a:r>
              <a:rPr lang="en-US" altLang="en-US" dirty="0"/>
              <a:t>Design and implement kernel modules for interacting with a Linux kernel</a:t>
            </a:r>
          </a:p>
          <a:p>
            <a:endParaRPr lang="en-US" altLang="en-US" dirty="0"/>
          </a:p>
        </p:txBody>
      </p:sp>
    </p:spTree>
    <p:extLst>
      <p:ext uri="{BB962C8B-B14F-4D97-AF65-F5344CB8AC3E}">
        <p14:creationId xmlns:p14="http://schemas.microsoft.com/office/powerpoint/2010/main" val="118044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 xmlns:a16="http://schemas.microsoft.com/office/drawing/2014/main" id="{74F248A6-FEC6-47A1-A99A-98ABBC6C33A4}"/>
              </a:ext>
            </a:extLst>
          </p:cNvPr>
          <p:cNvSpPr>
            <a:spLocks noGrp="1" noChangeArrowheads="1"/>
          </p:cNvSpPr>
          <p:nvPr>
            <p:ph type="title"/>
          </p:nvPr>
        </p:nvSpPr>
        <p:spPr>
          <a:xfrm>
            <a:off x="447675" y="217488"/>
            <a:ext cx="8080375" cy="576262"/>
          </a:xfrm>
        </p:spPr>
        <p:txBody>
          <a:bodyPr>
            <a:normAutofit fontScale="90000"/>
          </a:bodyPr>
          <a:lstStyle/>
          <a:p>
            <a:pPr eaLnBrk="1" hangingPunct="1"/>
            <a:r>
              <a:rPr lang="en-US" altLang="en-US"/>
              <a:t>System Services (Cont.)</a:t>
            </a:r>
          </a:p>
        </p:txBody>
      </p:sp>
      <p:sp>
        <p:nvSpPr>
          <p:cNvPr id="62467" name="Rectangle 3">
            <a:extLst>
              <a:ext uri="{FF2B5EF4-FFF2-40B4-BE49-F238E27FC236}">
                <a16:creationId xmlns="" xmlns:a16="http://schemas.microsoft.com/office/drawing/2014/main" id="{3AC26365-FF38-4159-8CB6-E4B6F33D9597}"/>
              </a:ext>
            </a:extLst>
          </p:cNvPr>
          <p:cNvSpPr>
            <a:spLocks noGrp="1" noChangeArrowheads="1"/>
          </p:cNvSpPr>
          <p:nvPr>
            <p:ph type="body" idx="1"/>
          </p:nvPr>
        </p:nvSpPr>
        <p:spPr>
          <a:xfrm>
            <a:off x="811213" y="1131888"/>
            <a:ext cx="7697787" cy="5187950"/>
          </a:xfrm>
        </p:spPr>
        <p:txBody>
          <a:bodyPr>
            <a:normAutofit fontScale="77500" lnSpcReduction="20000"/>
          </a:bodyPr>
          <a:lstStyle/>
          <a:p>
            <a:pPr>
              <a:lnSpc>
                <a:spcPct val="90000"/>
              </a:lnSpc>
            </a:pPr>
            <a:r>
              <a:rPr lang="en-US" altLang="en-US" b="1" dirty="0"/>
              <a:t>File modification</a:t>
            </a:r>
          </a:p>
          <a:p>
            <a:pPr lvl="1">
              <a:lnSpc>
                <a:spcPct val="90000"/>
              </a:lnSpc>
            </a:pPr>
            <a:r>
              <a:rPr lang="en-US" altLang="en-US" dirty="0"/>
              <a:t>Text editors to create and modify files</a:t>
            </a:r>
          </a:p>
          <a:p>
            <a:pPr lvl="1">
              <a:lnSpc>
                <a:spcPct val="90000"/>
              </a:lnSpc>
            </a:pPr>
            <a:r>
              <a:rPr lang="en-US" altLang="en-US" dirty="0"/>
              <a:t>Special commands to search contents of files or perform transformations of the text</a:t>
            </a:r>
            <a:endParaRPr lang="en-US" altLang="en-US" sz="800" dirty="0"/>
          </a:p>
          <a:p>
            <a:pPr>
              <a:lnSpc>
                <a:spcPct val="90000"/>
              </a:lnSpc>
            </a:pPr>
            <a:r>
              <a:rPr lang="en-US" altLang="en-US" b="1" dirty="0"/>
              <a:t>Programming-language support </a:t>
            </a:r>
            <a:r>
              <a:rPr lang="en-US" altLang="en-US" dirty="0"/>
              <a:t>- Compilers, assemblers, debuggers and interpreters </a:t>
            </a:r>
            <a:endParaRPr lang="en-US" altLang="en-US" sz="800" dirty="0"/>
          </a:p>
          <a:p>
            <a:pPr>
              <a:lnSpc>
                <a:spcPct val="90000"/>
              </a:lnSpc>
            </a:pPr>
            <a:r>
              <a:rPr lang="en-US" altLang="en-US" b="1" dirty="0"/>
              <a:t>Program loading and execution</a:t>
            </a:r>
            <a:r>
              <a:rPr lang="en-US" altLang="en-US" dirty="0"/>
              <a:t>- Absolute loaders, </a:t>
            </a:r>
            <a:r>
              <a:rPr lang="en-US" altLang="en-US" dirty="0" err="1"/>
              <a:t>relocatable</a:t>
            </a:r>
            <a:r>
              <a:rPr lang="en-US" altLang="en-US" dirty="0"/>
              <a:t> loaders, linkage editors, and overlay-loaders, debugging systems for higher-level and machine language</a:t>
            </a:r>
            <a:endParaRPr lang="en-US" altLang="en-US" sz="800" dirty="0"/>
          </a:p>
          <a:p>
            <a:pPr>
              <a:lnSpc>
                <a:spcPct val="90000"/>
              </a:lnSpc>
            </a:pPr>
            <a:r>
              <a:rPr lang="en-US" altLang="en-US" b="1" dirty="0"/>
              <a:t>Communications</a:t>
            </a:r>
            <a:r>
              <a:rPr lang="en-US" altLang="en-US" dirty="0"/>
              <a:t> - Provide the mechanism for creating virtual connections among processes, users, and computer systems</a:t>
            </a:r>
          </a:p>
          <a:p>
            <a:pPr lvl="1">
              <a:lnSpc>
                <a:spcPct val="90000"/>
              </a:lnSpc>
            </a:pPr>
            <a:r>
              <a:rPr lang="en-US" altLang="en-US" dirty="0"/>
              <a:t>Allow users to send messages to one another</a:t>
            </a:r>
            <a:r>
              <a:rPr lang="ja-JP" altLang="en-US" dirty="0"/>
              <a:t>’</a:t>
            </a:r>
            <a:r>
              <a:rPr lang="en-US" altLang="ja-JP" dirty="0"/>
              <a:t>s screens, browse web pages, send electronic-mail messages, log in remotely, transfer files from one machine to another</a:t>
            </a:r>
          </a:p>
          <a:p>
            <a:pPr>
              <a:lnSpc>
                <a:spcPct val="90000"/>
              </a:lnSpc>
            </a:pPr>
            <a:endParaRPr lang="en-US" altLang="en-US" dirty="0"/>
          </a:p>
        </p:txBody>
      </p:sp>
    </p:spTree>
    <p:extLst>
      <p:ext uri="{BB962C8B-B14F-4D97-AF65-F5344CB8AC3E}">
        <p14:creationId xmlns:p14="http://schemas.microsoft.com/office/powerpoint/2010/main" val="226953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 xmlns:a16="http://schemas.microsoft.com/office/drawing/2014/main" id="{69B64704-3592-4DF7-85E7-FB2DB85811C1}"/>
              </a:ext>
            </a:extLst>
          </p:cNvPr>
          <p:cNvSpPr>
            <a:spLocks noGrp="1" noChangeArrowheads="1"/>
          </p:cNvSpPr>
          <p:nvPr>
            <p:ph type="title"/>
          </p:nvPr>
        </p:nvSpPr>
        <p:spPr>
          <a:xfrm>
            <a:off x="485775" y="217488"/>
            <a:ext cx="7996238" cy="576262"/>
          </a:xfrm>
        </p:spPr>
        <p:txBody>
          <a:bodyPr>
            <a:normAutofit fontScale="90000"/>
          </a:bodyPr>
          <a:lstStyle/>
          <a:p>
            <a:pPr eaLnBrk="1" hangingPunct="1"/>
            <a:r>
              <a:rPr lang="en-US" altLang="en-US"/>
              <a:t>System Services (Cont.)</a:t>
            </a:r>
          </a:p>
        </p:txBody>
      </p:sp>
      <p:sp>
        <p:nvSpPr>
          <p:cNvPr id="64515" name="Rectangle 3">
            <a:extLst>
              <a:ext uri="{FF2B5EF4-FFF2-40B4-BE49-F238E27FC236}">
                <a16:creationId xmlns="" xmlns:a16="http://schemas.microsoft.com/office/drawing/2014/main" id="{893ED54D-5EE3-433B-820F-AFAE8BC4BDCE}"/>
              </a:ext>
            </a:extLst>
          </p:cNvPr>
          <p:cNvSpPr>
            <a:spLocks noGrp="1" noChangeArrowheads="1"/>
          </p:cNvSpPr>
          <p:nvPr>
            <p:ph type="body" idx="1"/>
          </p:nvPr>
        </p:nvSpPr>
        <p:spPr>
          <a:xfrm>
            <a:off x="806450" y="1108075"/>
            <a:ext cx="7675563" cy="5187950"/>
          </a:xfrm>
        </p:spPr>
        <p:txBody>
          <a:bodyPr>
            <a:normAutofit fontScale="92500" lnSpcReduction="20000"/>
          </a:bodyPr>
          <a:lstStyle/>
          <a:p>
            <a:pPr>
              <a:lnSpc>
                <a:spcPct val="90000"/>
              </a:lnSpc>
            </a:pPr>
            <a:r>
              <a:rPr lang="en-US" altLang="en-US" b="1" dirty="0"/>
              <a:t>Background Services</a:t>
            </a:r>
          </a:p>
          <a:p>
            <a:pPr lvl="1">
              <a:lnSpc>
                <a:spcPct val="90000"/>
              </a:lnSpc>
            </a:pPr>
            <a:r>
              <a:rPr lang="en-US" altLang="en-US" dirty="0"/>
              <a:t>Launch at boot time</a:t>
            </a:r>
          </a:p>
          <a:p>
            <a:pPr lvl="2">
              <a:lnSpc>
                <a:spcPct val="90000"/>
              </a:lnSpc>
            </a:pPr>
            <a:r>
              <a:rPr lang="en-US" altLang="en-US" dirty="0"/>
              <a:t>Some for system startup, then terminate</a:t>
            </a:r>
          </a:p>
          <a:p>
            <a:pPr lvl="2">
              <a:lnSpc>
                <a:spcPct val="90000"/>
              </a:lnSpc>
            </a:pPr>
            <a:r>
              <a:rPr lang="en-US" altLang="en-US" dirty="0"/>
              <a:t>Some from system boot to shutdown</a:t>
            </a:r>
          </a:p>
          <a:p>
            <a:pPr lvl="1">
              <a:lnSpc>
                <a:spcPct val="90000"/>
              </a:lnSpc>
            </a:pPr>
            <a:r>
              <a:rPr lang="en-US" altLang="en-US" dirty="0"/>
              <a:t>Provide facilities like disk checking, process scheduling, error logging, printing</a:t>
            </a:r>
          </a:p>
          <a:p>
            <a:pPr lvl="1">
              <a:lnSpc>
                <a:spcPct val="90000"/>
              </a:lnSpc>
            </a:pPr>
            <a:r>
              <a:rPr lang="en-US" altLang="en-US" dirty="0"/>
              <a:t>Run in user context not kernel context</a:t>
            </a:r>
          </a:p>
          <a:p>
            <a:pPr lvl="1">
              <a:lnSpc>
                <a:spcPct val="90000"/>
              </a:lnSpc>
            </a:pPr>
            <a:r>
              <a:rPr lang="en-US" altLang="en-US" dirty="0"/>
              <a:t>Known as </a:t>
            </a:r>
            <a:r>
              <a:rPr lang="en-US" altLang="en-US" b="1" dirty="0">
                <a:solidFill>
                  <a:srgbClr val="006699"/>
                </a:solidFill>
                <a:latin typeface="+mj-lt"/>
              </a:rPr>
              <a:t>services</a:t>
            </a:r>
            <a:r>
              <a:rPr lang="en-US" altLang="en-US" dirty="0"/>
              <a:t>, </a:t>
            </a:r>
            <a:r>
              <a:rPr lang="en-US" altLang="en-US" b="1" dirty="0">
                <a:solidFill>
                  <a:srgbClr val="006699"/>
                </a:solidFill>
                <a:latin typeface="+mj-lt"/>
              </a:rPr>
              <a:t>subsystems</a:t>
            </a:r>
            <a:r>
              <a:rPr lang="en-US" altLang="en-US" dirty="0"/>
              <a:t>, </a:t>
            </a:r>
            <a:r>
              <a:rPr lang="en-US" altLang="en-US" b="1" dirty="0">
                <a:solidFill>
                  <a:srgbClr val="006699"/>
                </a:solidFill>
                <a:latin typeface="+mj-lt"/>
              </a:rPr>
              <a:t>daemons</a:t>
            </a:r>
            <a:r>
              <a:rPr lang="en-US" altLang="en-US" dirty="0"/>
              <a:t> </a:t>
            </a:r>
            <a:endParaRPr lang="en-US" altLang="en-US" b="1" dirty="0"/>
          </a:p>
          <a:p>
            <a:pPr lvl="1">
              <a:lnSpc>
                <a:spcPct val="90000"/>
              </a:lnSpc>
              <a:buFont typeface="Monotype Sorts" pitchFamily="-84" charset="2"/>
              <a:buNone/>
            </a:pPr>
            <a:endParaRPr lang="en-US" altLang="en-US" sz="800" dirty="0"/>
          </a:p>
          <a:p>
            <a:pPr>
              <a:lnSpc>
                <a:spcPct val="90000"/>
              </a:lnSpc>
            </a:pPr>
            <a:r>
              <a:rPr lang="en-US" altLang="en-US" b="1" dirty="0"/>
              <a:t>Application programs</a:t>
            </a:r>
          </a:p>
          <a:p>
            <a:pPr lvl="1">
              <a:lnSpc>
                <a:spcPct val="90000"/>
              </a:lnSpc>
            </a:pPr>
            <a:r>
              <a:rPr lang="en-US" altLang="en-US" dirty="0"/>
              <a:t>Don’t pertain to system</a:t>
            </a:r>
          </a:p>
          <a:p>
            <a:pPr lvl="1">
              <a:lnSpc>
                <a:spcPct val="90000"/>
              </a:lnSpc>
            </a:pPr>
            <a:r>
              <a:rPr lang="en-US" altLang="en-US" dirty="0"/>
              <a:t>Run by users</a:t>
            </a:r>
          </a:p>
          <a:p>
            <a:pPr lvl="1">
              <a:lnSpc>
                <a:spcPct val="90000"/>
              </a:lnSpc>
            </a:pPr>
            <a:r>
              <a:rPr lang="en-US" altLang="en-US" dirty="0"/>
              <a:t>Not typically considered part of OS</a:t>
            </a:r>
          </a:p>
          <a:p>
            <a:pPr lvl="1">
              <a:lnSpc>
                <a:spcPct val="90000"/>
              </a:lnSpc>
            </a:pPr>
            <a:r>
              <a:rPr lang="en-US" altLang="en-US" dirty="0"/>
              <a:t>Launched by command line, mouse click, finger poke</a:t>
            </a:r>
          </a:p>
        </p:txBody>
      </p:sp>
    </p:spTree>
    <p:extLst>
      <p:ext uri="{BB962C8B-B14F-4D97-AF65-F5344CB8AC3E}">
        <p14:creationId xmlns:p14="http://schemas.microsoft.com/office/powerpoint/2010/main" val="19047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 xmlns:a16="http://schemas.microsoft.com/office/drawing/2014/main" id="{B139628D-AE2A-46FB-AA5B-FECFA241AAEF}"/>
              </a:ext>
            </a:extLst>
          </p:cNvPr>
          <p:cNvSpPr>
            <a:spLocks noGrp="1" noChangeArrowheads="1"/>
          </p:cNvSpPr>
          <p:nvPr>
            <p:ph type="title"/>
          </p:nvPr>
        </p:nvSpPr>
        <p:spPr>
          <a:xfrm>
            <a:off x="467544" y="116632"/>
            <a:ext cx="8229600" cy="778098"/>
          </a:xfrm>
        </p:spPr>
        <p:txBody>
          <a:bodyPr/>
          <a:lstStyle/>
          <a:p>
            <a:r>
              <a:rPr lang="en-US" altLang="en-US" dirty="0"/>
              <a:t>Linkers and Loaders</a:t>
            </a:r>
          </a:p>
        </p:txBody>
      </p:sp>
      <p:sp>
        <p:nvSpPr>
          <p:cNvPr id="66563" name="Content Placeholder 2">
            <a:extLst>
              <a:ext uri="{FF2B5EF4-FFF2-40B4-BE49-F238E27FC236}">
                <a16:creationId xmlns="" xmlns:a16="http://schemas.microsoft.com/office/drawing/2014/main" id="{F413004A-DAD3-4F03-A509-ECD5943DEFDE}"/>
              </a:ext>
            </a:extLst>
          </p:cNvPr>
          <p:cNvSpPr>
            <a:spLocks noGrp="1" noChangeArrowheads="1"/>
          </p:cNvSpPr>
          <p:nvPr>
            <p:ph idx="1"/>
          </p:nvPr>
        </p:nvSpPr>
        <p:spPr>
          <a:xfrm>
            <a:off x="467544" y="1268760"/>
            <a:ext cx="8229600" cy="4525963"/>
          </a:xfrm>
        </p:spPr>
        <p:txBody>
          <a:bodyPr>
            <a:normAutofit fontScale="70000" lnSpcReduction="20000"/>
          </a:bodyPr>
          <a:lstStyle/>
          <a:p>
            <a:r>
              <a:rPr lang="en-US" altLang="en-US" dirty="0"/>
              <a:t>Source code compiled into object files designed to be loaded into any physical memory location – </a:t>
            </a:r>
            <a:r>
              <a:rPr lang="en-US" altLang="en-US" b="1" dirty="0">
                <a:solidFill>
                  <a:srgbClr val="006699"/>
                </a:solidFill>
                <a:latin typeface="+mj-lt"/>
              </a:rPr>
              <a:t>relocatable</a:t>
            </a:r>
            <a:r>
              <a:rPr lang="en-US" altLang="en-US" b="1" dirty="0">
                <a:solidFill>
                  <a:srgbClr val="3366FF"/>
                </a:solidFill>
              </a:rPr>
              <a:t> </a:t>
            </a:r>
            <a:r>
              <a:rPr lang="en-US" altLang="en-US" b="1" dirty="0">
                <a:solidFill>
                  <a:srgbClr val="006699"/>
                </a:solidFill>
                <a:latin typeface="+mj-lt"/>
              </a:rPr>
              <a:t>object</a:t>
            </a:r>
            <a:r>
              <a:rPr lang="en-US" altLang="en-US" b="1" dirty="0">
                <a:solidFill>
                  <a:srgbClr val="3366FF"/>
                </a:solidFill>
              </a:rPr>
              <a:t> </a:t>
            </a:r>
            <a:r>
              <a:rPr lang="en-US" altLang="en-US" b="1" dirty="0">
                <a:solidFill>
                  <a:srgbClr val="006699"/>
                </a:solidFill>
                <a:latin typeface="+mj-lt"/>
              </a:rPr>
              <a:t>file</a:t>
            </a:r>
          </a:p>
          <a:p>
            <a:r>
              <a:rPr lang="en-US" altLang="en-US" b="1" dirty="0">
                <a:solidFill>
                  <a:srgbClr val="006699"/>
                </a:solidFill>
                <a:latin typeface="+mj-lt"/>
              </a:rPr>
              <a:t>Linker</a:t>
            </a:r>
            <a:r>
              <a:rPr lang="en-US" altLang="en-US" b="1" dirty="0">
                <a:solidFill>
                  <a:srgbClr val="3366FF"/>
                </a:solidFill>
              </a:rPr>
              <a:t> </a:t>
            </a:r>
            <a:r>
              <a:rPr lang="en-US" altLang="en-US" dirty="0"/>
              <a:t>combines these into single binary </a:t>
            </a:r>
            <a:r>
              <a:rPr lang="en-US" altLang="en-US" b="1" dirty="0">
                <a:solidFill>
                  <a:srgbClr val="006699"/>
                </a:solidFill>
                <a:latin typeface="+mj-lt"/>
              </a:rPr>
              <a:t>executable</a:t>
            </a:r>
            <a:r>
              <a:rPr lang="en-US" altLang="en-US" dirty="0"/>
              <a:t> file</a:t>
            </a:r>
          </a:p>
          <a:p>
            <a:pPr lvl="1"/>
            <a:r>
              <a:rPr lang="en-US" altLang="en-US" dirty="0"/>
              <a:t>Also brings in libraries</a:t>
            </a:r>
          </a:p>
          <a:p>
            <a:r>
              <a:rPr lang="en-US" altLang="en-US" dirty="0"/>
              <a:t>Program resides on secondary storage as binary executable</a:t>
            </a:r>
          </a:p>
          <a:p>
            <a:r>
              <a:rPr lang="en-US" altLang="en-US" dirty="0"/>
              <a:t>Must be brought into memory by </a:t>
            </a:r>
            <a:r>
              <a:rPr lang="en-US" altLang="en-US" b="1" dirty="0">
                <a:solidFill>
                  <a:srgbClr val="006699"/>
                </a:solidFill>
                <a:latin typeface="+mj-lt"/>
              </a:rPr>
              <a:t>loader</a:t>
            </a:r>
            <a:r>
              <a:rPr lang="en-US" altLang="en-US" dirty="0"/>
              <a:t> to be executed</a:t>
            </a:r>
          </a:p>
          <a:p>
            <a:pPr lvl="1"/>
            <a:r>
              <a:rPr lang="en-US" altLang="en-US" b="1" dirty="0">
                <a:solidFill>
                  <a:srgbClr val="006699"/>
                </a:solidFill>
                <a:latin typeface="+mj-lt"/>
              </a:rPr>
              <a:t>Relocation</a:t>
            </a:r>
            <a:r>
              <a:rPr lang="en-US" altLang="en-US" dirty="0"/>
              <a:t> assigns final addresses to program parts and adjusts code and data in program to match those addresses</a:t>
            </a:r>
          </a:p>
          <a:p>
            <a:r>
              <a:rPr lang="en-US" altLang="en-US" dirty="0"/>
              <a:t>Modern general purpose systems don’t link libraries into executables</a:t>
            </a:r>
          </a:p>
          <a:p>
            <a:pPr lvl="1"/>
            <a:r>
              <a:rPr lang="en-US" altLang="en-US" dirty="0"/>
              <a:t>Rather, </a:t>
            </a:r>
            <a:r>
              <a:rPr lang="en-US" altLang="en-US" b="1" dirty="0">
                <a:solidFill>
                  <a:srgbClr val="006699"/>
                </a:solidFill>
                <a:latin typeface="+mj-lt"/>
              </a:rPr>
              <a:t>dynamically</a:t>
            </a:r>
            <a:r>
              <a:rPr lang="en-US" altLang="en-US" b="1" dirty="0">
                <a:solidFill>
                  <a:srgbClr val="3366FF"/>
                </a:solidFill>
              </a:rPr>
              <a:t> </a:t>
            </a:r>
            <a:r>
              <a:rPr lang="en-US" altLang="en-US" b="1" dirty="0">
                <a:solidFill>
                  <a:srgbClr val="006699"/>
                </a:solidFill>
                <a:latin typeface="+mj-lt"/>
              </a:rPr>
              <a:t>linked</a:t>
            </a:r>
            <a:r>
              <a:rPr lang="en-US" altLang="en-US" b="1" dirty="0">
                <a:solidFill>
                  <a:srgbClr val="3366FF"/>
                </a:solidFill>
              </a:rPr>
              <a:t> </a:t>
            </a:r>
            <a:r>
              <a:rPr lang="en-US" altLang="en-US" b="1" dirty="0">
                <a:solidFill>
                  <a:srgbClr val="006699"/>
                </a:solidFill>
                <a:latin typeface="+mj-lt"/>
              </a:rPr>
              <a:t>libraries</a:t>
            </a:r>
            <a:r>
              <a:rPr lang="en-US" altLang="en-US" b="1" dirty="0">
                <a:solidFill>
                  <a:srgbClr val="3366FF"/>
                </a:solidFill>
              </a:rPr>
              <a:t> </a:t>
            </a:r>
            <a:r>
              <a:rPr lang="en-US" altLang="en-US" dirty="0"/>
              <a:t>(in Windows, </a:t>
            </a:r>
            <a:r>
              <a:rPr lang="en-US" altLang="en-US" b="1" dirty="0">
                <a:solidFill>
                  <a:srgbClr val="006699"/>
                </a:solidFill>
                <a:latin typeface="+mj-lt"/>
              </a:rPr>
              <a:t>DLLs</a:t>
            </a:r>
            <a:r>
              <a:rPr lang="en-US" altLang="en-US" dirty="0"/>
              <a:t>) are loaded as needed, shared by all that use the same version of that same library (loaded once)</a:t>
            </a:r>
          </a:p>
          <a:p>
            <a:r>
              <a:rPr lang="en-US" altLang="en-US" dirty="0"/>
              <a:t>Object, executable files have standard formats, so operating system knows how to load and start them</a:t>
            </a:r>
          </a:p>
        </p:txBody>
      </p:sp>
    </p:spTree>
    <p:extLst>
      <p:ext uri="{BB962C8B-B14F-4D97-AF65-F5344CB8AC3E}">
        <p14:creationId xmlns:p14="http://schemas.microsoft.com/office/powerpoint/2010/main" val="3327090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 xmlns:a16="http://schemas.microsoft.com/office/drawing/2014/main" id="{2C7140E0-64EE-48A3-941C-70C6BCDF8D79}"/>
              </a:ext>
            </a:extLst>
          </p:cNvPr>
          <p:cNvSpPr>
            <a:spLocks noGrp="1" noChangeArrowheads="1"/>
          </p:cNvSpPr>
          <p:nvPr>
            <p:ph type="title"/>
          </p:nvPr>
        </p:nvSpPr>
        <p:spPr>
          <a:xfrm>
            <a:off x="960438" y="225425"/>
            <a:ext cx="7573962" cy="576263"/>
          </a:xfrm>
        </p:spPr>
        <p:txBody>
          <a:bodyPr>
            <a:normAutofit fontScale="90000"/>
          </a:bodyPr>
          <a:lstStyle/>
          <a:p>
            <a:r>
              <a:rPr lang="en-US" altLang="en-US"/>
              <a:t>The Role of the Linker and Loader</a:t>
            </a:r>
          </a:p>
        </p:txBody>
      </p:sp>
      <p:pic>
        <p:nvPicPr>
          <p:cNvPr id="67587" name="Content Placeholder 6">
            <a:extLst>
              <a:ext uri="{FF2B5EF4-FFF2-40B4-BE49-F238E27FC236}">
                <a16:creationId xmlns="" xmlns:a16="http://schemas.microsoft.com/office/drawing/2014/main" id="{CD8E9885-D5F1-451A-B45F-8C24EB28DFF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87613" y="1204913"/>
            <a:ext cx="4608512" cy="4859337"/>
          </a:xfrm>
        </p:spPr>
      </p:pic>
    </p:spTree>
    <p:extLst>
      <p:ext uri="{BB962C8B-B14F-4D97-AF65-F5344CB8AC3E}">
        <p14:creationId xmlns:p14="http://schemas.microsoft.com/office/powerpoint/2010/main" val="208752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a:extLst>
              <a:ext uri="{FF2B5EF4-FFF2-40B4-BE49-F238E27FC236}">
                <a16:creationId xmlns="" xmlns:a16="http://schemas.microsoft.com/office/drawing/2014/main" id="{9580D1A4-1911-40B7-90C7-4F5EE514923B}"/>
              </a:ext>
            </a:extLst>
          </p:cNvPr>
          <p:cNvSpPr>
            <a:spLocks noGrp="1" noChangeArrowheads="1"/>
          </p:cNvSpPr>
          <p:nvPr>
            <p:ph type="title"/>
          </p:nvPr>
        </p:nvSpPr>
        <p:spPr>
          <a:xfrm>
            <a:off x="251520" y="154024"/>
            <a:ext cx="8712968" cy="826703"/>
          </a:xfrm>
        </p:spPr>
        <p:txBody>
          <a:bodyPr>
            <a:noAutofit/>
          </a:bodyPr>
          <a:lstStyle/>
          <a:p>
            <a:pPr eaLnBrk="1" hangingPunct="1"/>
            <a:r>
              <a:rPr lang="en-US" altLang="en-US" sz="3600" dirty="0"/>
              <a:t>Why Applications are Operating System Specific</a:t>
            </a:r>
          </a:p>
        </p:txBody>
      </p:sp>
      <p:sp>
        <p:nvSpPr>
          <p:cNvPr id="68611" name="Rectangle 1027">
            <a:extLst>
              <a:ext uri="{FF2B5EF4-FFF2-40B4-BE49-F238E27FC236}">
                <a16:creationId xmlns="" xmlns:a16="http://schemas.microsoft.com/office/drawing/2014/main" id="{672EE902-C4A8-4076-BE5F-A5B41CC5B7F0}"/>
              </a:ext>
            </a:extLst>
          </p:cNvPr>
          <p:cNvSpPr>
            <a:spLocks noGrp="1" noChangeArrowheads="1"/>
          </p:cNvSpPr>
          <p:nvPr>
            <p:ph idx="1"/>
          </p:nvPr>
        </p:nvSpPr>
        <p:spPr>
          <a:xfrm>
            <a:off x="827584" y="1268760"/>
            <a:ext cx="7643813" cy="4608512"/>
          </a:xfrm>
        </p:spPr>
        <p:txBody>
          <a:bodyPr>
            <a:normAutofit fontScale="70000" lnSpcReduction="20000"/>
          </a:bodyPr>
          <a:lstStyle/>
          <a:p>
            <a:r>
              <a:rPr lang="en-US" altLang="en-US" dirty="0"/>
              <a:t>Apps compiled on one system usually not executable on other operating systems</a:t>
            </a:r>
          </a:p>
          <a:p>
            <a:r>
              <a:rPr lang="en-US" altLang="en-US" dirty="0"/>
              <a:t>Each operating system provides its own unique system calls</a:t>
            </a:r>
          </a:p>
          <a:p>
            <a:pPr lvl="1"/>
            <a:r>
              <a:rPr lang="en-US" altLang="en-US" dirty="0"/>
              <a:t>Own file formats, etc.</a:t>
            </a:r>
          </a:p>
          <a:p>
            <a:r>
              <a:rPr lang="en-US" altLang="en-US" dirty="0"/>
              <a:t>Apps can be multi-operating system</a:t>
            </a:r>
          </a:p>
          <a:p>
            <a:pPr lvl="1"/>
            <a:r>
              <a:rPr lang="en-US" altLang="en-US" dirty="0"/>
              <a:t>Written in interpreted language like Python, Ruby, and interpreter available on multiple operating systems</a:t>
            </a:r>
          </a:p>
          <a:p>
            <a:pPr lvl="1"/>
            <a:r>
              <a:rPr lang="en-US" altLang="en-US" dirty="0"/>
              <a:t>App written in language that includes a VM containing the running app (like Java)</a:t>
            </a:r>
          </a:p>
          <a:p>
            <a:pPr lvl="1"/>
            <a:r>
              <a:rPr lang="en-US" altLang="en-US" dirty="0"/>
              <a:t>Use standard language (like C), compile separately on each operating system to run </a:t>
            </a:r>
          </a:p>
          <a:p>
            <a:r>
              <a:rPr lang="en-US" altLang="en-US" b="1" dirty="0">
                <a:solidFill>
                  <a:srgbClr val="006699"/>
                </a:solidFill>
                <a:latin typeface="+mj-lt"/>
              </a:rPr>
              <a:t>Application</a:t>
            </a:r>
            <a:r>
              <a:rPr lang="en-US" altLang="en-US" b="1" dirty="0">
                <a:solidFill>
                  <a:srgbClr val="3366FF"/>
                </a:solidFill>
              </a:rPr>
              <a:t> </a:t>
            </a:r>
            <a:r>
              <a:rPr lang="en-US" altLang="en-US" b="1" dirty="0">
                <a:solidFill>
                  <a:srgbClr val="006699"/>
                </a:solidFill>
                <a:latin typeface="+mj-lt"/>
              </a:rPr>
              <a:t>Binary</a:t>
            </a:r>
            <a:r>
              <a:rPr lang="en-US" altLang="en-US" b="1" dirty="0">
                <a:solidFill>
                  <a:srgbClr val="3366FF"/>
                </a:solidFill>
              </a:rPr>
              <a:t> </a:t>
            </a:r>
            <a:r>
              <a:rPr lang="en-US" altLang="en-US" b="1" dirty="0">
                <a:solidFill>
                  <a:srgbClr val="006699"/>
                </a:solidFill>
                <a:latin typeface="+mj-lt"/>
              </a:rPr>
              <a:t>Interface</a:t>
            </a:r>
            <a:r>
              <a:rPr lang="en-US" altLang="en-US" b="1" dirty="0">
                <a:solidFill>
                  <a:srgbClr val="3366FF"/>
                </a:solidFill>
              </a:rPr>
              <a:t> </a:t>
            </a:r>
            <a:r>
              <a:rPr lang="en-US" altLang="en-US" dirty="0"/>
              <a:t>(</a:t>
            </a:r>
            <a:r>
              <a:rPr lang="en-US" altLang="en-US" b="1" dirty="0">
                <a:solidFill>
                  <a:srgbClr val="006699"/>
                </a:solidFill>
                <a:latin typeface="+mj-lt"/>
              </a:rPr>
              <a:t>ABI</a:t>
            </a:r>
            <a:r>
              <a:rPr lang="en-US" altLang="en-US" dirty="0"/>
              <a:t>) is architecture equivalent of API, defines how different components of binary code can interface for a given operating system on a given architecture, CPU, etc. </a:t>
            </a:r>
          </a:p>
        </p:txBody>
      </p:sp>
    </p:spTree>
    <p:extLst>
      <p:ext uri="{BB962C8B-B14F-4D97-AF65-F5344CB8AC3E}">
        <p14:creationId xmlns:p14="http://schemas.microsoft.com/office/powerpoint/2010/main" val="217985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a:extLst>
              <a:ext uri="{FF2B5EF4-FFF2-40B4-BE49-F238E27FC236}">
                <a16:creationId xmlns="" xmlns:a16="http://schemas.microsoft.com/office/drawing/2014/main" id="{D00B8CF2-4503-4D02-BCAF-03B386FC6B16}"/>
              </a:ext>
            </a:extLst>
          </p:cNvPr>
          <p:cNvSpPr>
            <a:spLocks noGrp="1" noChangeArrowheads="1"/>
          </p:cNvSpPr>
          <p:nvPr>
            <p:ph type="title"/>
          </p:nvPr>
        </p:nvSpPr>
        <p:spPr>
          <a:xfrm>
            <a:off x="1079500" y="155141"/>
            <a:ext cx="7712075" cy="576262"/>
          </a:xfrm>
        </p:spPr>
        <p:txBody>
          <a:bodyPr>
            <a:noAutofit/>
          </a:bodyPr>
          <a:lstStyle/>
          <a:p>
            <a:pPr eaLnBrk="1" hangingPunct="1"/>
            <a:r>
              <a:rPr lang="en-US" altLang="en-US" sz="4000" dirty="0"/>
              <a:t>Design and Implementation</a:t>
            </a:r>
          </a:p>
        </p:txBody>
      </p:sp>
      <p:sp>
        <p:nvSpPr>
          <p:cNvPr id="70659" name="Rectangle 1027">
            <a:extLst>
              <a:ext uri="{FF2B5EF4-FFF2-40B4-BE49-F238E27FC236}">
                <a16:creationId xmlns="" xmlns:a16="http://schemas.microsoft.com/office/drawing/2014/main" id="{ED7882A4-6BC0-4135-94AC-5AE6FAF5E5A6}"/>
              </a:ext>
            </a:extLst>
          </p:cNvPr>
          <p:cNvSpPr>
            <a:spLocks noGrp="1" noChangeArrowheads="1"/>
          </p:cNvSpPr>
          <p:nvPr>
            <p:ph idx="1"/>
          </p:nvPr>
        </p:nvSpPr>
        <p:spPr>
          <a:xfrm>
            <a:off x="899592" y="1052736"/>
            <a:ext cx="7375525" cy="5006975"/>
          </a:xfrm>
        </p:spPr>
        <p:txBody>
          <a:bodyPr>
            <a:normAutofit fontScale="77500" lnSpcReduction="20000"/>
          </a:bodyPr>
          <a:lstStyle/>
          <a:p>
            <a:r>
              <a:rPr lang="en-US" altLang="en-US" dirty="0"/>
              <a:t>Design and Implementation of OS is not </a:t>
            </a:r>
            <a:r>
              <a:rPr lang="ja-JP" altLang="en-US" dirty="0"/>
              <a:t>“</a:t>
            </a:r>
            <a:r>
              <a:rPr lang="en-US" altLang="ja-JP" dirty="0"/>
              <a:t>solvable”, but some approaches have proven successful</a:t>
            </a:r>
            <a:endParaRPr lang="en-US" altLang="en-US" sz="800" dirty="0"/>
          </a:p>
          <a:p>
            <a:r>
              <a:rPr lang="en-US" altLang="en-US" dirty="0"/>
              <a:t>Internal structure of different Operating Systems  can vary widely</a:t>
            </a:r>
            <a:endParaRPr lang="en-US" altLang="en-US" sz="800" dirty="0"/>
          </a:p>
          <a:p>
            <a:r>
              <a:rPr lang="en-US" altLang="en-US" dirty="0"/>
              <a:t>Start the design by defining goals and specifications </a:t>
            </a:r>
            <a:endParaRPr lang="en-US" altLang="en-US" sz="800" dirty="0"/>
          </a:p>
          <a:p>
            <a:r>
              <a:rPr lang="en-US" altLang="en-US" dirty="0"/>
              <a:t>Affected by choice of hardware, type of system</a:t>
            </a:r>
            <a:endParaRPr lang="en-US" altLang="en-US" sz="800" dirty="0"/>
          </a:p>
          <a:p>
            <a:r>
              <a:rPr lang="en-US" altLang="en-US" b="1" dirty="0">
                <a:solidFill>
                  <a:srgbClr val="006699"/>
                </a:solidFill>
                <a:latin typeface="+mj-lt"/>
              </a:rPr>
              <a:t>User</a:t>
            </a:r>
            <a:r>
              <a:rPr lang="en-US" altLang="en-US" b="1" dirty="0">
                <a:solidFill>
                  <a:srgbClr val="3366FF"/>
                </a:solidFill>
              </a:rPr>
              <a:t> </a:t>
            </a:r>
            <a:r>
              <a:rPr lang="en-US" altLang="en-US" dirty="0"/>
              <a:t>goals and </a:t>
            </a:r>
            <a:r>
              <a:rPr lang="en-US" altLang="en-US" b="1" dirty="0">
                <a:solidFill>
                  <a:srgbClr val="006699"/>
                </a:solidFill>
                <a:latin typeface="+mj-lt"/>
              </a:rPr>
              <a:t>System</a:t>
            </a:r>
            <a:r>
              <a:rPr lang="en-US" altLang="en-US" b="1" dirty="0">
                <a:solidFill>
                  <a:srgbClr val="3366FF"/>
                </a:solidFill>
              </a:rPr>
              <a:t> </a:t>
            </a:r>
            <a:r>
              <a:rPr lang="en-US" altLang="en-US" dirty="0"/>
              <a:t>goals</a:t>
            </a:r>
          </a:p>
          <a:p>
            <a:pPr lvl="1"/>
            <a:r>
              <a:rPr lang="en-US" altLang="en-US" dirty="0"/>
              <a:t>User goals – operating system should be convenient to use, easy to learn, reliable, safe, and fast</a:t>
            </a:r>
          </a:p>
          <a:p>
            <a:pPr lvl="1"/>
            <a:r>
              <a:rPr lang="en-US" altLang="en-US" dirty="0"/>
              <a:t>System goals – operating system should be easy to design, implement, and maintain, as well as flexible, reliable, error-free, and efficient</a:t>
            </a:r>
          </a:p>
          <a:p>
            <a:r>
              <a:rPr lang="en-US" altLang="en-US" dirty="0"/>
              <a:t>Specifying and designing an OS is highly creative task of </a:t>
            </a:r>
            <a:r>
              <a:rPr lang="en-US" altLang="en-US" b="1" dirty="0">
                <a:solidFill>
                  <a:srgbClr val="006699"/>
                </a:solidFill>
                <a:latin typeface="+mj-lt"/>
              </a:rPr>
              <a:t>software</a:t>
            </a:r>
            <a:r>
              <a:rPr lang="en-US" altLang="en-US" b="1" dirty="0">
                <a:solidFill>
                  <a:srgbClr val="3366FF"/>
                </a:solidFill>
              </a:rPr>
              <a:t> </a:t>
            </a:r>
            <a:r>
              <a:rPr lang="en-US" altLang="en-US" b="1" dirty="0">
                <a:solidFill>
                  <a:srgbClr val="006699"/>
                </a:solidFill>
                <a:latin typeface="+mj-lt"/>
              </a:rPr>
              <a:t>engineering</a:t>
            </a:r>
          </a:p>
          <a:p>
            <a:endParaRPr lang="en-US" altLang="en-US" dirty="0"/>
          </a:p>
        </p:txBody>
      </p:sp>
    </p:spTree>
    <p:extLst>
      <p:ext uri="{BB962C8B-B14F-4D97-AF65-F5344CB8AC3E}">
        <p14:creationId xmlns:p14="http://schemas.microsoft.com/office/powerpoint/2010/main" val="3787648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 xmlns:a16="http://schemas.microsoft.com/office/drawing/2014/main" id="{39A46DEA-C931-4E75-8A7D-1F653B2ABC18}"/>
              </a:ext>
            </a:extLst>
          </p:cNvPr>
          <p:cNvSpPr>
            <a:spLocks noGrp="1" noChangeArrowheads="1"/>
          </p:cNvSpPr>
          <p:nvPr>
            <p:ph type="title"/>
          </p:nvPr>
        </p:nvSpPr>
        <p:spPr>
          <a:xfrm>
            <a:off x="1051377" y="139214"/>
            <a:ext cx="8229600" cy="576263"/>
          </a:xfrm>
        </p:spPr>
        <p:txBody>
          <a:bodyPr>
            <a:normAutofit fontScale="90000"/>
          </a:bodyPr>
          <a:lstStyle/>
          <a:p>
            <a:pPr eaLnBrk="1" hangingPunct="1"/>
            <a:r>
              <a:rPr lang="en-US" altLang="en-US" dirty="0"/>
              <a:t>Policy and Mechanism</a:t>
            </a:r>
          </a:p>
        </p:txBody>
      </p:sp>
      <p:sp>
        <p:nvSpPr>
          <p:cNvPr id="72707" name="Rectangle 3">
            <a:extLst>
              <a:ext uri="{FF2B5EF4-FFF2-40B4-BE49-F238E27FC236}">
                <a16:creationId xmlns="" xmlns:a16="http://schemas.microsoft.com/office/drawing/2014/main" id="{0D1CF5C7-7F67-4FFA-B5D4-75EB6F865E5C}"/>
              </a:ext>
            </a:extLst>
          </p:cNvPr>
          <p:cNvSpPr>
            <a:spLocks noGrp="1" noChangeArrowheads="1"/>
          </p:cNvSpPr>
          <p:nvPr>
            <p:ph type="body" idx="1"/>
          </p:nvPr>
        </p:nvSpPr>
        <p:spPr>
          <a:xfrm>
            <a:off x="839788" y="1141992"/>
            <a:ext cx="6455315" cy="4264022"/>
          </a:xfrm>
        </p:spPr>
        <p:txBody>
          <a:bodyPr>
            <a:normAutofit fontScale="85000" lnSpcReduction="20000"/>
          </a:bodyPr>
          <a:lstStyle/>
          <a:p>
            <a:r>
              <a:rPr lang="en-US" altLang="en-US" b="1" dirty="0">
                <a:solidFill>
                  <a:srgbClr val="006699"/>
                </a:solidFill>
                <a:latin typeface="+mj-lt"/>
              </a:rPr>
              <a:t>Policy</a:t>
            </a:r>
            <a:r>
              <a:rPr lang="en-US" altLang="en-US" b="1" dirty="0"/>
              <a:t>:   What </a:t>
            </a:r>
            <a:r>
              <a:rPr lang="en-US" altLang="en-US" dirty="0"/>
              <a:t>needs to be done?</a:t>
            </a:r>
            <a:r>
              <a:rPr lang="en-US" altLang="en-US" b="1" dirty="0"/>
              <a:t> </a:t>
            </a:r>
          </a:p>
          <a:p>
            <a:pPr lvl="1"/>
            <a:r>
              <a:rPr lang="en-US" altLang="en-US" dirty="0"/>
              <a:t>Example: Interrupt after every 100 seconds</a:t>
            </a:r>
          </a:p>
          <a:p>
            <a:r>
              <a:rPr lang="en-US" altLang="en-US" b="1" dirty="0">
                <a:solidFill>
                  <a:srgbClr val="006699"/>
                </a:solidFill>
                <a:latin typeface="+mj-lt"/>
              </a:rPr>
              <a:t>Mechanism</a:t>
            </a:r>
            <a:r>
              <a:rPr lang="en-US" altLang="en-US" b="1" dirty="0"/>
              <a:t>:  How</a:t>
            </a:r>
            <a:r>
              <a:rPr lang="en-US" altLang="en-US" dirty="0"/>
              <a:t> to do something?</a:t>
            </a:r>
          </a:p>
          <a:p>
            <a:pPr lvl="1"/>
            <a:r>
              <a:rPr lang="en-US" altLang="en-US" dirty="0"/>
              <a:t>Example: timer</a:t>
            </a:r>
          </a:p>
          <a:p>
            <a:r>
              <a:rPr lang="en-US" altLang="en-US" dirty="0"/>
              <a:t>Important principle: separate policy from mechanism</a:t>
            </a:r>
          </a:p>
          <a:p>
            <a:r>
              <a:rPr lang="en-US" altLang="en-US" dirty="0"/>
              <a:t>The separation of policy from mechanism is a very important principle, it allows maximum flexibility if policy decisions are to be changed later.</a:t>
            </a:r>
          </a:p>
          <a:p>
            <a:pPr lvl="1"/>
            <a:r>
              <a:rPr lang="en-US" altLang="en-US" dirty="0"/>
              <a:t>Example: change 100 to 200</a:t>
            </a:r>
          </a:p>
          <a:p>
            <a:pPr>
              <a:buFont typeface="Monotype Sorts" pitchFamily="-84" charset="2"/>
              <a:buNone/>
            </a:pPr>
            <a:endParaRPr lang="en-US" altLang="en-US" dirty="0"/>
          </a:p>
          <a:p>
            <a:pPr>
              <a:buFont typeface="Monotype Sorts" pitchFamily="-84" charset="2"/>
              <a:buNone/>
            </a:pPr>
            <a:endParaRPr lang="en-US" altLang="en-US" dirty="0"/>
          </a:p>
        </p:txBody>
      </p:sp>
    </p:spTree>
    <p:extLst>
      <p:ext uri="{BB962C8B-B14F-4D97-AF65-F5344CB8AC3E}">
        <p14:creationId xmlns:p14="http://schemas.microsoft.com/office/powerpoint/2010/main" val="347975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 xmlns:a16="http://schemas.microsoft.com/office/drawing/2014/main" id="{A9B47C81-CC5F-41DF-A7CB-841B5D4FAD93}"/>
              </a:ext>
            </a:extLst>
          </p:cNvPr>
          <p:cNvSpPr>
            <a:spLocks noGrp="1" noChangeArrowheads="1"/>
          </p:cNvSpPr>
          <p:nvPr>
            <p:ph type="title"/>
          </p:nvPr>
        </p:nvSpPr>
        <p:spPr>
          <a:xfrm>
            <a:off x="495300" y="217488"/>
            <a:ext cx="8072438" cy="576262"/>
          </a:xfrm>
        </p:spPr>
        <p:txBody>
          <a:bodyPr>
            <a:normAutofit fontScale="90000"/>
          </a:bodyPr>
          <a:lstStyle/>
          <a:p>
            <a:pPr eaLnBrk="1" hangingPunct="1"/>
            <a:r>
              <a:rPr lang="en-US" altLang="en-US"/>
              <a:t>Implementation</a:t>
            </a:r>
          </a:p>
        </p:txBody>
      </p:sp>
      <p:sp>
        <p:nvSpPr>
          <p:cNvPr id="74755" name="Rectangle 3">
            <a:extLst>
              <a:ext uri="{FF2B5EF4-FFF2-40B4-BE49-F238E27FC236}">
                <a16:creationId xmlns="" xmlns:a16="http://schemas.microsoft.com/office/drawing/2014/main" id="{E46642F7-9177-432C-8182-DEEABD676CA3}"/>
              </a:ext>
            </a:extLst>
          </p:cNvPr>
          <p:cNvSpPr>
            <a:spLocks noGrp="1" noChangeArrowheads="1"/>
          </p:cNvSpPr>
          <p:nvPr>
            <p:ph type="body" idx="1"/>
          </p:nvPr>
        </p:nvSpPr>
        <p:spPr>
          <a:xfrm>
            <a:off x="825500" y="1092200"/>
            <a:ext cx="7713663" cy="4530725"/>
          </a:xfrm>
        </p:spPr>
        <p:txBody>
          <a:bodyPr>
            <a:normAutofit fontScale="70000" lnSpcReduction="20000"/>
          </a:bodyPr>
          <a:lstStyle/>
          <a:p>
            <a:r>
              <a:rPr lang="en-US" altLang="en-US" dirty="0"/>
              <a:t>Much variation</a:t>
            </a:r>
          </a:p>
          <a:p>
            <a:pPr lvl="1"/>
            <a:r>
              <a:rPr lang="en-US" altLang="en-US" dirty="0"/>
              <a:t>Early OSes in assembly language</a:t>
            </a:r>
          </a:p>
          <a:p>
            <a:pPr lvl="1"/>
            <a:r>
              <a:rPr lang="en-US" altLang="en-US" dirty="0"/>
              <a:t>Then system programming languages like Algol, PL/1</a:t>
            </a:r>
          </a:p>
          <a:p>
            <a:pPr lvl="1"/>
            <a:r>
              <a:rPr lang="en-US" altLang="en-US" dirty="0"/>
              <a:t>Now C, C++</a:t>
            </a:r>
          </a:p>
          <a:p>
            <a:r>
              <a:rPr lang="en-US" altLang="en-US" dirty="0"/>
              <a:t>Actually usually a mix of languages</a:t>
            </a:r>
          </a:p>
          <a:p>
            <a:pPr lvl="1"/>
            <a:r>
              <a:rPr lang="en-US" altLang="en-US" dirty="0"/>
              <a:t>Lowest levels in assembly</a:t>
            </a:r>
          </a:p>
          <a:p>
            <a:pPr lvl="1"/>
            <a:r>
              <a:rPr lang="en-US" altLang="en-US" dirty="0"/>
              <a:t>Main body in C</a:t>
            </a:r>
          </a:p>
          <a:p>
            <a:pPr lvl="1"/>
            <a:r>
              <a:rPr lang="en-US" altLang="en-US" dirty="0"/>
              <a:t>Systems programs in C, C++, scripting languages like PERL, Python, shell scripts</a:t>
            </a:r>
          </a:p>
          <a:p>
            <a:r>
              <a:rPr lang="en-US" altLang="en-US" dirty="0"/>
              <a:t>More high-level language easier to</a:t>
            </a:r>
            <a:r>
              <a:rPr lang="en-US" altLang="en-US" b="1" dirty="0">
                <a:solidFill>
                  <a:srgbClr val="3366FF"/>
                </a:solidFill>
              </a:rPr>
              <a:t> </a:t>
            </a:r>
            <a:r>
              <a:rPr lang="en-US" altLang="en-US" b="1" dirty="0">
                <a:solidFill>
                  <a:srgbClr val="006699"/>
                </a:solidFill>
                <a:latin typeface="+mj-lt"/>
              </a:rPr>
              <a:t>port</a:t>
            </a:r>
            <a:r>
              <a:rPr lang="en-US" altLang="en-US" b="1" dirty="0">
                <a:solidFill>
                  <a:srgbClr val="3366FF"/>
                </a:solidFill>
              </a:rPr>
              <a:t> </a:t>
            </a:r>
            <a:r>
              <a:rPr lang="en-US" altLang="en-US" dirty="0"/>
              <a:t>to other hardware</a:t>
            </a:r>
          </a:p>
          <a:p>
            <a:pPr lvl="1"/>
            <a:r>
              <a:rPr lang="en-US" altLang="en-US" dirty="0"/>
              <a:t>But slower</a:t>
            </a:r>
          </a:p>
          <a:p>
            <a:r>
              <a:rPr lang="en-US" altLang="en-US" b="1" dirty="0">
                <a:solidFill>
                  <a:srgbClr val="006699"/>
                </a:solidFill>
                <a:latin typeface="+mj-lt"/>
              </a:rPr>
              <a:t>Emulation</a:t>
            </a:r>
            <a:r>
              <a:rPr lang="en-US" altLang="en-US" dirty="0"/>
              <a:t> can allow an OS to run on non-native hardware</a:t>
            </a:r>
          </a:p>
          <a:p>
            <a:pPr>
              <a:buFont typeface="Monotype Sorts" pitchFamily="-84" charset="2"/>
              <a:buNone/>
            </a:pPr>
            <a:endParaRPr lang="en-US" altLang="en-US" dirty="0"/>
          </a:p>
          <a:p>
            <a:pPr>
              <a:buFont typeface="Monotype Sorts" pitchFamily="-84" charset="2"/>
              <a:buNone/>
            </a:pPr>
            <a:endParaRPr lang="en-US" altLang="en-US" dirty="0"/>
          </a:p>
        </p:txBody>
      </p:sp>
    </p:spTree>
    <p:extLst>
      <p:ext uri="{BB962C8B-B14F-4D97-AF65-F5344CB8AC3E}">
        <p14:creationId xmlns:p14="http://schemas.microsoft.com/office/powerpoint/2010/main" val="428371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 xmlns:a16="http://schemas.microsoft.com/office/drawing/2014/main" id="{6CD12CFE-09B0-48A4-9AEE-9A58E11BB892}"/>
              </a:ext>
            </a:extLst>
          </p:cNvPr>
          <p:cNvSpPr>
            <a:spLocks noGrp="1" noChangeArrowheads="1"/>
          </p:cNvSpPr>
          <p:nvPr>
            <p:ph type="title"/>
          </p:nvPr>
        </p:nvSpPr>
        <p:spPr>
          <a:xfrm>
            <a:off x="457200" y="220663"/>
            <a:ext cx="8229600" cy="576262"/>
          </a:xfrm>
        </p:spPr>
        <p:txBody>
          <a:bodyPr>
            <a:normAutofit fontScale="90000"/>
          </a:bodyPr>
          <a:lstStyle/>
          <a:p>
            <a:r>
              <a:rPr lang="en-US" altLang="en-US"/>
              <a:t>Operating System Structure</a:t>
            </a:r>
          </a:p>
        </p:txBody>
      </p:sp>
      <p:sp>
        <p:nvSpPr>
          <p:cNvPr id="76803" name="Content Placeholder 2">
            <a:extLst>
              <a:ext uri="{FF2B5EF4-FFF2-40B4-BE49-F238E27FC236}">
                <a16:creationId xmlns="" xmlns:a16="http://schemas.microsoft.com/office/drawing/2014/main" id="{7C77CAAD-91EB-4676-A633-22880A53EEF1}"/>
              </a:ext>
            </a:extLst>
          </p:cNvPr>
          <p:cNvSpPr>
            <a:spLocks noGrp="1" noChangeArrowheads="1"/>
          </p:cNvSpPr>
          <p:nvPr>
            <p:ph idx="1"/>
          </p:nvPr>
        </p:nvSpPr>
        <p:spPr>
          <a:xfrm>
            <a:off x="835025" y="1241425"/>
            <a:ext cx="6918325" cy="4530725"/>
          </a:xfrm>
        </p:spPr>
        <p:txBody>
          <a:bodyPr/>
          <a:lstStyle/>
          <a:p>
            <a:r>
              <a:rPr lang="en-US" altLang="en-US" dirty="0"/>
              <a:t>General-purpose OS is very large program</a:t>
            </a:r>
          </a:p>
          <a:p>
            <a:r>
              <a:rPr lang="en-US" altLang="en-US" dirty="0"/>
              <a:t>Various ways to structure ones</a:t>
            </a:r>
          </a:p>
          <a:p>
            <a:pPr lvl="1"/>
            <a:r>
              <a:rPr lang="en-US" altLang="en-US" dirty="0"/>
              <a:t>Simple structure – MS-DOS</a:t>
            </a:r>
          </a:p>
          <a:p>
            <a:pPr lvl="1"/>
            <a:r>
              <a:rPr lang="en-US" altLang="en-US" dirty="0"/>
              <a:t>More complex – UNIX</a:t>
            </a:r>
          </a:p>
          <a:p>
            <a:pPr lvl="1"/>
            <a:r>
              <a:rPr lang="en-US" altLang="en-US" dirty="0"/>
              <a:t>Layered – an abstraction</a:t>
            </a:r>
          </a:p>
          <a:p>
            <a:pPr lvl="1"/>
            <a:r>
              <a:rPr lang="en-US" altLang="en-US" dirty="0"/>
              <a:t>Microkernel – Mach</a:t>
            </a:r>
          </a:p>
          <a:p>
            <a:endParaRPr lang="en-US" altLang="en-US" dirty="0"/>
          </a:p>
        </p:txBody>
      </p:sp>
    </p:spTree>
    <p:extLst>
      <p:ext uri="{BB962C8B-B14F-4D97-AF65-F5344CB8AC3E}">
        <p14:creationId xmlns:p14="http://schemas.microsoft.com/office/powerpoint/2010/main" val="3436986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 xmlns:a16="http://schemas.microsoft.com/office/drawing/2014/main" id="{E377E7B4-9EBE-4C2B-8887-F7A7B2906CE0}"/>
              </a:ext>
            </a:extLst>
          </p:cNvPr>
          <p:cNvSpPr>
            <a:spLocks noGrp="1" noChangeArrowheads="1"/>
          </p:cNvSpPr>
          <p:nvPr>
            <p:ph type="title"/>
          </p:nvPr>
        </p:nvSpPr>
        <p:spPr>
          <a:xfrm>
            <a:off x="869320" y="289485"/>
            <a:ext cx="8137525" cy="457200"/>
          </a:xfrm>
        </p:spPr>
        <p:txBody>
          <a:bodyPr>
            <a:normAutofit fontScale="90000"/>
          </a:bodyPr>
          <a:lstStyle/>
          <a:p>
            <a:pPr eaLnBrk="1" hangingPunct="1"/>
            <a:r>
              <a:rPr lang="en-US" altLang="en-US"/>
              <a:t>Monolithic Structure – Original UNIX</a:t>
            </a:r>
          </a:p>
        </p:txBody>
      </p:sp>
      <p:sp>
        <p:nvSpPr>
          <p:cNvPr id="77827" name="Rectangle 3">
            <a:extLst>
              <a:ext uri="{FF2B5EF4-FFF2-40B4-BE49-F238E27FC236}">
                <a16:creationId xmlns="" xmlns:a16="http://schemas.microsoft.com/office/drawing/2014/main" id="{FC6D798A-4128-40D0-B643-81391EF1733D}"/>
              </a:ext>
            </a:extLst>
          </p:cNvPr>
          <p:cNvSpPr>
            <a:spLocks noGrp="1" noChangeArrowheads="1"/>
          </p:cNvSpPr>
          <p:nvPr>
            <p:ph type="body" idx="1"/>
          </p:nvPr>
        </p:nvSpPr>
        <p:spPr>
          <a:xfrm>
            <a:off x="899592" y="1412776"/>
            <a:ext cx="7743825" cy="4320480"/>
          </a:xfrm>
        </p:spPr>
        <p:txBody>
          <a:bodyPr>
            <a:normAutofit fontScale="92500" lnSpcReduction="20000"/>
          </a:bodyPr>
          <a:lstStyle/>
          <a:p>
            <a:r>
              <a:rPr lang="en-US" altLang="en-US" dirty="0"/>
              <a:t>UNIX – limited by hardware functionality, the original UNIX operating system had limited structuring.  </a:t>
            </a:r>
          </a:p>
          <a:p>
            <a:r>
              <a:rPr lang="en-US" altLang="en-US" dirty="0"/>
              <a:t>The UNIX OS consists of two separable parts</a:t>
            </a:r>
          </a:p>
          <a:p>
            <a:pPr lvl="1"/>
            <a:r>
              <a:rPr lang="en-US" altLang="en-US" dirty="0"/>
              <a:t>Systems programs</a:t>
            </a:r>
          </a:p>
          <a:p>
            <a:pPr lvl="1"/>
            <a:r>
              <a:rPr lang="en-US" altLang="en-US" dirty="0"/>
              <a:t>The kernel</a:t>
            </a:r>
          </a:p>
          <a:p>
            <a:pPr lvl="2"/>
            <a:r>
              <a:rPr lang="en-US" altLang="en-US" dirty="0"/>
              <a:t>Consists of everything below the system-call interface and above the physical hardware</a:t>
            </a:r>
          </a:p>
          <a:p>
            <a:pPr lvl="2"/>
            <a:r>
              <a:rPr lang="en-US" altLang="en-US" dirty="0"/>
              <a:t>Provides the file system, CPU scheduling, memory management, and other operating-system functions; a large number of functions for one level</a:t>
            </a:r>
          </a:p>
        </p:txBody>
      </p:sp>
    </p:spTree>
    <p:extLst>
      <p:ext uri="{BB962C8B-B14F-4D97-AF65-F5344CB8AC3E}">
        <p14:creationId xmlns:p14="http://schemas.microsoft.com/office/powerpoint/2010/main" val="29101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04C24230-0BCA-4F21-BEE9-496253FB2795}"/>
              </a:ext>
            </a:extLst>
          </p:cNvPr>
          <p:cNvSpPr>
            <a:spLocks noGrp="1" noChangeArrowheads="1"/>
          </p:cNvSpPr>
          <p:nvPr>
            <p:ph type="title"/>
          </p:nvPr>
        </p:nvSpPr>
        <p:spPr>
          <a:xfrm>
            <a:off x="1050925" y="147152"/>
            <a:ext cx="7448550" cy="576262"/>
          </a:xfrm>
        </p:spPr>
        <p:txBody>
          <a:bodyPr>
            <a:normAutofit fontScale="90000"/>
          </a:bodyPr>
          <a:lstStyle/>
          <a:p>
            <a:pPr eaLnBrk="1" hangingPunct="1"/>
            <a:r>
              <a:rPr lang="en-US" altLang="en-US" dirty="0"/>
              <a:t>Operating System Services</a:t>
            </a:r>
          </a:p>
        </p:txBody>
      </p:sp>
      <p:sp>
        <p:nvSpPr>
          <p:cNvPr id="11267" name="Rectangle 3">
            <a:extLst>
              <a:ext uri="{FF2B5EF4-FFF2-40B4-BE49-F238E27FC236}">
                <a16:creationId xmlns="" xmlns:a16="http://schemas.microsoft.com/office/drawing/2014/main" id="{4273FD5E-1C82-4A27-94EC-32DCB0EF2F72}"/>
              </a:ext>
            </a:extLst>
          </p:cNvPr>
          <p:cNvSpPr>
            <a:spLocks noGrp="1" noChangeArrowheads="1"/>
          </p:cNvSpPr>
          <p:nvPr>
            <p:ph type="body" idx="1"/>
          </p:nvPr>
        </p:nvSpPr>
        <p:spPr>
          <a:xfrm>
            <a:off x="846138" y="1119188"/>
            <a:ext cx="7653337" cy="5002212"/>
          </a:xfrm>
          <a:noFill/>
        </p:spPr>
        <p:txBody>
          <a:bodyPr>
            <a:normAutofit fontScale="70000" lnSpcReduction="20000"/>
          </a:bodyPr>
          <a:lstStyle/>
          <a:p>
            <a:r>
              <a:rPr lang="en-US" altLang="en-US" dirty="0"/>
              <a:t>Operating systems provide an environment for execution of programs and services to programs and users</a:t>
            </a:r>
          </a:p>
          <a:p>
            <a:r>
              <a:rPr lang="en-US" altLang="en-US" dirty="0"/>
              <a:t>One set of operating-system services provides functions that are helpful to the user:</a:t>
            </a:r>
          </a:p>
          <a:p>
            <a:pPr lvl="1"/>
            <a:r>
              <a:rPr lang="en-US" altLang="en-US" b="1" dirty="0"/>
              <a:t>User interface </a:t>
            </a:r>
            <a:r>
              <a:rPr lang="en-US" altLang="en-US" dirty="0"/>
              <a:t>- Almost all operating systems have a user interface (</a:t>
            </a:r>
            <a:r>
              <a:rPr lang="en-US" altLang="en-US" b="1" dirty="0">
                <a:solidFill>
                  <a:srgbClr val="006699"/>
                </a:solidFill>
                <a:latin typeface="+mj-lt"/>
              </a:rPr>
              <a:t>UI</a:t>
            </a:r>
            <a:r>
              <a:rPr lang="en-US" altLang="en-US" dirty="0"/>
              <a:t>).</a:t>
            </a:r>
          </a:p>
          <a:p>
            <a:pPr lvl="2"/>
            <a:r>
              <a:rPr lang="en-US" altLang="en-US" dirty="0"/>
              <a:t>Varies between </a:t>
            </a:r>
            <a:r>
              <a:rPr lang="en-US" altLang="en-US" b="1" dirty="0">
                <a:solidFill>
                  <a:srgbClr val="006699"/>
                </a:solidFill>
                <a:latin typeface="+mj-lt"/>
              </a:rPr>
              <a:t>Command-Line</a:t>
            </a:r>
            <a:r>
              <a:rPr lang="en-US" altLang="en-US" b="1" dirty="0">
                <a:solidFill>
                  <a:srgbClr val="3366FF"/>
                </a:solidFill>
              </a:rPr>
              <a:t> </a:t>
            </a:r>
            <a:r>
              <a:rPr lang="en-US" altLang="en-US" dirty="0"/>
              <a:t>(</a:t>
            </a:r>
            <a:r>
              <a:rPr lang="en-US" altLang="en-US" b="1" dirty="0">
                <a:solidFill>
                  <a:srgbClr val="006699"/>
                </a:solidFill>
                <a:latin typeface="+mj-lt"/>
              </a:rPr>
              <a:t>CLI</a:t>
            </a:r>
            <a:r>
              <a:rPr lang="en-US" altLang="en-US" dirty="0"/>
              <a:t>)</a:t>
            </a:r>
            <a:r>
              <a:rPr lang="en-US" altLang="en-US" dirty="0">
                <a:solidFill>
                  <a:srgbClr val="000000"/>
                </a:solidFill>
              </a:rPr>
              <a:t>, </a:t>
            </a:r>
            <a:r>
              <a:rPr lang="en-US" altLang="en-US" b="1" dirty="0">
                <a:solidFill>
                  <a:srgbClr val="006699"/>
                </a:solidFill>
                <a:latin typeface="+mj-lt"/>
              </a:rPr>
              <a:t>Graphics</a:t>
            </a:r>
            <a:r>
              <a:rPr lang="en-US" altLang="en-US" b="1" dirty="0">
                <a:solidFill>
                  <a:srgbClr val="3366FF"/>
                </a:solidFill>
              </a:rPr>
              <a:t> </a:t>
            </a:r>
            <a:r>
              <a:rPr lang="en-US" altLang="en-US" b="1" dirty="0">
                <a:solidFill>
                  <a:srgbClr val="006699"/>
                </a:solidFill>
                <a:latin typeface="+mj-lt"/>
              </a:rPr>
              <a:t>User</a:t>
            </a:r>
            <a:r>
              <a:rPr lang="en-US" altLang="en-US" b="1" dirty="0">
                <a:solidFill>
                  <a:srgbClr val="3366FF"/>
                </a:solidFill>
              </a:rPr>
              <a:t> </a:t>
            </a:r>
            <a:r>
              <a:rPr lang="en-US" altLang="en-US" b="1" dirty="0">
                <a:solidFill>
                  <a:srgbClr val="006699"/>
                </a:solidFill>
                <a:latin typeface="+mj-lt"/>
              </a:rPr>
              <a:t>Interface</a:t>
            </a:r>
            <a:r>
              <a:rPr lang="en-US" altLang="en-US" b="1" dirty="0">
                <a:solidFill>
                  <a:srgbClr val="3366FF"/>
                </a:solidFill>
              </a:rPr>
              <a:t> </a:t>
            </a:r>
            <a:r>
              <a:rPr lang="en-US" altLang="en-US" dirty="0"/>
              <a:t>(</a:t>
            </a:r>
            <a:r>
              <a:rPr lang="en-US" altLang="en-US" b="1" dirty="0">
                <a:solidFill>
                  <a:srgbClr val="006699"/>
                </a:solidFill>
                <a:latin typeface="+mj-lt"/>
              </a:rPr>
              <a:t>GUI</a:t>
            </a:r>
            <a:r>
              <a:rPr lang="en-US" altLang="en-US" dirty="0"/>
              <a:t>)</a:t>
            </a:r>
            <a:r>
              <a:rPr lang="en-US" altLang="en-US" dirty="0">
                <a:solidFill>
                  <a:srgbClr val="000000"/>
                </a:solidFill>
              </a:rPr>
              <a:t>,</a:t>
            </a:r>
            <a:r>
              <a:rPr lang="en-US" altLang="en-US" b="1" dirty="0">
                <a:solidFill>
                  <a:srgbClr val="3366FF"/>
                </a:solidFill>
              </a:rPr>
              <a:t>  </a:t>
            </a:r>
            <a:r>
              <a:rPr lang="en-US" altLang="en-US" b="1" dirty="0">
                <a:solidFill>
                  <a:srgbClr val="006699"/>
                </a:solidFill>
                <a:latin typeface="+mj-lt"/>
              </a:rPr>
              <a:t>touch-screen</a:t>
            </a:r>
            <a:r>
              <a:rPr lang="en-US" altLang="en-US" b="1" dirty="0">
                <a:solidFill>
                  <a:srgbClr val="3366FF"/>
                </a:solidFill>
              </a:rPr>
              <a:t>,  </a:t>
            </a:r>
            <a:r>
              <a:rPr lang="en-US" altLang="en-US" b="1" dirty="0">
                <a:solidFill>
                  <a:srgbClr val="006699"/>
                </a:solidFill>
                <a:latin typeface="+mj-lt"/>
              </a:rPr>
              <a:t>Batch</a:t>
            </a:r>
          </a:p>
          <a:p>
            <a:pPr lvl="1"/>
            <a:r>
              <a:rPr lang="en-US" altLang="en-US" b="1" dirty="0"/>
              <a:t>Program execution </a:t>
            </a:r>
            <a:r>
              <a:rPr lang="en-US" altLang="en-US" dirty="0"/>
              <a:t>- The system must be able to load a program into memory and to run that program, end execution, either normally or abnormally (indicating error)</a:t>
            </a:r>
          </a:p>
          <a:p>
            <a:pPr lvl="1"/>
            <a:r>
              <a:rPr lang="en-US" altLang="en-US" b="1" dirty="0"/>
              <a:t>I/O operations </a:t>
            </a:r>
            <a:r>
              <a:rPr lang="en-US" altLang="en-US" dirty="0"/>
              <a:t>-  A running program may require I/O, which may involve a file or an I/O device</a:t>
            </a:r>
          </a:p>
          <a:p>
            <a:pPr lvl="1"/>
            <a:r>
              <a:rPr lang="en-US" altLang="en-US" b="1" dirty="0"/>
              <a:t>File-system manipulation </a:t>
            </a:r>
            <a:r>
              <a:rPr lang="en-US" altLang="en-US" dirty="0"/>
              <a:t>-  The file system is of particular interest. Programs need to read and write files and directories, create and delete them, search them, list file Information, permission management.</a:t>
            </a:r>
            <a:endParaRPr lang="en-US" altLang="en-US" b="1" dirty="0"/>
          </a:p>
          <a:p>
            <a:pPr lvl="1"/>
            <a:endParaRPr lang="en-US" altLang="en-US" dirty="0"/>
          </a:p>
        </p:txBody>
      </p:sp>
    </p:spTree>
    <p:extLst>
      <p:ext uri="{BB962C8B-B14F-4D97-AF65-F5344CB8AC3E}">
        <p14:creationId xmlns:p14="http://schemas.microsoft.com/office/powerpoint/2010/main" val="1101742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Traditional UNIX System Structure</a:t>
            </a:r>
            <a:endParaRPr lang="en-IN" dirty="0"/>
          </a:p>
        </p:txBody>
      </p:sp>
      <p:pic>
        <p:nvPicPr>
          <p:cNvPr id="4" name="Picture 2">
            <a:extLst>
              <a:ext uri="{FF2B5EF4-FFF2-40B4-BE49-F238E27FC236}">
                <a16:creationId xmlns="" xmlns:a16="http://schemas.microsoft.com/office/drawing/2014/main" id="{0AF4FCDF-1BC0-40A0-B88F-416549435D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118639"/>
            <a:ext cx="6205679" cy="375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 xmlns:a16="http://schemas.microsoft.com/office/drawing/2014/main" id="{5706A7FC-049C-41F9-8FDB-970715988494}"/>
              </a:ext>
            </a:extLst>
          </p:cNvPr>
          <p:cNvSpPr txBox="1">
            <a:spLocks noChangeArrowheads="1"/>
          </p:cNvSpPr>
          <p:nvPr/>
        </p:nvSpPr>
        <p:spPr bwMode="auto">
          <a:xfrm>
            <a:off x="1115616" y="1556792"/>
            <a:ext cx="6897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lang="en-US" altLang="en-US" dirty="0">
                <a:latin typeface="+mn-lt"/>
              </a:rPr>
              <a:t>Beyond simple but not fully layered</a:t>
            </a:r>
          </a:p>
        </p:txBody>
      </p:sp>
    </p:spTree>
    <p:extLst>
      <p:ext uri="{BB962C8B-B14F-4D97-AF65-F5344CB8AC3E}">
        <p14:creationId xmlns:p14="http://schemas.microsoft.com/office/powerpoint/2010/main" val="1077814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US" altLang="en-US" dirty="0"/>
              <a:t>Linux System Structure</a:t>
            </a:r>
            <a:endParaRPr lang="en-IN" dirty="0"/>
          </a:p>
        </p:txBody>
      </p:sp>
      <p:pic>
        <p:nvPicPr>
          <p:cNvPr id="4" name="Picture 3">
            <a:extLst>
              <a:ext uri="{FF2B5EF4-FFF2-40B4-BE49-F238E27FC236}">
                <a16:creationId xmlns="" xmlns:a16="http://schemas.microsoft.com/office/drawing/2014/main" id="{3916281A-E631-49D0-A316-EE6C756C9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254881"/>
            <a:ext cx="3600399" cy="556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 xmlns:a16="http://schemas.microsoft.com/office/drawing/2014/main" id="{40FACBEC-A814-4EAA-BD5E-E6B0EC8188F9}"/>
              </a:ext>
            </a:extLst>
          </p:cNvPr>
          <p:cNvSpPr txBox="1">
            <a:spLocks noGrp="1" noChangeArrowheads="1"/>
          </p:cNvSpPr>
          <p:nvPr>
            <p:ph idx="1"/>
          </p:nvPr>
        </p:nvSpPr>
        <p:spPr bwMode="auto">
          <a:xfrm>
            <a:off x="467544" y="1340768"/>
            <a:ext cx="2304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2400" dirty="0">
                <a:latin typeface="+mn-lt"/>
              </a:rPr>
              <a:t>Monolithic plus </a:t>
            </a:r>
            <a:endParaRPr kumimoji="0" lang="en-US" altLang="en-US" sz="2400" dirty="0" smtClean="0">
              <a:latin typeface="+mn-lt"/>
            </a:endParaRPr>
          </a:p>
          <a:p>
            <a:pPr>
              <a:spcBef>
                <a:spcPct val="0"/>
              </a:spcBef>
              <a:buClrTx/>
              <a:buSzTx/>
              <a:buFontTx/>
              <a:buNone/>
            </a:pPr>
            <a:r>
              <a:rPr kumimoji="0" lang="en-US" altLang="en-US" sz="2400" dirty="0" smtClean="0">
                <a:latin typeface="+mn-lt"/>
              </a:rPr>
              <a:t>modular </a:t>
            </a:r>
            <a:r>
              <a:rPr kumimoji="0" lang="en-US" altLang="en-US" sz="2400" dirty="0">
                <a:latin typeface="+mn-lt"/>
              </a:rPr>
              <a:t>design</a:t>
            </a:r>
          </a:p>
        </p:txBody>
      </p:sp>
    </p:spTree>
    <p:extLst>
      <p:ext uri="{BB962C8B-B14F-4D97-AF65-F5344CB8AC3E}">
        <p14:creationId xmlns:p14="http://schemas.microsoft.com/office/powerpoint/2010/main" val="3142005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 xmlns:a16="http://schemas.microsoft.com/office/drawing/2014/main" id="{7D347B9A-F212-4276-94F4-7598F322B291}"/>
              </a:ext>
            </a:extLst>
          </p:cNvPr>
          <p:cNvSpPr>
            <a:spLocks noGrp="1" noChangeArrowheads="1"/>
          </p:cNvSpPr>
          <p:nvPr>
            <p:ph type="title"/>
          </p:nvPr>
        </p:nvSpPr>
        <p:spPr>
          <a:xfrm>
            <a:off x="457200" y="207963"/>
            <a:ext cx="8061325" cy="576262"/>
          </a:xfrm>
        </p:spPr>
        <p:txBody>
          <a:bodyPr>
            <a:normAutofit fontScale="90000"/>
          </a:bodyPr>
          <a:lstStyle/>
          <a:p>
            <a:pPr eaLnBrk="1" hangingPunct="1"/>
            <a:r>
              <a:rPr lang="en-US" altLang="en-US"/>
              <a:t>Layered Approach</a:t>
            </a:r>
          </a:p>
        </p:txBody>
      </p:sp>
      <p:sp>
        <p:nvSpPr>
          <p:cNvPr id="83971" name="Rectangle 3">
            <a:extLst>
              <a:ext uri="{FF2B5EF4-FFF2-40B4-BE49-F238E27FC236}">
                <a16:creationId xmlns="" xmlns:a16="http://schemas.microsoft.com/office/drawing/2014/main" id="{EF88837C-C3AF-4F6B-BDE3-AD82D9B29A62}"/>
              </a:ext>
            </a:extLst>
          </p:cNvPr>
          <p:cNvSpPr>
            <a:spLocks noGrp="1" noChangeArrowheads="1"/>
          </p:cNvSpPr>
          <p:nvPr>
            <p:ph type="body" idx="1"/>
          </p:nvPr>
        </p:nvSpPr>
        <p:spPr>
          <a:xfrm>
            <a:off x="820738" y="1233488"/>
            <a:ext cx="3735387" cy="4530725"/>
          </a:xfrm>
        </p:spPr>
        <p:txBody>
          <a:bodyPr>
            <a:normAutofit fontScale="77500" lnSpcReduction="20000"/>
          </a:bodyPr>
          <a:lstStyle/>
          <a:p>
            <a:r>
              <a:rPr lang="en-US" altLang="en-US" dirty="0"/>
              <a:t>The operating system is divided into a number of layers (levels), each built on top of lower layers.  The bottom layer (layer 0), is the hardware; the highest (layer N) is the user interface.</a:t>
            </a:r>
          </a:p>
          <a:p>
            <a:r>
              <a:rPr lang="en-US" altLang="en-US" dirty="0"/>
              <a:t>With modularity, layers are selected such that each uses functions (operations) and services of only lower-level </a:t>
            </a:r>
            <a:r>
              <a:rPr lang="en-US" altLang="en-US" dirty="0" smtClean="0"/>
              <a:t>layers.</a:t>
            </a:r>
            <a:endParaRPr lang="en-US" altLang="en-US" dirty="0"/>
          </a:p>
        </p:txBody>
      </p:sp>
      <p:pic>
        <p:nvPicPr>
          <p:cNvPr id="83972" name="Picture 2">
            <a:extLst>
              <a:ext uri="{FF2B5EF4-FFF2-40B4-BE49-F238E27FC236}">
                <a16:creationId xmlns="" xmlns:a16="http://schemas.microsoft.com/office/drawing/2014/main" id="{407A23F2-DA55-4CEE-97C1-871903D96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757" y="1257727"/>
            <a:ext cx="3547958" cy="328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67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 xmlns:a16="http://schemas.microsoft.com/office/drawing/2014/main" id="{A877023E-2F55-41F6-99AD-606BBD5F506F}"/>
              </a:ext>
            </a:extLst>
          </p:cNvPr>
          <p:cNvSpPr>
            <a:spLocks noGrp="1" noChangeArrowheads="1"/>
          </p:cNvSpPr>
          <p:nvPr>
            <p:ph type="title"/>
          </p:nvPr>
        </p:nvSpPr>
        <p:spPr>
          <a:xfrm>
            <a:off x="757238" y="207963"/>
            <a:ext cx="7816850" cy="576262"/>
          </a:xfrm>
        </p:spPr>
        <p:txBody>
          <a:bodyPr>
            <a:normAutofit fontScale="90000"/>
          </a:bodyPr>
          <a:lstStyle/>
          <a:p>
            <a:pPr eaLnBrk="1" hangingPunct="1"/>
            <a:r>
              <a:rPr lang="en-US" altLang="en-US" dirty="0"/>
              <a:t>Microkernels</a:t>
            </a:r>
            <a:endParaRPr lang="en-US" altLang="en-US" sz="2400" dirty="0"/>
          </a:p>
        </p:txBody>
      </p:sp>
      <p:sp>
        <p:nvSpPr>
          <p:cNvPr id="86019" name="Rectangle 3">
            <a:extLst>
              <a:ext uri="{FF2B5EF4-FFF2-40B4-BE49-F238E27FC236}">
                <a16:creationId xmlns="" xmlns:a16="http://schemas.microsoft.com/office/drawing/2014/main" id="{F3C84D0A-C5EC-46A8-A546-5363A149B9F9}"/>
              </a:ext>
            </a:extLst>
          </p:cNvPr>
          <p:cNvSpPr>
            <a:spLocks noGrp="1" noChangeArrowheads="1"/>
          </p:cNvSpPr>
          <p:nvPr>
            <p:ph idx="1"/>
          </p:nvPr>
        </p:nvSpPr>
        <p:spPr>
          <a:xfrm>
            <a:off x="757238" y="1108075"/>
            <a:ext cx="7225619" cy="4857296"/>
          </a:xfrm>
        </p:spPr>
        <p:txBody>
          <a:bodyPr>
            <a:normAutofit fontScale="77500" lnSpcReduction="20000"/>
          </a:bodyPr>
          <a:lstStyle/>
          <a:p>
            <a:r>
              <a:rPr lang="en-US" altLang="en-US" dirty="0"/>
              <a:t>Moves as much from the kernel into user space</a:t>
            </a:r>
          </a:p>
          <a:p>
            <a:r>
              <a:rPr lang="en-US" altLang="en-US" b="1" dirty="0">
                <a:solidFill>
                  <a:srgbClr val="006699"/>
                </a:solidFill>
                <a:latin typeface="+mj-lt"/>
              </a:rPr>
              <a:t>Mach</a:t>
            </a:r>
            <a:r>
              <a:rPr lang="en-US" altLang="en-US" dirty="0"/>
              <a:t> is an example of </a:t>
            </a:r>
            <a:r>
              <a:rPr lang="en-US" altLang="en-US" b="1" dirty="0">
                <a:solidFill>
                  <a:srgbClr val="006699"/>
                </a:solidFill>
                <a:latin typeface="+mj-lt"/>
              </a:rPr>
              <a:t>microkernel</a:t>
            </a:r>
          </a:p>
          <a:p>
            <a:pPr lvl="1"/>
            <a:r>
              <a:rPr lang="en-US" altLang="en-US" dirty="0"/>
              <a:t>Mac OS X kernel (</a:t>
            </a:r>
            <a:r>
              <a:rPr lang="en-US" altLang="en-US" b="1" dirty="0">
                <a:solidFill>
                  <a:srgbClr val="006699"/>
                </a:solidFill>
                <a:latin typeface="+mj-lt"/>
              </a:rPr>
              <a:t>Darwin</a:t>
            </a:r>
            <a:r>
              <a:rPr lang="en-US" altLang="en-US" dirty="0"/>
              <a:t>) partly based on Mach</a:t>
            </a:r>
            <a:endParaRPr lang="en-US" altLang="en-US" sz="800" dirty="0"/>
          </a:p>
          <a:p>
            <a:r>
              <a:rPr lang="en-US" altLang="en-US" dirty="0"/>
              <a:t>Communication takes place between user modules using </a:t>
            </a:r>
            <a:r>
              <a:rPr lang="en-US" altLang="en-US" b="1" dirty="0">
                <a:solidFill>
                  <a:srgbClr val="006699"/>
                </a:solidFill>
                <a:latin typeface="+mj-lt"/>
              </a:rPr>
              <a:t>message</a:t>
            </a:r>
            <a:r>
              <a:rPr lang="en-US" altLang="en-US" b="1" dirty="0">
                <a:solidFill>
                  <a:srgbClr val="3366FF"/>
                </a:solidFill>
              </a:rPr>
              <a:t> </a:t>
            </a:r>
            <a:r>
              <a:rPr lang="en-US" altLang="en-US" b="1" dirty="0">
                <a:solidFill>
                  <a:srgbClr val="006699"/>
                </a:solidFill>
                <a:latin typeface="+mj-lt"/>
              </a:rPr>
              <a:t>passing</a:t>
            </a:r>
          </a:p>
          <a:p>
            <a:r>
              <a:rPr lang="en-US" altLang="en-US" dirty="0"/>
              <a:t>Benefits:</a:t>
            </a:r>
          </a:p>
          <a:p>
            <a:pPr lvl="1"/>
            <a:r>
              <a:rPr lang="en-US" altLang="en-US" dirty="0"/>
              <a:t>Easier to extend a microkernel</a:t>
            </a:r>
          </a:p>
          <a:p>
            <a:pPr lvl="1"/>
            <a:r>
              <a:rPr lang="en-US" altLang="en-US" dirty="0"/>
              <a:t>Easier to port the operating system to new architectures</a:t>
            </a:r>
          </a:p>
          <a:p>
            <a:pPr lvl="1"/>
            <a:r>
              <a:rPr lang="en-US" altLang="en-US" dirty="0"/>
              <a:t>More reliable (less code is running in kernel mode)</a:t>
            </a:r>
          </a:p>
          <a:p>
            <a:pPr lvl="1"/>
            <a:r>
              <a:rPr lang="en-US" altLang="en-US" dirty="0"/>
              <a:t>More secure</a:t>
            </a:r>
            <a:endParaRPr lang="en-US" altLang="en-US" sz="800" dirty="0"/>
          </a:p>
          <a:p>
            <a:r>
              <a:rPr lang="en-US" altLang="en-US" dirty="0"/>
              <a:t>Detriments:</a:t>
            </a:r>
          </a:p>
          <a:p>
            <a:pPr lvl="1"/>
            <a:r>
              <a:rPr lang="en-US" altLang="en-US" dirty="0"/>
              <a:t>Performance overhead of user space to kernel space communication</a:t>
            </a:r>
          </a:p>
        </p:txBody>
      </p:sp>
    </p:spTree>
    <p:extLst>
      <p:ext uri="{BB962C8B-B14F-4D97-AF65-F5344CB8AC3E}">
        <p14:creationId xmlns:p14="http://schemas.microsoft.com/office/powerpoint/2010/main" val="2509269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 xmlns:a16="http://schemas.microsoft.com/office/drawing/2014/main" id="{31DBEE6C-3A88-4D5B-9245-EF2BF859C9CF}"/>
              </a:ext>
            </a:extLst>
          </p:cNvPr>
          <p:cNvSpPr>
            <a:spLocks noGrp="1" noChangeArrowheads="1"/>
          </p:cNvSpPr>
          <p:nvPr>
            <p:ph type="title"/>
          </p:nvPr>
        </p:nvSpPr>
        <p:spPr>
          <a:xfrm>
            <a:off x="1157288" y="214313"/>
            <a:ext cx="7399337" cy="576262"/>
          </a:xfrm>
        </p:spPr>
        <p:txBody>
          <a:bodyPr>
            <a:normAutofit fontScale="90000"/>
          </a:bodyPr>
          <a:lstStyle/>
          <a:p>
            <a:pPr eaLnBrk="1" hangingPunct="1"/>
            <a:r>
              <a:rPr lang="en-US" altLang="en-US"/>
              <a:t>Microkernel System Structure </a:t>
            </a:r>
            <a:endParaRPr lang="en-US" altLang="en-US" sz="2400"/>
          </a:p>
        </p:txBody>
      </p:sp>
      <p:pic>
        <p:nvPicPr>
          <p:cNvPr id="88067" name="Picture 2">
            <a:extLst>
              <a:ext uri="{FF2B5EF4-FFF2-40B4-BE49-F238E27FC236}">
                <a16:creationId xmlns="" xmlns:a16="http://schemas.microsoft.com/office/drawing/2014/main" id="{25A0E5C8-7A5F-457D-83DE-F96A7C9EED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85" y="1557524"/>
            <a:ext cx="7895882" cy="381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831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 xmlns:a16="http://schemas.microsoft.com/office/drawing/2014/main" id="{8954A814-12BC-495B-A1ED-BBB6D763DFC8}"/>
              </a:ext>
            </a:extLst>
          </p:cNvPr>
          <p:cNvSpPr>
            <a:spLocks noGrp="1" noChangeArrowheads="1"/>
          </p:cNvSpPr>
          <p:nvPr>
            <p:ph type="title"/>
          </p:nvPr>
        </p:nvSpPr>
        <p:spPr>
          <a:xfrm>
            <a:off x="457200" y="215900"/>
            <a:ext cx="8077200" cy="576263"/>
          </a:xfrm>
        </p:spPr>
        <p:txBody>
          <a:bodyPr>
            <a:normAutofit fontScale="90000"/>
          </a:bodyPr>
          <a:lstStyle/>
          <a:p>
            <a:pPr eaLnBrk="1" hangingPunct="1"/>
            <a:r>
              <a:rPr lang="en-US" altLang="en-US"/>
              <a:t>Modules</a:t>
            </a:r>
          </a:p>
        </p:txBody>
      </p:sp>
      <p:sp>
        <p:nvSpPr>
          <p:cNvPr id="90115" name="Rectangle 3">
            <a:extLst>
              <a:ext uri="{FF2B5EF4-FFF2-40B4-BE49-F238E27FC236}">
                <a16:creationId xmlns="" xmlns:a16="http://schemas.microsoft.com/office/drawing/2014/main" id="{C37B4459-CB96-4BE9-94C0-89761665269A}"/>
              </a:ext>
            </a:extLst>
          </p:cNvPr>
          <p:cNvSpPr>
            <a:spLocks noGrp="1" noChangeArrowheads="1"/>
          </p:cNvSpPr>
          <p:nvPr>
            <p:ph type="body" idx="1"/>
          </p:nvPr>
        </p:nvSpPr>
        <p:spPr>
          <a:xfrm>
            <a:off x="806450" y="1163637"/>
            <a:ext cx="7169150" cy="4460649"/>
          </a:xfrm>
        </p:spPr>
        <p:txBody>
          <a:bodyPr>
            <a:normAutofit fontScale="92500" lnSpcReduction="10000"/>
          </a:bodyPr>
          <a:lstStyle/>
          <a:p>
            <a:r>
              <a:rPr lang="en-US" altLang="en-US" dirty="0"/>
              <a:t>Many modern operating systems implement </a:t>
            </a:r>
            <a:r>
              <a:rPr lang="en-US" altLang="en-US" b="1" dirty="0">
                <a:solidFill>
                  <a:srgbClr val="006699"/>
                </a:solidFill>
                <a:latin typeface="+mj-lt"/>
              </a:rPr>
              <a:t>loadable</a:t>
            </a:r>
            <a:r>
              <a:rPr lang="en-US" altLang="en-US" dirty="0"/>
              <a:t> </a:t>
            </a:r>
            <a:r>
              <a:rPr lang="en-US" altLang="en-US" b="1" dirty="0">
                <a:solidFill>
                  <a:srgbClr val="006699"/>
                </a:solidFill>
                <a:latin typeface="+mj-lt"/>
              </a:rPr>
              <a:t>kernel</a:t>
            </a:r>
            <a:r>
              <a:rPr lang="en-US" altLang="en-US" b="1" dirty="0">
                <a:solidFill>
                  <a:srgbClr val="3366FF"/>
                </a:solidFill>
              </a:rPr>
              <a:t> </a:t>
            </a:r>
            <a:r>
              <a:rPr lang="en-US" altLang="en-US" dirty="0"/>
              <a:t>mo</a:t>
            </a:r>
            <a:r>
              <a:rPr lang="en-US" altLang="en-US" b="1" dirty="0">
                <a:solidFill>
                  <a:srgbClr val="006699"/>
                </a:solidFill>
                <a:latin typeface="+mj-lt"/>
              </a:rPr>
              <a:t>dules</a:t>
            </a:r>
            <a:r>
              <a:rPr lang="en-US" altLang="en-US" b="1" dirty="0">
                <a:solidFill>
                  <a:srgbClr val="3366FF"/>
                </a:solidFill>
              </a:rPr>
              <a:t> </a:t>
            </a:r>
            <a:r>
              <a:rPr lang="en-US" altLang="en-US" dirty="0"/>
              <a:t>(</a:t>
            </a:r>
            <a:r>
              <a:rPr lang="en-US" altLang="en-US" b="1" dirty="0">
                <a:solidFill>
                  <a:srgbClr val="006699"/>
                </a:solidFill>
                <a:latin typeface="+mj-lt"/>
              </a:rPr>
              <a:t>LKMs</a:t>
            </a:r>
            <a:r>
              <a:rPr lang="en-US" altLang="en-US" dirty="0"/>
              <a:t>)</a:t>
            </a:r>
          </a:p>
          <a:p>
            <a:pPr lvl="1"/>
            <a:r>
              <a:rPr lang="en-US" altLang="en-US" dirty="0"/>
              <a:t>Uses object-oriented approach</a:t>
            </a:r>
          </a:p>
          <a:p>
            <a:pPr lvl="1"/>
            <a:r>
              <a:rPr lang="en-US" altLang="en-US" dirty="0"/>
              <a:t>Each core component is separate</a:t>
            </a:r>
          </a:p>
          <a:p>
            <a:pPr lvl="1"/>
            <a:r>
              <a:rPr lang="en-US" altLang="en-US" dirty="0"/>
              <a:t>Each talks to the others over known interfaces</a:t>
            </a:r>
          </a:p>
          <a:p>
            <a:pPr lvl="1"/>
            <a:r>
              <a:rPr lang="en-US" altLang="en-US" dirty="0"/>
              <a:t>Each is loadable as needed within the kernel</a:t>
            </a:r>
          </a:p>
          <a:p>
            <a:r>
              <a:rPr lang="en-US" altLang="en-US" dirty="0"/>
              <a:t>Overall, similar to layers but with more flexible</a:t>
            </a:r>
          </a:p>
          <a:p>
            <a:pPr lvl="1"/>
            <a:r>
              <a:rPr lang="en-US" altLang="en-US" dirty="0"/>
              <a:t>Linux, Solaris, etc.</a:t>
            </a:r>
          </a:p>
        </p:txBody>
      </p:sp>
    </p:spTree>
    <p:extLst>
      <p:ext uri="{BB962C8B-B14F-4D97-AF65-F5344CB8AC3E}">
        <p14:creationId xmlns:p14="http://schemas.microsoft.com/office/powerpoint/2010/main" val="2867854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 xmlns:a16="http://schemas.microsoft.com/office/drawing/2014/main" id="{A0BB8BEE-979C-4417-91EE-00F82403335A}"/>
              </a:ext>
            </a:extLst>
          </p:cNvPr>
          <p:cNvSpPr>
            <a:spLocks noGrp="1" noChangeArrowheads="1"/>
          </p:cNvSpPr>
          <p:nvPr>
            <p:ph type="title"/>
          </p:nvPr>
        </p:nvSpPr>
        <p:spPr>
          <a:xfrm>
            <a:off x="457200" y="227013"/>
            <a:ext cx="8229600" cy="576262"/>
          </a:xfrm>
        </p:spPr>
        <p:txBody>
          <a:bodyPr>
            <a:normAutofit fontScale="90000"/>
          </a:bodyPr>
          <a:lstStyle/>
          <a:p>
            <a:pPr eaLnBrk="1" hangingPunct="1"/>
            <a:r>
              <a:rPr lang="en-US" altLang="en-US"/>
              <a:t>Hybrid Systems</a:t>
            </a:r>
          </a:p>
        </p:txBody>
      </p:sp>
      <p:sp>
        <p:nvSpPr>
          <p:cNvPr id="92163" name="Rectangle 3">
            <a:extLst>
              <a:ext uri="{FF2B5EF4-FFF2-40B4-BE49-F238E27FC236}">
                <a16:creationId xmlns="" xmlns:a16="http://schemas.microsoft.com/office/drawing/2014/main" id="{D41C8CF6-730E-4ECC-9656-D3926F90EEBB}"/>
              </a:ext>
            </a:extLst>
          </p:cNvPr>
          <p:cNvSpPr>
            <a:spLocks noGrp="1" noChangeArrowheads="1"/>
          </p:cNvSpPr>
          <p:nvPr>
            <p:ph type="body" idx="1"/>
          </p:nvPr>
        </p:nvSpPr>
        <p:spPr>
          <a:xfrm>
            <a:off x="806450" y="1233488"/>
            <a:ext cx="7633607" cy="4572226"/>
          </a:xfrm>
        </p:spPr>
        <p:txBody>
          <a:bodyPr>
            <a:normAutofit fontScale="77500" lnSpcReduction="20000"/>
          </a:bodyPr>
          <a:lstStyle/>
          <a:p>
            <a:r>
              <a:rPr lang="en-US" altLang="en-US" dirty="0"/>
              <a:t>Most modern operating systems are not one pure model</a:t>
            </a:r>
          </a:p>
          <a:p>
            <a:pPr lvl="1"/>
            <a:r>
              <a:rPr lang="en-US" altLang="en-US" dirty="0"/>
              <a:t>Hybrid combines multiple approaches to address performance, security, usability needs</a:t>
            </a:r>
          </a:p>
          <a:p>
            <a:pPr lvl="1"/>
            <a:r>
              <a:rPr lang="en-US" altLang="en-US" dirty="0"/>
              <a:t>Linux and Solaris kernels in kernel address space, so monolithic, plus modular for dynamic loading of functionality</a:t>
            </a:r>
          </a:p>
          <a:p>
            <a:pPr lvl="1"/>
            <a:r>
              <a:rPr lang="en-US" altLang="en-US" dirty="0"/>
              <a:t>Windows mostly monolithic, plus microkernel for different subsystem </a:t>
            </a:r>
            <a:r>
              <a:rPr lang="en-US" altLang="en-US" b="1" i="1" dirty="0"/>
              <a:t>personalities</a:t>
            </a:r>
          </a:p>
          <a:p>
            <a:r>
              <a:rPr lang="en-US" altLang="en-US" dirty="0"/>
              <a:t>Apple Mac OS X hybrid, layered, </a:t>
            </a:r>
            <a:r>
              <a:rPr lang="en-US" altLang="en-US" b="1" dirty="0">
                <a:solidFill>
                  <a:srgbClr val="006699"/>
                </a:solidFill>
                <a:latin typeface="+mj-lt"/>
              </a:rPr>
              <a:t>Aqua</a:t>
            </a:r>
            <a:r>
              <a:rPr lang="en-US" altLang="en-US" dirty="0"/>
              <a:t> UI plus </a:t>
            </a:r>
            <a:r>
              <a:rPr lang="en-US" altLang="en-US" b="1" dirty="0">
                <a:solidFill>
                  <a:srgbClr val="006699"/>
                </a:solidFill>
                <a:latin typeface="+mj-lt"/>
              </a:rPr>
              <a:t>Cocoa</a:t>
            </a:r>
            <a:r>
              <a:rPr lang="en-US" altLang="en-US" dirty="0"/>
              <a:t> programming environment</a:t>
            </a:r>
          </a:p>
          <a:p>
            <a:pPr lvl="1"/>
            <a:r>
              <a:rPr lang="en-US" altLang="en-US" dirty="0"/>
              <a:t>Below is kernel consisting of Mach microkernel and BSD Unix parts, plus I/O kit and dynamically loadable modules (called </a:t>
            </a:r>
            <a:r>
              <a:rPr lang="en-US" altLang="en-US" b="1" dirty="0">
                <a:solidFill>
                  <a:srgbClr val="006699"/>
                </a:solidFill>
                <a:latin typeface="+mj-lt"/>
              </a:rPr>
              <a:t>kernel</a:t>
            </a:r>
            <a:r>
              <a:rPr lang="en-US" altLang="en-US" b="1" dirty="0">
                <a:solidFill>
                  <a:srgbClr val="3366FF"/>
                </a:solidFill>
              </a:rPr>
              <a:t> </a:t>
            </a:r>
            <a:r>
              <a:rPr lang="en-US" altLang="en-US" b="1" dirty="0">
                <a:solidFill>
                  <a:srgbClr val="006699"/>
                </a:solidFill>
                <a:latin typeface="+mj-lt"/>
              </a:rPr>
              <a:t>extensions</a:t>
            </a:r>
            <a:r>
              <a:rPr lang="en-US" altLang="en-US" dirty="0"/>
              <a:t>)</a:t>
            </a:r>
          </a:p>
        </p:txBody>
      </p:sp>
    </p:spTree>
    <p:extLst>
      <p:ext uri="{BB962C8B-B14F-4D97-AF65-F5344CB8AC3E}">
        <p14:creationId xmlns:p14="http://schemas.microsoft.com/office/powerpoint/2010/main" val="4235350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 xmlns:a16="http://schemas.microsoft.com/office/drawing/2014/main" id="{467BA55D-7A8C-4023-B3F3-3F18F7F62918}"/>
              </a:ext>
            </a:extLst>
          </p:cNvPr>
          <p:cNvSpPr>
            <a:spLocks noGrp="1" noChangeArrowheads="1"/>
          </p:cNvSpPr>
          <p:nvPr>
            <p:ph type="title"/>
          </p:nvPr>
        </p:nvSpPr>
        <p:spPr>
          <a:xfrm>
            <a:off x="467544" y="188640"/>
            <a:ext cx="8229600" cy="922114"/>
          </a:xfrm>
        </p:spPr>
        <p:txBody>
          <a:bodyPr/>
          <a:lstStyle/>
          <a:p>
            <a:r>
              <a:rPr lang="en-US" altLang="en-US" dirty="0" err="1"/>
              <a:t>macOS</a:t>
            </a:r>
            <a:r>
              <a:rPr lang="en-US" altLang="en-US" dirty="0"/>
              <a:t> and </a:t>
            </a:r>
            <a:r>
              <a:rPr lang="en-US" altLang="en-US" dirty="0" err="1"/>
              <a:t>iOS</a:t>
            </a:r>
            <a:r>
              <a:rPr lang="en-US" altLang="en-US" dirty="0"/>
              <a:t> Structure</a:t>
            </a:r>
          </a:p>
        </p:txBody>
      </p:sp>
      <p:pic>
        <p:nvPicPr>
          <p:cNvPr id="94211" name="Content Placeholder 4">
            <a:extLst>
              <a:ext uri="{FF2B5EF4-FFF2-40B4-BE49-F238E27FC236}">
                <a16:creationId xmlns="" xmlns:a16="http://schemas.microsoft.com/office/drawing/2014/main" id="{4C8FD787-1D63-4CDB-A6AC-662FE711E4D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45869" y="1484785"/>
            <a:ext cx="5333467" cy="4392488"/>
          </a:xfrm>
        </p:spPr>
      </p:pic>
    </p:spTree>
    <p:extLst>
      <p:ext uri="{BB962C8B-B14F-4D97-AF65-F5344CB8AC3E}">
        <p14:creationId xmlns:p14="http://schemas.microsoft.com/office/powerpoint/2010/main" val="1230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 xmlns:a16="http://schemas.microsoft.com/office/drawing/2014/main" id="{F920D189-3A2A-4433-B759-AE4A29C629C2}"/>
              </a:ext>
            </a:extLst>
          </p:cNvPr>
          <p:cNvSpPr>
            <a:spLocks noGrp="1" noChangeArrowheads="1"/>
          </p:cNvSpPr>
          <p:nvPr>
            <p:ph type="title"/>
          </p:nvPr>
        </p:nvSpPr>
        <p:spPr>
          <a:xfrm>
            <a:off x="467544" y="116632"/>
            <a:ext cx="8229600" cy="778098"/>
          </a:xfrm>
        </p:spPr>
        <p:txBody>
          <a:bodyPr/>
          <a:lstStyle/>
          <a:p>
            <a:r>
              <a:rPr lang="en-US" altLang="en-US" dirty="0"/>
              <a:t>Darwin</a:t>
            </a:r>
          </a:p>
        </p:txBody>
      </p:sp>
      <p:pic>
        <p:nvPicPr>
          <p:cNvPr id="95235" name="Content Placeholder 5">
            <a:extLst>
              <a:ext uri="{FF2B5EF4-FFF2-40B4-BE49-F238E27FC236}">
                <a16:creationId xmlns="" xmlns:a16="http://schemas.microsoft.com/office/drawing/2014/main" id="{C076D8A7-0015-48E2-9BB0-037DED9A3FA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01079" y="1124744"/>
            <a:ext cx="4625996" cy="4824536"/>
          </a:xfrm>
        </p:spPr>
      </p:pic>
    </p:spTree>
    <p:extLst>
      <p:ext uri="{BB962C8B-B14F-4D97-AF65-F5344CB8AC3E}">
        <p14:creationId xmlns:p14="http://schemas.microsoft.com/office/powerpoint/2010/main" val="294586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a:extLst>
              <a:ext uri="{FF2B5EF4-FFF2-40B4-BE49-F238E27FC236}">
                <a16:creationId xmlns="" xmlns:a16="http://schemas.microsoft.com/office/drawing/2014/main" id="{63762A3F-E3BF-4B1B-8ABF-9D43E9D3C2CF}"/>
              </a:ext>
            </a:extLst>
          </p:cNvPr>
          <p:cNvSpPr>
            <a:spLocks noGrp="1" noChangeArrowheads="1"/>
          </p:cNvSpPr>
          <p:nvPr>
            <p:ph type="title"/>
          </p:nvPr>
        </p:nvSpPr>
        <p:spPr>
          <a:xfrm>
            <a:off x="457200" y="212725"/>
            <a:ext cx="8070850" cy="576263"/>
          </a:xfrm>
        </p:spPr>
        <p:txBody>
          <a:bodyPr>
            <a:normAutofit fontScale="90000"/>
          </a:bodyPr>
          <a:lstStyle/>
          <a:p>
            <a:pPr eaLnBrk="1" hangingPunct="1"/>
            <a:r>
              <a:rPr lang="en-US" altLang="en-US"/>
              <a:t>iOS</a:t>
            </a:r>
          </a:p>
        </p:txBody>
      </p:sp>
      <p:sp>
        <p:nvSpPr>
          <p:cNvPr id="96259" name="Rectangle 3">
            <a:extLst>
              <a:ext uri="{FF2B5EF4-FFF2-40B4-BE49-F238E27FC236}">
                <a16:creationId xmlns="" xmlns:a16="http://schemas.microsoft.com/office/drawing/2014/main" id="{13D559C0-E4A0-4AA2-953F-F1E8A81C31FB}"/>
              </a:ext>
            </a:extLst>
          </p:cNvPr>
          <p:cNvSpPr>
            <a:spLocks noGrp="1" noChangeArrowheads="1"/>
          </p:cNvSpPr>
          <p:nvPr>
            <p:ph type="body" idx="1"/>
          </p:nvPr>
        </p:nvSpPr>
        <p:spPr>
          <a:xfrm>
            <a:off x="806450" y="1233488"/>
            <a:ext cx="5484813" cy="4530725"/>
          </a:xfrm>
        </p:spPr>
        <p:txBody>
          <a:bodyPr>
            <a:normAutofit fontScale="77500" lnSpcReduction="20000"/>
          </a:bodyPr>
          <a:lstStyle/>
          <a:p>
            <a:r>
              <a:rPr lang="en-US" altLang="en-US" dirty="0"/>
              <a:t>Apple mobile OS for </a:t>
            </a:r>
            <a:r>
              <a:rPr lang="en-US" altLang="en-US" b="1" i="1" dirty="0"/>
              <a:t>iPhone</a:t>
            </a:r>
            <a:r>
              <a:rPr lang="en-US" altLang="en-US" dirty="0"/>
              <a:t>, </a:t>
            </a:r>
            <a:r>
              <a:rPr lang="en-US" altLang="en-US" b="1" i="1" dirty="0"/>
              <a:t>iPad</a:t>
            </a:r>
            <a:endParaRPr lang="en-US" altLang="en-US" dirty="0"/>
          </a:p>
          <a:p>
            <a:pPr lvl="1"/>
            <a:r>
              <a:rPr lang="en-US" altLang="en-US" dirty="0"/>
              <a:t>Structured on Mac OS X, added functionality</a:t>
            </a:r>
          </a:p>
          <a:p>
            <a:pPr lvl="1"/>
            <a:r>
              <a:rPr lang="en-US" altLang="en-US" dirty="0"/>
              <a:t>Does not run OS X applications natively</a:t>
            </a:r>
          </a:p>
          <a:p>
            <a:pPr lvl="2"/>
            <a:r>
              <a:rPr lang="en-US" altLang="en-US" dirty="0"/>
              <a:t>Also runs on different CPU architecture (ARM vs. Intel)</a:t>
            </a:r>
          </a:p>
          <a:p>
            <a:pPr lvl="1"/>
            <a:r>
              <a:rPr lang="en-US" altLang="en-US" b="1" dirty="0">
                <a:solidFill>
                  <a:srgbClr val="006699"/>
                </a:solidFill>
                <a:latin typeface="+mj-lt"/>
              </a:rPr>
              <a:t>Cocoa</a:t>
            </a:r>
            <a:r>
              <a:rPr lang="en-US" altLang="en-US" b="1" dirty="0">
                <a:solidFill>
                  <a:srgbClr val="3366FF"/>
                </a:solidFill>
              </a:rPr>
              <a:t> </a:t>
            </a:r>
            <a:r>
              <a:rPr lang="en-US" altLang="en-US" b="1" dirty="0">
                <a:solidFill>
                  <a:srgbClr val="006699"/>
                </a:solidFill>
                <a:latin typeface="+mj-lt"/>
              </a:rPr>
              <a:t>Touch</a:t>
            </a:r>
            <a:r>
              <a:rPr lang="en-US" altLang="en-US" b="1" dirty="0">
                <a:solidFill>
                  <a:srgbClr val="3366FF"/>
                </a:solidFill>
              </a:rPr>
              <a:t> </a:t>
            </a:r>
            <a:r>
              <a:rPr lang="en-US" altLang="en-US" dirty="0"/>
              <a:t>Objective-C API for developing apps</a:t>
            </a:r>
          </a:p>
          <a:p>
            <a:pPr lvl="1"/>
            <a:r>
              <a:rPr lang="en-US" altLang="en-US" b="1" dirty="0">
                <a:solidFill>
                  <a:srgbClr val="006699"/>
                </a:solidFill>
                <a:latin typeface="+mj-lt"/>
              </a:rPr>
              <a:t>Media</a:t>
            </a:r>
            <a:r>
              <a:rPr lang="en-US" altLang="en-US" b="1" dirty="0">
                <a:solidFill>
                  <a:srgbClr val="3366FF"/>
                </a:solidFill>
              </a:rPr>
              <a:t> </a:t>
            </a:r>
            <a:r>
              <a:rPr lang="en-US" altLang="en-US" b="1" dirty="0">
                <a:solidFill>
                  <a:srgbClr val="006699"/>
                </a:solidFill>
                <a:latin typeface="+mj-lt"/>
              </a:rPr>
              <a:t>services</a:t>
            </a:r>
            <a:r>
              <a:rPr lang="en-US" altLang="en-US" b="1" dirty="0">
                <a:solidFill>
                  <a:srgbClr val="3366FF"/>
                </a:solidFill>
              </a:rPr>
              <a:t> </a:t>
            </a:r>
            <a:r>
              <a:rPr lang="en-US" altLang="en-US" dirty="0"/>
              <a:t>layer for graphics, audio, video</a:t>
            </a:r>
          </a:p>
          <a:p>
            <a:pPr lvl="1"/>
            <a:r>
              <a:rPr lang="en-US" altLang="en-US" b="1" dirty="0">
                <a:solidFill>
                  <a:srgbClr val="006699"/>
                </a:solidFill>
                <a:latin typeface="+mj-lt"/>
              </a:rPr>
              <a:t>Core</a:t>
            </a:r>
            <a:r>
              <a:rPr lang="en-US" altLang="en-US" b="1" dirty="0">
                <a:solidFill>
                  <a:srgbClr val="3366FF"/>
                </a:solidFill>
              </a:rPr>
              <a:t> </a:t>
            </a:r>
            <a:r>
              <a:rPr lang="en-US" altLang="en-US" b="1" dirty="0">
                <a:solidFill>
                  <a:srgbClr val="006699"/>
                </a:solidFill>
                <a:latin typeface="+mj-lt"/>
              </a:rPr>
              <a:t>services</a:t>
            </a:r>
            <a:r>
              <a:rPr lang="en-US" altLang="en-US" b="1" dirty="0">
                <a:solidFill>
                  <a:srgbClr val="3366FF"/>
                </a:solidFill>
              </a:rPr>
              <a:t> </a:t>
            </a:r>
            <a:r>
              <a:rPr lang="en-US" altLang="en-US" dirty="0"/>
              <a:t>provides cloud computing, databases</a:t>
            </a:r>
          </a:p>
          <a:p>
            <a:pPr lvl="1"/>
            <a:r>
              <a:rPr lang="en-US" altLang="en-US" dirty="0"/>
              <a:t>Core operating system, based on Mac OS X kernel</a:t>
            </a:r>
          </a:p>
        </p:txBody>
      </p:sp>
      <p:pic>
        <p:nvPicPr>
          <p:cNvPr id="96260" name="Picture 1" descr="2_17.pdf">
            <a:extLst>
              <a:ext uri="{FF2B5EF4-FFF2-40B4-BE49-F238E27FC236}">
                <a16:creationId xmlns="" xmlns:a16="http://schemas.microsoft.com/office/drawing/2014/main" id="{2E339495-3C55-43FC-A1DA-C5BF72DE9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430463"/>
            <a:ext cx="1952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63242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853D310B-2F05-42DF-BD11-7984E309A7AB}"/>
              </a:ext>
            </a:extLst>
          </p:cNvPr>
          <p:cNvSpPr>
            <a:spLocks noGrp="1" noChangeArrowheads="1"/>
          </p:cNvSpPr>
          <p:nvPr>
            <p:ph type="title"/>
          </p:nvPr>
        </p:nvSpPr>
        <p:spPr>
          <a:xfrm>
            <a:off x="946150" y="220663"/>
            <a:ext cx="7869238" cy="576262"/>
          </a:xfrm>
        </p:spPr>
        <p:txBody>
          <a:bodyPr>
            <a:normAutofit fontScale="90000"/>
          </a:bodyPr>
          <a:lstStyle/>
          <a:p>
            <a:pPr eaLnBrk="1" hangingPunct="1"/>
            <a:r>
              <a:rPr lang="en-US" altLang="en-US"/>
              <a:t>Operating System Services (Cont.)</a:t>
            </a:r>
          </a:p>
        </p:txBody>
      </p:sp>
      <p:sp>
        <p:nvSpPr>
          <p:cNvPr id="13315" name="Rectangle 3">
            <a:extLst>
              <a:ext uri="{FF2B5EF4-FFF2-40B4-BE49-F238E27FC236}">
                <a16:creationId xmlns="" xmlns:a16="http://schemas.microsoft.com/office/drawing/2014/main" id="{E7DE154C-EBA1-44B0-9AA5-AD6DB9C31D20}"/>
              </a:ext>
            </a:extLst>
          </p:cNvPr>
          <p:cNvSpPr>
            <a:spLocks noGrp="1" noChangeArrowheads="1"/>
          </p:cNvSpPr>
          <p:nvPr>
            <p:ph type="body" idx="1"/>
          </p:nvPr>
        </p:nvSpPr>
        <p:spPr>
          <a:xfrm>
            <a:off x="849313" y="1138238"/>
            <a:ext cx="7678737" cy="5418137"/>
          </a:xfrm>
          <a:noFill/>
        </p:spPr>
        <p:txBody>
          <a:bodyPr>
            <a:normAutofit fontScale="92500" lnSpcReduction="20000"/>
          </a:bodyPr>
          <a:lstStyle/>
          <a:p>
            <a:r>
              <a:rPr lang="en-US" altLang="en-US"/>
              <a:t>One set of operating-system services provides functions that are helpful to the user (Cont.):</a:t>
            </a:r>
            <a:endParaRPr lang="en-US" altLang="en-US" b="1"/>
          </a:p>
          <a:p>
            <a:pPr lvl="1"/>
            <a:r>
              <a:rPr lang="en-US" altLang="en-US" b="1"/>
              <a:t>Communications</a:t>
            </a:r>
            <a:r>
              <a:rPr lang="en-US" altLang="en-US"/>
              <a:t> – Processes may exchange information, on the same computer or between computers over a network</a:t>
            </a:r>
          </a:p>
          <a:p>
            <a:pPr lvl="2"/>
            <a:r>
              <a:rPr lang="en-US" altLang="en-US"/>
              <a:t>Communications may be via shared memory or through message passing (packets moved by the OS)</a:t>
            </a:r>
          </a:p>
          <a:p>
            <a:pPr lvl="1"/>
            <a:r>
              <a:rPr lang="en-US" altLang="en-US" b="1"/>
              <a:t>Error detection </a:t>
            </a:r>
            <a:r>
              <a:rPr lang="en-US" altLang="en-US"/>
              <a:t>– OS needs to be constantly aware of possible errors</a:t>
            </a:r>
          </a:p>
          <a:p>
            <a:pPr lvl="2"/>
            <a:r>
              <a:rPr lang="en-US" altLang="en-US"/>
              <a:t>May occur in the CPU and memory hardware, in I/O devices, in user program</a:t>
            </a:r>
          </a:p>
          <a:p>
            <a:pPr lvl="2"/>
            <a:r>
              <a:rPr lang="en-US" altLang="en-US"/>
              <a:t>For each type of error, OS should take the appropriate action to ensure correct and consistent computing</a:t>
            </a:r>
          </a:p>
          <a:p>
            <a:pPr lvl="2"/>
            <a:r>
              <a:rPr lang="en-US" altLang="en-US"/>
              <a:t>Debugging facilities can greatly enhance the user</a:t>
            </a:r>
            <a:r>
              <a:rPr lang="ja-JP" altLang="en-US"/>
              <a:t>’</a:t>
            </a:r>
            <a:r>
              <a:rPr lang="en-US" altLang="ja-JP"/>
              <a:t>s and programmer</a:t>
            </a:r>
            <a:r>
              <a:rPr lang="ja-JP" altLang="en-US"/>
              <a:t>’</a:t>
            </a:r>
            <a:r>
              <a:rPr lang="en-US" altLang="ja-JP"/>
              <a:t>s abilities to efficiently use the system</a:t>
            </a:r>
            <a:endParaRPr lang="en-US" altLang="en-US"/>
          </a:p>
        </p:txBody>
      </p:sp>
    </p:spTree>
    <p:extLst>
      <p:ext uri="{BB962C8B-B14F-4D97-AF65-F5344CB8AC3E}">
        <p14:creationId xmlns:p14="http://schemas.microsoft.com/office/powerpoint/2010/main" val="823856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 xmlns:a16="http://schemas.microsoft.com/office/drawing/2014/main" id="{F97DAC17-7FD8-4F1D-98AA-E8448344947F}"/>
              </a:ext>
            </a:extLst>
          </p:cNvPr>
          <p:cNvSpPr>
            <a:spLocks noGrp="1" noChangeArrowheads="1"/>
          </p:cNvSpPr>
          <p:nvPr>
            <p:ph type="title"/>
          </p:nvPr>
        </p:nvSpPr>
        <p:spPr>
          <a:xfrm>
            <a:off x="457200" y="217488"/>
            <a:ext cx="8051800" cy="576262"/>
          </a:xfrm>
        </p:spPr>
        <p:txBody>
          <a:bodyPr>
            <a:normAutofit fontScale="90000"/>
          </a:bodyPr>
          <a:lstStyle/>
          <a:p>
            <a:pPr eaLnBrk="1" hangingPunct="1"/>
            <a:r>
              <a:rPr lang="en-US" altLang="en-US" dirty="0"/>
              <a:t>Android</a:t>
            </a:r>
          </a:p>
        </p:txBody>
      </p:sp>
      <p:sp>
        <p:nvSpPr>
          <p:cNvPr id="98307" name="Rectangle 3">
            <a:extLst>
              <a:ext uri="{FF2B5EF4-FFF2-40B4-BE49-F238E27FC236}">
                <a16:creationId xmlns="" xmlns:a16="http://schemas.microsoft.com/office/drawing/2014/main" id="{83BD71DB-F618-4925-8C3A-9C2CA2E1E4A9}"/>
              </a:ext>
            </a:extLst>
          </p:cNvPr>
          <p:cNvSpPr>
            <a:spLocks noGrp="1" noChangeArrowheads="1"/>
          </p:cNvSpPr>
          <p:nvPr>
            <p:ph type="body" idx="1"/>
          </p:nvPr>
        </p:nvSpPr>
        <p:spPr>
          <a:xfrm>
            <a:off x="838200" y="1110574"/>
            <a:ext cx="7406208" cy="4622681"/>
          </a:xfrm>
        </p:spPr>
        <p:txBody>
          <a:bodyPr>
            <a:normAutofit/>
          </a:bodyPr>
          <a:lstStyle/>
          <a:p>
            <a:r>
              <a:rPr lang="en-US" altLang="en-US" sz="2000" dirty="0"/>
              <a:t>Developed by Open Handset Alliance (mostly Google)</a:t>
            </a:r>
          </a:p>
          <a:p>
            <a:pPr lvl="1"/>
            <a:r>
              <a:rPr lang="en-US" altLang="en-US" sz="2000" dirty="0"/>
              <a:t>Open Source</a:t>
            </a:r>
          </a:p>
          <a:p>
            <a:r>
              <a:rPr lang="en-US" altLang="en-US" sz="2000" dirty="0"/>
              <a:t>Similar stack to IOS</a:t>
            </a:r>
          </a:p>
          <a:p>
            <a:r>
              <a:rPr lang="en-US" altLang="en-US" sz="2000" dirty="0"/>
              <a:t>Based on Linux kernel but modified</a:t>
            </a:r>
          </a:p>
          <a:p>
            <a:pPr lvl="1"/>
            <a:r>
              <a:rPr lang="en-US" altLang="en-US" sz="2000" dirty="0"/>
              <a:t>Provides process, memory, device-driver management</a:t>
            </a:r>
          </a:p>
          <a:p>
            <a:pPr lvl="1"/>
            <a:r>
              <a:rPr lang="en-US" altLang="en-US" sz="2000" dirty="0"/>
              <a:t>Adds power management </a:t>
            </a:r>
          </a:p>
          <a:p>
            <a:r>
              <a:rPr lang="en-US" altLang="en-US" sz="2000" dirty="0"/>
              <a:t>Runtime environment includes core set of libraries and Dalvik virtual machine</a:t>
            </a:r>
          </a:p>
          <a:p>
            <a:pPr lvl="1"/>
            <a:r>
              <a:rPr lang="en-US" altLang="en-US" sz="2000" dirty="0"/>
              <a:t>Apps developed in Java plus Android API</a:t>
            </a:r>
          </a:p>
          <a:p>
            <a:pPr lvl="2"/>
            <a:r>
              <a:rPr lang="en-US" altLang="en-US" sz="2000" dirty="0"/>
              <a:t>Java class files compiled to Java bytecode then translated to executable than runs in Dalvik VM</a:t>
            </a:r>
          </a:p>
          <a:p>
            <a:r>
              <a:rPr lang="en-US" altLang="en-US" sz="2000" dirty="0"/>
              <a:t>Libraries include frameworks for web browser (</a:t>
            </a:r>
            <a:r>
              <a:rPr lang="en-US" altLang="en-US" sz="2000" dirty="0" err="1"/>
              <a:t>webkit</a:t>
            </a:r>
            <a:r>
              <a:rPr lang="en-US" altLang="en-US" sz="2000" dirty="0"/>
              <a:t>), database (SQLite), multimedia, smaller </a:t>
            </a:r>
            <a:r>
              <a:rPr lang="en-US" altLang="en-US" sz="2000" dirty="0" err="1"/>
              <a:t>libc</a:t>
            </a:r>
            <a:endParaRPr lang="en-US" altLang="en-US" sz="2000" dirty="0"/>
          </a:p>
        </p:txBody>
      </p:sp>
    </p:spTree>
    <p:extLst>
      <p:ext uri="{BB962C8B-B14F-4D97-AF65-F5344CB8AC3E}">
        <p14:creationId xmlns:p14="http://schemas.microsoft.com/office/powerpoint/2010/main" val="3676148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 xmlns:a16="http://schemas.microsoft.com/office/drawing/2014/main" id="{FC21E0EC-5FB3-49AA-BCD8-C3D6E372FADB}"/>
              </a:ext>
            </a:extLst>
          </p:cNvPr>
          <p:cNvSpPr>
            <a:spLocks noGrp="1" noChangeArrowheads="1"/>
          </p:cNvSpPr>
          <p:nvPr>
            <p:ph type="title"/>
          </p:nvPr>
        </p:nvSpPr>
        <p:spPr>
          <a:xfrm>
            <a:off x="457200" y="214313"/>
            <a:ext cx="8229600" cy="576262"/>
          </a:xfrm>
        </p:spPr>
        <p:txBody>
          <a:bodyPr>
            <a:normAutofit fontScale="90000"/>
          </a:bodyPr>
          <a:lstStyle/>
          <a:p>
            <a:pPr eaLnBrk="1" hangingPunct="1"/>
            <a:r>
              <a:rPr lang="en-US" altLang="en-US"/>
              <a:t>Android Architecture</a:t>
            </a:r>
          </a:p>
        </p:txBody>
      </p:sp>
      <p:pic>
        <p:nvPicPr>
          <p:cNvPr id="100355" name="Picture 2">
            <a:extLst>
              <a:ext uri="{FF2B5EF4-FFF2-40B4-BE49-F238E27FC236}">
                <a16:creationId xmlns="" xmlns:a16="http://schemas.microsoft.com/office/drawing/2014/main" id="{CE010BEA-C2AD-4086-B512-90CFB1E171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275" y="1135063"/>
            <a:ext cx="321945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40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 xmlns:a16="http://schemas.microsoft.com/office/drawing/2014/main" id="{C9F5FAE9-B3B0-4D57-809D-900A4BADF1A7}"/>
              </a:ext>
            </a:extLst>
          </p:cNvPr>
          <p:cNvSpPr>
            <a:spLocks noGrp="1" noChangeArrowheads="1"/>
          </p:cNvSpPr>
          <p:nvPr>
            <p:ph type="title"/>
          </p:nvPr>
        </p:nvSpPr>
        <p:spPr>
          <a:xfrm>
            <a:off x="205149" y="116632"/>
            <a:ext cx="8938851" cy="576263"/>
          </a:xfrm>
        </p:spPr>
        <p:txBody>
          <a:bodyPr>
            <a:noAutofit/>
          </a:bodyPr>
          <a:lstStyle/>
          <a:p>
            <a:pPr eaLnBrk="1" hangingPunct="1"/>
            <a:r>
              <a:rPr lang="en-US" altLang="en-US" sz="3600" dirty="0"/>
              <a:t>Building and Booting an Operating System</a:t>
            </a:r>
          </a:p>
        </p:txBody>
      </p:sp>
      <p:sp>
        <p:nvSpPr>
          <p:cNvPr id="102403" name="Rectangle 3">
            <a:extLst>
              <a:ext uri="{FF2B5EF4-FFF2-40B4-BE49-F238E27FC236}">
                <a16:creationId xmlns="" xmlns:a16="http://schemas.microsoft.com/office/drawing/2014/main" id="{7BC1B242-4FA3-45A6-A6E0-A52D65A52BBD}"/>
              </a:ext>
            </a:extLst>
          </p:cNvPr>
          <p:cNvSpPr>
            <a:spLocks noGrp="1" noChangeArrowheads="1"/>
          </p:cNvSpPr>
          <p:nvPr>
            <p:ph type="body" idx="1"/>
          </p:nvPr>
        </p:nvSpPr>
        <p:spPr>
          <a:xfrm>
            <a:off x="885825" y="1154113"/>
            <a:ext cx="7596188" cy="4530725"/>
          </a:xfrm>
        </p:spPr>
        <p:txBody>
          <a:bodyPr>
            <a:normAutofit fontScale="85000" lnSpcReduction="20000"/>
          </a:bodyPr>
          <a:lstStyle/>
          <a:p>
            <a:r>
              <a:rPr lang="en-US" altLang="en-US"/>
              <a:t>Operating systems generally designed to run on a class of systems with variety of perpherals</a:t>
            </a:r>
          </a:p>
          <a:p>
            <a:r>
              <a:rPr lang="en-US" altLang="en-US"/>
              <a:t>Commonly, operating system already installed on purchased computer</a:t>
            </a:r>
          </a:p>
          <a:p>
            <a:pPr lvl="1"/>
            <a:r>
              <a:rPr lang="en-US" altLang="en-US"/>
              <a:t>But can build and install some other operating systems</a:t>
            </a:r>
          </a:p>
          <a:p>
            <a:pPr lvl="1"/>
            <a:r>
              <a:rPr lang="en-US" altLang="en-US"/>
              <a:t>If generating an operating system from scratch</a:t>
            </a:r>
          </a:p>
          <a:p>
            <a:pPr lvl="2"/>
            <a:r>
              <a:rPr lang="en-US" altLang="en-US"/>
              <a:t>Write the operating system source code</a:t>
            </a:r>
          </a:p>
          <a:p>
            <a:pPr lvl="2"/>
            <a:r>
              <a:rPr lang="en-US" altLang="en-US"/>
              <a:t>Configure the operating system for the system on which it will run</a:t>
            </a:r>
          </a:p>
          <a:p>
            <a:pPr lvl="2"/>
            <a:r>
              <a:rPr lang="en-US" altLang="en-US"/>
              <a:t>Compile the operating system</a:t>
            </a:r>
          </a:p>
          <a:p>
            <a:pPr lvl="2"/>
            <a:r>
              <a:rPr lang="en-US" altLang="en-US"/>
              <a:t>Install the operating system</a:t>
            </a:r>
          </a:p>
          <a:p>
            <a:pPr lvl="2"/>
            <a:r>
              <a:rPr lang="en-US" altLang="en-US"/>
              <a:t>Boot the computer and its new operating system</a:t>
            </a:r>
          </a:p>
        </p:txBody>
      </p:sp>
    </p:spTree>
    <p:extLst>
      <p:ext uri="{BB962C8B-B14F-4D97-AF65-F5344CB8AC3E}">
        <p14:creationId xmlns:p14="http://schemas.microsoft.com/office/powerpoint/2010/main" val="267374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 xmlns:a16="http://schemas.microsoft.com/office/drawing/2014/main" id="{82DD2A02-B2A8-4458-811E-DE9B33D11308}"/>
              </a:ext>
            </a:extLst>
          </p:cNvPr>
          <p:cNvSpPr>
            <a:spLocks noGrp="1" noChangeArrowheads="1"/>
          </p:cNvSpPr>
          <p:nvPr>
            <p:ph type="title"/>
          </p:nvPr>
        </p:nvSpPr>
        <p:spPr>
          <a:xfrm>
            <a:off x="885825" y="138341"/>
            <a:ext cx="7648575" cy="576263"/>
          </a:xfrm>
        </p:spPr>
        <p:txBody>
          <a:bodyPr>
            <a:normAutofit fontScale="90000"/>
          </a:bodyPr>
          <a:lstStyle/>
          <a:p>
            <a:r>
              <a:rPr lang="en-US" altLang="en-US" dirty="0"/>
              <a:t>Building and Booting Linux</a:t>
            </a:r>
          </a:p>
        </p:txBody>
      </p:sp>
      <p:sp>
        <p:nvSpPr>
          <p:cNvPr id="104451" name="Content Placeholder 2">
            <a:extLst>
              <a:ext uri="{FF2B5EF4-FFF2-40B4-BE49-F238E27FC236}">
                <a16:creationId xmlns="" xmlns:a16="http://schemas.microsoft.com/office/drawing/2014/main" id="{F7DA67EF-ED36-4BB1-AB0B-F42969C15CFB}"/>
              </a:ext>
            </a:extLst>
          </p:cNvPr>
          <p:cNvSpPr>
            <a:spLocks noGrp="1" noChangeArrowheads="1"/>
          </p:cNvSpPr>
          <p:nvPr>
            <p:ph idx="1"/>
          </p:nvPr>
        </p:nvSpPr>
        <p:spPr>
          <a:xfrm>
            <a:off x="885825" y="1233488"/>
            <a:ext cx="7648575" cy="4530725"/>
          </a:xfrm>
        </p:spPr>
        <p:txBody>
          <a:bodyPr>
            <a:normAutofit fontScale="92500" lnSpcReduction="10000"/>
          </a:bodyPr>
          <a:lstStyle/>
          <a:p>
            <a:r>
              <a:rPr lang="en-US" altLang="en-US" dirty="0"/>
              <a:t>Download Linux source code (</a:t>
            </a:r>
            <a:r>
              <a:rPr lang="en-US" altLang="en-US" dirty="0">
                <a:solidFill>
                  <a:srgbClr val="996600"/>
                </a:solidFill>
              </a:rPr>
              <a:t>http://www.kernel.org</a:t>
            </a:r>
            <a:r>
              <a:rPr lang="en-US" altLang="en-US" dirty="0"/>
              <a:t>)</a:t>
            </a:r>
          </a:p>
          <a:p>
            <a:r>
              <a:rPr lang="en-US" altLang="en-US" dirty="0"/>
              <a:t>Configure kernel via “</a:t>
            </a:r>
            <a:r>
              <a:rPr lang="en-US" altLang="en-US" sz="2000" dirty="0">
                <a:latin typeface="Courier New" panose="02070309020205020404" pitchFamily="49" charset="0"/>
                <a:cs typeface="Courier New" panose="02070309020205020404" pitchFamily="49" charset="0"/>
              </a:rPr>
              <a:t>make </a:t>
            </a:r>
            <a:r>
              <a:rPr lang="en-US" altLang="en-US" sz="2000" dirty="0" err="1">
                <a:latin typeface="Courier New" panose="02070309020205020404" pitchFamily="49" charset="0"/>
                <a:cs typeface="Courier New" panose="02070309020205020404" pitchFamily="49" charset="0"/>
              </a:rPr>
              <a:t>menuconfig</a:t>
            </a:r>
            <a:r>
              <a:rPr lang="en-US" altLang="en-US" dirty="0"/>
              <a:t>”</a:t>
            </a:r>
          </a:p>
          <a:p>
            <a:r>
              <a:rPr lang="en-US" altLang="en-US" dirty="0"/>
              <a:t>Compile the kernel using “</a:t>
            </a:r>
            <a:r>
              <a:rPr lang="en-US" altLang="en-US" dirty="0">
                <a:latin typeface="Courier New" panose="02070309020205020404" pitchFamily="49" charset="0"/>
                <a:cs typeface="Courier New" panose="02070309020205020404" pitchFamily="49" charset="0"/>
              </a:rPr>
              <a:t>make</a:t>
            </a:r>
            <a:r>
              <a:rPr lang="en-US" altLang="en-US" dirty="0"/>
              <a:t>”</a:t>
            </a:r>
          </a:p>
          <a:p>
            <a:pPr lvl="1"/>
            <a:r>
              <a:rPr lang="en-US" altLang="en-US" dirty="0"/>
              <a:t>Produces </a:t>
            </a:r>
            <a:r>
              <a:rPr lang="en-US" altLang="en-US" dirty="0" err="1">
                <a:latin typeface="Courier New" panose="02070309020205020404" pitchFamily="49" charset="0"/>
                <a:cs typeface="Courier New" panose="02070309020205020404" pitchFamily="49" charset="0"/>
              </a:rPr>
              <a:t>vmlinuz</a:t>
            </a:r>
            <a:r>
              <a:rPr lang="en-US" altLang="en-US" dirty="0"/>
              <a:t>, the kernel image</a:t>
            </a:r>
          </a:p>
          <a:p>
            <a:pPr lvl="1"/>
            <a:r>
              <a:rPr lang="en-US" altLang="en-US" dirty="0"/>
              <a:t>Compile kernel modules via “</a:t>
            </a:r>
            <a:r>
              <a:rPr lang="en-US" altLang="en-US" dirty="0">
                <a:latin typeface="Courier New" panose="02070309020205020404" pitchFamily="49" charset="0"/>
                <a:cs typeface="Courier New" panose="02070309020205020404" pitchFamily="49" charset="0"/>
              </a:rPr>
              <a:t>make modules</a:t>
            </a:r>
            <a:r>
              <a:rPr lang="en-US" altLang="en-US" dirty="0"/>
              <a:t>”</a:t>
            </a:r>
          </a:p>
          <a:p>
            <a:pPr lvl="1"/>
            <a:r>
              <a:rPr lang="en-US" altLang="en-US" dirty="0"/>
              <a:t>Install kernel modules into </a:t>
            </a:r>
            <a:r>
              <a:rPr lang="en-US" altLang="en-US" dirty="0" err="1">
                <a:latin typeface="Courier New" panose="02070309020205020404" pitchFamily="49" charset="0"/>
                <a:cs typeface="Courier New" panose="02070309020205020404" pitchFamily="49" charset="0"/>
              </a:rPr>
              <a:t>vmlinuz</a:t>
            </a:r>
            <a:r>
              <a:rPr lang="en-US" altLang="en-US" dirty="0"/>
              <a:t> via “</a:t>
            </a:r>
            <a:r>
              <a:rPr lang="en-US" altLang="en-US" dirty="0">
                <a:latin typeface="Courier New" panose="02070309020205020404" pitchFamily="49" charset="0"/>
                <a:cs typeface="Courier New" panose="02070309020205020404" pitchFamily="49" charset="0"/>
              </a:rPr>
              <a:t>make </a:t>
            </a:r>
            <a:r>
              <a:rPr lang="en-US" altLang="en-US" dirty="0" err="1">
                <a:latin typeface="Courier New" panose="02070309020205020404" pitchFamily="49" charset="0"/>
                <a:cs typeface="Courier New" panose="02070309020205020404" pitchFamily="49" charset="0"/>
              </a:rPr>
              <a:t>modules_install</a:t>
            </a:r>
            <a:r>
              <a:rPr lang="en-US" altLang="en-US" dirty="0"/>
              <a:t>”</a:t>
            </a:r>
          </a:p>
          <a:p>
            <a:pPr lvl="1"/>
            <a:r>
              <a:rPr lang="en-US" altLang="en-US" dirty="0"/>
              <a:t>Install new kernel on the system via “</a:t>
            </a:r>
            <a:r>
              <a:rPr lang="en-US" altLang="en-US" dirty="0">
                <a:latin typeface="Courier New" panose="02070309020205020404" pitchFamily="49" charset="0"/>
                <a:cs typeface="Courier New" panose="02070309020205020404" pitchFamily="49" charset="0"/>
              </a:rPr>
              <a:t>make install</a:t>
            </a:r>
            <a:r>
              <a:rPr lang="en-US" altLang="en-US" dirty="0"/>
              <a:t>”</a:t>
            </a:r>
          </a:p>
          <a:p>
            <a:endParaRPr lang="en-US" altLang="en-US" dirty="0"/>
          </a:p>
        </p:txBody>
      </p:sp>
    </p:spTree>
    <p:extLst>
      <p:ext uri="{BB962C8B-B14F-4D97-AF65-F5344CB8AC3E}">
        <p14:creationId xmlns:p14="http://schemas.microsoft.com/office/powerpoint/2010/main" val="3495982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EB1F4D2D-A1F6-4F80-AAF7-B44F6C42031E}"/>
              </a:ext>
            </a:extLst>
          </p:cNvPr>
          <p:cNvSpPr>
            <a:spLocks noGrp="1" noChangeArrowheads="1"/>
          </p:cNvSpPr>
          <p:nvPr>
            <p:ph type="title"/>
          </p:nvPr>
        </p:nvSpPr>
        <p:spPr>
          <a:xfrm>
            <a:off x="765175" y="142650"/>
            <a:ext cx="7820025" cy="576262"/>
          </a:xfrm>
        </p:spPr>
        <p:txBody>
          <a:bodyPr>
            <a:normAutofit fontScale="90000"/>
          </a:bodyPr>
          <a:lstStyle/>
          <a:p>
            <a:pPr eaLnBrk="1" hangingPunct="1"/>
            <a:r>
              <a:rPr lang="en-US" altLang="en-US" dirty="0"/>
              <a:t>System Boot</a:t>
            </a:r>
          </a:p>
        </p:txBody>
      </p:sp>
      <p:sp>
        <p:nvSpPr>
          <p:cNvPr id="105475" name="Rectangle 3">
            <a:extLst>
              <a:ext uri="{FF2B5EF4-FFF2-40B4-BE49-F238E27FC236}">
                <a16:creationId xmlns="" xmlns:a16="http://schemas.microsoft.com/office/drawing/2014/main" id="{84966C5E-EDB7-4314-801D-4E54D9A7265D}"/>
              </a:ext>
            </a:extLst>
          </p:cNvPr>
          <p:cNvSpPr>
            <a:spLocks noGrp="1" noChangeArrowheads="1"/>
          </p:cNvSpPr>
          <p:nvPr>
            <p:ph type="body" idx="1"/>
          </p:nvPr>
        </p:nvSpPr>
        <p:spPr>
          <a:xfrm>
            <a:off x="765175" y="1038001"/>
            <a:ext cx="7580539" cy="4745942"/>
          </a:xfrm>
        </p:spPr>
        <p:txBody>
          <a:bodyPr>
            <a:normAutofit fontScale="70000" lnSpcReduction="20000"/>
          </a:bodyPr>
          <a:lstStyle/>
          <a:p>
            <a:r>
              <a:rPr lang="en-US" altLang="en-US" dirty="0"/>
              <a:t>When power initialized on system, execution starts at a fixed memory location</a:t>
            </a:r>
          </a:p>
          <a:p>
            <a:r>
              <a:rPr lang="en-US" altLang="en-US" dirty="0"/>
              <a:t>Operating system must be made available to hardware so hardware can start it</a:t>
            </a:r>
          </a:p>
          <a:p>
            <a:pPr lvl="1"/>
            <a:r>
              <a:rPr lang="en-US" altLang="en-US" dirty="0"/>
              <a:t>Small piece of code – </a:t>
            </a:r>
            <a:r>
              <a:rPr lang="en-US" altLang="en-US" b="1" dirty="0">
                <a:solidFill>
                  <a:srgbClr val="006699"/>
                </a:solidFill>
                <a:latin typeface="+mj-lt"/>
              </a:rPr>
              <a:t>bootstrap</a:t>
            </a:r>
            <a:r>
              <a:rPr lang="en-US" altLang="en-US" b="1" dirty="0">
                <a:solidFill>
                  <a:srgbClr val="3366FF"/>
                </a:solidFill>
              </a:rPr>
              <a:t> </a:t>
            </a:r>
            <a:r>
              <a:rPr lang="en-US" altLang="en-US" b="1" dirty="0">
                <a:solidFill>
                  <a:srgbClr val="006699"/>
                </a:solidFill>
                <a:latin typeface="+mj-lt"/>
              </a:rPr>
              <a:t>loader</a:t>
            </a:r>
            <a:r>
              <a:rPr lang="en-US" altLang="en-US" dirty="0"/>
              <a:t>, </a:t>
            </a:r>
            <a:r>
              <a:rPr lang="en-US" altLang="en-US" b="1" dirty="0">
                <a:solidFill>
                  <a:srgbClr val="006699"/>
                </a:solidFill>
                <a:latin typeface="+mj-lt"/>
              </a:rPr>
              <a:t>BIOS</a:t>
            </a:r>
            <a:r>
              <a:rPr lang="en-US" altLang="en-US" dirty="0"/>
              <a:t>, stored in </a:t>
            </a:r>
            <a:r>
              <a:rPr lang="en-US" altLang="en-US" b="1" dirty="0">
                <a:solidFill>
                  <a:srgbClr val="006699"/>
                </a:solidFill>
                <a:latin typeface="+mj-lt"/>
              </a:rPr>
              <a:t>ROM</a:t>
            </a:r>
            <a:r>
              <a:rPr lang="en-US" altLang="en-US" dirty="0"/>
              <a:t> or </a:t>
            </a:r>
            <a:r>
              <a:rPr lang="en-US" altLang="en-US" b="1" dirty="0">
                <a:solidFill>
                  <a:srgbClr val="006699"/>
                </a:solidFill>
                <a:latin typeface="+mj-lt"/>
              </a:rPr>
              <a:t>EEPROM</a:t>
            </a:r>
            <a:r>
              <a:rPr lang="en-US" altLang="en-US" dirty="0"/>
              <a:t> locates the kernel, loads it into memory, and starts it</a:t>
            </a:r>
          </a:p>
          <a:p>
            <a:pPr lvl="1"/>
            <a:r>
              <a:rPr lang="en-US" altLang="en-US" dirty="0"/>
              <a:t>Sometimes two-step process where </a:t>
            </a:r>
            <a:r>
              <a:rPr lang="en-US" altLang="en-US" b="1" dirty="0">
                <a:solidFill>
                  <a:srgbClr val="006699"/>
                </a:solidFill>
                <a:latin typeface="+mj-lt"/>
              </a:rPr>
              <a:t>boot</a:t>
            </a:r>
            <a:r>
              <a:rPr lang="en-US" altLang="en-US" b="1" dirty="0">
                <a:solidFill>
                  <a:srgbClr val="3366FF"/>
                </a:solidFill>
              </a:rPr>
              <a:t> </a:t>
            </a:r>
            <a:r>
              <a:rPr lang="en-US" altLang="en-US" b="1" dirty="0">
                <a:solidFill>
                  <a:srgbClr val="006699"/>
                </a:solidFill>
                <a:latin typeface="+mj-lt"/>
              </a:rPr>
              <a:t>block</a:t>
            </a:r>
            <a:r>
              <a:rPr lang="en-US" altLang="en-US" b="1" dirty="0">
                <a:solidFill>
                  <a:srgbClr val="3366FF"/>
                </a:solidFill>
              </a:rPr>
              <a:t> </a:t>
            </a:r>
            <a:r>
              <a:rPr lang="en-US" altLang="en-US" dirty="0"/>
              <a:t>at fixed location loaded by ROM code, which loads bootstrap loader from disk</a:t>
            </a:r>
          </a:p>
          <a:p>
            <a:pPr lvl="1"/>
            <a:r>
              <a:rPr lang="en-US" altLang="en-US" dirty="0"/>
              <a:t>Modern systems replace BIOS with </a:t>
            </a:r>
            <a:r>
              <a:rPr lang="en-US" altLang="en-US" b="1" dirty="0">
                <a:solidFill>
                  <a:srgbClr val="006699"/>
                </a:solidFill>
                <a:latin typeface="+mj-lt"/>
              </a:rPr>
              <a:t>Unified</a:t>
            </a:r>
            <a:r>
              <a:rPr lang="en-US" altLang="en-US" b="1" dirty="0">
                <a:solidFill>
                  <a:srgbClr val="3366FF"/>
                </a:solidFill>
              </a:rPr>
              <a:t> </a:t>
            </a:r>
            <a:r>
              <a:rPr lang="en-US" altLang="en-US" b="1" dirty="0">
                <a:solidFill>
                  <a:srgbClr val="006699"/>
                </a:solidFill>
                <a:latin typeface="+mj-lt"/>
              </a:rPr>
              <a:t>Extensible</a:t>
            </a:r>
            <a:r>
              <a:rPr lang="en-US" altLang="en-US" b="1" dirty="0">
                <a:solidFill>
                  <a:srgbClr val="3366FF"/>
                </a:solidFill>
              </a:rPr>
              <a:t> </a:t>
            </a:r>
            <a:r>
              <a:rPr lang="en-US" altLang="en-US" b="1" dirty="0">
                <a:solidFill>
                  <a:srgbClr val="006699"/>
                </a:solidFill>
                <a:latin typeface="+mj-lt"/>
              </a:rPr>
              <a:t>Firmware</a:t>
            </a:r>
            <a:r>
              <a:rPr lang="en-US" altLang="en-US" b="1" dirty="0">
                <a:solidFill>
                  <a:srgbClr val="3366FF"/>
                </a:solidFill>
              </a:rPr>
              <a:t> </a:t>
            </a:r>
            <a:r>
              <a:rPr lang="en-US" altLang="en-US" b="1" dirty="0">
                <a:solidFill>
                  <a:srgbClr val="006699"/>
                </a:solidFill>
                <a:latin typeface="+mj-lt"/>
              </a:rPr>
              <a:t>Interface</a:t>
            </a:r>
            <a:r>
              <a:rPr lang="en-US" altLang="en-US" b="1" dirty="0">
                <a:solidFill>
                  <a:srgbClr val="3366FF"/>
                </a:solidFill>
              </a:rPr>
              <a:t> </a:t>
            </a:r>
            <a:r>
              <a:rPr lang="en-US" altLang="en-US" dirty="0"/>
              <a:t>(</a:t>
            </a:r>
            <a:r>
              <a:rPr lang="en-US" altLang="en-US" b="1" dirty="0">
                <a:solidFill>
                  <a:srgbClr val="006699"/>
                </a:solidFill>
                <a:latin typeface="+mj-lt"/>
              </a:rPr>
              <a:t>UEFI</a:t>
            </a:r>
            <a:r>
              <a:rPr lang="en-US" altLang="en-US" dirty="0"/>
              <a:t>)</a:t>
            </a:r>
          </a:p>
          <a:p>
            <a:r>
              <a:rPr lang="en-US" altLang="en-US" dirty="0"/>
              <a:t>Common bootstrap loader, </a:t>
            </a:r>
            <a:r>
              <a:rPr lang="en-US" altLang="en-US" b="1" dirty="0">
                <a:solidFill>
                  <a:srgbClr val="006699"/>
                </a:solidFill>
                <a:latin typeface="+mj-lt"/>
              </a:rPr>
              <a:t>GRUB</a:t>
            </a:r>
            <a:r>
              <a:rPr lang="en-US" altLang="en-US" dirty="0"/>
              <a:t>, allows selection of kernel from multiple disks, versions, kernel options</a:t>
            </a:r>
          </a:p>
          <a:p>
            <a:r>
              <a:rPr lang="en-US" altLang="en-US" dirty="0"/>
              <a:t>Kernel loads and system is then </a:t>
            </a:r>
            <a:r>
              <a:rPr lang="en-US" altLang="en-US" b="1" dirty="0">
                <a:solidFill>
                  <a:srgbClr val="006699"/>
                </a:solidFill>
                <a:latin typeface="+mj-lt"/>
              </a:rPr>
              <a:t>running</a:t>
            </a:r>
          </a:p>
          <a:p>
            <a:r>
              <a:rPr lang="en-US" altLang="en-US" dirty="0"/>
              <a:t>Boot loaders frequently allow various boot states, such as single user mode</a:t>
            </a:r>
          </a:p>
        </p:txBody>
      </p:sp>
    </p:spTree>
    <p:extLst>
      <p:ext uri="{BB962C8B-B14F-4D97-AF65-F5344CB8AC3E}">
        <p14:creationId xmlns:p14="http://schemas.microsoft.com/office/powerpoint/2010/main" val="235162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 xmlns:a16="http://schemas.microsoft.com/office/drawing/2014/main" id="{D37D0B20-2573-4F33-B46D-85291214EDD3}"/>
              </a:ext>
            </a:extLst>
          </p:cNvPr>
          <p:cNvSpPr>
            <a:spLocks noGrp="1" noChangeArrowheads="1"/>
          </p:cNvSpPr>
          <p:nvPr>
            <p:ph type="title"/>
          </p:nvPr>
        </p:nvSpPr>
        <p:spPr>
          <a:xfrm>
            <a:off x="1090613" y="108633"/>
            <a:ext cx="7596187" cy="576262"/>
          </a:xfrm>
        </p:spPr>
        <p:txBody>
          <a:bodyPr>
            <a:normAutofit fontScale="90000"/>
          </a:bodyPr>
          <a:lstStyle/>
          <a:p>
            <a:pPr eaLnBrk="1" hangingPunct="1"/>
            <a:r>
              <a:rPr lang="en-US" altLang="en-US" dirty="0"/>
              <a:t>Operating-System Debugging</a:t>
            </a:r>
          </a:p>
        </p:txBody>
      </p:sp>
      <p:sp>
        <p:nvSpPr>
          <p:cNvPr id="107523" name="Content Placeholder 2">
            <a:extLst>
              <a:ext uri="{FF2B5EF4-FFF2-40B4-BE49-F238E27FC236}">
                <a16:creationId xmlns="" xmlns:a16="http://schemas.microsoft.com/office/drawing/2014/main" id="{09BD28EB-4A21-4422-9ABC-1A17E1FEC3C0}"/>
              </a:ext>
            </a:extLst>
          </p:cNvPr>
          <p:cNvSpPr>
            <a:spLocks noGrp="1" noChangeArrowheads="1"/>
          </p:cNvSpPr>
          <p:nvPr>
            <p:ph idx="1"/>
          </p:nvPr>
        </p:nvSpPr>
        <p:spPr>
          <a:xfrm>
            <a:off x="806450" y="1233488"/>
            <a:ext cx="7753350" cy="4910137"/>
          </a:xfrm>
        </p:spPr>
        <p:txBody>
          <a:bodyPr>
            <a:normAutofit fontScale="70000" lnSpcReduction="20000"/>
          </a:bodyPr>
          <a:lstStyle/>
          <a:p>
            <a:r>
              <a:rPr lang="en-US" altLang="en-US" b="1" dirty="0">
                <a:solidFill>
                  <a:srgbClr val="006699"/>
                </a:solidFill>
                <a:latin typeface="+mj-lt"/>
              </a:rPr>
              <a:t>Debugging</a:t>
            </a:r>
            <a:r>
              <a:rPr lang="en-US" altLang="en-US" dirty="0">
                <a:solidFill>
                  <a:srgbClr val="3366FF"/>
                </a:solidFill>
              </a:rPr>
              <a:t> </a:t>
            </a:r>
            <a:r>
              <a:rPr lang="en-US" altLang="en-US" dirty="0"/>
              <a:t>is finding and fixing errors, or </a:t>
            </a:r>
            <a:r>
              <a:rPr lang="en-US" altLang="en-US" b="1" dirty="0">
                <a:solidFill>
                  <a:srgbClr val="006699"/>
                </a:solidFill>
                <a:latin typeface="+mj-lt"/>
              </a:rPr>
              <a:t>bugs</a:t>
            </a:r>
          </a:p>
          <a:p>
            <a:r>
              <a:rPr lang="en-US" altLang="en-US" dirty="0"/>
              <a:t>Also</a:t>
            </a:r>
            <a:r>
              <a:rPr lang="en-US" altLang="en-US" b="1" dirty="0">
                <a:solidFill>
                  <a:srgbClr val="3366FF"/>
                </a:solidFill>
              </a:rPr>
              <a:t> </a:t>
            </a:r>
            <a:r>
              <a:rPr lang="en-US" altLang="en-US" b="1" dirty="0">
                <a:solidFill>
                  <a:srgbClr val="006699"/>
                </a:solidFill>
                <a:latin typeface="+mj-lt"/>
              </a:rPr>
              <a:t>performance</a:t>
            </a:r>
            <a:r>
              <a:rPr lang="en-US" altLang="en-US" b="1" dirty="0">
                <a:solidFill>
                  <a:srgbClr val="3366FF"/>
                </a:solidFill>
              </a:rPr>
              <a:t> </a:t>
            </a:r>
            <a:r>
              <a:rPr lang="en-US" altLang="en-US" b="1" dirty="0">
                <a:solidFill>
                  <a:srgbClr val="006699"/>
                </a:solidFill>
                <a:latin typeface="+mj-lt"/>
              </a:rPr>
              <a:t>tuning</a:t>
            </a:r>
          </a:p>
          <a:p>
            <a:r>
              <a:rPr lang="en-US" altLang="en-US" dirty="0"/>
              <a:t>OS generate </a:t>
            </a:r>
            <a:r>
              <a:rPr lang="en-US" altLang="en-US" b="1" dirty="0">
                <a:solidFill>
                  <a:srgbClr val="006699"/>
                </a:solidFill>
                <a:latin typeface="+mj-lt"/>
              </a:rPr>
              <a:t>log</a:t>
            </a:r>
            <a:r>
              <a:rPr lang="en-US" altLang="en-US" b="1" dirty="0">
                <a:solidFill>
                  <a:srgbClr val="3366FF"/>
                </a:solidFill>
              </a:rPr>
              <a:t> </a:t>
            </a:r>
            <a:r>
              <a:rPr lang="en-US" altLang="en-US" b="1" dirty="0">
                <a:solidFill>
                  <a:srgbClr val="006699"/>
                </a:solidFill>
                <a:latin typeface="+mj-lt"/>
              </a:rPr>
              <a:t>files</a:t>
            </a:r>
            <a:r>
              <a:rPr lang="en-US" altLang="en-US" dirty="0">
                <a:solidFill>
                  <a:srgbClr val="3366FF"/>
                </a:solidFill>
              </a:rPr>
              <a:t> </a:t>
            </a:r>
            <a:r>
              <a:rPr lang="en-US" altLang="en-US" dirty="0">
                <a:solidFill>
                  <a:srgbClr val="000000"/>
                </a:solidFill>
              </a:rPr>
              <a:t>containing error information</a:t>
            </a:r>
          </a:p>
          <a:p>
            <a:r>
              <a:rPr lang="en-US" altLang="en-US" dirty="0">
                <a:solidFill>
                  <a:srgbClr val="000000"/>
                </a:solidFill>
              </a:rPr>
              <a:t>Failure of an application can generate </a:t>
            </a:r>
            <a:r>
              <a:rPr lang="en-US" altLang="en-US" b="1" dirty="0">
                <a:solidFill>
                  <a:srgbClr val="006699"/>
                </a:solidFill>
                <a:latin typeface="+mj-lt"/>
              </a:rPr>
              <a:t>core</a:t>
            </a:r>
            <a:r>
              <a:rPr lang="en-US" altLang="en-US" b="1" dirty="0">
                <a:solidFill>
                  <a:srgbClr val="3366FF"/>
                </a:solidFill>
              </a:rPr>
              <a:t> </a:t>
            </a:r>
            <a:r>
              <a:rPr lang="en-US" altLang="en-US" b="1" dirty="0">
                <a:solidFill>
                  <a:srgbClr val="006699"/>
                </a:solidFill>
                <a:latin typeface="+mj-lt"/>
              </a:rPr>
              <a:t>dump</a:t>
            </a:r>
            <a:r>
              <a:rPr lang="en-US" altLang="en-US" dirty="0">
                <a:solidFill>
                  <a:srgbClr val="3366FF"/>
                </a:solidFill>
              </a:rPr>
              <a:t> </a:t>
            </a:r>
            <a:r>
              <a:rPr lang="en-US" altLang="en-US" dirty="0">
                <a:solidFill>
                  <a:srgbClr val="000000"/>
                </a:solidFill>
              </a:rPr>
              <a:t>file capturing memory of the process</a:t>
            </a:r>
          </a:p>
          <a:p>
            <a:r>
              <a:rPr lang="en-US" altLang="en-US" dirty="0">
                <a:solidFill>
                  <a:srgbClr val="000000"/>
                </a:solidFill>
              </a:rPr>
              <a:t>Operating system failure can generate </a:t>
            </a:r>
            <a:r>
              <a:rPr lang="en-US" altLang="en-US" b="1" dirty="0">
                <a:solidFill>
                  <a:srgbClr val="006699"/>
                </a:solidFill>
                <a:latin typeface="+mj-lt"/>
              </a:rPr>
              <a:t>crash</a:t>
            </a:r>
            <a:r>
              <a:rPr lang="en-US" altLang="en-US" b="1" dirty="0">
                <a:solidFill>
                  <a:srgbClr val="3366FF"/>
                </a:solidFill>
              </a:rPr>
              <a:t> </a:t>
            </a:r>
            <a:r>
              <a:rPr lang="en-US" altLang="en-US" b="1" dirty="0">
                <a:solidFill>
                  <a:srgbClr val="006699"/>
                </a:solidFill>
                <a:latin typeface="+mj-lt"/>
              </a:rPr>
              <a:t>dump</a:t>
            </a:r>
            <a:r>
              <a:rPr lang="en-US" altLang="en-US" dirty="0">
                <a:solidFill>
                  <a:srgbClr val="3366FF"/>
                </a:solidFill>
              </a:rPr>
              <a:t> </a:t>
            </a:r>
            <a:r>
              <a:rPr lang="en-US" altLang="en-US" dirty="0">
                <a:solidFill>
                  <a:srgbClr val="000000"/>
                </a:solidFill>
              </a:rPr>
              <a:t>file containing kernel memory</a:t>
            </a:r>
          </a:p>
          <a:p>
            <a:r>
              <a:rPr lang="en-US" altLang="en-US" dirty="0">
                <a:solidFill>
                  <a:srgbClr val="000000"/>
                </a:solidFill>
              </a:rPr>
              <a:t>Beyond crashes, performance tuning can optimize system performance</a:t>
            </a:r>
          </a:p>
          <a:p>
            <a:pPr lvl="1"/>
            <a:r>
              <a:rPr lang="en-US" altLang="en-US" dirty="0">
                <a:solidFill>
                  <a:srgbClr val="000000"/>
                </a:solidFill>
              </a:rPr>
              <a:t>Sometimes using </a:t>
            </a:r>
            <a:r>
              <a:rPr lang="en-US" altLang="en-US" b="1" i="1" dirty="0">
                <a:solidFill>
                  <a:srgbClr val="000000"/>
                </a:solidFill>
              </a:rPr>
              <a:t>trace listings</a:t>
            </a:r>
            <a:r>
              <a:rPr lang="en-US" altLang="en-US" dirty="0">
                <a:solidFill>
                  <a:srgbClr val="000000"/>
                </a:solidFill>
              </a:rPr>
              <a:t> of activities, recorded for analysis</a:t>
            </a:r>
          </a:p>
          <a:p>
            <a:pPr lvl="1"/>
            <a:r>
              <a:rPr lang="en-US" altLang="en-US" b="1" dirty="0">
                <a:solidFill>
                  <a:srgbClr val="006699"/>
                </a:solidFill>
                <a:latin typeface="+mj-lt"/>
              </a:rPr>
              <a:t>Profiling</a:t>
            </a:r>
            <a:r>
              <a:rPr lang="en-US" altLang="en-US" dirty="0">
                <a:solidFill>
                  <a:srgbClr val="000000"/>
                </a:solidFill>
              </a:rPr>
              <a:t> is periodic sampling of instruction pointer to look for statistical trends</a:t>
            </a:r>
          </a:p>
          <a:p>
            <a:pPr marL="0" indent="0">
              <a:buNone/>
            </a:pPr>
            <a:r>
              <a:rPr lang="en-US" altLang="en-US" dirty="0">
                <a:solidFill>
                  <a:srgbClr val="000000"/>
                </a:solidFill>
              </a:rPr>
              <a:t>Kernighan</a:t>
            </a:r>
            <a:r>
              <a:rPr lang="ja-JP" altLang="en-US" dirty="0">
                <a:solidFill>
                  <a:srgbClr val="000000"/>
                </a:solidFill>
              </a:rPr>
              <a:t>’</a:t>
            </a:r>
            <a:r>
              <a:rPr lang="en-US" altLang="ja-JP" dirty="0">
                <a:solidFill>
                  <a:srgbClr val="000000"/>
                </a:solidFill>
              </a:rPr>
              <a:t>s Law: </a:t>
            </a:r>
            <a:r>
              <a:rPr lang="ja-JP" altLang="en-US" dirty="0"/>
              <a:t>“</a:t>
            </a:r>
            <a:r>
              <a:rPr lang="en-US" altLang="ja-JP" dirty="0"/>
              <a:t>Debugging is twice as hard as writing the code in the first place. Therefore, if you write the code as cleverly as possible, you are, by definition, not smart enough to debug it.</a:t>
            </a:r>
            <a:r>
              <a:rPr lang="ja-JP" altLang="en-US" dirty="0"/>
              <a:t>”</a:t>
            </a:r>
            <a:endParaRPr lang="en-US" altLang="en-US" dirty="0">
              <a:solidFill>
                <a:srgbClr val="000000"/>
              </a:solidFill>
            </a:endParaRPr>
          </a:p>
          <a:p>
            <a:pPr>
              <a:buFont typeface="Monotype Sorts" pitchFamily="-84" charset="2"/>
              <a:buNone/>
            </a:pPr>
            <a:endParaRPr lang="en-US" altLang="en-US" dirty="0"/>
          </a:p>
        </p:txBody>
      </p:sp>
    </p:spTree>
    <p:extLst>
      <p:ext uri="{BB962C8B-B14F-4D97-AF65-F5344CB8AC3E}">
        <p14:creationId xmlns:p14="http://schemas.microsoft.com/office/powerpoint/2010/main" val="1770310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 xmlns:a16="http://schemas.microsoft.com/office/drawing/2014/main" id="{FBDC80E5-B72D-4043-9076-486889434A4D}"/>
              </a:ext>
            </a:extLst>
          </p:cNvPr>
          <p:cNvSpPr>
            <a:spLocks noGrp="1" noChangeArrowheads="1"/>
          </p:cNvSpPr>
          <p:nvPr>
            <p:ph type="title"/>
          </p:nvPr>
        </p:nvSpPr>
        <p:spPr>
          <a:xfrm>
            <a:off x="1043608" y="116632"/>
            <a:ext cx="7400925" cy="576262"/>
          </a:xfrm>
        </p:spPr>
        <p:txBody>
          <a:bodyPr>
            <a:normAutofit fontScale="90000"/>
          </a:bodyPr>
          <a:lstStyle/>
          <a:p>
            <a:pPr eaLnBrk="1" hangingPunct="1"/>
            <a:r>
              <a:rPr lang="en-US" altLang="en-US" dirty="0"/>
              <a:t>Performance Tuning</a:t>
            </a:r>
          </a:p>
        </p:txBody>
      </p:sp>
      <p:sp>
        <p:nvSpPr>
          <p:cNvPr id="109571" name="Content Placeholder 2">
            <a:extLst>
              <a:ext uri="{FF2B5EF4-FFF2-40B4-BE49-F238E27FC236}">
                <a16:creationId xmlns="" xmlns:a16="http://schemas.microsoft.com/office/drawing/2014/main" id="{5960A5C5-E69B-4534-A6AA-022222737FDF}"/>
              </a:ext>
            </a:extLst>
          </p:cNvPr>
          <p:cNvSpPr>
            <a:spLocks noGrp="1" noChangeArrowheads="1"/>
          </p:cNvSpPr>
          <p:nvPr>
            <p:ph idx="1"/>
          </p:nvPr>
        </p:nvSpPr>
        <p:spPr>
          <a:xfrm>
            <a:off x="806450" y="908720"/>
            <a:ext cx="7685088" cy="5234905"/>
          </a:xfrm>
        </p:spPr>
        <p:txBody>
          <a:bodyPr>
            <a:normAutofit/>
          </a:bodyPr>
          <a:lstStyle/>
          <a:p>
            <a:r>
              <a:rPr lang="en-US" altLang="en-US" sz="2400" dirty="0"/>
              <a:t>Improve performance by removing bottlenecks</a:t>
            </a:r>
          </a:p>
          <a:p>
            <a:r>
              <a:rPr lang="en-US" altLang="en-US" sz="2400" dirty="0"/>
              <a:t>OS must provide means of computing and displaying measures of system behavior</a:t>
            </a:r>
            <a:endParaRPr lang="en-US" altLang="en-US" sz="2400" dirty="0">
              <a:solidFill>
                <a:srgbClr val="000000"/>
              </a:solidFill>
            </a:endParaRPr>
          </a:p>
          <a:p>
            <a:r>
              <a:rPr lang="en-US" altLang="en-US" sz="2400" dirty="0">
                <a:solidFill>
                  <a:srgbClr val="000000"/>
                </a:solidFill>
              </a:rPr>
              <a:t>For example, “top” program or Windows Task Manager</a:t>
            </a:r>
            <a:endParaRPr lang="en-US" altLang="en-US" sz="2400" dirty="0"/>
          </a:p>
        </p:txBody>
      </p:sp>
      <p:pic>
        <p:nvPicPr>
          <p:cNvPr id="109572" name="Picture 2">
            <a:extLst>
              <a:ext uri="{FF2B5EF4-FFF2-40B4-BE49-F238E27FC236}">
                <a16:creationId xmlns="" xmlns:a16="http://schemas.microsoft.com/office/drawing/2014/main" id="{4DA4B68A-E5CA-40EB-BEDC-C4CD4DBC19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39" y="2636912"/>
            <a:ext cx="63896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922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AEB41930-1685-412F-A8A7-319AF8289000}"/>
              </a:ext>
            </a:extLst>
          </p:cNvPr>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200150" indent="-28575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sz="2400" dirty="0">
                <a:solidFill>
                  <a:srgbClr val="000000"/>
                </a:solidFill>
                <a:latin typeface="+mn-lt"/>
              </a:rPr>
              <a:t>Collects data for a specific event, such as steps involved in a system call invocation</a:t>
            </a:r>
          </a:p>
          <a:p>
            <a:r>
              <a:rPr lang="en-US" altLang="en-US" sz="2400" dirty="0">
                <a:solidFill>
                  <a:srgbClr val="000000"/>
                </a:solidFill>
                <a:latin typeface="+mn-lt"/>
              </a:rPr>
              <a:t>Tools include</a:t>
            </a:r>
          </a:p>
          <a:p>
            <a:pPr lvl="1"/>
            <a:r>
              <a:rPr lang="en-US" altLang="en-US" sz="2400" dirty="0" err="1">
                <a:solidFill>
                  <a:srgbClr val="000000"/>
                </a:solidFill>
                <a:latin typeface="+mn-lt"/>
              </a:rPr>
              <a:t>strace</a:t>
            </a:r>
            <a:r>
              <a:rPr lang="en-US" altLang="en-US" sz="2400" dirty="0">
                <a:solidFill>
                  <a:srgbClr val="000000"/>
                </a:solidFill>
                <a:latin typeface="+mn-lt"/>
              </a:rPr>
              <a:t> – trace system calls invoked by a process</a:t>
            </a:r>
          </a:p>
          <a:p>
            <a:pPr lvl="1"/>
            <a:r>
              <a:rPr lang="en-US" altLang="en-US" sz="2400" dirty="0" err="1">
                <a:solidFill>
                  <a:srgbClr val="000000"/>
                </a:solidFill>
                <a:latin typeface="+mn-lt"/>
              </a:rPr>
              <a:t>gdb</a:t>
            </a:r>
            <a:r>
              <a:rPr lang="en-US" altLang="en-US" sz="2400" dirty="0">
                <a:solidFill>
                  <a:srgbClr val="000000"/>
                </a:solidFill>
                <a:latin typeface="+mn-lt"/>
              </a:rPr>
              <a:t> – source-level debugger</a:t>
            </a:r>
          </a:p>
          <a:p>
            <a:pPr lvl="1"/>
            <a:r>
              <a:rPr lang="en-US" altLang="en-US" sz="2400" dirty="0">
                <a:solidFill>
                  <a:srgbClr val="000000"/>
                </a:solidFill>
                <a:latin typeface="+mn-lt"/>
              </a:rPr>
              <a:t>perf – collection of Linux performance tools</a:t>
            </a:r>
          </a:p>
          <a:p>
            <a:pPr lvl="1"/>
            <a:r>
              <a:rPr lang="en-US" altLang="en-US" sz="2400" dirty="0" err="1">
                <a:solidFill>
                  <a:srgbClr val="000000"/>
                </a:solidFill>
                <a:latin typeface="+mn-lt"/>
              </a:rPr>
              <a:t>tcpdump</a:t>
            </a:r>
            <a:r>
              <a:rPr lang="en-US" altLang="en-US" sz="2400" dirty="0">
                <a:solidFill>
                  <a:srgbClr val="000000"/>
                </a:solidFill>
                <a:latin typeface="+mn-lt"/>
              </a:rPr>
              <a:t> – collects network packets</a:t>
            </a:r>
          </a:p>
        </p:txBody>
      </p:sp>
      <p:sp>
        <p:nvSpPr>
          <p:cNvPr id="5" name="Rectangle 2">
            <a:extLst>
              <a:ext uri="{FF2B5EF4-FFF2-40B4-BE49-F238E27FC236}">
                <a16:creationId xmlns="" xmlns:a16="http://schemas.microsoft.com/office/drawing/2014/main" id="{3E5AB062-C148-4A7D-BB07-8D5065AEF458}"/>
              </a:ext>
            </a:extLst>
          </p:cNvPr>
          <p:cNvSpPr>
            <a:spLocks noGrp="1" noChangeArrowheads="1"/>
          </p:cNvSpPr>
          <p:nvPr>
            <p:ph type="title"/>
          </p:nvPr>
        </p:nvSpPr>
        <p:spPr>
          <a:xfrm>
            <a:off x="457200" y="274638"/>
            <a:ext cx="8229600" cy="922114"/>
          </a:xfrm>
        </p:spPr>
        <p:txBody>
          <a:bodyPr>
            <a:normAutofit/>
          </a:bodyPr>
          <a:lstStyle/>
          <a:p>
            <a:pPr eaLnBrk="1" hangingPunct="1"/>
            <a:r>
              <a:rPr lang="en-US" altLang="en-US" dirty="0"/>
              <a:t>Tracing</a:t>
            </a:r>
          </a:p>
        </p:txBody>
      </p:sp>
    </p:spTree>
    <p:extLst>
      <p:ext uri="{BB962C8B-B14F-4D97-AF65-F5344CB8AC3E}">
        <p14:creationId xmlns:p14="http://schemas.microsoft.com/office/powerpoint/2010/main" val="2089721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896544"/>
          </a:xfrm>
        </p:spPr>
        <p:txBody>
          <a:bodyPr>
            <a:normAutofit fontScale="62500" lnSpcReduction="20000"/>
          </a:bodyPr>
          <a:lstStyle/>
          <a:p>
            <a:r>
              <a:rPr lang="en-US" altLang="en-US" dirty="0">
                <a:solidFill>
                  <a:srgbClr val="000000"/>
                </a:solidFill>
              </a:rPr>
              <a:t>Debugging interactions between user-level and kernel code nearly impossible without toolset that understands both and an instrument their actions</a:t>
            </a:r>
          </a:p>
          <a:p>
            <a:r>
              <a:rPr lang="en-US" altLang="en-US" dirty="0">
                <a:solidFill>
                  <a:srgbClr val="000000"/>
                </a:solidFill>
              </a:rPr>
              <a:t>BCC (BPF Compiler Collection) is a rich toolkit providing tracing features for Linux</a:t>
            </a:r>
          </a:p>
          <a:p>
            <a:pPr lvl="1"/>
            <a:r>
              <a:rPr lang="en-US" altLang="en-US" sz="3200" dirty="0">
                <a:solidFill>
                  <a:srgbClr val="000000"/>
                </a:solidFill>
              </a:rPr>
              <a:t>See also the original </a:t>
            </a:r>
            <a:r>
              <a:rPr lang="en-US" altLang="en-US" sz="3200" dirty="0" err="1">
                <a:solidFill>
                  <a:srgbClr val="000000"/>
                </a:solidFill>
              </a:rPr>
              <a:t>DTrace</a:t>
            </a:r>
            <a:endParaRPr lang="en-US" altLang="en-US" sz="3200" dirty="0">
              <a:solidFill>
                <a:srgbClr val="000000"/>
              </a:solidFill>
            </a:endParaRPr>
          </a:p>
          <a:p>
            <a:r>
              <a:rPr lang="en-US" altLang="en-US" dirty="0">
                <a:solidFill>
                  <a:srgbClr val="000000"/>
                </a:solidFill>
              </a:rPr>
              <a:t>For example, disksnoop.py traces disk I/O activity</a:t>
            </a: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smtClean="0">
              <a:solidFill>
                <a:srgbClr val="000000"/>
              </a:solidFill>
            </a:endParaRPr>
          </a:p>
          <a:p>
            <a:endParaRPr lang="en-US" altLang="en-US" dirty="0">
              <a:solidFill>
                <a:srgbClr val="000000"/>
              </a:solidFill>
            </a:endParaRPr>
          </a:p>
          <a:p>
            <a:endParaRPr lang="en-US" altLang="en-US" dirty="0" smtClean="0">
              <a:solidFill>
                <a:srgbClr val="000000"/>
              </a:solidFill>
            </a:endParaRPr>
          </a:p>
          <a:p>
            <a:endParaRPr lang="en-US" altLang="en-US" dirty="0">
              <a:solidFill>
                <a:srgbClr val="000000"/>
              </a:solidFill>
            </a:endParaRPr>
          </a:p>
          <a:p>
            <a:r>
              <a:rPr lang="en-US" altLang="en-US" dirty="0" smtClean="0">
                <a:solidFill>
                  <a:srgbClr val="000000"/>
                </a:solidFill>
              </a:rPr>
              <a:t>Many </a:t>
            </a:r>
            <a:r>
              <a:rPr lang="en-US" altLang="en-US" dirty="0">
                <a:solidFill>
                  <a:srgbClr val="000000"/>
                </a:solidFill>
              </a:rPr>
              <a:t>other tools (next slide)</a:t>
            </a:r>
          </a:p>
          <a:p>
            <a:endParaRPr lang="en-IN" dirty="0"/>
          </a:p>
        </p:txBody>
      </p:sp>
      <p:sp>
        <p:nvSpPr>
          <p:cNvPr id="4" name="Rectangle 2">
            <a:extLst>
              <a:ext uri="{FF2B5EF4-FFF2-40B4-BE49-F238E27FC236}">
                <a16:creationId xmlns="" xmlns:a16="http://schemas.microsoft.com/office/drawing/2014/main" id="{7F382614-8441-442A-8EB2-AD9636A59B18}"/>
              </a:ext>
            </a:extLst>
          </p:cNvPr>
          <p:cNvSpPr>
            <a:spLocks noGrp="1" noChangeArrowheads="1"/>
          </p:cNvSpPr>
          <p:nvPr>
            <p:ph type="title"/>
          </p:nvPr>
        </p:nvSpPr>
        <p:spPr>
          <a:xfrm>
            <a:off x="467544" y="0"/>
            <a:ext cx="8229600" cy="908720"/>
          </a:xfrm>
        </p:spPr>
        <p:txBody>
          <a:bodyPr>
            <a:normAutofit/>
          </a:bodyPr>
          <a:lstStyle/>
          <a:p>
            <a:pPr eaLnBrk="1" hangingPunct="1"/>
            <a:r>
              <a:rPr lang="en-US" altLang="en-US" dirty="0"/>
              <a:t>BCC</a:t>
            </a:r>
          </a:p>
        </p:txBody>
      </p:sp>
      <p:pic>
        <p:nvPicPr>
          <p:cNvPr id="5" name="Picture 2">
            <a:extLst>
              <a:ext uri="{FF2B5EF4-FFF2-40B4-BE49-F238E27FC236}">
                <a16:creationId xmlns="" xmlns:a16="http://schemas.microsoft.com/office/drawing/2014/main" id="{B1120918-AE53-48E2-B5A4-20DE38986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40" y="3356992"/>
            <a:ext cx="7158443"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025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4785D27E-8BE3-4317-8EE3-9C44AB56CCA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2937" y="908720"/>
            <a:ext cx="7290909" cy="510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 xmlns:a16="http://schemas.microsoft.com/office/drawing/2014/main" id="{A3232E78-1799-45A9-9B95-C16D5B631AF1}"/>
              </a:ext>
            </a:extLst>
          </p:cNvPr>
          <p:cNvSpPr>
            <a:spLocks noGrp="1" noChangeArrowheads="1"/>
          </p:cNvSpPr>
          <p:nvPr>
            <p:ph type="title"/>
          </p:nvPr>
        </p:nvSpPr>
        <p:spPr>
          <a:xfrm>
            <a:off x="467544" y="116632"/>
            <a:ext cx="8229600" cy="778098"/>
          </a:xfrm>
        </p:spPr>
        <p:txBody>
          <a:bodyPr>
            <a:normAutofit/>
          </a:bodyPr>
          <a:lstStyle/>
          <a:p>
            <a:pPr eaLnBrk="1" hangingPunct="1"/>
            <a:r>
              <a:rPr lang="en-US" altLang="en-US" dirty="0"/>
              <a:t>Linux bcc/BPF Tracing Tools</a:t>
            </a:r>
          </a:p>
        </p:txBody>
      </p:sp>
    </p:spTree>
    <p:extLst>
      <p:ext uri="{BB962C8B-B14F-4D97-AF65-F5344CB8AC3E}">
        <p14:creationId xmlns:p14="http://schemas.microsoft.com/office/powerpoint/2010/main" val="19167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6A9EE909-C5A2-41F1-A857-667DFBB541BB}"/>
              </a:ext>
            </a:extLst>
          </p:cNvPr>
          <p:cNvSpPr>
            <a:spLocks noGrp="1" noChangeArrowheads="1"/>
          </p:cNvSpPr>
          <p:nvPr>
            <p:ph type="title"/>
          </p:nvPr>
        </p:nvSpPr>
        <p:spPr>
          <a:xfrm>
            <a:off x="1003300" y="220663"/>
            <a:ext cx="7739063" cy="576262"/>
          </a:xfrm>
        </p:spPr>
        <p:txBody>
          <a:bodyPr>
            <a:normAutofit fontScale="90000"/>
          </a:bodyPr>
          <a:lstStyle/>
          <a:p>
            <a:pPr eaLnBrk="1" hangingPunct="1"/>
            <a:r>
              <a:rPr lang="en-US" altLang="en-US"/>
              <a:t>Operating System Services (Cont.)</a:t>
            </a:r>
          </a:p>
        </p:txBody>
      </p:sp>
      <p:sp>
        <p:nvSpPr>
          <p:cNvPr id="15363" name="Rectangle 3">
            <a:extLst>
              <a:ext uri="{FF2B5EF4-FFF2-40B4-BE49-F238E27FC236}">
                <a16:creationId xmlns="" xmlns:a16="http://schemas.microsoft.com/office/drawing/2014/main" id="{13A7443B-7ADA-4411-B376-7A65FA9BD8C7}"/>
              </a:ext>
            </a:extLst>
          </p:cNvPr>
          <p:cNvSpPr>
            <a:spLocks noGrp="1" noChangeArrowheads="1"/>
          </p:cNvSpPr>
          <p:nvPr>
            <p:ph type="body" idx="1"/>
          </p:nvPr>
        </p:nvSpPr>
        <p:spPr>
          <a:xfrm>
            <a:off x="844550" y="1158875"/>
            <a:ext cx="7739063" cy="4905375"/>
          </a:xfrm>
        </p:spPr>
        <p:txBody>
          <a:bodyPr>
            <a:normAutofit fontScale="77500" lnSpcReduction="20000"/>
          </a:bodyPr>
          <a:lstStyle/>
          <a:p>
            <a:pPr>
              <a:lnSpc>
                <a:spcPct val="90000"/>
              </a:lnSpc>
            </a:pPr>
            <a:r>
              <a:rPr lang="en-US" altLang="en-US" dirty="0"/>
              <a:t>Another set of OS functions exists for ensuring the efficient operation of the system itself via resource sharing</a:t>
            </a:r>
          </a:p>
          <a:p>
            <a:pPr lvl="1">
              <a:lnSpc>
                <a:spcPct val="90000"/>
              </a:lnSpc>
            </a:pPr>
            <a:r>
              <a:rPr lang="en-US" altLang="en-US" b="1" dirty="0"/>
              <a:t>Resource allocation - </a:t>
            </a:r>
            <a:r>
              <a:rPr lang="en-US" altLang="en-US" dirty="0"/>
              <a:t>When  multiple users or multiple jobs </a:t>
            </a:r>
            <a:r>
              <a:rPr lang="en-US" altLang="en-US" dirty="0" smtClean="0"/>
              <a:t>run </a:t>
            </a:r>
            <a:r>
              <a:rPr lang="en-US" altLang="en-US" dirty="0"/>
              <a:t>concurrently, resources must be allocated to each of them</a:t>
            </a:r>
          </a:p>
          <a:p>
            <a:pPr lvl="2">
              <a:lnSpc>
                <a:spcPct val="90000"/>
              </a:lnSpc>
            </a:pPr>
            <a:r>
              <a:rPr lang="en-US" altLang="en-US" dirty="0"/>
              <a:t>Many types of resources -   CPU cycles, main memory, file storage, I/O devices.</a:t>
            </a:r>
          </a:p>
          <a:p>
            <a:pPr lvl="1">
              <a:lnSpc>
                <a:spcPct val="90000"/>
              </a:lnSpc>
            </a:pPr>
            <a:r>
              <a:rPr lang="en-US" altLang="en-US" b="1" dirty="0"/>
              <a:t>Logging -</a:t>
            </a:r>
            <a:r>
              <a:rPr lang="en-US" altLang="en-US" dirty="0"/>
              <a:t> To keep track of which users use how much and what kinds of computer resources</a:t>
            </a:r>
          </a:p>
          <a:p>
            <a:pPr lvl="1">
              <a:lnSpc>
                <a:spcPct val="90000"/>
              </a:lnSpc>
            </a:pPr>
            <a:r>
              <a:rPr lang="en-US" altLang="en-US" b="1" dirty="0"/>
              <a:t>Protection and security - </a:t>
            </a:r>
            <a:r>
              <a:rPr lang="en-US" altLang="en-US" dirty="0"/>
              <a:t>The owners of information stored in a multiuser or networked computer system may want to control use of that information, concurrent processes should not interfere with each other</a:t>
            </a:r>
          </a:p>
          <a:p>
            <a:pPr lvl="2">
              <a:lnSpc>
                <a:spcPct val="90000"/>
              </a:lnSpc>
            </a:pPr>
            <a:r>
              <a:rPr lang="en-US" altLang="en-US" b="1" dirty="0"/>
              <a:t>Protection</a:t>
            </a:r>
            <a:r>
              <a:rPr lang="en-US" altLang="en-US" dirty="0"/>
              <a:t> involves ensuring that all access to system resources is controlled</a:t>
            </a:r>
          </a:p>
          <a:p>
            <a:pPr lvl="2">
              <a:lnSpc>
                <a:spcPct val="90000"/>
              </a:lnSpc>
            </a:pPr>
            <a:r>
              <a:rPr lang="en-US" altLang="en-US" b="1" dirty="0"/>
              <a:t>Security</a:t>
            </a:r>
            <a:r>
              <a:rPr lang="en-US" altLang="en-US" dirty="0"/>
              <a:t> of the system from outsiders requires user authentication, extends to defending external I/O devices from invalid access attempts</a:t>
            </a:r>
          </a:p>
          <a:p>
            <a:pPr>
              <a:lnSpc>
                <a:spcPct val="90000"/>
              </a:lnSpc>
              <a:buFont typeface="Monotype Sorts" pitchFamily="-84" charset="2"/>
              <a:buNone/>
            </a:pPr>
            <a:endParaRPr lang="en-US" altLang="en-US" dirty="0"/>
          </a:p>
        </p:txBody>
      </p:sp>
    </p:spTree>
    <p:extLst>
      <p:ext uri="{BB962C8B-B14F-4D97-AF65-F5344CB8AC3E}">
        <p14:creationId xmlns:p14="http://schemas.microsoft.com/office/powerpoint/2010/main" val="4097437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3935" y="3051974"/>
            <a:ext cx="4596130" cy="75405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300" b="1" i="0" u="none" strike="noStrike" kern="0" cap="none" spc="0" normalizeH="0" baseline="0" noProof="0" dirty="0" smtClean="0">
                <a:ln>
                  <a:noFill/>
                </a:ln>
                <a:solidFill>
                  <a:srgbClr val="006699"/>
                </a:solidFill>
                <a:effectLst/>
                <a:uLnTx/>
                <a:uFillTx/>
                <a:latin typeface="Arial"/>
                <a:ea typeface="MS PGothic" pitchFamily="34" charset="-128"/>
              </a:rPr>
              <a:t>End of Chapter 2</a:t>
            </a:r>
            <a:endParaRPr kumimoji="0" lang="en-IN"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254747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184A6F67-063F-4959-9060-0C6E5AFA8749}"/>
              </a:ext>
            </a:extLst>
          </p:cNvPr>
          <p:cNvSpPr>
            <a:spLocks noGrp="1" noChangeArrowheads="1"/>
          </p:cNvSpPr>
          <p:nvPr>
            <p:ph type="title"/>
          </p:nvPr>
        </p:nvSpPr>
        <p:spPr>
          <a:xfrm>
            <a:off x="992188" y="206375"/>
            <a:ext cx="7918450" cy="576263"/>
          </a:xfrm>
        </p:spPr>
        <p:txBody>
          <a:bodyPr>
            <a:normAutofit fontScale="90000"/>
          </a:bodyPr>
          <a:lstStyle/>
          <a:p>
            <a:pPr eaLnBrk="1" hangingPunct="1"/>
            <a:r>
              <a:rPr lang="en-US" altLang="en-US"/>
              <a:t>A View of Operating System Services</a:t>
            </a:r>
          </a:p>
        </p:txBody>
      </p:sp>
      <p:pic>
        <p:nvPicPr>
          <p:cNvPr id="17411" name="Picture 2">
            <a:extLst>
              <a:ext uri="{FF2B5EF4-FFF2-40B4-BE49-F238E27FC236}">
                <a16:creationId xmlns="" xmlns:a16="http://schemas.microsoft.com/office/drawing/2014/main" id="{881CA9B9-B059-4545-AFC1-C781346678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00" y="1836738"/>
            <a:ext cx="7221538"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4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E48B5D98-8B47-4D7E-ACEF-BDB67E3340E0}"/>
              </a:ext>
            </a:extLst>
          </p:cNvPr>
          <p:cNvSpPr>
            <a:spLocks noGrp="1" noChangeArrowheads="1"/>
          </p:cNvSpPr>
          <p:nvPr>
            <p:ph type="title"/>
          </p:nvPr>
        </p:nvSpPr>
        <p:spPr>
          <a:xfrm>
            <a:off x="877888" y="220663"/>
            <a:ext cx="8145462" cy="576262"/>
          </a:xfrm>
        </p:spPr>
        <p:txBody>
          <a:bodyPr>
            <a:normAutofit fontScale="90000"/>
          </a:bodyPr>
          <a:lstStyle/>
          <a:p>
            <a:pPr eaLnBrk="1" hangingPunct="1"/>
            <a:r>
              <a:rPr lang="en-US" altLang="en-US" dirty="0"/>
              <a:t>Command Line interpreter </a:t>
            </a:r>
          </a:p>
        </p:txBody>
      </p:sp>
      <p:sp>
        <p:nvSpPr>
          <p:cNvPr id="19459" name="Rectangle 3">
            <a:extLst>
              <a:ext uri="{FF2B5EF4-FFF2-40B4-BE49-F238E27FC236}">
                <a16:creationId xmlns="" xmlns:a16="http://schemas.microsoft.com/office/drawing/2014/main" id="{1E634D89-B552-404F-9BDB-6AB7E838A414}"/>
              </a:ext>
            </a:extLst>
          </p:cNvPr>
          <p:cNvSpPr>
            <a:spLocks noGrp="1" noChangeArrowheads="1"/>
          </p:cNvSpPr>
          <p:nvPr>
            <p:ph type="body" idx="1"/>
          </p:nvPr>
        </p:nvSpPr>
        <p:spPr>
          <a:xfrm>
            <a:off x="877889" y="1223963"/>
            <a:ext cx="6155958" cy="4131808"/>
          </a:xfrm>
        </p:spPr>
        <p:txBody>
          <a:bodyPr>
            <a:normAutofit fontScale="85000" lnSpcReduction="20000"/>
          </a:bodyPr>
          <a:lstStyle/>
          <a:p>
            <a:r>
              <a:rPr lang="en-US" altLang="en-US" dirty="0"/>
              <a:t>CLI allows direct command entry</a:t>
            </a:r>
          </a:p>
          <a:p>
            <a:r>
              <a:rPr lang="en-US" altLang="en-US" dirty="0"/>
              <a:t>Sometimes implemented in kernel, sometimes by systems program</a:t>
            </a:r>
          </a:p>
          <a:p>
            <a:r>
              <a:rPr lang="en-US" altLang="en-US" dirty="0"/>
              <a:t>Sometimes multiple flavors implemented – </a:t>
            </a:r>
            <a:r>
              <a:rPr lang="en-US" altLang="en-US" b="1" dirty="0">
                <a:solidFill>
                  <a:srgbClr val="006699"/>
                </a:solidFill>
                <a:latin typeface="+mj-lt"/>
              </a:rPr>
              <a:t>shells</a:t>
            </a:r>
          </a:p>
          <a:p>
            <a:r>
              <a:rPr lang="en-US" altLang="en-US" dirty="0"/>
              <a:t>Primarily fetches a command from user and executes it</a:t>
            </a:r>
          </a:p>
          <a:p>
            <a:r>
              <a:rPr lang="en-US" altLang="en-US" dirty="0"/>
              <a:t>Sometimes commands built-in, sometimes just names of programs</a:t>
            </a:r>
          </a:p>
          <a:p>
            <a:pPr lvl="1"/>
            <a:r>
              <a:rPr lang="en-US" altLang="en-US" dirty="0"/>
              <a:t>If the latter, adding new features doesn’</a:t>
            </a:r>
            <a:r>
              <a:rPr lang="en-US" altLang="ja-JP" dirty="0"/>
              <a:t>t require shell modification</a:t>
            </a:r>
            <a:endParaRPr lang="en-US" altLang="en-US" dirty="0"/>
          </a:p>
        </p:txBody>
      </p:sp>
    </p:spTree>
    <p:extLst>
      <p:ext uri="{BB962C8B-B14F-4D97-AF65-F5344CB8AC3E}">
        <p14:creationId xmlns:p14="http://schemas.microsoft.com/office/powerpoint/2010/main" val="183300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E6DF5F8A-F2E3-4D74-9C52-A032EB05315E}"/>
              </a:ext>
            </a:extLst>
          </p:cNvPr>
          <p:cNvSpPr>
            <a:spLocks noGrp="1" noChangeArrowheads="1"/>
          </p:cNvSpPr>
          <p:nvPr>
            <p:ph type="title"/>
          </p:nvPr>
        </p:nvSpPr>
        <p:spPr>
          <a:xfrm>
            <a:off x="1119188" y="220663"/>
            <a:ext cx="7397750" cy="576262"/>
          </a:xfrm>
        </p:spPr>
        <p:txBody>
          <a:bodyPr>
            <a:normAutofit fontScale="90000"/>
          </a:bodyPr>
          <a:lstStyle/>
          <a:p>
            <a:pPr eaLnBrk="1" hangingPunct="1"/>
            <a:r>
              <a:rPr lang="en-US" altLang="en-US"/>
              <a:t>Bourne Shell Command Interpreter</a:t>
            </a:r>
          </a:p>
        </p:txBody>
      </p:sp>
      <p:pic>
        <p:nvPicPr>
          <p:cNvPr id="21507" name="Picture 2">
            <a:extLst>
              <a:ext uri="{FF2B5EF4-FFF2-40B4-BE49-F238E27FC236}">
                <a16:creationId xmlns="" xmlns:a16="http://schemas.microsoft.com/office/drawing/2014/main" id="{1A3B6206-A655-48E2-8075-716970A250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25" y="1041400"/>
            <a:ext cx="739775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23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TotalTime>
  <Words>3387</Words>
  <Application>Microsoft Office PowerPoint</Application>
  <PresentationFormat>On-screen Show (4:3)</PresentationFormat>
  <Paragraphs>434</Paragraphs>
  <Slides>60</Slides>
  <Notes>45</Notes>
  <HiddenSlides>1</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Chapter 2:  Operating-System Services</vt:lpstr>
      <vt:lpstr>Outline</vt:lpstr>
      <vt:lpstr>Objectives</vt:lpstr>
      <vt:lpstr>Operating System Services</vt:lpstr>
      <vt:lpstr>Operating System Services (Cont.)</vt:lpstr>
      <vt:lpstr>Operating System Services (Cont.)</vt:lpstr>
      <vt:lpstr>A View of Operating System Services</vt:lpstr>
      <vt:lpstr>Command Line interpreter </vt:lpstr>
      <vt:lpstr>Bourne Shell Command Interpreter</vt:lpstr>
      <vt:lpstr>User Operating System Interface - GUI</vt:lpstr>
      <vt:lpstr>Touchscreen Interfaces</vt:lpstr>
      <vt:lpstr>The Mac OS X GUI</vt:lpstr>
      <vt:lpstr>System Calls</vt:lpstr>
      <vt:lpstr>Example of System Calls</vt:lpstr>
      <vt:lpstr>Example of Standard API</vt:lpstr>
      <vt:lpstr>System Call Implementation</vt:lpstr>
      <vt:lpstr>API – System Call – OS Relationship</vt:lpstr>
      <vt:lpstr>System Call Parameter Passing</vt:lpstr>
      <vt:lpstr>Parameter Passing via Table</vt:lpstr>
      <vt:lpstr>Types of System Calls</vt:lpstr>
      <vt:lpstr>Types of System Calls (Cont.)</vt:lpstr>
      <vt:lpstr>Types of System Calls (Cont.)</vt:lpstr>
      <vt:lpstr>Types of System Calls (Cont.)</vt:lpstr>
      <vt:lpstr>Examples of Windows and Unix System Calls</vt:lpstr>
      <vt:lpstr>Standard C Library Example</vt:lpstr>
      <vt:lpstr>Example: Arduino</vt:lpstr>
      <vt:lpstr>Example: FreeBSD</vt:lpstr>
      <vt:lpstr>System Services</vt:lpstr>
      <vt:lpstr>System Services (Cont.)</vt:lpstr>
      <vt:lpstr>System Services (Cont.)</vt:lpstr>
      <vt:lpstr>System Services (Cont.)</vt:lpstr>
      <vt:lpstr>Linkers and Loaders</vt:lpstr>
      <vt:lpstr>The Role of the Linker and Loader</vt:lpstr>
      <vt:lpstr>Why Applications are Operating System Specific</vt:lpstr>
      <vt:lpstr>Design and Implementation</vt:lpstr>
      <vt:lpstr>Policy and Mechanism</vt:lpstr>
      <vt:lpstr>Implementation</vt:lpstr>
      <vt:lpstr>Operating System Structure</vt:lpstr>
      <vt:lpstr>Monolithic Structure – Original UNIX</vt:lpstr>
      <vt:lpstr>Traditional UNIX System Structure</vt:lpstr>
      <vt:lpstr>Linux System Structure</vt:lpstr>
      <vt:lpstr>Layered Approach</vt:lpstr>
      <vt:lpstr>Microkernels</vt:lpstr>
      <vt:lpstr>Microkernel System Structure </vt:lpstr>
      <vt:lpstr>Modules</vt:lpstr>
      <vt:lpstr>Hybrid Systems</vt:lpstr>
      <vt:lpstr>macOS and iOS Structure</vt:lpstr>
      <vt:lpstr>Darwin</vt:lpstr>
      <vt:lpstr>iOS</vt:lpstr>
      <vt:lpstr>Android</vt:lpstr>
      <vt:lpstr>Android Architecture</vt:lpstr>
      <vt:lpstr>Building and Booting an Operating System</vt:lpstr>
      <vt:lpstr>Building and Booting Linux</vt:lpstr>
      <vt:lpstr>System Boot</vt:lpstr>
      <vt:lpstr>Operating-System Debugging</vt:lpstr>
      <vt:lpstr>Performance Tuning</vt:lpstr>
      <vt:lpstr>Tracing</vt:lpstr>
      <vt:lpstr>BCC</vt:lpstr>
      <vt:lpstr>Linux bcc/BPF Tracing Tools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Sheli Sinha Chaudhur</dc:creator>
  <cp:lastModifiedBy>Sheli Sinha Chaudhur</cp:lastModifiedBy>
  <cp:revision>24</cp:revision>
  <dcterms:created xsi:type="dcterms:W3CDTF">2021-03-04T03:32:24Z</dcterms:created>
  <dcterms:modified xsi:type="dcterms:W3CDTF">2021-03-11T04:22:49Z</dcterms:modified>
</cp:coreProperties>
</file>